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7" r:id="rId2"/>
    <p:sldId id="282" r:id="rId3"/>
    <p:sldId id="262" r:id="rId4"/>
    <p:sldId id="263" r:id="rId5"/>
    <p:sldId id="285" r:id="rId6"/>
    <p:sldId id="286" r:id="rId7"/>
    <p:sldId id="266" r:id="rId8"/>
    <p:sldId id="273" r:id="rId9"/>
    <p:sldId id="278" r:id="rId10"/>
    <p:sldId id="275" r:id="rId11"/>
    <p:sldId id="287" r:id="rId12"/>
    <p:sldId id="288" r:id="rId13"/>
    <p:sldId id="261"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azal özcan" initials="hö" lastIdx="1" clrIdx="0">
    <p:extLst>
      <p:ext uri="{19B8F6BF-5375-455C-9EA6-DF929625EA0E}">
        <p15:presenceInfo xmlns:p15="http://schemas.microsoft.com/office/powerpoint/2012/main" userId="07e1b5693b78995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p:cViewPr varScale="1">
        <p:scale>
          <a:sx n="59" d="100"/>
          <a:sy n="59" d="100"/>
        </p:scale>
        <p:origin x="940"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D4CDBF3-460B-4652-B493-BB17D498DE30}" type="datetimeFigureOut">
              <a:rPr lang="tr-TR" smtClean="0"/>
              <a:t>6.10.2025</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CC68DCE-49C1-4DF1-B4DA-4E19121694E6}" type="slidenum">
              <a:rPr lang="tr-TR" smtClean="0"/>
              <a:t>‹#›</a:t>
            </a:fld>
            <a:endParaRPr lang="tr-TR"/>
          </a:p>
        </p:txBody>
      </p:sp>
    </p:spTree>
    <p:extLst>
      <p:ext uri="{BB962C8B-B14F-4D97-AF65-F5344CB8AC3E}">
        <p14:creationId xmlns:p14="http://schemas.microsoft.com/office/powerpoint/2010/main" val="2204190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88ADB71-1C22-43BE-ED13-32AA166E5549}"/>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36CD7B16-B543-BD64-08D2-ACDB4D659D8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A1B3FB49-8C8D-E11E-791E-9B8B7710B98D}"/>
              </a:ext>
            </a:extLst>
          </p:cNvPr>
          <p:cNvSpPr>
            <a:spLocks noGrp="1"/>
          </p:cNvSpPr>
          <p:nvPr>
            <p:ph type="dt" sz="half" idx="10"/>
          </p:nvPr>
        </p:nvSpPr>
        <p:spPr/>
        <p:txBody>
          <a:bodyPr/>
          <a:lstStyle/>
          <a:p>
            <a:fld id="{6E1BCC99-9AE2-2540-89C1-8A90F74F78E8}" type="datetimeFigureOut">
              <a:rPr lang="tr-TR" smtClean="0"/>
              <a:t>6.10.2025</a:t>
            </a:fld>
            <a:endParaRPr lang="tr-TR"/>
          </a:p>
        </p:txBody>
      </p:sp>
      <p:sp>
        <p:nvSpPr>
          <p:cNvPr id="5" name="Alt Bilgi Yer Tutucusu 4">
            <a:extLst>
              <a:ext uri="{FF2B5EF4-FFF2-40B4-BE49-F238E27FC236}">
                <a16:creationId xmlns:a16="http://schemas.microsoft.com/office/drawing/2014/main" id="{8EB3F456-F740-0497-CB49-6A99BEFD558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F286982-54E2-83AF-B5E8-AF172E58B654}"/>
              </a:ext>
            </a:extLst>
          </p:cNvPr>
          <p:cNvSpPr>
            <a:spLocks noGrp="1"/>
          </p:cNvSpPr>
          <p:nvPr>
            <p:ph type="sldNum" sz="quarter" idx="12"/>
          </p:nvPr>
        </p:nvSpPr>
        <p:spPr/>
        <p:txBody>
          <a:bodyPr/>
          <a:lstStyle/>
          <a:p>
            <a:fld id="{DCE77F86-1ABB-6041-BD85-7754FBF18877}" type="slidenum">
              <a:rPr lang="tr-TR" smtClean="0"/>
              <a:t>‹#›</a:t>
            </a:fld>
            <a:endParaRPr lang="tr-TR"/>
          </a:p>
        </p:txBody>
      </p:sp>
    </p:spTree>
    <p:extLst>
      <p:ext uri="{BB962C8B-B14F-4D97-AF65-F5344CB8AC3E}">
        <p14:creationId xmlns:p14="http://schemas.microsoft.com/office/powerpoint/2010/main" val="18919701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06927A4-1E4A-61C7-1DAD-8CA3305C08E3}"/>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FE562141-F899-667C-8E78-E834DD822B45}"/>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91F92E0-7218-5F52-EFF9-070BFA0113B4}"/>
              </a:ext>
            </a:extLst>
          </p:cNvPr>
          <p:cNvSpPr>
            <a:spLocks noGrp="1"/>
          </p:cNvSpPr>
          <p:nvPr>
            <p:ph type="dt" sz="half" idx="10"/>
          </p:nvPr>
        </p:nvSpPr>
        <p:spPr/>
        <p:txBody>
          <a:bodyPr/>
          <a:lstStyle/>
          <a:p>
            <a:fld id="{6E1BCC99-9AE2-2540-89C1-8A90F74F78E8}" type="datetimeFigureOut">
              <a:rPr lang="tr-TR" smtClean="0"/>
              <a:t>6.10.2025</a:t>
            </a:fld>
            <a:endParaRPr lang="tr-TR"/>
          </a:p>
        </p:txBody>
      </p:sp>
      <p:sp>
        <p:nvSpPr>
          <p:cNvPr id="5" name="Alt Bilgi Yer Tutucusu 4">
            <a:extLst>
              <a:ext uri="{FF2B5EF4-FFF2-40B4-BE49-F238E27FC236}">
                <a16:creationId xmlns:a16="http://schemas.microsoft.com/office/drawing/2014/main" id="{21B6B4DD-3F4E-D03F-16FF-3AC8B68229D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7DAA746-DF43-75D4-3EF3-A696A52B3DAE}"/>
              </a:ext>
            </a:extLst>
          </p:cNvPr>
          <p:cNvSpPr>
            <a:spLocks noGrp="1"/>
          </p:cNvSpPr>
          <p:nvPr>
            <p:ph type="sldNum" sz="quarter" idx="12"/>
          </p:nvPr>
        </p:nvSpPr>
        <p:spPr/>
        <p:txBody>
          <a:bodyPr/>
          <a:lstStyle/>
          <a:p>
            <a:fld id="{DCE77F86-1ABB-6041-BD85-7754FBF18877}" type="slidenum">
              <a:rPr lang="tr-TR" smtClean="0"/>
              <a:t>‹#›</a:t>
            </a:fld>
            <a:endParaRPr lang="tr-TR"/>
          </a:p>
        </p:txBody>
      </p:sp>
    </p:spTree>
    <p:extLst>
      <p:ext uri="{BB962C8B-B14F-4D97-AF65-F5344CB8AC3E}">
        <p14:creationId xmlns:p14="http://schemas.microsoft.com/office/powerpoint/2010/main" val="747484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840AE981-A608-213D-9DCC-6EDE26A1A395}"/>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F12B77D5-A29A-5B7B-5844-212C3535FBB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4B6932A-27F1-500A-971C-5D1B66897FF0}"/>
              </a:ext>
            </a:extLst>
          </p:cNvPr>
          <p:cNvSpPr>
            <a:spLocks noGrp="1"/>
          </p:cNvSpPr>
          <p:nvPr>
            <p:ph type="dt" sz="half" idx="10"/>
          </p:nvPr>
        </p:nvSpPr>
        <p:spPr/>
        <p:txBody>
          <a:bodyPr/>
          <a:lstStyle/>
          <a:p>
            <a:fld id="{6E1BCC99-9AE2-2540-89C1-8A90F74F78E8}" type="datetimeFigureOut">
              <a:rPr lang="tr-TR" smtClean="0"/>
              <a:t>6.10.2025</a:t>
            </a:fld>
            <a:endParaRPr lang="tr-TR"/>
          </a:p>
        </p:txBody>
      </p:sp>
      <p:sp>
        <p:nvSpPr>
          <p:cNvPr id="5" name="Alt Bilgi Yer Tutucusu 4">
            <a:extLst>
              <a:ext uri="{FF2B5EF4-FFF2-40B4-BE49-F238E27FC236}">
                <a16:creationId xmlns:a16="http://schemas.microsoft.com/office/drawing/2014/main" id="{09C59D21-2A65-6913-EC05-3F7D73DA283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1081084-7D89-2307-FE46-3B372966A087}"/>
              </a:ext>
            </a:extLst>
          </p:cNvPr>
          <p:cNvSpPr>
            <a:spLocks noGrp="1"/>
          </p:cNvSpPr>
          <p:nvPr>
            <p:ph type="sldNum" sz="quarter" idx="12"/>
          </p:nvPr>
        </p:nvSpPr>
        <p:spPr/>
        <p:txBody>
          <a:bodyPr/>
          <a:lstStyle/>
          <a:p>
            <a:fld id="{DCE77F86-1ABB-6041-BD85-7754FBF18877}" type="slidenum">
              <a:rPr lang="tr-TR" smtClean="0"/>
              <a:t>‹#›</a:t>
            </a:fld>
            <a:endParaRPr lang="tr-TR"/>
          </a:p>
        </p:txBody>
      </p:sp>
    </p:spTree>
    <p:extLst>
      <p:ext uri="{BB962C8B-B14F-4D97-AF65-F5344CB8AC3E}">
        <p14:creationId xmlns:p14="http://schemas.microsoft.com/office/powerpoint/2010/main" val="2738932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FF717DA-D90B-E625-CF9B-B1A8A9321AC5}"/>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27E86257-2127-2913-92D5-7AB8F799C894}"/>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C734858-19E6-1D70-6CE7-CE8067AA387C}"/>
              </a:ext>
            </a:extLst>
          </p:cNvPr>
          <p:cNvSpPr>
            <a:spLocks noGrp="1"/>
          </p:cNvSpPr>
          <p:nvPr>
            <p:ph type="dt" sz="half" idx="10"/>
          </p:nvPr>
        </p:nvSpPr>
        <p:spPr/>
        <p:txBody>
          <a:bodyPr/>
          <a:lstStyle/>
          <a:p>
            <a:fld id="{6E1BCC99-9AE2-2540-89C1-8A90F74F78E8}" type="datetimeFigureOut">
              <a:rPr lang="tr-TR" smtClean="0"/>
              <a:t>6.10.2025</a:t>
            </a:fld>
            <a:endParaRPr lang="tr-TR"/>
          </a:p>
        </p:txBody>
      </p:sp>
      <p:sp>
        <p:nvSpPr>
          <p:cNvPr id="5" name="Alt Bilgi Yer Tutucusu 4">
            <a:extLst>
              <a:ext uri="{FF2B5EF4-FFF2-40B4-BE49-F238E27FC236}">
                <a16:creationId xmlns:a16="http://schemas.microsoft.com/office/drawing/2014/main" id="{85AA36F4-6E81-523C-1917-34BD1E7C579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105DB34-8C72-F49B-B42B-BB87A8089BAF}"/>
              </a:ext>
            </a:extLst>
          </p:cNvPr>
          <p:cNvSpPr>
            <a:spLocks noGrp="1"/>
          </p:cNvSpPr>
          <p:nvPr>
            <p:ph type="sldNum" sz="quarter" idx="12"/>
          </p:nvPr>
        </p:nvSpPr>
        <p:spPr/>
        <p:txBody>
          <a:bodyPr/>
          <a:lstStyle/>
          <a:p>
            <a:fld id="{DCE77F86-1ABB-6041-BD85-7754FBF18877}" type="slidenum">
              <a:rPr lang="tr-TR" smtClean="0"/>
              <a:t>‹#›</a:t>
            </a:fld>
            <a:endParaRPr lang="tr-TR"/>
          </a:p>
        </p:txBody>
      </p:sp>
    </p:spTree>
    <p:extLst>
      <p:ext uri="{BB962C8B-B14F-4D97-AF65-F5344CB8AC3E}">
        <p14:creationId xmlns:p14="http://schemas.microsoft.com/office/powerpoint/2010/main" val="42935985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FBAFD0E-8C9B-2648-D6A2-522E5796A3B5}"/>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08974643-C267-B4DC-0716-A5AC0D48F11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45073B3E-C622-01AB-597A-390224509C73}"/>
              </a:ext>
            </a:extLst>
          </p:cNvPr>
          <p:cNvSpPr>
            <a:spLocks noGrp="1"/>
          </p:cNvSpPr>
          <p:nvPr>
            <p:ph type="dt" sz="half" idx="10"/>
          </p:nvPr>
        </p:nvSpPr>
        <p:spPr/>
        <p:txBody>
          <a:bodyPr/>
          <a:lstStyle/>
          <a:p>
            <a:fld id="{6E1BCC99-9AE2-2540-89C1-8A90F74F78E8}" type="datetimeFigureOut">
              <a:rPr lang="tr-TR" smtClean="0"/>
              <a:t>6.10.2025</a:t>
            </a:fld>
            <a:endParaRPr lang="tr-TR"/>
          </a:p>
        </p:txBody>
      </p:sp>
      <p:sp>
        <p:nvSpPr>
          <p:cNvPr id="5" name="Alt Bilgi Yer Tutucusu 4">
            <a:extLst>
              <a:ext uri="{FF2B5EF4-FFF2-40B4-BE49-F238E27FC236}">
                <a16:creationId xmlns:a16="http://schemas.microsoft.com/office/drawing/2014/main" id="{D2908539-509E-A960-BB66-7CAAF6D7FA5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B078458-86C4-0C3B-86DE-313FD137A98E}"/>
              </a:ext>
            </a:extLst>
          </p:cNvPr>
          <p:cNvSpPr>
            <a:spLocks noGrp="1"/>
          </p:cNvSpPr>
          <p:nvPr>
            <p:ph type="sldNum" sz="quarter" idx="12"/>
          </p:nvPr>
        </p:nvSpPr>
        <p:spPr/>
        <p:txBody>
          <a:bodyPr/>
          <a:lstStyle/>
          <a:p>
            <a:fld id="{DCE77F86-1ABB-6041-BD85-7754FBF18877}" type="slidenum">
              <a:rPr lang="tr-TR" smtClean="0"/>
              <a:t>‹#›</a:t>
            </a:fld>
            <a:endParaRPr lang="tr-TR"/>
          </a:p>
        </p:txBody>
      </p:sp>
    </p:spTree>
    <p:extLst>
      <p:ext uri="{BB962C8B-B14F-4D97-AF65-F5344CB8AC3E}">
        <p14:creationId xmlns:p14="http://schemas.microsoft.com/office/powerpoint/2010/main" val="33723022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7A2E827-9118-C2AF-7F25-A2541E5552E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530EAC9-BA2A-42D6-D47D-24DA99EFEDC1}"/>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E23694D5-0147-B820-717B-F008E12581B7}"/>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0DEC0BBC-B3B2-E8DE-0347-7C606B870463}"/>
              </a:ext>
            </a:extLst>
          </p:cNvPr>
          <p:cNvSpPr>
            <a:spLocks noGrp="1"/>
          </p:cNvSpPr>
          <p:nvPr>
            <p:ph type="dt" sz="half" idx="10"/>
          </p:nvPr>
        </p:nvSpPr>
        <p:spPr/>
        <p:txBody>
          <a:bodyPr/>
          <a:lstStyle/>
          <a:p>
            <a:fld id="{6E1BCC99-9AE2-2540-89C1-8A90F74F78E8}" type="datetimeFigureOut">
              <a:rPr lang="tr-TR" smtClean="0"/>
              <a:t>6.10.2025</a:t>
            </a:fld>
            <a:endParaRPr lang="tr-TR"/>
          </a:p>
        </p:txBody>
      </p:sp>
      <p:sp>
        <p:nvSpPr>
          <p:cNvPr id="6" name="Alt Bilgi Yer Tutucusu 5">
            <a:extLst>
              <a:ext uri="{FF2B5EF4-FFF2-40B4-BE49-F238E27FC236}">
                <a16:creationId xmlns:a16="http://schemas.microsoft.com/office/drawing/2014/main" id="{3CB1BADD-B6B7-1AB3-67BE-07C9671BB0F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F54BE2B-212E-D576-1171-8FEB6D003209}"/>
              </a:ext>
            </a:extLst>
          </p:cNvPr>
          <p:cNvSpPr>
            <a:spLocks noGrp="1"/>
          </p:cNvSpPr>
          <p:nvPr>
            <p:ph type="sldNum" sz="quarter" idx="12"/>
          </p:nvPr>
        </p:nvSpPr>
        <p:spPr/>
        <p:txBody>
          <a:bodyPr/>
          <a:lstStyle/>
          <a:p>
            <a:fld id="{DCE77F86-1ABB-6041-BD85-7754FBF18877}" type="slidenum">
              <a:rPr lang="tr-TR" smtClean="0"/>
              <a:t>‹#›</a:t>
            </a:fld>
            <a:endParaRPr lang="tr-TR"/>
          </a:p>
        </p:txBody>
      </p:sp>
    </p:spTree>
    <p:extLst>
      <p:ext uri="{BB962C8B-B14F-4D97-AF65-F5344CB8AC3E}">
        <p14:creationId xmlns:p14="http://schemas.microsoft.com/office/powerpoint/2010/main" val="2407923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D974A18-2B83-D046-FAF8-260F5285B7E5}"/>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B1066E89-0AC3-31C2-5D36-B0C39DE7A10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7BD6A173-4D08-D1A9-2390-4448DB395BCE}"/>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AD86FA7C-C8EC-0C15-6DBD-754BD5F3B0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3D1FFB3E-4AFB-8C91-73BE-58CAE92B61F2}"/>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7B418FE5-C61A-C2CA-6AE7-9462C54E8EE3}"/>
              </a:ext>
            </a:extLst>
          </p:cNvPr>
          <p:cNvSpPr>
            <a:spLocks noGrp="1"/>
          </p:cNvSpPr>
          <p:nvPr>
            <p:ph type="dt" sz="half" idx="10"/>
          </p:nvPr>
        </p:nvSpPr>
        <p:spPr/>
        <p:txBody>
          <a:bodyPr/>
          <a:lstStyle/>
          <a:p>
            <a:fld id="{6E1BCC99-9AE2-2540-89C1-8A90F74F78E8}" type="datetimeFigureOut">
              <a:rPr lang="tr-TR" smtClean="0"/>
              <a:t>6.10.2025</a:t>
            </a:fld>
            <a:endParaRPr lang="tr-TR"/>
          </a:p>
        </p:txBody>
      </p:sp>
      <p:sp>
        <p:nvSpPr>
          <p:cNvPr id="8" name="Alt Bilgi Yer Tutucusu 7">
            <a:extLst>
              <a:ext uri="{FF2B5EF4-FFF2-40B4-BE49-F238E27FC236}">
                <a16:creationId xmlns:a16="http://schemas.microsoft.com/office/drawing/2014/main" id="{6F262764-E45E-7811-DC81-A430648F4918}"/>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7C16CC4D-CBD6-3315-7CA6-528C7666665E}"/>
              </a:ext>
            </a:extLst>
          </p:cNvPr>
          <p:cNvSpPr>
            <a:spLocks noGrp="1"/>
          </p:cNvSpPr>
          <p:nvPr>
            <p:ph type="sldNum" sz="quarter" idx="12"/>
          </p:nvPr>
        </p:nvSpPr>
        <p:spPr/>
        <p:txBody>
          <a:bodyPr/>
          <a:lstStyle/>
          <a:p>
            <a:fld id="{DCE77F86-1ABB-6041-BD85-7754FBF18877}" type="slidenum">
              <a:rPr lang="tr-TR" smtClean="0"/>
              <a:t>‹#›</a:t>
            </a:fld>
            <a:endParaRPr lang="tr-TR"/>
          </a:p>
        </p:txBody>
      </p:sp>
    </p:spTree>
    <p:extLst>
      <p:ext uri="{BB962C8B-B14F-4D97-AF65-F5344CB8AC3E}">
        <p14:creationId xmlns:p14="http://schemas.microsoft.com/office/powerpoint/2010/main" val="16020157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BD03F66-6382-C802-ABFB-E97CAFC115EC}"/>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4860FDC5-A9D1-F9F1-82C0-C4602C2546FB}"/>
              </a:ext>
            </a:extLst>
          </p:cNvPr>
          <p:cNvSpPr>
            <a:spLocks noGrp="1"/>
          </p:cNvSpPr>
          <p:nvPr>
            <p:ph type="dt" sz="half" idx="10"/>
          </p:nvPr>
        </p:nvSpPr>
        <p:spPr/>
        <p:txBody>
          <a:bodyPr/>
          <a:lstStyle/>
          <a:p>
            <a:fld id="{6E1BCC99-9AE2-2540-89C1-8A90F74F78E8}" type="datetimeFigureOut">
              <a:rPr lang="tr-TR" smtClean="0"/>
              <a:t>6.10.2025</a:t>
            </a:fld>
            <a:endParaRPr lang="tr-TR"/>
          </a:p>
        </p:txBody>
      </p:sp>
      <p:sp>
        <p:nvSpPr>
          <p:cNvPr id="4" name="Alt Bilgi Yer Tutucusu 3">
            <a:extLst>
              <a:ext uri="{FF2B5EF4-FFF2-40B4-BE49-F238E27FC236}">
                <a16:creationId xmlns:a16="http://schemas.microsoft.com/office/drawing/2014/main" id="{BB68D88C-6338-0FC0-985A-05EB33EBD4D8}"/>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1A582ACF-5A95-348B-A222-7B8396A0CF81}"/>
              </a:ext>
            </a:extLst>
          </p:cNvPr>
          <p:cNvSpPr>
            <a:spLocks noGrp="1"/>
          </p:cNvSpPr>
          <p:nvPr>
            <p:ph type="sldNum" sz="quarter" idx="12"/>
          </p:nvPr>
        </p:nvSpPr>
        <p:spPr/>
        <p:txBody>
          <a:bodyPr/>
          <a:lstStyle/>
          <a:p>
            <a:fld id="{DCE77F86-1ABB-6041-BD85-7754FBF18877}" type="slidenum">
              <a:rPr lang="tr-TR" smtClean="0"/>
              <a:t>‹#›</a:t>
            </a:fld>
            <a:endParaRPr lang="tr-TR"/>
          </a:p>
        </p:txBody>
      </p:sp>
    </p:spTree>
    <p:extLst>
      <p:ext uri="{BB962C8B-B14F-4D97-AF65-F5344CB8AC3E}">
        <p14:creationId xmlns:p14="http://schemas.microsoft.com/office/powerpoint/2010/main" val="20378939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3BAAA48-5275-3234-D649-D77BC45E4529}"/>
              </a:ext>
            </a:extLst>
          </p:cNvPr>
          <p:cNvSpPr>
            <a:spLocks noGrp="1"/>
          </p:cNvSpPr>
          <p:nvPr>
            <p:ph type="dt" sz="half" idx="10"/>
          </p:nvPr>
        </p:nvSpPr>
        <p:spPr/>
        <p:txBody>
          <a:bodyPr/>
          <a:lstStyle/>
          <a:p>
            <a:fld id="{6E1BCC99-9AE2-2540-89C1-8A90F74F78E8}" type="datetimeFigureOut">
              <a:rPr lang="tr-TR" smtClean="0"/>
              <a:t>6.10.2025</a:t>
            </a:fld>
            <a:endParaRPr lang="tr-TR"/>
          </a:p>
        </p:txBody>
      </p:sp>
      <p:sp>
        <p:nvSpPr>
          <p:cNvPr id="3" name="Alt Bilgi Yer Tutucusu 2">
            <a:extLst>
              <a:ext uri="{FF2B5EF4-FFF2-40B4-BE49-F238E27FC236}">
                <a16:creationId xmlns:a16="http://schemas.microsoft.com/office/drawing/2014/main" id="{58DA79E8-FB6F-FB29-8542-1DF079F8C482}"/>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E8B60540-5DC8-0C13-D5C4-02D4A0B3746E}"/>
              </a:ext>
            </a:extLst>
          </p:cNvPr>
          <p:cNvSpPr>
            <a:spLocks noGrp="1"/>
          </p:cNvSpPr>
          <p:nvPr>
            <p:ph type="sldNum" sz="quarter" idx="12"/>
          </p:nvPr>
        </p:nvSpPr>
        <p:spPr/>
        <p:txBody>
          <a:bodyPr/>
          <a:lstStyle/>
          <a:p>
            <a:fld id="{DCE77F86-1ABB-6041-BD85-7754FBF18877}" type="slidenum">
              <a:rPr lang="tr-TR" smtClean="0"/>
              <a:t>‹#›</a:t>
            </a:fld>
            <a:endParaRPr lang="tr-TR"/>
          </a:p>
        </p:txBody>
      </p:sp>
    </p:spTree>
    <p:extLst>
      <p:ext uri="{BB962C8B-B14F-4D97-AF65-F5344CB8AC3E}">
        <p14:creationId xmlns:p14="http://schemas.microsoft.com/office/powerpoint/2010/main" val="2252031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DEC1851-2487-FAED-6258-16A80F7AD538}"/>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03538AA-A0DC-1EC9-FB2E-4E5D011E96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4E012083-886E-D4C7-44F4-D20A16A4EB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A440D733-79EE-5439-440B-7B6093E5BF47}"/>
              </a:ext>
            </a:extLst>
          </p:cNvPr>
          <p:cNvSpPr>
            <a:spLocks noGrp="1"/>
          </p:cNvSpPr>
          <p:nvPr>
            <p:ph type="dt" sz="half" idx="10"/>
          </p:nvPr>
        </p:nvSpPr>
        <p:spPr/>
        <p:txBody>
          <a:bodyPr/>
          <a:lstStyle/>
          <a:p>
            <a:fld id="{6E1BCC99-9AE2-2540-89C1-8A90F74F78E8}" type="datetimeFigureOut">
              <a:rPr lang="tr-TR" smtClean="0"/>
              <a:t>6.10.2025</a:t>
            </a:fld>
            <a:endParaRPr lang="tr-TR"/>
          </a:p>
        </p:txBody>
      </p:sp>
      <p:sp>
        <p:nvSpPr>
          <p:cNvPr id="6" name="Alt Bilgi Yer Tutucusu 5">
            <a:extLst>
              <a:ext uri="{FF2B5EF4-FFF2-40B4-BE49-F238E27FC236}">
                <a16:creationId xmlns:a16="http://schemas.microsoft.com/office/drawing/2014/main" id="{68117684-6726-F193-5604-D2B7E2DB35B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5A23C0E-A62F-FD60-AA7B-8692A3357CD4}"/>
              </a:ext>
            </a:extLst>
          </p:cNvPr>
          <p:cNvSpPr>
            <a:spLocks noGrp="1"/>
          </p:cNvSpPr>
          <p:nvPr>
            <p:ph type="sldNum" sz="quarter" idx="12"/>
          </p:nvPr>
        </p:nvSpPr>
        <p:spPr/>
        <p:txBody>
          <a:bodyPr/>
          <a:lstStyle/>
          <a:p>
            <a:fld id="{DCE77F86-1ABB-6041-BD85-7754FBF18877}" type="slidenum">
              <a:rPr lang="tr-TR" smtClean="0"/>
              <a:t>‹#›</a:t>
            </a:fld>
            <a:endParaRPr lang="tr-TR"/>
          </a:p>
        </p:txBody>
      </p:sp>
    </p:spTree>
    <p:extLst>
      <p:ext uri="{BB962C8B-B14F-4D97-AF65-F5344CB8AC3E}">
        <p14:creationId xmlns:p14="http://schemas.microsoft.com/office/powerpoint/2010/main" val="2206257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EAD8D1F-755F-53CD-7D66-3EF56BA4191D}"/>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C9DA3E39-D5A3-3DA9-7E56-517F4F5C345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3EF8DA06-04C5-1175-9533-E602F9EB67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17D067B3-4531-3BDB-361E-D07A7732E755}"/>
              </a:ext>
            </a:extLst>
          </p:cNvPr>
          <p:cNvSpPr>
            <a:spLocks noGrp="1"/>
          </p:cNvSpPr>
          <p:nvPr>
            <p:ph type="dt" sz="half" idx="10"/>
          </p:nvPr>
        </p:nvSpPr>
        <p:spPr/>
        <p:txBody>
          <a:bodyPr/>
          <a:lstStyle/>
          <a:p>
            <a:fld id="{6E1BCC99-9AE2-2540-89C1-8A90F74F78E8}" type="datetimeFigureOut">
              <a:rPr lang="tr-TR" smtClean="0"/>
              <a:t>6.10.2025</a:t>
            </a:fld>
            <a:endParaRPr lang="tr-TR"/>
          </a:p>
        </p:txBody>
      </p:sp>
      <p:sp>
        <p:nvSpPr>
          <p:cNvPr id="6" name="Alt Bilgi Yer Tutucusu 5">
            <a:extLst>
              <a:ext uri="{FF2B5EF4-FFF2-40B4-BE49-F238E27FC236}">
                <a16:creationId xmlns:a16="http://schemas.microsoft.com/office/drawing/2014/main" id="{65CFB673-27D3-2E18-4A80-2C72FE5E9F5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7271A39-32D1-C398-744D-3C2B4B43BDEE}"/>
              </a:ext>
            </a:extLst>
          </p:cNvPr>
          <p:cNvSpPr>
            <a:spLocks noGrp="1"/>
          </p:cNvSpPr>
          <p:nvPr>
            <p:ph type="sldNum" sz="quarter" idx="12"/>
          </p:nvPr>
        </p:nvSpPr>
        <p:spPr/>
        <p:txBody>
          <a:bodyPr/>
          <a:lstStyle/>
          <a:p>
            <a:fld id="{DCE77F86-1ABB-6041-BD85-7754FBF18877}" type="slidenum">
              <a:rPr lang="tr-TR" smtClean="0"/>
              <a:t>‹#›</a:t>
            </a:fld>
            <a:endParaRPr lang="tr-TR"/>
          </a:p>
        </p:txBody>
      </p:sp>
    </p:spTree>
    <p:extLst>
      <p:ext uri="{BB962C8B-B14F-4D97-AF65-F5344CB8AC3E}">
        <p14:creationId xmlns:p14="http://schemas.microsoft.com/office/powerpoint/2010/main" val="23517869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AC15AA95-7490-7346-D57A-A7E50575930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76EB47BC-04AA-AC61-344E-3E45AAF9C40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92AD714-7F4C-F73C-D173-FAC2E3F3AE0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1BCC99-9AE2-2540-89C1-8A90F74F78E8}" type="datetimeFigureOut">
              <a:rPr lang="tr-TR" smtClean="0"/>
              <a:t>6.10.2025</a:t>
            </a:fld>
            <a:endParaRPr lang="tr-TR"/>
          </a:p>
        </p:txBody>
      </p:sp>
      <p:sp>
        <p:nvSpPr>
          <p:cNvPr id="5" name="Alt Bilgi Yer Tutucusu 4">
            <a:extLst>
              <a:ext uri="{FF2B5EF4-FFF2-40B4-BE49-F238E27FC236}">
                <a16:creationId xmlns:a16="http://schemas.microsoft.com/office/drawing/2014/main" id="{C919EDC8-5525-91F5-E636-5B104CF1BF5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9F7A5E5F-6534-8F55-B1D6-21E9A376C85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E77F86-1ABB-6041-BD85-7754FBF18877}" type="slidenum">
              <a:rPr lang="tr-TR" smtClean="0"/>
              <a:t>‹#›</a:t>
            </a:fld>
            <a:endParaRPr lang="tr-TR"/>
          </a:p>
        </p:txBody>
      </p:sp>
    </p:spTree>
    <p:extLst>
      <p:ext uri="{BB962C8B-B14F-4D97-AF65-F5344CB8AC3E}">
        <p14:creationId xmlns:p14="http://schemas.microsoft.com/office/powerpoint/2010/main" val="7782874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mersin.edu.tr/bulut/birim_612/YOKAK_KAP/Enstitumuz_PUKO_Donguleri.pdf" TargetMode="External"/><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mersin.edu.tr/akademik/egitim-bilimleri-enstitusu/yokak-kap" TargetMode="External"/><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jp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a:extLst>
              <a:ext uri="{FF2B5EF4-FFF2-40B4-BE49-F238E27FC236}">
                <a16:creationId xmlns:a16="http://schemas.microsoft.com/office/drawing/2014/main" id="{3A489F69-3F76-85AF-2A1E-C4786FCD8B49}"/>
              </a:ext>
            </a:extLst>
          </p:cNvPr>
          <p:cNvPicPr>
            <a:picLocks noGrp="1" noChangeAspect="1"/>
          </p:cNvPicPr>
          <p:nvPr>
            <p:ph idx="1"/>
          </p:nvPr>
        </p:nvPicPr>
        <p:blipFill>
          <a:blip r:embed="rId2"/>
          <a:stretch>
            <a:fillRect/>
          </a:stretch>
        </p:blipFill>
        <p:spPr>
          <a:xfrm>
            <a:off x="8965" y="0"/>
            <a:ext cx="12183035" cy="6858000"/>
          </a:xfrm>
        </p:spPr>
      </p:pic>
      <p:sp>
        <p:nvSpPr>
          <p:cNvPr id="2" name="Başlık 1">
            <a:extLst>
              <a:ext uri="{FF2B5EF4-FFF2-40B4-BE49-F238E27FC236}">
                <a16:creationId xmlns:a16="http://schemas.microsoft.com/office/drawing/2014/main" id="{C2E68E59-3187-7E03-8CF4-674AFAF89F14}"/>
              </a:ext>
            </a:extLst>
          </p:cNvPr>
          <p:cNvSpPr>
            <a:spLocks noGrp="1"/>
          </p:cNvSpPr>
          <p:nvPr>
            <p:ph type="title"/>
          </p:nvPr>
        </p:nvSpPr>
        <p:spPr>
          <a:xfrm>
            <a:off x="838200" y="1458686"/>
            <a:ext cx="10637018" cy="4449745"/>
          </a:xfrm>
        </p:spPr>
        <p:txBody>
          <a:bodyPr>
            <a:normAutofit fontScale="90000"/>
          </a:bodyPr>
          <a:lstStyle/>
          <a:p>
            <a:pPr algn="ctr"/>
            <a:r>
              <a:rPr lang="tr-TR" sz="5300" b="1" dirty="0">
                <a:solidFill>
                  <a:schemeClr val="bg1"/>
                </a:solidFill>
                <a:latin typeface="+mn-lt"/>
                <a:ea typeface="+mn-ea"/>
                <a:cs typeface="+mn-cs"/>
              </a:rPr>
              <a:t>EĞİTİM BİLİMLERİ ENSTİTÜSÜ </a:t>
            </a:r>
            <a:br>
              <a:rPr lang="tr-TR" sz="5300" b="1" dirty="0">
                <a:solidFill>
                  <a:schemeClr val="bg1"/>
                </a:solidFill>
                <a:latin typeface="+mn-lt"/>
                <a:ea typeface="+mn-ea"/>
                <a:cs typeface="+mn-cs"/>
              </a:rPr>
            </a:br>
            <a:r>
              <a:rPr lang="tr-TR" sz="5300" b="1" dirty="0">
                <a:solidFill>
                  <a:schemeClr val="bg1"/>
                </a:solidFill>
                <a:latin typeface="+mn-lt"/>
                <a:ea typeface="+mn-ea"/>
                <a:cs typeface="+mn-cs"/>
              </a:rPr>
              <a:t>YÖKAK-KAP HAZIRLIK TOPLANTISI SUNUMU</a:t>
            </a:r>
            <a:br>
              <a:rPr lang="tr-TR" sz="5300" dirty="0">
                <a:solidFill>
                  <a:schemeClr val="bg1"/>
                </a:solidFill>
              </a:rPr>
            </a:br>
            <a:br>
              <a:rPr lang="tr-TR" sz="5300" dirty="0">
                <a:solidFill>
                  <a:schemeClr val="bg1"/>
                </a:solidFill>
              </a:rPr>
            </a:br>
            <a:br>
              <a:rPr lang="tr-TR" dirty="0">
                <a:solidFill>
                  <a:schemeClr val="bg1"/>
                </a:solidFill>
              </a:rPr>
            </a:br>
            <a:r>
              <a:rPr lang="tr-TR" sz="3600" b="1" dirty="0">
                <a:solidFill>
                  <a:schemeClr val="bg1"/>
                </a:solidFill>
                <a:latin typeface="+mn-lt"/>
                <a:ea typeface="+mn-ea"/>
                <a:cs typeface="+mn-cs"/>
              </a:rPr>
              <a:t>Enstitü Müdürü: Prof. Dr. Hakan AKDAĞ</a:t>
            </a:r>
            <a:br>
              <a:rPr lang="tr-TR" sz="3600" b="1" dirty="0">
                <a:solidFill>
                  <a:schemeClr val="bg1"/>
                </a:solidFill>
                <a:latin typeface="+mn-lt"/>
                <a:ea typeface="+mn-ea"/>
                <a:cs typeface="+mn-cs"/>
              </a:rPr>
            </a:br>
            <a:r>
              <a:rPr lang="tr-TR" sz="3600" b="1" dirty="0">
                <a:solidFill>
                  <a:schemeClr val="bg1"/>
                </a:solidFill>
                <a:latin typeface="+mn-lt"/>
                <a:ea typeface="+mn-ea"/>
                <a:cs typeface="+mn-cs"/>
              </a:rPr>
              <a:t>Enstitü Müdür </a:t>
            </a:r>
            <a:r>
              <a:rPr lang="tr-TR" sz="3600" b="1" dirty="0" err="1">
                <a:solidFill>
                  <a:schemeClr val="bg1"/>
                </a:solidFill>
                <a:latin typeface="+mn-lt"/>
                <a:ea typeface="+mn-ea"/>
                <a:cs typeface="+mn-cs"/>
              </a:rPr>
              <a:t>Yrd</a:t>
            </a:r>
            <a:r>
              <a:rPr lang="tr-TR" sz="3600" b="1" dirty="0">
                <a:solidFill>
                  <a:schemeClr val="bg1"/>
                </a:solidFill>
                <a:latin typeface="+mn-lt"/>
                <a:ea typeface="+mn-ea"/>
                <a:cs typeface="+mn-cs"/>
              </a:rPr>
              <a:t>: Doç. Dr. Serkan Fuat SAY</a:t>
            </a:r>
            <a:br>
              <a:rPr lang="tr-TR" sz="3600" b="1" dirty="0">
                <a:solidFill>
                  <a:schemeClr val="bg1"/>
                </a:solidFill>
                <a:latin typeface="+mn-lt"/>
                <a:ea typeface="+mn-ea"/>
                <a:cs typeface="+mn-cs"/>
              </a:rPr>
            </a:br>
            <a:r>
              <a:rPr lang="tr-TR" sz="3600" b="1" dirty="0">
                <a:solidFill>
                  <a:schemeClr val="bg1"/>
                </a:solidFill>
                <a:latin typeface="+mn-lt"/>
                <a:ea typeface="+mn-ea"/>
                <a:cs typeface="+mn-cs"/>
              </a:rPr>
              <a:t>Enstitü Müdür </a:t>
            </a:r>
            <a:r>
              <a:rPr lang="tr-TR" sz="3600" b="1" dirty="0" err="1">
                <a:solidFill>
                  <a:schemeClr val="bg1"/>
                </a:solidFill>
                <a:latin typeface="+mn-lt"/>
                <a:ea typeface="+mn-ea"/>
                <a:cs typeface="+mn-cs"/>
              </a:rPr>
              <a:t>Yrd</a:t>
            </a:r>
            <a:r>
              <a:rPr lang="tr-TR" sz="3600" b="1" dirty="0">
                <a:solidFill>
                  <a:schemeClr val="bg1"/>
                </a:solidFill>
                <a:latin typeface="+mn-lt"/>
                <a:ea typeface="+mn-ea"/>
                <a:cs typeface="+mn-cs"/>
              </a:rPr>
              <a:t>: Doç. Dr. Ayşegül AVŞAR TUNCAY</a:t>
            </a:r>
            <a:br>
              <a:rPr lang="tr-TR" sz="3600" dirty="0">
                <a:solidFill>
                  <a:schemeClr val="bg1"/>
                </a:solidFill>
              </a:rPr>
            </a:br>
            <a:endParaRPr lang="tr-TR" sz="3600" dirty="0">
              <a:solidFill>
                <a:schemeClr val="bg1"/>
              </a:solidFill>
            </a:endParaRPr>
          </a:p>
        </p:txBody>
      </p:sp>
    </p:spTree>
    <p:extLst>
      <p:ext uri="{BB962C8B-B14F-4D97-AF65-F5344CB8AC3E}">
        <p14:creationId xmlns:p14="http://schemas.microsoft.com/office/powerpoint/2010/main" val="8751493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a:extLst>
              <a:ext uri="{FF2B5EF4-FFF2-40B4-BE49-F238E27FC236}">
                <a16:creationId xmlns:a16="http://schemas.microsoft.com/office/drawing/2014/main" id="{FC4CE5FE-4A67-EA49-C837-E0213519FDEF}"/>
              </a:ext>
            </a:extLst>
          </p:cNvPr>
          <p:cNvPicPr>
            <a:picLocks noGrp="1" noChangeAspect="1"/>
          </p:cNvPicPr>
          <p:nvPr>
            <p:ph idx="1"/>
          </p:nvPr>
        </p:nvPicPr>
        <p:blipFill>
          <a:blip r:embed="rId2"/>
          <a:stretch>
            <a:fillRect/>
          </a:stretch>
        </p:blipFill>
        <p:spPr>
          <a:xfrm>
            <a:off x="216830" y="281292"/>
            <a:ext cx="12192000" cy="6863046"/>
          </a:xfrm>
        </p:spPr>
      </p:pic>
      <p:sp>
        <p:nvSpPr>
          <p:cNvPr id="4" name="Metin kutusu 3">
            <a:extLst>
              <a:ext uri="{FF2B5EF4-FFF2-40B4-BE49-F238E27FC236}">
                <a16:creationId xmlns:a16="http://schemas.microsoft.com/office/drawing/2014/main" id="{9BFB5B7A-3EB9-C82E-45C9-F41DE5AC49B1}"/>
              </a:ext>
            </a:extLst>
          </p:cNvPr>
          <p:cNvSpPr txBox="1"/>
          <p:nvPr/>
        </p:nvSpPr>
        <p:spPr>
          <a:xfrm>
            <a:off x="997819" y="459510"/>
            <a:ext cx="9679346" cy="1323439"/>
          </a:xfrm>
          <a:prstGeom prst="rect">
            <a:avLst/>
          </a:prstGeom>
          <a:noFill/>
        </p:spPr>
        <p:txBody>
          <a:bodyPr wrap="square">
            <a:spAutoFit/>
          </a:bodyPr>
          <a:lstStyle/>
          <a:p>
            <a:r>
              <a:rPr lang="tr-TR" sz="4000" b="1" i="0" u="none" strike="noStrike" dirty="0">
                <a:solidFill>
                  <a:srgbClr val="000000"/>
                </a:solidFill>
                <a:effectLst/>
                <a:latin typeface="Times New Roman" panose="02020603050405020304" pitchFamily="18" charset="0"/>
              </a:rPr>
              <a:t>EĞİTİM BİLİMLERİ ENSTİTÜSÜ FİZİKSEL YAPILANMASI</a:t>
            </a:r>
          </a:p>
        </p:txBody>
      </p:sp>
      <p:graphicFrame>
        <p:nvGraphicFramePr>
          <p:cNvPr id="3" name="Tablo 2">
            <a:extLst>
              <a:ext uri="{FF2B5EF4-FFF2-40B4-BE49-F238E27FC236}">
                <a16:creationId xmlns:a16="http://schemas.microsoft.com/office/drawing/2014/main" id="{374970CB-5A4A-DFD5-5F42-985FC037DF03}"/>
              </a:ext>
            </a:extLst>
          </p:cNvPr>
          <p:cNvGraphicFramePr/>
          <p:nvPr>
            <p:extLst>
              <p:ext uri="{D42A27DB-BD31-4B8C-83A1-F6EECF244321}">
                <p14:modId xmlns:p14="http://schemas.microsoft.com/office/powerpoint/2010/main" val="3411595685"/>
              </p:ext>
            </p:extLst>
          </p:nvPr>
        </p:nvGraphicFramePr>
        <p:xfrm>
          <a:off x="1088400" y="2247040"/>
          <a:ext cx="4887858" cy="3489730"/>
        </p:xfrm>
        <a:graphic>
          <a:graphicData uri="http://schemas.openxmlformats.org/drawingml/2006/table">
            <a:tbl>
              <a:tblPr>
                <a:tableStyleId>{5C22544A-7EE6-4342-B048-85BDC9FD1C3A}</a:tableStyleId>
              </a:tblPr>
              <a:tblGrid>
                <a:gridCol w="1629286">
                  <a:extLst>
                    <a:ext uri="{9D8B030D-6E8A-4147-A177-3AD203B41FA5}">
                      <a16:colId xmlns:a16="http://schemas.microsoft.com/office/drawing/2014/main" val="1052946651"/>
                    </a:ext>
                  </a:extLst>
                </a:gridCol>
                <a:gridCol w="1629286">
                  <a:extLst>
                    <a:ext uri="{9D8B030D-6E8A-4147-A177-3AD203B41FA5}">
                      <a16:colId xmlns:a16="http://schemas.microsoft.com/office/drawing/2014/main" val="981365733"/>
                    </a:ext>
                  </a:extLst>
                </a:gridCol>
                <a:gridCol w="1629286">
                  <a:extLst>
                    <a:ext uri="{9D8B030D-6E8A-4147-A177-3AD203B41FA5}">
                      <a16:colId xmlns:a16="http://schemas.microsoft.com/office/drawing/2014/main" val="241107578"/>
                    </a:ext>
                  </a:extLst>
                </a:gridCol>
              </a:tblGrid>
              <a:tr h="697946">
                <a:tc gridSpan="3">
                  <a:txBody>
                    <a:bodyPr/>
                    <a:lstStyle/>
                    <a:p>
                      <a:pPr algn="ctr">
                        <a:lnSpc>
                          <a:spcPts val="1080"/>
                        </a:lnSpc>
                        <a:buNone/>
                      </a:pPr>
                      <a:r>
                        <a:rPr lang="tr-TR">
                          <a:effectLst/>
                        </a:rPr>
                        <a:t>Tablo 1. Personel Ofis Alanları</a:t>
                      </a:r>
                      <a:endParaRPr lang="tr-TR" b="0">
                        <a:solidFill>
                          <a:srgbClr val="000000"/>
                        </a:solidFill>
                        <a:effectLst/>
                        <a:latin typeface="Times New Roman" panose="02020603050405020304" pitchFamily="18" charset="0"/>
                      </a:endParaRP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3318979087"/>
                  </a:ext>
                </a:extLst>
              </a:tr>
              <a:tr h="697946">
                <a:tc>
                  <a:txBody>
                    <a:bodyPr/>
                    <a:lstStyle/>
                    <a:p>
                      <a:pPr algn="ctr">
                        <a:lnSpc>
                          <a:spcPts val="1080"/>
                        </a:lnSpc>
                        <a:buNone/>
                      </a:pPr>
                      <a:r>
                        <a:rPr lang="tr-TR">
                          <a:effectLst/>
                        </a:rPr>
                        <a:t>Türü</a:t>
                      </a:r>
                      <a:endParaRPr lang="tr-TR" b="1">
                        <a:effectLst/>
                        <a:latin typeface="Times New Roman" panose="02020603050405020304" pitchFamily="18" charset="0"/>
                      </a:endParaRPr>
                    </a:p>
                  </a:txBody>
                  <a:tcPr/>
                </a:tc>
                <a:tc>
                  <a:txBody>
                    <a:bodyPr/>
                    <a:lstStyle/>
                    <a:p>
                      <a:pPr algn="ctr">
                        <a:lnSpc>
                          <a:spcPts val="1080"/>
                        </a:lnSpc>
                        <a:buNone/>
                      </a:pPr>
                      <a:r>
                        <a:rPr lang="tr-TR" dirty="0">
                          <a:effectLst/>
                        </a:rPr>
                        <a:t>Sayısı (Adet)</a:t>
                      </a:r>
                      <a:endParaRPr lang="tr-TR" b="1" dirty="0">
                        <a:effectLst/>
                        <a:latin typeface="Times New Roman" panose="02020603050405020304" pitchFamily="18" charset="0"/>
                      </a:endParaRPr>
                    </a:p>
                  </a:txBody>
                  <a:tcPr/>
                </a:tc>
                <a:tc>
                  <a:txBody>
                    <a:bodyPr/>
                    <a:lstStyle/>
                    <a:p>
                      <a:pPr algn="ctr">
                        <a:lnSpc>
                          <a:spcPts val="1080"/>
                        </a:lnSpc>
                        <a:buNone/>
                      </a:pPr>
                      <a:r>
                        <a:rPr lang="tr-TR">
                          <a:effectLst/>
                        </a:rPr>
                        <a:t>Alanı (m</a:t>
                      </a:r>
                      <a:r>
                        <a:rPr lang="tr-TR" baseline="30000">
                          <a:effectLst/>
                        </a:rPr>
                        <a:t>2</a:t>
                      </a:r>
                      <a:r>
                        <a:rPr lang="tr-TR">
                          <a:effectLst/>
                        </a:rPr>
                        <a:t>)</a:t>
                      </a:r>
                      <a:endParaRPr lang="tr-TR" b="1">
                        <a:effectLst/>
                        <a:latin typeface="Times New Roman" panose="02020603050405020304" pitchFamily="18" charset="0"/>
                      </a:endParaRPr>
                    </a:p>
                  </a:txBody>
                  <a:tcPr/>
                </a:tc>
                <a:extLst>
                  <a:ext uri="{0D108BD9-81ED-4DB2-BD59-A6C34878D82A}">
                    <a16:rowId xmlns:a16="http://schemas.microsoft.com/office/drawing/2014/main" val="1652185877"/>
                  </a:ext>
                </a:extLst>
              </a:tr>
              <a:tr h="697946">
                <a:tc>
                  <a:txBody>
                    <a:bodyPr/>
                    <a:lstStyle/>
                    <a:p>
                      <a:pPr algn="l">
                        <a:lnSpc>
                          <a:spcPts val="1080"/>
                        </a:lnSpc>
                        <a:buNone/>
                      </a:pPr>
                      <a:r>
                        <a:rPr lang="tr-TR">
                          <a:effectLst/>
                        </a:rPr>
                        <a:t>Akademik Ofis</a:t>
                      </a:r>
                      <a:endParaRPr lang="tr-TR" b="1">
                        <a:effectLst/>
                        <a:latin typeface="Times New Roman" panose="02020603050405020304" pitchFamily="18" charset="0"/>
                      </a:endParaRPr>
                    </a:p>
                  </a:txBody>
                  <a:tcPr/>
                </a:tc>
                <a:tc>
                  <a:txBody>
                    <a:bodyPr/>
                    <a:lstStyle/>
                    <a:p>
                      <a:pPr algn="ctr">
                        <a:lnSpc>
                          <a:spcPts val="1080"/>
                        </a:lnSpc>
                        <a:buNone/>
                      </a:pPr>
                      <a:r>
                        <a:rPr lang="tr-TR" dirty="0">
                          <a:effectLst/>
                        </a:rPr>
                        <a:t>3</a:t>
                      </a:r>
                      <a:endParaRPr lang="tr-TR" dirty="0">
                        <a:effectLst/>
                        <a:latin typeface="Times New Roman" panose="02020603050405020304" pitchFamily="18" charset="0"/>
                      </a:endParaRPr>
                    </a:p>
                  </a:txBody>
                  <a:tcPr/>
                </a:tc>
                <a:tc>
                  <a:txBody>
                    <a:bodyPr/>
                    <a:lstStyle/>
                    <a:p>
                      <a:pPr algn="ctr">
                        <a:lnSpc>
                          <a:spcPts val="1080"/>
                        </a:lnSpc>
                        <a:buNone/>
                      </a:pPr>
                      <a:r>
                        <a:rPr lang="tr-TR">
                          <a:effectLst/>
                        </a:rPr>
                        <a:t>48 m²</a:t>
                      </a:r>
                      <a:endParaRPr lang="tr-TR">
                        <a:effectLst/>
                        <a:latin typeface="Times New Roman" panose="02020603050405020304" pitchFamily="18" charset="0"/>
                      </a:endParaRPr>
                    </a:p>
                  </a:txBody>
                  <a:tcPr/>
                </a:tc>
                <a:extLst>
                  <a:ext uri="{0D108BD9-81ED-4DB2-BD59-A6C34878D82A}">
                    <a16:rowId xmlns:a16="http://schemas.microsoft.com/office/drawing/2014/main" val="603940215"/>
                  </a:ext>
                </a:extLst>
              </a:tr>
              <a:tr h="697946">
                <a:tc>
                  <a:txBody>
                    <a:bodyPr/>
                    <a:lstStyle/>
                    <a:p>
                      <a:pPr algn="l">
                        <a:lnSpc>
                          <a:spcPts val="1080"/>
                        </a:lnSpc>
                        <a:buNone/>
                      </a:pPr>
                      <a:r>
                        <a:rPr lang="tr-TR">
                          <a:effectLst/>
                        </a:rPr>
                        <a:t>İdari Ofis</a:t>
                      </a:r>
                      <a:endParaRPr lang="tr-TR" b="1">
                        <a:effectLst/>
                        <a:latin typeface="Times New Roman" panose="02020603050405020304" pitchFamily="18" charset="0"/>
                      </a:endParaRPr>
                    </a:p>
                  </a:txBody>
                  <a:tcPr/>
                </a:tc>
                <a:tc>
                  <a:txBody>
                    <a:bodyPr/>
                    <a:lstStyle/>
                    <a:p>
                      <a:pPr algn="ctr">
                        <a:lnSpc>
                          <a:spcPts val="1080"/>
                        </a:lnSpc>
                        <a:buNone/>
                      </a:pPr>
                      <a:r>
                        <a:rPr lang="tr-TR">
                          <a:effectLst/>
                        </a:rPr>
                        <a:t>4</a:t>
                      </a:r>
                      <a:endParaRPr lang="tr-TR">
                        <a:effectLst/>
                        <a:latin typeface="Times New Roman" panose="02020603050405020304" pitchFamily="18" charset="0"/>
                      </a:endParaRPr>
                    </a:p>
                  </a:txBody>
                  <a:tcPr/>
                </a:tc>
                <a:tc>
                  <a:txBody>
                    <a:bodyPr/>
                    <a:lstStyle/>
                    <a:p>
                      <a:pPr algn="ctr">
                        <a:lnSpc>
                          <a:spcPts val="1080"/>
                        </a:lnSpc>
                        <a:buNone/>
                      </a:pPr>
                      <a:r>
                        <a:rPr lang="tr-TR">
                          <a:effectLst/>
                        </a:rPr>
                        <a:t>56 m²</a:t>
                      </a:r>
                      <a:endParaRPr lang="tr-TR">
                        <a:effectLst/>
                        <a:latin typeface="Times New Roman" panose="02020603050405020304" pitchFamily="18" charset="0"/>
                      </a:endParaRPr>
                    </a:p>
                  </a:txBody>
                  <a:tcPr/>
                </a:tc>
                <a:extLst>
                  <a:ext uri="{0D108BD9-81ED-4DB2-BD59-A6C34878D82A}">
                    <a16:rowId xmlns:a16="http://schemas.microsoft.com/office/drawing/2014/main" val="3840169727"/>
                  </a:ext>
                </a:extLst>
              </a:tr>
              <a:tr h="697946">
                <a:tc>
                  <a:txBody>
                    <a:bodyPr/>
                    <a:lstStyle/>
                    <a:p>
                      <a:pPr algn="l">
                        <a:lnSpc>
                          <a:spcPts val="1080"/>
                        </a:lnSpc>
                        <a:buNone/>
                      </a:pPr>
                      <a:r>
                        <a:rPr lang="tr-TR">
                          <a:effectLst/>
                        </a:rPr>
                        <a:t>Toplam</a:t>
                      </a:r>
                      <a:endParaRPr lang="tr-TR" b="1">
                        <a:effectLst/>
                        <a:latin typeface="Times New Roman" panose="02020603050405020304" pitchFamily="18" charset="0"/>
                      </a:endParaRPr>
                    </a:p>
                  </a:txBody>
                  <a:tcPr/>
                </a:tc>
                <a:tc>
                  <a:txBody>
                    <a:bodyPr/>
                    <a:lstStyle/>
                    <a:p>
                      <a:pPr algn="ctr">
                        <a:lnSpc>
                          <a:spcPts val="1080"/>
                        </a:lnSpc>
                        <a:buNone/>
                      </a:pPr>
                      <a:r>
                        <a:rPr lang="tr-TR">
                          <a:effectLst/>
                        </a:rPr>
                        <a:t>7</a:t>
                      </a:r>
                      <a:endParaRPr lang="tr-TR" b="1">
                        <a:effectLst/>
                        <a:latin typeface="Times New Roman" panose="02020603050405020304" pitchFamily="18" charset="0"/>
                      </a:endParaRPr>
                    </a:p>
                  </a:txBody>
                  <a:tcPr/>
                </a:tc>
                <a:tc>
                  <a:txBody>
                    <a:bodyPr/>
                    <a:lstStyle/>
                    <a:p>
                      <a:pPr algn="ctr">
                        <a:lnSpc>
                          <a:spcPts val="1080"/>
                        </a:lnSpc>
                        <a:buNone/>
                      </a:pPr>
                      <a:r>
                        <a:rPr lang="tr-TR" dirty="0">
                          <a:effectLst/>
                        </a:rPr>
                        <a:t>102 m²</a:t>
                      </a:r>
                      <a:endParaRPr lang="tr-TR" b="1" dirty="0">
                        <a:effectLst/>
                        <a:latin typeface="Times New Roman" panose="02020603050405020304" pitchFamily="18" charset="0"/>
                      </a:endParaRPr>
                    </a:p>
                  </a:txBody>
                  <a:tcPr/>
                </a:tc>
                <a:extLst>
                  <a:ext uri="{0D108BD9-81ED-4DB2-BD59-A6C34878D82A}">
                    <a16:rowId xmlns:a16="http://schemas.microsoft.com/office/drawing/2014/main" val="3142553067"/>
                  </a:ext>
                </a:extLst>
              </a:tr>
            </a:tbl>
          </a:graphicData>
        </a:graphic>
      </p:graphicFrame>
      <p:graphicFrame>
        <p:nvGraphicFramePr>
          <p:cNvPr id="9" name="Tablo 8">
            <a:extLst>
              <a:ext uri="{FF2B5EF4-FFF2-40B4-BE49-F238E27FC236}">
                <a16:creationId xmlns:a16="http://schemas.microsoft.com/office/drawing/2014/main" id="{34A2FA81-76F1-8A2B-3062-0C5DB211DC68}"/>
              </a:ext>
            </a:extLst>
          </p:cNvPr>
          <p:cNvGraphicFramePr/>
          <p:nvPr>
            <p:extLst>
              <p:ext uri="{D42A27DB-BD31-4B8C-83A1-F6EECF244321}">
                <p14:modId xmlns:p14="http://schemas.microsoft.com/office/powerpoint/2010/main" val="2821827639"/>
              </p:ext>
            </p:extLst>
          </p:nvPr>
        </p:nvGraphicFramePr>
        <p:xfrm>
          <a:off x="6312830" y="2213071"/>
          <a:ext cx="5247798" cy="3489728"/>
        </p:xfrm>
        <a:graphic>
          <a:graphicData uri="http://schemas.openxmlformats.org/drawingml/2006/table">
            <a:tbl>
              <a:tblPr>
                <a:tableStyleId>{5C22544A-7EE6-4342-B048-85BDC9FD1C3A}</a:tableStyleId>
              </a:tblPr>
              <a:tblGrid>
                <a:gridCol w="1749266">
                  <a:extLst>
                    <a:ext uri="{9D8B030D-6E8A-4147-A177-3AD203B41FA5}">
                      <a16:colId xmlns:a16="http://schemas.microsoft.com/office/drawing/2014/main" val="1344932940"/>
                    </a:ext>
                  </a:extLst>
                </a:gridCol>
                <a:gridCol w="1749266">
                  <a:extLst>
                    <a:ext uri="{9D8B030D-6E8A-4147-A177-3AD203B41FA5}">
                      <a16:colId xmlns:a16="http://schemas.microsoft.com/office/drawing/2014/main" val="73633199"/>
                    </a:ext>
                  </a:extLst>
                </a:gridCol>
                <a:gridCol w="1749266">
                  <a:extLst>
                    <a:ext uri="{9D8B030D-6E8A-4147-A177-3AD203B41FA5}">
                      <a16:colId xmlns:a16="http://schemas.microsoft.com/office/drawing/2014/main" val="3847786461"/>
                    </a:ext>
                  </a:extLst>
                </a:gridCol>
              </a:tblGrid>
              <a:tr h="872432">
                <a:tc gridSpan="3">
                  <a:txBody>
                    <a:bodyPr/>
                    <a:lstStyle/>
                    <a:p>
                      <a:pPr algn="ctr">
                        <a:lnSpc>
                          <a:spcPts val="1080"/>
                        </a:lnSpc>
                        <a:buNone/>
                      </a:pPr>
                      <a:r>
                        <a:rPr lang="tr-TR">
                          <a:effectLst/>
                        </a:rPr>
                        <a:t>Tablo 2. Arşiv ve Depo Alanları</a:t>
                      </a:r>
                      <a:endParaRPr lang="tr-TR" b="0">
                        <a:solidFill>
                          <a:srgbClr val="000000"/>
                        </a:solidFill>
                        <a:effectLst/>
                        <a:latin typeface="Times New Roman" panose="02020603050405020304" pitchFamily="18" charset="0"/>
                      </a:endParaRP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719607106"/>
                  </a:ext>
                </a:extLst>
              </a:tr>
              <a:tr h="872432">
                <a:tc>
                  <a:txBody>
                    <a:bodyPr/>
                    <a:lstStyle/>
                    <a:p>
                      <a:pPr algn="l">
                        <a:lnSpc>
                          <a:spcPts val="1080"/>
                        </a:lnSpc>
                        <a:buNone/>
                      </a:pPr>
                      <a:r>
                        <a:rPr lang="tr-TR">
                          <a:effectLst/>
                        </a:rPr>
                        <a:t>Birim</a:t>
                      </a:r>
                      <a:endParaRPr lang="tr-TR" b="1">
                        <a:effectLst/>
                        <a:latin typeface="Times New Roman" panose="02020603050405020304" pitchFamily="18" charset="0"/>
                      </a:endParaRPr>
                    </a:p>
                  </a:txBody>
                  <a:tcPr/>
                </a:tc>
                <a:tc>
                  <a:txBody>
                    <a:bodyPr/>
                    <a:lstStyle/>
                    <a:p>
                      <a:pPr algn="ctr">
                        <a:lnSpc>
                          <a:spcPts val="1080"/>
                        </a:lnSpc>
                        <a:buNone/>
                      </a:pPr>
                      <a:r>
                        <a:rPr lang="tr-TR">
                          <a:effectLst/>
                        </a:rPr>
                        <a:t>Adet</a:t>
                      </a:r>
                      <a:endParaRPr lang="tr-TR" b="1">
                        <a:effectLst/>
                        <a:latin typeface="Times New Roman" panose="02020603050405020304" pitchFamily="18" charset="0"/>
                      </a:endParaRPr>
                    </a:p>
                  </a:txBody>
                  <a:tcPr/>
                </a:tc>
                <a:tc>
                  <a:txBody>
                    <a:bodyPr/>
                    <a:lstStyle/>
                    <a:p>
                      <a:pPr algn="ctr">
                        <a:lnSpc>
                          <a:spcPts val="1080"/>
                        </a:lnSpc>
                        <a:buNone/>
                      </a:pPr>
                      <a:r>
                        <a:rPr lang="tr-TR" dirty="0">
                          <a:effectLst/>
                        </a:rPr>
                        <a:t>Alan (m</a:t>
                      </a:r>
                      <a:r>
                        <a:rPr lang="tr-TR" baseline="30000" dirty="0">
                          <a:effectLst/>
                        </a:rPr>
                        <a:t>2</a:t>
                      </a:r>
                      <a:r>
                        <a:rPr lang="tr-TR" dirty="0">
                          <a:effectLst/>
                        </a:rPr>
                        <a:t>)</a:t>
                      </a:r>
                      <a:endParaRPr lang="tr-TR" b="1" dirty="0">
                        <a:effectLst/>
                        <a:latin typeface="Times New Roman" panose="02020603050405020304" pitchFamily="18" charset="0"/>
                      </a:endParaRPr>
                    </a:p>
                  </a:txBody>
                  <a:tcPr/>
                </a:tc>
                <a:extLst>
                  <a:ext uri="{0D108BD9-81ED-4DB2-BD59-A6C34878D82A}">
                    <a16:rowId xmlns:a16="http://schemas.microsoft.com/office/drawing/2014/main" val="4150313887"/>
                  </a:ext>
                </a:extLst>
              </a:tr>
              <a:tr h="872432">
                <a:tc>
                  <a:txBody>
                    <a:bodyPr/>
                    <a:lstStyle/>
                    <a:p>
                      <a:pPr algn="l">
                        <a:lnSpc>
                          <a:spcPts val="1080"/>
                        </a:lnSpc>
                        <a:buNone/>
                      </a:pPr>
                      <a:r>
                        <a:rPr lang="tr-TR">
                          <a:effectLst/>
                        </a:rPr>
                        <a:t>Arşiv</a:t>
                      </a:r>
                      <a:endParaRPr lang="tr-TR" b="1">
                        <a:effectLst/>
                        <a:latin typeface="Times New Roman" panose="02020603050405020304" pitchFamily="18" charset="0"/>
                      </a:endParaRPr>
                    </a:p>
                  </a:txBody>
                  <a:tcPr/>
                </a:tc>
                <a:tc>
                  <a:txBody>
                    <a:bodyPr/>
                    <a:lstStyle/>
                    <a:p>
                      <a:pPr algn="ctr">
                        <a:lnSpc>
                          <a:spcPts val="1080"/>
                        </a:lnSpc>
                        <a:buNone/>
                      </a:pPr>
                      <a:r>
                        <a:rPr lang="tr-TR">
                          <a:effectLst/>
                        </a:rPr>
                        <a:t>1</a:t>
                      </a:r>
                      <a:endParaRPr lang="tr-TR">
                        <a:effectLst/>
                        <a:latin typeface="Times New Roman" panose="02020603050405020304" pitchFamily="18" charset="0"/>
                      </a:endParaRPr>
                    </a:p>
                  </a:txBody>
                  <a:tcPr/>
                </a:tc>
                <a:tc>
                  <a:txBody>
                    <a:bodyPr/>
                    <a:lstStyle/>
                    <a:p>
                      <a:pPr algn="ctr">
                        <a:lnSpc>
                          <a:spcPts val="1080"/>
                        </a:lnSpc>
                        <a:buNone/>
                      </a:pPr>
                      <a:r>
                        <a:rPr lang="tr-TR">
                          <a:effectLst/>
                        </a:rPr>
                        <a:t>24 m²</a:t>
                      </a:r>
                      <a:endParaRPr lang="tr-TR">
                        <a:effectLst/>
                        <a:latin typeface="Times New Roman" panose="02020603050405020304" pitchFamily="18" charset="0"/>
                      </a:endParaRPr>
                    </a:p>
                  </a:txBody>
                  <a:tcPr/>
                </a:tc>
                <a:extLst>
                  <a:ext uri="{0D108BD9-81ED-4DB2-BD59-A6C34878D82A}">
                    <a16:rowId xmlns:a16="http://schemas.microsoft.com/office/drawing/2014/main" val="114932522"/>
                  </a:ext>
                </a:extLst>
              </a:tr>
              <a:tr h="872432">
                <a:tc>
                  <a:txBody>
                    <a:bodyPr/>
                    <a:lstStyle/>
                    <a:p>
                      <a:pPr algn="l">
                        <a:lnSpc>
                          <a:spcPts val="1080"/>
                        </a:lnSpc>
                        <a:buNone/>
                      </a:pPr>
                      <a:r>
                        <a:rPr lang="tr-TR">
                          <a:effectLst/>
                        </a:rPr>
                        <a:t>Toplam</a:t>
                      </a:r>
                      <a:endParaRPr lang="tr-TR" b="1">
                        <a:effectLst/>
                        <a:latin typeface="Times New Roman" panose="02020603050405020304" pitchFamily="18" charset="0"/>
                      </a:endParaRPr>
                    </a:p>
                  </a:txBody>
                  <a:tcPr/>
                </a:tc>
                <a:tc>
                  <a:txBody>
                    <a:bodyPr/>
                    <a:lstStyle/>
                    <a:p>
                      <a:pPr algn="ctr">
                        <a:lnSpc>
                          <a:spcPts val="1080"/>
                        </a:lnSpc>
                        <a:buNone/>
                      </a:pPr>
                      <a:r>
                        <a:rPr lang="tr-TR">
                          <a:effectLst/>
                        </a:rPr>
                        <a:t>1</a:t>
                      </a:r>
                      <a:endParaRPr lang="tr-TR" b="1">
                        <a:effectLst/>
                        <a:latin typeface="Times New Roman" panose="02020603050405020304" pitchFamily="18" charset="0"/>
                      </a:endParaRPr>
                    </a:p>
                  </a:txBody>
                  <a:tcPr/>
                </a:tc>
                <a:tc>
                  <a:txBody>
                    <a:bodyPr/>
                    <a:lstStyle/>
                    <a:p>
                      <a:pPr algn="ctr">
                        <a:lnSpc>
                          <a:spcPts val="1080"/>
                        </a:lnSpc>
                        <a:buNone/>
                      </a:pPr>
                      <a:r>
                        <a:rPr lang="tr-TR" dirty="0">
                          <a:effectLst/>
                        </a:rPr>
                        <a:t>24 m²</a:t>
                      </a:r>
                      <a:endParaRPr lang="tr-TR" b="1" dirty="0">
                        <a:effectLst/>
                        <a:latin typeface="Times New Roman" panose="02020603050405020304" pitchFamily="18" charset="0"/>
                      </a:endParaRPr>
                    </a:p>
                  </a:txBody>
                  <a:tcPr/>
                </a:tc>
                <a:extLst>
                  <a:ext uri="{0D108BD9-81ED-4DB2-BD59-A6C34878D82A}">
                    <a16:rowId xmlns:a16="http://schemas.microsoft.com/office/drawing/2014/main" val="3076043140"/>
                  </a:ext>
                </a:extLst>
              </a:tr>
            </a:tbl>
          </a:graphicData>
        </a:graphic>
      </p:graphicFrame>
    </p:spTree>
    <p:extLst>
      <p:ext uri="{BB962C8B-B14F-4D97-AF65-F5344CB8AC3E}">
        <p14:creationId xmlns:p14="http://schemas.microsoft.com/office/powerpoint/2010/main" val="34420426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59EBF9-F11A-2D0B-B6BA-9989C188E0A3}"/>
            </a:ext>
          </a:extLst>
        </p:cNvPr>
        <p:cNvGrpSpPr/>
        <p:nvPr/>
      </p:nvGrpSpPr>
      <p:grpSpPr>
        <a:xfrm>
          <a:off x="0" y="0"/>
          <a:ext cx="0" cy="0"/>
          <a:chOff x="0" y="0"/>
          <a:chExt cx="0" cy="0"/>
        </a:xfrm>
      </p:grpSpPr>
      <p:pic>
        <p:nvPicPr>
          <p:cNvPr id="5" name="İçerik Yer Tutucusu 4">
            <a:extLst>
              <a:ext uri="{FF2B5EF4-FFF2-40B4-BE49-F238E27FC236}">
                <a16:creationId xmlns:a16="http://schemas.microsoft.com/office/drawing/2014/main" id="{3B214DEB-4BEA-4DEF-39A4-9EBD68BA9E84}"/>
              </a:ext>
            </a:extLst>
          </p:cNvPr>
          <p:cNvPicPr>
            <a:picLocks noGrp="1" noChangeAspect="1"/>
          </p:cNvPicPr>
          <p:nvPr>
            <p:ph idx="1"/>
          </p:nvPr>
        </p:nvPicPr>
        <p:blipFill>
          <a:blip r:embed="rId2"/>
          <a:stretch>
            <a:fillRect/>
          </a:stretch>
        </p:blipFill>
        <p:spPr>
          <a:xfrm>
            <a:off x="98809" y="-32679"/>
            <a:ext cx="12192000" cy="6863046"/>
          </a:xfrm>
        </p:spPr>
      </p:pic>
      <p:sp>
        <p:nvSpPr>
          <p:cNvPr id="2" name="Başlık 1">
            <a:extLst>
              <a:ext uri="{FF2B5EF4-FFF2-40B4-BE49-F238E27FC236}">
                <a16:creationId xmlns:a16="http://schemas.microsoft.com/office/drawing/2014/main" id="{E462DA72-3E55-728B-240E-DAB775D8F5AA}"/>
              </a:ext>
            </a:extLst>
          </p:cNvPr>
          <p:cNvSpPr>
            <a:spLocks noGrp="1"/>
          </p:cNvSpPr>
          <p:nvPr>
            <p:ph type="title"/>
          </p:nvPr>
        </p:nvSpPr>
        <p:spPr>
          <a:xfrm>
            <a:off x="2589125" y="384332"/>
            <a:ext cx="8721969" cy="1074354"/>
          </a:xfrm>
        </p:spPr>
        <p:txBody>
          <a:bodyPr>
            <a:normAutofit/>
          </a:bodyPr>
          <a:lstStyle/>
          <a:p>
            <a:pPr algn="just"/>
            <a:r>
              <a:rPr lang="tr-TR" sz="4000" b="1" dirty="0">
                <a:solidFill>
                  <a:schemeClr val="bg1"/>
                </a:solidFill>
                <a:latin typeface="+mn-lt"/>
                <a:ea typeface="+mn-ea"/>
                <a:cs typeface="+mn-cs"/>
              </a:rPr>
              <a:t>PUKÖ DÖNGÜLERİ</a:t>
            </a:r>
          </a:p>
        </p:txBody>
      </p:sp>
      <p:sp>
        <p:nvSpPr>
          <p:cNvPr id="6" name="Metin kutusu 5">
            <a:extLst>
              <a:ext uri="{FF2B5EF4-FFF2-40B4-BE49-F238E27FC236}">
                <a16:creationId xmlns:a16="http://schemas.microsoft.com/office/drawing/2014/main" id="{01F9D992-DC73-02B4-7357-A0DB5E42E7A3}"/>
              </a:ext>
            </a:extLst>
          </p:cNvPr>
          <p:cNvSpPr txBox="1"/>
          <p:nvPr/>
        </p:nvSpPr>
        <p:spPr>
          <a:xfrm>
            <a:off x="725993" y="2006611"/>
            <a:ext cx="11280950" cy="4467057"/>
          </a:xfrm>
          <a:prstGeom prst="rect">
            <a:avLst/>
          </a:prstGeom>
          <a:noFill/>
        </p:spPr>
        <p:txBody>
          <a:bodyPr wrap="square">
            <a:spAutoFit/>
          </a:bodyPr>
          <a:lstStyle/>
          <a:p>
            <a:pPr marL="283210" lvl="0" indent="-327660">
              <a:lnSpc>
                <a:spcPct val="150000"/>
              </a:lnSpc>
              <a:buSzPts val="2300"/>
              <a:buChar char="•"/>
            </a:pPr>
            <a:r>
              <a:rPr lang="tr-TR" sz="2400" b="1" dirty="0"/>
              <a:t>6</a:t>
            </a:r>
            <a:r>
              <a:rPr lang="en-US" sz="2400" b="1" dirty="0"/>
              <a:t> </a:t>
            </a:r>
            <a:r>
              <a:rPr lang="en-US" sz="2400" b="1" dirty="0" err="1"/>
              <a:t>adet</a:t>
            </a:r>
            <a:r>
              <a:rPr lang="en-US" sz="2400" b="1" dirty="0"/>
              <a:t> PUKÖ </a:t>
            </a:r>
            <a:r>
              <a:rPr lang="en-US" sz="2400" b="1" dirty="0" err="1"/>
              <a:t>döngüsü</a:t>
            </a:r>
            <a:r>
              <a:rPr lang="en-US" sz="2400" b="1" dirty="0"/>
              <a:t> </a:t>
            </a:r>
            <a:r>
              <a:rPr lang="en-US" sz="2400" b="1" dirty="0" err="1"/>
              <a:t>hazırlandı</a:t>
            </a:r>
            <a:r>
              <a:rPr lang="en-US" sz="2400" b="1" dirty="0"/>
              <a:t> </a:t>
            </a:r>
            <a:r>
              <a:rPr lang="en-US" sz="2400" b="1" dirty="0" err="1"/>
              <a:t>ve</a:t>
            </a:r>
            <a:r>
              <a:rPr lang="en-US" sz="2400" b="1" dirty="0"/>
              <a:t> </a:t>
            </a:r>
            <a:r>
              <a:rPr lang="tr-TR" sz="2400" b="1" dirty="0">
                <a:hlinkClick r:id="rId3"/>
              </a:rPr>
              <a:t>Rapora</a:t>
            </a:r>
            <a:r>
              <a:rPr lang="tr-TR" sz="2400" b="1" dirty="0"/>
              <a:t> </a:t>
            </a:r>
            <a:r>
              <a:rPr lang="en-US" sz="2400" b="1" dirty="0" err="1"/>
              <a:t>eklendi</a:t>
            </a:r>
            <a:endParaRPr lang="tr-TR" sz="2400" b="1" dirty="0"/>
          </a:p>
          <a:p>
            <a:pPr marL="412750" indent="-457200">
              <a:lnSpc>
                <a:spcPct val="150000"/>
              </a:lnSpc>
              <a:buSzPts val="2300"/>
              <a:buFont typeface="+mj-lt"/>
              <a:buAutoNum type="arabicPeriod"/>
            </a:pPr>
            <a:r>
              <a:rPr lang="tr-TR" sz="2400" dirty="0"/>
              <a:t>Bilimsel yayınların ve etkinliklerin sayı ve niteliğinin geliştirilmesi.</a:t>
            </a:r>
          </a:p>
          <a:p>
            <a:pPr marL="412750" indent="-457200">
              <a:lnSpc>
                <a:spcPct val="150000"/>
              </a:lnSpc>
              <a:buSzPts val="2300"/>
              <a:buFont typeface="+mj-lt"/>
              <a:buAutoNum type="arabicPeriod"/>
            </a:pPr>
            <a:r>
              <a:rPr lang="tr-TR" sz="2400" dirty="0"/>
              <a:t>Enstitünün Tanınırlığının Artırılması</a:t>
            </a:r>
          </a:p>
          <a:p>
            <a:pPr marL="412750" indent="-457200">
              <a:lnSpc>
                <a:spcPct val="150000"/>
              </a:lnSpc>
              <a:buSzPts val="2300"/>
              <a:buFont typeface="+mj-lt"/>
              <a:buAutoNum type="arabicPeriod"/>
            </a:pPr>
            <a:r>
              <a:rPr lang="tr-TR" sz="2400" dirty="0"/>
              <a:t>Komisyonların Oluşturulması</a:t>
            </a:r>
          </a:p>
          <a:p>
            <a:pPr marL="412750" indent="-457200">
              <a:lnSpc>
                <a:spcPct val="150000"/>
              </a:lnSpc>
              <a:buSzPts val="2300"/>
              <a:buFont typeface="+mj-lt"/>
              <a:buAutoNum type="arabicPeriod"/>
            </a:pPr>
            <a:r>
              <a:rPr lang="tr-TR" sz="2400" dirty="0"/>
              <a:t>Lisansüstü Danışmanlık Süreçlerinin Etkin Yönetilmesi</a:t>
            </a:r>
          </a:p>
          <a:p>
            <a:pPr marL="412750" indent="-457200">
              <a:lnSpc>
                <a:spcPct val="150000"/>
              </a:lnSpc>
              <a:buSzPts val="2300"/>
              <a:buFont typeface="+mj-lt"/>
              <a:buAutoNum type="arabicPeriod"/>
            </a:pPr>
            <a:r>
              <a:rPr lang="tr-TR" sz="2400" dirty="0"/>
              <a:t>Lisansüstü Tezlerde Etik Yönün Güvence Altına Alınması</a:t>
            </a:r>
          </a:p>
          <a:p>
            <a:pPr marL="412750" indent="-457200">
              <a:lnSpc>
                <a:spcPct val="150000"/>
              </a:lnSpc>
              <a:buSzPts val="2300"/>
              <a:buFont typeface="+mj-lt"/>
              <a:buAutoNum type="arabicPeriod"/>
            </a:pPr>
            <a:r>
              <a:rPr lang="tr-TR" sz="2400" dirty="0"/>
              <a:t>Topluma yönelik faaliyetlerin geliştirilmesi, enstitü ile paydaşları arasındaki iletişimin arttırılması</a:t>
            </a:r>
          </a:p>
        </p:txBody>
      </p:sp>
    </p:spTree>
    <p:extLst>
      <p:ext uri="{BB962C8B-B14F-4D97-AF65-F5344CB8AC3E}">
        <p14:creationId xmlns:p14="http://schemas.microsoft.com/office/powerpoint/2010/main" val="3473429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697EC9-B88F-9D69-B22C-60463A388F49}"/>
            </a:ext>
          </a:extLst>
        </p:cNvPr>
        <p:cNvGrpSpPr/>
        <p:nvPr/>
      </p:nvGrpSpPr>
      <p:grpSpPr>
        <a:xfrm>
          <a:off x="0" y="0"/>
          <a:ext cx="0" cy="0"/>
          <a:chOff x="0" y="0"/>
          <a:chExt cx="0" cy="0"/>
        </a:xfrm>
      </p:grpSpPr>
      <p:pic>
        <p:nvPicPr>
          <p:cNvPr id="5" name="İçerik Yer Tutucusu 4">
            <a:extLst>
              <a:ext uri="{FF2B5EF4-FFF2-40B4-BE49-F238E27FC236}">
                <a16:creationId xmlns:a16="http://schemas.microsoft.com/office/drawing/2014/main" id="{75AC7B75-ACC2-3FD5-F98C-2CA7666E6763}"/>
              </a:ext>
            </a:extLst>
          </p:cNvPr>
          <p:cNvPicPr>
            <a:picLocks noGrp="1" noChangeAspect="1"/>
          </p:cNvPicPr>
          <p:nvPr>
            <p:ph idx="1"/>
          </p:nvPr>
        </p:nvPicPr>
        <p:blipFill>
          <a:blip r:embed="rId2"/>
          <a:stretch>
            <a:fillRect/>
          </a:stretch>
        </p:blipFill>
        <p:spPr>
          <a:xfrm>
            <a:off x="61547" y="0"/>
            <a:ext cx="12192000" cy="6863046"/>
          </a:xfrm>
        </p:spPr>
      </p:pic>
      <p:sp>
        <p:nvSpPr>
          <p:cNvPr id="2" name="Başlık 1">
            <a:extLst>
              <a:ext uri="{FF2B5EF4-FFF2-40B4-BE49-F238E27FC236}">
                <a16:creationId xmlns:a16="http://schemas.microsoft.com/office/drawing/2014/main" id="{F13C49E7-66A3-17B1-25BC-462105A5ACA7}"/>
              </a:ext>
            </a:extLst>
          </p:cNvPr>
          <p:cNvSpPr>
            <a:spLocks noGrp="1"/>
          </p:cNvSpPr>
          <p:nvPr>
            <p:ph type="title"/>
          </p:nvPr>
        </p:nvSpPr>
        <p:spPr>
          <a:xfrm>
            <a:off x="411982" y="1587640"/>
            <a:ext cx="11535507" cy="4823208"/>
          </a:xfrm>
        </p:spPr>
        <p:txBody>
          <a:bodyPr>
            <a:normAutofit/>
          </a:bodyPr>
          <a:lstStyle/>
          <a:p>
            <a:pPr algn="just"/>
            <a:r>
              <a:rPr lang="tr-TR" sz="2800" dirty="0">
                <a:latin typeface="+mn-lt"/>
              </a:rPr>
              <a:t>.</a:t>
            </a:r>
            <a:br>
              <a:rPr lang="tr-TR" sz="2800" dirty="0">
                <a:latin typeface="+mn-lt"/>
              </a:rPr>
            </a:br>
            <a:endParaRPr lang="tr-TR" sz="2800" dirty="0">
              <a:latin typeface="+mn-lt"/>
            </a:endParaRPr>
          </a:p>
        </p:txBody>
      </p:sp>
      <p:sp>
        <p:nvSpPr>
          <p:cNvPr id="4" name="Metin kutusu 3">
            <a:extLst>
              <a:ext uri="{FF2B5EF4-FFF2-40B4-BE49-F238E27FC236}">
                <a16:creationId xmlns:a16="http://schemas.microsoft.com/office/drawing/2014/main" id="{8DD2D7A6-AF2D-6C65-6C6A-B6A5F94814AC}"/>
              </a:ext>
            </a:extLst>
          </p:cNvPr>
          <p:cNvSpPr txBox="1"/>
          <p:nvPr/>
        </p:nvSpPr>
        <p:spPr>
          <a:xfrm>
            <a:off x="991438" y="2229529"/>
            <a:ext cx="10332218" cy="3539430"/>
          </a:xfrm>
          <a:prstGeom prst="rect">
            <a:avLst/>
          </a:prstGeom>
          <a:noFill/>
        </p:spPr>
        <p:txBody>
          <a:bodyPr wrap="square">
            <a:spAutoFit/>
          </a:bodyPr>
          <a:lstStyle/>
          <a:p>
            <a:pPr lvl="0"/>
            <a:r>
              <a:rPr lang="en-US" sz="2800" b="1"/>
              <a:t>Tüm web sayfası içeriği gözden geçirildi</a:t>
            </a:r>
            <a:r>
              <a:rPr lang="tr-TR" sz="2800" b="1"/>
              <a:t>.</a:t>
            </a:r>
          </a:p>
          <a:p>
            <a:pPr marL="342900" lvl="0" indent="-342900">
              <a:buFont typeface="Arial" panose="020B0604020202020204" pitchFamily="34" charset="0"/>
              <a:buChar char="•"/>
            </a:pPr>
            <a:r>
              <a:rPr lang="tr-TR" sz="2800"/>
              <a:t>Ders Bilgi Paketleri güncellendi.</a:t>
            </a:r>
          </a:p>
          <a:p>
            <a:pPr marL="342900" lvl="0" indent="-342900">
              <a:buFont typeface="Arial" panose="020B0604020202020204" pitchFamily="34" charset="0"/>
              <a:buChar char="•"/>
            </a:pPr>
            <a:r>
              <a:rPr lang="tr-TR" sz="2800"/>
              <a:t>Komisyonlar ve Kurullar yapılanması oluşturuldu.</a:t>
            </a:r>
          </a:p>
          <a:p>
            <a:pPr marL="342900" lvl="0" indent="-342900">
              <a:buFont typeface="Arial" panose="020B0604020202020204" pitchFamily="34" charset="0"/>
              <a:buChar char="•"/>
            </a:pPr>
            <a:r>
              <a:rPr lang="tr-TR" sz="2800"/>
              <a:t>Öğrenci Süreçleri ve Formlar eklendi.</a:t>
            </a:r>
          </a:p>
          <a:p>
            <a:pPr marL="342900" indent="-342900">
              <a:buFont typeface="Arial" panose="020B0604020202020204" pitchFamily="34" charset="0"/>
              <a:buChar char="•"/>
            </a:pPr>
            <a:r>
              <a:rPr lang="tr-TR" sz="2800"/>
              <a:t>Enstitümüz ana sayfasına YÖKAK_KAP sekmesi eklenerek hazırlanan rapor bu bölüme eklendi.</a:t>
            </a:r>
          </a:p>
          <a:p>
            <a:pPr marL="800100" lvl="1" indent="-342900">
              <a:buFont typeface="Arial" panose="020B0604020202020204" pitchFamily="34" charset="0"/>
              <a:buChar char="•"/>
            </a:pPr>
            <a:r>
              <a:rPr lang="tr-TR" sz="2800">
                <a:hlinkClick r:id="rId3"/>
              </a:rPr>
              <a:t>https://www.mersin.edu.tr/akademik/egitim-bilimleri-enstitusu/yokak-kap</a:t>
            </a:r>
            <a:endParaRPr lang="tr-TR" sz="2800" dirty="0"/>
          </a:p>
        </p:txBody>
      </p:sp>
      <p:sp>
        <p:nvSpPr>
          <p:cNvPr id="8" name="Başlık 1">
            <a:extLst>
              <a:ext uri="{FF2B5EF4-FFF2-40B4-BE49-F238E27FC236}">
                <a16:creationId xmlns:a16="http://schemas.microsoft.com/office/drawing/2014/main" id="{E2B99281-CD0C-1F1C-502D-BF0EF551A80B}"/>
              </a:ext>
            </a:extLst>
          </p:cNvPr>
          <p:cNvSpPr txBox="1">
            <a:spLocks/>
          </p:cNvSpPr>
          <p:nvPr/>
        </p:nvSpPr>
        <p:spPr>
          <a:xfrm>
            <a:off x="2786743" y="355004"/>
            <a:ext cx="7588181" cy="107435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r>
              <a:rPr lang="tr-TR" sz="4000" b="1" dirty="0">
                <a:solidFill>
                  <a:schemeClr val="bg1"/>
                </a:solidFill>
                <a:latin typeface="+mn-lt"/>
                <a:ea typeface="+mn-ea"/>
                <a:cs typeface="+mn-cs"/>
              </a:rPr>
              <a:t>WEB SAYFASI</a:t>
            </a:r>
          </a:p>
        </p:txBody>
      </p:sp>
    </p:spTree>
    <p:extLst>
      <p:ext uri="{BB962C8B-B14F-4D97-AF65-F5344CB8AC3E}">
        <p14:creationId xmlns:p14="http://schemas.microsoft.com/office/powerpoint/2010/main" val="1666151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08D13B1-2CB3-CE53-7F72-9437AB217A98}"/>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id="{C23D95E9-CAF1-D90A-D1F7-2FABD224F45A}"/>
              </a:ext>
            </a:extLst>
          </p:cNvPr>
          <p:cNvPicPr>
            <a:picLocks noGrp="1" noChangeAspect="1"/>
          </p:cNvPicPr>
          <p:nvPr>
            <p:ph idx="1"/>
          </p:nvPr>
        </p:nvPicPr>
        <p:blipFill>
          <a:blip r:embed="rId2"/>
          <a:stretch>
            <a:fillRect/>
          </a:stretch>
        </p:blipFill>
        <p:spPr>
          <a:xfrm>
            <a:off x="0" y="0"/>
            <a:ext cx="12192000" cy="6863046"/>
          </a:xfrm>
        </p:spPr>
      </p:pic>
    </p:spTree>
    <p:extLst>
      <p:ext uri="{BB962C8B-B14F-4D97-AF65-F5344CB8AC3E}">
        <p14:creationId xmlns:p14="http://schemas.microsoft.com/office/powerpoint/2010/main" val="13691827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BCDEB6-CE06-9974-B6E7-DDE878B280A5}"/>
            </a:ext>
          </a:extLst>
        </p:cNvPr>
        <p:cNvGrpSpPr/>
        <p:nvPr/>
      </p:nvGrpSpPr>
      <p:grpSpPr>
        <a:xfrm>
          <a:off x="0" y="0"/>
          <a:ext cx="0" cy="0"/>
          <a:chOff x="0" y="0"/>
          <a:chExt cx="0" cy="0"/>
        </a:xfrm>
      </p:grpSpPr>
      <p:pic>
        <p:nvPicPr>
          <p:cNvPr id="5" name="İçerik Yer Tutucusu 4">
            <a:extLst>
              <a:ext uri="{FF2B5EF4-FFF2-40B4-BE49-F238E27FC236}">
                <a16:creationId xmlns:a16="http://schemas.microsoft.com/office/drawing/2014/main" id="{E28C0E62-3C7A-AD3D-159D-23639669545A}"/>
              </a:ext>
            </a:extLst>
          </p:cNvPr>
          <p:cNvPicPr>
            <a:picLocks noGrp="1" noChangeAspect="1"/>
          </p:cNvPicPr>
          <p:nvPr>
            <p:ph idx="1"/>
          </p:nvPr>
        </p:nvPicPr>
        <p:blipFill>
          <a:blip r:embed="rId2"/>
          <a:stretch>
            <a:fillRect/>
          </a:stretch>
        </p:blipFill>
        <p:spPr>
          <a:xfrm>
            <a:off x="98809" y="-32679"/>
            <a:ext cx="12192000" cy="6863046"/>
          </a:xfrm>
        </p:spPr>
      </p:pic>
      <p:sp>
        <p:nvSpPr>
          <p:cNvPr id="2" name="Başlık 1">
            <a:extLst>
              <a:ext uri="{FF2B5EF4-FFF2-40B4-BE49-F238E27FC236}">
                <a16:creationId xmlns:a16="http://schemas.microsoft.com/office/drawing/2014/main" id="{2514EA4F-B3A6-CA8D-41C0-47E237294E1D}"/>
              </a:ext>
            </a:extLst>
          </p:cNvPr>
          <p:cNvSpPr>
            <a:spLocks noGrp="1"/>
          </p:cNvSpPr>
          <p:nvPr>
            <p:ph type="title"/>
          </p:nvPr>
        </p:nvSpPr>
        <p:spPr>
          <a:xfrm>
            <a:off x="2371411" y="372122"/>
            <a:ext cx="8721969" cy="1074354"/>
          </a:xfrm>
        </p:spPr>
        <p:txBody>
          <a:bodyPr>
            <a:normAutofit/>
          </a:bodyPr>
          <a:lstStyle/>
          <a:p>
            <a:pPr algn="just"/>
            <a:r>
              <a:rPr lang="tr-TR" sz="4000" b="1" dirty="0">
                <a:solidFill>
                  <a:schemeClr val="bg1"/>
                </a:solidFill>
                <a:latin typeface="+mn-lt"/>
                <a:ea typeface="+mn-ea"/>
                <a:cs typeface="+mn-cs"/>
              </a:rPr>
              <a:t>EĞİTİM BİLİMLERİ ENSTİTÜSÜ TANITIMI</a:t>
            </a:r>
          </a:p>
        </p:txBody>
      </p:sp>
      <p:sp>
        <p:nvSpPr>
          <p:cNvPr id="6" name="Metin kutusu 5">
            <a:extLst>
              <a:ext uri="{FF2B5EF4-FFF2-40B4-BE49-F238E27FC236}">
                <a16:creationId xmlns:a16="http://schemas.microsoft.com/office/drawing/2014/main" id="{2D58CDBB-C8E6-528A-C596-9402B0201DC6}"/>
              </a:ext>
            </a:extLst>
          </p:cNvPr>
          <p:cNvSpPr txBox="1"/>
          <p:nvPr/>
        </p:nvSpPr>
        <p:spPr>
          <a:xfrm>
            <a:off x="704222" y="1851276"/>
            <a:ext cx="11280950" cy="5262979"/>
          </a:xfrm>
          <a:prstGeom prst="rect">
            <a:avLst/>
          </a:prstGeom>
          <a:noFill/>
        </p:spPr>
        <p:txBody>
          <a:bodyPr wrap="square">
            <a:spAutoFit/>
          </a:bodyPr>
          <a:lstStyle/>
          <a:p>
            <a:r>
              <a:rPr lang="tr-TR" sz="2800" dirty="0"/>
              <a:t>Eğitim Bilimleri Enstitüsü 2809 sayılı kanunun ek 30. maddesine göre 28.07.2010 tarihinde kurulmuştur. Daha önce Fen Bilimleri, Sağlık Bilimleri ve Sosyal Bilimleri Enstitüleri bünyesinde yürütülen eğitimle ilgili lisansüstü programlar, Lisansüstü Eğitim-öğretim Enstitülerinin Teşkilat ve İşleyiş Yönetmeliğinin 4 ve 7. maddelerine göre 04.11.2010 tarihinde Eğitim Bilimleri Enstitüsü’ne aktarılmıştır. Enstitümüz bünyesinde 10 Anabilim Dalına bağlı olarak 11 doktora, 18 tezli yüksek lisans, 20 tezsiz yüksek lisans, 10 (II. Öğretim) tezsiz yüksek lisans, 1 (II. Öğretim) tezli yüksek lisans ve 1 uzaktan eğitim (pasif) tezsiz yüksek lisans programı yürütülmektedir. Eğitim Bilimleri Enstitüsü Mersin Üniversitesi Çiftlikköy Kampüsü Eğitim Fakültesi binasında B Blok zemin katta hizmet vermektedir.</a:t>
            </a:r>
            <a:br>
              <a:rPr lang="tr-TR" sz="2800" dirty="0"/>
            </a:br>
            <a:endParaRPr lang="tr-TR" sz="2800" dirty="0"/>
          </a:p>
        </p:txBody>
      </p:sp>
    </p:spTree>
    <p:extLst>
      <p:ext uri="{BB962C8B-B14F-4D97-AF65-F5344CB8AC3E}">
        <p14:creationId xmlns:p14="http://schemas.microsoft.com/office/powerpoint/2010/main" val="4623217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a:extLst>
              <a:ext uri="{FF2B5EF4-FFF2-40B4-BE49-F238E27FC236}">
                <a16:creationId xmlns:a16="http://schemas.microsoft.com/office/drawing/2014/main" id="{5606CA2C-45FC-0D48-270A-D752483A1D08}"/>
              </a:ext>
            </a:extLst>
          </p:cNvPr>
          <p:cNvPicPr>
            <a:picLocks noGrp="1" noChangeAspect="1"/>
          </p:cNvPicPr>
          <p:nvPr>
            <p:ph idx="1"/>
          </p:nvPr>
        </p:nvPicPr>
        <p:blipFill>
          <a:blip r:embed="rId2"/>
          <a:stretch>
            <a:fillRect/>
          </a:stretch>
        </p:blipFill>
        <p:spPr>
          <a:xfrm>
            <a:off x="0" y="0"/>
            <a:ext cx="12192000" cy="6863046"/>
          </a:xfrm>
        </p:spPr>
      </p:pic>
      <p:sp>
        <p:nvSpPr>
          <p:cNvPr id="2" name="Başlık 1">
            <a:extLst>
              <a:ext uri="{FF2B5EF4-FFF2-40B4-BE49-F238E27FC236}">
                <a16:creationId xmlns:a16="http://schemas.microsoft.com/office/drawing/2014/main" id="{037602EF-89FE-EAC2-AAF2-073CA86DD990}"/>
              </a:ext>
            </a:extLst>
          </p:cNvPr>
          <p:cNvSpPr>
            <a:spLocks noGrp="1"/>
          </p:cNvSpPr>
          <p:nvPr>
            <p:ph type="title"/>
          </p:nvPr>
        </p:nvSpPr>
        <p:spPr>
          <a:xfrm>
            <a:off x="411982" y="1587640"/>
            <a:ext cx="11535507" cy="4823208"/>
          </a:xfrm>
        </p:spPr>
        <p:txBody>
          <a:bodyPr>
            <a:normAutofit/>
          </a:bodyPr>
          <a:lstStyle/>
          <a:p>
            <a:pPr algn="just"/>
            <a:r>
              <a:rPr lang="tr-TR" sz="2800" dirty="0">
                <a:latin typeface="+mn-lt"/>
              </a:rPr>
              <a:t>.</a:t>
            </a:r>
            <a:br>
              <a:rPr lang="tr-TR" sz="2800" dirty="0">
                <a:latin typeface="+mn-lt"/>
              </a:rPr>
            </a:br>
            <a:endParaRPr lang="tr-TR" sz="2800" dirty="0">
              <a:latin typeface="+mn-lt"/>
            </a:endParaRPr>
          </a:p>
        </p:txBody>
      </p:sp>
      <p:sp>
        <p:nvSpPr>
          <p:cNvPr id="4" name="Metin kutusu 3">
            <a:extLst>
              <a:ext uri="{FF2B5EF4-FFF2-40B4-BE49-F238E27FC236}">
                <a16:creationId xmlns:a16="http://schemas.microsoft.com/office/drawing/2014/main" id="{6FE99B9B-E3B6-E331-111F-66B390176958}"/>
              </a:ext>
            </a:extLst>
          </p:cNvPr>
          <p:cNvSpPr txBox="1"/>
          <p:nvPr/>
        </p:nvSpPr>
        <p:spPr>
          <a:xfrm>
            <a:off x="411982" y="1997839"/>
            <a:ext cx="11682047" cy="5170646"/>
          </a:xfrm>
          <a:prstGeom prst="rect">
            <a:avLst/>
          </a:prstGeom>
          <a:noFill/>
        </p:spPr>
        <p:txBody>
          <a:bodyPr wrap="square">
            <a:spAutoFit/>
          </a:bodyPr>
          <a:lstStyle/>
          <a:p>
            <a:pPr algn="just"/>
            <a:r>
              <a:rPr lang="tr-TR" sz="2400" dirty="0"/>
              <a:t>	Mersin Üniversitesi Eğitim Bilimleri Enstitüsü, 21. yüzyılın eğitim anlayışı çerçevesinde değişime ve gelişime açık, problem çözebilen, yaratıcı ve analitik düşünme becerilerine sahip; devletine, milletine ve değerlerine bağlı; ulusal ve uluslararası düzeyde eğitim bilimlerinin güncel verilerinden yararlanabilen nitelikte bireylerin yetiştirilmesinde öncü olabilecek lisansüstü programlarını uygulamayı kendisine misyon edinmiştir. </a:t>
            </a:r>
          </a:p>
          <a:p>
            <a:pPr algn="just"/>
            <a:r>
              <a:rPr lang="tr-TR" sz="2400" dirty="0"/>
              <a:t>	Mersin Üniversitesi Eğitim Bilimleri Enstitüsü, Türkiye Cumhuriyeti’nin kuruluş felsefesini benimsemiş; Türk Milleti’nin geçmiş/günümüz bağlamında bilgi, birikim ve tecrübelerini değerlendiren; geleceğin eğitim anlayışını şekillendiren ve bu konuda üzerine düşen görevleri yerine getirebilen; Gazi Mustafa Kemal </a:t>
            </a:r>
            <a:r>
              <a:rPr lang="tr-TR" sz="2400" dirty="0" err="1"/>
              <a:t>ATATÜRK’ün</a:t>
            </a:r>
            <a:r>
              <a:rPr lang="tr-TR" sz="2400" dirty="0"/>
              <a:t> ifade ettiği “Hayatta en hakiki mürşit ilimdir, fendir. İlim ve fenden başka yol aramak gaflettir, dalalettir, cehalettir.” sözü çerçevesinde aklın, mantığın ve ilimin ışığında millî ve evrensel değerleri özümseyerek çağdaş, düşünceli ve toplumun gelişimini sağlayabilecek eğitimciler yetiştirme vizyonuna sahiptir.</a:t>
            </a:r>
          </a:p>
          <a:p>
            <a:pPr algn="just"/>
            <a:endParaRPr lang="tr-TR" sz="1800" dirty="0"/>
          </a:p>
        </p:txBody>
      </p:sp>
      <p:sp>
        <p:nvSpPr>
          <p:cNvPr id="8" name="Başlık 1">
            <a:extLst>
              <a:ext uri="{FF2B5EF4-FFF2-40B4-BE49-F238E27FC236}">
                <a16:creationId xmlns:a16="http://schemas.microsoft.com/office/drawing/2014/main" id="{BD3ABF2B-AF6E-1FA1-EF26-92A95198D65C}"/>
              </a:ext>
            </a:extLst>
          </p:cNvPr>
          <p:cNvSpPr txBox="1">
            <a:spLocks/>
          </p:cNvSpPr>
          <p:nvPr/>
        </p:nvSpPr>
        <p:spPr>
          <a:xfrm>
            <a:off x="2754924" y="447152"/>
            <a:ext cx="7315200" cy="107435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r>
              <a:rPr lang="tr-TR" sz="4000" b="1" dirty="0">
                <a:solidFill>
                  <a:schemeClr val="bg1"/>
                </a:solidFill>
                <a:latin typeface="+mn-lt"/>
                <a:ea typeface="+mn-ea"/>
                <a:cs typeface="+mn-cs"/>
              </a:rPr>
              <a:t>MİSYON-VİZYON</a:t>
            </a:r>
          </a:p>
        </p:txBody>
      </p:sp>
    </p:spTree>
    <p:extLst>
      <p:ext uri="{BB962C8B-B14F-4D97-AF65-F5344CB8AC3E}">
        <p14:creationId xmlns:p14="http://schemas.microsoft.com/office/powerpoint/2010/main" val="41025930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a:extLst>
              <a:ext uri="{FF2B5EF4-FFF2-40B4-BE49-F238E27FC236}">
                <a16:creationId xmlns:a16="http://schemas.microsoft.com/office/drawing/2014/main" id="{5606CA2C-45FC-0D48-270A-D752483A1D08}"/>
              </a:ext>
            </a:extLst>
          </p:cNvPr>
          <p:cNvPicPr>
            <a:picLocks noGrp="1" noChangeAspect="1"/>
          </p:cNvPicPr>
          <p:nvPr>
            <p:ph idx="1"/>
          </p:nvPr>
        </p:nvPicPr>
        <p:blipFill>
          <a:blip r:embed="rId2"/>
          <a:stretch>
            <a:fillRect/>
          </a:stretch>
        </p:blipFill>
        <p:spPr>
          <a:xfrm>
            <a:off x="0" y="0"/>
            <a:ext cx="12192000" cy="6863046"/>
          </a:xfrm>
        </p:spPr>
      </p:pic>
      <p:sp>
        <p:nvSpPr>
          <p:cNvPr id="2" name="Başlık 1">
            <a:extLst>
              <a:ext uri="{FF2B5EF4-FFF2-40B4-BE49-F238E27FC236}">
                <a16:creationId xmlns:a16="http://schemas.microsoft.com/office/drawing/2014/main" id="{037602EF-89FE-EAC2-AAF2-073CA86DD990}"/>
              </a:ext>
            </a:extLst>
          </p:cNvPr>
          <p:cNvSpPr>
            <a:spLocks noGrp="1"/>
          </p:cNvSpPr>
          <p:nvPr>
            <p:ph type="title"/>
          </p:nvPr>
        </p:nvSpPr>
        <p:spPr>
          <a:xfrm>
            <a:off x="411982" y="1587640"/>
            <a:ext cx="11535507" cy="4823208"/>
          </a:xfrm>
        </p:spPr>
        <p:txBody>
          <a:bodyPr>
            <a:normAutofit/>
          </a:bodyPr>
          <a:lstStyle/>
          <a:p>
            <a:pPr algn="just"/>
            <a:r>
              <a:rPr lang="tr-TR" sz="2800" dirty="0">
                <a:latin typeface="+mn-lt"/>
              </a:rPr>
              <a:t>.</a:t>
            </a:r>
            <a:br>
              <a:rPr lang="tr-TR" sz="2800" dirty="0">
                <a:latin typeface="+mn-lt"/>
              </a:rPr>
            </a:br>
            <a:endParaRPr lang="tr-TR" sz="2800" dirty="0">
              <a:latin typeface="+mn-lt"/>
            </a:endParaRPr>
          </a:p>
        </p:txBody>
      </p:sp>
      <p:sp>
        <p:nvSpPr>
          <p:cNvPr id="6" name="Metin kutusu 5">
            <a:extLst>
              <a:ext uri="{FF2B5EF4-FFF2-40B4-BE49-F238E27FC236}">
                <a16:creationId xmlns:a16="http://schemas.microsoft.com/office/drawing/2014/main" id="{EA7B449D-F20D-4F5E-B1EC-A924224CDCD0}"/>
              </a:ext>
            </a:extLst>
          </p:cNvPr>
          <p:cNvSpPr txBox="1"/>
          <p:nvPr/>
        </p:nvSpPr>
        <p:spPr>
          <a:xfrm>
            <a:off x="2815214" y="547599"/>
            <a:ext cx="6174712" cy="707886"/>
          </a:xfrm>
          <a:prstGeom prst="rect">
            <a:avLst/>
          </a:prstGeom>
          <a:noFill/>
        </p:spPr>
        <p:txBody>
          <a:bodyPr wrap="square">
            <a:spAutoFit/>
          </a:bodyPr>
          <a:lstStyle/>
          <a:p>
            <a:pPr algn="just"/>
            <a:r>
              <a:rPr lang="tr-TR" sz="4000" b="1" dirty="0">
                <a:solidFill>
                  <a:schemeClr val="bg1"/>
                </a:solidFill>
              </a:rPr>
              <a:t>ORGANİZASYON ŞEMAMIZ</a:t>
            </a:r>
          </a:p>
        </p:txBody>
      </p:sp>
      <p:pic>
        <p:nvPicPr>
          <p:cNvPr id="4" name="Resim 3">
            <a:extLst>
              <a:ext uri="{FF2B5EF4-FFF2-40B4-BE49-F238E27FC236}">
                <a16:creationId xmlns:a16="http://schemas.microsoft.com/office/drawing/2014/main" id="{A45A556A-95BE-47E9-9F79-BF2BAE93B2C3}"/>
              </a:ext>
            </a:extLst>
          </p:cNvPr>
          <p:cNvPicPr>
            <a:picLocks noChangeAspect="1"/>
          </p:cNvPicPr>
          <p:nvPr/>
        </p:nvPicPr>
        <p:blipFill>
          <a:blip r:embed="rId3"/>
          <a:stretch>
            <a:fillRect/>
          </a:stretch>
        </p:blipFill>
        <p:spPr>
          <a:xfrm>
            <a:off x="2351314" y="1714500"/>
            <a:ext cx="7928150" cy="2586195"/>
          </a:xfrm>
          <a:prstGeom prst="rect">
            <a:avLst/>
          </a:prstGeom>
        </p:spPr>
      </p:pic>
      <p:pic>
        <p:nvPicPr>
          <p:cNvPr id="8" name="Resim 7">
            <a:extLst>
              <a:ext uri="{FF2B5EF4-FFF2-40B4-BE49-F238E27FC236}">
                <a16:creationId xmlns:a16="http://schemas.microsoft.com/office/drawing/2014/main" id="{E628C735-E62A-4535-8019-7B6FE78E684F}"/>
              </a:ext>
            </a:extLst>
          </p:cNvPr>
          <p:cNvPicPr>
            <a:picLocks noChangeAspect="1"/>
          </p:cNvPicPr>
          <p:nvPr/>
        </p:nvPicPr>
        <p:blipFill>
          <a:blip r:embed="rId4"/>
          <a:stretch>
            <a:fillRect/>
          </a:stretch>
        </p:blipFill>
        <p:spPr>
          <a:xfrm>
            <a:off x="2232582" y="4253193"/>
            <a:ext cx="4385932" cy="2586195"/>
          </a:xfrm>
          <a:prstGeom prst="rect">
            <a:avLst/>
          </a:prstGeom>
        </p:spPr>
      </p:pic>
      <p:pic>
        <p:nvPicPr>
          <p:cNvPr id="9" name="Resim 8">
            <a:extLst>
              <a:ext uri="{FF2B5EF4-FFF2-40B4-BE49-F238E27FC236}">
                <a16:creationId xmlns:a16="http://schemas.microsoft.com/office/drawing/2014/main" id="{8658B90F-BF75-4B0E-9EA4-9AEA7290FD63}"/>
              </a:ext>
            </a:extLst>
          </p:cNvPr>
          <p:cNvPicPr>
            <a:picLocks noChangeAspect="1"/>
          </p:cNvPicPr>
          <p:nvPr/>
        </p:nvPicPr>
        <p:blipFill>
          <a:blip r:embed="rId5"/>
          <a:stretch>
            <a:fillRect/>
          </a:stretch>
        </p:blipFill>
        <p:spPr>
          <a:xfrm>
            <a:off x="8300256" y="4217759"/>
            <a:ext cx="1379340" cy="297206"/>
          </a:xfrm>
          <a:prstGeom prst="rect">
            <a:avLst/>
          </a:prstGeom>
        </p:spPr>
      </p:pic>
      <p:pic>
        <p:nvPicPr>
          <p:cNvPr id="10" name="Resim 9">
            <a:extLst>
              <a:ext uri="{FF2B5EF4-FFF2-40B4-BE49-F238E27FC236}">
                <a16:creationId xmlns:a16="http://schemas.microsoft.com/office/drawing/2014/main" id="{CC9CAEE9-0764-4EC2-936B-5EC4451E7C25}"/>
              </a:ext>
            </a:extLst>
          </p:cNvPr>
          <p:cNvPicPr>
            <a:picLocks noChangeAspect="1"/>
          </p:cNvPicPr>
          <p:nvPr/>
        </p:nvPicPr>
        <p:blipFill>
          <a:blip r:embed="rId6"/>
          <a:stretch>
            <a:fillRect/>
          </a:stretch>
        </p:blipFill>
        <p:spPr>
          <a:xfrm>
            <a:off x="8420965" y="4844017"/>
            <a:ext cx="1280271" cy="1898986"/>
          </a:xfrm>
          <a:prstGeom prst="rect">
            <a:avLst/>
          </a:prstGeom>
        </p:spPr>
      </p:pic>
    </p:spTree>
    <p:extLst>
      <p:ext uri="{BB962C8B-B14F-4D97-AF65-F5344CB8AC3E}">
        <p14:creationId xmlns:p14="http://schemas.microsoft.com/office/powerpoint/2010/main" val="5215961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AB6AE8-B6ED-C469-A339-86C28793344E}"/>
            </a:ext>
          </a:extLst>
        </p:cNvPr>
        <p:cNvGrpSpPr/>
        <p:nvPr/>
      </p:nvGrpSpPr>
      <p:grpSpPr>
        <a:xfrm>
          <a:off x="0" y="0"/>
          <a:ext cx="0" cy="0"/>
          <a:chOff x="0" y="0"/>
          <a:chExt cx="0" cy="0"/>
        </a:xfrm>
      </p:grpSpPr>
      <p:pic>
        <p:nvPicPr>
          <p:cNvPr id="5" name="İçerik Yer Tutucusu 4">
            <a:extLst>
              <a:ext uri="{FF2B5EF4-FFF2-40B4-BE49-F238E27FC236}">
                <a16:creationId xmlns:a16="http://schemas.microsoft.com/office/drawing/2014/main" id="{34D911D1-C477-DD55-52FB-A899553873F8}"/>
              </a:ext>
            </a:extLst>
          </p:cNvPr>
          <p:cNvPicPr>
            <a:picLocks noGrp="1" noChangeAspect="1"/>
          </p:cNvPicPr>
          <p:nvPr>
            <p:ph idx="1"/>
          </p:nvPr>
        </p:nvPicPr>
        <p:blipFill>
          <a:blip r:embed="rId2"/>
          <a:stretch>
            <a:fillRect/>
          </a:stretch>
        </p:blipFill>
        <p:spPr>
          <a:xfrm>
            <a:off x="98809" y="-32679"/>
            <a:ext cx="12192000" cy="6863046"/>
          </a:xfrm>
        </p:spPr>
      </p:pic>
      <p:sp>
        <p:nvSpPr>
          <p:cNvPr id="2" name="Başlık 1">
            <a:extLst>
              <a:ext uri="{FF2B5EF4-FFF2-40B4-BE49-F238E27FC236}">
                <a16:creationId xmlns:a16="http://schemas.microsoft.com/office/drawing/2014/main" id="{4EDCB4F9-E7C9-B757-19AC-DF86AE73E968}"/>
              </a:ext>
            </a:extLst>
          </p:cNvPr>
          <p:cNvSpPr>
            <a:spLocks noGrp="1"/>
          </p:cNvSpPr>
          <p:nvPr>
            <p:ph type="title"/>
          </p:nvPr>
        </p:nvSpPr>
        <p:spPr>
          <a:xfrm>
            <a:off x="2589125" y="384332"/>
            <a:ext cx="8721969" cy="1074354"/>
          </a:xfrm>
        </p:spPr>
        <p:txBody>
          <a:bodyPr>
            <a:normAutofit/>
          </a:bodyPr>
          <a:lstStyle/>
          <a:p>
            <a:pPr algn="just"/>
            <a:r>
              <a:rPr lang="tr-TR" sz="4000" b="1" dirty="0">
                <a:solidFill>
                  <a:schemeClr val="bg1"/>
                </a:solidFill>
                <a:latin typeface="+mn-lt"/>
                <a:ea typeface="+mn-ea"/>
                <a:cs typeface="+mn-cs"/>
              </a:rPr>
              <a:t>DEĞERLERİMİZ</a:t>
            </a:r>
          </a:p>
        </p:txBody>
      </p:sp>
      <p:sp>
        <p:nvSpPr>
          <p:cNvPr id="6" name="Metin kutusu 5">
            <a:extLst>
              <a:ext uri="{FF2B5EF4-FFF2-40B4-BE49-F238E27FC236}">
                <a16:creationId xmlns:a16="http://schemas.microsoft.com/office/drawing/2014/main" id="{56349EC0-5BBB-9512-3902-511357DA3F48}"/>
              </a:ext>
            </a:extLst>
          </p:cNvPr>
          <p:cNvSpPr txBox="1"/>
          <p:nvPr/>
        </p:nvSpPr>
        <p:spPr>
          <a:xfrm>
            <a:off x="704222" y="1851276"/>
            <a:ext cx="11280950" cy="954107"/>
          </a:xfrm>
          <a:prstGeom prst="rect">
            <a:avLst/>
          </a:prstGeom>
          <a:noFill/>
        </p:spPr>
        <p:txBody>
          <a:bodyPr wrap="square">
            <a:spAutoFit/>
          </a:bodyPr>
          <a:lstStyle/>
          <a:p>
            <a:br>
              <a:rPr lang="tr-TR" sz="2800" dirty="0"/>
            </a:br>
            <a:endParaRPr lang="tr-TR" sz="2800" dirty="0"/>
          </a:p>
        </p:txBody>
      </p:sp>
      <p:sp>
        <p:nvSpPr>
          <p:cNvPr id="3" name="Metin kutusu 2">
            <a:extLst>
              <a:ext uri="{FF2B5EF4-FFF2-40B4-BE49-F238E27FC236}">
                <a16:creationId xmlns:a16="http://schemas.microsoft.com/office/drawing/2014/main" id="{813E0A1F-A573-294C-2E2F-F0009141A0A2}"/>
              </a:ext>
            </a:extLst>
          </p:cNvPr>
          <p:cNvSpPr txBox="1"/>
          <p:nvPr/>
        </p:nvSpPr>
        <p:spPr>
          <a:xfrm>
            <a:off x="512467" y="2195064"/>
            <a:ext cx="6096000" cy="4154984"/>
          </a:xfrm>
          <a:prstGeom prst="rect">
            <a:avLst/>
          </a:prstGeom>
          <a:noFill/>
        </p:spPr>
        <p:txBody>
          <a:bodyPr wrap="square">
            <a:spAutoFit/>
          </a:bodyPr>
          <a:lstStyle/>
          <a:p>
            <a:pPr algn="just"/>
            <a:r>
              <a:rPr lang="tr-TR" sz="2400" dirty="0"/>
              <a:t>• Kurum aidiyetini geliştiren</a:t>
            </a:r>
          </a:p>
          <a:p>
            <a:pPr algn="just"/>
            <a:r>
              <a:rPr lang="tr-TR" sz="2400" dirty="0"/>
              <a:t>• Dürüst (kişisel, akademik veya profesyonel)</a:t>
            </a:r>
          </a:p>
          <a:p>
            <a:pPr algn="just"/>
            <a:r>
              <a:rPr lang="tr-TR" sz="2400" dirty="0"/>
              <a:t>• Özgür (eğitim, araştırma ve ifade özgürlüğü)</a:t>
            </a:r>
          </a:p>
          <a:p>
            <a:pPr algn="just"/>
            <a:r>
              <a:rPr lang="tr-TR" sz="2400" dirty="0"/>
              <a:t>• Adaletli</a:t>
            </a:r>
          </a:p>
          <a:p>
            <a:pPr algn="just"/>
            <a:r>
              <a:rPr lang="tr-TR" sz="2400" dirty="0"/>
              <a:t>• Şeffaf</a:t>
            </a:r>
          </a:p>
          <a:p>
            <a:pPr algn="just"/>
            <a:r>
              <a:rPr lang="tr-TR" sz="2400" dirty="0"/>
              <a:t>• Sorumluluk bilinci gelişmiş</a:t>
            </a:r>
          </a:p>
          <a:p>
            <a:pPr algn="just"/>
            <a:r>
              <a:rPr lang="tr-TR" sz="2400" dirty="0"/>
              <a:t>• Yaratıcı</a:t>
            </a:r>
          </a:p>
          <a:p>
            <a:pPr algn="just"/>
            <a:r>
              <a:rPr lang="tr-TR" sz="2400" dirty="0"/>
              <a:t>• Yenilikçi</a:t>
            </a:r>
          </a:p>
          <a:p>
            <a:pPr algn="just"/>
            <a:r>
              <a:rPr lang="tr-TR" sz="2400" dirty="0"/>
              <a:t>• İşbirliğine açık </a:t>
            </a:r>
          </a:p>
          <a:p>
            <a:pPr algn="just"/>
            <a:r>
              <a:rPr lang="tr-TR" sz="2400" dirty="0"/>
              <a:t>• Lider</a:t>
            </a:r>
          </a:p>
          <a:p>
            <a:pPr algn="just"/>
            <a:r>
              <a:rPr lang="tr-TR" sz="2400" dirty="0"/>
              <a:t>• Takım bilinci olan</a:t>
            </a:r>
          </a:p>
        </p:txBody>
      </p:sp>
      <p:sp>
        <p:nvSpPr>
          <p:cNvPr id="12" name="Metin kutusu 11">
            <a:extLst>
              <a:ext uri="{FF2B5EF4-FFF2-40B4-BE49-F238E27FC236}">
                <a16:creationId xmlns:a16="http://schemas.microsoft.com/office/drawing/2014/main" id="{2D4371B3-2861-44BA-A790-3D1832260D99}"/>
              </a:ext>
            </a:extLst>
          </p:cNvPr>
          <p:cNvSpPr txBox="1"/>
          <p:nvPr/>
        </p:nvSpPr>
        <p:spPr>
          <a:xfrm>
            <a:off x="6608467" y="2041685"/>
            <a:ext cx="6096000" cy="4431983"/>
          </a:xfrm>
          <a:prstGeom prst="rect">
            <a:avLst/>
          </a:prstGeom>
          <a:noFill/>
        </p:spPr>
        <p:txBody>
          <a:bodyPr wrap="square">
            <a:spAutoFit/>
          </a:bodyPr>
          <a:lstStyle/>
          <a:p>
            <a:pPr algn="just"/>
            <a:r>
              <a:rPr lang="tr-TR" sz="2400" dirty="0"/>
              <a:t>•Katılımcı</a:t>
            </a:r>
          </a:p>
          <a:p>
            <a:pPr algn="just"/>
            <a:r>
              <a:rPr lang="tr-TR" sz="2400" dirty="0"/>
              <a:t>•Saygılı </a:t>
            </a:r>
          </a:p>
          <a:p>
            <a:pPr algn="just"/>
            <a:r>
              <a:rPr lang="tr-TR" sz="2400" dirty="0"/>
              <a:t>• Sürekli eğitim-öğretim</a:t>
            </a:r>
          </a:p>
          <a:p>
            <a:pPr algn="just"/>
            <a:r>
              <a:rPr lang="tr-TR" sz="2400" dirty="0"/>
              <a:t>• Toplumsal sorumluluğa sahip</a:t>
            </a:r>
          </a:p>
          <a:p>
            <a:pPr algn="just"/>
            <a:r>
              <a:rPr lang="tr-TR" sz="2400" dirty="0"/>
              <a:t>• Etik ilkelere bağlı</a:t>
            </a:r>
          </a:p>
          <a:p>
            <a:pPr algn="just"/>
            <a:r>
              <a:rPr lang="tr-TR" sz="2400" dirty="0"/>
              <a:t>• Liyakat</a:t>
            </a:r>
          </a:p>
          <a:p>
            <a:pPr algn="just"/>
            <a:r>
              <a:rPr lang="tr-TR" sz="2400" dirty="0"/>
              <a:t>• İdealist </a:t>
            </a:r>
          </a:p>
          <a:p>
            <a:pPr algn="just"/>
            <a:r>
              <a:rPr lang="tr-TR" sz="2400" dirty="0"/>
              <a:t>• Hoşgörülü </a:t>
            </a:r>
          </a:p>
          <a:p>
            <a:pPr algn="just"/>
            <a:r>
              <a:rPr lang="tr-TR" sz="2400" dirty="0"/>
              <a:t>• Estetik duyarlılığa sahip</a:t>
            </a:r>
          </a:p>
          <a:p>
            <a:pPr algn="just"/>
            <a:r>
              <a:rPr lang="tr-TR" sz="2400" dirty="0"/>
              <a:t>• Doğayı koruma bilinci olan</a:t>
            </a:r>
          </a:p>
          <a:p>
            <a:pPr algn="just"/>
            <a:r>
              <a:rPr lang="tr-TR" sz="2400" dirty="0"/>
              <a:t>• Veriye ve bilgiye dayalı karar alan </a:t>
            </a:r>
          </a:p>
          <a:p>
            <a:endParaRPr lang="tr-TR" dirty="0"/>
          </a:p>
        </p:txBody>
      </p:sp>
    </p:spTree>
    <p:extLst>
      <p:ext uri="{BB962C8B-B14F-4D97-AF65-F5344CB8AC3E}">
        <p14:creationId xmlns:p14="http://schemas.microsoft.com/office/powerpoint/2010/main" val="30736046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D83BC3-4495-FB31-E568-F77A94C65E86}"/>
            </a:ext>
          </a:extLst>
        </p:cNvPr>
        <p:cNvGrpSpPr/>
        <p:nvPr/>
      </p:nvGrpSpPr>
      <p:grpSpPr>
        <a:xfrm>
          <a:off x="0" y="0"/>
          <a:ext cx="0" cy="0"/>
          <a:chOff x="0" y="0"/>
          <a:chExt cx="0" cy="0"/>
        </a:xfrm>
      </p:grpSpPr>
      <p:pic>
        <p:nvPicPr>
          <p:cNvPr id="5" name="İçerik Yer Tutucusu 4">
            <a:extLst>
              <a:ext uri="{FF2B5EF4-FFF2-40B4-BE49-F238E27FC236}">
                <a16:creationId xmlns:a16="http://schemas.microsoft.com/office/drawing/2014/main" id="{6583AF99-F405-F786-C3A9-C9D80BA73EC1}"/>
              </a:ext>
            </a:extLst>
          </p:cNvPr>
          <p:cNvPicPr>
            <a:picLocks noGrp="1" noChangeAspect="1"/>
          </p:cNvPicPr>
          <p:nvPr>
            <p:ph idx="1"/>
          </p:nvPr>
        </p:nvPicPr>
        <p:blipFill>
          <a:blip r:embed="rId2"/>
          <a:stretch>
            <a:fillRect/>
          </a:stretch>
        </p:blipFill>
        <p:spPr>
          <a:xfrm>
            <a:off x="0" y="0"/>
            <a:ext cx="12192000" cy="6863046"/>
          </a:xfrm>
        </p:spPr>
      </p:pic>
      <p:sp>
        <p:nvSpPr>
          <p:cNvPr id="2" name="Başlık 1">
            <a:extLst>
              <a:ext uri="{FF2B5EF4-FFF2-40B4-BE49-F238E27FC236}">
                <a16:creationId xmlns:a16="http://schemas.microsoft.com/office/drawing/2014/main" id="{E7DDCC3F-A24E-37C3-9447-C88080D7D993}"/>
              </a:ext>
            </a:extLst>
          </p:cNvPr>
          <p:cNvSpPr>
            <a:spLocks noGrp="1"/>
          </p:cNvSpPr>
          <p:nvPr>
            <p:ph type="title"/>
          </p:nvPr>
        </p:nvSpPr>
        <p:spPr>
          <a:xfrm>
            <a:off x="411982" y="1587640"/>
            <a:ext cx="11535507" cy="4823208"/>
          </a:xfrm>
        </p:spPr>
        <p:txBody>
          <a:bodyPr>
            <a:normAutofit/>
          </a:bodyPr>
          <a:lstStyle/>
          <a:p>
            <a:pPr algn="just"/>
            <a:r>
              <a:rPr lang="tr-TR" sz="2800" dirty="0">
                <a:latin typeface="+mn-lt"/>
              </a:rPr>
              <a:t>.</a:t>
            </a:r>
            <a:br>
              <a:rPr lang="tr-TR" sz="2800" dirty="0">
                <a:latin typeface="+mn-lt"/>
              </a:rPr>
            </a:br>
            <a:endParaRPr lang="tr-TR" sz="2800" dirty="0">
              <a:latin typeface="+mn-lt"/>
            </a:endParaRPr>
          </a:p>
        </p:txBody>
      </p:sp>
      <p:sp>
        <p:nvSpPr>
          <p:cNvPr id="4" name="Metin kutusu 3">
            <a:extLst>
              <a:ext uri="{FF2B5EF4-FFF2-40B4-BE49-F238E27FC236}">
                <a16:creationId xmlns:a16="http://schemas.microsoft.com/office/drawing/2014/main" id="{42EE3924-0059-09DA-FC47-7E579670D866}"/>
              </a:ext>
            </a:extLst>
          </p:cNvPr>
          <p:cNvSpPr txBox="1"/>
          <p:nvPr/>
        </p:nvSpPr>
        <p:spPr>
          <a:xfrm>
            <a:off x="571500" y="2158798"/>
            <a:ext cx="11682047" cy="2985433"/>
          </a:xfrm>
          <a:prstGeom prst="rect">
            <a:avLst/>
          </a:prstGeom>
          <a:noFill/>
        </p:spPr>
        <p:txBody>
          <a:bodyPr wrap="square">
            <a:spAutoFit/>
          </a:bodyPr>
          <a:lstStyle/>
          <a:p>
            <a:pPr algn="just">
              <a:spcAft>
                <a:spcPts val="600"/>
              </a:spcAft>
            </a:pPr>
            <a:r>
              <a:rPr lang="tr-TR" sz="2800" dirty="0"/>
              <a:t>1. İyi eğitimli öğretim üyesi kadrosu ile çalışma olanakları</a:t>
            </a:r>
          </a:p>
          <a:p>
            <a:pPr algn="just">
              <a:spcAft>
                <a:spcPts val="600"/>
              </a:spcAft>
            </a:pPr>
            <a:r>
              <a:rPr lang="tr-TR" sz="2800" dirty="0"/>
              <a:t>2. Öğrenciler tarafından tercih edilen lisansüstü programların bulunması.</a:t>
            </a:r>
          </a:p>
          <a:p>
            <a:pPr algn="just">
              <a:spcAft>
                <a:spcPts val="600"/>
              </a:spcAft>
            </a:pPr>
            <a:r>
              <a:rPr lang="tr-TR" sz="2800" dirty="0"/>
              <a:t>3. Çok sayıda başvuru yapılması ve bunlar arasından en yüksek puanlı öğrencilerin seçilmesi.</a:t>
            </a:r>
          </a:p>
          <a:p>
            <a:pPr algn="just">
              <a:spcAft>
                <a:spcPts val="600"/>
              </a:spcAft>
            </a:pPr>
            <a:r>
              <a:rPr lang="tr-TR" sz="2800" dirty="0"/>
              <a:t>4. Yürütülen yüksek lisans ve doktora projelerine yeterli destek sağlanması</a:t>
            </a:r>
          </a:p>
          <a:p>
            <a:pPr algn="just">
              <a:spcAft>
                <a:spcPts val="600"/>
              </a:spcAft>
            </a:pPr>
            <a:r>
              <a:rPr lang="tr-TR" sz="2800" dirty="0"/>
              <a:t>5. Enstitü idari kadrosunun aktif öğrencilerle kurduğu güçlü iletişim</a:t>
            </a:r>
          </a:p>
        </p:txBody>
      </p:sp>
      <p:sp>
        <p:nvSpPr>
          <p:cNvPr id="8" name="Başlık 1">
            <a:extLst>
              <a:ext uri="{FF2B5EF4-FFF2-40B4-BE49-F238E27FC236}">
                <a16:creationId xmlns:a16="http://schemas.microsoft.com/office/drawing/2014/main" id="{F09E2DFE-7E39-6CD6-5A09-5F1891FCF27D}"/>
              </a:ext>
            </a:extLst>
          </p:cNvPr>
          <p:cNvSpPr txBox="1">
            <a:spLocks/>
          </p:cNvSpPr>
          <p:nvPr/>
        </p:nvSpPr>
        <p:spPr>
          <a:xfrm>
            <a:off x="2754924" y="447152"/>
            <a:ext cx="7315200" cy="107435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r>
              <a:rPr lang="tr-TR" sz="4000" b="1" dirty="0">
                <a:solidFill>
                  <a:schemeClr val="bg1"/>
                </a:solidFill>
                <a:latin typeface="+mn-lt"/>
                <a:ea typeface="+mn-ea"/>
                <a:cs typeface="+mn-cs"/>
              </a:rPr>
              <a:t>GÜÇLÜ YÖNLERİMİZ</a:t>
            </a:r>
          </a:p>
        </p:txBody>
      </p:sp>
    </p:spTree>
    <p:extLst>
      <p:ext uri="{BB962C8B-B14F-4D97-AF65-F5344CB8AC3E}">
        <p14:creationId xmlns:p14="http://schemas.microsoft.com/office/powerpoint/2010/main" val="11964859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a:extLst>
              <a:ext uri="{FF2B5EF4-FFF2-40B4-BE49-F238E27FC236}">
                <a16:creationId xmlns:a16="http://schemas.microsoft.com/office/drawing/2014/main" id="{FC4CE5FE-4A67-EA49-C837-E0213519FDEF}"/>
              </a:ext>
            </a:extLst>
          </p:cNvPr>
          <p:cNvPicPr>
            <a:picLocks noGrp="1" noChangeAspect="1"/>
          </p:cNvPicPr>
          <p:nvPr>
            <p:ph idx="1"/>
          </p:nvPr>
        </p:nvPicPr>
        <p:blipFill>
          <a:blip r:embed="rId2"/>
          <a:stretch>
            <a:fillRect/>
          </a:stretch>
        </p:blipFill>
        <p:spPr>
          <a:xfrm>
            <a:off x="-464635" y="0"/>
            <a:ext cx="12192000" cy="6863046"/>
          </a:xfrm>
        </p:spPr>
      </p:pic>
      <p:sp>
        <p:nvSpPr>
          <p:cNvPr id="2" name="Başlık 1">
            <a:extLst>
              <a:ext uri="{FF2B5EF4-FFF2-40B4-BE49-F238E27FC236}">
                <a16:creationId xmlns:a16="http://schemas.microsoft.com/office/drawing/2014/main" id="{C1D11BED-D3FF-58EE-FD64-333EC1CE0494}"/>
              </a:ext>
            </a:extLst>
          </p:cNvPr>
          <p:cNvSpPr>
            <a:spLocks noGrp="1"/>
          </p:cNvSpPr>
          <p:nvPr>
            <p:ph type="title"/>
          </p:nvPr>
        </p:nvSpPr>
        <p:spPr>
          <a:xfrm>
            <a:off x="838200" y="291780"/>
            <a:ext cx="10515600" cy="1325563"/>
          </a:xfrm>
        </p:spPr>
        <p:txBody>
          <a:bodyPr>
            <a:normAutofit/>
          </a:bodyPr>
          <a:lstStyle/>
          <a:p>
            <a:r>
              <a:rPr lang="tr-TR" sz="4000" b="1" i="0" u="none" strike="noStrike" dirty="0">
                <a:solidFill>
                  <a:srgbClr val="000000"/>
                </a:solidFill>
                <a:effectLst/>
                <a:latin typeface="Times New Roman" panose="02020603050405020304" pitchFamily="18" charset="0"/>
              </a:rPr>
              <a:t>                  ANABİLİM DALLARI</a:t>
            </a:r>
            <a:endParaRPr lang="tr-TR" sz="4000" dirty="0"/>
          </a:p>
        </p:txBody>
      </p:sp>
      <p:sp>
        <p:nvSpPr>
          <p:cNvPr id="4" name="Metin kutusu 3">
            <a:extLst>
              <a:ext uri="{FF2B5EF4-FFF2-40B4-BE49-F238E27FC236}">
                <a16:creationId xmlns:a16="http://schemas.microsoft.com/office/drawing/2014/main" id="{C01D228E-8884-E201-76B5-817861509486}"/>
              </a:ext>
            </a:extLst>
          </p:cNvPr>
          <p:cNvSpPr txBox="1"/>
          <p:nvPr/>
        </p:nvSpPr>
        <p:spPr>
          <a:xfrm>
            <a:off x="385558" y="1617343"/>
            <a:ext cx="4573903" cy="3170099"/>
          </a:xfrm>
          <a:prstGeom prst="rect">
            <a:avLst/>
          </a:prstGeom>
          <a:noFill/>
        </p:spPr>
        <p:txBody>
          <a:bodyPr wrap="square">
            <a:spAutoFit/>
          </a:bodyPr>
          <a:lstStyle/>
          <a:p>
            <a:pPr algn="just"/>
            <a:r>
              <a:rPr lang="tr-TR" sz="2000" b="1" dirty="0"/>
              <a:t>Aile Eğitimi ve Danışmanlığı Anabilim Dalı</a:t>
            </a:r>
          </a:p>
          <a:p>
            <a:pPr algn="just"/>
            <a:r>
              <a:rPr lang="tr-TR" sz="2000" dirty="0"/>
              <a:t>Aile Eğitimi ve Danışmanlığı ( YL ) ( Tezsiz ) ( İÖ )</a:t>
            </a:r>
          </a:p>
          <a:p>
            <a:pPr algn="just"/>
            <a:r>
              <a:rPr lang="tr-TR" sz="2000" dirty="0"/>
              <a:t>Aile Danışmanlığı ( YL) ( Tezli )Beden Eğitimi ve Spor Anabilim Dalı</a:t>
            </a:r>
          </a:p>
          <a:p>
            <a:pPr algn="just"/>
            <a:r>
              <a:rPr lang="tr-TR" sz="2000" dirty="0"/>
              <a:t>Beden Eğitimi ve Spor (DR)</a:t>
            </a:r>
          </a:p>
          <a:p>
            <a:pPr algn="just"/>
            <a:r>
              <a:rPr lang="tr-TR" sz="2000" dirty="0"/>
              <a:t>Beden Eğitimi ve Spor (YL) (Tezli)</a:t>
            </a:r>
          </a:p>
          <a:p>
            <a:pPr algn="just"/>
            <a:r>
              <a:rPr lang="tr-TR" sz="2000" dirty="0"/>
              <a:t>Beden Eğitimi ve Spor (YL) (Tezsiz) (İÖ)</a:t>
            </a:r>
          </a:p>
          <a:p>
            <a:pPr algn="just"/>
            <a:r>
              <a:rPr lang="tr-TR" sz="2000" dirty="0"/>
              <a:t>Beden Eğitimi ve Spor Eğitimi (YL) (Tezli) (İÖ)</a:t>
            </a:r>
          </a:p>
        </p:txBody>
      </p:sp>
      <p:sp>
        <p:nvSpPr>
          <p:cNvPr id="3" name="Metin kutusu 2">
            <a:extLst>
              <a:ext uri="{FF2B5EF4-FFF2-40B4-BE49-F238E27FC236}">
                <a16:creationId xmlns:a16="http://schemas.microsoft.com/office/drawing/2014/main" id="{E316260C-CF5C-9E22-33E0-EBE17236C70C}"/>
              </a:ext>
            </a:extLst>
          </p:cNvPr>
          <p:cNvSpPr txBox="1"/>
          <p:nvPr/>
        </p:nvSpPr>
        <p:spPr>
          <a:xfrm>
            <a:off x="5333026" y="1617343"/>
            <a:ext cx="6020774" cy="4708981"/>
          </a:xfrm>
          <a:prstGeom prst="rect">
            <a:avLst/>
          </a:prstGeom>
          <a:noFill/>
        </p:spPr>
        <p:txBody>
          <a:bodyPr wrap="square">
            <a:spAutoFit/>
          </a:bodyPr>
          <a:lstStyle/>
          <a:p>
            <a:pPr algn="just"/>
            <a:r>
              <a:rPr lang="tr-TR" sz="2000" b="1" dirty="0"/>
              <a:t>Bilgisayar ve Öğretim Teknolojileri Eğitimi Anabilim Dalı</a:t>
            </a:r>
          </a:p>
          <a:p>
            <a:pPr algn="just"/>
            <a:r>
              <a:rPr lang="tr-TR" sz="2000" dirty="0"/>
              <a:t>Bilgisayar ve Öğretim Teknolojileri Eğitimi (YL) Tezli</a:t>
            </a:r>
          </a:p>
          <a:p>
            <a:pPr algn="just"/>
            <a:r>
              <a:rPr lang="tr-TR" sz="2000" dirty="0"/>
              <a:t>Bilgisayar ve Öğretim Teknolojileri Eğitimi (DR)</a:t>
            </a:r>
          </a:p>
          <a:p>
            <a:pPr algn="just"/>
            <a:r>
              <a:rPr lang="tr-TR" sz="2000" b="1" dirty="0"/>
              <a:t>Eğitim Bilimleri Anabilim Dalı</a:t>
            </a:r>
          </a:p>
          <a:p>
            <a:pPr algn="just"/>
            <a:r>
              <a:rPr lang="tr-TR" sz="2000" dirty="0"/>
              <a:t>Eğitim Programları ve Öğretim (YL) (Tezli)</a:t>
            </a:r>
          </a:p>
          <a:p>
            <a:pPr algn="just"/>
            <a:r>
              <a:rPr lang="tr-TR" sz="2000" dirty="0"/>
              <a:t>Eğitimde Ölçme ve Değerlendirme (YL) (Tezli)</a:t>
            </a:r>
          </a:p>
          <a:p>
            <a:pPr algn="just"/>
            <a:r>
              <a:rPr lang="tr-TR" sz="2000" dirty="0"/>
              <a:t>Rehberlik ve Psikolojik Danışmanlık (YL) ( Tezli )</a:t>
            </a:r>
          </a:p>
          <a:p>
            <a:pPr algn="just"/>
            <a:r>
              <a:rPr lang="tr-TR" sz="2000" dirty="0"/>
              <a:t>Eğitim Yönetimi (DR)</a:t>
            </a:r>
          </a:p>
          <a:p>
            <a:pPr algn="just"/>
            <a:r>
              <a:rPr lang="tr-TR" sz="2000" dirty="0"/>
              <a:t>Eğitim Yönetimi (YL) (Tezli)</a:t>
            </a:r>
          </a:p>
          <a:p>
            <a:pPr algn="just"/>
            <a:r>
              <a:rPr lang="tr-TR" sz="2000" dirty="0"/>
              <a:t>Eğitim Yönetimi (YL) (Tezsiz) (İÖ)</a:t>
            </a:r>
          </a:p>
          <a:p>
            <a:pPr algn="just"/>
            <a:r>
              <a:rPr lang="tr-TR" sz="2000" dirty="0"/>
              <a:t>Eğitim Programları ve Öğretim (YL) (Tezsiz) (İÖ)</a:t>
            </a:r>
          </a:p>
          <a:p>
            <a:pPr algn="just"/>
            <a:r>
              <a:rPr lang="tr-TR" sz="2000" dirty="0"/>
              <a:t>Rehberlik ve Psikolojik Danışmanlık (YL) (Tezsiz) (İÖ) </a:t>
            </a:r>
          </a:p>
          <a:p>
            <a:pPr algn="just"/>
            <a:r>
              <a:rPr lang="tr-TR" sz="2000" dirty="0"/>
              <a:t>Rehberlik ve Psikolojik Danışmanlık (DR)</a:t>
            </a:r>
          </a:p>
          <a:p>
            <a:pPr algn="just"/>
            <a:r>
              <a:rPr lang="tr-TR" sz="2000" dirty="0"/>
              <a:t>Eğitim Programları ve Öğretim (DR)</a:t>
            </a:r>
          </a:p>
          <a:p>
            <a:pPr algn="just"/>
            <a:r>
              <a:rPr lang="tr-TR" sz="2000" dirty="0"/>
              <a:t>Eğitimde Ölçme ve Değerlendirme (DR)</a:t>
            </a:r>
          </a:p>
        </p:txBody>
      </p:sp>
    </p:spTree>
    <p:extLst>
      <p:ext uri="{BB962C8B-B14F-4D97-AF65-F5344CB8AC3E}">
        <p14:creationId xmlns:p14="http://schemas.microsoft.com/office/powerpoint/2010/main" val="17788889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a:extLst>
              <a:ext uri="{FF2B5EF4-FFF2-40B4-BE49-F238E27FC236}">
                <a16:creationId xmlns:a16="http://schemas.microsoft.com/office/drawing/2014/main" id="{FC4CE5FE-4A67-EA49-C837-E0213519FDEF}"/>
              </a:ext>
            </a:extLst>
          </p:cNvPr>
          <p:cNvPicPr>
            <a:picLocks noGrp="1" noChangeAspect="1"/>
          </p:cNvPicPr>
          <p:nvPr>
            <p:ph idx="1"/>
          </p:nvPr>
        </p:nvPicPr>
        <p:blipFill>
          <a:blip r:embed="rId2"/>
          <a:stretch>
            <a:fillRect/>
          </a:stretch>
        </p:blipFill>
        <p:spPr>
          <a:xfrm>
            <a:off x="108857" y="0"/>
            <a:ext cx="12192000" cy="6863046"/>
          </a:xfrm>
        </p:spPr>
      </p:pic>
      <p:sp>
        <p:nvSpPr>
          <p:cNvPr id="4" name="Metin kutusu 3">
            <a:extLst>
              <a:ext uri="{FF2B5EF4-FFF2-40B4-BE49-F238E27FC236}">
                <a16:creationId xmlns:a16="http://schemas.microsoft.com/office/drawing/2014/main" id="{9BFB5B7A-3EB9-C82E-45C9-F41DE5AC49B1}"/>
              </a:ext>
            </a:extLst>
          </p:cNvPr>
          <p:cNvSpPr txBox="1"/>
          <p:nvPr/>
        </p:nvSpPr>
        <p:spPr>
          <a:xfrm>
            <a:off x="988653" y="1756389"/>
            <a:ext cx="5216204" cy="5139869"/>
          </a:xfrm>
          <a:prstGeom prst="rect">
            <a:avLst/>
          </a:prstGeom>
          <a:noFill/>
        </p:spPr>
        <p:txBody>
          <a:bodyPr wrap="square">
            <a:spAutoFit/>
          </a:bodyPr>
          <a:lstStyle/>
          <a:p>
            <a:r>
              <a:rPr lang="tr-TR" sz="2000" b="1" dirty="0"/>
              <a:t>Güzel Sanatlar Eğitimi Anabilim Dalı</a:t>
            </a:r>
          </a:p>
          <a:p>
            <a:r>
              <a:rPr lang="tr-TR" sz="2000" dirty="0"/>
              <a:t>Müzik Eğitimi (YL) Tezli</a:t>
            </a:r>
          </a:p>
          <a:p>
            <a:r>
              <a:rPr lang="tr-TR" sz="2000" dirty="0"/>
              <a:t>Resim-İş Eğitimi (YL) Tezli</a:t>
            </a:r>
          </a:p>
          <a:p>
            <a:r>
              <a:rPr lang="tr-TR" sz="2000" dirty="0"/>
              <a:t>Müzik Eğitimi (YL) (Tezsiz) (İÖ)</a:t>
            </a:r>
          </a:p>
          <a:p>
            <a:r>
              <a:rPr lang="tr-TR" sz="2000" dirty="0"/>
              <a:t>Resim-İş Eğitimi (YL) (Tezsiz) (İÖ)</a:t>
            </a:r>
          </a:p>
          <a:p>
            <a:r>
              <a:rPr lang="tr-TR" sz="2000" dirty="0"/>
              <a:t>Resmi- İş Eğitimi(DR)</a:t>
            </a:r>
          </a:p>
          <a:p>
            <a:r>
              <a:rPr lang="tr-TR" sz="2000" dirty="0"/>
              <a:t>Resmi-İş Eğitimi(YL) Tezsiz</a:t>
            </a:r>
          </a:p>
          <a:p>
            <a:r>
              <a:rPr lang="tr-TR" sz="2000" b="1" dirty="0"/>
              <a:t>Matematik ve Fen Bilimleri Eğitimi Anabilim Dalı </a:t>
            </a:r>
          </a:p>
          <a:p>
            <a:r>
              <a:rPr lang="tr-TR" sz="2000" dirty="0"/>
              <a:t>Fen Bilgisi Eğitimi(YL) (Tezli)</a:t>
            </a:r>
          </a:p>
          <a:p>
            <a:r>
              <a:rPr lang="tr-TR" sz="2000" dirty="0"/>
              <a:t>İlköğretim Matematik Eğitimi(YL) (Tezli) </a:t>
            </a:r>
          </a:p>
          <a:p>
            <a:r>
              <a:rPr lang="tr-TR" sz="2000" dirty="0"/>
              <a:t>Fen Bilgisi Eğitimi(DR) </a:t>
            </a:r>
          </a:p>
          <a:p>
            <a:r>
              <a:rPr lang="tr-TR" sz="2000" dirty="0"/>
              <a:t>İlköğretim Matematik Eğitimi(DR) </a:t>
            </a:r>
          </a:p>
          <a:p>
            <a:r>
              <a:rPr lang="tr-TR" sz="2000" b="1" dirty="0"/>
              <a:t>Özel Eğitim Anabilim Dalı</a:t>
            </a:r>
          </a:p>
          <a:p>
            <a:r>
              <a:rPr lang="tr-TR" sz="2000" dirty="0"/>
              <a:t>Özel Eğitim (YL) (Tezsiz) (İÖ) </a:t>
            </a:r>
          </a:p>
          <a:p>
            <a:endParaRPr lang="tr-TR" sz="2800" dirty="0"/>
          </a:p>
        </p:txBody>
      </p:sp>
      <p:sp>
        <p:nvSpPr>
          <p:cNvPr id="2" name="Metin kutusu 1">
            <a:extLst>
              <a:ext uri="{FF2B5EF4-FFF2-40B4-BE49-F238E27FC236}">
                <a16:creationId xmlns:a16="http://schemas.microsoft.com/office/drawing/2014/main" id="{C74750ED-76BE-FE27-5AF7-556AC4E5668C}"/>
              </a:ext>
            </a:extLst>
          </p:cNvPr>
          <p:cNvSpPr txBox="1"/>
          <p:nvPr/>
        </p:nvSpPr>
        <p:spPr>
          <a:xfrm>
            <a:off x="5987144" y="1756389"/>
            <a:ext cx="5031146" cy="4401205"/>
          </a:xfrm>
          <a:prstGeom prst="rect">
            <a:avLst/>
          </a:prstGeom>
          <a:noFill/>
        </p:spPr>
        <p:txBody>
          <a:bodyPr wrap="square">
            <a:spAutoFit/>
          </a:bodyPr>
          <a:lstStyle/>
          <a:p>
            <a:r>
              <a:rPr lang="tr-TR" sz="2000" b="1" dirty="0"/>
              <a:t>Temel Eğitim Anabilim Dalı</a:t>
            </a:r>
          </a:p>
          <a:p>
            <a:r>
              <a:rPr lang="tr-TR" sz="2000" dirty="0"/>
              <a:t>Okul Öncesi Eğitimi (YL) (Tezli)</a:t>
            </a:r>
          </a:p>
          <a:p>
            <a:r>
              <a:rPr lang="tr-TR" sz="2000" dirty="0"/>
              <a:t>Sınıf Eğitimi (YL) (Tezli)</a:t>
            </a:r>
          </a:p>
          <a:p>
            <a:r>
              <a:rPr lang="tr-TR" sz="2000" dirty="0"/>
              <a:t>Okul Öncesi Eğitimi (YL) (Tezsiz) (İÖ)</a:t>
            </a:r>
          </a:p>
          <a:p>
            <a:r>
              <a:rPr lang="tr-TR" sz="2000" dirty="0"/>
              <a:t>Sınıf Eğitimi (YL) (Tezsiz) (İÖ)</a:t>
            </a:r>
          </a:p>
          <a:p>
            <a:r>
              <a:rPr lang="tr-TR" sz="2000" b="1" dirty="0"/>
              <a:t>Türkçe ve Sosyal Bilimler Eğitimi Anabilim Dalı</a:t>
            </a:r>
          </a:p>
          <a:p>
            <a:r>
              <a:rPr lang="tr-TR" sz="2000" dirty="0"/>
              <a:t>Sosyal Bilgiler Eğitimi (YL) Tezli</a:t>
            </a:r>
          </a:p>
          <a:p>
            <a:r>
              <a:rPr lang="tr-TR" sz="2000" dirty="0"/>
              <a:t>Türkçe Eğitimi (YL) Tezli</a:t>
            </a:r>
          </a:p>
          <a:p>
            <a:r>
              <a:rPr lang="tr-TR" sz="2000" dirty="0"/>
              <a:t>Yabancı Dil Olarak Türkçe Öğretimi (YL) Tezli </a:t>
            </a:r>
          </a:p>
          <a:p>
            <a:r>
              <a:rPr lang="tr-TR" sz="2000" dirty="0"/>
              <a:t>Türkçe Eğitimi (DR)</a:t>
            </a:r>
          </a:p>
          <a:p>
            <a:r>
              <a:rPr lang="tr-TR" sz="2000" dirty="0"/>
              <a:t>Sosyal Bilgiler Eğitimi (YL) (Tezsiz) (İÖ)</a:t>
            </a:r>
          </a:p>
          <a:p>
            <a:r>
              <a:rPr lang="tr-TR" sz="2000" b="1" dirty="0"/>
              <a:t>Yabancı Diller Eğitimi Anabilim Dalı</a:t>
            </a:r>
          </a:p>
          <a:p>
            <a:r>
              <a:rPr lang="tr-TR" sz="2000" dirty="0"/>
              <a:t>İngiliz Dili Eğitimi (YL) (İngilizce)</a:t>
            </a:r>
          </a:p>
          <a:p>
            <a:r>
              <a:rPr lang="tr-TR" sz="2000" dirty="0"/>
              <a:t>İngiliz Dili Eğitimi (DR)</a:t>
            </a:r>
          </a:p>
        </p:txBody>
      </p:sp>
      <p:sp>
        <p:nvSpPr>
          <p:cNvPr id="6" name="Başlık 1">
            <a:extLst>
              <a:ext uri="{FF2B5EF4-FFF2-40B4-BE49-F238E27FC236}">
                <a16:creationId xmlns:a16="http://schemas.microsoft.com/office/drawing/2014/main" id="{28F9C582-3987-0B4D-2C3A-0B781DFABF7B}"/>
              </a:ext>
            </a:extLst>
          </p:cNvPr>
          <p:cNvSpPr>
            <a:spLocks noGrp="1"/>
          </p:cNvSpPr>
          <p:nvPr>
            <p:ph type="title"/>
          </p:nvPr>
        </p:nvSpPr>
        <p:spPr>
          <a:xfrm>
            <a:off x="988653" y="215413"/>
            <a:ext cx="10515600" cy="1325563"/>
          </a:xfrm>
        </p:spPr>
        <p:txBody>
          <a:bodyPr>
            <a:normAutofit/>
          </a:bodyPr>
          <a:lstStyle/>
          <a:p>
            <a:r>
              <a:rPr lang="tr-TR" sz="4000" b="1" i="0" u="none" strike="noStrike" dirty="0">
                <a:solidFill>
                  <a:srgbClr val="000000"/>
                </a:solidFill>
                <a:effectLst/>
                <a:latin typeface="Times New Roman" panose="02020603050405020304" pitchFamily="18" charset="0"/>
              </a:rPr>
              <a:t>                  ANABİLİM DALLARI</a:t>
            </a:r>
            <a:endParaRPr lang="tr-TR" sz="4000" dirty="0"/>
          </a:p>
        </p:txBody>
      </p:sp>
    </p:spTree>
    <p:extLst>
      <p:ext uri="{BB962C8B-B14F-4D97-AF65-F5344CB8AC3E}">
        <p14:creationId xmlns:p14="http://schemas.microsoft.com/office/powerpoint/2010/main" val="16226655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a:extLst>
              <a:ext uri="{FF2B5EF4-FFF2-40B4-BE49-F238E27FC236}">
                <a16:creationId xmlns:a16="http://schemas.microsoft.com/office/drawing/2014/main" id="{FC4CE5FE-4A67-EA49-C837-E0213519FDEF}"/>
              </a:ext>
            </a:extLst>
          </p:cNvPr>
          <p:cNvPicPr>
            <a:picLocks noGrp="1" noChangeAspect="1"/>
          </p:cNvPicPr>
          <p:nvPr>
            <p:ph idx="1"/>
          </p:nvPr>
        </p:nvPicPr>
        <p:blipFill>
          <a:blip r:embed="rId2"/>
          <a:stretch>
            <a:fillRect/>
          </a:stretch>
        </p:blipFill>
        <p:spPr>
          <a:xfrm>
            <a:off x="0" y="0"/>
            <a:ext cx="12192000" cy="6863046"/>
          </a:xfrm>
        </p:spPr>
      </p:pic>
      <p:sp>
        <p:nvSpPr>
          <p:cNvPr id="4" name="Metin kutusu 3">
            <a:extLst>
              <a:ext uri="{FF2B5EF4-FFF2-40B4-BE49-F238E27FC236}">
                <a16:creationId xmlns:a16="http://schemas.microsoft.com/office/drawing/2014/main" id="{9BFB5B7A-3EB9-C82E-45C9-F41DE5AC49B1}"/>
              </a:ext>
            </a:extLst>
          </p:cNvPr>
          <p:cNvSpPr txBox="1"/>
          <p:nvPr/>
        </p:nvSpPr>
        <p:spPr>
          <a:xfrm>
            <a:off x="597872" y="410163"/>
            <a:ext cx="9648548" cy="523220"/>
          </a:xfrm>
          <a:prstGeom prst="rect">
            <a:avLst/>
          </a:prstGeom>
          <a:noFill/>
        </p:spPr>
        <p:txBody>
          <a:bodyPr wrap="square">
            <a:spAutoFit/>
          </a:bodyPr>
          <a:lstStyle/>
          <a:p>
            <a:r>
              <a:rPr lang="tr-TR" sz="2800" b="1" i="0" u="none" strike="noStrike" dirty="0">
                <a:solidFill>
                  <a:srgbClr val="000000"/>
                </a:solidFill>
                <a:effectLst/>
                <a:latin typeface="Times New Roman" panose="02020603050405020304" pitchFamily="18" charset="0"/>
              </a:rPr>
              <a:t>ENSTİTÜDE DERS VEREN ÖĞRETİM ELEMANLARI</a:t>
            </a:r>
            <a:endParaRPr lang="tr-TR" sz="2800" dirty="0"/>
          </a:p>
        </p:txBody>
      </p:sp>
      <p:graphicFrame>
        <p:nvGraphicFramePr>
          <p:cNvPr id="3" name="Tablo 2">
            <a:extLst>
              <a:ext uri="{FF2B5EF4-FFF2-40B4-BE49-F238E27FC236}">
                <a16:creationId xmlns:a16="http://schemas.microsoft.com/office/drawing/2014/main" id="{A84E01D2-73CB-06D6-F2D5-BF64B607D39E}"/>
              </a:ext>
            </a:extLst>
          </p:cNvPr>
          <p:cNvGraphicFramePr/>
          <p:nvPr>
            <p:extLst>
              <p:ext uri="{D42A27DB-BD31-4B8C-83A1-F6EECF244321}">
                <p14:modId xmlns:p14="http://schemas.microsoft.com/office/powerpoint/2010/main" val="34520694"/>
              </p:ext>
            </p:extLst>
          </p:nvPr>
        </p:nvGraphicFramePr>
        <p:xfrm>
          <a:off x="1493487" y="1343546"/>
          <a:ext cx="7704942" cy="2085456"/>
        </p:xfrm>
        <a:graphic>
          <a:graphicData uri="http://schemas.openxmlformats.org/drawingml/2006/table">
            <a:tbl>
              <a:tblPr>
                <a:tableStyleId>{5C22544A-7EE6-4342-B048-85BDC9FD1C3A}</a:tableStyleId>
              </a:tblPr>
              <a:tblGrid>
                <a:gridCol w="3852471">
                  <a:extLst>
                    <a:ext uri="{9D8B030D-6E8A-4147-A177-3AD203B41FA5}">
                      <a16:colId xmlns:a16="http://schemas.microsoft.com/office/drawing/2014/main" val="768916917"/>
                    </a:ext>
                  </a:extLst>
                </a:gridCol>
                <a:gridCol w="3852471">
                  <a:extLst>
                    <a:ext uri="{9D8B030D-6E8A-4147-A177-3AD203B41FA5}">
                      <a16:colId xmlns:a16="http://schemas.microsoft.com/office/drawing/2014/main" val="3346027012"/>
                    </a:ext>
                  </a:extLst>
                </a:gridCol>
              </a:tblGrid>
              <a:tr h="721166">
                <a:tc>
                  <a:txBody>
                    <a:bodyPr/>
                    <a:lstStyle/>
                    <a:p>
                      <a:pPr algn="ctr" fontAlgn="ctr">
                        <a:lnSpc>
                          <a:spcPts val="1080"/>
                        </a:lnSpc>
                        <a:buNone/>
                      </a:pPr>
                      <a:r>
                        <a:rPr lang="tr-TR" dirty="0" err="1">
                          <a:effectLst/>
                        </a:rPr>
                        <a:t>Ünvan</a:t>
                      </a:r>
                      <a:endParaRPr lang="tr-TR" b="1" dirty="0">
                        <a:effectLst/>
                        <a:latin typeface="Times New Roman" panose="02020603050405020304" pitchFamily="18" charset="0"/>
                      </a:endParaRPr>
                    </a:p>
                  </a:txBody>
                  <a:tcPr anchor="ctr"/>
                </a:tc>
                <a:tc>
                  <a:txBody>
                    <a:bodyPr/>
                    <a:lstStyle/>
                    <a:p>
                      <a:pPr algn="ctr">
                        <a:lnSpc>
                          <a:spcPts val="1080"/>
                        </a:lnSpc>
                        <a:buNone/>
                      </a:pPr>
                      <a:endParaRPr lang="tr-TR" dirty="0">
                        <a:effectLst/>
                      </a:endParaRPr>
                    </a:p>
                    <a:p>
                      <a:pPr algn="ctr">
                        <a:lnSpc>
                          <a:spcPts val="1080"/>
                        </a:lnSpc>
                        <a:buNone/>
                      </a:pPr>
                      <a:endParaRPr lang="tr-TR" dirty="0">
                        <a:effectLst/>
                      </a:endParaRPr>
                    </a:p>
                    <a:p>
                      <a:pPr algn="ctr">
                        <a:lnSpc>
                          <a:spcPts val="1080"/>
                        </a:lnSpc>
                        <a:buNone/>
                      </a:pPr>
                      <a:endParaRPr lang="tr-TR" dirty="0">
                        <a:effectLst/>
                      </a:endParaRPr>
                    </a:p>
                    <a:p>
                      <a:pPr algn="ctr">
                        <a:lnSpc>
                          <a:spcPts val="1080"/>
                        </a:lnSpc>
                        <a:buNone/>
                      </a:pPr>
                      <a:r>
                        <a:rPr lang="tr-TR" dirty="0">
                          <a:effectLst/>
                        </a:rPr>
                        <a:t>Öğretim Elamanı Sayısı</a:t>
                      </a:r>
                      <a:endParaRPr lang="tr-TR" b="1" dirty="0">
                        <a:effectLst/>
                        <a:latin typeface="Times New Roman" panose="02020603050405020304" pitchFamily="18" charset="0"/>
                      </a:endParaRPr>
                    </a:p>
                  </a:txBody>
                  <a:tcPr/>
                </a:tc>
                <a:extLst>
                  <a:ext uri="{0D108BD9-81ED-4DB2-BD59-A6C34878D82A}">
                    <a16:rowId xmlns:a16="http://schemas.microsoft.com/office/drawing/2014/main" val="1360239435"/>
                  </a:ext>
                </a:extLst>
              </a:tr>
              <a:tr h="272858">
                <a:tc>
                  <a:txBody>
                    <a:bodyPr/>
                    <a:lstStyle/>
                    <a:p>
                      <a:pPr algn="l">
                        <a:lnSpc>
                          <a:spcPts val="1080"/>
                        </a:lnSpc>
                        <a:buNone/>
                      </a:pPr>
                      <a:r>
                        <a:rPr lang="tr-TR" dirty="0">
                          <a:effectLst/>
                        </a:rPr>
                        <a:t>Profesör</a:t>
                      </a:r>
                      <a:endParaRPr lang="tr-TR" b="1" dirty="0">
                        <a:effectLst/>
                        <a:latin typeface="Times New Roman" panose="02020603050405020304" pitchFamily="18" charset="0"/>
                      </a:endParaRPr>
                    </a:p>
                  </a:txBody>
                  <a:tcPr/>
                </a:tc>
                <a:tc>
                  <a:txBody>
                    <a:bodyPr/>
                    <a:lstStyle/>
                    <a:p>
                      <a:pPr algn="ctr">
                        <a:lnSpc>
                          <a:spcPts val="1080"/>
                        </a:lnSpc>
                        <a:buNone/>
                      </a:pPr>
                      <a:r>
                        <a:rPr lang="tr-TR">
                          <a:effectLst/>
                        </a:rPr>
                        <a:t>59</a:t>
                      </a:r>
                      <a:endParaRPr lang="tr-TR" b="1">
                        <a:effectLst/>
                        <a:latin typeface="Times New Roman" panose="02020603050405020304" pitchFamily="18" charset="0"/>
                      </a:endParaRPr>
                    </a:p>
                  </a:txBody>
                  <a:tcPr/>
                </a:tc>
                <a:extLst>
                  <a:ext uri="{0D108BD9-81ED-4DB2-BD59-A6C34878D82A}">
                    <a16:rowId xmlns:a16="http://schemas.microsoft.com/office/drawing/2014/main" val="3942174977"/>
                  </a:ext>
                </a:extLst>
              </a:tr>
              <a:tr h="272858">
                <a:tc>
                  <a:txBody>
                    <a:bodyPr/>
                    <a:lstStyle/>
                    <a:p>
                      <a:pPr algn="l">
                        <a:lnSpc>
                          <a:spcPts val="1080"/>
                        </a:lnSpc>
                        <a:buNone/>
                      </a:pPr>
                      <a:r>
                        <a:rPr lang="tr-TR" dirty="0">
                          <a:effectLst/>
                        </a:rPr>
                        <a:t>Doçent</a:t>
                      </a:r>
                      <a:endParaRPr lang="tr-TR" b="1" dirty="0">
                        <a:effectLst/>
                        <a:latin typeface="Times New Roman" panose="02020603050405020304" pitchFamily="18" charset="0"/>
                      </a:endParaRPr>
                    </a:p>
                  </a:txBody>
                  <a:tcPr/>
                </a:tc>
                <a:tc>
                  <a:txBody>
                    <a:bodyPr/>
                    <a:lstStyle/>
                    <a:p>
                      <a:pPr algn="ctr">
                        <a:lnSpc>
                          <a:spcPts val="1080"/>
                        </a:lnSpc>
                        <a:buNone/>
                      </a:pPr>
                      <a:r>
                        <a:rPr lang="tr-TR">
                          <a:effectLst/>
                        </a:rPr>
                        <a:t>43</a:t>
                      </a:r>
                      <a:endParaRPr lang="tr-TR" b="1">
                        <a:effectLst/>
                        <a:latin typeface="Times New Roman" panose="02020603050405020304" pitchFamily="18" charset="0"/>
                      </a:endParaRPr>
                    </a:p>
                  </a:txBody>
                  <a:tcPr/>
                </a:tc>
                <a:extLst>
                  <a:ext uri="{0D108BD9-81ED-4DB2-BD59-A6C34878D82A}">
                    <a16:rowId xmlns:a16="http://schemas.microsoft.com/office/drawing/2014/main" val="469009538"/>
                  </a:ext>
                </a:extLst>
              </a:tr>
              <a:tr h="272858">
                <a:tc>
                  <a:txBody>
                    <a:bodyPr/>
                    <a:lstStyle/>
                    <a:p>
                      <a:pPr algn="l">
                        <a:lnSpc>
                          <a:spcPts val="1080"/>
                        </a:lnSpc>
                        <a:buNone/>
                      </a:pPr>
                      <a:r>
                        <a:rPr lang="tr-TR">
                          <a:effectLst/>
                        </a:rPr>
                        <a:t>Dr. Öğr. Üyesi</a:t>
                      </a:r>
                      <a:endParaRPr lang="tr-TR" b="1">
                        <a:effectLst/>
                        <a:latin typeface="Times New Roman" panose="02020603050405020304" pitchFamily="18" charset="0"/>
                      </a:endParaRPr>
                    </a:p>
                  </a:txBody>
                  <a:tcPr/>
                </a:tc>
                <a:tc>
                  <a:txBody>
                    <a:bodyPr/>
                    <a:lstStyle/>
                    <a:p>
                      <a:pPr algn="ctr">
                        <a:lnSpc>
                          <a:spcPts val="1080"/>
                        </a:lnSpc>
                        <a:buNone/>
                      </a:pPr>
                      <a:r>
                        <a:rPr lang="tr-TR">
                          <a:effectLst/>
                        </a:rPr>
                        <a:t>24</a:t>
                      </a:r>
                      <a:endParaRPr lang="tr-TR" b="1">
                        <a:effectLst/>
                        <a:latin typeface="Times New Roman" panose="02020603050405020304" pitchFamily="18" charset="0"/>
                      </a:endParaRPr>
                    </a:p>
                  </a:txBody>
                  <a:tcPr/>
                </a:tc>
                <a:extLst>
                  <a:ext uri="{0D108BD9-81ED-4DB2-BD59-A6C34878D82A}">
                    <a16:rowId xmlns:a16="http://schemas.microsoft.com/office/drawing/2014/main" val="1410090447"/>
                  </a:ext>
                </a:extLst>
              </a:tr>
              <a:tr h="272858">
                <a:tc>
                  <a:txBody>
                    <a:bodyPr/>
                    <a:lstStyle/>
                    <a:p>
                      <a:pPr algn="l">
                        <a:lnSpc>
                          <a:spcPts val="1080"/>
                        </a:lnSpc>
                        <a:buNone/>
                      </a:pPr>
                      <a:r>
                        <a:rPr lang="tr-TR">
                          <a:effectLst/>
                        </a:rPr>
                        <a:t>Öğretim Görevlisi</a:t>
                      </a:r>
                      <a:endParaRPr lang="tr-TR" b="1">
                        <a:effectLst/>
                        <a:latin typeface="Times New Roman" panose="02020603050405020304" pitchFamily="18" charset="0"/>
                      </a:endParaRPr>
                    </a:p>
                  </a:txBody>
                  <a:tcPr/>
                </a:tc>
                <a:tc>
                  <a:txBody>
                    <a:bodyPr/>
                    <a:lstStyle/>
                    <a:p>
                      <a:pPr algn="ctr">
                        <a:lnSpc>
                          <a:spcPts val="1080"/>
                        </a:lnSpc>
                        <a:buNone/>
                      </a:pPr>
                      <a:r>
                        <a:rPr lang="tr-TR" dirty="0">
                          <a:effectLst/>
                        </a:rPr>
                        <a:t>3</a:t>
                      </a:r>
                      <a:endParaRPr lang="tr-TR" b="1" dirty="0">
                        <a:effectLst/>
                        <a:latin typeface="Times New Roman" panose="02020603050405020304" pitchFamily="18" charset="0"/>
                      </a:endParaRPr>
                    </a:p>
                  </a:txBody>
                  <a:tcPr/>
                </a:tc>
                <a:extLst>
                  <a:ext uri="{0D108BD9-81ED-4DB2-BD59-A6C34878D82A}">
                    <a16:rowId xmlns:a16="http://schemas.microsoft.com/office/drawing/2014/main" val="4072125552"/>
                  </a:ext>
                </a:extLst>
              </a:tr>
              <a:tr h="272858">
                <a:tc>
                  <a:txBody>
                    <a:bodyPr/>
                    <a:lstStyle/>
                    <a:p>
                      <a:pPr algn="l">
                        <a:lnSpc>
                          <a:spcPts val="1080"/>
                        </a:lnSpc>
                        <a:buNone/>
                      </a:pPr>
                      <a:r>
                        <a:rPr lang="tr-TR">
                          <a:effectLst/>
                        </a:rPr>
                        <a:t>Toplam</a:t>
                      </a:r>
                      <a:endParaRPr lang="tr-TR" b="1">
                        <a:effectLst/>
                        <a:latin typeface="Times New Roman" panose="02020603050405020304" pitchFamily="18" charset="0"/>
                      </a:endParaRPr>
                    </a:p>
                  </a:txBody>
                  <a:tcPr/>
                </a:tc>
                <a:tc>
                  <a:txBody>
                    <a:bodyPr/>
                    <a:lstStyle/>
                    <a:p>
                      <a:pPr algn="ctr">
                        <a:lnSpc>
                          <a:spcPts val="1080"/>
                        </a:lnSpc>
                        <a:buNone/>
                      </a:pPr>
                      <a:r>
                        <a:rPr lang="tr-TR" dirty="0">
                          <a:effectLst/>
                        </a:rPr>
                        <a:t>129</a:t>
                      </a:r>
                      <a:endParaRPr lang="tr-TR" b="1" dirty="0">
                        <a:effectLst/>
                        <a:latin typeface="Times New Roman" panose="02020603050405020304" pitchFamily="18" charset="0"/>
                      </a:endParaRPr>
                    </a:p>
                  </a:txBody>
                  <a:tcPr/>
                </a:tc>
                <a:extLst>
                  <a:ext uri="{0D108BD9-81ED-4DB2-BD59-A6C34878D82A}">
                    <a16:rowId xmlns:a16="http://schemas.microsoft.com/office/drawing/2014/main" val="2292225758"/>
                  </a:ext>
                </a:extLst>
              </a:tr>
            </a:tbl>
          </a:graphicData>
        </a:graphic>
      </p:graphicFrame>
      <p:sp>
        <p:nvSpPr>
          <p:cNvPr id="2" name="Metin kutusu 1">
            <a:extLst>
              <a:ext uri="{FF2B5EF4-FFF2-40B4-BE49-F238E27FC236}">
                <a16:creationId xmlns:a16="http://schemas.microsoft.com/office/drawing/2014/main" id="{DE880A88-C3C8-9F75-57DE-0439B193B99C}"/>
              </a:ext>
            </a:extLst>
          </p:cNvPr>
          <p:cNvSpPr txBox="1"/>
          <p:nvPr/>
        </p:nvSpPr>
        <p:spPr>
          <a:xfrm>
            <a:off x="725537" y="3703289"/>
            <a:ext cx="9044877" cy="523220"/>
          </a:xfrm>
          <a:prstGeom prst="rect">
            <a:avLst/>
          </a:prstGeom>
          <a:noFill/>
        </p:spPr>
        <p:txBody>
          <a:bodyPr wrap="square">
            <a:spAutoFit/>
          </a:bodyPr>
          <a:lstStyle/>
          <a:p>
            <a:pPr algn="just"/>
            <a:r>
              <a:rPr lang="tr-TR" sz="2800" b="1" i="0" u="none" strike="noStrike" dirty="0">
                <a:solidFill>
                  <a:srgbClr val="000000"/>
                </a:solidFill>
                <a:effectLst/>
                <a:latin typeface="Times New Roman" panose="02020603050405020304" pitchFamily="18" charset="0"/>
              </a:rPr>
              <a:t>ENSTİTÜ ÖĞRENCİ SAYILARI</a:t>
            </a:r>
            <a:endParaRPr lang="tr-TR" sz="2800" dirty="0"/>
          </a:p>
        </p:txBody>
      </p:sp>
      <p:graphicFrame>
        <p:nvGraphicFramePr>
          <p:cNvPr id="6" name="Tablo 5">
            <a:extLst>
              <a:ext uri="{FF2B5EF4-FFF2-40B4-BE49-F238E27FC236}">
                <a16:creationId xmlns:a16="http://schemas.microsoft.com/office/drawing/2014/main" id="{32857059-8884-BDCB-F23E-F5A953081145}"/>
              </a:ext>
            </a:extLst>
          </p:cNvPr>
          <p:cNvGraphicFramePr/>
          <p:nvPr>
            <p:extLst>
              <p:ext uri="{D42A27DB-BD31-4B8C-83A1-F6EECF244321}">
                <p14:modId xmlns:p14="http://schemas.microsoft.com/office/powerpoint/2010/main" val="2107140496"/>
              </p:ext>
            </p:extLst>
          </p:nvPr>
        </p:nvGraphicFramePr>
        <p:xfrm>
          <a:off x="1591459" y="4432870"/>
          <a:ext cx="7606970" cy="2051584"/>
        </p:xfrm>
        <a:graphic>
          <a:graphicData uri="http://schemas.openxmlformats.org/drawingml/2006/table">
            <a:tbl>
              <a:tblPr>
                <a:tableStyleId>{5C22544A-7EE6-4342-B048-85BDC9FD1C3A}</a:tableStyleId>
              </a:tblPr>
              <a:tblGrid>
                <a:gridCol w="3803485">
                  <a:extLst>
                    <a:ext uri="{9D8B030D-6E8A-4147-A177-3AD203B41FA5}">
                      <a16:colId xmlns:a16="http://schemas.microsoft.com/office/drawing/2014/main" val="3584628827"/>
                    </a:ext>
                  </a:extLst>
                </a:gridCol>
                <a:gridCol w="3803485">
                  <a:extLst>
                    <a:ext uri="{9D8B030D-6E8A-4147-A177-3AD203B41FA5}">
                      <a16:colId xmlns:a16="http://schemas.microsoft.com/office/drawing/2014/main" val="3921218824"/>
                    </a:ext>
                  </a:extLst>
                </a:gridCol>
              </a:tblGrid>
              <a:tr h="497862">
                <a:tc>
                  <a:txBody>
                    <a:bodyPr/>
                    <a:lstStyle/>
                    <a:p>
                      <a:pPr algn="ctr" fontAlgn="ctr">
                        <a:lnSpc>
                          <a:spcPts val="1080"/>
                        </a:lnSpc>
                        <a:buNone/>
                      </a:pPr>
                      <a:r>
                        <a:rPr lang="tr-TR" dirty="0">
                          <a:effectLst/>
                        </a:rPr>
                        <a:t>Öğrenim Türü</a:t>
                      </a:r>
                      <a:endParaRPr lang="tr-TR" b="1" dirty="0">
                        <a:effectLst/>
                        <a:latin typeface="Times New Roman" panose="02020603050405020304" pitchFamily="18" charset="0"/>
                      </a:endParaRPr>
                    </a:p>
                  </a:txBody>
                  <a:tcPr anchor="ctr"/>
                </a:tc>
                <a:tc>
                  <a:txBody>
                    <a:bodyPr/>
                    <a:lstStyle/>
                    <a:p>
                      <a:pPr algn="ctr">
                        <a:lnSpc>
                          <a:spcPts val="1080"/>
                        </a:lnSpc>
                        <a:buNone/>
                      </a:pPr>
                      <a:endParaRPr lang="tr-TR" dirty="0">
                        <a:effectLst/>
                      </a:endParaRPr>
                    </a:p>
                    <a:p>
                      <a:pPr algn="ctr">
                        <a:lnSpc>
                          <a:spcPts val="1080"/>
                        </a:lnSpc>
                        <a:buNone/>
                      </a:pPr>
                      <a:endParaRPr lang="tr-TR" dirty="0">
                        <a:effectLst/>
                      </a:endParaRPr>
                    </a:p>
                    <a:p>
                      <a:pPr algn="ctr">
                        <a:lnSpc>
                          <a:spcPts val="1080"/>
                        </a:lnSpc>
                        <a:buNone/>
                      </a:pPr>
                      <a:r>
                        <a:rPr lang="tr-TR" dirty="0">
                          <a:effectLst/>
                        </a:rPr>
                        <a:t>Öğrenci Sayısı </a:t>
                      </a:r>
                      <a:endParaRPr lang="tr-TR" b="1" dirty="0">
                        <a:effectLst/>
                        <a:latin typeface="Times New Roman" panose="02020603050405020304" pitchFamily="18" charset="0"/>
                      </a:endParaRPr>
                    </a:p>
                  </a:txBody>
                  <a:tcPr/>
                </a:tc>
                <a:extLst>
                  <a:ext uri="{0D108BD9-81ED-4DB2-BD59-A6C34878D82A}">
                    <a16:rowId xmlns:a16="http://schemas.microsoft.com/office/drawing/2014/main" val="187339056"/>
                  </a:ext>
                </a:extLst>
              </a:tr>
              <a:tr h="379276">
                <a:tc>
                  <a:txBody>
                    <a:bodyPr/>
                    <a:lstStyle/>
                    <a:p>
                      <a:pPr algn="l">
                        <a:lnSpc>
                          <a:spcPts val="1080"/>
                        </a:lnSpc>
                        <a:buNone/>
                      </a:pPr>
                      <a:r>
                        <a:rPr lang="tr-TR">
                          <a:effectLst/>
                        </a:rPr>
                        <a:t>Tezli Yüksek Lisans</a:t>
                      </a:r>
                      <a:endParaRPr lang="tr-TR" b="1">
                        <a:effectLst/>
                        <a:latin typeface="Times New Roman" panose="02020603050405020304" pitchFamily="18" charset="0"/>
                      </a:endParaRPr>
                    </a:p>
                  </a:txBody>
                  <a:tcPr/>
                </a:tc>
                <a:tc>
                  <a:txBody>
                    <a:bodyPr/>
                    <a:lstStyle/>
                    <a:p>
                      <a:pPr algn="ctr">
                        <a:lnSpc>
                          <a:spcPts val="1080"/>
                        </a:lnSpc>
                        <a:buNone/>
                      </a:pPr>
                      <a:r>
                        <a:rPr lang="tr-TR">
                          <a:effectLst/>
                        </a:rPr>
                        <a:t>627</a:t>
                      </a:r>
                      <a:endParaRPr lang="tr-TR" b="1">
                        <a:effectLst/>
                        <a:latin typeface="Times New Roman" panose="02020603050405020304" pitchFamily="18" charset="0"/>
                      </a:endParaRPr>
                    </a:p>
                  </a:txBody>
                  <a:tcPr/>
                </a:tc>
                <a:extLst>
                  <a:ext uri="{0D108BD9-81ED-4DB2-BD59-A6C34878D82A}">
                    <a16:rowId xmlns:a16="http://schemas.microsoft.com/office/drawing/2014/main" val="843186824"/>
                  </a:ext>
                </a:extLst>
              </a:tr>
              <a:tr h="379276">
                <a:tc>
                  <a:txBody>
                    <a:bodyPr/>
                    <a:lstStyle/>
                    <a:p>
                      <a:pPr algn="l">
                        <a:lnSpc>
                          <a:spcPts val="1080"/>
                        </a:lnSpc>
                        <a:buNone/>
                      </a:pPr>
                      <a:r>
                        <a:rPr lang="tr-TR">
                          <a:effectLst/>
                        </a:rPr>
                        <a:t>Tezsiz Yüksek Lisans</a:t>
                      </a:r>
                      <a:endParaRPr lang="tr-TR" b="1">
                        <a:effectLst/>
                        <a:latin typeface="Times New Roman" panose="02020603050405020304" pitchFamily="18" charset="0"/>
                      </a:endParaRPr>
                    </a:p>
                  </a:txBody>
                  <a:tcPr/>
                </a:tc>
                <a:tc>
                  <a:txBody>
                    <a:bodyPr/>
                    <a:lstStyle/>
                    <a:p>
                      <a:pPr algn="ctr">
                        <a:lnSpc>
                          <a:spcPts val="1080"/>
                        </a:lnSpc>
                        <a:buNone/>
                      </a:pPr>
                      <a:r>
                        <a:rPr lang="tr-TR">
                          <a:effectLst/>
                        </a:rPr>
                        <a:t>219</a:t>
                      </a:r>
                      <a:endParaRPr lang="tr-TR" b="1">
                        <a:effectLst/>
                        <a:latin typeface="Times New Roman" panose="02020603050405020304" pitchFamily="18" charset="0"/>
                      </a:endParaRPr>
                    </a:p>
                  </a:txBody>
                  <a:tcPr/>
                </a:tc>
                <a:extLst>
                  <a:ext uri="{0D108BD9-81ED-4DB2-BD59-A6C34878D82A}">
                    <a16:rowId xmlns:a16="http://schemas.microsoft.com/office/drawing/2014/main" val="3197192553"/>
                  </a:ext>
                </a:extLst>
              </a:tr>
              <a:tr h="379276">
                <a:tc>
                  <a:txBody>
                    <a:bodyPr/>
                    <a:lstStyle/>
                    <a:p>
                      <a:pPr algn="l">
                        <a:lnSpc>
                          <a:spcPts val="1080"/>
                        </a:lnSpc>
                        <a:buNone/>
                      </a:pPr>
                      <a:r>
                        <a:rPr lang="tr-TR">
                          <a:effectLst/>
                        </a:rPr>
                        <a:t>Doktora</a:t>
                      </a:r>
                      <a:endParaRPr lang="tr-TR" b="1">
                        <a:effectLst/>
                        <a:latin typeface="Times New Roman" panose="02020603050405020304" pitchFamily="18" charset="0"/>
                      </a:endParaRPr>
                    </a:p>
                  </a:txBody>
                  <a:tcPr/>
                </a:tc>
                <a:tc>
                  <a:txBody>
                    <a:bodyPr/>
                    <a:lstStyle/>
                    <a:p>
                      <a:pPr algn="ctr">
                        <a:lnSpc>
                          <a:spcPts val="1080"/>
                        </a:lnSpc>
                        <a:buNone/>
                      </a:pPr>
                      <a:r>
                        <a:rPr lang="tr-TR">
                          <a:effectLst/>
                        </a:rPr>
                        <a:t>115</a:t>
                      </a:r>
                      <a:endParaRPr lang="tr-TR" b="1">
                        <a:effectLst/>
                        <a:latin typeface="Times New Roman" panose="02020603050405020304" pitchFamily="18" charset="0"/>
                      </a:endParaRPr>
                    </a:p>
                  </a:txBody>
                  <a:tcPr/>
                </a:tc>
                <a:extLst>
                  <a:ext uri="{0D108BD9-81ED-4DB2-BD59-A6C34878D82A}">
                    <a16:rowId xmlns:a16="http://schemas.microsoft.com/office/drawing/2014/main" val="2677537158"/>
                  </a:ext>
                </a:extLst>
              </a:tr>
              <a:tr h="379276">
                <a:tc>
                  <a:txBody>
                    <a:bodyPr/>
                    <a:lstStyle/>
                    <a:p>
                      <a:pPr algn="l">
                        <a:lnSpc>
                          <a:spcPts val="1080"/>
                        </a:lnSpc>
                        <a:buNone/>
                      </a:pPr>
                      <a:r>
                        <a:rPr lang="tr-TR">
                          <a:effectLst/>
                        </a:rPr>
                        <a:t>Toplam</a:t>
                      </a:r>
                      <a:endParaRPr lang="tr-TR" b="1">
                        <a:effectLst/>
                        <a:latin typeface="Times New Roman" panose="02020603050405020304" pitchFamily="18" charset="0"/>
                      </a:endParaRPr>
                    </a:p>
                  </a:txBody>
                  <a:tcPr/>
                </a:tc>
                <a:tc>
                  <a:txBody>
                    <a:bodyPr/>
                    <a:lstStyle/>
                    <a:p>
                      <a:pPr algn="ctr">
                        <a:lnSpc>
                          <a:spcPts val="1080"/>
                        </a:lnSpc>
                        <a:buNone/>
                      </a:pPr>
                      <a:r>
                        <a:rPr lang="tr-TR" dirty="0">
                          <a:effectLst/>
                        </a:rPr>
                        <a:t>961</a:t>
                      </a:r>
                      <a:endParaRPr lang="tr-TR" b="1" dirty="0">
                        <a:effectLst/>
                        <a:latin typeface="Times New Roman" panose="02020603050405020304" pitchFamily="18" charset="0"/>
                      </a:endParaRPr>
                    </a:p>
                  </a:txBody>
                  <a:tcPr/>
                </a:tc>
                <a:extLst>
                  <a:ext uri="{0D108BD9-81ED-4DB2-BD59-A6C34878D82A}">
                    <a16:rowId xmlns:a16="http://schemas.microsoft.com/office/drawing/2014/main" val="4047189519"/>
                  </a:ext>
                </a:extLst>
              </a:tr>
            </a:tbl>
          </a:graphicData>
        </a:graphic>
      </p:graphicFrame>
    </p:spTree>
    <p:extLst>
      <p:ext uri="{BB962C8B-B14F-4D97-AF65-F5344CB8AC3E}">
        <p14:creationId xmlns:p14="http://schemas.microsoft.com/office/powerpoint/2010/main" val="3523122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Mersin Üniversitesi_PPT_Sunum Şablonu</Template>
  <TotalTime>88</TotalTime>
  <Words>1096</Words>
  <Application>Microsoft Office PowerPoint</Application>
  <PresentationFormat>Geniş ekran</PresentationFormat>
  <Paragraphs>161</Paragraphs>
  <Slides>13</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13</vt:i4>
      </vt:variant>
    </vt:vector>
  </HeadingPairs>
  <TitlesOfParts>
    <vt:vector size="19" baseType="lpstr">
      <vt:lpstr>Aptos</vt:lpstr>
      <vt:lpstr>Arial</vt:lpstr>
      <vt:lpstr>Calibri</vt:lpstr>
      <vt:lpstr>Calibri Light</vt:lpstr>
      <vt:lpstr>Times New Roman</vt:lpstr>
      <vt:lpstr>Office Teması</vt:lpstr>
      <vt:lpstr>EĞİTİM BİLİMLERİ ENSTİTÜSÜ  YÖKAK-KAP HAZIRLIK TOPLANTISI SUNUMU   Enstitü Müdürü: Prof. Dr. Hakan AKDAĞ Enstitü Müdür Yrd: Doç. Dr. Serkan Fuat SAY Enstitü Müdür Yrd: Doç. Dr. Ayşegül AVŞAR TUNCAY </vt:lpstr>
      <vt:lpstr>EĞİTİM BİLİMLERİ ENSTİTÜSÜ TANITIMI</vt:lpstr>
      <vt:lpstr>. </vt:lpstr>
      <vt:lpstr>. </vt:lpstr>
      <vt:lpstr>DEĞERLERİMİZ</vt:lpstr>
      <vt:lpstr>. </vt:lpstr>
      <vt:lpstr>                  ANABİLİM DALLARI</vt:lpstr>
      <vt:lpstr>                  ANABİLİM DALLARI</vt:lpstr>
      <vt:lpstr>PowerPoint Sunusu</vt:lpstr>
      <vt:lpstr>PowerPoint Sunusu</vt:lpstr>
      <vt:lpstr>PUKÖ DÖNGÜLERİ</vt:lpstr>
      <vt:lpstr>. </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Ali Emre Algül</dc:creator>
  <cp:lastModifiedBy>Cemre Avsar</cp:lastModifiedBy>
  <cp:revision>10</cp:revision>
  <dcterms:created xsi:type="dcterms:W3CDTF">2023-04-04T06:56:05Z</dcterms:created>
  <dcterms:modified xsi:type="dcterms:W3CDTF">2025-10-06T12:23:20Z</dcterms:modified>
</cp:coreProperties>
</file>