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C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11/17/2025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685694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11/17/2025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305199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11/17/2025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588964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11/17/2025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127809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949E530-C5E2-4405-8F08-7C04ADCF85E6}" type="datetimeFigureOut">
              <a:rPr lang="en-US" smtClean="0"/>
              <a:t>11/17/2025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747946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4949E530-C5E2-4405-8F08-7C04ADCF85E6}" type="datetimeFigureOut">
              <a:rPr lang="en-US" smtClean="0"/>
              <a:t>11/17/2025</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351312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4949E530-C5E2-4405-8F08-7C04ADCF85E6}" type="datetimeFigureOut">
              <a:rPr lang="en-US" smtClean="0"/>
              <a:t>11/17/2025</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3046219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4949E530-C5E2-4405-8F08-7C04ADCF85E6}" type="datetimeFigureOut">
              <a:rPr lang="en-US" smtClean="0"/>
              <a:t>11/17/2025</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70128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949E530-C5E2-4405-8F08-7C04ADCF85E6}" type="datetimeFigureOut">
              <a:rPr lang="en-US" smtClean="0"/>
              <a:t>11/17/2025</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371443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949E530-C5E2-4405-8F08-7C04ADCF85E6}" type="datetimeFigureOut">
              <a:rPr lang="en-US" smtClean="0"/>
              <a:t>11/17/2025</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2234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949E530-C5E2-4405-8F08-7C04ADCF85E6}" type="datetimeFigureOut">
              <a:rPr lang="en-US" smtClean="0"/>
              <a:t>11/17/2025</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3714945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9E530-C5E2-4405-8F08-7C04ADCF85E6}" type="datetimeFigureOut">
              <a:rPr lang="en-US" smtClean="0"/>
              <a:t>11/17/2025</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DDC9B-B304-4A8D-97A3-9BBFAEA30FD8}" type="slidenum">
              <a:rPr lang="en-US" smtClean="0"/>
              <a:t>‹#›</a:t>
            </a:fld>
            <a:endParaRPr lang="en-US"/>
          </a:p>
        </p:txBody>
      </p:sp>
    </p:spTree>
    <p:extLst>
      <p:ext uri="{BB962C8B-B14F-4D97-AF65-F5344CB8AC3E}">
        <p14:creationId xmlns:p14="http://schemas.microsoft.com/office/powerpoint/2010/main" val="3114672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0" y="2"/>
            <a:ext cx="12192000" cy="2664000"/>
          </a:xfrm>
          <a:prstGeom prst="rect">
            <a:avLst/>
          </a:prstGeom>
          <a:solidFill>
            <a:srgbClr val="192C4F"/>
          </a:solidFill>
        </p:spPr>
        <p:txBody>
          <a:bodyPr wrap="square" rtlCol="0">
            <a:spAutoFit/>
          </a:bodyPr>
          <a:lstStyle/>
          <a:p>
            <a:endParaRPr lang="en-US" dirty="0"/>
          </a:p>
        </p:txBody>
      </p:sp>
      <p:sp>
        <p:nvSpPr>
          <p:cNvPr id="2" name="Unvan 1"/>
          <p:cNvSpPr>
            <a:spLocks noGrp="1"/>
          </p:cNvSpPr>
          <p:nvPr>
            <p:ph type="ctrTitle"/>
          </p:nvPr>
        </p:nvSpPr>
        <p:spPr>
          <a:xfrm>
            <a:off x="1524000" y="3145643"/>
            <a:ext cx="9144000" cy="1065701"/>
          </a:xfrm>
        </p:spPr>
        <p:txBody>
          <a:bodyPr>
            <a:normAutofit fontScale="90000"/>
          </a:bodyPr>
          <a:lstStyle/>
          <a:p>
            <a:r>
              <a:rPr lang="tr-TR" sz="4400" b="1" dirty="0" smtClean="0">
                <a:solidFill>
                  <a:srgbClr val="192C4F"/>
                </a:solidFill>
              </a:rPr>
              <a:t>FARMASÖTİK TOKSİKOLOJİ ANABİLİM DALI</a:t>
            </a:r>
            <a:endParaRPr lang="en-US" sz="4400" b="1" dirty="0">
              <a:solidFill>
                <a:srgbClr val="192C4F"/>
              </a:solidFill>
            </a:endParaRPr>
          </a:p>
        </p:txBody>
      </p:sp>
      <p:sp>
        <p:nvSpPr>
          <p:cNvPr id="3" name="Alt Başlık 2"/>
          <p:cNvSpPr>
            <a:spLocks noGrp="1"/>
          </p:cNvSpPr>
          <p:nvPr>
            <p:ph type="subTitle" idx="1"/>
          </p:nvPr>
        </p:nvSpPr>
        <p:spPr>
          <a:xfrm>
            <a:off x="1524000" y="4727453"/>
            <a:ext cx="9144000" cy="1655762"/>
          </a:xfrm>
        </p:spPr>
        <p:txBody>
          <a:bodyPr>
            <a:normAutofit/>
          </a:bodyPr>
          <a:lstStyle/>
          <a:p>
            <a:r>
              <a:rPr lang="tr-TR" sz="4000" smtClean="0">
                <a:solidFill>
                  <a:srgbClr val="192C4F"/>
                </a:solidFill>
              </a:rPr>
              <a:t>LİSANSÜSTÜ PROGRAMLARI</a:t>
            </a:r>
          </a:p>
          <a:p>
            <a:r>
              <a:rPr lang="tr-TR" sz="4000" dirty="0" smtClean="0">
                <a:solidFill>
                  <a:srgbClr val="192C4F"/>
                </a:solidFill>
              </a:rPr>
              <a:t>2025</a:t>
            </a:r>
            <a:endParaRPr lang="en-US" sz="4000">
              <a:solidFill>
                <a:srgbClr val="192C4F"/>
              </a:solidFill>
            </a:endParaRPr>
          </a:p>
        </p:txBody>
      </p:sp>
      <p:sp>
        <p:nvSpPr>
          <p:cNvPr id="5" name="Dikdörtgen 4"/>
          <p:cNvSpPr/>
          <p:nvPr/>
        </p:nvSpPr>
        <p:spPr>
          <a:xfrm>
            <a:off x="2766645" y="1429205"/>
            <a:ext cx="6096000" cy="1200329"/>
          </a:xfrm>
          <a:prstGeom prst="rect">
            <a:avLst/>
          </a:prstGeom>
        </p:spPr>
        <p:txBody>
          <a:bodyPr>
            <a:spAutoFit/>
          </a:bodyPr>
          <a:lstStyle/>
          <a:p>
            <a:pPr algn="ctr"/>
            <a:r>
              <a:rPr lang="en-US" sz="2400" dirty="0" smtClean="0">
                <a:solidFill>
                  <a:schemeClr val="bg1"/>
                </a:solidFill>
              </a:rPr>
              <a:t>T.C.</a:t>
            </a:r>
          </a:p>
          <a:p>
            <a:pPr algn="ctr"/>
            <a:r>
              <a:rPr lang="en-US" sz="2400" dirty="0" smtClean="0">
                <a:solidFill>
                  <a:schemeClr val="bg1"/>
                </a:solidFill>
              </a:rPr>
              <a:t>MERSİN ÜNİVERSİTESİ</a:t>
            </a:r>
          </a:p>
          <a:p>
            <a:pPr algn="ctr"/>
            <a:r>
              <a:rPr lang="en-US" sz="2400" dirty="0" smtClean="0">
                <a:solidFill>
                  <a:schemeClr val="bg1"/>
                </a:solidFill>
              </a:rPr>
              <a:t>SAĞLIK BİLİMLERİ ENSTİTÜSÜ</a:t>
            </a:r>
            <a:endParaRPr lang="en-US" sz="2400" dirty="0">
              <a:solidFill>
                <a:schemeClr val="bg1"/>
              </a:solidFill>
            </a:endParaRPr>
          </a:p>
        </p:txBody>
      </p:sp>
      <p:pic>
        <p:nvPicPr>
          <p:cNvPr id="4" name="Resim 3"/>
          <p:cNvPicPr>
            <a:picLocks noChangeAspect="1"/>
          </p:cNvPicPr>
          <p:nvPr/>
        </p:nvPicPr>
        <p:blipFill rotWithShape="1">
          <a:blip r:embed="rId2"/>
          <a:srcRect b="398"/>
          <a:stretch/>
        </p:blipFill>
        <p:spPr>
          <a:xfrm>
            <a:off x="5229379" y="417181"/>
            <a:ext cx="1170533" cy="1008000"/>
          </a:xfrm>
          <a:prstGeom prst="rect">
            <a:avLst/>
          </a:prstGeom>
          <a:solidFill>
            <a:schemeClr val="bg1"/>
          </a:solidFill>
        </p:spPr>
      </p:pic>
    </p:spTree>
    <p:extLst>
      <p:ext uri="{BB962C8B-B14F-4D97-AF65-F5344CB8AC3E}">
        <p14:creationId xmlns:p14="http://schemas.microsoft.com/office/powerpoint/2010/main" val="3481841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lstStyle/>
          <a:p>
            <a:pPr algn="ctr"/>
            <a:r>
              <a:rPr lang="tr-TR" b="1" dirty="0" smtClean="0">
                <a:solidFill>
                  <a:srgbClr val="192C4F"/>
                </a:solidFill>
              </a:rPr>
              <a:t>TARİHSEL GELİŞİM</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fontScale="92500" lnSpcReduction="10000"/>
          </a:bodyPr>
          <a:lstStyle/>
          <a:p>
            <a:pPr marL="0" indent="0" algn="just">
              <a:buNone/>
            </a:pPr>
            <a:r>
              <a:rPr lang="tr-TR" sz="2300" dirty="0" smtClean="0"/>
              <a:t>Ana </a:t>
            </a:r>
            <a:r>
              <a:rPr lang="tr-TR" sz="2300" dirty="0"/>
              <a:t>Bilim Dalımız halen 1 profesör 1 doçent ve 1 doktor öğretim üyesi olmak üzere 3 öğretim üyesi ile çalışmalarını sürdürmektedir. Ana Bilim Dalımızda bir adet öğrenci laboratuvarı ve bir adet araştırma laboratuvarı bulunmaktadır. Araştırma laboratuvarımızda, moleküler toksikoloji, analitik toksikoloji, adli toksikoloji, genetik toksikoloji, çevre toksikolojisi, genetik </a:t>
            </a:r>
            <a:r>
              <a:rPr lang="tr-TR" sz="2300" dirty="0" err="1"/>
              <a:t>polimorfizm</a:t>
            </a:r>
            <a:r>
              <a:rPr lang="tr-TR" sz="2300" dirty="0"/>
              <a:t> konularında çalışmalar yapılmaktadır. </a:t>
            </a:r>
            <a:r>
              <a:rPr lang="tr-TR" sz="2300" dirty="0" err="1"/>
              <a:t>Farmasötik</a:t>
            </a:r>
            <a:r>
              <a:rPr lang="tr-TR" sz="2300" dirty="0"/>
              <a:t> Toksikoloji Anabilim Dalı Başkanlığında, Yükseköğretim Kurulu (YÖK) Başkanlığının 24/12/2008 tarih ve B.30.0.EÖB.0.00.00.03.02.03-4969 sayılı yazısında Mersin Üniversitesi Sağlık Bilimleri Enstitüsü bünyesinde Gazi Üniversitesi ile birlikte ortak </a:t>
            </a:r>
            <a:r>
              <a:rPr lang="tr-TR" sz="2300" dirty="0" err="1"/>
              <a:t>Farmasötik</a:t>
            </a:r>
            <a:r>
              <a:rPr lang="tr-TR" sz="2300" dirty="0"/>
              <a:t> Toksikoloji Yüksek Lisans Programı açılması uygun görülmüştür. Bu tarihten itibaren lisansüstü eğitimi verilmiş olup YÖK’ün 25/09/2019 tarih ve 75850160-104.01.04.01-E.70451 sayılı kararı ile Ortak Lisansüstü Programı kapanmıştır.</a:t>
            </a:r>
          </a:p>
          <a:p>
            <a:pPr marL="0" indent="0" algn="just">
              <a:buNone/>
            </a:pPr>
            <a:r>
              <a:rPr lang="tr-TR" sz="2300" dirty="0" err="1"/>
              <a:t>Farmasötik</a:t>
            </a:r>
            <a:r>
              <a:rPr lang="tr-TR" sz="2300" dirty="0"/>
              <a:t> Toksikoloji Anabilim Dalı Tezli Yüksek Lisans Programı, Yükseköğretim Kurulu Başkanlığının 11.04.2022 tarihli ve E-75850160-104.01.04.01-14171 sayılı yazısında yer alan Yükseköğretim genel kurul kararı ile yeniden açılmıştır. Tezli Yüksek Lisans Programı kapsamında Programın yeterlilik listesine dahil 2 profesör, 1 doçent 1 doktor öğretim üyesi dahil olup, programa kayıtlı yüksek lisans öğrencilerimiz bulunmaktadır.</a:t>
            </a:r>
          </a:p>
          <a:p>
            <a:endParaRPr lang="en-US" dirty="0">
              <a:solidFill>
                <a:srgbClr val="192C4F"/>
              </a:solidFill>
            </a:endParaRP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2521181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lstStyle/>
          <a:p>
            <a:pPr algn="ctr"/>
            <a:r>
              <a:rPr lang="tr-TR" b="1" dirty="0" smtClean="0">
                <a:solidFill>
                  <a:srgbClr val="192C4F"/>
                </a:solidFill>
              </a:rPr>
              <a:t>AKADEMİK KADRO</a:t>
            </a:r>
            <a:endParaRPr lang="en-US" b="1" dirty="0">
              <a:solidFill>
                <a:srgbClr val="192C4F"/>
              </a:solidFill>
            </a:endParaRP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pic>
        <p:nvPicPr>
          <p:cNvPr id="9" name="Resim 8">
            <a:extLst>
              <a:ext uri="{FF2B5EF4-FFF2-40B4-BE49-F238E27FC236}">
                <a16:creationId xmlns:a16="http://schemas.microsoft.com/office/drawing/2014/main" id="{2F6D2957-0E9B-08F8-ADC7-40359C0A1E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6480" y="2443545"/>
            <a:ext cx="1150720" cy="1237333"/>
          </a:xfrm>
          <a:prstGeom prst="rect">
            <a:avLst/>
          </a:prstGeom>
        </p:spPr>
      </p:pic>
      <p:pic>
        <p:nvPicPr>
          <p:cNvPr id="10" name="Resim 9">
            <a:extLst>
              <a:ext uri="{FF2B5EF4-FFF2-40B4-BE49-F238E27FC236}">
                <a16:creationId xmlns:a16="http://schemas.microsoft.com/office/drawing/2014/main" id="{10F54CE4-E05C-3B56-5AED-0959E276DB5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85515" y="4782422"/>
            <a:ext cx="1211685" cy="1615580"/>
          </a:xfrm>
          <a:prstGeom prst="rect">
            <a:avLst/>
          </a:prstGeom>
        </p:spPr>
      </p:pic>
      <p:pic>
        <p:nvPicPr>
          <p:cNvPr id="11" name="Resim 10">
            <a:extLst>
              <a:ext uri="{FF2B5EF4-FFF2-40B4-BE49-F238E27FC236}">
                <a16:creationId xmlns:a16="http://schemas.microsoft.com/office/drawing/2014/main" id="{311AA741-9786-8F76-DC44-84EEA9A4C18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53274" y="4798407"/>
            <a:ext cx="1211685" cy="1615580"/>
          </a:xfrm>
          <a:prstGeom prst="rect">
            <a:avLst/>
          </a:prstGeom>
        </p:spPr>
      </p:pic>
      <p:sp>
        <p:nvSpPr>
          <p:cNvPr id="12" name="Metin kutusu 11">
            <a:extLst>
              <a:ext uri="{FF2B5EF4-FFF2-40B4-BE49-F238E27FC236}">
                <a16:creationId xmlns:a16="http://schemas.microsoft.com/office/drawing/2014/main" id="{28E32EC9-C46F-E358-5D23-DA3B9A7D3ECA}"/>
              </a:ext>
            </a:extLst>
          </p:cNvPr>
          <p:cNvSpPr txBox="1"/>
          <p:nvPr/>
        </p:nvSpPr>
        <p:spPr>
          <a:xfrm>
            <a:off x="1790562" y="3631094"/>
            <a:ext cx="2475358" cy="923330"/>
          </a:xfrm>
          <a:prstGeom prst="rect">
            <a:avLst/>
          </a:prstGeom>
          <a:noFill/>
        </p:spPr>
        <p:txBody>
          <a:bodyPr wrap="none" rtlCol="0">
            <a:spAutoFit/>
          </a:bodyPr>
          <a:lstStyle/>
          <a:p>
            <a:pPr algn="ctr"/>
            <a:r>
              <a:rPr lang="tr-TR" b="1" dirty="0">
                <a:cs typeface="Times New Roman" panose="02020603050405020304" pitchFamily="18" charset="0"/>
              </a:rPr>
              <a:t>Prof. Dr. Dilek BATTAL</a:t>
            </a:r>
          </a:p>
          <a:p>
            <a:pPr algn="ctr"/>
            <a:r>
              <a:rPr lang="tr-TR" b="1" dirty="0">
                <a:cs typeface="Times New Roman" panose="02020603050405020304" pitchFamily="18" charset="0"/>
              </a:rPr>
              <a:t>Anabilim Dalı Başkanı</a:t>
            </a:r>
          </a:p>
          <a:p>
            <a:endParaRPr lang="tr-TR" b="1" dirty="0">
              <a:cs typeface="Times New Roman" panose="02020603050405020304" pitchFamily="18" charset="0"/>
            </a:endParaRPr>
          </a:p>
        </p:txBody>
      </p:sp>
      <p:sp>
        <p:nvSpPr>
          <p:cNvPr id="13" name="Metin kutusu 12">
            <a:extLst>
              <a:ext uri="{FF2B5EF4-FFF2-40B4-BE49-F238E27FC236}">
                <a16:creationId xmlns:a16="http://schemas.microsoft.com/office/drawing/2014/main" id="{D44D651C-AAED-C4DF-3AF9-C2B9F35C1A15}"/>
              </a:ext>
            </a:extLst>
          </p:cNvPr>
          <p:cNvSpPr txBox="1"/>
          <p:nvPr/>
        </p:nvSpPr>
        <p:spPr>
          <a:xfrm>
            <a:off x="1109202" y="6354350"/>
            <a:ext cx="4277016" cy="369332"/>
          </a:xfrm>
          <a:prstGeom prst="rect">
            <a:avLst/>
          </a:prstGeom>
          <a:noFill/>
        </p:spPr>
        <p:txBody>
          <a:bodyPr wrap="square" rtlCol="0">
            <a:spAutoFit/>
          </a:bodyPr>
          <a:lstStyle/>
          <a:p>
            <a:r>
              <a:rPr lang="tr-TR" b="1" dirty="0">
                <a:cs typeface="Times New Roman" panose="02020603050405020304" pitchFamily="18" charset="0"/>
              </a:rPr>
              <a:t>Doç. Dr. Zuhal UÇKUN </a:t>
            </a:r>
            <a:r>
              <a:rPr lang="tr-TR" b="1" dirty="0" smtClean="0">
                <a:cs typeface="Times New Roman" panose="02020603050405020304" pitchFamily="18" charset="0"/>
              </a:rPr>
              <a:t>ŞAHİNOĞULLARI</a:t>
            </a:r>
            <a:endParaRPr lang="tr-TR" b="1" dirty="0">
              <a:cs typeface="Times New Roman" panose="02020603050405020304" pitchFamily="18" charset="0"/>
            </a:endParaRPr>
          </a:p>
        </p:txBody>
      </p:sp>
      <p:sp>
        <p:nvSpPr>
          <p:cNvPr id="14" name="Metin kutusu 13">
            <a:extLst>
              <a:ext uri="{FF2B5EF4-FFF2-40B4-BE49-F238E27FC236}">
                <a16:creationId xmlns:a16="http://schemas.microsoft.com/office/drawing/2014/main" id="{038526AC-FDB4-CD4A-98B7-9B0527AA7061}"/>
              </a:ext>
            </a:extLst>
          </p:cNvPr>
          <p:cNvSpPr txBox="1"/>
          <p:nvPr/>
        </p:nvSpPr>
        <p:spPr>
          <a:xfrm>
            <a:off x="6181896" y="6354350"/>
            <a:ext cx="4497354" cy="369332"/>
          </a:xfrm>
          <a:prstGeom prst="rect">
            <a:avLst/>
          </a:prstGeom>
          <a:noFill/>
        </p:spPr>
        <p:txBody>
          <a:bodyPr wrap="square" rtlCol="0">
            <a:spAutoFit/>
          </a:bodyPr>
          <a:lstStyle/>
          <a:p>
            <a:pPr algn="ctr"/>
            <a:r>
              <a:rPr lang="tr-TR" b="1" dirty="0">
                <a:cs typeface="Times New Roman" panose="02020603050405020304" pitchFamily="18" charset="0"/>
              </a:rPr>
              <a:t>Dr. Öğr. Üyesi Ayça </a:t>
            </a:r>
            <a:r>
              <a:rPr lang="tr-TR" b="1" dirty="0" smtClean="0">
                <a:cs typeface="Times New Roman" panose="02020603050405020304" pitchFamily="18" charset="0"/>
              </a:rPr>
              <a:t>AKTAŞ ŞÜKÜROĞLU</a:t>
            </a:r>
            <a:endParaRPr lang="tr-TR" b="1" dirty="0">
              <a:cs typeface="Times New Roman" panose="02020603050405020304" pitchFamily="18" charset="0"/>
            </a:endParaRPr>
          </a:p>
        </p:txBody>
      </p:sp>
      <p:pic>
        <p:nvPicPr>
          <p:cNvPr id="15" name="Resim 1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453274" y="2317996"/>
            <a:ext cx="1210951" cy="1649868"/>
          </a:xfrm>
          <a:prstGeom prst="rect">
            <a:avLst/>
          </a:prstGeom>
        </p:spPr>
      </p:pic>
      <p:sp>
        <p:nvSpPr>
          <p:cNvPr id="16" name="Metin kutusu 15">
            <a:extLst>
              <a:ext uri="{FF2B5EF4-FFF2-40B4-BE49-F238E27FC236}">
                <a16:creationId xmlns:a16="http://schemas.microsoft.com/office/drawing/2014/main" id="{28E32EC9-C46F-E358-5D23-DA3B9A7D3ECA}"/>
              </a:ext>
            </a:extLst>
          </p:cNvPr>
          <p:cNvSpPr txBox="1"/>
          <p:nvPr/>
        </p:nvSpPr>
        <p:spPr>
          <a:xfrm>
            <a:off x="6836922" y="3956329"/>
            <a:ext cx="3019673" cy="369332"/>
          </a:xfrm>
          <a:prstGeom prst="rect">
            <a:avLst/>
          </a:prstGeom>
          <a:noFill/>
        </p:spPr>
        <p:txBody>
          <a:bodyPr wrap="none" rtlCol="0">
            <a:spAutoFit/>
          </a:bodyPr>
          <a:lstStyle/>
          <a:p>
            <a:pPr algn="ctr"/>
            <a:r>
              <a:rPr lang="tr-TR" b="1" dirty="0">
                <a:cs typeface="Times New Roman" panose="02020603050405020304" pitchFamily="18" charset="0"/>
              </a:rPr>
              <a:t>Prof. Dr. </a:t>
            </a:r>
            <a:r>
              <a:rPr lang="tr-TR" b="1" dirty="0" smtClean="0">
                <a:cs typeface="Times New Roman" panose="02020603050405020304" pitchFamily="18" charset="0"/>
              </a:rPr>
              <a:t>Seyhan ŞAHAN FIRAT</a:t>
            </a:r>
            <a:endParaRPr lang="tr-TR" b="1" dirty="0">
              <a:cs typeface="Times New Roman" panose="02020603050405020304" pitchFamily="18" charset="0"/>
            </a:endParaRPr>
          </a:p>
        </p:txBody>
      </p:sp>
    </p:spTree>
    <p:extLst>
      <p:ext uri="{BB962C8B-B14F-4D97-AF65-F5344CB8AC3E}">
        <p14:creationId xmlns:p14="http://schemas.microsoft.com/office/powerpoint/2010/main" val="11559010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normAutofit fontScale="90000"/>
          </a:bodyPr>
          <a:lstStyle/>
          <a:p>
            <a:pPr algn="ctr"/>
            <a:r>
              <a:rPr lang="tr-TR" b="1" dirty="0" smtClean="0">
                <a:solidFill>
                  <a:srgbClr val="192C4F"/>
                </a:solidFill>
              </a:rPr>
              <a:t>ARAŞTIRMA ALANLARI</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fontScale="55000" lnSpcReduction="20000"/>
          </a:bodyPr>
          <a:lstStyle/>
          <a:p>
            <a:pPr marL="285750" indent="-285750">
              <a:buFont typeface="Wingdings" panose="05000000000000000000" pitchFamily="2" charset="2"/>
              <a:buChar char="q"/>
            </a:pPr>
            <a:r>
              <a:rPr lang="tr-TR" dirty="0"/>
              <a:t>Analitik Toksikoloji (GC-NPD, GC-ECD, GC-MS, LC-MS/MS, HPLC, ICP-MS, </a:t>
            </a:r>
            <a:r>
              <a:rPr lang="tr-TR" dirty="0" err="1"/>
              <a:t>cell</a:t>
            </a:r>
            <a:r>
              <a:rPr lang="tr-TR" dirty="0"/>
              <a:t> </a:t>
            </a:r>
            <a:r>
              <a:rPr lang="tr-TR" dirty="0" err="1"/>
              <a:t>sorter</a:t>
            </a:r>
            <a:r>
              <a:rPr lang="tr-TR" dirty="0"/>
              <a:t> -</a:t>
            </a:r>
            <a:r>
              <a:rPr lang="tr-TR" dirty="0" err="1"/>
              <a:t>flow</a:t>
            </a:r>
            <a:r>
              <a:rPr lang="tr-TR" dirty="0"/>
              <a:t> </a:t>
            </a:r>
            <a:r>
              <a:rPr lang="tr-TR" dirty="0" err="1"/>
              <a:t>cytometry</a:t>
            </a:r>
            <a:r>
              <a:rPr lang="tr-TR" dirty="0"/>
              <a:t> analizleri) </a:t>
            </a:r>
          </a:p>
          <a:p>
            <a:pPr marL="285750" indent="-285750">
              <a:buFont typeface="Wingdings" panose="05000000000000000000" pitchFamily="2" charset="2"/>
              <a:buChar char="q"/>
            </a:pPr>
            <a:endParaRPr lang="tr-TR" dirty="0"/>
          </a:p>
          <a:p>
            <a:pPr marL="285750" indent="-285750">
              <a:buFont typeface="Wingdings" panose="05000000000000000000" pitchFamily="2" charset="2"/>
              <a:buChar char="q"/>
            </a:pPr>
            <a:r>
              <a:rPr lang="tr-TR" dirty="0"/>
              <a:t>Adli Toksikoloji (yasa dışı maddelerin (doğal ve sentetik) yapı tayinleri (FTIR, NMR analizleri), </a:t>
            </a:r>
          </a:p>
          <a:p>
            <a:pPr marL="285750" indent="-285750">
              <a:buFont typeface="Wingdings" panose="05000000000000000000" pitchFamily="2" charset="2"/>
              <a:buChar char="q"/>
            </a:pPr>
            <a:endParaRPr lang="tr-TR" dirty="0"/>
          </a:p>
          <a:p>
            <a:pPr marL="285750" indent="-285750">
              <a:buFont typeface="Wingdings" panose="05000000000000000000" pitchFamily="2" charset="2"/>
              <a:buChar char="q"/>
            </a:pPr>
            <a:r>
              <a:rPr lang="tr-TR" dirty="0"/>
              <a:t>GC-MS ve LC-MS/MS cihazları ile kalitatif ve kantitatif analizleri) </a:t>
            </a:r>
          </a:p>
          <a:p>
            <a:pPr marL="285750" indent="-285750">
              <a:buFont typeface="Wingdings" panose="05000000000000000000" pitchFamily="2" charset="2"/>
              <a:buChar char="q"/>
            </a:pPr>
            <a:endParaRPr lang="tr-TR" dirty="0"/>
          </a:p>
          <a:p>
            <a:pPr marL="285750" indent="-285750">
              <a:buFont typeface="Wingdings" panose="05000000000000000000" pitchFamily="2" charset="2"/>
              <a:buChar char="q"/>
            </a:pPr>
            <a:r>
              <a:rPr lang="tr-TR" dirty="0" err="1"/>
              <a:t>Biyosensör</a:t>
            </a:r>
            <a:r>
              <a:rPr lang="tr-TR" dirty="0"/>
              <a:t> geliştirme çalışmaları </a:t>
            </a:r>
          </a:p>
          <a:p>
            <a:pPr marL="285750" indent="-285750">
              <a:buFont typeface="Wingdings" panose="05000000000000000000" pitchFamily="2" charset="2"/>
              <a:buChar char="q"/>
            </a:pPr>
            <a:endParaRPr lang="tr-TR" dirty="0"/>
          </a:p>
          <a:p>
            <a:pPr marL="285750" indent="-285750">
              <a:buFont typeface="Wingdings" panose="05000000000000000000" pitchFamily="2" charset="2"/>
              <a:buChar char="q"/>
            </a:pPr>
            <a:r>
              <a:rPr lang="tr-TR" dirty="0" err="1"/>
              <a:t>Genotoksisite</a:t>
            </a:r>
            <a:r>
              <a:rPr lang="tr-TR" dirty="0"/>
              <a:t> (MN, SCE ve COMET testleri) </a:t>
            </a:r>
          </a:p>
          <a:p>
            <a:pPr marL="285750" indent="-285750">
              <a:buFont typeface="Wingdings" panose="05000000000000000000" pitchFamily="2" charset="2"/>
              <a:buChar char="q"/>
            </a:pPr>
            <a:endParaRPr lang="tr-TR" dirty="0"/>
          </a:p>
          <a:p>
            <a:pPr marL="285750" indent="-285750">
              <a:buFont typeface="Wingdings" panose="05000000000000000000" pitchFamily="2" charset="2"/>
              <a:buChar char="q"/>
            </a:pPr>
            <a:r>
              <a:rPr lang="tr-TR" dirty="0" err="1"/>
              <a:t>Sitotoksisite</a:t>
            </a:r>
            <a:r>
              <a:rPr lang="tr-TR" dirty="0"/>
              <a:t> çalışmaları (Hücre kültürü, </a:t>
            </a:r>
            <a:r>
              <a:rPr lang="tr-TR" dirty="0" err="1"/>
              <a:t>cell</a:t>
            </a:r>
            <a:r>
              <a:rPr lang="tr-TR" dirty="0"/>
              <a:t> </a:t>
            </a:r>
            <a:r>
              <a:rPr lang="tr-TR" dirty="0" err="1"/>
              <a:t>sorter-flow</a:t>
            </a:r>
            <a:r>
              <a:rPr lang="tr-TR" dirty="0"/>
              <a:t> </a:t>
            </a:r>
            <a:r>
              <a:rPr lang="tr-TR" dirty="0" err="1"/>
              <a:t>cytometry</a:t>
            </a:r>
            <a:r>
              <a:rPr lang="tr-TR" dirty="0"/>
              <a:t> analizleri) </a:t>
            </a:r>
          </a:p>
          <a:p>
            <a:pPr marL="285750" indent="-285750">
              <a:buFont typeface="Wingdings" panose="05000000000000000000" pitchFamily="2" charset="2"/>
              <a:buChar char="q"/>
            </a:pPr>
            <a:endParaRPr lang="tr-TR" dirty="0"/>
          </a:p>
          <a:p>
            <a:pPr marL="285750" indent="-285750">
              <a:buFont typeface="Wingdings" panose="05000000000000000000" pitchFamily="2" charset="2"/>
              <a:buChar char="q"/>
            </a:pPr>
            <a:r>
              <a:rPr lang="tr-TR" dirty="0"/>
              <a:t>Moleküler toksikoloji çalışmaları </a:t>
            </a:r>
          </a:p>
          <a:p>
            <a:pPr marL="285750" indent="-285750">
              <a:buFont typeface="Wingdings" panose="05000000000000000000" pitchFamily="2" charset="2"/>
              <a:buChar char="q"/>
            </a:pPr>
            <a:endParaRPr lang="tr-TR" dirty="0"/>
          </a:p>
          <a:p>
            <a:pPr marL="285750" indent="-285750">
              <a:buFont typeface="Wingdings" panose="05000000000000000000" pitchFamily="2" charset="2"/>
              <a:buChar char="q"/>
            </a:pPr>
            <a:r>
              <a:rPr lang="tr-TR" dirty="0" err="1"/>
              <a:t>Toksikogenetik</a:t>
            </a:r>
            <a:r>
              <a:rPr lang="tr-TR" dirty="0"/>
              <a:t>/</a:t>
            </a:r>
            <a:r>
              <a:rPr lang="tr-TR" dirty="0" err="1"/>
              <a:t>Farmakogenetik</a:t>
            </a:r>
            <a:r>
              <a:rPr lang="tr-TR" dirty="0"/>
              <a:t> çalışmalar </a:t>
            </a: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33129231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84360" y="1038679"/>
            <a:ext cx="5446213" cy="1279316"/>
          </a:xfrm>
          <a:solidFill>
            <a:schemeClr val="bg1"/>
          </a:solidFill>
        </p:spPr>
        <p:txBody>
          <a:bodyPr>
            <a:normAutofit fontScale="90000"/>
          </a:bodyPr>
          <a:lstStyle/>
          <a:p>
            <a:pPr algn="ctr"/>
            <a:r>
              <a:rPr lang="tr-TR" b="1" dirty="0" smtClean="0">
                <a:solidFill>
                  <a:srgbClr val="192C4F"/>
                </a:solidFill>
              </a:rPr>
              <a:t>PROGRAM YETERLİKLERİ</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a:bodyPr>
          <a:lstStyle/>
          <a:p>
            <a:pPr fontAlgn="ctr"/>
            <a:r>
              <a:rPr lang="tr-TR" sz="1600" dirty="0" smtClean="0"/>
              <a:t>Genel </a:t>
            </a:r>
            <a:r>
              <a:rPr lang="tr-TR" sz="1600" dirty="0"/>
              <a:t>toksikoloji terimlerini </a:t>
            </a:r>
            <a:r>
              <a:rPr lang="tr-TR" sz="1600" dirty="0" smtClean="0"/>
              <a:t>açıklayabilir</a:t>
            </a:r>
          </a:p>
          <a:p>
            <a:pPr fontAlgn="ctr"/>
            <a:r>
              <a:rPr lang="tr-TR" sz="1600" dirty="0" err="1" smtClean="0"/>
              <a:t>Toksik</a:t>
            </a:r>
            <a:r>
              <a:rPr lang="tr-TR" sz="1600" dirty="0" smtClean="0"/>
              <a:t> </a:t>
            </a:r>
            <a:r>
              <a:rPr lang="tr-TR" sz="1600" dirty="0"/>
              <a:t>etki mekanizmalarını sınıflandırabilir.</a:t>
            </a:r>
          </a:p>
          <a:p>
            <a:pPr fontAlgn="ctr"/>
            <a:r>
              <a:rPr lang="tr-TR" sz="1600" dirty="0" err="1"/>
              <a:t>Toksikokinetik</a:t>
            </a:r>
            <a:r>
              <a:rPr lang="tr-TR" sz="1600" dirty="0"/>
              <a:t> mekanizmalarını ifade edebilir.</a:t>
            </a:r>
          </a:p>
          <a:p>
            <a:pPr fontAlgn="ctr"/>
            <a:r>
              <a:rPr lang="tr-TR" sz="1600" dirty="0" err="1"/>
              <a:t>Toksisiteyi</a:t>
            </a:r>
            <a:r>
              <a:rPr lang="tr-TR" sz="1600" dirty="0"/>
              <a:t> etkileyen faktörleri açıklayabilir.</a:t>
            </a:r>
          </a:p>
          <a:p>
            <a:pPr fontAlgn="ctr"/>
            <a:r>
              <a:rPr lang="tr-TR" sz="1600" dirty="0"/>
              <a:t>Genel ve özel </a:t>
            </a:r>
            <a:r>
              <a:rPr lang="tr-TR" sz="1600" dirty="0" err="1"/>
              <a:t>toksik</a:t>
            </a:r>
            <a:r>
              <a:rPr lang="tr-TR" sz="1600" dirty="0"/>
              <a:t> etkileri ayırt edebilir.</a:t>
            </a:r>
          </a:p>
          <a:p>
            <a:pPr fontAlgn="ctr"/>
            <a:r>
              <a:rPr lang="nn-NO" sz="1600" dirty="0"/>
              <a:t>Toksikolojinin alt birimlerinin faaliyet alanlarını açıklayabilir.</a:t>
            </a:r>
            <a:endParaRPr lang="tr-TR" sz="1600" dirty="0"/>
          </a:p>
          <a:p>
            <a:pPr fontAlgn="ctr"/>
            <a:r>
              <a:rPr lang="tr-TR" sz="1600" dirty="0"/>
              <a:t>İnsan ve çevre sağlığı açısından maddelerin </a:t>
            </a:r>
            <a:r>
              <a:rPr lang="tr-TR" sz="1600" dirty="0" err="1"/>
              <a:t>toksik</a:t>
            </a:r>
            <a:r>
              <a:rPr lang="tr-TR" sz="1600" dirty="0"/>
              <a:t> etkilerini değerlendirebilir.</a:t>
            </a:r>
          </a:p>
          <a:p>
            <a:pPr fontAlgn="ctr"/>
            <a:r>
              <a:rPr lang="tr-TR" sz="1600" dirty="0"/>
              <a:t>Toksikolojideki risk değerlendirmesini tasarlayabilir.</a:t>
            </a:r>
          </a:p>
          <a:p>
            <a:pPr fontAlgn="ctr"/>
            <a:r>
              <a:rPr lang="tr-TR" sz="1600" dirty="0"/>
              <a:t>Toksikolojide bilgi kaynaklarına ulaşma ve değerlendirme bilgisine sahip olur.</a:t>
            </a:r>
          </a:p>
          <a:p>
            <a:pPr fontAlgn="ctr"/>
            <a:r>
              <a:rPr lang="tr-TR" sz="1600" dirty="0"/>
              <a:t>Toksikoloji ile ilgili çeşitli konularda araştırma ve/veya derleme yazabilir.</a:t>
            </a:r>
          </a:p>
          <a:p>
            <a:pPr fontAlgn="ctr"/>
            <a:r>
              <a:rPr lang="tr-TR" sz="1600" dirty="0"/>
              <a:t>Toksikoloji ile ilgili çeşitli konularda sunum yapabilir.</a:t>
            </a:r>
          </a:p>
          <a:p>
            <a:pPr fontAlgn="ctr"/>
            <a:r>
              <a:rPr lang="tr-TR" sz="1600" dirty="0"/>
              <a:t>Biyolojik materyallerde çeşitli teknik ve yöntemleri kullanarak analiz yapma yetisine sahip olur.</a:t>
            </a: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1577527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84360" y="1038679"/>
            <a:ext cx="5446213" cy="1279316"/>
          </a:xfrm>
          <a:solidFill>
            <a:schemeClr val="bg1"/>
          </a:solidFill>
        </p:spPr>
        <p:txBody>
          <a:bodyPr>
            <a:normAutofit/>
          </a:bodyPr>
          <a:lstStyle/>
          <a:p>
            <a:pPr algn="ctr"/>
            <a:r>
              <a:rPr lang="tr-TR" b="1" dirty="0" smtClean="0">
                <a:solidFill>
                  <a:srgbClr val="192C4F"/>
                </a:solidFill>
              </a:rPr>
              <a:t>İSTİHDAM OLANAKLARI</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a:bodyPr>
          <a:lstStyle/>
          <a:p>
            <a:pPr marL="0" indent="0">
              <a:buNone/>
            </a:pPr>
            <a:endParaRPr lang="tr-TR" sz="2400" dirty="0" smtClean="0"/>
          </a:p>
          <a:p>
            <a:pPr marL="0" indent="0">
              <a:buNone/>
            </a:pPr>
            <a:r>
              <a:rPr lang="tr-TR" sz="2400" dirty="0" err="1" smtClean="0"/>
              <a:t>Farmasötik</a:t>
            </a:r>
            <a:r>
              <a:rPr lang="tr-TR" sz="2400" dirty="0" smtClean="0"/>
              <a:t> </a:t>
            </a:r>
            <a:r>
              <a:rPr lang="tr-TR" sz="2400" dirty="0"/>
              <a:t>Toksikoloji Anabilim </a:t>
            </a:r>
            <a:r>
              <a:rPr lang="tr-TR" sz="2400" dirty="0" smtClean="0"/>
              <a:t>Dalı </a:t>
            </a:r>
            <a:r>
              <a:rPr lang="tr-TR" sz="2400" dirty="0"/>
              <a:t>Yüksek Lisans </a:t>
            </a:r>
            <a:r>
              <a:rPr lang="tr-TR" sz="2400" dirty="0" smtClean="0"/>
              <a:t>Programı mezunları</a:t>
            </a:r>
            <a:r>
              <a:rPr lang="tr-TR" sz="2400" dirty="0"/>
              <a:t>, üniversitelerde ilgili </a:t>
            </a:r>
            <a:r>
              <a:rPr lang="tr-TR" sz="2400" dirty="0" smtClean="0"/>
              <a:t>bölümlerde </a:t>
            </a:r>
            <a:r>
              <a:rPr lang="tr-TR" sz="2400" dirty="0"/>
              <a:t>akademik çalışmalarına devam </a:t>
            </a:r>
            <a:r>
              <a:rPr lang="tr-TR" sz="2400" dirty="0" smtClean="0"/>
              <a:t>edebilmelerinin yanı sıra ilaçla </a:t>
            </a:r>
            <a:r>
              <a:rPr lang="tr-TR" sz="2400" dirty="0"/>
              <a:t>ilgili her tülü araştırma ve geliştirme çalışmaları sürdüren </a:t>
            </a:r>
            <a:r>
              <a:rPr lang="tr-TR" sz="2400" dirty="0" smtClean="0"/>
              <a:t>birimler (ilaç sanayi, ilaç </a:t>
            </a:r>
            <a:r>
              <a:rPr lang="tr-TR" sz="2400" dirty="0"/>
              <a:t>kalite kontrol laboratuvarları </a:t>
            </a:r>
            <a:r>
              <a:rPr lang="tr-TR" sz="2400" dirty="0" err="1" smtClean="0"/>
              <a:t>v.b</a:t>
            </a:r>
            <a:r>
              <a:rPr lang="tr-TR" sz="2400" dirty="0" smtClean="0"/>
              <a:t>.) ile </a:t>
            </a:r>
            <a:r>
              <a:rPr lang="tr-TR" sz="2400" dirty="0"/>
              <a:t>Sağlık Bakanlığı ve diğer devlet </a:t>
            </a:r>
            <a:r>
              <a:rPr lang="tr-TR" sz="2400" dirty="0" smtClean="0"/>
              <a:t>kurumlarında (Çevre ve Şehircilik Bakanlığı, Tarım ve Orman Bakanlığı </a:t>
            </a:r>
            <a:r>
              <a:rPr lang="tr-TR" sz="2400" dirty="0" err="1" smtClean="0"/>
              <a:t>v.b</a:t>
            </a:r>
            <a:r>
              <a:rPr lang="tr-TR" sz="2400" dirty="0" smtClean="0"/>
              <a:t>.) uzman </a:t>
            </a:r>
            <a:r>
              <a:rPr lang="tr-TR" sz="2400" dirty="0"/>
              <a:t>düzeyinde </a:t>
            </a:r>
            <a:r>
              <a:rPr lang="tr-TR" sz="2400" dirty="0" smtClean="0"/>
              <a:t>görev alabilirler.</a:t>
            </a:r>
            <a:endParaRPr lang="en-US" sz="2400" dirty="0">
              <a:solidFill>
                <a:srgbClr val="192C4F"/>
              </a:solidFill>
            </a:endParaRP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1671141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84360" y="1038679"/>
            <a:ext cx="5446213" cy="1279316"/>
          </a:xfrm>
          <a:solidFill>
            <a:schemeClr val="bg1"/>
          </a:solidFill>
        </p:spPr>
        <p:txBody>
          <a:bodyPr>
            <a:normAutofit/>
          </a:bodyPr>
          <a:lstStyle/>
          <a:p>
            <a:pPr algn="ctr"/>
            <a:r>
              <a:rPr lang="tr-TR" b="1" dirty="0" smtClean="0">
                <a:solidFill>
                  <a:srgbClr val="192C4F"/>
                </a:solidFill>
              </a:rPr>
              <a:t>İLETİŞİM</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a:bodyPr>
          <a:lstStyle/>
          <a:p>
            <a:r>
              <a:rPr lang="tr-TR" dirty="0" smtClean="0"/>
              <a:t>GMK </a:t>
            </a:r>
            <a:r>
              <a:rPr lang="tr-TR" dirty="0"/>
              <a:t>Bulvarı Mersin Üniversitesi Yenişehir Kampüsü</a:t>
            </a:r>
            <a:r>
              <a:rPr lang="tr-TR" dirty="0" smtClean="0"/>
              <a:t>, Eczacılık </a:t>
            </a:r>
            <a:r>
              <a:rPr lang="tr-TR" dirty="0"/>
              <a:t>Fakültesi, C-Blok, 33169 Yenişehir, </a:t>
            </a:r>
            <a:r>
              <a:rPr lang="tr-TR" dirty="0" smtClean="0"/>
              <a:t>MERSİN</a:t>
            </a:r>
          </a:p>
          <a:p>
            <a:r>
              <a:rPr lang="tr-TR" dirty="0" smtClean="0"/>
              <a:t>Birim </a:t>
            </a:r>
            <a:r>
              <a:rPr lang="tr-TR" dirty="0"/>
              <a:t>Sekreterlik </a:t>
            </a:r>
            <a:endParaRPr lang="tr-TR" dirty="0" smtClean="0"/>
          </a:p>
          <a:p>
            <a:pPr marL="0" indent="0" algn="just">
              <a:buNone/>
            </a:pPr>
            <a:r>
              <a:rPr lang="tr-TR" dirty="0" smtClean="0"/>
              <a:t>   Tel</a:t>
            </a:r>
            <a:r>
              <a:rPr lang="tr-TR" dirty="0"/>
              <a:t>: +90 </a:t>
            </a:r>
            <a:r>
              <a:rPr lang="tr-TR" dirty="0" smtClean="0"/>
              <a:t>(324) </a:t>
            </a:r>
            <a:r>
              <a:rPr lang="tr-TR" dirty="0"/>
              <a:t>341 28 15 </a:t>
            </a:r>
          </a:p>
          <a:p>
            <a:pPr algn="just"/>
            <a:r>
              <a:rPr lang="tr-TR" dirty="0" smtClean="0"/>
              <a:t>E-posta</a:t>
            </a:r>
            <a:r>
              <a:rPr lang="tr-TR" dirty="0"/>
              <a:t>: </a:t>
            </a:r>
            <a:endParaRPr lang="tr-TR" dirty="0" smtClean="0"/>
          </a:p>
          <a:p>
            <a:pPr marL="0" indent="0">
              <a:buNone/>
            </a:pPr>
            <a:r>
              <a:rPr lang="tr-TR" dirty="0" smtClean="0">
                <a:solidFill>
                  <a:srgbClr val="FF0000"/>
                </a:solidFill>
              </a:rPr>
              <a:t>   dilekbattal@mersin.edu.tr</a:t>
            </a:r>
            <a:endParaRPr lang="tr-TR" dirty="0">
              <a:solidFill>
                <a:srgbClr val="FF0000"/>
              </a:solidFill>
            </a:endParaRPr>
          </a:p>
          <a:p>
            <a:pPr marL="0" indent="0">
              <a:buNone/>
            </a:pPr>
            <a:r>
              <a:rPr lang="tr-TR" dirty="0" smtClean="0">
                <a:solidFill>
                  <a:srgbClr val="FF0000"/>
                </a:solidFill>
              </a:rPr>
              <a:t>   uckunzuhal@mersin.edu.tr</a:t>
            </a:r>
            <a:endParaRPr lang="tr-TR" dirty="0">
              <a:solidFill>
                <a:srgbClr val="FF0000"/>
              </a:solidFill>
            </a:endParaRPr>
          </a:p>
          <a:p>
            <a:pPr marL="0" indent="0">
              <a:buNone/>
            </a:pPr>
            <a:r>
              <a:rPr lang="tr-TR" dirty="0" smtClean="0">
                <a:solidFill>
                  <a:srgbClr val="FF0000"/>
                </a:solidFill>
              </a:rPr>
              <a:t>   aktasayca@mersin.edu.tr</a:t>
            </a:r>
            <a:endParaRPr lang="tr-TR" dirty="0">
              <a:solidFill>
                <a:srgbClr val="FF0000"/>
              </a:solidFill>
            </a:endParaRPr>
          </a:p>
          <a:p>
            <a:endParaRPr lang="en-US" dirty="0">
              <a:solidFill>
                <a:srgbClr val="192C4F"/>
              </a:solidFill>
            </a:endParaRP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29849533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339</Words>
  <Application>Microsoft Office PowerPoint</Application>
  <PresentationFormat>Geniş ekran</PresentationFormat>
  <Paragraphs>55</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Calibri Light</vt:lpstr>
      <vt:lpstr>Times New Roman</vt:lpstr>
      <vt:lpstr>Wingdings</vt:lpstr>
      <vt:lpstr>Office Teması</vt:lpstr>
      <vt:lpstr>FARMASÖTİK TOKSİKOLOJİ ANABİLİM DALI</vt:lpstr>
      <vt:lpstr>TARİHSEL GELİŞİM</vt:lpstr>
      <vt:lpstr>AKADEMİK KADRO</vt:lpstr>
      <vt:lpstr>ARAŞTIRMA ALANLARI</vt:lpstr>
      <vt:lpstr>PROGRAM YETERLİKLERİ</vt:lpstr>
      <vt:lpstr>İSTİHDAM OLANAKLARI</vt:lpstr>
      <vt:lpstr>İLETİŞİM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ANABİLİM DALI</dc:title>
  <dc:creator>Bahar Tasdelen</dc:creator>
  <cp:lastModifiedBy>user456</cp:lastModifiedBy>
  <cp:revision>19</cp:revision>
  <dcterms:created xsi:type="dcterms:W3CDTF">2025-08-08T09:01:12Z</dcterms:created>
  <dcterms:modified xsi:type="dcterms:W3CDTF">2025-11-17T09:24:21Z</dcterms:modified>
</cp:coreProperties>
</file>