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2C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1" d="100"/>
          <a:sy n="91" d="100"/>
        </p:scale>
        <p:origin x="53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a:p>
        </p:txBody>
      </p:sp>
      <p:sp>
        <p:nvSpPr>
          <p:cNvPr id="4" name="Veri Yer Tutucusu 3"/>
          <p:cNvSpPr>
            <a:spLocks noGrp="1"/>
          </p:cNvSpPr>
          <p:nvPr>
            <p:ph type="dt" sz="half" idx="10"/>
          </p:nvPr>
        </p:nvSpPr>
        <p:spPr/>
        <p:txBody>
          <a:bodyPr/>
          <a:lstStyle/>
          <a:p>
            <a:fld id="{4949E530-C5E2-4405-8F08-7C04ADCF85E6}" type="datetimeFigureOut">
              <a:rPr lang="en-US" smtClean="0"/>
              <a:t>11/17/2025</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1685694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4949E530-C5E2-4405-8F08-7C04ADCF85E6}" type="datetimeFigureOut">
              <a:rPr lang="en-US" smtClean="0"/>
              <a:t>11/17/2025</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2305199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4949E530-C5E2-4405-8F08-7C04ADCF85E6}" type="datetimeFigureOut">
              <a:rPr lang="en-US" smtClean="0"/>
              <a:t>11/17/2025</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2588964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4949E530-C5E2-4405-8F08-7C04ADCF85E6}" type="datetimeFigureOut">
              <a:rPr lang="en-US" smtClean="0"/>
              <a:t>11/17/2025</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2127809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949E530-C5E2-4405-8F08-7C04ADCF85E6}" type="datetimeFigureOut">
              <a:rPr lang="en-US" smtClean="0"/>
              <a:t>11/17/2025</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1747946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4949E530-C5E2-4405-8F08-7C04ADCF85E6}" type="datetimeFigureOut">
              <a:rPr lang="en-US" smtClean="0"/>
              <a:t>11/17/2025</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3513129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4949E530-C5E2-4405-8F08-7C04ADCF85E6}" type="datetimeFigureOut">
              <a:rPr lang="en-US" smtClean="0"/>
              <a:t>11/17/2025</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3046219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4949E530-C5E2-4405-8F08-7C04ADCF85E6}" type="datetimeFigureOut">
              <a:rPr lang="en-US" smtClean="0"/>
              <a:t>11/17/2025</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270128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949E530-C5E2-4405-8F08-7C04ADCF85E6}" type="datetimeFigureOut">
              <a:rPr lang="en-US" smtClean="0"/>
              <a:t>11/17/2025</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1371443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949E530-C5E2-4405-8F08-7C04ADCF85E6}" type="datetimeFigureOut">
              <a:rPr lang="en-US" smtClean="0"/>
              <a:t>11/17/2025</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122340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949E530-C5E2-4405-8F08-7C04ADCF85E6}" type="datetimeFigureOut">
              <a:rPr lang="en-US" smtClean="0"/>
              <a:t>11/17/2025</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3714945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49E530-C5E2-4405-8F08-7C04ADCF85E6}" type="datetimeFigureOut">
              <a:rPr lang="en-US" smtClean="0"/>
              <a:t>11/17/2025</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4DDC9B-B304-4A8D-97A3-9BBFAEA30FD8}" type="slidenum">
              <a:rPr lang="en-US" smtClean="0"/>
              <a:t>‹#›</a:t>
            </a:fld>
            <a:endParaRPr lang="en-US"/>
          </a:p>
        </p:txBody>
      </p:sp>
    </p:spTree>
    <p:extLst>
      <p:ext uri="{BB962C8B-B14F-4D97-AF65-F5344CB8AC3E}">
        <p14:creationId xmlns:p14="http://schemas.microsoft.com/office/powerpoint/2010/main" val="31146724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jp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5"/>
          <p:cNvSpPr txBox="1"/>
          <p:nvPr/>
        </p:nvSpPr>
        <p:spPr>
          <a:xfrm>
            <a:off x="0" y="2"/>
            <a:ext cx="12192000" cy="2664000"/>
          </a:xfrm>
          <a:prstGeom prst="rect">
            <a:avLst/>
          </a:prstGeom>
          <a:solidFill>
            <a:srgbClr val="192C4F"/>
          </a:solidFill>
        </p:spPr>
        <p:txBody>
          <a:bodyPr wrap="square" rtlCol="0">
            <a:spAutoFit/>
          </a:bodyPr>
          <a:lstStyle/>
          <a:p>
            <a:endParaRPr lang="en-US" dirty="0"/>
          </a:p>
        </p:txBody>
      </p:sp>
      <p:sp>
        <p:nvSpPr>
          <p:cNvPr id="2" name="Unvan 1"/>
          <p:cNvSpPr>
            <a:spLocks noGrp="1"/>
          </p:cNvSpPr>
          <p:nvPr>
            <p:ph type="ctrTitle"/>
          </p:nvPr>
        </p:nvSpPr>
        <p:spPr>
          <a:xfrm>
            <a:off x="1524000" y="3145643"/>
            <a:ext cx="9144000" cy="1065701"/>
          </a:xfrm>
        </p:spPr>
        <p:txBody>
          <a:bodyPr>
            <a:normAutofit fontScale="90000"/>
          </a:bodyPr>
          <a:lstStyle/>
          <a:p>
            <a:r>
              <a:rPr lang="tr-TR" sz="4400" b="1" dirty="0" smtClean="0">
                <a:solidFill>
                  <a:srgbClr val="192C4F"/>
                </a:solidFill>
              </a:rPr>
              <a:t>DEPARTMENT OF PHARMACEUTICAL </a:t>
            </a:r>
            <a:r>
              <a:rPr lang="tr-TR" sz="4400" b="1" dirty="0" smtClean="0">
                <a:solidFill>
                  <a:srgbClr val="192C4F"/>
                </a:solidFill>
              </a:rPr>
              <a:t>TOXICOLOGY</a:t>
            </a:r>
            <a:endParaRPr lang="en-US" sz="4400" b="1" dirty="0">
              <a:solidFill>
                <a:srgbClr val="192C4F"/>
              </a:solidFill>
            </a:endParaRPr>
          </a:p>
        </p:txBody>
      </p:sp>
      <p:sp>
        <p:nvSpPr>
          <p:cNvPr id="3" name="Alt Başlık 2"/>
          <p:cNvSpPr>
            <a:spLocks noGrp="1"/>
          </p:cNvSpPr>
          <p:nvPr>
            <p:ph type="subTitle" idx="1"/>
          </p:nvPr>
        </p:nvSpPr>
        <p:spPr>
          <a:xfrm>
            <a:off x="1524000" y="4727453"/>
            <a:ext cx="9144000" cy="1655762"/>
          </a:xfrm>
        </p:spPr>
        <p:txBody>
          <a:bodyPr>
            <a:normAutofit/>
          </a:bodyPr>
          <a:lstStyle/>
          <a:p>
            <a:r>
              <a:rPr lang="tr-TR" sz="4000" dirty="0" smtClean="0">
                <a:solidFill>
                  <a:srgbClr val="192C4F"/>
                </a:solidFill>
              </a:rPr>
              <a:t>GRADUATE PROGRAMS</a:t>
            </a:r>
          </a:p>
          <a:p>
            <a:r>
              <a:rPr lang="tr-TR" sz="4000" dirty="0" smtClean="0">
                <a:solidFill>
                  <a:srgbClr val="192C4F"/>
                </a:solidFill>
              </a:rPr>
              <a:t>2025</a:t>
            </a:r>
            <a:endParaRPr lang="en-US" sz="4000" dirty="0">
              <a:solidFill>
                <a:srgbClr val="192C4F"/>
              </a:solidFill>
            </a:endParaRPr>
          </a:p>
        </p:txBody>
      </p:sp>
      <p:sp>
        <p:nvSpPr>
          <p:cNvPr id="5" name="Dikdörtgen 4"/>
          <p:cNvSpPr/>
          <p:nvPr/>
        </p:nvSpPr>
        <p:spPr>
          <a:xfrm>
            <a:off x="2766645" y="1429205"/>
            <a:ext cx="6096000" cy="1200329"/>
          </a:xfrm>
          <a:prstGeom prst="rect">
            <a:avLst/>
          </a:prstGeom>
        </p:spPr>
        <p:txBody>
          <a:bodyPr>
            <a:spAutoFit/>
          </a:bodyPr>
          <a:lstStyle/>
          <a:p>
            <a:pPr algn="ctr"/>
            <a:r>
              <a:rPr lang="en-US" sz="2400" dirty="0" smtClean="0">
                <a:solidFill>
                  <a:schemeClr val="bg1"/>
                </a:solidFill>
              </a:rPr>
              <a:t>T.C.</a:t>
            </a:r>
          </a:p>
          <a:p>
            <a:pPr algn="ctr"/>
            <a:r>
              <a:rPr lang="en-US" sz="2400" smtClean="0">
                <a:solidFill>
                  <a:schemeClr val="bg1"/>
                </a:solidFill>
              </a:rPr>
              <a:t>MERSİN </a:t>
            </a:r>
            <a:r>
              <a:rPr lang="tr-TR" sz="2400" smtClean="0">
                <a:solidFill>
                  <a:schemeClr val="bg1"/>
                </a:solidFill>
              </a:rPr>
              <a:t>UNIVERSITY</a:t>
            </a:r>
            <a:endParaRPr lang="en-US" sz="2400" dirty="0" smtClean="0">
              <a:solidFill>
                <a:schemeClr val="bg1"/>
              </a:solidFill>
            </a:endParaRPr>
          </a:p>
          <a:p>
            <a:pPr algn="ctr"/>
            <a:r>
              <a:rPr lang="tr-TR" sz="2400" dirty="0" smtClean="0">
                <a:solidFill>
                  <a:schemeClr val="bg1"/>
                </a:solidFill>
              </a:rPr>
              <a:t>INSTITUTE OF HEALTH SCIENCES</a:t>
            </a:r>
            <a:endParaRPr lang="en-US" sz="2400" dirty="0">
              <a:solidFill>
                <a:schemeClr val="bg1"/>
              </a:solidFill>
            </a:endParaRPr>
          </a:p>
        </p:txBody>
      </p:sp>
      <p:pic>
        <p:nvPicPr>
          <p:cNvPr id="4" name="Resim 3"/>
          <p:cNvPicPr>
            <a:picLocks noChangeAspect="1"/>
          </p:cNvPicPr>
          <p:nvPr/>
        </p:nvPicPr>
        <p:blipFill rotWithShape="1">
          <a:blip r:embed="rId2"/>
          <a:srcRect b="398"/>
          <a:stretch/>
        </p:blipFill>
        <p:spPr>
          <a:xfrm>
            <a:off x="5229379" y="417181"/>
            <a:ext cx="1170533" cy="1008000"/>
          </a:xfrm>
          <a:prstGeom prst="rect">
            <a:avLst/>
          </a:prstGeom>
          <a:solidFill>
            <a:schemeClr val="bg1"/>
          </a:solidFill>
        </p:spPr>
      </p:pic>
    </p:spTree>
    <p:extLst>
      <p:ext uri="{BB962C8B-B14F-4D97-AF65-F5344CB8AC3E}">
        <p14:creationId xmlns:p14="http://schemas.microsoft.com/office/powerpoint/2010/main" val="34818413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749024" y="1038679"/>
            <a:ext cx="4681549" cy="1279316"/>
          </a:xfrm>
          <a:solidFill>
            <a:schemeClr val="bg1"/>
          </a:solidFill>
        </p:spPr>
        <p:txBody>
          <a:bodyPr/>
          <a:lstStyle/>
          <a:p>
            <a:pPr algn="ctr"/>
            <a:r>
              <a:rPr lang="tr-TR" b="1" dirty="0" smtClean="0">
                <a:solidFill>
                  <a:srgbClr val="192C4F"/>
                </a:solidFill>
              </a:rPr>
              <a:t>HISTORY</a:t>
            </a:r>
            <a:endParaRPr lang="en-US" b="1" dirty="0">
              <a:solidFill>
                <a:srgbClr val="192C4F"/>
              </a:solidFill>
            </a:endParaRPr>
          </a:p>
        </p:txBody>
      </p:sp>
      <p:sp>
        <p:nvSpPr>
          <p:cNvPr id="3" name="İçerik Yer Tutucusu 2"/>
          <p:cNvSpPr>
            <a:spLocks noGrp="1"/>
          </p:cNvSpPr>
          <p:nvPr>
            <p:ph idx="1"/>
          </p:nvPr>
        </p:nvSpPr>
        <p:spPr>
          <a:xfrm>
            <a:off x="844200" y="2138691"/>
            <a:ext cx="10515600" cy="4530642"/>
          </a:xfrm>
        </p:spPr>
        <p:txBody>
          <a:bodyPr>
            <a:noAutofit/>
          </a:bodyPr>
          <a:lstStyle/>
          <a:p>
            <a:pPr marL="0" indent="0" algn="just">
              <a:buNone/>
            </a:pPr>
            <a:r>
              <a:rPr lang="en-GB" sz="2000" dirty="0" smtClean="0"/>
              <a:t>Our Department is currently working with 3 faculty members, 1 Professor, 1 Associate professor and 1 Assistant Professor. Our Department has one student laboratory and one research laboratory. In our research laboratory, studies on molecular toxicology, analytical toxicology, forensic toxicology, genetic toxicology, environmental toxicology, genetic polymorphism are carried out. In the Department of Pharmaceutical Toxicology, in the letter dated 24/12/2008 and numbered B.30.0.EÖB.0.00.00.03.02.03-4969 of the Presidency of the Council of Higher Education (YÖK), it was approved to open a joint Pharmaceutical Toxicology Master's Programme with </a:t>
            </a:r>
            <a:r>
              <a:rPr lang="en-GB" sz="2000" dirty="0" err="1" smtClean="0"/>
              <a:t>Gazi</a:t>
            </a:r>
            <a:r>
              <a:rPr lang="en-GB" sz="2000" dirty="0" smtClean="0"/>
              <a:t> University within Mersin University Institute of Health Sciences. Since this date, graduate education has been given and the Joint Graduate Programme has been closed with the decision of YÖK dated 25/09/2019 and numbered 75850160-104.01.04.01-E.70451.</a:t>
            </a:r>
          </a:p>
          <a:p>
            <a:pPr marL="0" indent="0" algn="just">
              <a:buNone/>
            </a:pPr>
            <a:r>
              <a:rPr lang="en-GB" sz="2000" dirty="0" smtClean="0"/>
              <a:t>Pharmaceutical Toxicology Department Master's Programme was reopened with the decision of the General Assembly of Higher Education in the letter of the Presidency of the Council of Higher Education dated 11.04.2022 and numbered E-75850160-104.01.04.01-14171. Within the scope of the Master's Program, there are 2 professors, 1 associate professor and 1 doctoral faculty member included in the qualification list of the program, and there are graduate students enrolled in the program.</a:t>
            </a:r>
            <a:endParaRPr lang="en-GB" sz="2000" dirty="0"/>
          </a:p>
        </p:txBody>
      </p:sp>
      <p:pic>
        <p:nvPicPr>
          <p:cNvPr id="6" name="Resim 5"/>
          <p:cNvPicPr>
            <a:picLocks/>
          </p:cNvPicPr>
          <p:nvPr/>
        </p:nvPicPr>
        <p:blipFill>
          <a:blip r:embed="rId2"/>
          <a:stretch>
            <a:fillRect/>
          </a:stretch>
        </p:blipFill>
        <p:spPr>
          <a:xfrm>
            <a:off x="-12000" y="0"/>
            <a:ext cx="12204000" cy="1188000"/>
          </a:xfrm>
          <a:prstGeom prst="rect">
            <a:avLst/>
          </a:prstGeom>
        </p:spPr>
      </p:pic>
      <p:pic>
        <p:nvPicPr>
          <p:cNvPr id="7" name="Resim 6"/>
          <p:cNvPicPr>
            <a:picLocks noChangeAspect="1"/>
          </p:cNvPicPr>
          <p:nvPr/>
        </p:nvPicPr>
        <p:blipFill>
          <a:blip r:embed="rId3"/>
          <a:stretch>
            <a:fillRect/>
          </a:stretch>
        </p:blipFill>
        <p:spPr>
          <a:xfrm>
            <a:off x="10873299" y="87988"/>
            <a:ext cx="1170533" cy="1012024"/>
          </a:xfrm>
          <a:prstGeom prst="rect">
            <a:avLst/>
          </a:prstGeom>
        </p:spPr>
      </p:pic>
    </p:spTree>
    <p:extLst>
      <p:ext uri="{BB962C8B-B14F-4D97-AF65-F5344CB8AC3E}">
        <p14:creationId xmlns:p14="http://schemas.microsoft.com/office/powerpoint/2010/main" val="25211817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749024" y="1038679"/>
            <a:ext cx="4681549" cy="1279316"/>
          </a:xfrm>
          <a:solidFill>
            <a:schemeClr val="bg1"/>
          </a:solidFill>
        </p:spPr>
        <p:txBody>
          <a:bodyPr/>
          <a:lstStyle/>
          <a:p>
            <a:pPr algn="ctr"/>
            <a:r>
              <a:rPr lang="tr-TR" b="1">
                <a:solidFill>
                  <a:srgbClr val="192C4F"/>
                </a:solidFill>
              </a:rPr>
              <a:t>ACADEMIC STAFF</a:t>
            </a:r>
            <a:endParaRPr lang="en-US" b="1" dirty="0">
              <a:solidFill>
                <a:srgbClr val="192C4F"/>
              </a:solidFill>
            </a:endParaRPr>
          </a:p>
        </p:txBody>
      </p:sp>
      <p:pic>
        <p:nvPicPr>
          <p:cNvPr id="6" name="Resim 5"/>
          <p:cNvPicPr>
            <a:picLocks/>
          </p:cNvPicPr>
          <p:nvPr/>
        </p:nvPicPr>
        <p:blipFill>
          <a:blip r:embed="rId2"/>
          <a:stretch>
            <a:fillRect/>
          </a:stretch>
        </p:blipFill>
        <p:spPr>
          <a:xfrm>
            <a:off x="-12000" y="0"/>
            <a:ext cx="12204000" cy="1188000"/>
          </a:xfrm>
          <a:prstGeom prst="rect">
            <a:avLst/>
          </a:prstGeom>
        </p:spPr>
      </p:pic>
      <p:pic>
        <p:nvPicPr>
          <p:cNvPr id="7" name="Resim 6"/>
          <p:cNvPicPr>
            <a:picLocks noChangeAspect="1"/>
          </p:cNvPicPr>
          <p:nvPr/>
        </p:nvPicPr>
        <p:blipFill>
          <a:blip r:embed="rId3"/>
          <a:stretch>
            <a:fillRect/>
          </a:stretch>
        </p:blipFill>
        <p:spPr>
          <a:xfrm>
            <a:off x="10873299" y="87988"/>
            <a:ext cx="1170533" cy="1012024"/>
          </a:xfrm>
          <a:prstGeom prst="rect">
            <a:avLst/>
          </a:prstGeom>
        </p:spPr>
      </p:pic>
      <p:pic>
        <p:nvPicPr>
          <p:cNvPr id="9" name="Resim 8">
            <a:extLst>
              <a:ext uri="{FF2B5EF4-FFF2-40B4-BE49-F238E27FC236}">
                <a16:creationId xmlns:a16="http://schemas.microsoft.com/office/drawing/2014/main" id="{2F6D2957-0E9B-08F8-ADC7-40359C0A1EE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46480" y="2443545"/>
            <a:ext cx="1150720" cy="1237333"/>
          </a:xfrm>
          <a:prstGeom prst="rect">
            <a:avLst/>
          </a:prstGeom>
        </p:spPr>
      </p:pic>
      <p:pic>
        <p:nvPicPr>
          <p:cNvPr id="10" name="Resim 9">
            <a:extLst>
              <a:ext uri="{FF2B5EF4-FFF2-40B4-BE49-F238E27FC236}">
                <a16:creationId xmlns:a16="http://schemas.microsoft.com/office/drawing/2014/main" id="{10F54CE4-E05C-3B56-5AED-0959E276DB5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285515" y="4782422"/>
            <a:ext cx="1211685" cy="1615580"/>
          </a:xfrm>
          <a:prstGeom prst="rect">
            <a:avLst/>
          </a:prstGeom>
        </p:spPr>
      </p:pic>
      <p:pic>
        <p:nvPicPr>
          <p:cNvPr id="11" name="Resim 10">
            <a:extLst>
              <a:ext uri="{FF2B5EF4-FFF2-40B4-BE49-F238E27FC236}">
                <a16:creationId xmlns:a16="http://schemas.microsoft.com/office/drawing/2014/main" id="{311AA741-9786-8F76-DC44-84EEA9A4C18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223553" y="4571801"/>
            <a:ext cx="1211685" cy="1615580"/>
          </a:xfrm>
          <a:prstGeom prst="rect">
            <a:avLst/>
          </a:prstGeom>
        </p:spPr>
      </p:pic>
      <p:sp>
        <p:nvSpPr>
          <p:cNvPr id="12" name="Metin kutusu 11">
            <a:extLst>
              <a:ext uri="{FF2B5EF4-FFF2-40B4-BE49-F238E27FC236}">
                <a16:creationId xmlns:a16="http://schemas.microsoft.com/office/drawing/2014/main" id="{28E32EC9-C46F-E358-5D23-DA3B9A7D3ECA}"/>
              </a:ext>
            </a:extLst>
          </p:cNvPr>
          <p:cNvSpPr txBox="1"/>
          <p:nvPr/>
        </p:nvSpPr>
        <p:spPr>
          <a:xfrm>
            <a:off x="1778803" y="3769985"/>
            <a:ext cx="2475358" cy="923330"/>
          </a:xfrm>
          <a:prstGeom prst="rect">
            <a:avLst/>
          </a:prstGeom>
          <a:noFill/>
        </p:spPr>
        <p:txBody>
          <a:bodyPr wrap="none" rtlCol="0">
            <a:spAutoFit/>
          </a:bodyPr>
          <a:lstStyle/>
          <a:p>
            <a:pPr algn="ctr"/>
            <a:r>
              <a:rPr lang="tr-TR" b="1" dirty="0">
                <a:cs typeface="Times New Roman" panose="02020603050405020304" pitchFamily="18" charset="0"/>
              </a:rPr>
              <a:t>Prof. Dr. Dilek BATTAL</a:t>
            </a:r>
          </a:p>
          <a:p>
            <a:pPr algn="ctr"/>
            <a:r>
              <a:rPr lang="tr-TR" b="1" dirty="0">
                <a:cs typeface="Times New Roman" panose="02020603050405020304" pitchFamily="18" charset="0"/>
              </a:rPr>
              <a:t>Anabilim Dalı Başkanı</a:t>
            </a:r>
          </a:p>
          <a:p>
            <a:endParaRPr lang="tr-TR" b="1" dirty="0">
              <a:cs typeface="Times New Roman" panose="02020603050405020304" pitchFamily="18" charset="0"/>
            </a:endParaRPr>
          </a:p>
        </p:txBody>
      </p:sp>
      <p:sp>
        <p:nvSpPr>
          <p:cNvPr id="13" name="Metin kutusu 12">
            <a:extLst>
              <a:ext uri="{FF2B5EF4-FFF2-40B4-BE49-F238E27FC236}">
                <a16:creationId xmlns:a16="http://schemas.microsoft.com/office/drawing/2014/main" id="{D44D651C-AAED-C4DF-3AF9-C2B9F35C1A15}"/>
              </a:ext>
            </a:extLst>
          </p:cNvPr>
          <p:cNvSpPr txBox="1"/>
          <p:nvPr/>
        </p:nvSpPr>
        <p:spPr>
          <a:xfrm>
            <a:off x="877974" y="6351299"/>
            <a:ext cx="4277016" cy="369332"/>
          </a:xfrm>
          <a:prstGeom prst="rect">
            <a:avLst/>
          </a:prstGeom>
          <a:noFill/>
        </p:spPr>
        <p:txBody>
          <a:bodyPr wrap="square" rtlCol="0">
            <a:spAutoFit/>
          </a:bodyPr>
          <a:lstStyle/>
          <a:p>
            <a:r>
              <a:rPr lang="tr-TR" b="1" dirty="0">
                <a:cs typeface="Times New Roman" panose="02020603050405020304" pitchFamily="18" charset="0"/>
              </a:rPr>
              <a:t>Doç. Dr. Zuhal UÇKUN </a:t>
            </a:r>
            <a:r>
              <a:rPr lang="tr-TR" b="1" dirty="0" smtClean="0">
                <a:cs typeface="Times New Roman" panose="02020603050405020304" pitchFamily="18" charset="0"/>
              </a:rPr>
              <a:t>ŞAHİNOĞULLARI</a:t>
            </a:r>
            <a:endParaRPr lang="tr-TR" b="1" dirty="0">
              <a:cs typeface="Times New Roman" panose="02020603050405020304" pitchFamily="18" charset="0"/>
            </a:endParaRPr>
          </a:p>
        </p:txBody>
      </p:sp>
      <p:sp>
        <p:nvSpPr>
          <p:cNvPr id="14" name="Metin kutusu 13">
            <a:extLst>
              <a:ext uri="{FF2B5EF4-FFF2-40B4-BE49-F238E27FC236}">
                <a16:creationId xmlns:a16="http://schemas.microsoft.com/office/drawing/2014/main" id="{038526AC-FDB4-CD4A-98B7-9B0527AA7061}"/>
              </a:ext>
            </a:extLst>
          </p:cNvPr>
          <p:cNvSpPr txBox="1"/>
          <p:nvPr/>
        </p:nvSpPr>
        <p:spPr>
          <a:xfrm>
            <a:off x="6961211" y="6333329"/>
            <a:ext cx="4497354" cy="369332"/>
          </a:xfrm>
          <a:prstGeom prst="rect">
            <a:avLst/>
          </a:prstGeom>
          <a:noFill/>
        </p:spPr>
        <p:txBody>
          <a:bodyPr wrap="square" rtlCol="0">
            <a:spAutoFit/>
          </a:bodyPr>
          <a:lstStyle/>
          <a:p>
            <a:pPr algn="ctr"/>
            <a:r>
              <a:rPr lang="tr-TR" b="1" dirty="0">
                <a:cs typeface="Times New Roman" panose="02020603050405020304" pitchFamily="18" charset="0"/>
              </a:rPr>
              <a:t>Dr. Öğr. Üyesi Ayça </a:t>
            </a:r>
            <a:r>
              <a:rPr lang="tr-TR" b="1" dirty="0" smtClean="0">
                <a:cs typeface="Times New Roman" panose="02020603050405020304" pitchFamily="18" charset="0"/>
              </a:rPr>
              <a:t>AKTAŞ ŞÜKÜROĞLU</a:t>
            </a:r>
            <a:endParaRPr lang="tr-TR" b="1" dirty="0">
              <a:cs typeface="Times New Roman" panose="02020603050405020304" pitchFamily="18" charset="0"/>
            </a:endParaRPr>
          </a:p>
        </p:txBody>
      </p:sp>
      <p:pic>
        <p:nvPicPr>
          <p:cNvPr id="15" name="Resim 14"/>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224287" y="2397258"/>
            <a:ext cx="1210951" cy="1670764"/>
          </a:xfrm>
          <a:prstGeom prst="rect">
            <a:avLst/>
          </a:prstGeom>
        </p:spPr>
      </p:pic>
      <p:sp>
        <p:nvSpPr>
          <p:cNvPr id="16" name="Metin kutusu 15">
            <a:extLst>
              <a:ext uri="{FF2B5EF4-FFF2-40B4-BE49-F238E27FC236}">
                <a16:creationId xmlns:a16="http://schemas.microsoft.com/office/drawing/2014/main" id="{28E32EC9-C46F-E358-5D23-DA3B9A7D3ECA}"/>
              </a:ext>
            </a:extLst>
          </p:cNvPr>
          <p:cNvSpPr txBox="1"/>
          <p:nvPr/>
        </p:nvSpPr>
        <p:spPr>
          <a:xfrm>
            <a:off x="7319925" y="4068022"/>
            <a:ext cx="3019673" cy="369332"/>
          </a:xfrm>
          <a:prstGeom prst="rect">
            <a:avLst/>
          </a:prstGeom>
          <a:noFill/>
        </p:spPr>
        <p:txBody>
          <a:bodyPr wrap="none" rtlCol="0">
            <a:spAutoFit/>
          </a:bodyPr>
          <a:lstStyle/>
          <a:p>
            <a:pPr algn="ctr"/>
            <a:r>
              <a:rPr lang="tr-TR" b="1" dirty="0">
                <a:cs typeface="Times New Roman" panose="02020603050405020304" pitchFamily="18" charset="0"/>
              </a:rPr>
              <a:t>Prof. Dr. </a:t>
            </a:r>
            <a:r>
              <a:rPr lang="tr-TR" b="1" dirty="0" smtClean="0">
                <a:cs typeface="Times New Roman" panose="02020603050405020304" pitchFamily="18" charset="0"/>
              </a:rPr>
              <a:t>Seyhan ŞAHAN FIRAT</a:t>
            </a:r>
            <a:endParaRPr lang="tr-TR" b="1" dirty="0">
              <a:cs typeface="Times New Roman" panose="02020603050405020304" pitchFamily="18" charset="0"/>
            </a:endParaRPr>
          </a:p>
        </p:txBody>
      </p:sp>
    </p:spTree>
    <p:extLst>
      <p:ext uri="{BB962C8B-B14F-4D97-AF65-F5344CB8AC3E}">
        <p14:creationId xmlns:p14="http://schemas.microsoft.com/office/powerpoint/2010/main" val="28410890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749024" y="1038679"/>
            <a:ext cx="4681549" cy="1279316"/>
          </a:xfrm>
          <a:solidFill>
            <a:schemeClr val="bg1"/>
          </a:solidFill>
        </p:spPr>
        <p:txBody>
          <a:bodyPr>
            <a:normAutofit fontScale="90000"/>
          </a:bodyPr>
          <a:lstStyle/>
          <a:p>
            <a:pPr algn="ctr"/>
            <a:r>
              <a:rPr lang="tr-TR" b="1" dirty="0" smtClean="0">
                <a:solidFill>
                  <a:srgbClr val="192C4F"/>
                </a:solidFill>
              </a:rPr>
              <a:t>FILEDS OF RESEARCH</a:t>
            </a:r>
            <a:endParaRPr lang="en-US" b="1" dirty="0">
              <a:solidFill>
                <a:srgbClr val="192C4F"/>
              </a:solidFill>
            </a:endParaRPr>
          </a:p>
        </p:txBody>
      </p:sp>
      <p:sp>
        <p:nvSpPr>
          <p:cNvPr id="3" name="İçerik Yer Tutucusu 2"/>
          <p:cNvSpPr>
            <a:spLocks noGrp="1"/>
          </p:cNvSpPr>
          <p:nvPr>
            <p:ph idx="1"/>
          </p:nvPr>
        </p:nvSpPr>
        <p:spPr>
          <a:xfrm>
            <a:off x="844200" y="2138691"/>
            <a:ext cx="10515600" cy="4530642"/>
          </a:xfrm>
        </p:spPr>
        <p:txBody>
          <a:bodyPr>
            <a:normAutofit fontScale="85000" lnSpcReduction="10000"/>
          </a:bodyPr>
          <a:lstStyle/>
          <a:p>
            <a:r>
              <a:rPr lang="en-GB" sz="2000" dirty="0" smtClean="0">
                <a:solidFill>
                  <a:srgbClr val="192C4F"/>
                </a:solidFill>
              </a:rPr>
              <a:t>Analytical Toxicology (GC-NPD, GC-ECD, GC-MS, LC-MS/MS, HPLC, ICP-MS, cell sorter - flow cytometry analyses) </a:t>
            </a:r>
          </a:p>
          <a:p>
            <a:endParaRPr lang="en-GB" sz="2000" dirty="0" smtClean="0">
              <a:solidFill>
                <a:srgbClr val="192C4F"/>
              </a:solidFill>
            </a:endParaRPr>
          </a:p>
          <a:p>
            <a:r>
              <a:rPr lang="en-GB" sz="2000" dirty="0" smtClean="0">
                <a:solidFill>
                  <a:srgbClr val="192C4F"/>
                </a:solidFill>
              </a:rPr>
              <a:t>Forensic Toxicology (structural identification of illegal substances (natural and synthetic) (FTIR, NMR analyses)</a:t>
            </a:r>
          </a:p>
          <a:p>
            <a:endParaRPr lang="en-GB" sz="2000" dirty="0" smtClean="0">
              <a:solidFill>
                <a:srgbClr val="192C4F"/>
              </a:solidFill>
            </a:endParaRPr>
          </a:p>
          <a:p>
            <a:r>
              <a:rPr lang="en-GB" sz="2000" dirty="0" smtClean="0">
                <a:solidFill>
                  <a:srgbClr val="192C4F"/>
                </a:solidFill>
              </a:rPr>
              <a:t>Qualitative and quantitative analyses using GC-MS and LC-MS/MS instruments </a:t>
            </a:r>
          </a:p>
          <a:p>
            <a:endParaRPr lang="en-GB" sz="2000" dirty="0" smtClean="0">
              <a:solidFill>
                <a:srgbClr val="192C4F"/>
              </a:solidFill>
            </a:endParaRPr>
          </a:p>
          <a:p>
            <a:r>
              <a:rPr lang="en-GB" sz="2000" dirty="0" smtClean="0">
                <a:solidFill>
                  <a:srgbClr val="192C4F"/>
                </a:solidFill>
              </a:rPr>
              <a:t>Biosensor development studies </a:t>
            </a:r>
          </a:p>
          <a:p>
            <a:endParaRPr lang="en-GB" sz="2000" dirty="0" smtClean="0">
              <a:solidFill>
                <a:srgbClr val="192C4F"/>
              </a:solidFill>
            </a:endParaRPr>
          </a:p>
          <a:p>
            <a:r>
              <a:rPr lang="en-GB" sz="2000" dirty="0" err="1" smtClean="0">
                <a:solidFill>
                  <a:srgbClr val="192C4F"/>
                </a:solidFill>
              </a:rPr>
              <a:t>Genotoxicity</a:t>
            </a:r>
            <a:r>
              <a:rPr lang="en-GB" sz="2000" dirty="0" smtClean="0">
                <a:solidFill>
                  <a:srgbClr val="192C4F"/>
                </a:solidFill>
              </a:rPr>
              <a:t> (MN, SCE, and COMET tests) </a:t>
            </a:r>
          </a:p>
          <a:p>
            <a:endParaRPr lang="en-GB" sz="2000" dirty="0" smtClean="0">
              <a:solidFill>
                <a:srgbClr val="192C4F"/>
              </a:solidFill>
            </a:endParaRPr>
          </a:p>
          <a:p>
            <a:r>
              <a:rPr lang="en-GB" sz="2000" dirty="0" smtClean="0">
                <a:solidFill>
                  <a:srgbClr val="192C4F"/>
                </a:solidFill>
              </a:rPr>
              <a:t>Cytotoxicity studies (cell culture, cell sorter-flow cytometry analyses)</a:t>
            </a:r>
          </a:p>
          <a:p>
            <a:endParaRPr lang="en-GB" sz="2000" dirty="0" smtClean="0">
              <a:solidFill>
                <a:srgbClr val="192C4F"/>
              </a:solidFill>
            </a:endParaRPr>
          </a:p>
          <a:p>
            <a:r>
              <a:rPr lang="en-GB" sz="2000" dirty="0" smtClean="0">
                <a:solidFill>
                  <a:srgbClr val="192C4F"/>
                </a:solidFill>
              </a:rPr>
              <a:t>Molecular toxicology studies </a:t>
            </a:r>
            <a:r>
              <a:rPr lang="en-GB" sz="2000" dirty="0" err="1" smtClean="0">
                <a:solidFill>
                  <a:srgbClr val="192C4F"/>
                </a:solidFill>
              </a:rPr>
              <a:t>Toxicogenetic</a:t>
            </a:r>
            <a:r>
              <a:rPr lang="en-GB" sz="2000" dirty="0" smtClean="0">
                <a:solidFill>
                  <a:srgbClr val="192C4F"/>
                </a:solidFill>
              </a:rPr>
              <a:t>/</a:t>
            </a:r>
            <a:r>
              <a:rPr lang="en-GB" sz="2000" dirty="0" err="1" smtClean="0">
                <a:solidFill>
                  <a:srgbClr val="192C4F"/>
                </a:solidFill>
              </a:rPr>
              <a:t>pharmacogenetic</a:t>
            </a:r>
            <a:r>
              <a:rPr lang="en-GB" sz="2000" dirty="0" smtClean="0">
                <a:solidFill>
                  <a:srgbClr val="192C4F"/>
                </a:solidFill>
              </a:rPr>
              <a:t> studies</a:t>
            </a:r>
            <a:endParaRPr lang="en-GB" sz="2000" dirty="0">
              <a:solidFill>
                <a:srgbClr val="192C4F"/>
              </a:solidFill>
            </a:endParaRPr>
          </a:p>
        </p:txBody>
      </p:sp>
      <p:pic>
        <p:nvPicPr>
          <p:cNvPr id="6" name="Resim 5"/>
          <p:cNvPicPr>
            <a:picLocks/>
          </p:cNvPicPr>
          <p:nvPr/>
        </p:nvPicPr>
        <p:blipFill>
          <a:blip r:embed="rId2"/>
          <a:stretch>
            <a:fillRect/>
          </a:stretch>
        </p:blipFill>
        <p:spPr>
          <a:xfrm>
            <a:off x="-12000" y="0"/>
            <a:ext cx="12204000" cy="1188000"/>
          </a:xfrm>
          <a:prstGeom prst="rect">
            <a:avLst/>
          </a:prstGeom>
        </p:spPr>
      </p:pic>
      <p:pic>
        <p:nvPicPr>
          <p:cNvPr id="7" name="Resim 6"/>
          <p:cNvPicPr>
            <a:picLocks noChangeAspect="1"/>
          </p:cNvPicPr>
          <p:nvPr/>
        </p:nvPicPr>
        <p:blipFill>
          <a:blip r:embed="rId3"/>
          <a:stretch>
            <a:fillRect/>
          </a:stretch>
        </p:blipFill>
        <p:spPr>
          <a:xfrm>
            <a:off x="10873299" y="87988"/>
            <a:ext cx="1170533" cy="1012024"/>
          </a:xfrm>
          <a:prstGeom prst="rect">
            <a:avLst/>
          </a:prstGeom>
        </p:spPr>
      </p:pic>
    </p:spTree>
    <p:extLst>
      <p:ext uri="{BB962C8B-B14F-4D97-AF65-F5344CB8AC3E}">
        <p14:creationId xmlns:p14="http://schemas.microsoft.com/office/powerpoint/2010/main" val="33129231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984360" y="1038679"/>
            <a:ext cx="5737609" cy="1279316"/>
          </a:xfrm>
          <a:solidFill>
            <a:schemeClr val="bg1"/>
          </a:solidFill>
        </p:spPr>
        <p:txBody>
          <a:bodyPr>
            <a:normAutofit fontScale="90000"/>
          </a:bodyPr>
          <a:lstStyle/>
          <a:p>
            <a:pPr algn="ctr"/>
            <a:r>
              <a:rPr lang="tr-TR" b="1" dirty="0" smtClean="0">
                <a:solidFill>
                  <a:srgbClr val="192C4F"/>
                </a:solidFill>
              </a:rPr>
              <a:t>PROGRAM COMPETENCIES</a:t>
            </a:r>
            <a:endParaRPr lang="en-US" b="1" dirty="0">
              <a:solidFill>
                <a:srgbClr val="192C4F"/>
              </a:solidFill>
            </a:endParaRPr>
          </a:p>
        </p:txBody>
      </p:sp>
      <p:sp>
        <p:nvSpPr>
          <p:cNvPr id="3" name="İçerik Yer Tutucusu 2"/>
          <p:cNvSpPr>
            <a:spLocks noGrp="1"/>
          </p:cNvSpPr>
          <p:nvPr>
            <p:ph idx="1"/>
          </p:nvPr>
        </p:nvSpPr>
        <p:spPr>
          <a:xfrm>
            <a:off x="844200" y="2138691"/>
            <a:ext cx="10515600" cy="4530642"/>
          </a:xfrm>
        </p:spPr>
        <p:txBody>
          <a:bodyPr>
            <a:normAutofit/>
          </a:bodyPr>
          <a:lstStyle/>
          <a:p>
            <a:pPr fontAlgn="ctr"/>
            <a:r>
              <a:rPr lang="en-GB" sz="2000" dirty="0" smtClean="0"/>
              <a:t>Explain general toxicology terms</a:t>
            </a:r>
          </a:p>
          <a:p>
            <a:pPr fontAlgn="ctr"/>
            <a:r>
              <a:rPr lang="en-GB" sz="2000" dirty="0" smtClean="0"/>
              <a:t>Express </a:t>
            </a:r>
            <a:r>
              <a:rPr lang="en-GB" sz="2000" dirty="0" err="1" smtClean="0"/>
              <a:t>toxicokinetic</a:t>
            </a:r>
            <a:r>
              <a:rPr lang="en-GB" sz="2000" dirty="0" smtClean="0"/>
              <a:t> mechanisms</a:t>
            </a:r>
          </a:p>
          <a:p>
            <a:pPr fontAlgn="ctr"/>
            <a:r>
              <a:rPr lang="en-GB" sz="2000" dirty="0" smtClean="0"/>
              <a:t>Express factors affecting toxicity</a:t>
            </a:r>
          </a:p>
          <a:p>
            <a:pPr fontAlgn="ctr"/>
            <a:r>
              <a:rPr lang="en-GB" sz="2000" dirty="0" smtClean="0"/>
              <a:t>Distinguish general and specific toxic effects</a:t>
            </a:r>
          </a:p>
          <a:p>
            <a:pPr fontAlgn="ctr"/>
            <a:r>
              <a:rPr lang="en-GB" sz="2000" dirty="0" smtClean="0"/>
              <a:t>Explain toxicology subdivision of field activities.</a:t>
            </a:r>
          </a:p>
          <a:p>
            <a:pPr fontAlgn="ctr"/>
            <a:r>
              <a:rPr lang="en-GB" sz="2000" dirty="0" smtClean="0"/>
              <a:t>Assessment substances toxic on human and environment</a:t>
            </a:r>
          </a:p>
          <a:p>
            <a:pPr fontAlgn="ctr"/>
            <a:r>
              <a:rPr lang="en-GB" sz="2000" dirty="0" smtClean="0"/>
              <a:t>Design risk assessment in toxicology</a:t>
            </a:r>
          </a:p>
          <a:p>
            <a:pPr fontAlgn="ctr"/>
            <a:r>
              <a:rPr lang="en-GB" sz="2000" dirty="0" smtClean="0"/>
              <a:t>To gain skill to use toxicology information sources and their evaluation</a:t>
            </a:r>
          </a:p>
          <a:p>
            <a:pPr fontAlgn="ctr"/>
            <a:r>
              <a:rPr lang="en-GB" sz="2000" dirty="0" smtClean="0"/>
              <a:t>To write the research and/or reviews on various topics related to toxicology</a:t>
            </a:r>
          </a:p>
          <a:p>
            <a:pPr fontAlgn="ctr"/>
            <a:r>
              <a:rPr lang="en-GB" sz="2000" dirty="0" smtClean="0"/>
              <a:t>To make presentations on various topics related to toxicology</a:t>
            </a:r>
          </a:p>
          <a:p>
            <a:pPr fontAlgn="ctr"/>
            <a:r>
              <a:rPr lang="en-GB" sz="2000" dirty="0" smtClean="0"/>
              <a:t>To make analysis in biological materials using various methods and techniques.</a:t>
            </a:r>
            <a:endParaRPr lang="en-GB" sz="2000" dirty="0"/>
          </a:p>
        </p:txBody>
      </p:sp>
      <p:pic>
        <p:nvPicPr>
          <p:cNvPr id="6" name="Resim 5"/>
          <p:cNvPicPr>
            <a:picLocks/>
          </p:cNvPicPr>
          <p:nvPr/>
        </p:nvPicPr>
        <p:blipFill>
          <a:blip r:embed="rId2"/>
          <a:stretch>
            <a:fillRect/>
          </a:stretch>
        </p:blipFill>
        <p:spPr>
          <a:xfrm>
            <a:off x="-12000" y="0"/>
            <a:ext cx="12204000" cy="1188000"/>
          </a:xfrm>
          <a:prstGeom prst="rect">
            <a:avLst/>
          </a:prstGeom>
        </p:spPr>
      </p:pic>
      <p:pic>
        <p:nvPicPr>
          <p:cNvPr id="7" name="Resim 6"/>
          <p:cNvPicPr>
            <a:picLocks noChangeAspect="1"/>
          </p:cNvPicPr>
          <p:nvPr/>
        </p:nvPicPr>
        <p:blipFill>
          <a:blip r:embed="rId3"/>
          <a:stretch>
            <a:fillRect/>
          </a:stretch>
        </p:blipFill>
        <p:spPr>
          <a:xfrm>
            <a:off x="10873299" y="87988"/>
            <a:ext cx="1170533" cy="1012024"/>
          </a:xfrm>
          <a:prstGeom prst="rect">
            <a:avLst/>
          </a:prstGeom>
        </p:spPr>
      </p:pic>
    </p:spTree>
    <p:extLst>
      <p:ext uri="{BB962C8B-B14F-4D97-AF65-F5344CB8AC3E}">
        <p14:creationId xmlns:p14="http://schemas.microsoft.com/office/powerpoint/2010/main" val="15775276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984360" y="1038679"/>
            <a:ext cx="6451042" cy="1279316"/>
          </a:xfrm>
          <a:solidFill>
            <a:schemeClr val="bg1"/>
          </a:solidFill>
        </p:spPr>
        <p:txBody>
          <a:bodyPr>
            <a:normAutofit fontScale="90000"/>
          </a:bodyPr>
          <a:lstStyle/>
          <a:p>
            <a:pPr algn="ctr"/>
            <a:r>
              <a:rPr lang="tr-TR" b="1" dirty="0" smtClean="0">
                <a:solidFill>
                  <a:srgbClr val="192C4F"/>
                </a:solidFill>
              </a:rPr>
              <a:t>EMPLOYMENT OPPORTUNITIES</a:t>
            </a:r>
            <a:endParaRPr lang="en-US" b="1" dirty="0">
              <a:solidFill>
                <a:srgbClr val="192C4F"/>
              </a:solidFill>
            </a:endParaRPr>
          </a:p>
        </p:txBody>
      </p:sp>
      <p:sp>
        <p:nvSpPr>
          <p:cNvPr id="3" name="İçerik Yer Tutucusu 2"/>
          <p:cNvSpPr>
            <a:spLocks noGrp="1"/>
          </p:cNvSpPr>
          <p:nvPr>
            <p:ph idx="1"/>
          </p:nvPr>
        </p:nvSpPr>
        <p:spPr>
          <a:xfrm>
            <a:off x="832200" y="2538084"/>
            <a:ext cx="10515600" cy="4530642"/>
          </a:xfrm>
        </p:spPr>
        <p:txBody>
          <a:bodyPr/>
          <a:lstStyle/>
          <a:p>
            <a:pPr marL="0" indent="0">
              <a:buNone/>
            </a:pPr>
            <a:r>
              <a:rPr lang="en-US" dirty="0"/>
              <a:t>Graduates of the Master's Program in Pharmaceutical Toxicology can pursue further academic studies in relevant departments at universities. They can also work in units that conduct various types of drug-related research and development (e.g., pharmaceutical industry, drug quality control laboratories) and at government agencies such as the Ministry of Health, the Ministry of Environment and Urbanization, and the Ministry of Agriculture and Forestry.</a:t>
            </a:r>
          </a:p>
          <a:p>
            <a:pPr marL="0" indent="0">
              <a:buNone/>
            </a:pPr>
            <a:endParaRPr lang="en-US" dirty="0"/>
          </a:p>
        </p:txBody>
      </p:sp>
      <p:pic>
        <p:nvPicPr>
          <p:cNvPr id="6" name="Resim 5"/>
          <p:cNvPicPr>
            <a:picLocks/>
          </p:cNvPicPr>
          <p:nvPr/>
        </p:nvPicPr>
        <p:blipFill>
          <a:blip r:embed="rId2"/>
          <a:stretch>
            <a:fillRect/>
          </a:stretch>
        </p:blipFill>
        <p:spPr>
          <a:xfrm>
            <a:off x="-12000" y="0"/>
            <a:ext cx="12204000" cy="1188000"/>
          </a:xfrm>
          <a:prstGeom prst="rect">
            <a:avLst/>
          </a:prstGeom>
        </p:spPr>
      </p:pic>
      <p:pic>
        <p:nvPicPr>
          <p:cNvPr id="7" name="Resim 6"/>
          <p:cNvPicPr>
            <a:picLocks noChangeAspect="1"/>
          </p:cNvPicPr>
          <p:nvPr/>
        </p:nvPicPr>
        <p:blipFill>
          <a:blip r:embed="rId3"/>
          <a:stretch>
            <a:fillRect/>
          </a:stretch>
        </p:blipFill>
        <p:spPr>
          <a:xfrm>
            <a:off x="10873299" y="87988"/>
            <a:ext cx="1170533" cy="1012024"/>
          </a:xfrm>
          <a:prstGeom prst="rect">
            <a:avLst/>
          </a:prstGeom>
        </p:spPr>
      </p:pic>
    </p:spTree>
    <p:extLst>
      <p:ext uri="{BB962C8B-B14F-4D97-AF65-F5344CB8AC3E}">
        <p14:creationId xmlns:p14="http://schemas.microsoft.com/office/powerpoint/2010/main" val="16711411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984360" y="1038679"/>
            <a:ext cx="5446213" cy="1279316"/>
          </a:xfrm>
          <a:solidFill>
            <a:schemeClr val="bg1"/>
          </a:solidFill>
        </p:spPr>
        <p:txBody>
          <a:bodyPr>
            <a:normAutofit/>
          </a:bodyPr>
          <a:lstStyle/>
          <a:p>
            <a:pPr algn="ctr"/>
            <a:r>
              <a:rPr lang="tr-TR" b="1" dirty="0" smtClean="0">
                <a:solidFill>
                  <a:srgbClr val="192C4F"/>
                </a:solidFill>
              </a:rPr>
              <a:t>CONTACT</a:t>
            </a:r>
            <a:endParaRPr lang="en-US" b="1" dirty="0">
              <a:solidFill>
                <a:srgbClr val="192C4F"/>
              </a:solidFill>
            </a:endParaRPr>
          </a:p>
        </p:txBody>
      </p:sp>
      <p:pic>
        <p:nvPicPr>
          <p:cNvPr id="6" name="Resim 5"/>
          <p:cNvPicPr>
            <a:picLocks/>
          </p:cNvPicPr>
          <p:nvPr/>
        </p:nvPicPr>
        <p:blipFill>
          <a:blip r:embed="rId2"/>
          <a:stretch>
            <a:fillRect/>
          </a:stretch>
        </p:blipFill>
        <p:spPr>
          <a:xfrm>
            <a:off x="-12000" y="0"/>
            <a:ext cx="12204000" cy="1188000"/>
          </a:xfrm>
          <a:prstGeom prst="rect">
            <a:avLst/>
          </a:prstGeom>
        </p:spPr>
      </p:pic>
      <p:pic>
        <p:nvPicPr>
          <p:cNvPr id="7" name="Resim 6"/>
          <p:cNvPicPr>
            <a:picLocks noChangeAspect="1"/>
          </p:cNvPicPr>
          <p:nvPr/>
        </p:nvPicPr>
        <p:blipFill>
          <a:blip r:embed="rId3"/>
          <a:stretch>
            <a:fillRect/>
          </a:stretch>
        </p:blipFill>
        <p:spPr>
          <a:xfrm>
            <a:off x="10873299" y="87988"/>
            <a:ext cx="1170533" cy="1012024"/>
          </a:xfrm>
          <a:prstGeom prst="rect">
            <a:avLst/>
          </a:prstGeom>
        </p:spPr>
      </p:pic>
      <p:sp>
        <p:nvSpPr>
          <p:cNvPr id="8" name="İçerik Yer Tutucusu 2"/>
          <p:cNvSpPr>
            <a:spLocks noGrp="1"/>
          </p:cNvSpPr>
          <p:nvPr>
            <p:ph idx="1"/>
          </p:nvPr>
        </p:nvSpPr>
        <p:spPr>
          <a:xfrm>
            <a:off x="844200" y="2138691"/>
            <a:ext cx="10515600" cy="4530642"/>
          </a:xfrm>
        </p:spPr>
        <p:txBody>
          <a:bodyPr>
            <a:normAutofit/>
          </a:bodyPr>
          <a:lstStyle/>
          <a:p>
            <a:r>
              <a:rPr lang="en-GB" dirty="0" smtClean="0"/>
              <a:t>GMK </a:t>
            </a:r>
            <a:r>
              <a:rPr lang="en-GB" dirty="0" err="1" smtClean="0"/>
              <a:t>Blv</a:t>
            </a:r>
            <a:r>
              <a:rPr lang="en-GB" dirty="0" smtClean="0"/>
              <a:t>. Mersin University, </a:t>
            </a:r>
            <a:r>
              <a:rPr lang="en-GB" dirty="0" err="1" smtClean="0"/>
              <a:t>Yenisehir</a:t>
            </a:r>
            <a:r>
              <a:rPr lang="en-GB" dirty="0" smtClean="0"/>
              <a:t> Campus, Faculty of Pharmacy, C-Block, 33169 </a:t>
            </a:r>
            <a:r>
              <a:rPr lang="en-GB" dirty="0" err="1" smtClean="0"/>
              <a:t>Yenisehir</a:t>
            </a:r>
            <a:r>
              <a:rPr lang="en-GB" dirty="0" smtClean="0"/>
              <a:t>, Mersin, Turkey.</a:t>
            </a:r>
          </a:p>
          <a:p>
            <a:r>
              <a:rPr lang="en-GB" dirty="0" smtClean="0"/>
              <a:t>Department Secretariat </a:t>
            </a:r>
          </a:p>
          <a:p>
            <a:pPr marL="0" indent="0">
              <a:buNone/>
            </a:pPr>
            <a:r>
              <a:rPr lang="tr-TR" dirty="0" smtClean="0"/>
              <a:t>   Tel</a:t>
            </a:r>
            <a:r>
              <a:rPr lang="tr-TR" dirty="0"/>
              <a:t>: +90 </a:t>
            </a:r>
            <a:r>
              <a:rPr lang="tr-TR" dirty="0" smtClean="0"/>
              <a:t>(324) </a:t>
            </a:r>
            <a:r>
              <a:rPr lang="tr-TR" dirty="0"/>
              <a:t>341 28 15 </a:t>
            </a:r>
            <a:endParaRPr lang="tr-TR" dirty="0" smtClean="0"/>
          </a:p>
          <a:p>
            <a:r>
              <a:rPr lang="tr-TR" dirty="0" smtClean="0"/>
              <a:t>E-mail: </a:t>
            </a:r>
          </a:p>
          <a:p>
            <a:pPr marL="0" indent="0">
              <a:buNone/>
            </a:pPr>
            <a:r>
              <a:rPr lang="tr-TR" dirty="0" smtClean="0">
                <a:solidFill>
                  <a:srgbClr val="FF0000"/>
                </a:solidFill>
              </a:rPr>
              <a:t>   dilekbattal@mersin.edu.tr</a:t>
            </a:r>
            <a:endParaRPr lang="tr-TR" dirty="0">
              <a:solidFill>
                <a:srgbClr val="FF0000"/>
              </a:solidFill>
            </a:endParaRPr>
          </a:p>
          <a:p>
            <a:pPr marL="0" indent="0">
              <a:buNone/>
            </a:pPr>
            <a:r>
              <a:rPr lang="tr-TR" dirty="0" smtClean="0">
                <a:solidFill>
                  <a:srgbClr val="FF0000"/>
                </a:solidFill>
              </a:rPr>
              <a:t>   uckunzuhal@mersin.edu.tr</a:t>
            </a:r>
            <a:endParaRPr lang="tr-TR" dirty="0">
              <a:solidFill>
                <a:srgbClr val="FF0000"/>
              </a:solidFill>
            </a:endParaRPr>
          </a:p>
          <a:p>
            <a:pPr marL="0" indent="0">
              <a:buNone/>
            </a:pPr>
            <a:r>
              <a:rPr lang="tr-TR" dirty="0" smtClean="0">
                <a:solidFill>
                  <a:srgbClr val="FF0000"/>
                </a:solidFill>
              </a:rPr>
              <a:t>   aktasayca@mersin.edu.tr</a:t>
            </a:r>
            <a:endParaRPr lang="tr-TR" dirty="0">
              <a:solidFill>
                <a:srgbClr val="FF0000"/>
              </a:solidFill>
            </a:endParaRPr>
          </a:p>
          <a:p>
            <a:endParaRPr lang="en-GB" dirty="0">
              <a:solidFill>
                <a:srgbClr val="192C4F"/>
              </a:solidFill>
            </a:endParaRPr>
          </a:p>
        </p:txBody>
      </p:sp>
    </p:spTree>
    <p:extLst>
      <p:ext uri="{BB962C8B-B14F-4D97-AF65-F5344CB8AC3E}">
        <p14:creationId xmlns:p14="http://schemas.microsoft.com/office/powerpoint/2010/main" val="29849533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205</TotalTime>
  <Words>542</Words>
  <Application>Microsoft Office PowerPoint</Application>
  <PresentationFormat>Geniş ekran</PresentationFormat>
  <Paragraphs>51</Paragraphs>
  <Slides>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Arial</vt:lpstr>
      <vt:lpstr>Calibri</vt:lpstr>
      <vt:lpstr>Calibri Light</vt:lpstr>
      <vt:lpstr>Times New Roman</vt:lpstr>
      <vt:lpstr>Office Teması</vt:lpstr>
      <vt:lpstr>DEPARTMENT OF PHARMACEUTICAL TOXICOLOGY</vt:lpstr>
      <vt:lpstr>HISTORY</vt:lpstr>
      <vt:lpstr>ACADEMIC STAFF</vt:lpstr>
      <vt:lpstr>FILEDS OF RESEARCH</vt:lpstr>
      <vt:lpstr>PROGRAM COMPETENCIES</vt:lpstr>
      <vt:lpstr>EMPLOYMENT OPPORTUNITIES</vt:lpstr>
      <vt:lpstr>CONTACT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ANABİLİM DALI</dc:title>
  <dc:creator>Bahar Tasdelen</dc:creator>
  <cp:lastModifiedBy>user456</cp:lastModifiedBy>
  <cp:revision>20</cp:revision>
  <dcterms:created xsi:type="dcterms:W3CDTF">2025-08-08T09:01:12Z</dcterms:created>
  <dcterms:modified xsi:type="dcterms:W3CDTF">2025-11-17T09:22:00Z</dcterms:modified>
</cp:coreProperties>
</file>