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4" r:id="rId5"/>
    <p:sldId id="259" r:id="rId6"/>
    <p:sldId id="265" r:id="rId7"/>
    <p:sldId id="260" r:id="rId8"/>
    <p:sldId id="261"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C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43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2/24/2026</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685694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2/24/2026</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305199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2/24/2026</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588964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4949E530-C5E2-4405-8F08-7C04ADCF85E6}" type="datetimeFigureOut">
              <a:rPr lang="en-US" smtClean="0"/>
              <a:t>2/24/2026</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127809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4949E530-C5E2-4405-8F08-7C04ADCF85E6}" type="datetimeFigureOut">
              <a:rPr lang="en-US" smtClean="0"/>
              <a:t>2/24/2026</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747946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p:cNvSpPr>
            <a:spLocks noGrp="1"/>
          </p:cNvSpPr>
          <p:nvPr>
            <p:ph type="dt" sz="half" idx="10"/>
          </p:nvPr>
        </p:nvSpPr>
        <p:spPr/>
        <p:txBody>
          <a:bodyPr/>
          <a:lstStyle/>
          <a:p>
            <a:fld id="{4949E530-C5E2-4405-8F08-7C04ADCF85E6}" type="datetimeFigureOut">
              <a:rPr lang="en-US" smtClean="0"/>
              <a:t>2/24/2026</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3513129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p:cNvSpPr>
            <a:spLocks noGrp="1"/>
          </p:cNvSpPr>
          <p:nvPr>
            <p:ph type="dt" sz="half" idx="10"/>
          </p:nvPr>
        </p:nvSpPr>
        <p:spPr/>
        <p:txBody>
          <a:bodyPr/>
          <a:lstStyle/>
          <a:p>
            <a:fld id="{4949E530-C5E2-4405-8F08-7C04ADCF85E6}" type="datetimeFigureOut">
              <a:rPr lang="en-US" smtClean="0"/>
              <a:t>2/24/2026</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3046219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Veri Yer Tutucusu 2"/>
          <p:cNvSpPr>
            <a:spLocks noGrp="1"/>
          </p:cNvSpPr>
          <p:nvPr>
            <p:ph type="dt" sz="half" idx="10"/>
          </p:nvPr>
        </p:nvSpPr>
        <p:spPr/>
        <p:txBody>
          <a:bodyPr/>
          <a:lstStyle/>
          <a:p>
            <a:fld id="{4949E530-C5E2-4405-8F08-7C04ADCF85E6}" type="datetimeFigureOut">
              <a:rPr lang="en-US" smtClean="0"/>
              <a:t>2/24/2026</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270128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949E530-C5E2-4405-8F08-7C04ADCF85E6}" type="datetimeFigureOut">
              <a:rPr lang="en-US" smtClean="0"/>
              <a:t>2/24/2026</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371443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4949E530-C5E2-4405-8F08-7C04ADCF85E6}" type="datetimeFigureOut">
              <a:rPr lang="en-US" smtClean="0"/>
              <a:t>2/24/2026</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12234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4949E530-C5E2-4405-8F08-7C04ADCF85E6}" type="datetimeFigureOut">
              <a:rPr lang="en-US" smtClean="0"/>
              <a:t>2/24/2026</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24DDC9B-B304-4A8D-97A3-9BBFAEA30FD8}" type="slidenum">
              <a:rPr lang="en-US" smtClean="0"/>
              <a:t>‹#›</a:t>
            </a:fld>
            <a:endParaRPr lang="en-US"/>
          </a:p>
        </p:txBody>
      </p:sp>
    </p:spTree>
    <p:extLst>
      <p:ext uri="{BB962C8B-B14F-4D97-AF65-F5344CB8AC3E}">
        <p14:creationId xmlns:p14="http://schemas.microsoft.com/office/powerpoint/2010/main" val="3714945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49E530-C5E2-4405-8F08-7C04ADCF85E6}" type="datetimeFigureOut">
              <a:rPr lang="en-US" smtClean="0"/>
              <a:t>2/24/2026</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DDC9B-B304-4A8D-97A3-9BBFAEA30FD8}" type="slidenum">
              <a:rPr lang="en-US" smtClean="0"/>
              <a:t>‹#›</a:t>
            </a:fld>
            <a:endParaRPr lang="en-US"/>
          </a:p>
        </p:txBody>
      </p:sp>
    </p:spTree>
    <p:extLst>
      <p:ext uri="{BB962C8B-B14F-4D97-AF65-F5344CB8AC3E}">
        <p14:creationId xmlns:p14="http://schemas.microsoft.com/office/powerpoint/2010/main" val="31146724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p:cNvSpPr txBox="1"/>
          <p:nvPr/>
        </p:nvSpPr>
        <p:spPr>
          <a:xfrm>
            <a:off x="0" y="2"/>
            <a:ext cx="12192000" cy="2664000"/>
          </a:xfrm>
          <a:prstGeom prst="rect">
            <a:avLst/>
          </a:prstGeom>
          <a:solidFill>
            <a:srgbClr val="192C4F"/>
          </a:solidFill>
        </p:spPr>
        <p:txBody>
          <a:bodyPr wrap="square" rtlCol="0">
            <a:spAutoFit/>
          </a:bodyPr>
          <a:lstStyle/>
          <a:p>
            <a:endParaRPr lang="en-US" dirty="0"/>
          </a:p>
        </p:txBody>
      </p:sp>
      <p:sp>
        <p:nvSpPr>
          <p:cNvPr id="2" name="Unvan 1"/>
          <p:cNvSpPr>
            <a:spLocks noGrp="1"/>
          </p:cNvSpPr>
          <p:nvPr>
            <p:ph type="ctrTitle"/>
          </p:nvPr>
        </p:nvSpPr>
        <p:spPr>
          <a:xfrm>
            <a:off x="1524000" y="3145643"/>
            <a:ext cx="9144000" cy="1065701"/>
          </a:xfrm>
        </p:spPr>
        <p:txBody>
          <a:bodyPr>
            <a:normAutofit fontScale="90000"/>
          </a:bodyPr>
          <a:lstStyle/>
          <a:p>
            <a:r>
              <a:rPr lang="tr-TR" sz="4400" b="1" dirty="0">
                <a:solidFill>
                  <a:srgbClr val="192C4F"/>
                </a:solidFill>
              </a:rPr>
              <a:t>DEPARTMENT OF </a:t>
            </a:r>
            <a:r>
              <a:rPr lang="en-US" sz="4400" b="1" dirty="0">
                <a:solidFill>
                  <a:srgbClr val="192C4F"/>
                </a:solidFill>
              </a:rPr>
              <a:t>STEM CELL AND REGENERATIVE MEDICINE </a:t>
            </a:r>
          </a:p>
        </p:txBody>
      </p:sp>
      <p:sp>
        <p:nvSpPr>
          <p:cNvPr id="3" name="Alt Başlık 2"/>
          <p:cNvSpPr>
            <a:spLocks noGrp="1"/>
          </p:cNvSpPr>
          <p:nvPr>
            <p:ph type="subTitle" idx="1"/>
          </p:nvPr>
        </p:nvSpPr>
        <p:spPr>
          <a:xfrm>
            <a:off x="1524000" y="4727453"/>
            <a:ext cx="9144000" cy="1655762"/>
          </a:xfrm>
        </p:spPr>
        <p:txBody>
          <a:bodyPr>
            <a:normAutofit/>
          </a:bodyPr>
          <a:lstStyle/>
          <a:p>
            <a:r>
              <a:rPr lang="tr-TR" sz="4000" dirty="0">
                <a:solidFill>
                  <a:srgbClr val="192C4F"/>
                </a:solidFill>
              </a:rPr>
              <a:t>GRADUATE PROGRAMS</a:t>
            </a:r>
          </a:p>
          <a:p>
            <a:r>
              <a:rPr lang="tr-TR" sz="4000" dirty="0" smtClean="0">
                <a:solidFill>
                  <a:srgbClr val="192C4F"/>
                </a:solidFill>
              </a:rPr>
              <a:t>2026</a:t>
            </a:r>
            <a:endParaRPr lang="en-US" sz="4000" dirty="0">
              <a:solidFill>
                <a:srgbClr val="192C4F"/>
              </a:solidFill>
            </a:endParaRPr>
          </a:p>
        </p:txBody>
      </p:sp>
      <p:sp>
        <p:nvSpPr>
          <p:cNvPr id="5" name="Dikdörtgen 4"/>
          <p:cNvSpPr/>
          <p:nvPr/>
        </p:nvSpPr>
        <p:spPr>
          <a:xfrm>
            <a:off x="2766645" y="1429205"/>
            <a:ext cx="6096000" cy="1200329"/>
          </a:xfrm>
          <a:prstGeom prst="rect">
            <a:avLst/>
          </a:prstGeom>
        </p:spPr>
        <p:txBody>
          <a:bodyPr>
            <a:spAutoFit/>
          </a:bodyPr>
          <a:lstStyle/>
          <a:p>
            <a:pPr algn="ctr"/>
            <a:r>
              <a:rPr lang="en-US" sz="2400" dirty="0">
                <a:solidFill>
                  <a:schemeClr val="bg1"/>
                </a:solidFill>
              </a:rPr>
              <a:t>T.C.</a:t>
            </a:r>
          </a:p>
          <a:p>
            <a:pPr algn="ctr"/>
            <a:r>
              <a:rPr lang="en-US" sz="2400">
                <a:solidFill>
                  <a:schemeClr val="bg1"/>
                </a:solidFill>
              </a:rPr>
              <a:t>MERSİN </a:t>
            </a:r>
            <a:r>
              <a:rPr lang="tr-TR" sz="2400">
                <a:solidFill>
                  <a:schemeClr val="bg1"/>
                </a:solidFill>
              </a:rPr>
              <a:t>UNIVERSITY</a:t>
            </a:r>
            <a:endParaRPr lang="en-US" sz="2400" dirty="0">
              <a:solidFill>
                <a:schemeClr val="bg1"/>
              </a:solidFill>
            </a:endParaRPr>
          </a:p>
          <a:p>
            <a:pPr algn="ctr"/>
            <a:r>
              <a:rPr lang="tr-TR" sz="2400" dirty="0">
                <a:solidFill>
                  <a:schemeClr val="bg1"/>
                </a:solidFill>
              </a:rPr>
              <a:t>INSTITUTE OF HEALTH SCIENCES</a:t>
            </a:r>
            <a:endParaRPr lang="en-US" sz="2400" dirty="0">
              <a:solidFill>
                <a:schemeClr val="bg1"/>
              </a:solidFill>
            </a:endParaRPr>
          </a:p>
        </p:txBody>
      </p:sp>
      <p:pic>
        <p:nvPicPr>
          <p:cNvPr id="4" name="Resim 3"/>
          <p:cNvPicPr>
            <a:picLocks noChangeAspect="1"/>
          </p:cNvPicPr>
          <p:nvPr/>
        </p:nvPicPr>
        <p:blipFill rotWithShape="1">
          <a:blip r:embed="rId2"/>
          <a:srcRect b="398"/>
          <a:stretch/>
        </p:blipFill>
        <p:spPr>
          <a:xfrm>
            <a:off x="5229379" y="417181"/>
            <a:ext cx="1170533" cy="1008000"/>
          </a:xfrm>
          <a:prstGeom prst="rect">
            <a:avLst/>
          </a:prstGeom>
          <a:solidFill>
            <a:schemeClr val="bg1"/>
          </a:solidFill>
        </p:spPr>
      </p:pic>
    </p:spTree>
    <p:extLst>
      <p:ext uri="{BB962C8B-B14F-4D97-AF65-F5344CB8AC3E}">
        <p14:creationId xmlns:p14="http://schemas.microsoft.com/office/powerpoint/2010/main" val="3481841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9024" y="1038679"/>
            <a:ext cx="4681549" cy="1279316"/>
          </a:xfrm>
          <a:solidFill>
            <a:schemeClr val="bg1"/>
          </a:solidFill>
        </p:spPr>
        <p:txBody>
          <a:bodyPr/>
          <a:lstStyle/>
          <a:p>
            <a:pPr algn="ctr"/>
            <a:r>
              <a:rPr lang="tr-TR" b="1" dirty="0">
                <a:solidFill>
                  <a:srgbClr val="192C4F"/>
                </a:solidFill>
              </a:rPr>
              <a:t>HISTORY</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fontScale="92500" lnSpcReduction="10000"/>
          </a:bodyPr>
          <a:lstStyle/>
          <a:p>
            <a:r>
              <a:rPr lang="en-US" dirty="0">
                <a:solidFill>
                  <a:srgbClr val="192C4F"/>
                </a:solidFill>
              </a:rPr>
              <a:t>The Department of Stem Cell and Regenerative Medicine was established in 2011 under the leadership of Prof. Dr. Kansu BÜYÜKAFŞAR (Pharmacology), Assoc. Prof. Dr. </a:t>
            </a:r>
            <a:r>
              <a:rPr lang="en-US" dirty="0" err="1">
                <a:solidFill>
                  <a:srgbClr val="192C4F"/>
                </a:solidFill>
              </a:rPr>
              <a:t>Eyüp</a:t>
            </a:r>
            <a:r>
              <a:rPr lang="en-US" dirty="0">
                <a:solidFill>
                  <a:srgbClr val="192C4F"/>
                </a:solidFill>
              </a:rPr>
              <a:t> Naci TİFTİK (Hematology), Assoc. Prof. Dr. </a:t>
            </a:r>
            <a:r>
              <a:rPr lang="en-US" dirty="0" err="1">
                <a:solidFill>
                  <a:srgbClr val="192C4F"/>
                </a:solidFill>
              </a:rPr>
              <a:t>Şakir</a:t>
            </a:r>
            <a:r>
              <a:rPr lang="en-US" dirty="0">
                <a:solidFill>
                  <a:srgbClr val="192C4F"/>
                </a:solidFill>
              </a:rPr>
              <a:t> </a:t>
            </a:r>
            <a:r>
              <a:rPr lang="en-US" dirty="0" err="1">
                <a:solidFill>
                  <a:srgbClr val="192C4F"/>
                </a:solidFill>
              </a:rPr>
              <a:t>Necat</a:t>
            </a:r>
            <a:r>
              <a:rPr lang="en-US" dirty="0">
                <a:solidFill>
                  <a:srgbClr val="192C4F"/>
                </a:solidFill>
              </a:rPr>
              <a:t> YILMAZ (Histology), and Assoc. Prof. Dr. Ata ÖZÇİMEN (Biology), with the contributions of Assoc. Prof. Dr. Selma ÜNAL (Pediatric Hematology), Assoc. Prof. Dr. </a:t>
            </a:r>
            <a:r>
              <a:rPr lang="en-US" dirty="0" err="1">
                <a:solidFill>
                  <a:srgbClr val="192C4F"/>
                </a:solidFill>
              </a:rPr>
              <a:t>Çağlar</a:t>
            </a:r>
            <a:r>
              <a:rPr lang="en-US" dirty="0">
                <a:solidFill>
                  <a:srgbClr val="192C4F"/>
                </a:solidFill>
              </a:rPr>
              <a:t> ÇITAK (Pediatric Oncology), and Assist. Prof. Dr. R. </a:t>
            </a:r>
            <a:r>
              <a:rPr lang="en-US" dirty="0" err="1">
                <a:solidFill>
                  <a:srgbClr val="192C4F"/>
                </a:solidFill>
              </a:rPr>
              <a:t>Nalan</a:t>
            </a:r>
            <a:r>
              <a:rPr lang="en-US" dirty="0">
                <a:solidFill>
                  <a:srgbClr val="192C4F"/>
                </a:solidFill>
              </a:rPr>
              <a:t> TİFTİK (Pharmacology).</a:t>
            </a:r>
            <a:br>
              <a:rPr lang="en-US" dirty="0">
                <a:solidFill>
                  <a:srgbClr val="192C4F"/>
                </a:solidFill>
              </a:rPr>
            </a:br>
            <a:endParaRPr lang="en-US" dirty="0">
              <a:solidFill>
                <a:srgbClr val="192C4F"/>
              </a:solidFill>
            </a:endParaRPr>
          </a:p>
          <a:p>
            <a:r>
              <a:rPr lang="en-US" dirty="0">
                <a:solidFill>
                  <a:srgbClr val="192C4F"/>
                </a:solidFill>
              </a:rPr>
              <a:t>In April 2011, it was officially approved by the Rectorate of Mersin University as the </a:t>
            </a:r>
            <a:r>
              <a:rPr lang="en-US" b="1" dirty="0">
                <a:solidFill>
                  <a:srgbClr val="192C4F"/>
                </a:solidFill>
              </a:rPr>
              <a:t>Mersin University Stem Cell and Cellular Therapy Research and Application Center (MERKÖK)</a:t>
            </a:r>
            <a:r>
              <a:rPr lang="en-US" dirty="0">
                <a:solidFill>
                  <a:srgbClr val="192C4F"/>
                </a:solidFill>
              </a:rPr>
              <a:t> to conduct research, education, and consultancy activities in the field of cellular therapies and stem cell research.</a:t>
            </a: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2521181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9024" y="1038679"/>
            <a:ext cx="4681549" cy="1279316"/>
          </a:xfrm>
          <a:solidFill>
            <a:schemeClr val="bg1"/>
          </a:solidFill>
        </p:spPr>
        <p:txBody>
          <a:bodyPr/>
          <a:lstStyle/>
          <a:p>
            <a:pPr algn="ctr"/>
            <a:r>
              <a:rPr lang="tr-TR" b="1" dirty="0">
                <a:solidFill>
                  <a:srgbClr val="192C4F"/>
                </a:solidFill>
              </a:rPr>
              <a:t>HISTORY</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a:bodyPr>
          <a:lstStyle/>
          <a:p>
            <a:pPr algn="just">
              <a:lnSpc>
                <a:spcPct val="100000"/>
              </a:lnSpc>
            </a:pPr>
            <a:r>
              <a:rPr lang="en-US" dirty="0">
                <a:solidFill>
                  <a:srgbClr val="192C4F"/>
                </a:solidFill>
              </a:rPr>
              <a:t>In the 2018–2019 academic year, the Interdisciplinary Department of Stem Cell and Regenerative Medicine at Mersin University, under the Institute of Health Sciences, launched its master’s (with thesis) and doctoral programs.</a:t>
            </a:r>
            <a:endParaRPr lang="tr-TR" dirty="0">
              <a:solidFill>
                <a:srgbClr val="192C4F"/>
              </a:solidFill>
            </a:endParaRPr>
          </a:p>
          <a:p>
            <a:pPr algn="just">
              <a:lnSpc>
                <a:spcPct val="100000"/>
              </a:lnSpc>
            </a:pPr>
            <a:r>
              <a:rPr lang="en-US" dirty="0">
                <a:solidFill>
                  <a:srgbClr val="192C4F"/>
                </a:solidFill>
              </a:rPr>
              <a:t>Today, with its multidisciplinary structure and the contributions of faculty members from both basic and clinical medical sciences, the department continues its education, research, and practical activities on stem cells and cellular therapies at both national and international levels, and carries out significant studies to meet the growing needs in this field in our country.</a:t>
            </a: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1281508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9024" y="1038679"/>
            <a:ext cx="4681549" cy="1279316"/>
          </a:xfrm>
          <a:solidFill>
            <a:schemeClr val="bg1"/>
          </a:solidFill>
        </p:spPr>
        <p:txBody>
          <a:bodyPr/>
          <a:lstStyle/>
          <a:p>
            <a:pPr algn="ctr"/>
            <a:r>
              <a:rPr lang="tr-TR" b="1" dirty="0">
                <a:solidFill>
                  <a:srgbClr val="192C4F"/>
                </a:solidFill>
              </a:rPr>
              <a:t>ACADEMIC STAFF</a:t>
            </a:r>
            <a:endParaRPr lang="en-US" b="1" dirty="0">
              <a:solidFill>
                <a:srgbClr val="192C4F"/>
              </a:solidFill>
            </a:endParaRPr>
          </a:p>
        </p:txBody>
      </p:sp>
      <p:sp>
        <p:nvSpPr>
          <p:cNvPr id="3" name="İçerik Yer Tutucusu 2"/>
          <p:cNvSpPr>
            <a:spLocks noGrp="1"/>
          </p:cNvSpPr>
          <p:nvPr>
            <p:ph idx="1"/>
          </p:nvPr>
        </p:nvSpPr>
        <p:spPr>
          <a:xfrm>
            <a:off x="844199" y="2138691"/>
            <a:ext cx="6038381" cy="4530642"/>
          </a:xfrm>
        </p:spPr>
        <p:txBody>
          <a:bodyPr>
            <a:normAutofit fontScale="92500" lnSpcReduction="10000"/>
          </a:bodyPr>
          <a:lstStyle/>
          <a:p>
            <a:pPr algn="just">
              <a:lnSpc>
                <a:spcPct val="120000"/>
              </a:lnSpc>
            </a:pPr>
            <a:r>
              <a:rPr lang="tr-TR" dirty="0">
                <a:solidFill>
                  <a:srgbClr val="192C4F"/>
                </a:solidFill>
              </a:rPr>
              <a:t>Prof. Dr. Leyla ŞAHİN </a:t>
            </a:r>
          </a:p>
          <a:p>
            <a:pPr marL="0" indent="0" algn="just">
              <a:lnSpc>
                <a:spcPct val="120000"/>
              </a:lnSpc>
              <a:buNone/>
            </a:pPr>
            <a:r>
              <a:rPr lang="tr-TR" dirty="0">
                <a:solidFill>
                  <a:srgbClr val="192C4F"/>
                </a:solidFill>
              </a:rPr>
              <a:t>  (</a:t>
            </a:r>
            <a:r>
              <a:rPr lang="tr-TR" dirty="0" err="1"/>
              <a:t>Head</a:t>
            </a:r>
            <a:r>
              <a:rPr lang="tr-TR" dirty="0"/>
              <a:t> of </a:t>
            </a:r>
            <a:r>
              <a:rPr lang="tr-TR" dirty="0" err="1"/>
              <a:t>Department</a:t>
            </a:r>
            <a:r>
              <a:rPr lang="tr-TR" dirty="0">
                <a:solidFill>
                  <a:srgbClr val="192C4F"/>
                </a:solidFill>
              </a:rPr>
              <a:t>)</a:t>
            </a:r>
          </a:p>
          <a:p>
            <a:pPr algn="just">
              <a:lnSpc>
                <a:spcPct val="120000"/>
              </a:lnSpc>
            </a:pPr>
            <a:r>
              <a:rPr lang="tr-TR" dirty="0">
                <a:solidFill>
                  <a:srgbClr val="192C4F"/>
                </a:solidFill>
              </a:rPr>
              <a:t>Prof. Dr. Kansu BÜYÜKAFŞAR </a:t>
            </a:r>
          </a:p>
          <a:p>
            <a:pPr algn="just">
              <a:lnSpc>
                <a:spcPct val="120000"/>
              </a:lnSpc>
            </a:pPr>
            <a:r>
              <a:rPr lang="tr-TR" dirty="0">
                <a:solidFill>
                  <a:srgbClr val="192C4F"/>
                </a:solidFill>
              </a:rPr>
              <a:t>Prof. Dr. Eyüp Naci TİFTİK</a:t>
            </a:r>
          </a:p>
          <a:p>
            <a:pPr algn="just">
              <a:lnSpc>
                <a:spcPct val="120000"/>
              </a:lnSpc>
            </a:pPr>
            <a:r>
              <a:rPr lang="tr-TR" dirty="0">
                <a:solidFill>
                  <a:srgbClr val="192C4F"/>
                </a:solidFill>
              </a:rPr>
              <a:t>Prof. Dr. Ata ÖZÇİMEN</a:t>
            </a:r>
          </a:p>
          <a:p>
            <a:pPr algn="just">
              <a:lnSpc>
                <a:spcPct val="120000"/>
              </a:lnSpc>
            </a:pPr>
            <a:r>
              <a:rPr lang="tr-TR" dirty="0">
                <a:solidFill>
                  <a:srgbClr val="192C4F"/>
                </a:solidFill>
              </a:rPr>
              <a:t>Prof. Dr. Fethi ATIL</a:t>
            </a:r>
          </a:p>
          <a:p>
            <a:pPr algn="just">
              <a:lnSpc>
                <a:spcPct val="120000"/>
              </a:lnSpc>
            </a:pPr>
            <a:r>
              <a:rPr lang="tr-TR" dirty="0" smtClean="0">
                <a:solidFill>
                  <a:srgbClr val="192C4F"/>
                </a:solidFill>
              </a:rPr>
              <a:t>Prof</a:t>
            </a:r>
            <a:r>
              <a:rPr lang="tr-TR" dirty="0">
                <a:solidFill>
                  <a:srgbClr val="192C4F"/>
                </a:solidFill>
              </a:rPr>
              <a:t>. Dr. Nimet KARAGÜLLE </a:t>
            </a:r>
          </a:p>
          <a:p>
            <a:pPr algn="just">
              <a:lnSpc>
                <a:spcPct val="120000"/>
              </a:lnSpc>
            </a:pPr>
            <a:r>
              <a:rPr lang="tr-TR" dirty="0">
                <a:solidFill>
                  <a:srgbClr val="192C4F"/>
                </a:solidFill>
              </a:rPr>
              <a:t>Prof. Dr. Yasemin KAÇAR</a:t>
            </a:r>
            <a:endParaRPr lang="en-US" dirty="0">
              <a:solidFill>
                <a:srgbClr val="192C4F"/>
              </a:solidFill>
            </a:endParaRP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
        <p:nvSpPr>
          <p:cNvPr id="9" name="İçerik Yer Tutucusu 2">
            <a:extLst>
              <a:ext uri="{FF2B5EF4-FFF2-40B4-BE49-F238E27FC236}">
                <a16:creationId xmlns:a16="http://schemas.microsoft.com/office/drawing/2014/main" id="{F10D6B86-11F3-976E-6F90-1CD7AEF54184}"/>
              </a:ext>
            </a:extLst>
          </p:cNvPr>
          <p:cNvSpPr txBox="1">
            <a:spLocks/>
          </p:cNvSpPr>
          <p:nvPr/>
        </p:nvSpPr>
        <p:spPr>
          <a:xfrm>
            <a:off x="5833139" y="1944424"/>
            <a:ext cx="6038381" cy="453064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tr-TR" sz="2400" dirty="0" err="1">
                <a:solidFill>
                  <a:srgbClr val="192C4F"/>
                </a:solidFill>
              </a:rPr>
              <a:t>Assoc</a:t>
            </a:r>
            <a:r>
              <a:rPr lang="tr-TR" sz="2400" dirty="0">
                <a:solidFill>
                  <a:srgbClr val="192C4F"/>
                </a:solidFill>
              </a:rPr>
              <a:t>. Prof. Dr. Ebru DERİCİ EKER</a:t>
            </a:r>
          </a:p>
          <a:p>
            <a:pPr>
              <a:lnSpc>
                <a:spcPct val="100000"/>
              </a:lnSpc>
            </a:pPr>
            <a:r>
              <a:rPr lang="tr-TR" sz="2400" dirty="0" err="1">
                <a:solidFill>
                  <a:srgbClr val="192C4F"/>
                </a:solidFill>
              </a:rPr>
              <a:t>Assoc</a:t>
            </a:r>
            <a:r>
              <a:rPr lang="tr-TR" sz="2400" dirty="0">
                <a:solidFill>
                  <a:srgbClr val="192C4F"/>
                </a:solidFill>
              </a:rPr>
              <a:t>. Prof. Dr. Leyla BAHAR</a:t>
            </a:r>
          </a:p>
          <a:p>
            <a:pPr>
              <a:lnSpc>
                <a:spcPct val="100000"/>
              </a:lnSpc>
            </a:pPr>
            <a:r>
              <a:rPr lang="tr-TR" sz="2400" dirty="0" err="1">
                <a:solidFill>
                  <a:srgbClr val="192C4F"/>
                </a:solidFill>
              </a:rPr>
              <a:t>Assoc</a:t>
            </a:r>
            <a:r>
              <a:rPr lang="tr-TR" sz="2400" dirty="0">
                <a:solidFill>
                  <a:srgbClr val="192C4F"/>
                </a:solidFill>
              </a:rPr>
              <a:t>. Prof. Dr. Hatice YILDIRIM YAROĞLU</a:t>
            </a:r>
          </a:p>
          <a:p>
            <a:pPr>
              <a:lnSpc>
                <a:spcPct val="100000"/>
              </a:lnSpc>
            </a:pPr>
            <a:r>
              <a:rPr lang="tr-TR" sz="2400" smtClean="0">
                <a:solidFill>
                  <a:srgbClr val="192C4F"/>
                </a:solidFill>
              </a:rPr>
              <a:t>Assoc</a:t>
            </a:r>
            <a:r>
              <a:rPr lang="tr-TR" sz="2400" dirty="0">
                <a:solidFill>
                  <a:srgbClr val="192C4F"/>
                </a:solidFill>
              </a:rPr>
              <a:t>. Prof. Dr. R. Nalan TİFTİK</a:t>
            </a:r>
          </a:p>
          <a:p>
            <a:pPr>
              <a:lnSpc>
                <a:spcPct val="100000"/>
              </a:lnSpc>
            </a:pPr>
            <a:r>
              <a:rPr lang="tr-TR" sz="2400" dirty="0" err="1">
                <a:solidFill>
                  <a:srgbClr val="192C4F"/>
                </a:solidFill>
              </a:rPr>
              <a:t>Assist</a:t>
            </a:r>
            <a:r>
              <a:rPr lang="tr-TR" sz="2400" dirty="0">
                <a:solidFill>
                  <a:srgbClr val="192C4F"/>
                </a:solidFill>
              </a:rPr>
              <a:t>. Prof. Dr. Ahmet Sencer YURTSEVER</a:t>
            </a:r>
          </a:p>
          <a:p>
            <a:pPr>
              <a:lnSpc>
                <a:spcPct val="100000"/>
              </a:lnSpc>
            </a:pPr>
            <a:r>
              <a:rPr lang="tr-TR" sz="2400" dirty="0" err="1">
                <a:solidFill>
                  <a:srgbClr val="192C4F"/>
                </a:solidFill>
              </a:rPr>
              <a:t>Assist</a:t>
            </a:r>
            <a:r>
              <a:rPr lang="tr-TR" sz="2400" dirty="0">
                <a:solidFill>
                  <a:srgbClr val="192C4F"/>
                </a:solidFill>
              </a:rPr>
              <a:t>. Prof. Dr. </a:t>
            </a:r>
            <a:r>
              <a:rPr lang="tr-TR" sz="2400" dirty="0" err="1">
                <a:solidFill>
                  <a:srgbClr val="192C4F"/>
                </a:solidFill>
              </a:rPr>
              <a:t>Badel</a:t>
            </a:r>
            <a:r>
              <a:rPr lang="tr-TR" sz="2400" dirty="0">
                <a:solidFill>
                  <a:srgbClr val="192C4F"/>
                </a:solidFill>
              </a:rPr>
              <a:t> İNCE</a:t>
            </a:r>
          </a:p>
          <a:p>
            <a:pPr>
              <a:lnSpc>
                <a:spcPct val="100000"/>
              </a:lnSpc>
            </a:pPr>
            <a:r>
              <a:rPr lang="tr-TR" sz="2400" dirty="0" err="1">
                <a:solidFill>
                  <a:srgbClr val="192C4F"/>
                </a:solidFill>
              </a:rPr>
              <a:t>Assist</a:t>
            </a:r>
            <a:r>
              <a:rPr lang="tr-TR" sz="2400" dirty="0">
                <a:solidFill>
                  <a:srgbClr val="192C4F"/>
                </a:solidFill>
              </a:rPr>
              <a:t>. Prof. Dr. Nazan ERAS</a:t>
            </a:r>
          </a:p>
          <a:p>
            <a:pPr>
              <a:lnSpc>
                <a:spcPct val="100000"/>
              </a:lnSpc>
            </a:pPr>
            <a:r>
              <a:rPr lang="tr-TR" sz="2400" dirty="0" err="1">
                <a:solidFill>
                  <a:srgbClr val="192C4F"/>
                </a:solidFill>
              </a:rPr>
              <a:t>Lecturer</a:t>
            </a:r>
            <a:r>
              <a:rPr lang="tr-TR" sz="2400" dirty="0">
                <a:solidFill>
                  <a:srgbClr val="192C4F"/>
                </a:solidFill>
              </a:rPr>
              <a:t> Dr. Burcu DEMİRBAĞ</a:t>
            </a:r>
          </a:p>
          <a:p>
            <a:pPr>
              <a:lnSpc>
                <a:spcPct val="100000"/>
              </a:lnSpc>
            </a:pPr>
            <a:r>
              <a:rPr lang="en-US" sz="2400" dirty="0">
                <a:solidFill>
                  <a:srgbClr val="192C4F"/>
                </a:solidFill>
              </a:rPr>
              <a:t>Res. Asst. Gamze AYAR</a:t>
            </a:r>
          </a:p>
        </p:txBody>
      </p:sp>
    </p:spTree>
    <p:extLst>
      <p:ext uri="{BB962C8B-B14F-4D97-AF65-F5344CB8AC3E}">
        <p14:creationId xmlns:p14="http://schemas.microsoft.com/office/powerpoint/2010/main" val="777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9024" y="1038679"/>
            <a:ext cx="4681549" cy="1279316"/>
          </a:xfrm>
          <a:solidFill>
            <a:schemeClr val="bg1"/>
          </a:solidFill>
        </p:spPr>
        <p:txBody>
          <a:bodyPr>
            <a:normAutofit fontScale="90000"/>
          </a:bodyPr>
          <a:lstStyle/>
          <a:p>
            <a:pPr algn="ctr"/>
            <a:r>
              <a:rPr lang="tr-TR" b="1" dirty="0">
                <a:solidFill>
                  <a:srgbClr val="192C4F"/>
                </a:solidFill>
              </a:rPr>
              <a:t>FILEDS OF RESEARCH</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a:bodyPr>
          <a:lstStyle/>
          <a:p>
            <a:r>
              <a:rPr lang="en-US" sz="2400" b="1" dirty="0">
                <a:solidFill>
                  <a:srgbClr val="192C4F"/>
                </a:solidFill>
              </a:rPr>
              <a:t>Stem Cell Research</a:t>
            </a:r>
            <a:endParaRPr lang="tr-TR" sz="2400" b="1" dirty="0">
              <a:solidFill>
                <a:srgbClr val="192C4F"/>
              </a:solidFill>
            </a:endParaRPr>
          </a:p>
          <a:p>
            <a:pPr lvl="1"/>
            <a:r>
              <a:rPr lang="en-US" dirty="0">
                <a:solidFill>
                  <a:srgbClr val="192C4F"/>
                </a:solidFill>
              </a:rPr>
              <a:t>Isolation, characterization, and clinical applications of mesenchymal stem cells</a:t>
            </a:r>
            <a:endParaRPr lang="tr-TR" dirty="0">
              <a:solidFill>
                <a:srgbClr val="192C4F"/>
              </a:solidFill>
            </a:endParaRPr>
          </a:p>
          <a:p>
            <a:pPr lvl="1"/>
            <a:r>
              <a:rPr lang="en-US" dirty="0">
                <a:solidFill>
                  <a:srgbClr val="192C4F"/>
                </a:solidFill>
              </a:rPr>
              <a:t>Development of stem cell-derived biological products</a:t>
            </a:r>
            <a:endParaRPr lang="tr-TR" dirty="0">
              <a:solidFill>
                <a:srgbClr val="192C4F"/>
              </a:solidFill>
            </a:endParaRPr>
          </a:p>
          <a:p>
            <a:r>
              <a:rPr lang="en-US" sz="2400" b="1" dirty="0">
                <a:solidFill>
                  <a:srgbClr val="192C4F"/>
                </a:solidFill>
              </a:rPr>
              <a:t>PRP (Platelet Rich Plasma) and Cellular Products</a:t>
            </a:r>
            <a:endParaRPr lang="tr-TR" sz="2400" b="1" dirty="0">
              <a:solidFill>
                <a:srgbClr val="192C4F"/>
              </a:solidFill>
            </a:endParaRPr>
          </a:p>
          <a:p>
            <a:pPr lvl="1"/>
            <a:r>
              <a:rPr lang="en-US" dirty="0">
                <a:solidFill>
                  <a:srgbClr val="192C4F"/>
                </a:solidFill>
              </a:rPr>
              <a:t>PRP/PRF preparation and clinical applications</a:t>
            </a:r>
            <a:endParaRPr lang="tr-TR" dirty="0">
              <a:solidFill>
                <a:srgbClr val="192C4F"/>
              </a:solidFill>
            </a:endParaRPr>
          </a:p>
          <a:p>
            <a:pPr lvl="1"/>
            <a:r>
              <a:rPr lang="en-US" dirty="0">
                <a:solidFill>
                  <a:srgbClr val="192C4F"/>
                </a:solidFill>
              </a:rPr>
              <a:t>Use of PRP in wound healing, orthopedic, and aesthetic fields</a:t>
            </a:r>
            <a:endParaRPr lang="tr-TR" dirty="0">
              <a:solidFill>
                <a:srgbClr val="192C4F"/>
              </a:solidFill>
            </a:endParaRPr>
          </a:p>
          <a:p>
            <a:r>
              <a:rPr lang="en-US" sz="2400" b="1" dirty="0">
                <a:solidFill>
                  <a:srgbClr val="192C4F"/>
                </a:solidFill>
              </a:rPr>
              <a:t>SVF (Stromal Vascular Fraction)</a:t>
            </a:r>
            <a:endParaRPr lang="tr-TR" sz="2400" b="1" dirty="0">
              <a:solidFill>
                <a:srgbClr val="192C4F"/>
              </a:solidFill>
            </a:endParaRPr>
          </a:p>
          <a:p>
            <a:pPr lvl="1"/>
            <a:r>
              <a:rPr lang="en-US" dirty="0">
                <a:solidFill>
                  <a:srgbClr val="192C4F"/>
                </a:solidFill>
              </a:rPr>
              <a:t>Use of adipose tissue-derived SVF in cellular therapies</a:t>
            </a:r>
            <a:endParaRPr lang="tr-TR" dirty="0">
              <a:solidFill>
                <a:srgbClr val="192C4F"/>
              </a:solidFill>
            </a:endParaRPr>
          </a:p>
          <a:p>
            <a:pPr lvl="1"/>
            <a:r>
              <a:rPr lang="en-US" dirty="0">
                <a:solidFill>
                  <a:srgbClr val="192C4F"/>
                </a:solidFill>
              </a:rPr>
              <a:t>Applications of SVF in tissue engineering and regenerative medicine</a:t>
            </a: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3312923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49024" y="1038679"/>
            <a:ext cx="4681549" cy="1279316"/>
          </a:xfrm>
          <a:solidFill>
            <a:schemeClr val="bg1"/>
          </a:solidFill>
        </p:spPr>
        <p:txBody>
          <a:bodyPr>
            <a:normAutofit fontScale="90000"/>
          </a:bodyPr>
          <a:lstStyle/>
          <a:p>
            <a:pPr algn="ctr"/>
            <a:r>
              <a:rPr lang="tr-TR" b="1" dirty="0">
                <a:solidFill>
                  <a:srgbClr val="192C4F"/>
                </a:solidFill>
              </a:rPr>
              <a:t>FILEDS OF RESEARCH</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a:bodyPr>
          <a:lstStyle/>
          <a:p>
            <a:r>
              <a:rPr lang="en-US" sz="2400" b="1" dirty="0">
                <a:solidFill>
                  <a:srgbClr val="192C4F"/>
                </a:solidFill>
              </a:rPr>
              <a:t>Exosomes and Extracellular Vesicles</a:t>
            </a:r>
            <a:endParaRPr lang="tr-TR" sz="2400" b="1" dirty="0">
              <a:solidFill>
                <a:srgbClr val="192C4F"/>
              </a:solidFill>
            </a:endParaRPr>
          </a:p>
          <a:p>
            <a:pPr lvl="1"/>
            <a:r>
              <a:rPr lang="en-US" dirty="0">
                <a:solidFill>
                  <a:srgbClr val="192C4F"/>
                </a:solidFill>
              </a:rPr>
              <a:t>Investigation of </a:t>
            </a:r>
            <a:r>
              <a:rPr lang="en-US" dirty="0" err="1">
                <a:solidFill>
                  <a:srgbClr val="192C4F"/>
                </a:solidFill>
              </a:rPr>
              <a:t>exosomal</a:t>
            </a:r>
            <a:r>
              <a:rPr lang="en-US" dirty="0">
                <a:solidFill>
                  <a:srgbClr val="192C4F"/>
                </a:solidFill>
              </a:rPr>
              <a:t> biomarkers for diagnostic purposes</a:t>
            </a:r>
            <a:endParaRPr lang="tr-TR" dirty="0">
              <a:solidFill>
                <a:srgbClr val="192C4F"/>
              </a:solidFill>
            </a:endParaRPr>
          </a:p>
          <a:p>
            <a:pPr lvl="1"/>
            <a:r>
              <a:rPr lang="en-US" dirty="0">
                <a:solidFill>
                  <a:srgbClr val="192C4F"/>
                </a:solidFill>
              </a:rPr>
              <a:t>Exosome-based cellular therapy and drug delivery systems</a:t>
            </a:r>
            <a:endParaRPr lang="tr-TR" dirty="0">
              <a:solidFill>
                <a:srgbClr val="192C4F"/>
              </a:solidFill>
            </a:endParaRPr>
          </a:p>
          <a:p>
            <a:r>
              <a:rPr lang="en-US" sz="2400" b="1" dirty="0">
                <a:solidFill>
                  <a:srgbClr val="192C4F"/>
                </a:solidFill>
              </a:rPr>
              <a:t>Regenerative Medicine Applications</a:t>
            </a:r>
            <a:endParaRPr lang="tr-TR" sz="2400" b="1" dirty="0">
              <a:solidFill>
                <a:srgbClr val="192C4F"/>
              </a:solidFill>
            </a:endParaRPr>
          </a:p>
          <a:p>
            <a:pPr lvl="1"/>
            <a:r>
              <a:rPr lang="en-US" dirty="0">
                <a:solidFill>
                  <a:srgbClr val="192C4F"/>
                </a:solidFill>
              </a:rPr>
              <a:t>Wound healing, tissue repair, and anti-aging studies</a:t>
            </a:r>
            <a:endParaRPr lang="tr-TR" dirty="0">
              <a:solidFill>
                <a:srgbClr val="192C4F"/>
              </a:solidFill>
            </a:endParaRPr>
          </a:p>
          <a:p>
            <a:pPr lvl="1"/>
            <a:r>
              <a:rPr lang="en-US" dirty="0">
                <a:solidFill>
                  <a:srgbClr val="192C4F"/>
                </a:solidFill>
              </a:rPr>
              <a:t>Development of innovative treatment strategies with cellular and extracellular products</a:t>
            </a: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3408743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84360" y="1038679"/>
            <a:ext cx="5737609" cy="1279316"/>
          </a:xfrm>
          <a:solidFill>
            <a:schemeClr val="bg1"/>
          </a:solidFill>
        </p:spPr>
        <p:txBody>
          <a:bodyPr>
            <a:normAutofit fontScale="90000"/>
          </a:bodyPr>
          <a:lstStyle/>
          <a:p>
            <a:pPr algn="ctr"/>
            <a:r>
              <a:rPr lang="tr-TR" b="1" dirty="0">
                <a:solidFill>
                  <a:srgbClr val="192C4F"/>
                </a:solidFill>
              </a:rPr>
              <a:t>PROGRAM COMPETENCIES</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normAutofit fontScale="77500" lnSpcReduction="20000"/>
          </a:bodyPr>
          <a:lstStyle/>
          <a:p>
            <a:r>
              <a:rPr lang="en-US" dirty="0">
                <a:solidFill>
                  <a:srgbClr val="192C4F"/>
                </a:solidFill>
              </a:rPr>
              <a:t>Ability to utilize theoretical and applied knowledge acquired at a specialist level in their field</a:t>
            </a:r>
            <a:endParaRPr lang="tr-TR" dirty="0">
              <a:solidFill>
                <a:srgbClr val="192C4F"/>
              </a:solidFill>
            </a:endParaRPr>
          </a:p>
          <a:p>
            <a:r>
              <a:rPr lang="en-US" dirty="0">
                <a:solidFill>
                  <a:srgbClr val="192C4F"/>
                </a:solidFill>
              </a:rPr>
              <a:t>Ability to systematically communicate current developments and their own work in their field to groups within and outside their field, supported by quantitative and qualitative data, in written, oral, and visual formats</a:t>
            </a:r>
            <a:endParaRPr lang="tr-TR" dirty="0">
              <a:solidFill>
                <a:srgbClr val="192C4F"/>
              </a:solidFill>
            </a:endParaRPr>
          </a:p>
          <a:p>
            <a:r>
              <a:rPr lang="en-US" dirty="0">
                <a:solidFill>
                  <a:srgbClr val="192C4F"/>
                </a:solidFill>
              </a:rPr>
              <a:t>Ability to communicate verbally and in writing in at least one foreign language in their field of expertise</a:t>
            </a:r>
            <a:endParaRPr lang="tr-TR" dirty="0">
              <a:solidFill>
                <a:srgbClr val="192C4F"/>
              </a:solidFill>
            </a:endParaRPr>
          </a:p>
          <a:p>
            <a:r>
              <a:rPr lang="en-US" dirty="0">
                <a:solidFill>
                  <a:srgbClr val="192C4F"/>
                </a:solidFill>
              </a:rPr>
              <a:t>Ability to integrate knowledge acquired in their field with information from different disciplinary fields, interpret it, and create new knowledge</a:t>
            </a:r>
            <a:endParaRPr lang="tr-TR" dirty="0">
              <a:solidFill>
                <a:srgbClr val="192C4F"/>
              </a:solidFill>
            </a:endParaRPr>
          </a:p>
          <a:p>
            <a:r>
              <a:rPr lang="en-US" dirty="0">
                <a:solidFill>
                  <a:srgbClr val="192C4F"/>
                </a:solidFill>
              </a:rPr>
              <a:t>Ability to communicate verbally and in writing using a foreign language at least at the B2 General Level of the European Language Portfolio</a:t>
            </a:r>
            <a:endParaRPr lang="tr-TR" dirty="0">
              <a:solidFill>
                <a:srgbClr val="192C4F"/>
              </a:solidFill>
            </a:endParaRPr>
          </a:p>
          <a:p>
            <a:r>
              <a:rPr lang="en-US" dirty="0">
                <a:solidFill>
                  <a:srgbClr val="192C4F"/>
                </a:solidFill>
              </a:rPr>
              <a:t>Ability to use computer software and information and communication technologies at an advanced level required in their field</a:t>
            </a:r>
            <a:endParaRPr lang="tr-TR" dirty="0">
              <a:solidFill>
                <a:srgbClr val="192C4F"/>
              </a:solidFill>
            </a:endParaRPr>
          </a:p>
          <a:p>
            <a:r>
              <a:rPr lang="en-US" dirty="0">
                <a:solidFill>
                  <a:srgbClr val="192C4F"/>
                </a:solidFill>
              </a:rPr>
              <a:t>Ability to create studies and projects that will contribute to science using the knowledge acquired in their field</a:t>
            </a: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1577527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84360" y="1038679"/>
            <a:ext cx="6451042" cy="1279316"/>
          </a:xfrm>
          <a:solidFill>
            <a:schemeClr val="bg1"/>
          </a:solidFill>
        </p:spPr>
        <p:txBody>
          <a:bodyPr>
            <a:normAutofit fontScale="90000"/>
          </a:bodyPr>
          <a:lstStyle/>
          <a:p>
            <a:pPr algn="ctr"/>
            <a:r>
              <a:rPr lang="tr-TR" b="1" dirty="0">
                <a:solidFill>
                  <a:srgbClr val="192C4F"/>
                </a:solidFill>
              </a:rPr>
              <a:t>EMPLOYMENT OPPORTUNITIES</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lstStyle/>
          <a:p>
            <a:r>
              <a:rPr lang="en-US" dirty="0">
                <a:solidFill>
                  <a:srgbClr val="192C4F"/>
                </a:solidFill>
              </a:rPr>
              <a:t>Graduates of the Stem Cell and Regenerative Medicine program can conduct academic and scientific research at universities and research centers, work in cellular therapy and tissue engineering laboratories in public and private hospitals.</a:t>
            </a:r>
            <a:endParaRPr lang="tr-TR" dirty="0">
              <a:solidFill>
                <a:srgbClr val="192C4F"/>
              </a:solidFill>
            </a:endParaRPr>
          </a:p>
          <a:p>
            <a:r>
              <a:rPr lang="en-US" dirty="0">
                <a:solidFill>
                  <a:srgbClr val="192C4F"/>
                </a:solidFill>
              </a:rPr>
              <a:t>They can also work as R&amp;D specialists in the biotechnology and pharmaceutical sectors, serve in regulatory bodies, or establish their own biotechnology ventures to operate in health tourism and innovative therapies.</a:t>
            </a: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1671141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84360" y="1038679"/>
            <a:ext cx="5446213" cy="1279316"/>
          </a:xfrm>
          <a:solidFill>
            <a:schemeClr val="bg1"/>
          </a:solidFill>
        </p:spPr>
        <p:txBody>
          <a:bodyPr>
            <a:normAutofit/>
          </a:bodyPr>
          <a:lstStyle/>
          <a:p>
            <a:pPr algn="ctr"/>
            <a:r>
              <a:rPr lang="tr-TR" b="1" dirty="0">
                <a:solidFill>
                  <a:srgbClr val="192C4F"/>
                </a:solidFill>
              </a:rPr>
              <a:t>CONTACT</a:t>
            </a:r>
            <a:endParaRPr lang="en-US" b="1" dirty="0">
              <a:solidFill>
                <a:srgbClr val="192C4F"/>
              </a:solidFill>
            </a:endParaRPr>
          </a:p>
        </p:txBody>
      </p:sp>
      <p:sp>
        <p:nvSpPr>
          <p:cNvPr id="3" name="İçerik Yer Tutucusu 2"/>
          <p:cNvSpPr>
            <a:spLocks noGrp="1"/>
          </p:cNvSpPr>
          <p:nvPr>
            <p:ph idx="1"/>
          </p:nvPr>
        </p:nvSpPr>
        <p:spPr>
          <a:xfrm>
            <a:off x="844200" y="2138691"/>
            <a:ext cx="10515600" cy="4530642"/>
          </a:xfrm>
        </p:spPr>
        <p:txBody>
          <a:bodyPr/>
          <a:lstStyle/>
          <a:p>
            <a:r>
              <a:rPr lang="en-US" dirty="0">
                <a:solidFill>
                  <a:srgbClr val="192C4F"/>
                </a:solidFill>
              </a:rPr>
              <a:t>Mersin University Faculty of Medicine,</a:t>
            </a:r>
            <a:r>
              <a:rPr lang="tr-TR" dirty="0">
                <a:solidFill>
                  <a:srgbClr val="192C4F"/>
                </a:solidFill>
              </a:rPr>
              <a:t> </a:t>
            </a:r>
            <a:r>
              <a:rPr lang="en-US" dirty="0">
                <a:solidFill>
                  <a:srgbClr val="192C4F"/>
                </a:solidFill>
              </a:rPr>
              <a:t>Health Sciences Institute, Department of Stem Cell and Regenerative Medicine, 33343, </a:t>
            </a:r>
            <a:r>
              <a:rPr lang="en-US" dirty="0" err="1">
                <a:solidFill>
                  <a:srgbClr val="192C4F"/>
                </a:solidFill>
              </a:rPr>
              <a:t>Çiftlikköy</a:t>
            </a:r>
            <a:r>
              <a:rPr lang="en-US" dirty="0">
                <a:solidFill>
                  <a:srgbClr val="192C4F"/>
                </a:solidFill>
              </a:rPr>
              <a:t> Campus </a:t>
            </a:r>
            <a:r>
              <a:rPr lang="en-US" dirty="0" err="1">
                <a:solidFill>
                  <a:srgbClr val="192C4F"/>
                </a:solidFill>
              </a:rPr>
              <a:t>Yenişehir</a:t>
            </a:r>
            <a:r>
              <a:rPr lang="en-US" dirty="0">
                <a:solidFill>
                  <a:srgbClr val="192C4F"/>
                </a:solidFill>
              </a:rPr>
              <a:t>, MERSİN</a:t>
            </a:r>
          </a:p>
        </p:txBody>
      </p:sp>
      <p:pic>
        <p:nvPicPr>
          <p:cNvPr id="6" name="Resim 5"/>
          <p:cNvPicPr>
            <a:picLocks/>
          </p:cNvPicPr>
          <p:nvPr/>
        </p:nvPicPr>
        <p:blipFill>
          <a:blip r:embed="rId2"/>
          <a:stretch>
            <a:fillRect/>
          </a:stretch>
        </p:blipFill>
        <p:spPr>
          <a:xfrm>
            <a:off x="-12000" y="0"/>
            <a:ext cx="12204000" cy="1188000"/>
          </a:xfrm>
          <a:prstGeom prst="rect">
            <a:avLst/>
          </a:prstGeom>
        </p:spPr>
      </p:pic>
      <p:pic>
        <p:nvPicPr>
          <p:cNvPr id="7" name="Resim 6"/>
          <p:cNvPicPr>
            <a:picLocks noChangeAspect="1"/>
          </p:cNvPicPr>
          <p:nvPr/>
        </p:nvPicPr>
        <p:blipFill>
          <a:blip r:embed="rId3"/>
          <a:stretch>
            <a:fillRect/>
          </a:stretch>
        </p:blipFill>
        <p:spPr>
          <a:xfrm>
            <a:off x="10873299" y="87988"/>
            <a:ext cx="1170533" cy="1012024"/>
          </a:xfrm>
          <a:prstGeom prst="rect">
            <a:avLst/>
          </a:prstGeom>
        </p:spPr>
      </p:pic>
    </p:spTree>
    <p:extLst>
      <p:ext uri="{BB962C8B-B14F-4D97-AF65-F5344CB8AC3E}">
        <p14:creationId xmlns:p14="http://schemas.microsoft.com/office/powerpoint/2010/main" val="29849533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3020</TotalTime>
  <Words>708</Words>
  <Application>Microsoft Office PowerPoint</Application>
  <PresentationFormat>Geniş ekran</PresentationFormat>
  <Paragraphs>60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DEPARTMENT OF STEM CELL AND REGENERATIVE MEDICINE </vt:lpstr>
      <vt:lpstr>HISTORY</vt:lpstr>
      <vt:lpstr>HISTORY</vt:lpstr>
      <vt:lpstr>ACADEMIC STAFF</vt:lpstr>
      <vt:lpstr>FILEDS OF RESEARCH</vt:lpstr>
      <vt:lpstr>FILEDS OF RESEARCH</vt:lpstr>
      <vt:lpstr>PROGRAM COMPETENCIES</vt:lpstr>
      <vt:lpstr>EMPLOYMENT OPPORTUNITIES</vt:lpstr>
      <vt:lpstr>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ANABİLİM DALI</dc:title>
  <dc:creator>Bahar Tasdelen</dc:creator>
  <cp:lastModifiedBy>user</cp:lastModifiedBy>
  <cp:revision>15</cp:revision>
  <dcterms:created xsi:type="dcterms:W3CDTF">2025-08-08T09:01:12Z</dcterms:created>
  <dcterms:modified xsi:type="dcterms:W3CDTF">2026-02-24T07:57:03Z</dcterms:modified>
</cp:coreProperties>
</file>