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77" r:id="rId3"/>
    <p:sldId id="378" r:id="rId4"/>
    <p:sldId id="273" r:id="rId5"/>
    <p:sldId id="274" r:id="rId6"/>
    <p:sldId id="275" r:id="rId7"/>
    <p:sldId id="281" r:id="rId8"/>
    <p:sldId id="308" r:id="rId9"/>
    <p:sldId id="309" r:id="rId10"/>
    <p:sldId id="276" r:id="rId11"/>
    <p:sldId id="299" r:id="rId12"/>
    <p:sldId id="277" r:id="rId13"/>
    <p:sldId id="307" r:id="rId14"/>
    <p:sldId id="278" r:id="rId15"/>
    <p:sldId id="374" r:id="rId16"/>
    <p:sldId id="284" r:id="rId17"/>
    <p:sldId id="297" r:id="rId18"/>
    <p:sldId id="298" r:id="rId19"/>
    <p:sldId id="285" r:id="rId20"/>
    <p:sldId id="300" r:id="rId21"/>
    <p:sldId id="301" r:id="rId22"/>
    <p:sldId id="302" r:id="rId23"/>
    <p:sldId id="303" r:id="rId24"/>
    <p:sldId id="287" r:id="rId25"/>
    <p:sldId id="288" r:id="rId26"/>
    <p:sldId id="282" r:id="rId27"/>
    <p:sldId id="289" r:id="rId28"/>
    <p:sldId id="290" r:id="rId29"/>
    <p:sldId id="373" r:id="rId30"/>
    <p:sldId id="291" r:id="rId31"/>
    <p:sldId id="292" r:id="rId32"/>
    <p:sldId id="293" r:id="rId33"/>
    <p:sldId id="294" r:id="rId34"/>
    <p:sldId id="304" r:id="rId35"/>
    <p:sldId id="295" r:id="rId36"/>
    <p:sldId id="376" r:id="rId37"/>
    <p:sldId id="310" r:id="rId38"/>
    <p:sldId id="368" r:id="rId39"/>
    <p:sldId id="311" r:id="rId40"/>
    <p:sldId id="375" r:id="rId41"/>
    <p:sldId id="369" r:id="rId42"/>
    <p:sldId id="312" r:id="rId43"/>
    <p:sldId id="313" r:id="rId44"/>
    <p:sldId id="365" r:id="rId45"/>
    <p:sldId id="366" r:id="rId46"/>
    <p:sldId id="314" r:id="rId47"/>
    <p:sldId id="315" r:id="rId48"/>
    <p:sldId id="334" r:id="rId49"/>
    <p:sldId id="335" r:id="rId50"/>
    <p:sldId id="336" r:id="rId51"/>
    <p:sldId id="337" r:id="rId52"/>
    <p:sldId id="338" r:id="rId53"/>
    <p:sldId id="340" r:id="rId54"/>
    <p:sldId id="339" r:id="rId55"/>
    <p:sldId id="364" r:id="rId56"/>
    <p:sldId id="342" r:id="rId57"/>
    <p:sldId id="343" r:id="rId58"/>
    <p:sldId id="344" r:id="rId59"/>
    <p:sldId id="345" r:id="rId60"/>
    <p:sldId id="347" r:id="rId61"/>
    <p:sldId id="346" r:id="rId62"/>
    <p:sldId id="348" r:id="rId63"/>
    <p:sldId id="349" r:id="rId64"/>
    <p:sldId id="296" r:id="rId65"/>
    <p:sldId id="332" r:id="rId66"/>
    <p:sldId id="358" r:id="rId67"/>
    <p:sldId id="367" r:id="rId68"/>
    <p:sldId id="360" r:id="rId69"/>
    <p:sldId id="316" r:id="rId70"/>
    <p:sldId id="317" r:id="rId71"/>
    <p:sldId id="363" r:id="rId72"/>
    <p:sldId id="320" r:id="rId73"/>
    <p:sldId id="318" r:id="rId74"/>
    <p:sldId id="350" r:id="rId75"/>
    <p:sldId id="321" r:id="rId76"/>
    <p:sldId id="279" r:id="rId77"/>
    <p:sldId id="305" r:id="rId78"/>
    <p:sldId id="361" r:id="rId79"/>
    <p:sldId id="370" r:id="rId80"/>
    <p:sldId id="371" r:id="rId81"/>
    <p:sldId id="328" r:id="rId82"/>
    <p:sldId id="329" r:id="rId83"/>
    <p:sldId id="352" r:id="rId84"/>
    <p:sldId id="355" r:id="rId85"/>
    <p:sldId id="325" r:id="rId86"/>
    <p:sldId id="326" r:id="rId87"/>
    <p:sldId id="327" r:id="rId88"/>
    <p:sldId id="372" r:id="rId89"/>
    <p:sldId id="330"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34" autoAdjust="0"/>
    <p:restoredTop sz="91016" autoAdjust="0"/>
  </p:normalViewPr>
  <p:slideViewPr>
    <p:cSldViewPr snapToGrid="0" snapToObjects="1">
      <p:cViewPr varScale="1">
        <p:scale>
          <a:sx n="115" d="100"/>
          <a:sy n="115" d="100"/>
        </p:scale>
        <p:origin x="1164" y="1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tr-TR"/>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lgn="ctr" eaLnBrk="1" latinLnBrk="0" hangingPunct="1"/>
            <a:fld id="{23A271A1-F6D6-438B-A432-4747EE7ECD40}" type="datetimeFigureOut">
              <a:rPr lang="en-US" smtClean="0"/>
              <a:pPr algn="ctr" eaLnBrk="1" latinLnBrk="0" hangingPunct="1"/>
              <a:t>4/28/2025</a:t>
            </a:fld>
            <a:endParaRPr lang="en-US" sz="2000" dirty="0">
              <a:solidFill>
                <a:srgbClr val="FFFFFF"/>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lgn="r" eaLnBrk="1" latinLnBrk="0" hangingPunct="1"/>
            <a:endParaRPr kumimoji="0"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0C94032-CD4C-4C25-B0C2-CEC720522D92}" type="slidenum">
              <a:rPr kumimoji="0" lang="en-US" smtClean="0"/>
              <a:pPr/>
              <a:t>‹#›</a:t>
            </a:fld>
            <a:endParaRPr kumimoji="0" lang="en-US" dirty="0">
              <a:solidFill>
                <a:schemeClr val="tx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4" name="Date Placeholder 3"/>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4/28/2025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tr-TR"/>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eaLnBrk="1" latinLnBrk="0" hangingPunct="1"/>
            <a:fld id="{23A271A1-F6D6-438B-A432-4747EE7ECD40}" type="datetimeFigureOut">
              <a:rPr lang="en-US" smtClean="0"/>
              <a:pPr eaLnBrk="1" latinLnBrk="0" hangingPunct="1"/>
              <a:t>4/28/2025</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kumimoji="0"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0C94032-CD4C-4C25-B0C2-CEC720522D92}" type="slidenum">
              <a:rPr kumimoji="0" lang="en-US" smtClean="0"/>
              <a:pPr/>
              <a:t>‹#›</a:t>
            </a:fld>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tr-TR"/>
              <a:t>Click to edit Master title style</a:t>
            </a:r>
            <a:endParaRPr kumimoji="0" lang="en-US"/>
          </a:p>
        </p:txBody>
      </p:sp>
      <p:sp>
        <p:nvSpPr>
          <p:cNvPr id="4" name="Date Placeholder 3"/>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4/28/2025</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tr-TR"/>
              <a:t>Click to edit Master title style</a:t>
            </a:r>
            <a:endParaRPr kumimoji="0" lang="en-US"/>
          </a:p>
        </p:txBody>
      </p:sp>
      <p:sp>
        <p:nvSpPr>
          <p:cNvPr id="12" name="Date Placeholder 11"/>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4/28/2025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
        <p:nvSpPr>
          <p:cNvPr id="14" name="Footer Placeholder 13"/>
          <p:cNvSpPr>
            <a:spLocks noGrp="1"/>
          </p:cNvSpPr>
          <p:nvPr>
            <p:ph type="ftr" sz="quarter" idx="12"/>
          </p:nvPr>
        </p:nvSpPr>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8" name="Date Placeholder 7"/>
          <p:cNvSpPr>
            <a:spLocks noGrp="1"/>
          </p:cNvSpPr>
          <p:nvPr>
            <p:ph type="dt" sz="half" idx="15"/>
          </p:nvPr>
        </p:nvSpPr>
        <p:spPr/>
        <p:txBody>
          <a:bodyPr rtlCol="0"/>
          <a:lstStyle/>
          <a:p>
            <a:pPr eaLnBrk="1" latinLnBrk="0" hangingPunct="1"/>
            <a:fld id="{23A271A1-F6D6-438B-A432-4747EE7ECD40}" type="datetimeFigureOut">
              <a:rPr lang="en-US" smtClean="0"/>
              <a:pPr eaLnBrk="1" latinLnBrk="0" hangingPunct="1"/>
              <a:t>4/28/2025</a:t>
            </a:fld>
            <a:endParaRPr lang="en-US"/>
          </a:p>
        </p:txBody>
      </p:sp>
      <p:sp>
        <p:nvSpPr>
          <p:cNvPr id="10" name="Slide Number Placehold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2" name="Footer Placeholder 11"/>
          <p:cNvSpPr>
            <a:spLocks noGrp="1"/>
          </p:cNvSpPr>
          <p:nvPr>
            <p:ph type="ftr" sz="quarter" idx="17"/>
          </p:nvPr>
        </p:nvSpPr>
        <p:spPr/>
        <p:txBody>
          <a:bodyPr rtlCol="0"/>
          <a:lstStyle/>
          <a:p>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tr-TR"/>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
        <p:nvSpPr>
          <p:cNvPr id="10" name="Date Placeholder 9"/>
          <p:cNvSpPr>
            <a:spLocks noGrp="1"/>
          </p:cNvSpPr>
          <p:nvPr>
            <p:ph type="dt" sz="half" idx="15"/>
          </p:nvPr>
        </p:nvSpPr>
        <p:spPr/>
        <p:txBody>
          <a:bodyPr rtlCol="0"/>
          <a:lstStyle/>
          <a:p>
            <a:pPr eaLnBrk="1" latinLnBrk="0" hangingPunct="1"/>
            <a:fld id="{23A271A1-F6D6-438B-A432-4747EE7ECD40}" type="datetimeFigureOut">
              <a:rPr lang="en-US" smtClean="0"/>
              <a:pPr eaLnBrk="1" latinLnBrk="0" hangingPunct="1"/>
              <a:t>4/28/2025</a:t>
            </a:fld>
            <a:endParaRPr lang="en-US"/>
          </a:p>
        </p:txBody>
      </p:sp>
      <p:sp>
        <p:nvSpPr>
          <p:cNvPr id="12" name="Slide Number Placeholder 11"/>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4" name="Footer Placeholder 13"/>
          <p:cNvSpPr>
            <a:spLocks noGrp="1"/>
          </p:cNvSpPr>
          <p:nvPr>
            <p:ph type="ftr" sz="quarter" idx="17"/>
          </p:nvPr>
        </p:nvSpPr>
        <p:spPr/>
        <p:txBody>
          <a:bodyPr rtlCol="0"/>
          <a:lstStyle/>
          <a:p>
            <a:endParaRPr kumimoji="0"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tr-TR"/>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tr-TR"/>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a:t>Click to edit Master title style</a:t>
            </a:r>
            <a:endParaRPr kumimoji="0" lang="en-US"/>
          </a:p>
        </p:txBody>
      </p:sp>
      <p:sp>
        <p:nvSpPr>
          <p:cNvPr id="3" name="Date Placeholder 2"/>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4/28/2025</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4/28/2025</a:t>
            </a:fld>
            <a:endParaRPr lang="en-US"/>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0C94032-CD4C-4C25-B0C2-CEC720522D92}" type="slidenum">
              <a:rPr kumimoji="0" lang="en-US" smtClean="0"/>
              <a:pPr/>
              <a:t>‹#›</a:t>
            </a:fld>
            <a:endParaRPr kumimoji="0"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tr-TR"/>
              <a:t>Click to edit Master title style</a:t>
            </a:r>
            <a:endParaRPr kumimoji="0" lang="en-US"/>
          </a:p>
        </p:txBody>
      </p:sp>
      <p:sp>
        <p:nvSpPr>
          <p:cNvPr id="5" name="Date Placeholder 4"/>
          <p:cNvSpPr>
            <a:spLocks noGrp="1"/>
          </p:cNvSpPr>
          <p:nvPr>
            <p:ph type="dt" sz="half" idx="10"/>
          </p:nvPr>
        </p:nvSpPr>
        <p:spPr/>
        <p:txBody>
          <a:bodyPr/>
          <a:lstStyle/>
          <a:p>
            <a:pPr eaLnBrk="1" latinLnBrk="0" hangingPunct="1"/>
            <a:fld id="{23A271A1-F6D6-438B-A432-4747EE7ECD40}" type="datetimeFigureOut">
              <a:rPr lang="en-US" smtClean="0"/>
              <a:pPr eaLnBrk="1" latinLnBrk="0" hangingPunct="1"/>
              <a:t>4/28/2025</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tr-TR"/>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tr-TR"/>
              <a:t>Click to edit Master text styles</a:t>
            </a:r>
          </a:p>
          <a:p>
            <a:pPr lvl="1" eaLnBrk="1" latinLnBrk="0" hangingPunct="1"/>
            <a:r>
              <a:rPr lang="tr-TR"/>
              <a:t>Second level</a:t>
            </a:r>
          </a:p>
          <a:p>
            <a:pPr lvl="2" eaLnBrk="1" latinLnBrk="0" hangingPunct="1"/>
            <a:r>
              <a:rPr lang="tr-TR"/>
              <a:t>Third level</a:t>
            </a:r>
          </a:p>
          <a:p>
            <a:pPr lvl="3" eaLnBrk="1" latinLnBrk="0" hangingPunct="1"/>
            <a:r>
              <a:rPr lang="tr-TR"/>
              <a:t>Fourth level</a:t>
            </a:r>
          </a:p>
          <a:p>
            <a:pPr lvl="4" eaLnBrk="1" latinLnBrk="0" hangingPunct="1"/>
            <a:r>
              <a:rPr lang="tr-TR"/>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r-TR"/>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tr-TR"/>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pPr eaLnBrk="1" latinLnBrk="0" hangingPunct="1"/>
            <a:fld id="{23A271A1-F6D6-438B-A432-4747EE7ECD40}" type="datetimeFigureOut">
              <a:rPr lang="en-US" smtClean="0"/>
              <a:pPr eaLnBrk="1" latinLnBrk="0" hangingPunct="1"/>
              <a:t>4/28/2025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lgn="ctr" eaLnBrk="1" latinLnBrk="0" hangingPunct="1"/>
            <a:fld id="{F0C94032-CD4C-4C25-B0C2-CEC720522D92}" type="slidenum">
              <a:rPr kumimoji="0" lang="en-US" smtClean="0"/>
              <a:pPr algn="ctr" eaLnBrk="1" latinLnBrk="0" hangingPunct="1"/>
              <a:t>‹#›</a:t>
            </a:fld>
            <a:endParaRPr kumimoji="0" lang="en-US" sz="2800" dirty="0"/>
          </a:p>
        </p:txBody>
      </p:sp>
      <p:sp>
        <p:nvSpPr>
          <p:cNvPr id="14" name="Footer Placeholder 13"/>
          <p:cNvSpPr>
            <a:spLocks noGrp="1"/>
          </p:cNvSpPr>
          <p:nvPr>
            <p:ph type="ftr" sz="quarter" idx="12"/>
          </p:nvPr>
        </p:nvSpPr>
        <p:spPr>
          <a:xfrm>
            <a:off x="1600200" y="6248206"/>
            <a:ext cx="4572000" cy="365125"/>
          </a:xfrm>
        </p:spPr>
        <p:txBody>
          <a:bodyPr rtlCol="0"/>
          <a:lstStyle/>
          <a:p>
            <a:endParaRPr kumimoji="0"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tr-TR"/>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tr-TR"/>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tr-TR"/>
              <a:t>Click to edit Master text styles</a:t>
            </a:r>
          </a:p>
          <a:p>
            <a:pPr lvl="1" eaLnBrk="1" latinLnBrk="0" hangingPunct="1"/>
            <a:r>
              <a:rPr kumimoji="0" lang="tr-TR"/>
              <a:t>Second level</a:t>
            </a:r>
          </a:p>
          <a:p>
            <a:pPr lvl="2" eaLnBrk="1" latinLnBrk="0" hangingPunct="1"/>
            <a:r>
              <a:rPr kumimoji="0" lang="tr-TR"/>
              <a:t>Third level</a:t>
            </a:r>
          </a:p>
          <a:p>
            <a:pPr lvl="3" eaLnBrk="1" latinLnBrk="0" hangingPunct="1"/>
            <a:r>
              <a:rPr kumimoji="0" lang="tr-TR"/>
              <a:t>Fourth level</a:t>
            </a:r>
          </a:p>
          <a:p>
            <a:pPr lvl="4" eaLnBrk="1" latinLnBrk="0" hangingPunct="1"/>
            <a:r>
              <a:rPr kumimoji="0" lang="tr-TR"/>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eaLnBrk="1" latinLnBrk="0" hangingPunct="1"/>
            <a:fld id="{23A271A1-F6D6-438B-A432-4747EE7ECD40}" type="datetimeFigureOut">
              <a:rPr lang="en-US" smtClean="0"/>
              <a:pPr eaLnBrk="1" latinLnBrk="0" hangingPunct="1"/>
              <a:t>4/28/2025</a:t>
            </a:fld>
            <a:endParaRPr lang="en-US" sz="1400" dirty="0">
              <a:solidFill>
                <a:schemeClr val="tx2"/>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400" b="1"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DSC072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0680" y="0"/>
            <a:ext cx="10287000" cy="6832059"/>
          </a:xfrm>
          <a:prstGeom prst="rect">
            <a:avLst/>
          </a:prstGeom>
        </p:spPr>
      </p:pic>
      <p:pic>
        <p:nvPicPr>
          <p:cNvPr id="8" name="Picture 7" descr="yeni_foto.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4453" y="0"/>
            <a:ext cx="10287000" cy="6858000"/>
          </a:xfrm>
          <a:prstGeom prst="rect">
            <a:avLst/>
          </a:prstGeom>
        </p:spPr>
      </p:pic>
      <p:sp>
        <p:nvSpPr>
          <p:cNvPr id="4" name="TextBox 3"/>
          <p:cNvSpPr txBox="1"/>
          <p:nvPr/>
        </p:nvSpPr>
        <p:spPr>
          <a:xfrm>
            <a:off x="803928" y="1240266"/>
            <a:ext cx="7357783" cy="1754326"/>
          </a:xfrm>
          <a:prstGeom prst="rect">
            <a:avLst/>
          </a:prstGeom>
          <a:noFill/>
        </p:spPr>
        <p:txBody>
          <a:bodyPr wrap="none" rtlCol="0">
            <a:spAutoFit/>
          </a:bodyPr>
          <a:lstStyle/>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00279"/>
                <a:cs typeface="00279"/>
              </a:rPr>
              <a:t>MERSİN ÜNİVERSİTESİ</a:t>
            </a:r>
          </a:p>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00279"/>
                <a:cs typeface="00279"/>
              </a:rPr>
              <a:t>SOSYAL BİLİMLER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00279"/>
                <a:cs typeface="00279"/>
              </a:rPr>
              <a:t>MYO</a:t>
            </a:r>
            <a:endParaRPr lang="tr-T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00279"/>
              <a:cs typeface="00279"/>
            </a:endParaRPr>
          </a:p>
          <a:p>
            <a:pPr algn="ctr"/>
            <a:r>
              <a:rPr lang="tr-T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00279"/>
                <a:cs typeface="00279"/>
              </a:rPr>
              <a:t>2024-2025 EĞİTİM-ÖĞRETİM </a:t>
            </a:r>
            <a:r>
              <a:rPr lang="tr-T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00279"/>
                <a:cs typeface="00279"/>
              </a:rPr>
              <a:t>YILI</a:t>
            </a:r>
            <a:endParaRPr lang="tr-TR"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00279"/>
              <a:cs typeface="00279"/>
            </a:endParaRPr>
          </a:p>
        </p:txBody>
      </p:sp>
      <p:pic>
        <p:nvPicPr>
          <p:cNvPr id="9" name="Picture 8" descr="amblem_meu.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59809" y="-353717"/>
            <a:ext cx="1779822" cy="2517539"/>
          </a:xfrm>
          <a:prstGeom prst="rect">
            <a:avLst/>
          </a:prstGeom>
        </p:spPr>
      </p:pic>
    </p:spTree>
    <p:extLst>
      <p:ext uri="{BB962C8B-B14F-4D97-AF65-F5344CB8AC3E}">
        <p14:creationId xmlns:p14="http://schemas.microsoft.com/office/powerpoint/2010/main" val="193850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Çiftlikköy</a:t>
            </a:r>
            <a:r>
              <a:rPr lang="en-US" dirty="0"/>
              <a:t> </a:t>
            </a:r>
            <a:r>
              <a:rPr lang="en-US" dirty="0" err="1"/>
              <a:t>Kampüsü</a:t>
            </a:r>
            <a:endParaRPr lang="en-US" dirty="0"/>
          </a:p>
        </p:txBody>
      </p:sp>
      <p:pic>
        <p:nvPicPr>
          <p:cNvPr id="5" name="Picture 4" descr="151487741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637543"/>
            <a:ext cx="9144000" cy="5116068"/>
          </a:xfrm>
          <a:prstGeom prst="rect">
            <a:avLst/>
          </a:prstGeom>
        </p:spPr>
      </p:pic>
    </p:spTree>
    <p:extLst>
      <p:ext uri="{BB962C8B-B14F-4D97-AF65-F5344CB8AC3E}">
        <p14:creationId xmlns:p14="http://schemas.microsoft.com/office/powerpoint/2010/main" val="3768374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Çiftlikköy</a:t>
            </a:r>
            <a:r>
              <a:rPr lang="en-US" dirty="0"/>
              <a:t> </a:t>
            </a:r>
            <a:r>
              <a:rPr lang="en-US" dirty="0" err="1"/>
              <a:t>Kampüsü</a:t>
            </a:r>
            <a:endParaRPr lang="en-US" dirty="0"/>
          </a:p>
        </p:txBody>
      </p:sp>
      <p:sp>
        <p:nvSpPr>
          <p:cNvPr id="3" name="Rectangle 2"/>
          <p:cNvSpPr/>
          <p:nvPr/>
        </p:nvSpPr>
        <p:spPr>
          <a:xfrm>
            <a:off x="612647" y="3166450"/>
            <a:ext cx="7882241" cy="1938992"/>
          </a:xfrm>
          <a:prstGeom prst="rect">
            <a:avLst/>
          </a:prstGeom>
        </p:spPr>
        <p:txBody>
          <a:bodyPr wrap="square">
            <a:spAutoFit/>
          </a:bodyPr>
          <a:lstStyle/>
          <a:p>
            <a:pPr algn="just"/>
            <a:r>
              <a:rPr lang="en-US" sz="2000" dirty="0" err="1"/>
              <a:t>Kampüste</a:t>
            </a:r>
            <a:r>
              <a:rPr lang="en-US" sz="2000" dirty="0"/>
              <a:t>, </a:t>
            </a:r>
            <a:r>
              <a:rPr lang="en-US" sz="2000" dirty="0" err="1"/>
              <a:t>olimpik</a:t>
            </a:r>
            <a:r>
              <a:rPr lang="en-US" sz="2000" dirty="0"/>
              <a:t> </a:t>
            </a:r>
            <a:r>
              <a:rPr lang="en-US" sz="2000" dirty="0" err="1"/>
              <a:t>yüzme</a:t>
            </a:r>
            <a:r>
              <a:rPr lang="en-US" sz="2000" dirty="0"/>
              <a:t> </a:t>
            </a:r>
            <a:r>
              <a:rPr lang="en-US" sz="2000" dirty="0" err="1"/>
              <a:t>havuzu</a:t>
            </a:r>
            <a:r>
              <a:rPr lang="en-US" sz="2000" dirty="0"/>
              <a:t>, </a:t>
            </a:r>
            <a:r>
              <a:rPr lang="en-US" sz="2000" dirty="0" err="1"/>
              <a:t>tenis</a:t>
            </a:r>
            <a:r>
              <a:rPr lang="en-US" sz="2000" dirty="0"/>
              <a:t> </a:t>
            </a:r>
            <a:r>
              <a:rPr lang="en-US" sz="2000" dirty="0" err="1"/>
              <a:t>kortları</a:t>
            </a:r>
            <a:r>
              <a:rPr lang="en-US" sz="2000" dirty="0"/>
              <a:t>, </a:t>
            </a:r>
            <a:r>
              <a:rPr lang="en-US" sz="2000" dirty="0" err="1"/>
              <a:t>stadyum</a:t>
            </a:r>
            <a:r>
              <a:rPr lang="en-US" sz="2000" dirty="0"/>
              <a:t>, </a:t>
            </a:r>
            <a:r>
              <a:rPr lang="en-US" sz="2000" dirty="0" err="1"/>
              <a:t>kapalı</a:t>
            </a:r>
            <a:r>
              <a:rPr lang="en-US" sz="2000" dirty="0"/>
              <a:t> </a:t>
            </a:r>
            <a:r>
              <a:rPr lang="en-US" sz="2000" dirty="0" err="1"/>
              <a:t>spor</a:t>
            </a:r>
            <a:r>
              <a:rPr lang="en-US" sz="2000" dirty="0"/>
              <a:t> </a:t>
            </a:r>
            <a:r>
              <a:rPr lang="en-US" sz="2000" dirty="0" err="1"/>
              <a:t>salonları</a:t>
            </a:r>
            <a:r>
              <a:rPr lang="en-US" sz="2000" dirty="0"/>
              <a:t> </a:t>
            </a:r>
            <a:r>
              <a:rPr lang="en-US" sz="2000" dirty="0" err="1"/>
              <a:t>gibi</a:t>
            </a:r>
            <a:r>
              <a:rPr lang="en-US" sz="2000" dirty="0"/>
              <a:t> </a:t>
            </a:r>
            <a:r>
              <a:rPr lang="en-US" sz="2000" dirty="0" err="1"/>
              <a:t>spor</a:t>
            </a:r>
            <a:r>
              <a:rPr lang="en-US" sz="2000" dirty="0"/>
              <a:t> </a:t>
            </a:r>
            <a:r>
              <a:rPr lang="en-US" sz="2000" dirty="0" err="1"/>
              <a:t>alanlarının</a:t>
            </a:r>
            <a:r>
              <a:rPr lang="en-US" sz="2000" dirty="0"/>
              <a:t> </a:t>
            </a:r>
            <a:r>
              <a:rPr lang="en-US" sz="2000" dirty="0" err="1"/>
              <a:t>yanı</a:t>
            </a:r>
            <a:r>
              <a:rPr lang="en-US" sz="2000" dirty="0"/>
              <a:t> </a:t>
            </a:r>
            <a:r>
              <a:rPr lang="en-US" sz="2000" dirty="0" err="1"/>
              <a:t>sıra</a:t>
            </a:r>
            <a:r>
              <a:rPr lang="en-US" sz="2000" dirty="0"/>
              <a:t> </a:t>
            </a:r>
            <a:r>
              <a:rPr lang="en-US" sz="2000" dirty="0" err="1"/>
              <a:t>birçok</a:t>
            </a:r>
            <a:r>
              <a:rPr lang="en-US" sz="2000" dirty="0"/>
              <a:t> </a:t>
            </a:r>
            <a:r>
              <a:rPr lang="en-US" sz="2000" dirty="0" err="1"/>
              <a:t>kantin</a:t>
            </a:r>
            <a:r>
              <a:rPr lang="en-US" sz="2000" dirty="0"/>
              <a:t> </a:t>
            </a:r>
            <a:r>
              <a:rPr lang="en-US" sz="2000" dirty="0" err="1"/>
              <a:t>ve</a:t>
            </a:r>
            <a:r>
              <a:rPr lang="en-US" sz="2000" dirty="0"/>
              <a:t> </a:t>
            </a:r>
            <a:r>
              <a:rPr lang="en-US" sz="2000" dirty="0" err="1"/>
              <a:t>kafeterya</a:t>
            </a:r>
            <a:r>
              <a:rPr lang="en-US" sz="2000" dirty="0"/>
              <a:t>, </a:t>
            </a:r>
            <a:r>
              <a:rPr lang="en-US" sz="2000" dirty="0" err="1"/>
              <a:t>çeşitli</a:t>
            </a:r>
            <a:r>
              <a:rPr lang="en-US" sz="2000" dirty="0"/>
              <a:t> </a:t>
            </a:r>
            <a:r>
              <a:rPr lang="en-US" sz="2000" dirty="0" err="1"/>
              <a:t>bankaların</a:t>
            </a:r>
            <a:r>
              <a:rPr lang="en-US" sz="2000" dirty="0"/>
              <a:t> </a:t>
            </a:r>
            <a:r>
              <a:rPr lang="en-US" sz="2000" dirty="0" err="1"/>
              <a:t>şubeleri</a:t>
            </a:r>
            <a:r>
              <a:rPr lang="en-US" sz="2000" dirty="0"/>
              <a:t>, </a:t>
            </a:r>
            <a:r>
              <a:rPr lang="en-US" sz="2000" dirty="0" err="1"/>
              <a:t>restoran</a:t>
            </a:r>
            <a:r>
              <a:rPr lang="en-US" sz="2000" dirty="0"/>
              <a:t>, </a:t>
            </a:r>
            <a:r>
              <a:rPr lang="en-US" sz="2000" dirty="0" err="1"/>
              <a:t>postane</a:t>
            </a:r>
            <a:r>
              <a:rPr lang="en-US" sz="2000" dirty="0"/>
              <a:t>, </a:t>
            </a:r>
            <a:r>
              <a:rPr lang="en-US" sz="2000" dirty="0" err="1"/>
              <a:t>kırtasiye</a:t>
            </a:r>
            <a:r>
              <a:rPr lang="en-US" sz="2000" dirty="0"/>
              <a:t>, </a:t>
            </a:r>
            <a:r>
              <a:rPr lang="en-US" sz="2000" dirty="0" err="1"/>
              <a:t>giyim</a:t>
            </a:r>
            <a:r>
              <a:rPr lang="en-US" sz="2000" dirty="0"/>
              <a:t>, market, </a:t>
            </a:r>
            <a:r>
              <a:rPr lang="en-US" sz="2000" dirty="0" err="1"/>
              <a:t>mescit</a:t>
            </a:r>
            <a:r>
              <a:rPr lang="en-US" sz="2000" dirty="0"/>
              <a:t>, </a:t>
            </a:r>
            <a:r>
              <a:rPr lang="en-US" sz="2000" dirty="0" err="1"/>
              <a:t>kadın</a:t>
            </a:r>
            <a:r>
              <a:rPr lang="en-US" sz="2000" dirty="0"/>
              <a:t> </a:t>
            </a:r>
            <a:r>
              <a:rPr lang="en-US" sz="2000" dirty="0" err="1"/>
              <a:t>ve</a:t>
            </a:r>
            <a:r>
              <a:rPr lang="en-US" sz="2000" dirty="0"/>
              <a:t> </a:t>
            </a:r>
            <a:r>
              <a:rPr lang="en-US" sz="2000" dirty="0" err="1"/>
              <a:t>erkek</a:t>
            </a:r>
            <a:r>
              <a:rPr lang="en-US" sz="2000" dirty="0"/>
              <a:t> </a:t>
            </a:r>
            <a:r>
              <a:rPr lang="en-US" sz="2000" dirty="0" err="1"/>
              <a:t>kuaförü</a:t>
            </a:r>
            <a:r>
              <a:rPr lang="en-US" sz="2000" dirty="0"/>
              <a:t> </a:t>
            </a:r>
            <a:r>
              <a:rPr lang="en-US" sz="2000" dirty="0" err="1"/>
              <a:t>gibi</a:t>
            </a:r>
            <a:r>
              <a:rPr lang="en-US" sz="2000" dirty="0"/>
              <a:t> </a:t>
            </a:r>
            <a:r>
              <a:rPr lang="en-US" sz="2000" dirty="0" err="1"/>
              <a:t>personel</a:t>
            </a:r>
            <a:r>
              <a:rPr lang="en-US" sz="2000" dirty="0"/>
              <a:t> </a:t>
            </a:r>
            <a:r>
              <a:rPr lang="en-US" sz="2000" dirty="0" err="1"/>
              <a:t>ile</a:t>
            </a:r>
            <a:r>
              <a:rPr lang="en-US" sz="2000" dirty="0"/>
              <a:t> </a:t>
            </a:r>
            <a:r>
              <a:rPr lang="en-US" sz="2000" dirty="0" err="1"/>
              <a:t>öğrencilerimizin</a:t>
            </a:r>
            <a:r>
              <a:rPr lang="en-US" sz="2000" dirty="0"/>
              <a:t> </a:t>
            </a:r>
            <a:r>
              <a:rPr lang="en-US" sz="2000" dirty="0" err="1"/>
              <a:t>ihtiyaçlarını</a:t>
            </a:r>
            <a:r>
              <a:rPr lang="en-US" sz="2000" dirty="0"/>
              <a:t> </a:t>
            </a:r>
            <a:r>
              <a:rPr lang="en-US" sz="2000" dirty="0" err="1"/>
              <a:t>giderebilecekleri</a:t>
            </a:r>
            <a:r>
              <a:rPr lang="en-US" sz="2000" dirty="0"/>
              <a:t> </a:t>
            </a:r>
            <a:r>
              <a:rPr lang="en-US" sz="2000" dirty="0" err="1"/>
              <a:t>çok</a:t>
            </a:r>
            <a:r>
              <a:rPr lang="en-US" sz="2000" dirty="0"/>
              <a:t> </a:t>
            </a:r>
            <a:r>
              <a:rPr lang="en-US" sz="2000" dirty="0" err="1"/>
              <a:t>sayıda</a:t>
            </a:r>
            <a:r>
              <a:rPr lang="en-US" sz="2000" dirty="0"/>
              <a:t> </a:t>
            </a:r>
            <a:r>
              <a:rPr lang="en-US" sz="2000" dirty="0" err="1"/>
              <a:t>hizmet</a:t>
            </a:r>
            <a:r>
              <a:rPr lang="en-US" sz="2000" dirty="0"/>
              <a:t> </a:t>
            </a:r>
            <a:r>
              <a:rPr lang="en-US" sz="2000" dirty="0" err="1"/>
              <a:t>birimi</a:t>
            </a:r>
            <a:r>
              <a:rPr lang="en-US" sz="2000" dirty="0"/>
              <a:t> </a:t>
            </a:r>
            <a:r>
              <a:rPr lang="en-US" sz="2000" dirty="0" err="1"/>
              <a:t>bulunmaktadır</a:t>
            </a:r>
            <a:r>
              <a:rPr lang="en-US" sz="2000" dirty="0"/>
              <a:t>. </a:t>
            </a:r>
          </a:p>
          <a:p>
            <a:r>
              <a:rPr lang="en-US" sz="2000" dirty="0"/>
              <a:t> </a:t>
            </a:r>
          </a:p>
        </p:txBody>
      </p:sp>
    </p:spTree>
    <p:extLst>
      <p:ext uri="{BB962C8B-B14F-4D97-AF65-F5344CB8AC3E}">
        <p14:creationId xmlns:p14="http://schemas.microsoft.com/office/powerpoint/2010/main" val="1731769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Kongre</a:t>
            </a:r>
            <a:r>
              <a:rPr lang="en-US" dirty="0"/>
              <a:t> </a:t>
            </a:r>
            <a:r>
              <a:rPr lang="en-US" dirty="0" err="1"/>
              <a:t>ve</a:t>
            </a:r>
            <a:r>
              <a:rPr lang="en-US" dirty="0"/>
              <a:t> </a:t>
            </a:r>
            <a:r>
              <a:rPr lang="en-US" dirty="0" err="1"/>
              <a:t>Konferans</a:t>
            </a:r>
            <a:r>
              <a:rPr lang="en-US" dirty="0"/>
              <a:t> </a:t>
            </a:r>
            <a:r>
              <a:rPr lang="en-US" dirty="0" err="1"/>
              <a:t>Salonları</a:t>
            </a:r>
            <a:endParaRPr lang="en-US" dirty="0"/>
          </a:p>
        </p:txBody>
      </p:sp>
      <p:sp>
        <p:nvSpPr>
          <p:cNvPr id="6" name="Content Placeholder 2"/>
          <p:cNvSpPr>
            <a:spLocks noGrp="1"/>
          </p:cNvSpPr>
          <p:nvPr>
            <p:ph sz="quarter" idx="1"/>
          </p:nvPr>
        </p:nvSpPr>
        <p:spPr>
          <a:xfrm>
            <a:off x="612647" y="4983252"/>
            <a:ext cx="7508887" cy="1852198"/>
          </a:xfrm>
        </p:spPr>
        <p:txBody>
          <a:bodyPr>
            <a:normAutofit fontScale="62500" lnSpcReduction="20000"/>
          </a:bodyPr>
          <a:lstStyle/>
          <a:p>
            <a:r>
              <a:rPr lang="tr-TR" dirty="0"/>
              <a:t>Prof. Dr. Uğur Oral Kültür </a:t>
            </a:r>
            <a:r>
              <a:rPr lang="tr-TR" dirty="0" smtClean="0"/>
              <a:t>Merkezi </a:t>
            </a:r>
          </a:p>
          <a:p>
            <a:pPr marL="0" indent="0">
              <a:buNone/>
            </a:pPr>
            <a:r>
              <a:rPr lang="tr-TR" dirty="0" smtClean="0"/>
              <a:t>(1 </a:t>
            </a:r>
            <a:r>
              <a:rPr lang="tr-TR" dirty="0"/>
              <a:t>adet 407 kişilik, 3 adet 180’er kişilik konferans salonu ve 2 adet 117 kişilik sergi salonu </a:t>
            </a:r>
            <a:r>
              <a:rPr lang="tr-TR" dirty="0" smtClean="0"/>
              <a:t>mevcuttur)</a:t>
            </a:r>
            <a:endParaRPr lang="tr-TR" dirty="0"/>
          </a:p>
          <a:p>
            <a:r>
              <a:rPr lang="tr-TR" dirty="0"/>
              <a:t>Prof. Dr. Vural Ülkü Konferans </a:t>
            </a:r>
            <a:r>
              <a:rPr lang="tr-TR" dirty="0" smtClean="0"/>
              <a:t>Salonu (180 kişilik)</a:t>
            </a:r>
            <a:endParaRPr lang="tr-TR" dirty="0"/>
          </a:p>
          <a:p>
            <a:r>
              <a:rPr lang="tr-TR" dirty="0" smtClean="0"/>
              <a:t>Akdeniz Kültür Merkezi (1650 kişilik)</a:t>
            </a:r>
          </a:p>
          <a:p>
            <a:r>
              <a:rPr lang="fi-FI" dirty="0"/>
              <a:t>2.500 oturma kapasiteli amfi tiyatro</a:t>
            </a:r>
            <a:endParaRPr lang="en-US" dirty="0"/>
          </a:p>
          <a:p>
            <a:pPr lvl="1"/>
            <a:endParaRPr lang="en-US" dirty="0"/>
          </a:p>
        </p:txBody>
      </p:sp>
      <p:pic>
        <p:nvPicPr>
          <p:cNvPr id="3" name="Resim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47899" y="1697413"/>
            <a:ext cx="3275215" cy="2807626"/>
          </a:xfrm>
          <a:prstGeom prst="rect">
            <a:avLst/>
          </a:prstGeom>
        </p:spPr>
      </p:pic>
      <p:pic>
        <p:nvPicPr>
          <p:cNvPr id="2050" name="Picture 2" descr="https://www.mersin.edu.tr/sliders/1720792700.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46319" y="1697413"/>
            <a:ext cx="3275215" cy="280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99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Amfi</a:t>
            </a:r>
            <a:r>
              <a:rPr lang="en-US" dirty="0"/>
              <a:t> </a:t>
            </a:r>
            <a:r>
              <a:rPr lang="en-US" dirty="0" err="1"/>
              <a:t>Tiyatro</a:t>
            </a:r>
            <a:endParaRPr lang="en-US" dirty="0"/>
          </a:p>
        </p:txBody>
      </p:sp>
      <p:pic>
        <p:nvPicPr>
          <p:cNvPr id="1026" name="Picture 2" descr="Mersin Üniversitesi - Haberler - Genç Hekimlerimizin Mezuniyet Coşkusu"/>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22218" y="2087747"/>
            <a:ext cx="6592397" cy="3708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827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Kütüphane</a:t>
            </a:r>
            <a:endParaRPr lang="en-US" dirty="0"/>
          </a:p>
        </p:txBody>
      </p:sp>
      <p:pic>
        <p:nvPicPr>
          <p:cNvPr id="5" name="Resim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94509" y="1715819"/>
            <a:ext cx="4199114" cy="2730732"/>
          </a:xfrm>
          <a:prstGeom prst="rect">
            <a:avLst/>
          </a:prstGeom>
        </p:spPr>
      </p:pic>
      <p:pic>
        <p:nvPicPr>
          <p:cNvPr id="3" name="Resim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66934" y="3461492"/>
            <a:ext cx="4199114" cy="2730732"/>
          </a:xfrm>
          <a:prstGeom prst="rect">
            <a:avLst/>
          </a:prstGeom>
        </p:spPr>
      </p:pic>
    </p:spTree>
    <p:extLst>
      <p:ext uri="{BB962C8B-B14F-4D97-AF65-F5344CB8AC3E}">
        <p14:creationId xmlns:p14="http://schemas.microsoft.com/office/powerpoint/2010/main" val="88300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
          </p:nvPr>
        </p:nvSpPr>
        <p:spPr/>
        <p:txBody>
          <a:bodyPr>
            <a:normAutofit/>
          </a:bodyPr>
          <a:lstStyle/>
          <a:p>
            <a:r>
              <a:rPr lang="en-US" sz="2400" dirty="0" err="1"/>
              <a:t>Üniversitemiz</a:t>
            </a:r>
            <a:r>
              <a:rPr lang="en-US" sz="2400" dirty="0"/>
              <a:t> </a:t>
            </a:r>
            <a:r>
              <a:rPr lang="en-US" sz="2400" dirty="0" err="1"/>
              <a:t>Kütüphanesi</a:t>
            </a:r>
            <a:r>
              <a:rPr lang="en-US" sz="2400" dirty="0"/>
              <a:t> </a:t>
            </a:r>
            <a:r>
              <a:rPr lang="en-US" sz="2400" dirty="0" err="1"/>
              <a:t>Çiftlikköy</a:t>
            </a:r>
            <a:r>
              <a:rPr lang="en-US" sz="2400" dirty="0"/>
              <a:t> </a:t>
            </a:r>
            <a:r>
              <a:rPr lang="en-US" sz="2400" dirty="0" err="1"/>
              <a:t>Kampüsü’nde</a:t>
            </a:r>
            <a:r>
              <a:rPr lang="en-US" sz="2400" dirty="0"/>
              <a:t> 414 </a:t>
            </a:r>
            <a:r>
              <a:rPr lang="en-US" sz="2400" dirty="0" err="1"/>
              <a:t>kişi</a:t>
            </a:r>
            <a:r>
              <a:rPr lang="en-US" sz="2400" dirty="0"/>
              <a:t> </a:t>
            </a:r>
            <a:r>
              <a:rPr lang="en-US" sz="2400" dirty="0" err="1"/>
              <a:t>oturumlu</a:t>
            </a:r>
            <a:r>
              <a:rPr lang="en-US" sz="2400" dirty="0"/>
              <a:t>, 3000 m²’lik </a:t>
            </a:r>
            <a:r>
              <a:rPr lang="en-US" sz="2400" dirty="0" err="1"/>
              <a:t>bir</a:t>
            </a:r>
            <a:r>
              <a:rPr lang="en-US" sz="2400" dirty="0"/>
              <a:t> </a:t>
            </a:r>
            <a:r>
              <a:rPr lang="en-US" sz="2400" dirty="0" err="1"/>
              <a:t>alanda</a:t>
            </a:r>
            <a:r>
              <a:rPr lang="en-US" sz="2400" dirty="0"/>
              <a:t> </a:t>
            </a:r>
            <a:r>
              <a:rPr lang="en-US" sz="2400" dirty="0" err="1"/>
              <a:t>hizmet</a:t>
            </a:r>
            <a:r>
              <a:rPr lang="en-US" sz="2400" dirty="0"/>
              <a:t> </a:t>
            </a:r>
            <a:r>
              <a:rPr lang="en-US" sz="2400" dirty="0" err="1"/>
              <a:t>vermektedir</a:t>
            </a:r>
            <a:r>
              <a:rPr lang="en-US" sz="2400" dirty="0"/>
              <a:t>. </a:t>
            </a:r>
          </a:p>
        </p:txBody>
      </p:sp>
      <p:pic>
        <p:nvPicPr>
          <p:cNvPr id="5" name="Resim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12648" y="2513595"/>
            <a:ext cx="4004515" cy="2669009"/>
          </a:xfrm>
          <a:prstGeom prst="rect">
            <a:avLst/>
          </a:prstGeom>
        </p:spPr>
      </p:pic>
      <p:sp>
        <p:nvSpPr>
          <p:cNvPr id="6" name="Title 1"/>
          <p:cNvSpPr>
            <a:spLocks noGrp="1"/>
          </p:cNvSpPr>
          <p:nvPr>
            <p:ph type="title"/>
          </p:nvPr>
        </p:nvSpPr>
        <p:spPr/>
        <p:txBody>
          <a:bodyPr/>
          <a:lstStyle/>
          <a:p>
            <a:r>
              <a:rPr lang="en-US" dirty="0" err="1"/>
              <a:t>Kütüphane</a:t>
            </a:r>
            <a:endParaRPr lang="en-US" dirty="0"/>
          </a:p>
        </p:txBody>
      </p:sp>
      <p:pic>
        <p:nvPicPr>
          <p:cNvPr id="5122" name="Picture 2" descr="https://mersin.edu.tr/sliders/1716988245.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89349" y="3726735"/>
            <a:ext cx="3972514" cy="291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376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Yemekhane</a:t>
            </a:r>
            <a:r>
              <a:rPr lang="en-US" dirty="0"/>
              <a:t> </a:t>
            </a:r>
            <a:r>
              <a:rPr lang="en-US" dirty="0" err="1"/>
              <a:t>Hizmetleri</a:t>
            </a:r>
            <a:endParaRPr lang="en-US" dirty="0"/>
          </a:p>
        </p:txBody>
      </p:sp>
      <p:pic>
        <p:nvPicPr>
          <p:cNvPr id="4" name="Picture 3" descr="Screen Shot 2018-09-22 at 20.26.09.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977444"/>
            <a:ext cx="9144000" cy="2440392"/>
          </a:xfrm>
          <a:prstGeom prst="rect">
            <a:avLst/>
          </a:prstGeom>
        </p:spPr>
      </p:pic>
    </p:spTree>
    <p:extLst>
      <p:ext uri="{BB962C8B-B14F-4D97-AF65-F5344CB8AC3E}">
        <p14:creationId xmlns:p14="http://schemas.microsoft.com/office/powerpoint/2010/main" val="2515650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Yurtlar</a:t>
            </a:r>
            <a:endParaRPr lang="en-US" dirty="0"/>
          </a:p>
        </p:txBody>
      </p:sp>
      <p:sp>
        <p:nvSpPr>
          <p:cNvPr id="4" name="TextBox 3"/>
          <p:cNvSpPr txBox="1"/>
          <p:nvPr/>
        </p:nvSpPr>
        <p:spPr>
          <a:xfrm>
            <a:off x="2159000" y="2582333"/>
            <a:ext cx="184666" cy="369332"/>
          </a:xfrm>
          <a:prstGeom prst="rect">
            <a:avLst/>
          </a:prstGeom>
          <a:noFill/>
        </p:spPr>
        <p:txBody>
          <a:bodyPr wrap="none" rtlCol="0">
            <a:spAutoFit/>
          </a:bodyPr>
          <a:lstStyle/>
          <a:p>
            <a:endParaRPr lang="en-US" dirty="0"/>
          </a:p>
        </p:txBody>
      </p:sp>
      <p:pic>
        <p:nvPicPr>
          <p:cNvPr id="6" name="Picture 5" descr="Screen Shot 2018-09-22 at 20.26.28.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2582333"/>
            <a:ext cx="9144000" cy="2433082"/>
          </a:xfrm>
          <a:prstGeom prst="rect">
            <a:avLst/>
          </a:prstGeom>
        </p:spPr>
      </p:pic>
      <p:sp>
        <p:nvSpPr>
          <p:cNvPr id="7" name="Rectangle 6"/>
          <p:cNvSpPr/>
          <p:nvPr/>
        </p:nvSpPr>
        <p:spPr>
          <a:xfrm>
            <a:off x="465666" y="5380504"/>
            <a:ext cx="8300382" cy="646331"/>
          </a:xfrm>
          <a:prstGeom prst="rect">
            <a:avLst/>
          </a:prstGeom>
        </p:spPr>
        <p:txBody>
          <a:bodyPr wrap="square">
            <a:spAutoFit/>
          </a:bodyPr>
          <a:lstStyle/>
          <a:p>
            <a:r>
              <a:rPr lang="en-US" dirty="0" err="1"/>
              <a:t>Kredi</a:t>
            </a:r>
            <a:r>
              <a:rPr lang="en-US" dirty="0"/>
              <a:t> </a:t>
            </a:r>
            <a:r>
              <a:rPr lang="en-US" dirty="0" err="1"/>
              <a:t>ve</a:t>
            </a:r>
            <a:r>
              <a:rPr lang="en-US" dirty="0"/>
              <a:t> </a:t>
            </a:r>
            <a:r>
              <a:rPr lang="en-US" dirty="0" err="1"/>
              <a:t>Yurtlar</a:t>
            </a:r>
            <a:r>
              <a:rPr lang="en-US" dirty="0"/>
              <a:t> </a:t>
            </a:r>
            <a:r>
              <a:rPr lang="en-US" dirty="0" err="1"/>
              <a:t>Kurumu’na</a:t>
            </a:r>
            <a:r>
              <a:rPr lang="en-US" dirty="0"/>
              <a:t> </a:t>
            </a:r>
            <a:r>
              <a:rPr lang="en-US" dirty="0" err="1"/>
              <a:t>bağlı</a:t>
            </a:r>
            <a:r>
              <a:rPr lang="en-US" dirty="0"/>
              <a:t> </a:t>
            </a:r>
            <a:r>
              <a:rPr lang="en-US" dirty="0" err="1"/>
              <a:t>kız</a:t>
            </a:r>
            <a:r>
              <a:rPr lang="en-US" dirty="0"/>
              <a:t> </a:t>
            </a:r>
            <a:r>
              <a:rPr lang="en-US" dirty="0" err="1"/>
              <a:t>öğrenci</a:t>
            </a:r>
            <a:r>
              <a:rPr lang="en-US" dirty="0"/>
              <a:t> </a:t>
            </a:r>
            <a:r>
              <a:rPr lang="en-US" dirty="0" err="1"/>
              <a:t>yurdu</a:t>
            </a:r>
            <a:r>
              <a:rPr lang="en-US" dirty="0"/>
              <a:t> </a:t>
            </a:r>
            <a:r>
              <a:rPr lang="en-US" dirty="0" err="1"/>
              <a:t>Çiftlikköy</a:t>
            </a:r>
            <a:r>
              <a:rPr lang="en-US" dirty="0"/>
              <a:t> </a:t>
            </a:r>
            <a:r>
              <a:rPr lang="en-US" dirty="0" err="1"/>
              <a:t>Kampüsü</a:t>
            </a:r>
            <a:r>
              <a:rPr lang="en-US" dirty="0"/>
              <a:t> </a:t>
            </a:r>
            <a:r>
              <a:rPr lang="en-US" dirty="0" err="1"/>
              <a:t>yanında</a:t>
            </a:r>
            <a:r>
              <a:rPr lang="en-US" dirty="0"/>
              <a:t> </a:t>
            </a:r>
            <a:r>
              <a:rPr lang="en-US" dirty="0" err="1"/>
              <a:t>yer</a:t>
            </a:r>
            <a:r>
              <a:rPr lang="en-US" dirty="0"/>
              <a:t> </a:t>
            </a:r>
            <a:r>
              <a:rPr lang="en-US" dirty="0" err="1"/>
              <a:t>almaktadır</a:t>
            </a:r>
            <a:r>
              <a:rPr lang="en-US" dirty="0"/>
              <a:t>. </a:t>
            </a:r>
          </a:p>
        </p:txBody>
      </p:sp>
    </p:spTree>
    <p:extLst>
      <p:ext uri="{BB962C8B-B14F-4D97-AF65-F5344CB8AC3E}">
        <p14:creationId xmlns:p14="http://schemas.microsoft.com/office/powerpoint/2010/main" val="4207047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Yurtlar</a:t>
            </a:r>
            <a:endParaRPr lang="en-US" dirty="0"/>
          </a:p>
        </p:txBody>
      </p:sp>
      <p:sp>
        <p:nvSpPr>
          <p:cNvPr id="4" name="TextBox 3"/>
          <p:cNvSpPr txBox="1"/>
          <p:nvPr/>
        </p:nvSpPr>
        <p:spPr>
          <a:xfrm>
            <a:off x="2159000" y="2582333"/>
            <a:ext cx="184666" cy="369332"/>
          </a:xfrm>
          <a:prstGeom prst="rect">
            <a:avLst/>
          </a:prstGeom>
          <a:noFill/>
        </p:spPr>
        <p:txBody>
          <a:bodyPr wrap="none" rtlCol="0">
            <a:spAutoFit/>
          </a:bodyPr>
          <a:lstStyle/>
          <a:p>
            <a:endParaRPr lang="en-US" dirty="0"/>
          </a:p>
        </p:txBody>
      </p:sp>
      <p:pic>
        <p:nvPicPr>
          <p:cNvPr id="3" name="Picture 2" descr="Screen Shot 2018-09-22 at 20.26.41.png"/>
          <p:cNvPicPr>
            <a:picLocks noChangeAspect="1"/>
          </p:cNvPicPr>
          <p:nvPr/>
        </p:nvPicPr>
        <p:blipFill rotWithShape="1">
          <a:blip r:embed="rId2" cstate="email">
            <a:extLst>
              <a:ext uri="{28A0092B-C50C-407E-A947-70E740481C1C}">
                <a14:useLocalDpi xmlns:a14="http://schemas.microsoft.com/office/drawing/2010/main" val="0"/>
              </a:ext>
            </a:extLst>
          </a:blip>
          <a:srcRect t="2467" b="6575"/>
          <a:stretch/>
        </p:blipFill>
        <p:spPr>
          <a:xfrm>
            <a:off x="1044222" y="1693333"/>
            <a:ext cx="7055556" cy="4162778"/>
          </a:xfrm>
          <a:prstGeom prst="rect">
            <a:avLst/>
          </a:prstGeom>
        </p:spPr>
      </p:pic>
      <p:sp>
        <p:nvSpPr>
          <p:cNvPr id="8" name="Rectangle 7"/>
          <p:cNvSpPr/>
          <p:nvPr/>
        </p:nvSpPr>
        <p:spPr>
          <a:xfrm>
            <a:off x="612647" y="5973139"/>
            <a:ext cx="8277707" cy="646331"/>
          </a:xfrm>
          <a:prstGeom prst="rect">
            <a:avLst/>
          </a:prstGeom>
        </p:spPr>
        <p:txBody>
          <a:bodyPr wrap="square">
            <a:spAutoFit/>
          </a:bodyPr>
          <a:lstStyle/>
          <a:p>
            <a:r>
              <a:rPr lang="en-US" dirty="0" err="1"/>
              <a:t>Kredi</a:t>
            </a:r>
            <a:r>
              <a:rPr lang="en-US" dirty="0"/>
              <a:t> </a:t>
            </a:r>
            <a:r>
              <a:rPr lang="en-US" dirty="0" err="1"/>
              <a:t>ve</a:t>
            </a:r>
            <a:r>
              <a:rPr lang="en-US" dirty="0"/>
              <a:t> </a:t>
            </a:r>
            <a:r>
              <a:rPr lang="en-US" dirty="0" err="1"/>
              <a:t>Yurtlar</a:t>
            </a:r>
            <a:r>
              <a:rPr lang="en-US" dirty="0"/>
              <a:t> </a:t>
            </a:r>
            <a:r>
              <a:rPr lang="en-US" dirty="0" err="1"/>
              <a:t>Kurumu’na</a:t>
            </a:r>
            <a:r>
              <a:rPr lang="en-US" dirty="0"/>
              <a:t> </a:t>
            </a:r>
            <a:r>
              <a:rPr lang="en-US" dirty="0" err="1"/>
              <a:t>bağlı</a:t>
            </a:r>
            <a:r>
              <a:rPr lang="en-US" dirty="0"/>
              <a:t> </a:t>
            </a:r>
            <a:r>
              <a:rPr lang="en-US" dirty="0" err="1"/>
              <a:t>erkek</a:t>
            </a:r>
            <a:r>
              <a:rPr lang="en-US" dirty="0"/>
              <a:t> </a:t>
            </a:r>
            <a:r>
              <a:rPr lang="en-US" dirty="0" err="1"/>
              <a:t>öğrenci</a:t>
            </a:r>
            <a:r>
              <a:rPr lang="en-US" dirty="0"/>
              <a:t> </a:t>
            </a:r>
            <a:r>
              <a:rPr lang="en-US" dirty="0" err="1"/>
              <a:t>yurdu</a:t>
            </a:r>
            <a:r>
              <a:rPr lang="en-US" dirty="0"/>
              <a:t> </a:t>
            </a:r>
            <a:r>
              <a:rPr lang="en-US" dirty="0" err="1"/>
              <a:t>Çiftlikköy</a:t>
            </a:r>
            <a:r>
              <a:rPr lang="en-US" dirty="0"/>
              <a:t> </a:t>
            </a:r>
            <a:r>
              <a:rPr lang="en-US" dirty="0" err="1"/>
              <a:t>Kampüsü</a:t>
            </a:r>
            <a:r>
              <a:rPr lang="en-US" dirty="0"/>
              <a:t> </a:t>
            </a:r>
            <a:r>
              <a:rPr lang="en-US" dirty="0" err="1"/>
              <a:t>içerisinde</a:t>
            </a:r>
            <a:r>
              <a:rPr lang="en-US" dirty="0"/>
              <a:t> </a:t>
            </a:r>
            <a:r>
              <a:rPr lang="en-US" dirty="0" err="1"/>
              <a:t>yer</a:t>
            </a:r>
            <a:r>
              <a:rPr lang="en-US" dirty="0"/>
              <a:t> </a:t>
            </a:r>
            <a:r>
              <a:rPr lang="en-US" dirty="0" err="1"/>
              <a:t>almaktadır</a:t>
            </a:r>
            <a:r>
              <a:rPr lang="en-US" dirty="0"/>
              <a:t>.</a:t>
            </a:r>
          </a:p>
        </p:txBody>
      </p:sp>
    </p:spTree>
    <p:extLst>
      <p:ext uri="{BB962C8B-B14F-4D97-AF65-F5344CB8AC3E}">
        <p14:creationId xmlns:p14="http://schemas.microsoft.com/office/powerpoint/2010/main" val="3495066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Kantin</a:t>
            </a:r>
            <a:r>
              <a:rPr lang="en-US" dirty="0"/>
              <a:t> </a:t>
            </a:r>
            <a:r>
              <a:rPr lang="en-US" dirty="0" err="1"/>
              <a:t>ve</a:t>
            </a:r>
            <a:r>
              <a:rPr lang="en-US" dirty="0"/>
              <a:t> </a:t>
            </a:r>
            <a:r>
              <a:rPr lang="en-US" dirty="0" err="1"/>
              <a:t>Kafeteryalar</a:t>
            </a:r>
            <a:endParaRPr lang="en-US" dirty="0"/>
          </a:p>
        </p:txBody>
      </p:sp>
      <p:pic>
        <p:nvPicPr>
          <p:cNvPr id="5" name="Resim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0926" y="1741423"/>
            <a:ext cx="3998422" cy="2664964"/>
          </a:xfrm>
          <a:prstGeom prst="rect">
            <a:avLst/>
          </a:prstGeom>
        </p:spPr>
      </p:pic>
      <p:pic>
        <p:nvPicPr>
          <p:cNvPr id="6" name="Resim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53019" y="3740726"/>
            <a:ext cx="3804963" cy="2536023"/>
          </a:xfrm>
          <a:prstGeom prst="rect">
            <a:avLst/>
          </a:prstGeom>
        </p:spPr>
      </p:pic>
    </p:spTree>
    <p:extLst>
      <p:ext uri="{BB962C8B-B14F-4D97-AF65-F5344CB8AC3E}">
        <p14:creationId xmlns:p14="http://schemas.microsoft.com/office/powerpoint/2010/main" val="3175667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gn="ctr"/>
            <a:r>
              <a:rPr lang="tr-TR" sz="3600" dirty="0" smtClean="0"/>
              <a:t>REKTÖRÜMÜZ </a:t>
            </a:r>
            <a:br>
              <a:rPr lang="tr-TR" sz="3600" dirty="0" smtClean="0"/>
            </a:br>
            <a:r>
              <a:rPr lang="tr-TR" sz="3600" dirty="0" smtClean="0"/>
              <a:t>PROF. DR. EROL YAŞAR</a:t>
            </a:r>
            <a:endParaRPr lang="tr-TR" sz="3600" dirty="0"/>
          </a:p>
        </p:txBody>
      </p:sp>
      <p:pic>
        <p:nvPicPr>
          <p:cNvPr id="4" name="İçerik Yer Tutucusu 3"/>
          <p:cNvPicPr>
            <a:picLocks noGrp="1" noChangeAspect="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612648" y="2312968"/>
            <a:ext cx="8153400" cy="3070264"/>
          </a:xfrm>
        </p:spPr>
      </p:pic>
    </p:spTree>
    <p:extLst>
      <p:ext uri="{BB962C8B-B14F-4D97-AF65-F5344CB8AC3E}">
        <p14:creationId xmlns:p14="http://schemas.microsoft.com/office/powerpoint/2010/main" val="4053248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Makarna</a:t>
            </a:r>
            <a:r>
              <a:rPr lang="en-US" dirty="0"/>
              <a:t> </a:t>
            </a:r>
            <a:r>
              <a:rPr lang="en-US" dirty="0" err="1"/>
              <a:t>Evi</a:t>
            </a:r>
            <a:endParaRPr lang="en-US" dirty="0"/>
          </a:p>
        </p:txBody>
      </p:sp>
      <p:pic>
        <p:nvPicPr>
          <p:cNvPr id="3" name="Picture 2" descr="MEU_241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9556" y="1791708"/>
            <a:ext cx="7224888" cy="4785316"/>
          </a:xfrm>
          <a:prstGeom prst="rect">
            <a:avLst/>
          </a:prstGeom>
        </p:spPr>
      </p:pic>
    </p:spTree>
    <p:extLst>
      <p:ext uri="{BB962C8B-B14F-4D97-AF65-F5344CB8AC3E}">
        <p14:creationId xmlns:p14="http://schemas.microsoft.com/office/powerpoint/2010/main" val="2130355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Vadi</a:t>
            </a:r>
            <a:r>
              <a:rPr lang="en-US" dirty="0"/>
              <a:t> </a:t>
            </a:r>
            <a:r>
              <a:rPr lang="en-US" dirty="0" err="1"/>
              <a:t>Kafe</a:t>
            </a:r>
            <a:r>
              <a:rPr lang="en-US" dirty="0"/>
              <a:t> &amp; </a:t>
            </a:r>
            <a:r>
              <a:rPr lang="en-US" dirty="0" err="1"/>
              <a:t>Restoran</a:t>
            </a:r>
            <a:endParaRPr lang="en-US" dirty="0"/>
          </a:p>
        </p:txBody>
      </p:sp>
      <p:pic>
        <p:nvPicPr>
          <p:cNvPr id="3" name="Picture 2" descr="cf (16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0870" y="1961766"/>
            <a:ext cx="3872814" cy="2177971"/>
          </a:xfrm>
          <a:prstGeom prst="rect">
            <a:avLst/>
          </a:prstGeom>
        </p:spPr>
      </p:pic>
      <p:pic>
        <p:nvPicPr>
          <p:cNvPr id="4" name="Resim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03173" y="3749039"/>
            <a:ext cx="3767744" cy="2511829"/>
          </a:xfrm>
          <a:prstGeom prst="rect">
            <a:avLst/>
          </a:prstGeom>
        </p:spPr>
      </p:pic>
    </p:spTree>
    <p:extLst>
      <p:ext uri="{BB962C8B-B14F-4D97-AF65-F5344CB8AC3E}">
        <p14:creationId xmlns:p14="http://schemas.microsoft.com/office/powerpoint/2010/main" val="1602758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Saklı</a:t>
            </a:r>
            <a:r>
              <a:rPr lang="en-US" dirty="0"/>
              <a:t> </a:t>
            </a:r>
            <a:r>
              <a:rPr lang="en-US" dirty="0" err="1"/>
              <a:t>Bahçe</a:t>
            </a:r>
            <a:endParaRPr lang="en-US" dirty="0"/>
          </a:p>
        </p:txBody>
      </p:sp>
      <p:pic>
        <p:nvPicPr>
          <p:cNvPr id="3" name="Picture 2" descr="DSC_2543.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0870" y="1964849"/>
            <a:ext cx="7916333" cy="4453282"/>
          </a:xfrm>
          <a:prstGeom prst="rect">
            <a:avLst/>
          </a:prstGeom>
        </p:spPr>
      </p:pic>
    </p:spTree>
    <p:extLst>
      <p:ext uri="{BB962C8B-B14F-4D97-AF65-F5344CB8AC3E}">
        <p14:creationId xmlns:p14="http://schemas.microsoft.com/office/powerpoint/2010/main" val="3119841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a:t>Gıda</a:t>
            </a:r>
            <a:r>
              <a:rPr lang="en-US" sz="2800" dirty="0"/>
              <a:t> </a:t>
            </a:r>
            <a:r>
              <a:rPr lang="en-US" sz="2800" dirty="0" err="1"/>
              <a:t>Araştırmaları</a:t>
            </a:r>
            <a:r>
              <a:rPr lang="en-US" sz="2800" dirty="0"/>
              <a:t> </a:t>
            </a:r>
            <a:r>
              <a:rPr lang="en-US" sz="2800" dirty="0" err="1"/>
              <a:t>Uygulama</a:t>
            </a:r>
            <a:r>
              <a:rPr lang="en-US" sz="2800" dirty="0"/>
              <a:t> </a:t>
            </a:r>
            <a:r>
              <a:rPr lang="en-US" sz="2800" dirty="0" err="1"/>
              <a:t>ve</a:t>
            </a:r>
            <a:r>
              <a:rPr lang="en-US" sz="2800" dirty="0"/>
              <a:t> </a:t>
            </a:r>
            <a:r>
              <a:rPr lang="en-US" sz="2800" dirty="0" err="1"/>
              <a:t>Araştırma</a:t>
            </a:r>
            <a:r>
              <a:rPr lang="en-US" sz="2800" dirty="0"/>
              <a:t> </a:t>
            </a:r>
            <a:r>
              <a:rPr lang="en-US" sz="2800" dirty="0" err="1"/>
              <a:t>Merkezi</a:t>
            </a:r>
            <a:endParaRPr lang="en-US" sz="2800" dirty="0"/>
          </a:p>
        </p:txBody>
      </p:sp>
      <p:pic>
        <p:nvPicPr>
          <p:cNvPr id="5" name="Resim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77175" y="3831710"/>
            <a:ext cx="4488873" cy="2524991"/>
          </a:xfrm>
          <a:prstGeom prst="rect">
            <a:avLst/>
          </a:prstGeom>
        </p:spPr>
      </p:pic>
      <p:pic>
        <p:nvPicPr>
          <p:cNvPr id="4" name="Resim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2648" y="1774657"/>
            <a:ext cx="4250297" cy="2764092"/>
          </a:xfrm>
          <a:prstGeom prst="rect">
            <a:avLst/>
          </a:prstGeom>
        </p:spPr>
      </p:pic>
    </p:spTree>
    <p:extLst>
      <p:ext uri="{BB962C8B-B14F-4D97-AF65-F5344CB8AC3E}">
        <p14:creationId xmlns:p14="http://schemas.microsoft.com/office/powerpoint/2010/main" val="3862191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Mescit</a:t>
            </a:r>
            <a:endParaRPr lang="en-US" dirty="0"/>
          </a:p>
        </p:txBody>
      </p:sp>
      <p:pic>
        <p:nvPicPr>
          <p:cNvPr id="5" name="Picture 4" descr="DSC_0649.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52100" y="1708516"/>
            <a:ext cx="7439800" cy="4966462"/>
          </a:xfrm>
          <a:prstGeom prst="rect">
            <a:avLst/>
          </a:prstGeom>
        </p:spPr>
      </p:pic>
    </p:spTree>
    <p:extLst>
      <p:ext uri="{BB962C8B-B14F-4D97-AF65-F5344CB8AC3E}">
        <p14:creationId xmlns:p14="http://schemas.microsoft.com/office/powerpoint/2010/main" val="1424464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Spor</a:t>
            </a:r>
            <a:r>
              <a:rPr lang="en-US" dirty="0"/>
              <a:t> </a:t>
            </a:r>
            <a:r>
              <a:rPr lang="en-US" dirty="0" err="1"/>
              <a:t>Alanları</a:t>
            </a:r>
            <a:endParaRPr lang="en-US" dirty="0"/>
          </a:p>
        </p:txBody>
      </p:sp>
      <p:sp>
        <p:nvSpPr>
          <p:cNvPr id="4" name="TextBox 3"/>
          <p:cNvSpPr txBox="1"/>
          <p:nvPr/>
        </p:nvSpPr>
        <p:spPr>
          <a:xfrm>
            <a:off x="0" y="1735060"/>
            <a:ext cx="3452665" cy="2845651"/>
          </a:xfrm>
          <a:prstGeom prst="rect">
            <a:avLst/>
          </a:prstGeom>
          <a:noFill/>
        </p:spPr>
        <p:txBody>
          <a:bodyPr wrap="none" rtlCol="0">
            <a:spAutoFit/>
          </a:bodyPr>
          <a:lstStyle/>
          <a:p>
            <a:pPr marL="640080" lvl="1" indent="-274320">
              <a:spcBef>
                <a:spcPts val="550"/>
              </a:spcBef>
              <a:buClr>
                <a:srgbClr val="94B6D2"/>
              </a:buClr>
              <a:buSzPct val="70000"/>
              <a:buFont typeface="Wingdings 2"/>
              <a:buChar char=""/>
            </a:pPr>
            <a:r>
              <a:rPr lang="en-US" sz="2300" dirty="0" err="1">
                <a:solidFill>
                  <a:prstClr val="black"/>
                </a:solidFill>
              </a:rPr>
              <a:t>Stadyum</a:t>
            </a: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err="1">
                <a:solidFill>
                  <a:prstClr val="black"/>
                </a:solidFill>
              </a:rPr>
              <a:t>Halı</a:t>
            </a:r>
            <a:r>
              <a:rPr lang="en-US" sz="2300" dirty="0">
                <a:solidFill>
                  <a:prstClr val="black"/>
                </a:solidFill>
              </a:rPr>
              <a:t> </a:t>
            </a:r>
            <a:r>
              <a:rPr lang="en-US" sz="2300" dirty="0" err="1">
                <a:solidFill>
                  <a:prstClr val="black"/>
                </a:solidFill>
              </a:rPr>
              <a:t>Saha</a:t>
            </a: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err="1">
                <a:solidFill>
                  <a:prstClr val="black"/>
                </a:solidFill>
              </a:rPr>
              <a:t>Olimpik</a:t>
            </a:r>
            <a:r>
              <a:rPr lang="en-US" sz="2300" dirty="0">
                <a:solidFill>
                  <a:prstClr val="black"/>
                </a:solidFill>
              </a:rPr>
              <a:t> </a:t>
            </a:r>
            <a:r>
              <a:rPr lang="en-US" sz="2300" dirty="0" err="1">
                <a:solidFill>
                  <a:prstClr val="black"/>
                </a:solidFill>
              </a:rPr>
              <a:t>Yüzme</a:t>
            </a:r>
            <a:r>
              <a:rPr lang="en-US" sz="2300" dirty="0">
                <a:solidFill>
                  <a:prstClr val="black"/>
                </a:solidFill>
              </a:rPr>
              <a:t> </a:t>
            </a:r>
            <a:r>
              <a:rPr lang="en-US" sz="2300" dirty="0" err="1">
                <a:solidFill>
                  <a:prstClr val="black"/>
                </a:solidFill>
              </a:rPr>
              <a:t>Havuzu</a:t>
            </a: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a:solidFill>
                  <a:prstClr val="black"/>
                </a:solidFill>
              </a:rPr>
              <a:t>Fitness </a:t>
            </a:r>
            <a:r>
              <a:rPr lang="en-US" sz="2300" dirty="0" err="1">
                <a:solidFill>
                  <a:prstClr val="black"/>
                </a:solidFill>
              </a:rPr>
              <a:t>Salonu</a:t>
            </a: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err="1">
                <a:solidFill>
                  <a:prstClr val="black"/>
                </a:solidFill>
              </a:rPr>
              <a:t>Tenis</a:t>
            </a:r>
            <a:r>
              <a:rPr lang="en-US" sz="2300" dirty="0">
                <a:solidFill>
                  <a:prstClr val="black"/>
                </a:solidFill>
              </a:rPr>
              <a:t> </a:t>
            </a:r>
            <a:r>
              <a:rPr lang="en-US" sz="2300" dirty="0" err="1">
                <a:solidFill>
                  <a:prstClr val="black"/>
                </a:solidFill>
              </a:rPr>
              <a:t>Kortları</a:t>
            </a: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err="1">
                <a:solidFill>
                  <a:prstClr val="black"/>
                </a:solidFill>
              </a:rPr>
              <a:t>Kapalı</a:t>
            </a:r>
            <a:r>
              <a:rPr lang="en-US" sz="2300" dirty="0">
                <a:solidFill>
                  <a:prstClr val="black"/>
                </a:solidFill>
              </a:rPr>
              <a:t> </a:t>
            </a:r>
            <a:r>
              <a:rPr lang="en-US" sz="2300" dirty="0" err="1">
                <a:solidFill>
                  <a:prstClr val="black"/>
                </a:solidFill>
              </a:rPr>
              <a:t>Spor</a:t>
            </a:r>
            <a:r>
              <a:rPr lang="en-US" sz="2300" dirty="0">
                <a:solidFill>
                  <a:prstClr val="black"/>
                </a:solidFill>
              </a:rPr>
              <a:t> </a:t>
            </a:r>
            <a:r>
              <a:rPr lang="en-US" sz="2300" dirty="0" err="1">
                <a:solidFill>
                  <a:prstClr val="black"/>
                </a:solidFill>
              </a:rPr>
              <a:t>Salonları</a:t>
            </a:r>
            <a:endParaRPr lang="en-US" sz="2300" dirty="0">
              <a:solidFill>
                <a:prstClr val="black"/>
              </a:solidFill>
            </a:endParaRPr>
          </a:p>
          <a:p>
            <a:endParaRPr lang="en-US" dirty="0"/>
          </a:p>
        </p:txBody>
      </p:sp>
      <p:pic>
        <p:nvPicPr>
          <p:cNvPr id="6" name="Picture 5" descr="Mersin Universitesi.04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14245" y="4572580"/>
            <a:ext cx="4668982" cy="2025686"/>
          </a:xfrm>
          <a:prstGeom prst="rect">
            <a:avLst/>
          </a:prstGeom>
        </p:spPr>
      </p:pic>
      <p:pic>
        <p:nvPicPr>
          <p:cNvPr id="7" name="Picture 6" descr="salon copy.jpg"/>
          <p:cNvPicPr>
            <a:picLocks noChangeAspect="1"/>
          </p:cNvPicPr>
          <p:nvPr/>
        </p:nvPicPr>
        <p:blipFill rotWithShape="1">
          <a:blip r:embed="rId3" cstate="email">
            <a:extLst>
              <a:ext uri="{28A0092B-C50C-407E-A947-70E740481C1C}">
                <a14:useLocalDpi xmlns:a14="http://schemas.microsoft.com/office/drawing/2010/main" val="0"/>
              </a:ext>
            </a:extLst>
          </a:blip>
          <a:srcRect t="15341"/>
          <a:stretch/>
        </p:blipFill>
        <p:spPr>
          <a:xfrm>
            <a:off x="434089" y="4572580"/>
            <a:ext cx="3607678" cy="2025686"/>
          </a:xfrm>
          <a:prstGeom prst="rect">
            <a:avLst/>
          </a:prstGeom>
        </p:spPr>
      </p:pic>
      <p:pic>
        <p:nvPicPr>
          <p:cNvPr id="9" name="Picture 8" descr="MEU_8306.JPG"/>
          <p:cNvPicPr>
            <a:picLocks noChangeAspect="1"/>
          </p:cNvPicPr>
          <p:nvPr/>
        </p:nvPicPr>
        <p:blipFill rotWithShape="1">
          <a:blip r:embed="rId4" cstate="email">
            <a:extLst>
              <a:ext uri="{28A0092B-C50C-407E-A947-70E740481C1C}">
                <a14:useLocalDpi xmlns:a14="http://schemas.microsoft.com/office/drawing/2010/main" val="0"/>
              </a:ext>
            </a:extLst>
          </a:blip>
          <a:srcRect t="17686"/>
          <a:stretch/>
        </p:blipFill>
        <p:spPr>
          <a:xfrm>
            <a:off x="4314245" y="1752176"/>
            <a:ext cx="4668982" cy="2545498"/>
          </a:xfrm>
          <a:prstGeom prst="rect">
            <a:avLst/>
          </a:prstGeom>
        </p:spPr>
      </p:pic>
    </p:spTree>
    <p:extLst>
      <p:ext uri="{BB962C8B-B14F-4D97-AF65-F5344CB8AC3E}">
        <p14:creationId xmlns:p14="http://schemas.microsoft.com/office/powerpoint/2010/main" val="2228317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Öğrenci</a:t>
            </a:r>
            <a:r>
              <a:rPr lang="en-US" dirty="0"/>
              <a:t> </a:t>
            </a:r>
            <a:r>
              <a:rPr lang="en-US" dirty="0" err="1"/>
              <a:t>Toplulukları</a:t>
            </a:r>
            <a:endParaRPr lang="en-US" dirty="0"/>
          </a:p>
        </p:txBody>
      </p:sp>
      <p:sp>
        <p:nvSpPr>
          <p:cNvPr id="4" name="Content Placeholder 2"/>
          <p:cNvSpPr txBox="1">
            <a:spLocks/>
          </p:cNvSpPr>
          <p:nvPr/>
        </p:nvSpPr>
        <p:spPr>
          <a:xfrm>
            <a:off x="612649" y="1812483"/>
            <a:ext cx="8153400" cy="4746121"/>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400" dirty="0" err="1"/>
              <a:t>Üniversitemizde</a:t>
            </a:r>
            <a:r>
              <a:rPr lang="en-US" sz="2400" dirty="0"/>
              <a:t> </a:t>
            </a:r>
            <a:r>
              <a:rPr lang="en-US" sz="2400" dirty="0" smtClean="0"/>
              <a:t>8</a:t>
            </a:r>
            <a:r>
              <a:rPr lang="tr-TR" sz="2400" dirty="0" smtClean="0"/>
              <a:t>8</a:t>
            </a:r>
            <a:r>
              <a:rPr lang="en-US" sz="2400" dirty="0" smtClean="0"/>
              <a:t> </a:t>
            </a:r>
            <a:r>
              <a:rPr lang="en-US" sz="2400" dirty="0" err="1"/>
              <a:t>tane</a:t>
            </a:r>
            <a:r>
              <a:rPr lang="en-US" sz="2400" dirty="0"/>
              <a:t> </a:t>
            </a:r>
            <a:r>
              <a:rPr lang="en-US" sz="2400" dirty="0" err="1"/>
              <a:t>öğrenci</a:t>
            </a:r>
            <a:r>
              <a:rPr lang="en-US" sz="2400" dirty="0"/>
              <a:t> </a:t>
            </a:r>
            <a:r>
              <a:rPr lang="en-US" sz="2400" dirty="0" err="1"/>
              <a:t>topluluğu</a:t>
            </a:r>
            <a:r>
              <a:rPr lang="en-US" sz="2400" dirty="0"/>
              <a:t> </a:t>
            </a:r>
            <a:r>
              <a:rPr lang="en-US" sz="2400" dirty="0" err="1"/>
              <a:t>faliyet</a:t>
            </a:r>
            <a:r>
              <a:rPr lang="en-US" sz="2400" dirty="0"/>
              <a:t> </a:t>
            </a:r>
            <a:r>
              <a:rPr lang="en-US" sz="2400" dirty="0" err="1"/>
              <a:t>göstermektedir</a:t>
            </a:r>
            <a:r>
              <a:rPr lang="en-US" sz="2400" dirty="0"/>
              <a:t>.</a:t>
            </a:r>
          </a:p>
          <a:p>
            <a:endParaRPr lang="tr-TR" sz="2400" dirty="0"/>
          </a:p>
          <a:p>
            <a:r>
              <a:rPr lang="tr-TR" sz="2400" dirty="0"/>
              <a:t>Üniversitemiz öğrencilerinin ilgi alanlarına göre ders dışı zamanlarının değerlendirilmesi, yeni ilgi alanlarının kazanılmasına imkân sağlaması, yeteneklerinin sağlıklı bir şekilde gelişmesine olanak sağlaması amacıyla “Öğrenci Toplulukları” kurmuştur. </a:t>
            </a:r>
          </a:p>
          <a:p>
            <a:endParaRPr lang="tr-TR" sz="2400" dirty="0"/>
          </a:p>
          <a:p>
            <a:r>
              <a:rPr lang="tr-TR" sz="2400" dirty="0"/>
              <a:t>Öğrencilerimiz kendi ilgi alanlarına giren konularda faaliyet gösteren topluluklara üye olabilir, bu topluluklarda aktif görev alabilir veya üye olmaksızın herhangi bir topluluğun etkinliğine katılabilirler. </a:t>
            </a:r>
          </a:p>
        </p:txBody>
      </p:sp>
    </p:spTree>
    <p:extLst>
      <p:ext uri="{BB962C8B-B14F-4D97-AF65-F5344CB8AC3E}">
        <p14:creationId xmlns:p14="http://schemas.microsoft.com/office/powerpoint/2010/main" val="3509646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Öğrenci</a:t>
            </a:r>
            <a:r>
              <a:rPr lang="en-US" dirty="0"/>
              <a:t> </a:t>
            </a:r>
            <a:r>
              <a:rPr lang="en-US" dirty="0" err="1"/>
              <a:t>Toplulukları</a:t>
            </a:r>
            <a:endParaRPr lang="en-US" dirty="0"/>
          </a:p>
        </p:txBody>
      </p:sp>
      <p:pic>
        <p:nvPicPr>
          <p:cNvPr id="7" name="Picture 6" descr="DSC_7014.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34196" y="1784323"/>
            <a:ext cx="7168796" cy="4785552"/>
          </a:xfrm>
          <a:prstGeom prst="rect">
            <a:avLst/>
          </a:prstGeom>
        </p:spPr>
      </p:pic>
    </p:spTree>
    <p:extLst>
      <p:ext uri="{BB962C8B-B14F-4D97-AF65-F5344CB8AC3E}">
        <p14:creationId xmlns:p14="http://schemas.microsoft.com/office/powerpoint/2010/main" val="268922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Öğrenci</a:t>
            </a:r>
            <a:r>
              <a:rPr lang="en-US" dirty="0"/>
              <a:t> </a:t>
            </a:r>
            <a:r>
              <a:rPr lang="en-US" dirty="0" err="1"/>
              <a:t>Toplulukları</a:t>
            </a:r>
            <a:endParaRPr lang="en-US" dirty="0"/>
          </a:p>
        </p:txBody>
      </p:sp>
      <p:pic>
        <p:nvPicPr>
          <p:cNvPr id="5" name="Resim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2464" y="1949641"/>
            <a:ext cx="6891251" cy="4434533"/>
          </a:xfrm>
          <a:prstGeom prst="rect">
            <a:avLst/>
          </a:prstGeom>
        </p:spPr>
      </p:pic>
    </p:spTree>
    <p:extLst>
      <p:ext uri="{BB962C8B-B14F-4D97-AF65-F5344CB8AC3E}">
        <p14:creationId xmlns:p14="http://schemas.microsoft.com/office/powerpoint/2010/main" val="3230562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content.fesb7-1.fna.fbcdn.net/v/t1.6435-9/87468432_10215501054622722_7752929020303376384_n.jpg?stp=dst-jpg_s960x960&amp;_nc_cat=100&amp;ccb=1-7&amp;_nc_sid=25d718&amp;_nc_ohc=B-XQzMU3_jAQ7kNvgEFyFPi&amp;_nc_ht=scontent.fesb7-1.fna&amp;_nc_gid=ABPITd_D1BKjjTF4zYmtOUT&amp;oh=00_AYAA1H-EBOXvG6Hr1JN4Pc0kWNT4wJgsxjrV1c__JYv5hQ&amp;oe=67079714"/>
          <p:cNvPicPr>
            <a:picLocks noGrp="1" noChangeAspect="1" noChangeArrowheads="1"/>
          </p:cNvPicPr>
          <p:nvPr>
            <p:ph sz="quarter" idx="1"/>
          </p:nvPr>
        </p:nvPicPr>
        <p:blipFill>
          <a:blip r:embed="rId2" cstate="email">
            <a:extLst>
              <a:ext uri="{28A0092B-C50C-407E-A947-70E740481C1C}">
                <a14:useLocalDpi xmlns:a14="http://schemas.microsoft.com/office/drawing/2010/main" val="0"/>
              </a:ext>
            </a:extLst>
          </a:blip>
          <a:srcRect/>
          <a:stretch>
            <a:fillRect/>
          </a:stretch>
        </p:blipFill>
        <p:spPr bwMode="auto">
          <a:xfrm>
            <a:off x="1138844" y="1708265"/>
            <a:ext cx="6608618" cy="463434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p:txBody>
          <a:bodyPr/>
          <a:lstStyle/>
          <a:p>
            <a:r>
              <a:rPr lang="en-US" dirty="0" err="1"/>
              <a:t>Öğrenci</a:t>
            </a:r>
            <a:r>
              <a:rPr lang="en-US" dirty="0"/>
              <a:t> </a:t>
            </a:r>
            <a:r>
              <a:rPr lang="en-US" dirty="0" err="1"/>
              <a:t>Toplulukları</a:t>
            </a:r>
            <a:endParaRPr lang="en-US" dirty="0"/>
          </a:p>
        </p:txBody>
      </p:sp>
    </p:spTree>
    <p:extLst>
      <p:ext uri="{BB962C8B-B14F-4D97-AF65-F5344CB8AC3E}">
        <p14:creationId xmlns:p14="http://schemas.microsoft.com/office/powerpoint/2010/main" val="2000806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pPr algn="ctr"/>
            <a:r>
              <a:rPr lang="tr-TR" sz="3600" dirty="0" smtClean="0"/>
              <a:t>MÜDÜRÜMÜZ</a:t>
            </a:r>
            <a:br>
              <a:rPr lang="tr-TR" sz="3600" dirty="0" smtClean="0"/>
            </a:br>
            <a:r>
              <a:rPr lang="tr-TR" sz="3600" dirty="0" smtClean="0"/>
              <a:t>PROF. DR. İLHAN EGE</a:t>
            </a:r>
            <a:endParaRPr lang="tr-TR" sz="3600" dirty="0"/>
          </a:p>
        </p:txBody>
      </p:sp>
      <p:pic>
        <p:nvPicPr>
          <p:cNvPr id="4" name="İçerik Yer Tutucusu 3"/>
          <p:cNvPicPr>
            <a:picLocks noGrp="1" noChangeAspect="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1692275" y="1783080"/>
            <a:ext cx="5994400" cy="4495800"/>
          </a:xfrm>
        </p:spPr>
      </p:pic>
    </p:spTree>
    <p:extLst>
      <p:ext uri="{BB962C8B-B14F-4D97-AF65-F5344CB8AC3E}">
        <p14:creationId xmlns:p14="http://schemas.microsoft.com/office/powerpoint/2010/main" val="728803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Öğrenci</a:t>
            </a:r>
            <a:r>
              <a:rPr lang="en-US" dirty="0"/>
              <a:t> </a:t>
            </a:r>
            <a:r>
              <a:rPr lang="en-US" dirty="0" err="1"/>
              <a:t>Toplulukları</a:t>
            </a:r>
            <a:endParaRPr lang="en-US" dirty="0"/>
          </a:p>
        </p:txBody>
      </p:sp>
      <p:pic>
        <p:nvPicPr>
          <p:cNvPr id="3" name="Resim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63040" y="2049361"/>
            <a:ext cx="6217920" cy="4144244"/>
          </a:xfrm>
          <a:prstGeom prst="rect">
            <a:avLst/>
          </a:prstGeom>
        </p:spPr>
      </p:pic>
    </p:spTree>
    <p:extLst>
      <p:ext uri="{BB962C8B-B14F-4D97-AF65-F5344CB8AC3E}">
        <p14:creationId xmlns:p14="http://schemas.microsoft.com/office/powerpoint/2010/main" val="3745235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Öğrenci</a:t>
            </a:r>
            <a:r>
              <a:rPr lang="en-US" dirty="0"/>
              <a:t> </a:t>
            </a:r>
            <a:r>
              <a:rPr lang="en-US" dirty="0" err="1"/>
              <a:t>Toplulukları</a:t>
            </a:r>
            <a:endParaRPr lang="en-US" dirty="0"/>
          </a:p>
        </p:txBody>
      </p:sp>
      <p:pic>
        <p:nvPicPr>
          <p:cNvPr id="5" name="Resim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8007" y="2011679"/>
            <a:ext cx="3582991" cy="4272742"/>
          </a:xfrm>
          <a:prstGeom prst="rect">
            <a:avLst/>
          </a:prstGeom>
        </p:spPr>
      </p:pic>
      <p:pic>
        <p:nvPicPr>
          <p:cNvPr id="3" name="Resim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7104" y="4402745"/>
            <a:ext cx="3657078" cy="2214186"/>
          </a:xfrm>
          <a:prstGeom prst="rect">
            <a:avLst/>
          </a:prstGeom>
        </p:spPr>
      </p:pic>
      <p:pic>
        <p:nvPicPr>
          <p:cNvPr id="7" name="Resim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7104" y="1762298"/>
            <a:ext cx="3657078" cy="2542956"/>
          </a:xfrm>
          <a:prstGeom prst="rect">
            <a:avLst/>
          </a:prstGeom>
        </p:spPr>
      </p:pic>
    </p:spTree>
    <p:extLst>
      <p:ext uri="{BB962C8B-B14F-4D97-AF65-F5344CB8AC3E}">
        <p14:creationId xmlns:p14="http://schemas.microsoft.com/office/powerpoint/2010/main" val="1023382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Öğrenci</a:t>
            </a:r>
            <a:r>
              <a:rPr lang="en-US" dirty="0"/>
              <a:t> </a:t>
            </a:r>
            <a:r>
              <a:rPr lang="en-US" dirty="0" err="1"/>
              <a:t>Toplulukları</a:t>
            </a:r>
            <a:endParaRPr lang="en-US" dirty="0"/>
          </a:p>
        </p:txBody>
      </p:sp>
      <p:pic>
        <p:nvPicPr>
          <p:cNvPr id="4" name="Resim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0698" y="1680512"/>
            <a:ext cx="4164677" cy="3290499"/>
          </a:xfrm>
          <a:prstGeom prst="rect">
            <a:avLst/>
          </a:prstGeom>
        </p:spPr>
      </p:pic>
      <p:pic>
        <p:nvPicPr>
          <p:cNvPr id="6" name="Resim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27221" y="3516283"/>
            <a:ext cx="4150771" cy="2801389"/>
          </a:xfrm>
          <a:prstGeom prst="rect">
            <a:avLst/>
          </a:prstGeom>
        </p:spPr>
      </p:pic>
    </p:spTree>
    <p:extLst>
      <p:ext uri="{BB962C8B-B14F-4D97-AF65-F5344CB8AC3E}">
        <p14:creationId xmlns:p14="http://schemas.microsoft.com/office/powerpoint/2010/main" val="484876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Öğrenci</a:t>
            </a:r>
            <a:r>
              <a:rPr lang="en-US" dirty="0"/>
              <a:t> </a:t>
            </a:r>
            <a:r>
              <a:rPr lang="en-US" dirty="0" err="1"/>
              <a:t>Toplulukları</a:t>
            </a:r>
            <a:endParaRPr lang="en-US" dirty="0"/>
          </a:p>
        </p:txBody>
      </p:sp>
      <p:pic>
        <p:nvPicPr>
          <p:cNvPr id="3" name="Resim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04851" y="1891527"/>
            <a:ext cx="6409113" cy="4319742"/>
          </a:xfrm>
          <a:prstGeom prst="rect">
            <a:avLst/>
          </a:prstGeom>
        </p:spPr>
      </p:pic>
    </p:spTree>
    <p:extLst>
      <p:ext uri="{BB962C8B-B14F-4D97-AF65-F5344CB8AC3E}">
        <p14:creationId xmlns:p14="http://schemas.microsoft.com/office/powerpoint/2010/main" val="888306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Öğrenci</a:t>
            </a:r>
            <a:r>
              <a:rPr lang="en-US" dirty="0"/>
              <a:t> </a:t>
            </a:r>
            <a:r>
              <a:rPr lang="en-US" dirty="0" err="1"/>
              <a:t>Toplulukları</a:t>
            </a:r>
            <a:endParaRPr lang="en-US" dirty="0"/>
          </a:p>
        </p:txBody>
      </p:sp>
      <p:pic>
        <p:nvPicPr>
          <p:cNvPr id="4" name="Resim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5963" y="1738400"/>
            <a:ext cx="7306888" cy="4530368"/>
          </a:xfrm>
          <a:prstGeom prst="rect">
            <a:avLst/>
          </a:prstGeom>
        </p:spPr>
      </p:pic>
    </p:spTree>
    <p:extLst>
      <p:ext uri="{BB962C8B-B14F-4D97-AF65-F5344CB8AC3E}">
        <p14:creationId xmlns:p14="http://schemas.microsoft.com/office/powerpoint/2010/main" val="874624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Kültür</a:t>
            </a:r>
            <a:r>
              <a:rPr lang="en-US" dirty="0"/>
              <a:t> </a:t>
            </a:r>
            <a:r>
              <a:rPr lang="en-US" dirty="0" err="1"/>
              <a:t>ve</a:t>
            </a:r>
            <a:r>
              <a:rPr lang="en-US" dirty="0"/>
              <a:t> </a:t>
            </a:r>
            <a:r>
              <a:rPr lang="en-US" dirty="0" err="1"/>
              <a:t>Spor</a:t>
            </a:r>
            <a:r>
              <a:rPr lang="en-US" dirty="0"/>
              <a:t> </a:t>
            </a:r>
            <a:r>
              <a:rPr lang="en-US" dirty="0" err="1"/>
              <a:t>Şenlikleri</a:t>
            </a:r>
            <a:endParaRPr lang="en-US" dirty="0"/>
          </a:p>
        </p:txBody>
      </p:sp>
      <p:sp>
        <p:nvSpPr>
          <p:cNvPr id="4" name="TextBox 3"/>
          <p:cNvSpPr txBox="1"/>
          <p:nvPr/>
        </p:nvSpPr>
        <p:spPr>
          <a:xfrm>
            <a:off x="32154" y="1759717"/>
            <a:ext cx="4106691" cy="2421176"/>
          </a:xfrm>
          <a:prstGeom prst="rect">
            <a:avLst/>
          </a:prstGeom>
          <a:noFill/>
        </p:spPr>
        <p:txBody>
          <a:bodyPr wrap="none" rtlCol="0">
            <a:spAutoFit/>
          </a:bodyPr>
          <a:lstStyle/>
          <a:p>
            <a:pPr marL="640080" lvl="1" indent="-274320">
              <a:spcBef>
                <a:spcPts val="550"/>
              </a:spcBef>
              <a:buClr>
                <a:srgbClr val="94B6D2"/>
              </a:buClr>
              <a:buSzPct val="70000"/>
              <a:buFont typeface="Wingdings 2"/>
              <a:buChar char=""/>
            </a:pPr>
            <a:r>
              <a:rPr lang="en-US" sz="2300" dirty="0" err="1">
                <a:solidFill>
                  <a:prstClr val="black"/>
                </a:solidFill>
              </a:rPr>
              <a:t>Konserler</a:t>
            </a: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err="1">
                <a:solidFill>
                  <a:prstClr val="black"/>
                </a:solidFill>
              </a:rPr>
              <a:t>Gösteriler</a:t>
            </a: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err="1">
                <a:solidFill>
                  <a:prstClr val="black"/>
                </a:solidFill>
              </a:rPr>
              <a:t>Bilimsel</a:t>
            </a:r>
            <a:r>
              <a:rPr lang="en-US" sz="2300" dirty="0">
                <a:solidFill>
                  <a:prstClr val="black"/>
                </a:solidFill>
              </a:rPr>
              <a:t> </a:t>
            </a:r>
            <a:r>
              <a:rPr lang="en-US" sz="2300" dirty="0" err="1">
                <a:solidFill>
                  <a:prstClr val="black"/>
                </a:solidFill>
              </a:rPr>
              <a:t>ve</a:t>
            </a:r>
            <a:r>
              <a:rPr lang="en-US" sz="2300" dirty="0">
                <a:solidFill>
                  <a:prstClr val="black"/>
                </a:solidFill>
              </a:rPr>
              <a:t> </a:t>
            </a:r>
            <a:r>
              <a:rPr lang="en-US" sz="2300" dirty="0" err="1">
                <a:solidFill>
                  <a:prstClr val="black"/>
                </a:solidFill>
              </a:rPr>
              <a:t>Kültürel</a:t>
            </a:r>
            <a:r>
              <a:rPr lang="en-US" sz="2300" dirty="0">
                <a:solidFill>
                  <a:prstClr val="black"/>
                </a:solidFill>
              </a:rPr>
              <a:t> </a:t>
            </a:r>
            <a:r>
              <a:rPr lang="en-US" sz="2300" dirty="0" err="1">
                <a:solidFill>
                  <a:prstClr val="black"/>
                </a:solidFill>
              </a:rPr>
              <a:t>Etkinlikler</a:t>
            </a: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err="1">
                <a:solidFill>
                  <a:prstClr val="black"/>
                </a:solidFill>
              </a:rPr>
              <a:t>Sergiler</a:t>
            </a: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err="1">
                <a:solidFill>
                  <a:prstClr val="black"/>
                </a:solidFill>
              </a:rPr>
              <a:t>Yarışmalar</a:t>
            </a:r>
            <a:r>
              <a:rPr lang="en-US" sz="2300" dirty="0">
                <a:solidFill>
                  <a:prstClr val="black"/>
                </a:solidFill>
              </a:rPr>
              <a:t> vs.</a:t>
            </a:r>
          </a:p>
          <a:p>
            <a:endParaRPr lang="en-US" dirty="0"/>
          </a:p>
        </p:txBody>
      </p:sp>
      <p:pic>
        <p:nvPicPr>
          <p:cNvPr id="3" name="Resim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8763" y="4180893"/>
            <a:ext cx="3765665" cy="2509816"/>
          </a:xfrm>
          <a:prstGeom prst="rect">
            <a:avLst/>
          </a:prstGeom>
        </p:spPr>
      </p:pic>
      <p:pic>
        <p:nvPicPr>
          <p:cNvPr id="6" name="Resim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54280" y="1596044"/>
            <a:ext cx="3911768" cy="2510035"/>
          </a:xfrm>
          <a:prstGeom prst="rect">
            <a:avLst/>
          </a:prstGeom>
        </p:spPr>
      </p:pic>
      <p:pic>
        <p:nvPicPr>
          <p:cNvPr id="11" name="Resim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56098" y="4180892"/>
            <a:ext cx="4109950" cy="2444351"/>
          </a:xfrm>
          <a:prstGeom prst="rect">
            <a:avLst/>
          </a:prstGeom>
        </p:spPr>
      </p:pic>
    </p:spTree>
    <p:extLst>
      <p:ext uri="{BB962C8B-B14F-4D97-AF65-F5344CB8AC3E}">
        <p14:creationId xmlns:p14="http://schemas.microsoft.com/office/powerpoint/2010/main" val="3684238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err="1"/>
              <a:t>Kültür</a:t>
            </a:r>
            <a:r>
              <a:rPr lang="en-US" dirty="0"/>
              <a:t> </a:t>
            </a:r>
            <a:r>
              <a:rPr lang="en-US" dirty="0" err="1"/>
              <a:t>ve</a:t>
            </a:r>
            <a:r>
              <a:rPr lang="en-US" dirty="0"/>
              <a:t> </a:t>
            </a:r>
            <a:r>
              <a:rPr lang="en-US" dirty="0" err="1"/>
              <a:t>Spor</a:t>
            </a:r>
            <a:r>
              <a:rPr lang="en-US" dirty="0"/>
              <a:t> </a:t>
            </a:r>
            <a:r>
              <a:rPr lang="en-US" dirty="0" err="1"/>
              <a:t>Şenlikleri</a:t>
            </a:r>
            <a:endParaRPr lang="tr-TR" dirty="0"/>
          </a:p>
        </p:txBody>
      </p:sp>
      <p:pic>
        <p:nvPicPr>
          <p:cNvPr id="4" name="İçerik Yer Tutucusu 3"/>
          <p:cNvPicPr>
            <a:picLocks noGrp="1" noChangeAspect="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1762084" y="1704546"/>
            <a:ext cx="5854527" cy="2206882"/>
          </a:xfrm>
        </p:spPr>
      </p:pic>
      <p:pic>
        <p:nvPicPr>
          <p:cNvPr id="5" name="Resim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62083" y="4064925"/>
            <a:ext cx="5854527" cy="2492778"/>
          </a:xfrm>
          <a:prstGeom prst="rect">
            <a:avLst/>
          </a:prstGeom>
        </p:spPr>
      </p:pic>
    </p:spTree>
    <p:extLst>
      <p:ext uri="{BB962C8B-B14F-4D97-AF65-F5344CB8AC3E}">
        <p14:creationId xmlns:p14="http://schemas.microsoft.com/office/powerpoint/2010/main" val="1698498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Sosyal</a:t>
            </a:r>
            <a:r>
              <a:rPr lang="en-US" dirty="0"/>
              <a:t> </a:t>
            </a:r>
            <a:r>
              <a:rPr lang="en-US" dirty="0" err="1"/>
              <a:t>Bilimler</a:t>
            </a:r>
            <a:r>
              <a:rPr lang="en-US" dirty="0"/>
              <a:t> MYO </a:t>
            </a:r>
            <a:r>
              <a:rPr lang="en-US" dirty="0" err="1"/>
              <a:t>Etkinlikleri</a:t>
            </a:r>
            <a:endParaRPr lang="en-US" dirty="0"/>
          </a:p>
        </p:txBody>
      </p:sp>
      <p:pic>
        <p:nvPicPr>
          <p:cNvPr id="4" name="Resim 3"/>
          <p:cNvPicPr>
            <a:picLocks noChangeAspect="1"/>
          </p:cNvPicPr>
          <p:nvPr/>
        </p:nvPicPr>
        <p:blipFill>
          <a:blip r:embed="rId2"/>
          <a:stretch>
            <a:fillRect/>
          </a:stretch>
        </p:blipFill>
        <p:spPr>
          <a:xfrm>
            <a:off x="1013721" y="1666616"/>
            <a:ext cx="2517694" cy="2431559"/>
          </a:xfrm>
          <a:prstGeom prst="rect">
            <a:avLst/>
          </a:prstGeom>
        </p:spPr>
      </p:pic>
      <p:pic>
        <p:nvPicPr>
          <p:cNvPr id="5" name="Resim 4"/>
          <p:cNvPicPr>
            <a:picLocks noChangeAspect="1"/>
          </p:cNvPicPr>
          <p:nvPr/>
        </p:nvPicPr>
        <p:blipFill>
          <a:blip r:embed="rId3"/>
          <a:stretch>
            <a:fillRect/>
          </a:stretch>
        </p:blipFill>
        <p:spPr>
          <a:xfrm>
            <a:off x="3632665" y="2032376"/>
            <a:ext cx="2204956" cy="2281929"/>
          </a:xfrm>
          <a:prstGeom prst="rect">
            <a:avLst/>
          </a:prstGeom>
        </p:spPr>
      </p:pic>
      <p:pic>
        <p:nvPicPr>
          <p:cNvPr id="7" name="Resim 6"/>
          <p:cNvPicPr>
            <a:picLocks noChangeAspect="1"/>
          </p:cNvPicPr>
          <p:nvPr/>
        </p:nvPicPr>
        <p:blipFill>
          <a:blip r:embed="rId4"/>
          <a:stretch>
            <a:fillRect/>
          </a:stretch>
        </p:blipFill>
        <p:spPr>
          <a:xfrm>
            <a:off x="6109854" y="1666616"/>
            <a:ext cx="2560494" cy="3679906"/>
          </a:xfrm>
          <a:prstGeom prst="rect">
            <a:avLst/>
          </a:prstGeom>
        </p:spPr>
      </p:pic>
      <p:pic>
        <p:nvPicPr>
          <p:cNvPr id="9" name="Resim 8"/>
          <p:cNvPicPr>
            <a:picLocks noChangeAspect="1"/>
          </p:cNvPicPr>
          <p:nvPr/>
        </p:nvPicPr>
        <p:blipFill>
          <a:blip r:embed="rId5"/>
          <a:stretch>
            <a:fillRect/>
          </a:stretch>
        </p:blipFill>
        <p:spPr>
          <a:xfrm>
            <a:off x="701218" y="4098175"/>
            <a:ext cx="1863554" cy="2580657"/>
          </a:xfrm>
          <a:prstGeom prst="rect">
            <a:avLst/>
          </a:prstGeom>
        </p:spPr>
      </p:pic>
      <p:pic>
        <p:nvPicPr>
          <p:cNvPr id="10" name="Resim 9"/>
          <p:cNvPicPr>
            <a:picLocks noChangeAspect="1"/>
          </p:cNvPicPr>
          <p:nvPr/>
        </p:nvPicPr>
        <p:blipFill>
          <a:blip r:embed="rId6"/>
          <a:stretch>
            <a:fillRect/>
          </a:stretch>
        </p:blipFill>
        <p:spPr>
          <a:xfrm>
            <a:off x="2978323" y="4425204"/>
            <a:ext cx="2306206" cy="2311817"/>
          </a:xfrm>
          <a:prstGeom prst="rect">
            <a:avLst/>
          </a:prstGeom>
        </p:spPr>
      </p:pic>
    </p:spTree>
    <p:extLst>
      <p:ext uri="{BB962C8B-B14F-4D97-AF65-F5344CB8AC3E}">
        <p14:creationId xmlns:p14="http://schemas.microsoft.com/office/powerpoint/2010/main" val="1957090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err="1"/>
              <a:t>Sosyal</a:t>
            </a:r>
            <a:r>
              <a:rPr lang="en-US" dirty="0"/>
              <a:t> </a:t>
            </a:r>
            <a:r>
              <a:rPr lang="en-US" dirty="0" err="1"/>
              <a:t>Bilimler</a:t>
            </a:r>
            <a:r>
              <a:rPr lang="en-US" dirty="0"/>
              <a:t> MYO </a:t>
            </a:r>
            <a:r>
              <a:rPr lang="en-US" dirty="0" err="1"/>
              <a:t>Etkinlikleri</a:t>
            </a:r>
            <a:endParaRPr lang="en-US" dirty="0"/>
          </a:p>
        </p:txBody>
      </p:sp>
      <p:pic>
        <p:nvPicPr>
          <p:cNvPr id="10" name="İçerik Yer Tutucusu 9"/>
          <p:cNvPicPr>
            <a:picLocks noGrp="1" noChangeAspect="1"/>
          </p:cNvPicPr>
          <p:nvPr>
            <p:ph sz="quarter" idx="1"/>
          </p:nvPr>
        </p:nvPicPr>
        <p:blipFill>
          <a:blip r:embed="rId2"/>
          <a:stretch>
            <a:fillRect/>
          </a:stretch>
        </p:blipFill>
        <p:spPr>
          <a:xfrm>
            <a:off x="132434" y="2427667"/>
            <a:ext cx="2757223" cy="4108361"/>
          </a:xfrm>
          <a:prstGeom prst="rect">
            <a:avLst/>
          </a:prstGeom>
        </p:spPr>
      </p:pic>
      <p:pic>
        <p:nvPicPr>
          <p:cNvPr id="11" name="Resim 10"/>
          <p:cNvPicPr>
            <a:picLocks noChangeAspect="1"/>
          </p:cNvPicPr>
          <p:nvPr/>
        </p:nvPicPr>
        <p:blipFill>
          <a:blip r:embed="rId3"/>
          <a:stretch>
            <a:fillRect/>
          </a:stretch>
        </p:blipFill>
        <p:spPr>
          <a:xfrm>
            <a:off x="2839803" y="2356835"/>
            <a:ext cx="2870903" cy="4179194"/>
          </a:xfrm>
          <a:prstGeom prst="rect">
            <a:avLst/>
          </a:prstGeom>
        </p:spPr>
      </p:pic>
      <p:pic>
        <p:nvPicPr>
          <p:cNvPr id="12" name="Resim 11"/>
          <p:cNvPicPr>
            <a:picLocks noChangeAspect="1"/>
          </p:cNvPicPr>
          <p:nvPr/>
        </p:nvPicPr>
        <p:blipFill>
          <a:blip r:embed="rId4"/>
          <a:stretch>
            <a:fillRect/>
          </a:stretch>
        </p:blipFill>
        <p:spPr>
          <a:xfrm>
            <a:off x="5753237" y="2273220"/>
            <a:ext cx="3012811" cy="4262808"/>
          </a:xfrm>
          <a:prstGeom prst="rect">
            <a:avLst/>
          </a:prstGeom>
        </p:spPr>
      </p:pic>
    </p:spTree>
    <p:extLst>
      <p:ext uri="{BB962C8B-B14F-4D97-AF65-F5344CB8AC3E}">
        <p14:creationId xmlns:p14="http://schemas.microsoft.com/office/powerpoint/2010/main" val="3367213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Sosyal</a:t>
            </a:r>
            <a:r>
              <a:rPr lang="en-US" dirty="0"/>
              <a:t> </a:t>
            </a:r>
            <a:r>
              <a:rPr lang="en-US" dirty="0" err="1"/>
              <a:t>Bilimler</a:t>
            </a:r>
            <a:r>
              <a:rPr lang="en-US" dirty="0"/>
              <a:t> MYO </a:t>
            </a:r>
            <a:r>
              <a:rPr lang="en-US" dirty="0" err="1"/>
              <a:t>Etkinlikleri</a:t>
            </a:r>
            <a:endParaRPr lang="en-US" dirty="0"/>
          </a:p>
        </p:txBody>
      </p:sp>
      <p:pic>
        <p:nvPicPr>
          <p:cNvPr id="3" name="Resim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47309" y="1620981"/>
            <a:ext cx="4056611" cy="2390416"/>
          </a:xfrm>
          <a:prstGeom prst="rect">
            <a:avLst/>
          </a:prstGeom>
        </p:spPr>
      </p:pic>
      <p:pic>
        <p:nvPicPr>
          <p:cNvPr id="6" name="Resim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2648" y="1620981"/>
            <a:ext cx="3632922" cy="4974088"/>
          </a:xfrm>
          <a:prstGeom prst="rect">
            <a:avLst/>
          </a:prstGeom>
        </p:spPr>
      </p:pic>
      <p:pic>
        <p:nvPicPr>
          <p:cNvPr id="9" name="Resim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47309" y="4108026"/>
            <a:ext cx="4056611" cy="2487044"/>
          </a:xfrm>
          <a:prstGeom prst="rect">
            <a:avLst/>
          </a:prstGeom>
        </p:spPr>
      </p:pic>
    </p:spTree>
    <p:extLst>
      <p:ext uri="{BB962C8B-B14F-4D97-AF65-F5344CB8AC3E}">
        <p14:creationId xmlns:p14="http://schemas.microsoft.com/office/powerpoint/2010/main" val="1785049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Mersin </a:t>
            </a:r>
            <a:r>
              <a:rPr lang="en-US" dirty="0" err="1"/>
              <a:t>Üniversitesi</a:t>
            </a:r>
            <a:endParaRPr lang="en-US" dirty="0"/>
          </a:p>
        </p:txBody>
      </p:sp>
      <p:sp>
        <p:nvSpPr>
          <p:cNvPr id="3" name="Content Placeholder 2"/>
          <p:cNvSpPr>
            <a:spLocks noGrp="1"/>
          </p:cNvSpPr>
          <p:nvPr>
            <p:ph sz="quarter" idx="1"/>
          </p:nvPr>
        </p:nvSpPr>
        <p:spPr>
          <a:xfrm>
            <a:off x="612649" y="2082450"/>
            <a:ext cx="7200950" cy="4495800"/>
          </a:xfrm>
        </p:spPr>
        <p:txBody>
          <a:bodyPr>
            <a:normAutofit/>
          </a:bodyPr>
          <a:lstStyle/>
          <a:p>
            <a:r>
              <a:rPr lang="tr-TR" dirty="0"/>
              <a:t>1992 yılında faaliyete geçen Mersin Üniversitesi, lisans, ön lisans, yüksek lisans ve doktora düzeyinde öğrenci yetiştiren bir devlet üniversitesidir.</a:t>
            </a:r>
          </a:p>
          <a:p>
            <a:endParaRPr lang="tr-TR" dirty="0"/>
          </a:p>
          <a:p>
            <a:r>
              <a:rPr lang="tr-TR" dirty="0"/>
              <a:t>Mersin Üniversitesi'nde </a:t>
            </a:r>
            <a:r>
              <a:rPr lang="tr-TR" dirty="0" smtClean="0"/>
              <a:t>20 </a:t>
            </a:r>
            <a:r>
              <a:rPr lang="tr-TR" dirty="0"/>
              <a:t>fakülte, 7</a:t>
            </a:r>
            <a:r>
              <a:rPr lang="tr-TR" dirty="0" smtClean="0"/>
              <a:t> </a:t>
            </a:r>
            <a:r>
              <a:rPr lang="tr-TR" dirty="0"/>
              <a:t>yüksekokul, 11 meslek yüksekokulu, 1 Konservatuvar, 5 enstitü  </a:t>
            </a:r>
            <a:r>
              <a:rPr lang="tr-TR" dirty="0" smtClean="0"/>
              <a:t>ve 40 </a:t>
            </a:r>
            <a:r>
              <a:rPr lang="tr-TR" dirty="0"/>
              <a:t>araştırma merkezi bulunmaktadır.</a:t>
            </a:r>
            <a:endParaRPr lang="en-US" dirty="0"/>
          </a:p>
          <a:p>
            <a:pPr lvl="0">
              <a:buClr>
                <a:srgbClr val="DD8047"/>
              </a:buClr>
            </a:pPr>
            <a:endParaRPr lang="en-US" dirty="0">
              <a:solidFill>
                <a:prstClr val="black"/>
              </a:solidFill>
            </a:endParaRPr>
          </a:p>
          <a:p>
            <a:pPr marL="365760" lvl="1" indent="0">
              <a:buNone/>
            </a:pPr>
            <a:endParaRPr lang="en-US" dirty="0"/>
          </a:p>
          <a:p>
            <a:pPr lvl="1"/>
            <a:endParaRPr lang="en-US" dirty="0"/>
          </a:p>
        </p:txBody>
      </p:sp>
    </p:spTree>
    <p:extLst>
      <p:ext uri="{BB962C8B-B14F-4D97-AF65-F5344CB8AC3E}">
        <p14:creationId xmlns:p14="http://schemas.microsoft.com/office/powerpoint/2010/main" val="1408460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692611" y="1891146"/>
            <a:ext cx="7993473" cy="4495800"/>
          </a:xfrm>
        </p:spPr>
      </p:pic>
      <p:sp>
        <p:nvSpPr>
          <p:cNvPr id="6" name="Title 1"/>
          <p:cNvSpPr>
            <a:spLocks noGrp="1"/>
          </p:cNvSpPr>
          <p:nvPr>
            <p:ph type="title"/>
          </p:nvPr>
        </p:nvSpPr>
        <p:spPr/>
        <p:txBody>
          <a:bodyPr/>
          <a:lstStyle/>
          <a:p>
            <a:r>
              <a:rPr lang="en-US" dirty="0" err="1"/>
              <a:t>Sosyal</a:t>
            </a:r>
            <a:r>
              <a:rPr lang="en-US" dirty="0"/>
              <a:t> </a:t>
            </a:r>
            <a:r>
              <a:rPr lang="en-US" dirty="0" err="1"/>
              <a:t>Bilimler</a:t>
            </a:r>
            <a:r>
              <a:rPr lang="en-US" dirty="0"/>
              <a:t> MYO </a:t>
            </a:r>
            <a:r>
              <a:rPr lang="en-US" dirty="0" err="1"/>
              <a:t>Etkinlikleri</a:t>
            </a:r>
            <a:endParaRPr lang="en-US" dirty="0"/>
          </a:p>
        </p:txBody>
      </p:sp>
    </p:spTree>
    <p:extLst>
      <p:ext uri="{BB962C8B-B14F-4D97-AF65-F5344CB8AC3E}">
        <p14:creationId xmlns:p14="http://schemas.microsoft.com/office/powerpoint/2010/main" val="3358762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err="1"/>
              <a:t>Sosyal</a:t>
            </a:r>
            <a:r>
              <a:rPr lang="en-US" dirty="0"/>
              <a:t> </a:t>
            </a:r>
            <a:r>
              <a:rPr lang="en-US" dirty="0" err="1"/>
              <a:t>Bilimler</a:t>
            </a:r>
            <a:r>
              <a:rPr lang="en-US" dirty="0"/>
              <a:t> MYO </a:t>
            </a:r>
            <a:r>
              <a:rPr lang="en-US" dirty="0" err="1"/>
              <a:t>Etkinlikleri</a:t>
            </a:r>
            <a:endParaRPr lang="en-US" dirty="0"/>
          </a:p>
        </p:txBody>
      </p:sp>
      <p:pic>
        <p:nvPicPr>
          <p:cNvPr id="3" name="Resim 2"/>
          <p:cNvPicPr>
            <a:picLocks noChangeAspect="1"/>
          </p:cNvPicPr>
          <p:nvPr/>
        </p:nvPicPr>
        <p:blipFill>
          <a:blip r:embed="rId2"/>
          <a:stretch>
            <a:fillRect/>
          </a:stretch>
        </p:blipFill>
        <p:spPr>
          <a:xfrm>
            <a:off x="399848" y="1929537"/>
            <a:ext cx="2723279" cy="4001184"/>
          </a:xfrm>
          <a:prstGeom prst="rect">
            <a:avLst/>
          </a:prstGeom>
        </p:spPr>
      </p:pic>
      <p:pic>
        <p:nvPicPr>
          <p:cNvPr id="8" name="Resim 7"/>
          <p:cNvPicPr>
            <a:picLocks noChangeAspect="1"/>
          </p:cNvPicPr>
          <p:nvPr/>
        </p:nvPicPr>
        <p:blipFill>
          <a:blip r:embed="rId3"/>
          <a:stretch>
            <a:fillRect/>
          </a:stretch>
        </p:blipFill>
        <p:spPr>
          <a:xfrm>
            <a:off x="2975020" y="1850687"/>
            <a:ext cx="3058664" cy="4158883"/>
          </a:xfrm>
          <a:prstGeom prst="rect">
            <a:avLst/>
          </a:prstGeom>
        </p:spPr>
      </p:pic>
      <p:pic>
        <p:nvPicPr>
          <p:cNvPr id="9" name="Resim 8"/>
          <p:cNvPicPr>
            <a:picLocks noChangeAspect="1"/>
          </p:cNvPicPr>
          <p:nvPr/>
        </p:nvPicPr>
        <p:blipFill>
          <a:blip r:embed="rId4"/>
          <a:stretch>
            <a:fillRect/>
          </a:stretch>
        </p:blipFill>
        <p:spPr>
          <a:xfrm>
            <a:off x="6033683" y="1929536"/>
            <a:ext cx="2895507" cy="4080033"/>
          </a:xfrm>
          <a:prstGeom prst="rect">
            <a:avLst/>
          </a:prstGeom>
        </p:spPr>
      </p:pic>
    </p:spTree>
    <p:extLst>
      <p:ext uri="{BB962C8B-B14F-4D97-AF65-F5344CB8AC3E}">
        <p14:creationId xmlns:p14="http://schemas.microsoft.com/office/powerpoint/2010/main" val="3124509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Sosyal</a:t>
            </a:r>
            <a:r>
              <a:rPr lang="en-US" dirty="0"/>
              <a:t> </a:t>
            </a:r>
            <a:r>
              <a:rPr lang="en-US" dirty="0" err="1"/>
              <a:t>Bilimler</a:t>
            </a:r>
            <a:r>
              <a:rPr lang="en-US" dirty="0"/>
              <a:t> MYO </a:t>
            </a:r>
            <a:r>
              <a:rPr lang="en-US" dirty="0" err="1"/>
              <a:t>Etkinlikleri</a:t>
            </a:r>
            <a:endParaRPr lang="en-US" dirty="0"/>
          </a:p>
        </p:txBody>
      </p:sp>
      <p:pic>
        <p:nvPicPr>
          <p:cNvPr id="3" name="Picture 2" descr="WhatsApp Image 2019-09-16 at 11.34.54.jpeg"/>
          <p:cNvPicPr>
            <a:picLocks noChangeAspect="1"/>
          </p:cNvPicPr>
          <p:nvPr/>
        </p:nvPicPr>
        <p:blipFill rotWithShape="1">
          <a:blip r:embed="rId2" cstate="email">
            <a:extLst>
              <a:ext uri="{28A0092B-C50C-407E-A947-70E740481C1C}">
                <a14:useLocalDpi xmlns:a14="http://schemas.microsoft.com/office/drawing/2010/main" val="0"/>
              </a:ext>
            </a:extLst>
          </a:blip>
          <a:srcRect l="13275" t="17684" r="4542" b="7750"/>
          <a:stretch/>
        </p:blipFill>
        <p:spPr>
          <a:xfrm>
            <a:off x="261865" y="2618805"/>
            <a:ext cx="4219936" cy="2710466"/>
          </a:xfrm>
          <a:prstGeom prst="rect">
            <a:avLst/>
          </a:prstGeom>
        </p:spPr>
      </p:pic>
      <p:pic>
        <p:nvPicPr>
          <p:cNvPr id="6" name="Picture 5" descr="WhatsApp Image 2019-09-16 at 11.34.55.jpeg"/>
          <p:cNvPicPr>
            <a:picLocks noChangeAspect="1"/>
          </p:cNvPicPr>
          <p:nvPr/>
        </p:nvPicPr>
        <p:blipFill rotWithShape="1">
          <a:blip r:embed="rId3" cstate="email">
            <a:extLst>
              <a:ext uri="{28A0092B-C50C-407E-A947-70E740481C1C}">
                <a14:useLocalDpi xmlns:a14="http://schemas.microsoft.com/office/drawing/2010/main" val="0"/>
              </a:ext>
            </a:extLst>
          </a:blip>
          <a:srcRect l="9738" t="5728" r="5809" b="20382"/>
          <a:stretch/>
        </p:blipFill>
        <p:spPr>
          <a:xfrm>
            <a:off x="4750329" y="2618805"/>
            <a:ext cx="4146651" cy="2720966"/>
          </a:xfrm>
          <a:prstGeom prst="rect">
            <a:avLst/>
          </a:prstGeom>
        </p:spPr>
      </p:pic>
    </p:spTree>
    <p:extLst>
      <p:ext uri="{BB962C8B-B14F-4D97-AF65-F5344CB8AC3E}">
        <p14:creationId xmlns:p14="http://schemas.microsoft.com/office/powerpoint/2010/main" val="3849739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Sosyal</a:t>
            </a:r>
            <a:r>
              <a:rPr lang="en-US" dirty="0"/>
              <a:t> </a:t>
            </a:r>
            <a:r>
              <a:rPr lang="en-US" dirty="0" err="1"/>
              <a:t>Bilimler</a:t>
            </a:r>
            <a:r>
              <a:rPr lang="en-US" dirty="0"/>
              <a:t> MYO </a:t>
            </a:r>
            <a:r>
              <a:rPr lang="en-US" dirty="0" err="1"/>
              <a:t>Etkinlikleri</a:t>
            </a:r>
            <a:endParaRPr lang="en-US" dirty="0"/>
          </a:p>
        </p:txBody>
      </p:sp>
      <p:pic>
        <p:nvPicPr>
          <p:cNvPr id="5" name="Picture 4" descr="WhatsApp Image 2019-09-16 at 11.34.53.jpeg"/>
          <p:cNvPicPr>
            <a:picLocks noChangeAspect="1"/>
          </p:cNvPicPr>
          <p:nvPr/>
        </p:nvPicPr>
        <p:blipFill rotWithShape="1">
          <a:blip r:embed="rId2" cstate="email">
            <a:extLst>
              <a:ext uri="{28A0092B-C50C-407E-A947-70E740481C1C}">
                <a14:useLocalDpi xmlns:a14="http://schemas.microsoft.com/office/drawing/2010/main" val="0"/>
              </a:ext>
            </a:extLst>
          </a:blip>
          <a:srcRect t="22664" b="6696"/>
          <a:stretch/>
        </p:blipFill>
        <p:spPr>
          <a:xfrm>
            <a:off x="2893833" y="1966839"/>
            <a:ext cx="3012800" cy="3783548"/>
          </a:xfrm>
          <a:prstGeom prst="rect">
            <a:avLst/>
          </a:prstGeom>
        </p:spPr>
      </p:pic>
    </p:spTree>
    <p:extLst>
      <p:ext uri="{BB962C8B-B14F-4D97-AF65-F5344CB8AC3E}">
        <p14:creationId xmlns:p14="http://schemas.microsoft.com/office/powerpoint/2010/main" val="1981686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err="1"/>
              <a:t>Sosyal</a:t>
            </a:r>
            <a:r>
              <a:rPr lang="en-US" dirty="0"/>
              <a:t> </a:t>
            </a:r>
            <a:r>
              <a:rPr lang="en-US" dirty="0" err="1"/>
              <a:t>Bilimler</a:t>
            </a:r>
            <a:r>
              <a:rPr lang="en-US" dirty="0"/>
              <a:t> MYO </a:t>
            </a:r>
            <a:r>
              <a:rPr lang="en-US" dirty="0" err="1"/>
              <a:t>Etkinlikleri</a:t>
            </a:r>
            <a:endParaRPr lang="tr-TR" dirty="0"/>
          </a:p>
        </p:txBody>
      </p:sp>
      <p:pic>
        <p:nvPicPr>
          <p:cNvPr id="7" name="Resim 6"/>
          <p:cNvPicPr>
            <a:picLocks noChangeAspect="1"/>
          </p:cNvPicPr>
          <p:nvPr/>
        </p:nvPicPr>
        <p:blipFill>
          <a:blip r:embed="rId2"/>
          <a:stretch>
            <a:fillRect/>
          </a:stretch>
        </p:blipFill>
        <p:spPr>
          <a:xfrm>
            <a:off x="388447" y="1559935"/>
            <a:ext cx="2647950" cy="2657475"/>
          </a:xfrm>
          <a:prstGeom prst="rect">
            <a:avLst/>
          </a:prstGeom>
        </p:spPr>
      </p:pic>
      <p:pic>
        <p:nvPicPr>
          <p:cNvPr id="8" name="Resim 7"/>
          <p:cNvPicPr>
            <a:picLocks noChangeAspect="1"/>
          </p:cNvPicPr>
          <p:nvPr/>
        </p:nvPicPr>
        <p:blipFill>
          <a:blip r:embed="rId3"/>
          <a:stretch>
            <a:fillRect/>
          </a:stretch>
        </p:blipFill>
        <p:spPr>
          <a:xfrm>
            <a:off x="2557982" y="3531609"/>
            <a:ext cx="2714625" cy="2371725"/>
          </a:xfrm>
          <a:prstGeom prst="rect">
            <a:avLst/>
          </a:prstGeom>
        </p:spPr>
      </p:pic>
      <p:pic>
        <p:nvPicPr>
          <p:cNvPr id="9" name="Resim 8"/>
          <p:cNvPicPr>
            <a:picLocks noChangeAspect="1"/>
          </p:cNvPicPr>
          <p:nvPr/>
        </p:nvPicPr>
        <p:blipFill>
          <a:blip r:embed="rId4"/>
          <a:stretch>
            <a:fillRect/>
          </a:stretch>
        </p:blipFill>
        <p:spPr>
          <a:xfrm>
            <a:off x="5205932" y="1574221"/>
            <a:ext cx="2543175" cy="3143250"/>
          </a:xfrm>
          <a:prstGeom prst="rect">
            <a:avLst/>
          </a:prstGeom>
        </p:spPr>
      </p:pic>
      <p:pic>
        <p:nvPicPr>
          <p:cNvPr id="10" name="Resim 9"/>
          <p:cNvPicPr>
            <a:picLocks noChangeAspect="1"/>
          </p:cNvPicPr>
          <p:nvPr/>
        </p:nvPicPr>
        <p:blipFill>
          <a:blip r:embed="rId5"/>
          <a:stretch>
            <a:fillRect/>
          </a:stretch>
        </p:blipFill>
        <p:spPr>
          <a:xfrm>
            <a:off x="5272607" y="4786543"/>
            <a:ext cx="3250276" cy="1639713"/>
          </a:xfrm>
          <a:prstGeom prst="rect">
            <a:avLst/>
          </a:prstGeom>
        </p:spPr>
      </p:pic>
    </p:spTree>
    <p:extLst>
      <p:ext uri="{BB962C8B-B14F-4D97-AF65-F5344CB8AC3E}">
        <p14:creationId xmlns:p14="http://schemas.microsoft.com/office/powerpoint/2010/main" val="4215671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err="1"/>
              <a:t>Sosyal</a:t>
            </a:r>
            <a:r>
              <a:rPr lang="en-US" dirty="0"/>
              <a:t> </a:t>
            </a:r>
            <a:r>
              <a:rPr lang="en-US" dirty="0" err="1"/>
              <a:t>Bilimler</a:t>
            </a:r>
            <a:r>
              <a:rPr lang="en-US" dirty="0"/>
              <a:t> MYO </a:t>
            </a:r>
            <a:r>
              <a:rPr lang="en-US" dirty="0" err="1"/>
              <a:t>Etkinlikleri</a:t>
            </a:r>
            <a:endParaRPr lang="tr-TR" dirty="0"/>
          </a:p>
        </p:txBody>
      </p:sp>
      <p:pic>
        <p:nvPicPr>
          <p:cNvPr id="4" name="İçerik Yer Tutucusu 3"/>
          <p:cNvPicPr>
            <a:picLocks noGrp="1" noChangeAspect="1"/>
          </p:cNvPicPr>
          <p:nvPr>
            <p:ph sz="quarter" idx="1"/>
          </p:nvPr>
        </p:nvPicPr>
        <p:blipFill>
          <a:blip r:embed="rId2"/>
          <a:stretch>
            <a:fillRect/>
          </a:stretch>
        </p:blipFill>
        <p:spPr>
          <a:xfrm>
            <a:off x="454140" y="1607905"/>
            <a:ext cx="3475386" cy="1810097"/>
          </a:xfrm>
          <a:prstGeom prst="rect">
            <a:avLst/>
          </a:prstGeom>
        </p:spPr>
      </p:pic>
      <p:pic>
        <p:nvPicPr>
          <p:cNvPr id="5" name="Resim 4"/>
          <p:cNvPicPr>
            <a:picLocks noChangeAspect="1"/>
          </p:cNvPicPr>
          <p:nvPr/>
        </p:nvPicPr>
        <p:blipFill>
          <a:blip r:embed="rId3"/>
          <a:stretch>
            <a:fillRect/>
          </a:stretch>
        </p:blipFill>
        <p:spPr>
          <a:xfrm>
            <a:off x="4089862" y="1579389"/>
            <a:ext cx="3913154" cy="1838613"/>
          </a:xfrm>
          <a:prstGeom prst="rect">
            <a:avLst/>
          </a:prstGeom>
        </p:spPr>
      </p:pic>
      <p:pic>
        <p:nvPicPr>
          <p:cNvPr id="6" name="Resim 5"/>
          <p:cNvPicPr>
            <a:picLocks noChangeAspect="1"/>
          </p:cNvPicPr>
          <p:nvPr/>
        </p:nvPicPr>
        <p:blipFill>
          <a:blip r:embed="rId4"/>
          <a:stretch>
            <a:fillRect/>
          </a:stretch>
        </p:blipFill>
        <p:spPr>
          <a:xfrm>
            <a:off x="2078788" y="3778191"/>
            <a:ext cx="2276475" cy="2486025"/>
          </a:xfrm>
          <a:prstGeom prst="rect">
            <a:avLst/>
          </a:prstGeom>
        </p:spPr>
      </p:pic>
      <p:pic>
        <p:nvPicPr>
          <p:cNvPr id="7" name="Resim 6"/>
          <p:cNvPicPr>
            <a:picLocks noChangeAspect="1"/>
          </p:cNvPicPr>
          <p:nvPr/>
        </p:nvPicPr>
        <p:blipFill>
          <a:blip r:embed="rId5"/>
          <a:stretch>
            <a:fillRect/>
          </a:stretch>
        </p:blipFill>
        <p:spPr>
          <a:xfrm>
            <a:off x="4816425" y="3503034"/>
            <a:ext cx="1993881" cy="2912225"/>
          </a:xfrm>
          <a:prstGeom prst="rect">
            <a:avLst/>
          </a:prstGeom>
        </p:spPr>
      </p:pic>
    </p:spTree>
    <p:extLst>
      <p:ext uri="{BB962C8B-B14F-4D97-AF65-F5344CB8AC3E}">
        <p14:creationId xmlns:p14="http://schemas.microsoft.com/office/powerpoint/2010/main" val="210527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200945"/>
            <a:ext cx="8153400" cy="990600"/>
          </a:xfrm>
        </p:spPr>
        <p:txBody>
          <a:bodyPr>
            <a:normAutofit fontScale="90000"/>
          </a:bodyPr>
          <a:lstStyle/>
          <a:p>
            <a:pPr algn="ctr"/>
            <a:r>
              <a:rPr lang="en-US" dirty="0"/>
              <a:t>Mersin </a:t>
            </a:r>
            <a:r>
              <a:rPr lang="en-US" dirty="0" err="1"/>
              <a:t>Üniversitesi</a:t>
            </a:r>
            <a:r>
              <a:rPr lang="en-US" dirty="0"/>
              <a:t/>
            </a:r>
            <a:br>
              <a:rPr lang="en-US" dirty="0"/>
            </a:br>
            <a:r>
              <a:rPr lang="en-US" sz="4000" dirty="0"/>
              <a:t>SOSYAL BİLİMLER MESLEK YÜKSEKOKULU</a:t>
            </a:r>
            <a:endParaRPr lang="en-US" dirty="0"/>
          </a:p>
        </p:txBody>
      </p:sp>
    </p:spTree>
    <p:extLst>
      <p:ext uri="{BB962C8B-B14F-4D97-AF65-F5344CB8AC3E}">
        <p14:creationId xmlns:p14="http://schemas.microsoft.com/office/powerpoint/2010/main" val="1636497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Sosyal Bilimler MYO</a:t>
            </a:r>
            <a:endParaRPr lang="en-US" dirty="0"/>
          </a:p>
        </p:txBody>
      </p:sp>
      <p:sp>
        <p:nvSpPr>
          <p:cNvPr id="4" name="TextBox 3"/>
          <p:cNvSpPr txBox="1"/>
          <p:nvPr/>
        </p:nvSpPr>
        <p:spPr>
          <a:xfrm>
            <a:off x="612648" y="1847686"/>
            <a:ext cx="7832125" cy="4478149"/>
          </a:xfrm>
          <a:prstGeom prst="rect">
            <a:avLst/>
          </a:prstGeom>
          <a:noFill/>
        </p:spPr>
        <p:txBody>
          <a:bodyPr wrap="square" rtlCol="0">
            <a:spAutoFit/>
          </a:bodyPr>
          <a:lstStyle/>
          <a:p>
            <a:pPr marL="365760" lvl="1">
              <a:spcBef>
                <a:spcPts val="550"/>
              </a:spcBef>
              <a:buClr>
                <a:srgbClr val="94B6D2"/>
              </a:buClr>
              <a:buSzPct val="70000"/>
            </a:pPr>
            <a:r>
              <a:rPr lang="en-US" sz="2000" dirty="0" err="1">
                <a:solidFill>
                  <a:prstClr val="black"/>
                </a:solidFill>
              </a:rPr>
              <a:t>Ekim</a:t>
            </a:r>
            <a:r>
              <a:rPr lang="en-US" sz="2000" dirty="0">
                <a:solidFill>
                  <a:prstClr val="black"/>
                </a:solidFill>
              </a:rPr>
              <a:t> 2011 </a:t>
            </a:r>
            <a:r>
              <a:rPr lang="en-US" sz="2000" dirty="0" err="1">
                <a:solidFill>
                  <a:prstClr val="black"/>
                </a:solidFill>
              </a:rPr>
              <a:t>itibariyle</a:t>
            </a:r>
            <a:r>
              <a:rPr lang="en-US" sz="2000" dirty="0">
                <a:solidFill>
                  <a:prstClr val="black"/>
                </a:solidFill>
              </a:rPr>
              <a:t> </a:t>
            </a:r>
            <a:r>
              <a:rPr lang="en-US" sz="2000" dirty="0" err="1">
                <a:solidFill>
                  <a:prstClr val="black"/>
                </a:solidFill>
              </a:rPr>
              <a:t>Çiftlikköy</a:t>
            </a:r>
            <a:r>
              <a:rPr lang="en-US" sz="2000" dirty="0">
                <a:solidFill>
                  <a:prstClr val="black"/>
                </a:solidFill>
              </a:rPr>
              <a:t> </a:t>
            </a:r>
            <a:r>
              <a:rPr lang="en-US" sz="2000" dirty="0" err="1">
                <a:solidFill>
                  <a:prstClr val="black"/>
                </a:solidFill>
              </a:rPr>
              <a:t>Kampüsü’ndeki</a:t>
            </a:r>
            <a:r>
              <a:rPr lang="en-US" sz="2000" dirty="0">
                <a:solidFill>
                  <a:prstClr val="black"/>
                </a:solidFill>
              </a:rPr>
              <a:t> </a:t>
            </a:r>
            <a:r>
              <a:rPr lang="en-US" sz="2000" dirty="0" err="1">
                <a:solidFill>
                  <a:prstClr val="black"/>
                </a:solidFill>
              </a:rPr>
              <a:t>yeni</a:t>
            </a:r>
            <a:r>
              <a:rPr lang="en-US" sz="2000" dirty="0">
                <a:solidFill>
                  <a:prstClr val="black"/>
                </a:solidFill>
              </a:rPr>
              <a:t> </a:t>
            </a:r>
            <a:r>
              <a:rPr lang="en-US" sz="2000" dirty="0" err="1">
                <a:solidFill>
                  <a:prstClr val="black"/>
                </a:solidFill>
              </a:rPr>
              <a:t>binasında</a:t>
            </a:r>
            <a:r>
              <a:rPr lang="en-US" sz="2000" dirty="0">
                <a:solidFill>
                  <a:prstClr val="black"/>
                </a:solidFill>
              </a:rPr>
              <a:t> </a:t>
            </a:r>
            <a:r>
              <a:rPr lang="en-US" sz="2000" dirty="0" err="1">
                <a:solidFill>
                  <a:prstClr val="black"/>
                </a:solidFill>
              </a:rPr>
              <a:t>eğitime</a:t>
            </a:r>
            <a:r>
              <a:rPr lang="en-US" sz="2000" dirty="0">
                <a:solidFill>
                  <a:prstClr val="black"/>
                </a:solidFill>
              </a:rPr>
              <a:t> </a:t>
            </a:r>
            <a:r>
              <a:rPr lang="en-US" sz="2000" dirty="0" err="1">
                <a:solidFill>
                  <a:prstClr val="black"/>
                </a:solidFill>
              </a:rPr>
              <a:t>devam</a:t>
            </a:r>
            <a:r>
              <a:rPr lang="en-US" sz="2000" dirty="0">
                <a:solidFill>
                  <a:prstClr val="black"/>
                </a:solidFill>
              </a:rPr>
              <a:t> </a:t>
            </a:r>
            <a:r>
              <a:rPr lang="en-US" sz="2000" dirty="0" err="1">
                <a:solidFill>
                  <a:prstClr val="black"/>
                </a:solidFill>
              </a:rPr>
              <a:t>eden</a:t>
            </a:r>
            <a:r>
              <a:rPr lang="en-US" sz="2000" dirty="0">
                <a:solidFill>
                  <a:prstClr val="black"/>
                </a:solidFill>
              </a:rPr>
              <a:t> </a:t>
            </a:r>
            <a:r>
              <a:rPr lang="en-US" sz="2000" dirty="0" err="1">
                <a:solidFill>
                  <a:prstClr val="black"/>
                </a:solidFill>
              </a:rPr>
              <a:t>Meslek</a:t>
            </a:r>
            <a:r>
              <a:rPr lang="en-US" sz="2000" dirty="0">
                <a:solidFill>
                  <a:prstClr val="black"/>
                </a:solidFill>
              </a:rPr>
              <a:t> </a:t>
            </a:r>
            <a:r>
              <a:rPr lang="en-US" sz="2000" dirty="0" err="1">
                <a:solidFill>
                  <a:prstClr val="black"/>
                </a:solidFill>
              </a:rPr>
              <a:t>Yüksekokulumuzda</a:t>
            </a:r>
            <a:r>
              <a:rPr lang="en-US" sz="2000" dirty="0">
                <a:solidFill>
                  <a:prstClr val="black"/>
                </a:solidFill>
              </a:rPr>
              <a:t> </a:t>
            </a:r>
            <a:r>
              <a:rPr lang="tr-TR" sz="2000" dirty="0">
                <a:solidFill>
                  <a:prstClr val="black"/>
                </a:solidFill>
              </a:rPr>
              <a:t>8</a:t>
            </a:r>
            <a:r>
              <a:rPr lang="en-US" sz="2000" dirty="0" smtClean="0">
                <a:solidFill>
                  <a:prstClr val="black"/>
                </a:solidFill>
              </a:rPr>
              <a:t> </a:t>
            </a:r>
            <a:r>
              <a:rPr lang="en-US" sz="2000" dirty="0" err="1">
                <a:solidFill>
                  <a:prstClr val="black"/>
                </a:solidFill>
              </a:rPr>
              <a:t>bölüm</a:t>
            </a:r>
            <a:r>
              <a:rPr lang="en-US" sz="2000" dirty="0">
                <a:solidFill>
                  <a:prstClr val="black"/>
                </a:solidFill>
              </a:rPr>
              <a:t> </a:t>
            </a:r>
            <a:r>
              <a:rPr lang="en-US" sz="2000" dirty="0" err="1">
                <a:solidFill>
                  <a:prstClr val="black"/>
                </a:solidFill>
              </a:rPr>
              <a:t>ve</a:t>
            </a:r>
            <a:r>
              <a:rPr lang="en-US" sz="2000" dirty="0">
                <a:solidFill>
                  <a:prstClr val="black"/>
                </a:solidFill>
              </a:rPr>
              <a:t> </a:t>
            </a:r>
            <a:r>
              <a:rPr lang="en-US" sz="2000" dirty="0" err="1">
                <a:solidFill>
                  <a:prstClr val="black"/>
                </a:solidFill>
              </a:rPr>
              <a:t>bu</a:t>
            </a:r>
            <a:r>
              <a:rPr lang="en-US" sz="2000" dirty="0">
                <a:solidFill>
                  <a:prstClr val="black"/>
                </a:solidFill>
              </a:rPr>
              <a:t> </a:t>
            </a:r>
            <a:r>
              <a:rPr lang="en-US" sz="2000" dirty="0" err="1">
                <a:solidFill>
                  <a:prstClr val="black"/>
                </a:solidFill>
              </a:rPr>
              <a:t>bölümler</a:t>
            </a:r>
            <a:r>
              <a:rPr lang="en-US" sz="2000" dirty="0">
                <a:solidFill>
                  <a:prstClr val="black"/>
                </a:solidFill>
              </a:rPr>
              <a:t> </a:t>
            </a:r>
            <a:r>
              <a:rPr lang="en-US" sz="2000" dirty="0" err="1">
                <a:solidFill>
                  <a:prstClr val="black"/>
                </a:solidFill>
              </a:rPr>
              <a:t>altında</a:t>
            </a:r>
            <a:r>
              <a:rPr lang="en-US" sz="2000" dirty="0">
                <a:solidFill>
                  <a:prstClr val="black"/>
                </a:solidFill>
              </a:rPr>
              <a:t> 9 program </a:t>
            </a:r>
            <a:r>
              <a:rPr lang="en-US" sz="2000" dirty="0" err="1">
                <a:solidFill>
                  <a:prstClr val="black"/>
                </a:solidFill>
              </a:rPr>
              <a:t>bulunmaktadır</a:t>
            </a:r>
            <a:r>
              <a:rPr lang="en-US" sz="2000" dirty="0">
                <a:solidFill>
                  <a:prstClr val="black"/>
                </a:solidFill>
              </a:rPr>
              <a:t>.</a:t>
            </a:r>
          </a:p>
          <a:p>
            <a:pPr marL="365760" lvl="1" algn="ctr">
              <a:spcBef>
                <a:spcPts val="550"/>
              </a:spcBef>
              <a:buClr>
                <a:srgbClr val="94B6D2"/>
              </a:buClr>
              <a:buSzPct val="70000"/>
            </a:pPr>
            <a:r>
              <a:rPr lang="en-US" sz="2000" dirty="0" err="1" smtClean="0">
                <a:solidFill>
                  <a:prstClr val="black"/>
                </a:solidFill>
              </a:rPr>
              <a:t>Okul</a:t>
            </a:r>
            <a:r>
              <a:rPr lang="en-US" sz="2000" dirty="0" smtClean="0">
                <a:solidFill>
                  <a:prstClr val="black"/>
                </a:solidFill>
              </a:rPr>
              <a:t> </a:t>
            </a:r>
            <a:r>
              <a:rPr lang="en-US" sz="2000" dirty="0" err="1">
                <a:solidFill>
                  <a:prstClr val="black"/>
                </a:solidFill>
              </a:rPr>
              <a:t>Müdürü</a:t>
            </a:r>
            <a:endParaRPr lang="en-US" sz="2000" dirty="0">
              <a:solidFill>
                <a:prstClr val="black"/>
              </a:solidFill>
            </a:endParaRPr>
          </a:p>
          <a:p>
            <a:pPr marL="365760" lvl="1" algn="ctr">
              <a:spcBef>
                <a:spcPts val="550"/>
              </a:spcBef>
              <a:buClr>
                <a:srgbClr val="94B6D2"/>
              </a:buClr>
              <a:buSzPct val="70000"/>
            </a:pPr>
            <a:r>
              <a:rPr lang="tr-TR" sz="2000" dirty="0" smtClean="0">
                <a:solidFill>
                  <a:prstClr val="black"/>
                </a:solidFill>
              </a:rPr>
              <a:t>Prof. Dr. İlhan Ege</a:t>
            </a:r>
            <a:endParaRPr lang="en-US" sz="2000" dirty="0">
              <a:solidFill>
                <a:prstClr val="black"/>
              </a:solidFill>
            </a:endParaRPr>
          </a:p>
          <a:p>
            <a:pPr marL="640080" lvl="1" indent="-274320" algn="ctr">
              <a:spcBef>
                <a:spcPts val="550"/>
              </a:spcBef>
              <a:buClr>
                <a:srgbClr val="94B6D2"/>
              </a:buClr>
              <a:buSzPct val="70000"/>
              <a:buFont typeface="Wingdings 2"/>
              <a:buChar char=""/>
            </a:pPr>
            <a:endParaRPr lang="en-US" sz="2000" dirty="0">
              <a:solidFill>
                <a:prstClr val="black"/>
              </a:solidFill>
            </a:endParaRPr>
          </a:p>
          <a:p>
            <a:pPr marL="365760" lvl="1" algn="ctr">
              <a:spcBef>
                <a:spcPts val="550"/>
              </a:spcBef>
              <a:buClr>
                <a:srgbClr val="94B6D2"/>
              </a:buClr>
              <a:buSzPct val="70000"/>
            </a:pPr>
            <a:r>
              <a:rPr lang="en-US" sz="2000" dirty="0" err="1">
                <a:solidFill>
                  <a:prstClr val="black"/>
                </a:solidFill>
              </a:rPr>
              <a:t>Müdür</a:t>
            </a:r>
            <a:r>
              <a:rPr lang="en-US" sz="2000" dirty="0">
                <a:solidFill>
                  <a:prstClr val="black"/>
                </a:solidFill>
              </a:rPr>
              <a:t> </a:t>
            </a:r>
            <a:r>
              <a:rPr lang="en-US" sz="2000" dirty="0" err="1">
                <a:solidFill>
                  <a:prstClr val="black"/>
                </a:solidFill>
              </a:rPr>
              <a:t>Yardımcıları</a:t>
            </a:r>
            <a:endParaRPr lang="en-US" sz="2000" dirty="0">
              <a:solidFill>
                <a:prstClr val="black"/>
              </a:solidFill>
            </a:endParaRPr>
          </a:p>
          <a:p>
            <a:pPr marL="365760" lvl="1" algn="ctr">
              <a:spcBef>
                <a:spcPts val="550"/>
              </a:spcBef>
              <a:buClr>
                <a:srgbClr val="94B6D2"/>
              </a:buClr>
              <a:buSzPct val="70000"/>
            </a:pPr>
            <a:r>
              <a:rPr lang="en-US" sz="2000" dirty="0" err="1">
                <a:solidFill>
                  <a:prstClr val="black"/>
                </a:solidFill>
              </a:rPr>
              <a:t>Öğr</a:t>
            </a:r>
            <a:r>
              <a:rPr lang="en-US" sz="2000" dirty="0">
                <a:solidFill>
                  <a:prstClr val="black"/>
                </a:solidFill>
              </a:rPr>
              <a:t>. </a:t>
            </a:r>
            <a:r>
              <a:rPr lang="en-US" sz="2000" dirty="0" err="1">
                <a:solidFill>
                  <a:prstClr val="black"/>
                </a:solidFill>
              </a:rPr>
              <a:t>Gör</a:t>
            </a:r>
            <a:r>
              <a:rPr lang="en-US" sz="2000" dirty="0">
                <a:solidFill>
                  <a:prstClr val="black"/>
                </a:solidFill>
              </a:rPr>
              <a:t>. Dr. </a:t>
            </a:r>
            <a:r>
              <a:rPr lang="en-US" sz="2000" dirty="0" err="1">
                <a:solidFill>
                  <a:prstClr val="black"/>
                </a:solidFill>
              </a:rPr>
              <a:t>Emrah</a:t>
            </a:r>
            <a:r>
              <a:rPr lang="en-US" sz="2000" dirty="0">
                <a:solidFill>
                  <a:prstClr val="black"/>
                </a:solidFill>
              </a:rPr>
              <a:t> </a:t>
            </a:r>
            <a:r>
              <a:rPr lang="en-US" sz="2000" dirty="0" err="1" smtClean="0">
                <a:solidFill>
                  <a:prstClr val="black"/>
                </a:solidFill>
              </a:rPr>
              <a:t>Yıldız</a:t>
            </a:r>
            <a:endParaRPr lang="tr-TR" sz="2000" dirty="0" smtClean="0">
              <a:solidFill>
                <a:prstClr val="black"/>
              </a:solidFill>
            </a:endParaRPr>
          </a:p>
          <a:p>
            <a:pPr marL="365760" lvl="1" algn="ctr">
              <a:spcBef>
                <a:spcPts val="550"/>
              </a:spcBef>
              <a:buClr>
                <a:srgbClr val="94B6D2"/>
              </a:buClr>
              <a:buSzPct val="70000"/>
            </a:pPr>
            <a:r>
              <a:rPr lang="en-US" sz="2000" dirty="0" err="1" smtClean="0">
                <a:solidFill>
                  <a:prstClr val="black"/>
                </a:solidFill>
              </a:rPr>
              <a:t>Öğr</a:t>
            </a:r>
            <a:r>
              <a:rPr lang="en-US" sz="2000" dirty="0">
                <a:solidFill>
                  <a:prstClr val="black"/>
                </a:solidFill>
              </a:rPr>
              <a:t>. </a:t>
            </a:r>
            <a:r>
              <a:rPr lang="en-US" sz="2000" dirty="0" err="1">
                <a:solidFill>
                  <a:prstClr val="black"/>
                </a:solidFill>
              </a:rPr>
              <a:t>Gör</a:t>
            </a:r>
            <a:r>
              <a:rPr lang="en-US" sz="2000" dirty="0">
                <a:solidFill>
                  <a:prstClr val="black"/>
                </a:solidFill>
              </a:rPr>
              <a:t>. </a:t>
            </a:r>
            <a:r>
              <a:rPr lang="tr-TR" sz="2000" dirty="0" err="1" smtClean="0">
                <a:solidFill>
                  <a:prstClr val="black"/>
                </a:solidFill>
              </a:rPr>
              <a:t>Yazbahar</a:t>
            </a:r>
            <a:r>
              <a:rPr lang="tr-TR" sz="2000" dirty="0" smtClean="0">
                <a:solidFill>
                  <a:prstClr val="black"/>
                </a:solidFill>
              </a:rPr>
              <a:t> Çetin Doğan</a:t>
            </a:r>
          </a:p>
          <a:p>
            <a:pPr marL="365760" lvl="1" algn="ctr">
              <a:spcBef>
                <a:spcPts val="550"/>
              </a:spcBef>
              <a:buClr>
                <a:srgbClr val="94B6D2"/>
              </a:buClr>
              <a:buSzPct val="70000"/>
            </a:pPr>
            <a:endParaRPr lang="tr-TR" sz="2000" dirty="0">
              <a:solidFill>
                <a:prstClr val="black"/>
              </a:solidFill>
            </a:endParaRPr>
          </a:p>
          <a:p>
            <a:pPr marL="365760" lvl="1" algn="ctr">
              <a:spcBef>
                <a:spcPts val="550"/>
              </a:spcBef>
              <a:buClr>
                <a:srgbClr val="94B6D2"/>
              </a:buClr>
              <a:buSzPct val="70000"/>
            </a:pPr>
            <a:r>
              <a:rPr lang="en-US" sz="2000" dirty="0" err="1" smtClean="0">
                <a:solidFill>
                  <a:prstClr val="black"/>
                </a:solidFill>
              </a:rPr>
              <a:t>Yüksekokul</a:t>
            </a:r>
            <a:r>
              <a:rPr lang="en-US" sz="2000" dirty="0" smtClean="0">
                <a:solidFill>
                  <a:prstClr val="black"/>
                </a:solidFill>
              </a:rPr>
              <a:t> </a:t>
            </a:r>
            <a:r>
              <a:rPr lang="en-US" sz="2000" dirty="0" err="1">
                <a:solidFill>
                  <a:prstClr val="black"/>
                </a:solidFill>
              </a:rPr>
              <a:t>Sekreteri</a:t>
            </a:r>
            <a:endParaRPr lang="en-US" sz="2000" dirty="0">
              <a:solidFill>
                <a:prstClr val="black"/>
              </a:solidFill>
            </a:endParaRPr>
          </a:p>
          <a:p>
            <a:pPr marL="365760" lvl="1" algn="ctr">
              <a:spcBef>
                <a:spcPts val="550"/>
              </a:spcBef>
              <a:buClr>
                <a:srgbClr val="94B6D2"/>
              </a:buClr>
              <a:buSzPct val="70000"/>
            </a:pPr>
            <a:r>
              <a:rPr lang="en-US" sz="2000" dirty="0" err="1">
                <a:solidFill>
                  <a:prstClr val="black"/>
                </a:solidFill>
              </a:rPr>
              <a:t>Durdane</a:t>
            </a:r>
            <a:r>
              <a:rPr lang="en-US" sz="2000" dirty="0">
                <a:solidFill>
                  <a:prstClr val="black"/>
                </a:solidFill>
              </a:rPr>
              <a:t> </a:t>
            </a:r>
            <a:r>
              <a:rPr lang="en-US" sz="2000" dirty="0" err="1">
                <a:solidFill>
                  <a:prstClr val="black"/>
                </a:solidFill>
              </a:rPr>
              <a:t>Usca</a:t>
            </a:r>
            <a:endParaRPr lang="en-US" sz="2000" dirty="0">
              <a:solidFill>
                <a:prstClr val="black"/>
              </a:solidFill>
            </a:endParaRPr>
          </a:p>
        </p:txBody>
      </p:sp>
    </p:spTree>
    <p:extLst>
      <p:ext uri="{BB962C8B-B14F-4D97-AF65-F5344CB8AC3E}">
        <p14:creationId xmlns:p14="http://schemas.microsoft.com/office/powerpoint/2010/main" val="1358962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647" y="2552152"/>
            <a:ext cx="7976525" cy="2677656"/>
          </a:xfrm>
          <a:prstGeom prst="rect">
            <a:avLst/>
          </a:prstGeom>
          <a:noFill/>
        </p:spPr>
        <p:txBody>
          <a:bodyPr wrap="square" rtlCol="0">
            <a:spAutoFit/>
          </a:bodyPr>
          <a:lstStyle/>
          <a:p>
            <a:r>
              <a:rPr lang="en-US" sz="2400" dirty="0" err="1"/>
              <a:t>Büro</a:t>
            </a:r>
            <a:r>
              <a:rPr lang="en-US" sz="2400" dirty="0"/>
              <a:t> </a:t>
            </a:r>
            <a:r>
              <a:rPr lang="en-US" sz="2400" dirty="0" err="1"/>
              <a:t>Hizmetleri</a:t>
            </a:r>
            <a:r>
              <a:rPr lang="en-US" sz="2400" dirty="0"/>
              <a:t> </a:t>
            </a:r>
            <a:r>
              <a:rPr lang="en-US" sz="2400" dirty="0" err="1"/>
              <a:t>ve</a:t>
            </a:r>
            <a:r>
              <a:rPr lang="en-US" sz="2400" dirty="0"/>
              <a:t> </a:t>
            </a:r>
            <a:r>
              <a:rPr lang="en-US" sz="2400" dirty="0" err="1"/>
              <a:t>Sekreterlik</a:t>
            </a:r>
            <a:r>
              <a:rPr lang="en-US" sz="2400" dirty="0"/>
              <a:t> </a:t>
            </a:r>
            <a:r>
              <a:rPr lang="en-US" sz="2400" dirty="0" err="1"/>
              <a:t>Bölümü</a:t>
            </a:r>
            <a:r>
              <a:rPr lang="en-US" sz="2400" dirty="0"/>
              <a:t> </a:t>
            </a:r>
            <a:endParaRPr lang="tr-TR" sz="2400" dirty="0"/>
          </a:p>
          <a:p>
            <a:r>
              <a:rPr lang="en-US" sz="2400" dirty="0" err="1"/>
              <a:t>Büro</a:t>
            </a:r>
            <a:r>
              <a:rPr lang="en-US" sz="2400" dirty="0"/>
              <a:t> </a:t>
            </a:r>
            <a:r>
              <a:rPr lang="en-US" sz="2400" dirty="0" err="1"/>
              <a:t>Yönetimi</a:t>
            </a:r>
            <a:r>
              <a:rPr lang="en-US" sz="2400" dirty="0"/>
              <a:t> </a:t>
            </a:r>
            <a:r>
              <a:rPr lang="en-US" sz="2400" dirty="0" err="1"/>
              <a:t>ve</a:t>
            </a:r>
            <a:r>
              <a:rPr lang="en-US" sz="2400" dirty="0"/>
              <a:t> </a:t>
            </a:r>
            <a:r>
              <a:rPr lang="en-US" sz="2400" dirty="0" err="1"/>
              <a:t>Yönetici</a:t>
            </a:r>
            <a:r>
              <a:rPr lang="en-US" sz="2400" dirty="0"/>
              <a:t> </a:t>
            </a:r>
            <a:r>
              <a:rPr lang="en-US" sz="2400" dirty="0" err="1"/>
              <a:t>Asistanlığı</a:t>
            </a:r>
            <a:r>
              <a:rPr lang="en-US" sz="2400" dirty="0"/>
              <a:t> </a:t>
            </a:r>
            <a:r>
              <a:rPr lang="en-US" sz="2400" dirty="0" err="1"/>
              <a:t>Programı</a:t>
            </a:r>
            <a:endParaRPr lang="en-US" sz="2400" dirty="0"/>
          </a:p>
          <a:p>
            <a:endParaRPr lang="en-US" sz="2400" dirty="0"/>
          </a:p>
          <a:p>
            <a:r>
              <a:rPr lang="en-US" sz="2400" dirty="0" err="1"/>
              <a:t>Programın</a:t>
            </a:r>
            <a:r>
              <a:rPr lang="en-US" sz="2400" dirty="0"/>
              <a:t> </a:t>
            </a:r>
            <a:r>
              <a:rPr lang="en-US" sz="2400" dirty="0" err="1"/>
              <a:t>amacı</a:t>
            </a:r>
            <a:r>
              <a:rPr lang="en-US" sz="2400" dirty="0"/>
              <a:t>, </a:t>
            </a:r>
            <a:r>
              <a:rPr lang="en-US" sz="2400" dirty="0" err="1"/>
              <a:t>eğitimleri</a:t>
            </a:r>
            <a:r>
              <a:rPr lang="en-US" sz="2400" dirty="0"/>
              <a:t> </a:t>
            </a:r>
            <a:r>
              <a:rPr lang="en-US" sz="2400" dirty="0" err="1"/>
              <a:t>ile</a:t>
            </a:r>
            <a:r>
              <a:rPr lang="en-US" sz="2400" dirty="0"/>
              <a:t> </a:t>
            </a:r>
            <a:r>
              <a:rPr lang="en-US" sz="2400" dirty="0" err="1"/>
              <a:t>etkin</a:t>
            </a:r>
            <a:r>
              <a:rPr lang="en-US" sz="2400" dirty="0"/>
              <a:t> </a:t>
            </a:r>
            <a:r>
              <a:rPr lang="en-US" sz="2400" dirty="0" err="1"/>
              <a:t>iletişim</a:t>
            </a:r>
            <a:r>
              <a:rPr lang="en-US" sz="2400" dirty="0"/>
              <a:t> </a:t>
            </a:r>
            <a:r>
              <a:rPr lang="en-US" sz="2400" dirty="0" err="1"/>
              <a:t>tekniklerini</a:t>
            </a:r>
            <a:r>
              <a:rPr lang="en-US" sz="2400" dirty="0"/>
              <a:t> </a:t>
            </a:r>
            <a:r>
              <a:rPr lang="en-US" sz="2400" dirty="0" err="1"/>
              <a:t>ve</a:t>
            </a:r>
            <a:r>
              <a:rPr lang="en-US" sz="2400" dirty="0"/>
              <a:t> </a:t>
            </a:r>
            <a:r>
              <a:rPr lang="en-US" sz="2400" dirty="0" err="1"/>
              <a:t>zamanı</a:t>
            </a:r>
            <a:r>
              <a:rPr lang="en-US" sz="2400" dirty="0"/>
              <a:t> </a:t>
            </a:r>
            <a:r>
              <a:rPr lang="en-US" sz="2400" dirty="0" err="1"/>
              <a:t>etkin</a:t>
            </a:r>
            <a:r>
              <a:rPr lang="en-US" sz="2400" dirty="0"/>
              <a:t> </a:t>
            </a:r>
            <a:r>
              <a:rPr lang="en-US" sz="2400" dirty="0" err="1"/>
              <a:t>kullanabilen</a:t>
            </a:r>
            <a:r>
              <a:rPr lang="en-US" sz="2400" dirty="0"/>
              <a:t>, </a:t>
            </a:r>
            <a:r>
              <a:rPr lang="en-US" sz="2400" dirty="0" err="1"/>
              <a:t>yöneticilerin</a:t>
            </a:r>
            <a:r>
              <a:rPr lang="en-US" sz="2400" dirty="0"/>
              <a:t> </a:t>
            </a:r>
            <a:r>
              <a:rPr lang="en-US" sz="2400" dirty="0" err="1"/>
              <a:t>görev</a:t>
            </a:r>
            <a:r>
              <a:rPr lang="en-US" sz="2400" dirty="0"/>
              <a:t> </a:t>
            </a:r>
            <a:r>
              <a:rPr lang="en-US" sz="2400" dirty="0" err="1"/>
              <a:t>ve</a:t>
            </a:r>
            <a:r>
              <a:rPr lang="en-US" sz="2400" dirty="0"/>
              <a:t> </a:t>
            </a:r>
            <a:r>
              <a:rPr lang="en-US" sz="2400" dirty="0" err="1"/>
              <a:t>sorumluluklarını</a:t>
            </a:r>
            <a:r>
              <a:rPr lang="en-US" sz="2400" dirty="0"/>
              <a:t> </a:t>
            </a:r>
            <a:r>
              <a:rPr lang="en-US" sz="2400" dirty="0" err="1"/>
              <a:t>yerine</a:t>
            </a:r>
            <a:r>
              <a:rPr lang="en-US" sz="2400" dirty="0"/>
              <a:t> </a:t>
            </a:r>
            <a:r>
              <a:rPr lang="en-US" sz="2400" dirty="0" err="1"/>
              <a:t>getirme</a:t>
            </a:r>
            <a:r>
              <a:rPr lang="en-US" sz="2400" dirty="0"/>
              <a:t> </a:t>
            </a:r>
            <a:r>
              <a:rPr lang="en-US" sz="2400" dirty="0" err="1"/>
              <a:t>konusunda</a:t>
            </a:r>
            <a:r>
              <a:rPr lang="en-US" sz="2400" dirty="0"/>
              <a:t> </a:t>
            </a:r>
            <a:r>
              <a:rPr lang="en-US" sz="2400" dirty="0" err="1"/>
              <a:t>yardımcı</a:t>
            </a:r>
            <a:r>
              <a:rPr lang="en-US" sz="2400" dirty="0"/>
              <a:t> </a:t>
            </a:r>
            <a:r>
              <a:rPr lang="en-US" sz="2400" dirty="0" err="1"/>
              <a:t>olan</a:t>
            </a:r>
            <a:r>
              <a:rPr lang="en-US" sz="2400" dirty="0"/>
              <a:t> </a:t>
            </a:r>
            <a:r>
              <a:rPr lang="en-US" sz="2400" dirty="0" err="1"/>
              <a:t>Büro</a:t>
            </a:r>
            <a:r>
              <a:rPr lang="en-US" sz="2400" dirty="0"/>
              <a:t> </a:t>
            </a:r>
            <a:r>
              <a:rPr lang="en-US" sz="2400" dirty="0" err="1"/>
              <a:t>Yönetimi</a:t>
            </a:r>
            <a:r>
              <a:rPr lang="en-US" sz="2400" dirty="0"/>
              <a:t> </a:t>
            </a:r>
            <a:r>
              <a:rPr lang="en-US" sz="2400" dirty="0" err="1"/>
              <a:t>ve</a:t>
            </a:r>
            <a:r>
              <a:rPr lang="en-US" sz="2400" dirty="0"/>
              <a:t> </a:t>
            </a:r>
            <a:r>
              <a:rPr lang="en-US" sz="2400" dirty="0" err="1"/>
              <a:t>Yönetici</a:t>
            </a:r>
            <a:r>
              <a:rPr lang="en-US" sz="2400" dirty="0"/>
              <a:t> </a:t>
            </a:r>
            <a:r>
              <a:rPr lang="en-US" sz="2400" dirty="0" err="1"/>
              <a:t>Asistanlığı</a:t>
            </a:r>
            <a:r>
              <a:rPr lang="en-US" sz="2400" dirty="0"/>
              <a:t> </a:t>
            </a:r>
            <a:r>
              <a:rPr lang="en-US" sz="2400" dirty="0" err="1"/>
              <a:t>Meslek</a:t>
            </a:r>
            <a:r>
              <a:rPr lang="en-US" sz="2400" dirty="0"/>
              <a:t> </a:t>
            </a:r>
            <a:r>
              <a:rPr lang="en-US" sz="2400" dirty="0" err="1"/>
              <a:t>Elemanı</a:t>
            </a:r>
            <a:r>
              <a:rPr lang="en-US" sz="2400" dirty="0"/>
              <a:t> </a:t>
            </a:r>
            <a:r>
              <a:rPr lang="en-US" sz="2400" dirty="0" err="1"/>
              <a:t>yetişti</a:t>
            </a:r>
            <a:r>
              <a:rPr lang="tr-TR" sz="2400" dirty="0"/>
              <a:t>r</a:t>
            </a:r>
            <a:r>
              <a:rPr lang="en-US" sz="2400" dirty="0" err="1"/>
              <a:t>mektir</a:t>
            </a:r>
            <a:r>
              <a:rPr lang="en-US" sz="2400" dirty="0"/>
              <a:t>.</a:t>
            </a:r>
          </a:p>
        </p:txBody>
      </p:sp>
      <p:sp>
        <p:nvSpPr>
          <p:cNvPr id="10" name="Title 1"/>
          <p:cNvSpPr>
            <a:spLocks noGrp="1"/>
          </p:cNvSpPr>
          <p:nvPr>
            <p:ph type="title"/>
          </p:nvPr>
        </p:nvSpPr>
        <p:spPr>
          <a:xfrm>
            <a:off x="612648" y="228600"/>
            <a:ext cx="7976525" cy="990600"/>
          </a:xfrm>
        </p:spPr>
        <p:txBody>
          <a:bodyPr>
            <a:normAutofit fontScale="90000"/>
          </a:bodyPr>
          <a:lstStyle/>
          <a:p>
            <a:pPr algn="ctr"/>
            <a:r>
              <a:rPr lang="tr-TR" dirty="0"/>
              <a:t>Büro Hizmetleri ve Sekreterlik Bölümü</a:t>
            </a:r>
            <a:endParaRPr lang="en-US" dirty="0"/>
          </a:p>
        </p:txBody>
      </p:sp>
    </p:spTree>
    <p:extLst>
      <p:ext uri="{BB962C8B-B14F-4D97-AF65-F5344CB8AC3E}">
        <p14:creationId xmlns:p14="http://schemas.microsoft.com/office/powerpoint/2010/main" val="63554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12648" y="228600"/>
            <a:ext cx="7976525" cy="990600"/>
          </a:xfrm>
        </p:spPr>
        <p:txBody>
          <a:bodyPr>
            <a:normAutofit fontScale="90000"/>
          </a:bodyPr>
          <a:lstStyle/>
          <a:p>
            <a:pPr algn="ctr"/>
            <a:r>
              <a:rPr lang="tr-TR" dirty="0"/>
              <a:t>Büro Hizmetleri ve Sekreterlik Bölümü</a:t>
            </a:r>
            <a:endParaRPr lang="en-US" dirty="0"/>
          </a:p>
        </p:txBody>
      </p:sp>
      <p:pic>
        <p:nvPicPr>
          <p:cNvPr id="3" name="Resim 2"/>
          <p:cNvPicPr>
            <a:picLocks noChangeAspect="1"/>
          </p:cNvPicPr>
          <p:nvPr/>
        </p:nvPicPr>
        <p:blipFill>
          <a:blip r:embed="rId2"/>
          <a:stretch>
            <a:fillRect/>
          </a:stretch>
        </p:blipFill>
        <p:spPr>
          <a:xfrm>
            <a:off x="0" y="1529541"/>
            <a:ext cx="9143999" cy="5328459"/>
          </a:xfrm>
          <a:prstGeom prst="rect">
            <a:avLst/>
          </a:prstGeom>
        </p:spPr>
      </p:pic>
    </p:spTree>
    <p:extLst>
      <p:ext uri="{BB962C8B-B14F-4D97-AF65-F5344CB8AC3E}">
        <p14:creationId xmlns:p14="http://schemas.microsoft.com/office/powerpoint/2010/main" val="3839754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Mersin </a:t>
            </a:r>
            <a:r>
              <a:rPr lang="en-US" dirty="0" err="1"/>
              <a:t>Üniversitesi</a:t>
            </a:r>
            <a:endParaRPr lang="en-US" dirty="0"/>
          </a:p>
        </p:txBody>
      </p:sp>
      <p:sp>
        <p:nvSpPr>
          <p:cNvPr id="3" name="Content Placeholder 2"/>
          <p:cNvSpPr>
            <a:spLocks noGrp="1"/>
          </p:cNvSpPr>
          <p:nvPr>
            <p:ph sz="quarter" idx="1"/>
          </p:nvPr>
        </p:nvSpPr>
        <p:spPr>
          <a:xfrm>
            <a:off x="612649" y="2339650"/>
            <a:ext cx="7200950" cy="4495800"/>
          </a:xfrm>
        </p:spPr>
        <p:txBody>
          <a:bodyPr>
            <a:normAutofit/>
          </a:bodyPr>
          <a:lstStyle/>
          <a:p>
            <a:r>
              <a:rPr lang="tr-TR" dirty="0"/>
              <a:t>Seçkin ve güçlü akademisyen kadrosuna sahip olan üniversitemizde</a:t>
            </a:r>
          </a:p>
          <a:p>
            <a:endParaRPr lang="tr-TR" dirty="0"/>
          </a:p>
          <a:p>
            <a:pPr lvl="1"/>
            <a:r>
              <a:rPr lang="tr-TR" dirty="0"/>
              <a:t>Yaklaşık 1800 öğretim elemanı ve </a:t>
            </a:r>
          </a:p>
          <a:p>
            <a:pPr lvl="1"/>
            <a:r>
              <a:rPr lang="tr-TR" dirty="0" smtClean="0"/>
              <a:t>3598 </a:t>
            </a:r>
            <a:r>
              <a:rPr lang="tr-TR" dirty="0"/>
              <a:t>idari personel görev yapmaktadır. </a:t>
            </a:r>
            <a:endParaRPr lang="en-US" dirty="0">
              <a:solidFill>
                <a:prstClr val="black"/>
              </a:solidFill>
            </a:endParaRPr>
          </a:p>
          <a:p>
            <a:pPr marL="365760" lvl="1" indent="0">
              <a:buNone/>
            </a:pPr>
            <a:endParaRPr lang="en-US" dirty="0"/>
          </a:p>
          <a:p>
            <a:pPr lvl="1"/>
            <a:endParaRPr lang="en-US" dirty="0"/>
          </a:p>
        </p:txBody>
      </p:sp>
    </p:spTree>
    <p:extLst>
      <p:ext uri="{BB962C8B-B14F-4D97-AF65-F5344CB8AC3E}">
        <p14:creationId xmlns:p14="http://schemas.microsoft.com/office/powerpoint/2010/main" val="2644593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647" y="2552152"/>
            <a:ext cx="7976525" cy="3046988"/>
          </a:xfrm>
          <a:prstGeom prst="rect">
            <a:avLst/>
          </a:prstGeom>
          <a:noFill/>
        </p:spPr>
        <p:txBody>
          <a:bodyPr wrap="square" rtlCol="0">
            <a:spAutoFit/>
          </a:bodyPr>
          <a:lstStyle/>
          <a:p>
            <a:r>
              <a:rPr lang="tr-TR" sz="2400" dirty="0">
                <a:solidFill>
                  <a:srgbClr val="002060"/>
                </a:solidFill>
              </a:rPr>
              <a:t>Dış Ticaret Bölümü</a:t>
            </a:r>
          </a:p>
          <a:p>
            <a:r>
              <a:rPr lang="tr-TR" sz="2400" dirty="0">
                <a:solidFill>
                  <a:srgbClr val="002060"/>
                </a:solidFill>
              </a:rPr>
              <a:t>Dış Ticaret Programı</a:t>
            </a:r>
          </a:p>
          <a:p>
            <a:endParaRPr lang="tr-TR" sz="2400" dirty="0">
              <a:solidFill>
                <a:srgbClr val="002060"/>
              </a:solidFill>
            </a:endParaRPr>
          </a:p>
          <a:p>
            <a:r>
              <a:rPr lang="tr-TR" sz="2400" dirty="0">
                <a:solidFill>
                  <a:srgbClr val="002060"/>
                </a:solidFill>
              </a:rPr>
              <a:t>Programın amacı, etkin iletişim tekniklerini kullanabilen, ulusal ve uluslararası düzeyde faaliyet gösteren işletmelerin dış ticaret, ihracat, ithalat, dış ticaret muhasebesi, kambiyo ve gümrükleme alanlarda ihtiyaç duydukları Dış Ticaret Meslek Elemanlarını yetiştirmektir. </a:t>
            </a:r>
            <a:endParaRPr lang="en-US" sz="2400" dirty="0"/>
          </a:p>
        </p:txBody>
      </p:sp>
      <p:sp>
        <p:nvSpPr>
          <p:cNvPr id="10" name="Title 1"/>
          <p:cNvSpPr>
            <a:spLocks noGrp="1"/>
          </p:cNvSpPr>
          <p:nvPr>
            <p:ph type="title"/>
          </p:nvPr>
        </p:nvSpPr>
        <p:spPr>
          <a:xfrm>
            <a:off x="612648" y="228600"/>
            <a:ext cx="7976525" cy="990600"/>
          </a:xfrm>
        </p:spPr>
        <p:txBody>
          <a:bodyPr>
            <a:normAutofit/>
          </a:bodyPr>
          <a:lstStyle/>
          <a:p>
            <a:pPr algn="ctr"/>
            <a:r>
              <a:rPr lang="tr-TR" dirty="0"/>
              <a:t>Dış Ticaret Bölümü</a:t>
            </a:r>
            <a:endParaRPr lang="en-US" dirty="0"/>
          </a:p>
        </p:txBody>
      </p:sp>
    </p:spTree>
    <p:extLst>
      <p:ext uri="{BB962C8B-B14F-4D97-AF65-F5344CB8AC3E}">
        <p14:creationId xmlns:p14="http://schemas.microsoft.com/office/powerpoint/2010/main" val="1906225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2648" y="228600"/>
            <a:ext cx="7976525" cy="990600"/>
          </a:xfrm>
        </p:spPr>
        <p:txBody>
          <a:bodyPr>
            <a:normAutofit/>
          </a:bodyPr>
          <a:lstStyle/>
          <a:p>
            <a:pPr algn="ctr"/>
            <a:r>
              <a:rPr lang="tr-TR" dirty="0"/>
              <a:t>Dış Ticaret Bölümü</a:t>
            </a:r>
            <a:endParaRPr lang="en-US" dirty="0"/>
          </a:p>
        </p:txBody>
      </p:sp>
      <p:pic>
        <p:nvPicPr>
          <p:cNvPr id="2" name="Resim 1"/>
          <p:cNvPicPr>
            <a:picLocks noChangeAspect="1"/>
          </p:cNvPicPr>
          <p:nvPr/>
        </p:nvPicPr>
        <p:blipFill>
          <a:blip r:embed="rId2"/>
          <a:stretch>
            <a:fillRect/>
          </a:stretch>
        </p:blipFill>
        <p:spPr>
          <a:xfrm>
            <a:off x="706580" y="1545285"/>
            <a:ext cx="6359238" cy="5310158"/>
          </a:xfrm>
          <a:prstGeom prst="rect">
            <a:avLst/>
          </a:prstGeom>
        </p:spPr>
      </p:pic>
    </p:spTree>
    <p:extLst>
      <p:ext uri="{BB962C8B-B14F-4D97-AF65-F5344CB8AC3E}">
        <p14:creationId xmlns:p14="http://schemas.microsoft.com/office/powerpoint/2010/main" val="1906225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647" y="2447400"/>
            <a:ext cx="7976525" cy="3539431"/>
          </a:xfrm>
          <a:prstGeom prst="rect">
            <a:avLst/>
          </a:prstGeom>
          <a:noFill/>
        </p:spPr>
        <p:txBody>
          <a:bodyPr wrap="square" rtlCol="0">
            <a:spAutoFit/>
          </a:bodyPr>
          <a:lstStyle/>
          <a:p>
            <a:r>
              <a:rPr lang="tr-TR" sz="2800" dirty="0">
                <a:solidFill>
                  <a:schemeClr val="tx1">
                    <a:lumMod val="95000"/>
                  </a:schemeClr>
                </a:solidFill>
              </a:rPr>
              <a:t>İşletme Yönetimi Programı</a:t>
            </a:r>
          </a:p>
          <a:p>
            <a:endParaRPr lang="tr-TR" sz="2800" dirty="0">
              <a:solidFill>
                <a:schemeClr val="tx1">
                  <a:lumMod val="95000"/>
                </a:schemeClr>
              </a:solidFill>
            </a:endParaRPr>
          </a:p>
          <a:p>
            <a:r>
              <a:rPr lang="tr-TR" sz="2800" dirty="0">
                <a:solidFill>
                  <a:schemeClr val="tx1">
                    <a:lumMod val="95000"/>
                  </a:schemeClr>
                </a:solidFill>
              </a:rPr>
              <a:t>Programın amacı, iş hayatı ile ilgili olarak; şirketlerin, kamu kuruluşlarının, üniversitelerin, sivil toplum örgütlerinin ve benzeri diğer kuruluşların yönetimine yardımcı olacak veya kendi adına işyeri açıp çalıştırabilecek uygun nitelikli İşletme Yönetimi Meslek Elemanı Yetiştirmektedir.</a:t>
            </a:r>
          </a:p>
        </p:txBody>
      </p:sp>
      <p:sp>
        <p:nvSpPr>
          <p:cNvPr id="10" name="Title 1"/>
          <p:cNvSpPr>
            <a:spLocks noGrp="1"/>
          </p:cNvSpPr>
          <p:nvPr>
            <p:ph type="title"/>
          </p:nvPr>
        </p:nvSpPr>
        <p:spPr>
          <a:xfrm>
            <a:off x="612648" y="228600"/>
            <a:ext cx="7976525" cy="990600"/>
          </a:xfrm>
        </p:spPr>
        <p:txBody>
          <a:bodyPr>
            <a:normAutofit/>
          </a:bodyPr>
          <a:lstStyle/>
          <a:p>
            <a:pPr algn="ctr"/>
            <a:r>
              <a:rPr lang="tr-TR" sz="2800" dirty="0">
                <a:solidFill>
                  <a:srgbClr val="002060"/>
                </a:solidFill>
                <a:effectLst>
                  <a:outerShdw blurRad="38100" dist="38100" dir="2700000" algn="tl">
                    <a:srgbClr val="000000">
                      <a:alpha val="43137"/>
                    </a:srgbClr>
                  </a:outerShdw>
                </a:effectLst>
              </a:rPr>
              <a:t>Yönetim ve Organizasyon Bölümü - İşletme Yönetimi</a:t>
            </a:r>
            <a:endParaRPr lang="en-US" sz="2800" dirty="0"/>
          </a:p>
        </p:txBody>
      </p:sp>
    </p:spTree>
    <p:extLst>
      <p:ext uri="{BB962C8B-B14F-4D97-AF65-F5344CB8AC3E}">
        <p14:creationId xmlns:p14="http://schemas.microsoft.com/office/powerpoint/2010/main" val="2702073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647" y="2106955"/>
            <a:ext cx="7976525" cy="4154984"/>
          </a:xfrm>
          <a:prstGeom prst="rect">
            <a:avLst/>
          </a:prstGeom>
          <a:noFill/>
        </p:spPr>
        <p:txBody>
          <a:bodyPr wrap="square" rtlCol="0">
            <a:spAutoFit/>
          </a:bodyPr>
          <a:lstStyle/>
          <a:p>
            <a:r>
              <a:rPr lang="tr-TR" sz="2400" dirty="0">
                <a:solidFill>
                  <a:schemeClr val="tx1">
                    <a:lumMod val="95000"/>
                  </a:schemeClr>
                </a:solidFill>
              </a:rPr>
              <a:t>Lojistik Programı, sektörün gereksinme duyduğu uzman ara elemanları sektörün hizmetine sunmaktır. Lojistik taşımacılığın yanı sıra depolama, dış ticaret, gümrük, paketleme, dağıtım gibi çok sayıda hizmetin entegre ve eş güdümlü bir şekilde yapılmasını gerektirdiğinden, bilimsel gelişmelere uygun şekilde lojistik elemanlarının yetişmesine olanak sağlamaktadır.</a:t>
            </a:r>
          </a:p>
          <a:p>
            <a:endParaRPr lang="tr-TR" sz="2400" dirty="0">
              <a:solidFill>
                <a:schemeClr val="tx1">
                  <a:lumMod val="95000"/>
                </a:schemeClr>
              </a:solidFill>
            </a:endParaRPr>
          </a:p>
          <a:p>
            <a:r>
              <a:rPr lang="tr-TR" sz="2400" dirty="0">
                <a:solidFill>
                  <a:schemeClr val="tx1">
                    <a:lumMod val="95000"/>
                  </a:schemeClr>
                </a:solidFill>
              </a:rPr>
              <a:t>Ulaştırma Denizcilik ve Haberleşme Bakanlığı tarafından yapılan Gemi Acenteciliği sertifika programı ile her yıl 20 öğrencimiz Gemi Acenteciliği sertifikası elde etme edebilmektedir.</a:t>
            </a:r>
          </a:p>
        </p:txBody>
      </p:sp>
      <p:sp>
        <p:nvSpPr>
          <p:cNvPr id="10" name="Title 1"/>
          <p:cNvSpPr>
            <a:spLocks noGrp="1"/>
          </p:cNvSpPr>
          <p:nvPr>
            <p:ph type="title"/>
          </p:nvPr>
        </p:nvSpPr>
        <p:spPr>
          <a:xfrm>
            <a:off x="612648" y="228600"/>
            <a:ext cx="7976525" cy="990600"/>
          </a:xfrm>
        </p:spPr>
        <p:txBody>
          <a:bodyPr>
            <a:normAutofit/>
          </a:bodyPr>
          <a:lstStyle/>
          <a:p>
            <a:pPr algn="ctr"/>
            <a:r>
              <a:rPr lang="tr-TR" sz="2800" dirty="0">
                <a:solidFill>
                  <a:srgbClr val="002060"/>
                </a:solidFill>
                <a:effectLst>
                  <a:outerShdw blurRad="38100" dist="38100" dir="2700000" algn="tl">
                    <a:srgbClr val="000000">
                      <a:alpha val="43137"/>
                    </a:srgbClr>
                  </a:outerShdw>
                </a:effectLst>
              </a:rPr>
              <a:t>Yönetim ve Organizasyon Bölümü - Lojistik</a:t>
            </a:r>
            <a:endParaRPr lang="en-US" sz="2800" dirty="0"/>
          </a:p>
        </p:txBody>
      </p:sp>
    </p:spTree>
    <p:extLst>
      <p:ext uri="{BB962C8B-B14F-4D97-AF65-F5344CB8AC3E}">
        <p14:creationId xmlns:p14="http://schemas.microsoft.com/office/powerpoint/2010/main" val="4106099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2648" y="228600"/>
            <a:ext cx="7976525" cy="990600"/>
          </a:xfrm>
        </p:spPr>
        <p:txBody>
          <a:bodyPr>
            <a:normAutofit/>
          </a:bodyPr>
          <a:lstStyle/>
          <a:p>
            <a:pPr algn="ctr"/>
            <a:r>
              <a:rPr lang="tr-TR" sz="2800" dirty="0">
                <a:solidFill>
                  <a:srgbClr val="002060"/>
                </a:solidFill>
                <a:effectLst>
                  <a:outerShdw blurRad="38100" dist="38100" dir="2700000" algn="tl">
                    <a:srgbClr val="000000">
                      <a:alpha val="43137"/>
                    </a:srgbClr>
                  </a:outerShdw>
                </a:effectLst>
              </a:rPr>
              <a:t>Yönetim ve Organizasyon Bölümü -  </a:t>
            </a:r>
            <a:br>
              <a:rPr lang="tr-TR" sz="2800" dirty="0">
                <a:solidFill>
                  <a:srgbClr val="002060"/>
                </a:solidFill>
                <a:effectLst>
                  <a:outerShdw blurRad="38100" dist="38100" dir="2700000" algn="tl">
                    <a:srgbClr val="000000">
                      <a:alpha val="43137"/>
                    </a:srgbClr>
                  </a:outerShdw>
                </a:effectLst>
              </a:rPr>
            </a:br>
            <a:r>
              <a:rPr lang="tr-TR" sz="2800" dirty="0">
                <a:solidFill>
                  <a:srgbClr val="002060"/>
                </a:solidFill>
                <a:effectLst>
                  <a:outerShdw blurRad="38100" dist="38100" dir="2700000" algn="tl">
                    <a:srgbClr val="000000">
                      <a:alpha val="43137"/>
                    </a:srgbClr>
                  </a:outerShdw>
                </a:effectLst>
              </a:rPr>
              <a:t>İşletme Yönetimi/Lojistik</a:t>
            </a:r>
            <a:endParaRPr lang="en-US" sz="2800" dirty="0"/>
          </a:p>
        </p:txBody>
      </p:sp>
      <p:pic>
        <p:nvPicPr>
          <p:cNvPr id="6" name="Resim 5"/>
          <p:cNvPicPr>
            <a:picLocks noChangeAspect="1"/>
          </p:cNvPicPr>
          <p:nvPr/>
        </p:nvPicPr>
        <p:blipFill>
          <a:blip r:embed="rId2"/>
          <a:stretch>
            <a:fillRect/>
          </a:stretch>
        </p:blipFill>
        <p:spPr>
          <a:xfrm>
            <a:off x="3620951" y="2078181"/>
            <a:ext cx="3977270" cy="2998990"/>
          </a:xfrm>
          <a:prstGeom prst="rect">
            <a:avLst/>
          </a:prstGeom>
        </p:spPr>
      </p:pic>
      <p:pic>
        <p:nvPicPr>
          <p:cNvPr id="2" name="Resim 1"/>
          <p:cNvPicPr>
            <a:picLocks noChangeAspect="1"/>
          </p:cNvPicPr>
          <p:nvPr/>
        </p:nvPicPr>
        <p:blipFill>
          <a:blip r:embed="rId3"/>
          <a:stretch>
            <a:fillRect/>
          </a:stretch>
        </p:blipFill>
        <p:spPr>
          <a:xfrm>
            <a:off x="-71437" y="1529542"/>
            <a:ext cx="9215438" cy="5328458"/>
          </a:xfrm>
          <a:prstGeom prst="rect">
            <a:avLst/>
          </a:prstGeom>
        </p:spPr>
      </p:pic>
      <p:pic>
        <p:nvPicPr>
          <p:cNvPr id="4" name="Resim 3"/>
          <p:cNvPicPr>
            <a:picLocks noChangeAspect="1"/>
          </p:cNvPicPr>
          <p:nvPr/>
        </p:nvPicPr>
        <p:blipFill>
          <a:blip r:embed="rId4"/>
          <a:stretch>
            <a:fillRect/>
          </a:stretch>
        </p:blipFill>
        <p:spPr>
          <a:xfrm>
            <a:off x="2322307" y="2078181"/>
            <a:ext cx="4557205" cy="4779819"/>
          </a:xfrm>
          <a:prstGeom prst="rect">
            <a:avLst/>
          </a:prstGeom>
        </p:spPr>
      </p:pic>
    </p:spTree>
    <p:extLst>
      <p:ext uri="{BB962C8B-B14F-4D97-AF65-F5344CB8AC3E}">
        <p14:creationId xmlns:p14="http://schemas.microsoft.com/office/powerpoint/2010/main" val="27020734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2648" y="228600"/>
            <a:ext cx="7976525" cy="990600"/>
          </a:xfrm>
        </p:spPr>
        <p:txBody>
          <a:bodyPr>
            <a:normAutofit/>
          </a:bodyPr>
          <a:lstStyle/>
          <a:p>
            <a:pPr algn="ctr"/>
            <a:r>
              <a:rPr lang="tr-TR" sz="2800" dirty="0">
                <a:solidFill>
                  <a:srgbClr val="002060"/>
                </a:solidFill>
                <a:effectLst>
                  <a:outerShdw blurRad="38100" dist="38100" dir="2700000" algn="tl">
                    <a:srgbClr val="000000">
                      <a:alpha val="43137"/>
                    </a:srgbClr>
                  </a:outerShdw>
                </a:effectLst>
              </a:rPr>
              <a:t>Yönetim ve Organizasyon Bölümü -  </a:t>
            </a:r>
            <a:br>
              <a:rPr lang="tr-TR" sz="2800" dirty="0">
                <a:solidFill>
                  <a:srgbClr val="002060"/>
                </a:solidFill>
                <a:effectLst>
                  <a:outerShdw blurRad="38100" dist="38100" dir="2700000" algn="tl">
                    <a:srgbClr val="000000">
                      <a:alpha val="43137"/>
                    </a:srgbClr>
                  </a:outerShdw>
                </a:effectLst>
              </a:rPr>
            </a:br>
            <a:r>
              <a:rPr lang="tr-TR" sz="2800" dirty="0">
                <a:solidFill>
                  <a:srgbClr val="002060"/>
                </a:solidFill>
                <a:effectLst>
                  <a:outerShdw blurRad="38100" dist="38100" dir="2700000" algn="tl">
                    <a:srgbClr val="000000">
                      <a:alpha val="43137"/>
                    </a:srgbClr>
                  </a:outerShdw>
                </a:effectLst>
              </a:rPr>
              <a:t>İşletme Yönetimi/Lojistik</a:t>
            </a:r>
            <a:endParaRPr lang="en-US" sz="2800" dirty="0"/>
          </a:p>
        </p:txBody>
      </p:sp>
      <p:pic>
        <p:nvPicPr>
          <p:cNvPr id="2" name="Resim 1"/>
          <p:cNvPicPr>
            <a:picLocks noChangeAspect="1"/>
          </p:cNvPicPr>
          <p:nvPr/>
        </p:nvPicPr>
        <p:blipFill>
          <a:blip r:embed="rId2"/>
          <a:stretch>
            <a:fillRect/>
          </a:stretch>
        </p:blipFill>
        <p:spPr>
          <a:xfrm>
            <a:off x="777091" y="1637608"/>
            <a:ext cx="6986996" cy="4678418"/>
          </a:xfrm>
          <a:prstGeom prst="rect">
            <a:avLst/>
          </a:prstGeom>
        </p:spPr>
      </p:pic>
    </p:spTree>
    <p:extLst>
      <p:ext uri="{BB962C8B-B14F-4D97-AF65-F5344CB8AC3E}">
        <p14:creationId xmlns:p14="http://schemas.microsoft.com/office/powerpoint/2010/main" val="1369357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647" y="2290272"/>
            <a:ext cx="7976525" cy="3416320"/>
          </a:xfrm>
          <a:prstGeom prst="rect">
            <a:avLst/>
          </a:prstGeom>
          <a:noFill/>
        </p:spPr>
        <p:txBody>
          <a:bodyPr wrap="square" rtlCol="0">
            <a:spAutoFit/>
          </a:bodyPr>
          <a:lstStyle/>
          <a:p>
            <a:r>
              <a:rPr lang="tr-TR" sz="2400" dirty="0"/>
              <a:t>Muhasebe ve Vergi Bölümü</a:t>
            </a:r>
          </a:p>
          <a:p>
            <a:r>
              <a:rPr lang="tr-TR" sz="2400" dirty="0"/>
              <a:t>Muhasebe ve Vergi  Uygulamaları  Programı</a:t>
            </a:r>
          </a:p>
          <a:p>
            <a:endParaRPr lang="tr-TR" sz="2400" dirty="0"/>
          </a:p>
          <a:p>
            <a:r>
              <a:rPr lang="tr-TR" sz="2400" dirty="0"/>
              <a:t>Muhasebe ve Vergi Programı ulusal ve uluslararası düzeyde faaliyet gösteren işletmelerin muhasebe servislerinin ihtiyaç duydukları Muhasebe Meslek Elemanlarını yetiştirmektedir. </a:t>
            </a:r>
          </a:p>
          <a:p>
            <a:r>
              <a:rPr lang="tr-TR" sz="2400" dirty="0"/>
              <a:t>Mezunlarımız, işletmelerde; Muhasebe elemanı ve/veya sorumlusu olarak istihdam edilebilmektedirler. SMMM ve YMM firmalarında görev alabilmektedirler.</a:t>
            </a:r>
          </a:p>
        </p:txBody>
      </p:sp>
      <p:sp>
        <p:nvSpPr>
          <p:cNvPr id="10" name="Title 1"/>
          <p:cNvSpPr>
            <a:spLocks noGrp="1"/>
          </p:cNvSpPr>
          <p:nvPr>
            <p:ph type="title"/>
          </p:nvPr>
        </p:nvSpPr>
        <p:spPr>
          <a:xfrm>
            <a:off x="612648" y="228600"/>
            <a:ext cx="7976525" cy="990600"/>
          </a:xfrm>
        </p:spPr>
        <p:txBody>
          <a:bodyPr>
            <a:normAutofit/>
          </a:bodyPr>
          <a:lstStyle/>
          <a:p>
            <a:pPr algn="ctr"/>
            <a:r>
              <a:rPr lang="tr-TR" sz="3600" dirty="0">
                <a:solidFill>
                  <a:srgbClr val="002060"/>
                </a:solidFill>
                <a:effectLst>
                  <a:outerShdw blurRad="38100" dist="38100" dir="2700000" algn="tl">
                    <a:srgbClr val="000000">
                      <a:alpha val="43137"/>
                    </a:srgbClr>
                  </a:outerShdw>
                </a:effectLst>
              </a:rPr>
              <a:t>Muhasebe ve Vergi Uygulamaları Bölümü</a:t>
            </a:r>
            <a:endParaRPr lang="en-US" sz="3600" dirty="0"/>
          </a:p>
        </p:txBody>
      </p:sp>
    </p:spTree>
    <p:extLst>
      <p:ext uri="{BB962C8B-B14F-4D97-AF65-F5344CB8AC3E}">
        <p14:creationId xmlns:p14="http://schemas.microsoft.com/office/powerpoint/2010/main" val="2932745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2648" y="228600"/>
            <a:ext cx="7976525" cy="990600"/>
          </a:xfrm>
        </p:spPr>
        <p:txBody>
          <a:bodyPr>
            <a:normAutofit/>
          </a:bodyPr>
          <a:lstStyle/>
          <a:p>
            <a:pPr algn="ctr"/>
            <a:r>
              <a:rPr lang="tr-TR" sz="3600" dirty="0">
                <a:solidFill>
                  <a:srgbClr val="002060"/>
                </a:solidFill>
                <a:effectLst>
                  <a:outerShdw blurRad="38100" dist="38100" dir="2700000" algn="tl">
                    <a:srgbClr val="000000">
                      <a:alpha val="43137"/>
                    </a:srgbClr>
                  </a:outerShdw>
                </a:effectLst>
              </a:rPr>
              <a:t>Muhasebe ve Vergi Uygulamaları Bölümü</a:t>
            </a:r>
            <a:endParaRPr lang="en-US" sz="3600" dirty="0"/>
          </a:p>
        </p:txBody>
      </p:sp>
      <p:pic>
        <p:nvPicPr>
          <p:cNvPr id="3" name="Resim 2"/>
          <p:cNvPicPr>
            <a:picLocks noChangeAspect="1"/>
          </p:cNvPicPr>
          <p:nvPr/>
        </p:nvPicPr>
        <p:blipFill>
          <a:blip r:embed="rId2"/>
          <a:stretch>
            <a:fillRect/>
          </a:stretch>
        </p:blipFill>
        <p:spPr>
          <a:xfrm>
            <a:off x="612648" y="1604356"/>
            <a:ext cx="6312148" cy="4829694"/>
          </a:xfrm>
          <a:prstGeom prst="rect">
            <a:avLst/>
          </a:prstGeom>
        </p:spPr>
      </p:pic>
    </p:spTree>
    <p:extLst>
      <p:ext uri="{BB962C8B-B14F-4D97-AF65-F5344CB8AC3E}">
        <p14:creationId xmlns:p14="http://schemas.microsoft.com/office/powerpoint/2010/main" val="2932745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647" y="1949827"/>
            <a:ext cx="7976525" cy="3785652"/>
          </a:xfrm>
          <a:prstGeom prst="rect">
            <a:avLst/>
          </a:prstGeom>
          <a:noFill/>
        </p:spPr>
        <p:txBody>
          <a:bodyPr wrap="square" rtlCol="0">
            <a:spAutoFit/>
          </a:bodyPr>
          <a:lstStyle/>
          <a:p>
            <a:r>
              <a:rPr lang="tr-TR" sz="2000" dirty="0">
                <a:solidFill>
                  <a:srgbClr val="002060"/>
                </a:solidFill>
              </a:rPr>
              <a:t>Turizm Otel İşletmeciliği Programı</a:t>
            </a:r>
          </a:p>
          <a:p>
            <a:r>
              <a:rPr lang="tr-TR" sz="2000" dirty="0">
                <a:solidFill>
                  <a:srgbClr val="002060"/>
                </a:solidFill>
              </a:rPr>
              <a:t>Program öğrencileri, öğretim süresince mesleki uygulama derslerine ve yönetsel derslere devam etmektedirler.</a:t>
            </a:r>
          </a:p>
          <a:p>
            <a:endParaRPr lang="tr-TR" sz="2000" dirty="0">
              <a:solidFill>
                <a:srgbClr val="002060"/>
              </a:solidFill>
            </a:endParaRPr>
          </a:p>
          <a:p>
            <a:r>
              <a:rPr lang="tr-TR" sz="2000" dirty="0">
                <a:solidFill>
                  <a:srgbClr val="002060"/>
                </a:solidFill>
              </a:rPr>
              <a:t>Turizm-Otelcilik Bölümü öğrencilerinin konaklama ağırlama işletmeleri yönetimi, insan kaynakları yönetimi, pazarlama ve uluslararası pazarlama, otel muhasebesi, turizm hukuku, proje pazarlama konularında bilgi sahibi olmaları, mesleki konularda ilkeli, disiplinler arası çalışmalarda etkin olabilecek duruma getirir. Ayrıca öğrencilerimiz isteğe bağlı olarak hazırlık eğitimi almaktadırlar. Hazırlık programında Bir eğitim öğretim yılı boyunca yoğun </a:t>
            </a:r>
            <a:r>
              <a:rPr lang="tr-TR" sz="2000" dirty="0" err="1">
                <a:solidFill>
                  <a:srgbClr val="002060"/>
                </a:solidFill>
              </a:rPr>
              <a:t>ingilizce</a:t>
            </a:r>
            <a:r>
              <a:rPr lang="tr-TR" sz="2000" dirty="0">
                <a:solidFill>
                  <a:srgbClr val="002060"/>
                </a:solidFill>
              </a:rPr>
              <a:t> dil eğitimi görmektedirler.</a:t>
            </a:r>
          </a:p>
          <a:p>
            <a:endParaRPr lang="tr-TR" sz="2000" dirty="0">
              <a:solidFill>
                <a:srgbClr val="002060"/>
              </a:solidFill>
            </a:endParaRPr>
          </a:p>
        </p:txBody>
      </p:sp>
      <p:sp>
        <p:nvSpPr>
          <p:cNvPr id="10" name="Title 1"/>
          <p:cNvSpPr>
            <a:spLocks noGrp="1"/>
          </p:cNvSpPr>
          <p:nvPr>
            <p:ph type="title"/>
          </p:nvPr>
        </p:nvSpPr>
        <p:spPr>
          <a:xfrm>
            <a:off x="612648" y="228600"/>
            <a:ext cx="7976525" cy="990600"/>
          </a:xfrm>
        </p:spPr>
        <p:txBody>
          <a:bodyPr>
            <a:normAutofit/>
          </a:bodyPr>
          <a:lstStyle/>
          <a:p>
            <a:pPr algn="ctr"/>
            <a:r>
              <a:rPr lang="tr-TR" sz="3600" dirty="0">
                <a:solidFill>
                  <a:srgbClr val="002060"/>
                </a:solidFill>
                <a:effectLst>
                  <a:outerShdw blurRad="38100" dist="38100" dir="2700000" algn="tl">
                    <a:srgbClr val="000000">
                      <a:alpha val="43137"/>
                    </a:srgbClr>
                  </a:outerShdw>
                </a:effectLst>
              </a:rPr>
              <a:t>Otel, Lokanta ve İkram Hizmetleri Bölümü</a:t>
            </a:r>
            <a:endParaRPr lang="en-US" sz="3600" dirty="0"/>
          </a:p>
        </p:txBody>
      </p:sp>
    </p:spTree>
    <p:extLst>
      <p:ext uri="{BB962C8B-B14F-4D97-AF65-F5344CB8AC3E}">
        <p14:creationId xmlns:p14="http://schemas.microsoft.com/office/powerpoint/2010/main" val="16708098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2648" y="228600"/>
            <a:ext cx="7976525" cy="990600"/>
          </a:xfrm>
        </p:spPr>
        <p:txBody>
          <a:bodyPr>
            <a:normAutofit/>
          </a:bodyPr>
          <a:lstStyle/>
          <a:p>
            <a:pPr algn="ctr"/>
            <a:r>
              <a:rPr lang="tr-TR" sz="3600" dirty="0">
                <a:solidFill>
                  <a:srgbClr val="002060"/>
                </a:solidFill>
                <a:effectLst>
                  <a:outerShdw blurRad="38100" dist="38100" dir="2700000" algn="tl">
                    <a:srgbClr val="000000">
                      <a:alpha val="43137"/>
                    </a:srgbClr>
                  </a:outerShdw>
                </a:effectLst>
              </a:rPr>
              <a:t>Otel, Lokanta ve İkram Hizmetleri Bölümü</a:t>
            </a:r>
            <a:endParaRPr lang="en-US" sz="3600" dirty="0"/>
          </a:p>
        </p:txBody>
      </p:sp>
      <p:pic>
        <p:nvPicPr>
          <p:cNvPr id="4" name="Resim 3"/>
          <p:cNvPicPr>
            <a:picLocks noChangeAspect="1"/>
          </p:cNvPicPr>
          <p:nvPr/>
        </p:nvPicPr>
        <p:blipFill>
          <a:blip r:embed="rId2"/>
          <a:stretch>
            <a:fillRect/>
          </a:stretch>
        </p:blipFill>
        <p:spPr>
          <a:xfrm>
            <a:off x="495635" y="1639358"/>
            <a:ext cx="6235365" cy="4888441"/>
          </a:xfrm>
          <a:prstGeom prst="rect">
            <a:avLst/>
          </a:prstGeom>
        </p:spPr>
      </p:pic>
    </p:spTree>
    <p:extLst>
      <p:ext uri="{BB962C8B-B14F-4D97-AF65-F5344CB8AC3E}">
        <p14:creationId xmlns:p14="http://schemas.microsoft.com/office/powerpoint/2010/main" val="274930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Mersin </a:t>
            </a:r>
            <a:r>
              <a:rPr lang="en-US" dirty="0" err="1"/>
              <a:t>Üniversitesi</a:t>
            </a:r>
            <a:endParaRPr lang="en-US" dirty="0"/>
          </a:p>
        </p:txBody>
      </p:sp>
      <p:sp>
        <p:nvSpPr>
          <p:cNvPr id="3" name="Content Placeholder 2"/>
          <p:cNvSpPr>
            <a:spLocks noGrp="1"/>
          </p:cNvSpPr>
          <p:nvPr>
            <p:ph sz="quarter" idx="1"/>
          </p:nvPr>
        </p:nvSpPr>
        <p:spPr>
          <a:xfrm>
            <a:off x="612649" y="2178900"/>
            <a:ext cx="7669984" cy="4495800"/>
          </a:xfrm>
        </p:spPr>
        <p:txBody>
          <a:bodyPr>
            <a:normAutofit/>
          </a:bodyPr>
          <a:lstStyle/>
          <a:p>
            <a:r>
              <a:rPr lang="tr-TR" dirty="0"/>
              <a:t>Çiftlikköy Kampüsü ve Yenişehir Kampüsü ile </a:t>
            </a:r>
            <a:r>
              <a:rPr lang="tr-TR" dirty="0" err="1"/>
              <a:t>Tece</a:t>
            </a:r>
            <a:r>
              <a:rPr lang="tr-TR" dirty="0"/>
              <a:t>, Erdemli, Silifke, Anamur, Mut ve Gülnar ilçelerinde </a:t>
            </a:r>
            <a:r>
              <a:rPr lang="tr-TR" dirty="0" smtClean="0"/>
              <a:t>42 </a:t>
            </a:r>
            <a:r>
              <a:rPr lang="tr-TR" dirty="0"/>
              <a:t>bini aşkın öğrenci bulunmaktadır.</a:t>
            </a:r>
          </a:p>
          <a:p>
            <a:pPr lvl="1"/>
            <a:endParaRPr lang="tr-TR" dirty="0"/>
          </a:p>
          <a:p>
            <a:pPr lvl="1"/>
            <a:r>
              <a:rPr lang="tr-TR" dirty="0"/>
              <a:t>Yaklaşık </a:t>
            </a:r>
            <a:r>
              <a:rPr lang="tr-TR" dirty="0" smtClean="0"/>
              <a:t>4.500’ü </a:t>
            </a:r>
            <a:r>
              <a:rPr lang="tr-TR" dirty="0"/>
              <a:t>Sosyal Bilimler MYO öğrencisidir. </a:t>
            </a:r>
            <a:endParaRPr lang="en-US" dirty="0"/>
          </a:p>
          <a:p>
            <a:pPr lvl="1"/>
            <a:endParaRPr lang="en-US" dirty="0"/>
          </a:p>
        </p:txBody>
      </p:sp>
    </p:spTree>
    <p:extLst>
      <p:ext uri="{BB962C8B-B14F-4D97-AF65-F5344CB8AC3E}">
        <p14:creationId xmlns:p14="http://schemas.microsoft.com/office/powerpoint/2010/main" val="2644813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647" y="1949827"/>
            <a:ext cx="7976525" cy="3785652"/>
          </a:xfrm>
          <a:prstGeom prst="rect">
            <a:avLst/>
          </a:prstGeom>
          <a:noFill/>
        </p:spPr>
        <p:txBody>
          <a:bodyPr wrap="square" rtlCol="0">
            <a:spAutoFit/>
          </a:bodyPr>
          <a:lstStyle/>
          <a:p>
            <a:r>
              <a:rPr lang="tr-TR" sz="2400" dirty="0">
                <a:solidFill>
                  <a:srgbClr val="002060"/>
                </a:solidFill>
              </a:rPr>
              <a:t>Pazarlama programı</a:t>
            </a:r>
          </a:p>
          <a:p>
            <a:endParaRPr lang="tr-TR" sz="2400" dirty="0">
              <a:solidFill>
                <a:srgbClr val="002060"/>
              </a:solidFill>
            </a:endParaRPr>
          </a:p>
          <a:p>
            <a:r>
              <a:rPr lang="tr-TR" sz="2400" dirty="0">
                <a:solidFill>
                  <a:srgbClr val="002060"/>
                </a:solidFill>
              </a:rPr>
              <a:t>Program, öğrencilerini tüketici odaklı düşünme becerisine sahip, öncelikle bölgesel alanda ve daha sonra ülke düzeyinde faaliyet gösteren işletmelerin pazarlama, iletişim, reklam, satış, araştırma vb. alanlarda ihtiyaç duydukları Pazarlama Meslek Elemanlarını yetiştirmektedir. </a:t>
            </a:r>
          </a:p>
          <a:p>
            <a:endParaRPr lang="tr-TR" sz="2400" dirty="0">
              <a:solidFill>
                <a:srgbClr val="002060"/>
              </a:solidFill>
            </a:endParaRPr>
          </a:p>
          <a:p>
            <a:r>
              <a:rPr lang="tr-TR" sz="2400" dirty="0">
                <a:solidFill>
                  <a:srgbClr val="002060"/>
                </a:solidFill>
              </a:rPr>
              <a:t>Programda mezun olan öğrencilere pazarlama meslek elemanı alanında ön lisans diploması verilmektedir.</a:t>
            </a:r>
          </a:p>
        </p:txBody>
      </p:sp>
      <p:sp>
        <p:nvSpPr>
          <p:cNvPr id="10" name="Title 1"/>
          <p:cNvSpPr>
            <a:spLocks noGrp="1"/>
          </p:cNvSpPr>
          <p:nvPr>
            <p:ph type="title"/>
          </p:nvPr>
        </p:nvSpPr>
        <p:spPr>
          <a:xfrm>
            <a:off x="612648" y="228600"/>
            <a:ext cx="7976525" cy="990600"/>
          </a:xfrm>
        </p:spPr>
        <p:txBody>
          <a:bodyPr>
            <a:normAutofit/>
          </a:bodyPr>
          <a:lstStyle/>
          <a:p>
            <a:pPr algn="ctr"/>
            <a:r>
              <a:rPr lang="tr-TR" sz="3600" dirty="0">
                <a:solidFill>
                  <a:srgbClr val="002060"/>
                </a:solidFill>
                <a:effectLst>
                  <a:outerShdw blurRad="38100" dist="38100" dir="2700000" algn="tl">
                    <a:srgbClr val="000000">
                      <a:alpha val="43137"/>
                    </a:srgbClr>
                  </a:outerShdw>
                </a:effectLst>
              </a:rPr>
              <a:t>Pazarlama ve Reklamcılık Bölümü</a:t>
            </a:r>
            <a:endParaRPr lang="en-US" sz="3600" dirty="0"/>
          </a:p>
        </p:txBody>
      </p:sp>
    </p:spTree>
    <p:extLst>
      <p:ext uri="{BB962C8B-B14F-4D97-AF65-F5344CB8AC3E}">
        <p14:creationId xmlns:p14="http://schemas.microsoft.com/office/powerpoint/2010/main" val="7696209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2648" y="228600"/>
            <a:ext cx="7976525" cy="990600"/>
          </a:xfrm>
        </p:spPr>
        <p:txBody>
          <a:bodyPr>
            <a:normAutofit/>
          </a:bodyPr>
          <a:lstStyle/>
          <a:p>
            <a:pPr algn="ctr"/>
            <a:r>
              <a:rPr lang="tr-TR" sz="3600" dirty="0">
                <a:solidFill>
                  <a:srgbClr val="002060"/>
                </a:solidFill>
                <a:effectLst>
                  <a:outerShdw blurRad="38100" dist="38100" dir="2700000" algn="tl">
                    <a:srgbClr val="000000">
                      <a:alpha val="43137"/>
                    </a:srgbClr>
                  </a:outerShdw>
                </a:effectLst>
              </a:rPr>
              <a:t>Pazarlama ve Reklamcılık Bölümü</a:t>
            </a:r>
            <a:endParaRPr lang="en-US" sz="3600" dirty="0"/>
          </a:p>
        </p:txBody>
      </p:sp>
      <p:pic>
        <p:nvPicPr>
          <p:cNvPr id="3" name="Resim 2"/>
          <p:cNvPicPr>
            <a:picLocks noChangeAspect="1"/>
          </p:cNvPicPr>
          <p:nvPr/>
        </p:nvPicPr>
        <p:blipFill>
          <a:blip r:embed="rId2"/>
          <a:stretch>
            <a:fillRect/>
          </a:stretch>
        </p:blipFill>
        <p:spPr>
          <a:xfrm>
            <a:off x="612648" y="1787668"/>
            <a:ext cx="4430684" cy="4692362"/>
          </a:xfrm>
          <a:prstGeom prst="rect">
            <a:avLst/>
          </a:prstGeom>
        </p:spPr>
      </p:pic>
    </p:spTree>
    <p:extLst>
      <p:ext uri="{BB962C8B-B14F-4D97-AF65-F5344CB8AC3E}">
        <p14:creationId xmlns:p14="http://schemas.microsoft.com/office/powerpoint/2010/main" val="7696209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647" y="1949827"/>
            <a:ext cx="7976525" cy="3785652"/>
          </a:xfrm>
          <a:prstGeom prst="rect">
            <a:avLst/>
          </a:prstGeom>
          <a:noFill/>
        </p:spPr>
        <p:txBody>
          <a:bodyPr wrap="square" rtlCol="0">
            <a:spAutoFit/>
          </a:bodyPr>
          <a:lstStyle/>
          <a:p>
            <a:r>
              <a:rPr lang="tr-TR" sz="2000" dirty="0">
                <a:solidFill>
                  <a:srgbClr val="002060"/>
                </a:solidFill>
              </a:rPr>
              <a:t>Turizm ve Seyahat İşletmeciliği Programı</a:t>
            </a:r>
          </a:p>
          <a:p>
            <a:endParaRPr lang="tr-TR" sz="2000" dirty="0">
              <a:solidFill>
                <a:srgbClr val="002060"/>
              </a:solidFill>
            </a:endParaRPr>
          </a:p>
          <a:p>
            <a:r>
              <a:rPr lang="tr-TR" sz="2000" dirty="0">
                <a:solidFill>
                  <a:srgbClr val="002060"/>
                </a:solidFill>
              </a:rPr>
              <a:t>Bölümde; işletme, ekonomi, pazarlama ve muhasebe gibi akademik derslerin yanında, ön büro, seyahat işletmeciliği, hukuk, turist rehberliği gibi </a:t>
            </a:r>
            <a:r>
              <a:rPr lang="tr-TR" sz="2000" dirty="0" err="1">
                <a:solidFill>
                  <a:srgbClr val="002060"/>
                </a:solidFill>
              </a:rPr>
              <a:t>operasyonel</a:t>
            </a:r>
            <a:r>
              <a:rPr lang="tr-TR" sz="2000" dirty="0">
                <a:solidFill>
                  <a:srgbClr val="002060"/>
                </a:solidFill>
              </a:rPr>
              <a:t> alan dersleri ile Galileo, </a:t>
            </a:r>
            <a:r>
              <a:rPr lang="tr-TR" sz="2000" dirty="0" err="1">
                <a:solidFill>
                  <a:srgbClr val="002060"/>
                </a:solidFill>
              </a:rPr>
              <a:t>Amadeus</a:t>
            </a:r>
            <a:r>
              <a:rPr lang="tr-TR" sz="2000" dirty="0">
                <a:solidFill>
                  <a:srgbClr val="002060"/>
                </a:solidFill>
              </a:rPr>
              <a:t> ve biletleme gibi teknik dersler ve İngilizce yabancı dil dersleri verilmektedir.</a:t>
            </a:r>
          </a:p>
          <a:p>
            <a:endParaRPr lang="tr-TR" sz="2000" dirty="0">
              <a:solidFill>
                <a:srgbClr val="002060"/>
              </a:solidFill>
            </a:endParaRPr>
          </a:p>
          <a:p>
            <a:r>
              <a:rPr lang="tr-TR" sz="2000" dirty="0" err="1">
                <a:solidFill>
                  <a:srgbClr val="002060"/>
                </a:solidFill>
              </a:rPr>
              <a:t>Laboratuarlarda</a:t>
            </a:r>
            <a:r>
              <a:rPr lang="tr-TR" sz="2000" dirty="0">
                <a:solidFill>
                  <a:srgbClr val="002060"/>
                </a:solidFill>
              </a:rPr>
              <a:t> Seyahat sektöründe son derece önemli olan GALİLEO, AMADEUS ve SEJOUR, Biletleme sertifikalarına yönelik programlar öğretilmekte, ilgili derslerden yeterli başarıyı sağlayan öğrencilerimiz THY, AMADEUS ve SEJOUR firmaları ile yapılan protokollerle söz konusu sertifikaları almaya hak kazanmaktadırlar. </a:t>
            </a:r>
          </a:p>
        </p:txBody>
      </p:sp>
      <p:sp>
        <p:nvSpPr>
          <p:cNvPr id="10" name="Title 1"/>
          <p:cNvSpPr>
            <a:spLocks noGrp="1"/>
          </p:cNvSpPr>
          <p:nvPr>
            <p:ph type="title"/>
          </p:nvPr>
        </p:nvSpPr>
        <p:spPr>
          <a:xfrm>
            <a:off x="612648" y="228600"/>
            <a:ext cx="7976525" cy="990600"/>
          </a:xfrm>
        </p:spPr>
        <p:txBody>
          <a:bodyPr>
            <a:normAutofit fontScale="90000"/>
          </a:bodyPr>
          <a:lstStyle/>
          <a:p>
            <a:pPr algn="ctr"/>
            <a:r>
              <a:rPr lang="tr-TR" sz="3600" dirty="0">
                <a:solidFill>
                  <a:srgbClr val="002060"/>
                </a:solidFill>
                <a:effectLst>
                  <a:outerShdw blurRad="38100" dist="38100" dir="2700000" algn="tl">
                    <a:srgbClr val="000000">
                      <a:alpha val="43137"/>
                    </a:srgbClr>
                  </a:outerShdw>
                </a:effectLst>
              </a:rPr>
              <a:t>Seyahat - Turizm ve Eğlence Hizmetleri Bölümü</a:t>
            </a:r>
            <a:endParaRPr lang="en-US" sz="3600" dirty="0"/>
          </a:p>
        </p:txBody>
      </p:sp>
    </p:spTree>
    <p:extLst>
      <p:ext uri="{BB962C8B-B14F-4D97-AF65-F5344CB8AC3E}">
        <p14:creationId xmlns:p14="http://schemas.microsoft.com/office/powerpoint/2010/main" val="14819722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2648" y="228600"/>
            <a:ext cx="7976525" cy="990600"/>
          </a:xfrm>
        </p:spPr>
        <p:txBody>
          <a:bodyPr>
            <a:normAutofit fontScale="90000"/>
          </a:bodyPr>
          <a:lstStyle/>
          <a:p>
            <a:pPr algn="ctr"/>
            <a:r>
              <a:rPr lang="tr-TR" sz="3600" dirty="0">
                <a:solidFill>
                  <a:srgbClr val="002060"/>
                </a:solidFill>
                <a:effectLst>
                  <a:outerShdw blurRad="38100" dist="38100" dir="2700000" algn="tl">
                    <a:srgbClr val="000000">
                      <a:alpha val="43137"/>
                    </a:srgbClr>
                  </a:outerShdw>
                </a:effectLst>
              </a:rPr>
              <a:t>Seyahat - Turizm ve Eğlence Hizmetleri Bölümü</a:t>
            </a:r>
            <a:endParaRPr lang="en-US" sz="3600" dirty="0"/>
          </a:p>
        </p:txBody>
      </p:sp>
      <p:pic>
        <p:nvPicPr>
          <p:cNvPr id="3" name="Resim 2"/>
          <p:cNvPicPr>
            <a:picLocks noChangeAspect="1"/>
          </p:cNvPicPr>
          <p:nvPr/>
        </p:nvPicPr>
        <p:blipFill>
          <a:blip r:embed="rId2"/>
          <a:stretch>
            <a:fillRect/>
          </a:stretch>
        </p:blipFill>
        <p:spPr>
          <a:xfrm>
            <a:off x="418753" y="1556647"/>
            <a:ext cx="6705255" cy="5309666"/>
          </a:xfrm>
          <a:prstGeom prst="rect">
            <a:avLst/>
          </a:prstGeom>
        </p:spPr>
      </p:pic>
    </p:spTree>
    <p:extLst>
      <p:ext uri="{BB962C8B-B14F-4D97-AF65-F5344CB8AC3E}">
        <p14:creationId xmlns:p14="http://schemas.microsoft.com/office/powerpoint/2010/main" val="1481972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2647" y="2106955"/>
            <a:ext cx="7976525" cy="4729500"/>
          </a:xfrm>
          <a:prstGeom prst="rect">
            <a:avLst/>
          </a:prstGeom>
          <a:noFill/>
        </p:spPr>
        <p:txBody>
          <a:bodyPr wrap="square" rtlCol="0">
            <a:spAutoFit/>
          </a:bodyPr>
          <a:lstStyle/>
          <a:p>
            <a:pPr lvl="0" defTabSz="457207">
              <a:lnSpc>
                <a:spcPct val="50000"/>
              </a:lnSpc>
              <a:spcBef>
                <a:spcPts val="1000"/>
              </a:spcBef>
              <a:buClr>
                <a:srgbClr val="1E5155">
                  <a:lumMod val="40000"/>
                  <a:lumOff val="60000"/>
                </a:srgbClr>
              </a:buClr>
              <a:buSzPct val="80000"/>
            </a:pPr>
            <a:r>
              <a:rPr lang="tr-TR" sz="2000" dirty="0">
                <a:solidFill>
                  <a:srgbClr val="000000"/>
                </a:solidFill>
                <a:latin typeface="Tw Cen MT"/>
                <a:ea typeface="+mj-ea"/>
                <a:cs typeface="Tw Cen MT"/>
              </a:rPr>
              <a:t>Sosyal Hizmet ve Danışmanlık Bölümü</a:t>
            </a:r>
          </a:p>
          <a:p>
            <a:pPr lvl="0" defTabSz="457207">
              <a:lnSpc>
                <a:spcPct val="50000"/>
              </a:lnSpc>
              <a:spcBef>
                <a:spcPts val="1000"/>
              </a:spcBef>
              <a:buClr>
                <a:srgbClr val="1E5155">
                  <a:lumMod val="40000"/>
                  <a:lumOff val="60000"/>
                </a:srgbClr>
              </a:buClr>
              <a:buSzPct val="80000"/>
            </a:pPr>
            <a:r>
              <a:rPr lang="tr-TR" sz="2000" dirty="0">
                <a:solidFill>
                  <a:srgbClr val="000000"/>
                </a:solidFill>
                <a:latin typeface="Tw Cen MT"/>
                <a:ea typeface="+mj-ea"/>
                <a:cs typeface="Tw Cen MT"/>
              </a:rPr>
              <a:t>Sosyal Hizmetler Programı</a:t>
            </a:r>
          </a:p>
          <a:p>
            <a:pPr lvl="0" defTabSz="457207">
              <a:spcBef>
                <a:spcPts val="1000"/>
              </a:spcBef>
              <a:buClr>
                <a:srgbClr val="1E5155">
                  <a:lumMod val="40000"/>
                  <a:lumOff val="60000"/>
                </a:srgbClr>
              </a:buClr>
              <a:buSzPct val="80000"/>
            </a:pPr>
            <a:endParaRPr lang="tr-TR" sz="2000" dirty="0">
              <a:solidFill>
                <a:srgbClr val="000000"/>
              </a:solidFill>
              <a:latin typeface="Tw Cen MT"/>
              <a:ea typeface="+mj-ea"/>
              <a:cs typeface="Tw Cen MT"/>
            </a:endParaRPr>
          </a:p>
          <a:p>
            <a:pPr lvl="0" defTabSz="457207">
              <a:spcBef>
                <a:spcPts val="1000"/>
              </a:spcBef>
              <a:buClr>
                <a:srgbClr val="1E5155">
                  <a:lumMod val="40000"/>
                  <a:lumOff val="60000"/>
                </a:srgbClr>
              </a:buClr>
              <a:buSzPct val="80000"/>
            </a:pPr>
            <a:r>
              <a:rPr lang="tr-TR" sz="2000" dirty="0">
                <a:solidFill>
                  <a:srgbClr val="000000"/>
                </a:solidFill>
                <a:latin typeface="Tw Cen MT"/>
                <a:ea typeface="+mj-ea"/>
                <a:cs typeface="Tw Cen MT"/>
              </a:rPr>
              <a:t>Programın amacı, toplumsal sorunlara çözüm önerileri geliştirebilecek ve toplumsal açıdan çeşitli boyutlarda sorunlar yaşayan bireylere çözüm odaklı hizmet sunabilecek olan, toplumsal sorunlara duyarlı ve alanında uzmanlaşmak isteyen bireylerin akademik gelişimini teorik ve uygulamalı olarak en iyi şekilde sağlamaktır.</a:t>
            </a:r>
          </a:p>
          <a:p>
            <a:pPr lvl="0" defTabSz="457207">
              <a:spcBef>
                <a:spcPts val="1000"/>
              </a:spcBef>
              <a:buClr>
                <a:srgbClr val="1E5155">
                  <a:lumMod val="40000"/>
                  <a:lumOff val="60000"/>
                </a:srgbClr>
              </a:buClr>
              <a:buSzPct val="80000"/>
            </a:pPr>
            <a:r>
              <a:rPr lang="tr-TR" sz="2000" dirty="0">
                <a:solidFill>
                  <a:srgbClr val="000000"/>
                </a:solidFill>
                <a:latin typeface="Tw Cen MT"/>
                <a:ea typeface="+mj-ea"/>
                <a:cs typeface="Tw Cen MT"/>
              </a:rPr>
              <a:t>Sosyal hizmetler programı mezunları insanların yeteneklerini en iyi şekilde kullanabilmelerine yardım ederek, toplum içinde gereksinimlerini karşılamaları amacıyla eğitim ve araştırma yapmaktadırlar. Korunmaya muhtaç çocuklar, yaşlılar, engelliler, suçlular, yoksullar üzerinde </a:t>
            </a:r>
            <a:r>
              <a:rPr lang="tr-TR" sz="2000" dirty="0" err="1">
                <a:solidFill>
                  <a:srgbClr val="000000"/>
                </a:solidFill>
                <a:latin typeface="Tw Cen MT"/>
                <a:ea typeface="+mj-ea"/>
                <a:cs typeface="Tw Cen MT"/>
              </a:rPr>
              <a:t>rehabilite</a:t>
            </a:r>
            <a:r>
              <a:rPr lang="tr-TR" sz="2000" dirty="0">
                <a:solidFill>
                  <a:srgbClr val="000000"/>
                </a:solidFill>
                <a:latin typeface="Tw Cen MT"/>
                <a:ea typeface="+mj-ea"/>
                <a:cs typeface="Tw Cen MT"/>
              </a:rPr>
              <a:t> çalışmalarını uygularlar. İlgili konularda çalışma yapan kurum ve kuruluşlarda istihdam edilirler.</a:t>
            </a:r>
          </a:p>
        </p:txBody>
      </p:sp>
      <p:sp>
        <p:nvSpPr>
          <p:cNvPr id="10" name="Title 1"/>
          <p:cNvSpPr>
            <a:spLocks noGrp="1"/>
          </p:cNvSpPr>
          <p:nvPr>
            <p:ph type="title"/>
          </p:nvPr>
        </p:nvSpPr>
        <p:spPr>
          <a:xfrm>
            <a:off x="612648" y="228600"/>
            <a:ext cx="7976525" cy="990600"/>
          </a:xfrm>
        </p:spPr>
        <p:txBody>
          <a:bodyPr>
            <a:normAutofit/>
          </a:bodyPr>
          <a:lstStyle/>
          <a:p>
            <a:pPr algn="ctr"/>
            <a:r>
              <a:rPr lang="tr-TR" sz="3200" dirty="0">
                <a:solidFill>
                  <a:srgbClr val="002060"/>
                </a:solidFill>
                <a:effectLst>
                  <a:outerShdw blurRad="38100" dist="38100" dir="2700000" algn="tl">
                    <a:srgbClr val="000000">
                      <a:alpha val="43137"/>
                    </a:srgbClr>
                  </a:outerShdw>
                </a:effectLst>
              </a:rPr>
              <a:t>Sosyal Hizmet ve Danışmanlık Bölümü</a:t>
            </a:r>
            <a:endParaRPr lang="en-US" sz="3200" dirty="0"/>
          </a:p>
        </p:txBody>
      </p:sp>
    </p:spTree>
    <p:extLst>
      <p:ext uri="{BB962C8B-B14F-4D97-AF65-F5344CB8AC3E}">
        <p14:creationId xmlns:p14="http://schemas.microsoft.com/office/powerpoint/2010/main" val="4167538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12648" y="228600"/>
            <a:ext cx="7976525" cy="990600"/>
          </a:xfrm>
        </p:spPr>
        <p:txBody>
          <a:bodyPr>
            <a:normAutofit/>
          </a:bodyPr>
          <a:lstStyle/>
          <a:p>
            <a:pPr algn="ctr"/>
            <a:r>
              <a:rPr lang="tr-TR" sz="3200" dirty="0">
                <a:solidFill>
                  <a:srgbClr val="002060"/>
                </a:solidFill>
                <a:effectLst>
                  <a:outerShdw blurRad="38100" dist="38100" dir="2700000" algn="tl">
                    <a:srgbClr val="000000">
                      <a:alpha val="43137"/>
                    </a:srgbClr>
                  </a:outerShdw>
                </a:effectLst>
              </a:rPr>
              <a:t>Sosyal Hizmet ve Danışmanlık Bölümü</a:t>
            </a:r>
            <a:endParaRPr lang="en-US" sz="3200" dirty="0"/>
          </a:p>
        </p:txBody>
      </p:sp>
      <p:pic>
        <p:nvPicPr>
          <p:cNvPr id="3" name="Resim 2"/>
          <p:cNvPicPr>
            <a:picLocks noChangeAspect="1"/>
          </p:cNvPicPr>
          <p:nvPr/>
        </p:nvPicPr>
        <p:blipFill>
          <a:blip r:embed="rId2"/>
          <a:stretch>
            <a:fillRect/>
          </a:stretch>
        </p:blipFill>
        <p:spPr>
          <a:xfrm>
            <a:off x="612648" y="1537854"/>
            <a:ext cx="3369148" cy="4967026"/>
          </a:xfrm>
          <a:prstGeom prst="rect">
            <a:avLst/>
          </a:prstGeom>
        </p:spPr>
      </p:pic>
      <p:pic>
        <p:nvPicPr>
          <p:cNvPr id="4" name="Resim 3"/>
          <p:cNvPicPr>
            <a:picLocks noChangeAspect="1"/>
          </p:cNvPicPr>
          <p:nvPr/>
        </p:nvPicPr>
        <p:blipFill>
          <a:blip r:embed="rId3"/>
          <a:stretch>
            <a:fillRect/>
          </a:stretch>
        </p:blipFill>
        <p:spPr>
          <a:xfrm>
            <a:off x="4045045" y="1687483"/>
            <a:ext cx="4264737" cy="3106016"/>
          </a:xfrm>
          <a:prstGeom prst="rect">
            <a:avLst/>
          </a:prstGeom>
        </p:spPr>
      </p:pic>
    </p:spTree>
    <p:extLst>
      <p:ext uri="{BB962C8B-B14F-4D97-AF65-F5344CB8AC3E}">
        <p14:creationId xmlns:p14="http://schemas.microsoft.com/office/powerpoint/2010/main" val="12061131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12648" y="228600"/>
            <a:ext cx="8153400" cy="990600"/>
          </a:xfrm>
        </p:spPr>
        <p:txBody>
          <a:bodyPr/>
          <a:lstStyle/>
          <a:p>
            <a:r>
              <a:rPr lang="tr-TR" dirty="0"/>
              <a:t>Akademik Takvim</a:t>
            </a:r>
            <a:endParaRPr lang="en-US" dirty="0"/>
          </a:p>
        </p:txBody>
      </p:sp>
      <p:pic>
        <p:nvPicPr>
          <p:cNvPr id="2" name="Resim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13986" y="1712422"/>
            <a:ext cx="4750723" cy="480475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Akademik Takvim</a:t>
            </a:r>
          </a:p>
        </p:txBody>
      </p:sp>
      <p:pic>
        <p:nvPicPr>
          <p:cNvPr id="5" name="İçerik Yer Tutucusu 4"/>
          <p:cNvPicPr>
            <a:picLocks noGrp="1" noChangeAspect="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2269375" y="1828800"/>
            <a:ext cx="4738253" cy="4705004"/>
          </a:xfrm>
        </p:spPr>
      </p:pic>
    </p:spTree>
    <p:extLst>
      <p:ext uri="{BB962C8B-B14F-4D97-AF65-F5344CB8AC3E}">
        <p14:creationId xmlns:p14="http://schemas.microsoft.com/office/powerpoint/2010/main" val="1005373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lstStyle/>
          <a:p>
            <a:r>
              <a:rPr lang="tr-TR" dirty="0"/>
              <a:t>Yemekhane Hizmetleri.</a:t>
            </a:r>
          </a:p>
          <a:p>
            <a:r>
              <a:rPr lang="tr-TR" dirty="0"/>
              <a:t>Spor Alanlarının Kullanımı (Havuz, </a:t>
            </a:r>
            <a:r>
              <a:rPr lang="tr-TR" dirty="0" err="1"/>
              <a:t>fitness</a:t>
            </a:r>
            <a:r>
              <a:rPr lang="tr-TR" dirty="0"/>
              <a:t>, tenis kortlar…)</a:t>
            </a:r>
          </a:p>
          <a:p>
            <a:r>
              <a:rPr lang="tr-TR" dirty="0"/>
              <a:t>Kampüs içi minibüs ücretsiz kullanımı.</a:t>
            </a:r>
          </a:p>
          <a:p>
            <a:r>
              <a:rPr lang="tr-TR" dirty="0"/>
              <a:t>Engelsiz Erişim Turuncu Bayrak sahibiyiz.</a:t>
            </a:r>
          </a:p>
          <a:p>
            <a:pPr algn="just"/>
            <a:r>
              <a:rPr lang="tr-TR" b="1" dirty="0"/>
              <a:t>Yeni hedefimiz </a:t>
            </a:r>
            <a:r>
              <a:rPr lang="tr-TR" dirty="0"/>
              <a:t>temiz bayrak ödülü alabilmek. </a:t>
            </a:r>
            <a:r>
              <a:rPr lang="tr-TR" b="1" dirty="0"/>
              <a:t>Bunun için tüm çevremizde çöp ve izmarit atmamak, kapı önleri sigara içmemek gibi hedeflere sahip olmanızı istiyoruz.</a:t>
            </a:r>
          </a:p>
        </p:txBody>
      </p:sp>
      <p:sp>
        <p:nvSpPr>
          <p:cNvPr id="5" name="Title 1"/>
          <p:cNvSpPr>
            <a:spLocks noGrp="1"/>
          </p:cNvSpPr>
          <p:nvPr>
            <p:ph type="title"/>
          </p:nvPr>
        </p:nvSpPr>
        <p:spPr>
          <a:xfrm>
            <a:off x="612648" y="228600"/>
            <a:ext cx="8153400" cy="990600"/>
          </a:xfrm>
        </p:spPr>
        <p:txBody>
          <a:bodyPr/>
          <a:lstStyle/>
          <a:p>
            <a:r>
              <a:rPr lang="tr-TR" dirty="0"/>
              <a:t>Sosyal Bilimler MYO</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Sosyal Bilimler MYO</a:t>
            </a:r>
            <a:endParaRPr lang="en-US" dirty="0"/>
          </a:p>
        </p:txBody>
      </p:sp>
      <p:sp>
        <p:nvSpPr>
          <p:cNvPr id="5" name="TextBox 4"/>
          <p:cNvSpPr txBox="1"/>
          <p:nvPr/>
        </p:nvSpPr>
        <p:spPr>
          <a:xfrm>
            <a:off x="612648" y="1890658"/>
            <a:ext cx="8015805" cy="4833375"/>
          </a:xfrm>
          <a:prstGeom prst="rect">
            <a:avLst/>
          </a:prstGeom>
          <a:noFill/>
        </p:spPr>
        <p:txBody>
          <a:bodyPr wrap="square" rtlCol="0">
            <a:spAutoFit/>
          </a:bodyPr>
          <a:lstStyle/>
          <a:p>
            <a:pPr marL="640080" lvl="1" indent="-274320">
              <a:spcBef>
                <a:spcPts val="550"/>
              </a:spcBef>
              <a:buClr>
                <a:srgbClr val="94B6D2"/>
              </a:buClr>
              <a:buSzPct val="70000"/>
              <a:buFont typeface="Wingdings 2"/>
              <a:buChar char=""/>
            </a:pPr>
            <a:r>
              <a:rPr lang="en-US" sz="2300" dirty="0" err="1">
                <a:solidFill>
                  <a:prstClr val="black"/>
                </a:solidFill>
              </a:rPr>
              <a:t>Eğitim</a:t>
            </a:r>
            <a:r>
              <a:rPr lang="en-US" sz="2300" dirty="0">
                <a:solidFill>
                  <a:prstClr val="black"/>
                </a:solidFill>
              </a:rPr>
              <a:t> </a:t>
            </a:r>
            <a:r>
              <a:rPr lang="en-US" sz="2300" dirty="0" err="1">
                <a:solidFill>
                  <a:prstClr val="black"/>
                </a:solidFill>
              </a:rPr>
              <a:t>öğretim</a:t>
            </a:r>
            <a:r>
              <a:rPr lang="en-US" sz="2300" dirty="0">
                <a:solidFill>
                  <a:prstClr val="black"/>
                </a:solidFill>
              </a:rPr>
              <a:t> </a:t>
            </a:r>
            <a:r>
              <a:rPr lang="en-US" sz="2300" dirty="0" err="1">
                <a:solidFill>
                  <a:prstClr val="black"/>
                </a:solidFill>
              </a:rPr>
              <a:t>faaliyeti</a:t>
            </a:r>
            <a:r>
              <a:rPr lang="en-US" sz="2300" dirty="0">
                <a:solidFill>
                  <a:prstClr val="black"/>
                </a:solidFill>
              </a:rPr>
              <a:t> her </a:t>
            </a:r>
            <a:r>
              <a:rPr lang="en-US" sz="2300" dirty="0" err="1">
                <a:solidFill>
                  <a:prstClr val="black"/>
                </a:solidFill>
              </a:rPr>
              <a:t>dönem</a:t>
            </a:r>
            <a:r>
              <a:rPr lang="en-US" sz="2300" dirty="0">
                <a:solidFill>
                  <a:prstClr val="black"/>
                </a:solidFill>
              </a:rPr>
              <a:t> </a:t>
            </a:r>
            <a:r>
              <a:rPr lang="en-US" sz="2300" dirty="0" err="1">
                <a:solidFill>
                  <a:prstClr val="black"/>
                </a:solidFill>
              </a:rPr>
              <a:t>bazında</a:t>
            </a:r>
            <a:r>
              <a:rPr lang="en-US" sz="2300" dirty="0">
                <a:solidFill>
                  <a:prstClr val="black"/>
                </a:solidFill>
              </a:rPr>
              <a:t> </a:t>
            </a:r>
            <a:r>
              <a:rPr lang="en-US" sz="2300" dirty="0" err="1">
                <a:solidFill>
                  <a:prstClr val="black"/>
                </a:solidFill>
              </a:rPr>
              <a:t>ayrı</a:t>
            </a:r>
            <a:r>
              <a:rPr lang="en-US" sz="2300" dirty="0">
                <a:solidFill>
                  <a:prstClr val="black"/>
                </a:solidFill>
              </a:rPr>
              <a:t> </a:t>
            </a:r>
            <a:r>
              <a:rPr lang="en-US" sz="2300" dirty="0" err="1">
                <a:solidFill>
                  <a:prstClr val="black"/>
                </a:solidFill>
              </a:rPr>
              <a:t>ayrı</a:t>
            </a:r>
            <a:r>
              <a:rPr lang="en-US" sz="2300" dirty="0">
                <a:solidFill>
                  <a:prstClr val="black"/>
                </a:solidFill>
              </a:rPr>
              <a:t> </a:t>
            </a:r>
            <a:r>
              <a:rPr lang="en-US" sz="2300" dirty="0" err="1">
                <a:solidFill>
                  <a:prstClr val="black"/>
                </a:solidFill>
              </a:rPr>
              <a:t>yapılmaktadır</a:t>
            </a:r>
            <a:r>
              <a:rPr lang="en-US" sz="2300" dirty="0">
                <a:solidFill>
                  <a:prstClr val="black"/>
                </a:solidFill>
              </a:rPr>
              <a:t>. </a:t>
            </a:r>
          </a:p>
          <a:p>
            <a:pPr marL="640080" lvl="1" indent="-274320">
              <a:spcBef>
                <a:spcPts val="550"/>
              </a:spcBef>
              <a:buClr>
                <a:srgbClr val="94B6D2"/>
              </a:buClr>
              <a:buSzPct val="70000"/>
              <a:buFont typeface="Wingdings 2"/>
              <a:buChar char=""/>
            </a:pPr>
            <a:r>
              <a:rPr lang="en-US" sz="2300" dirty="0" err="1">
                <a:solidFill>
                  <a:prstClr val="black"/>
                </a:solidFill>
              </a:rPr>
              <a:t>Eylül-Aralık</a:t>
            </a:r>
            <a:r>
              <a:rPr lang="en-US" sz="2300" dirty="0">
                <a:solidFill>
                  <a:prstClr val="black"/>
                </a:solidFill>
              </a:rPr>
              <a:t> </a:t>
            </a:r>
            <a:r>
              <a:rPr lang="en-US" sz="2300" dirty="0" err="1">
                <a:solidFill>
                  <a:prstClr val="black"/>
                </a:solidFill>
              </a:rPr>
              <a:t>dönemi</a:t>
            </a:r>
            <a:r>
              <a:rPr lang="en-US" sz="2300" dirty="0">
                <a:solidFill>
                  <a:prstClr val="black"/>
                </a:solidFill>
              </a:rPr>
              <a:t> </a:t>
            </a:r>
            <a:r>
              <a:rPr lang="en-US" sz="2300" b="1" dirty="0" err="1">
                <a:solidFill>
                  <a:prstClr val="black"/>
                </a:solidFill>
              </a:rPr>
              <a:t>Güz</a:t>
            </a:r>
            <a:r>
              <a:rPr lang="en-US" sz="2300" dirty="0">
                <a:solidFill>
                  <a:prstClr val="black"/>
                </a:solidFill>
              </a:rPr>
              <a:t>,</a:t>
            </a:r>
          </a:p>
          <a:p>
            <a:pPr marL="640080" lvl="1" indent="-274320">
              <a:spcBef>
                <a:spcPts val="550"/>
              </a:spcBef>
              <a:buClr>
                <a:srgbClr val="94B6D2"/>
              </a:buClr>
              <a:buSzPct val="70000"/>
              <a:buFont typeface="Wingdings 2"/>
              <a:buChar char=""/>
            </a:pPr>
            <a:r>
              <a:rPr lang="en-US" sz="2300" dirty="0" err="1">
                <a:solidFill>
                  <a:prstClr val="black"/>
                </a:solidFill>
              </a:rPr>
              <a:t>Şubat-Haziran</a:t>
            </a:r>
            <a:r>
              <a:rPr lang="en-US" sz="2300" dirty="0">
                <a:solidFill>
                  <a:prstClr val="black"/>
                </a:solidFill>
              </a:rPr>
              <a:t> </a:t>
            </a:r>
            <a:r>
              <a:rPr lang="en-US" sz="2300" dirty="0" err="1">
                <a:solidFill>
                  <a:prstClr val="black"/>
                </a:solidFill>
              </a:rPr>
              <a:t>Dönemi</a:t>
            </a:r>
            <a:r>
              <a:rPr lang="en-US" sz="2300" dirty="0">
                <a:solidFill>
                  <a:prstClr val="black"/>
                </a:solidFill>
              </a:rPr>
              <a:t> </a:t>
            </a:r>
            <a:r>
              <a:rPr lang="en-US" sz="2300" dirty="0" err="1">
                <a:solidFill>
                  <a:prstClr val="black"/>
                </a:solidFill>
              </a:rPr>
              <a:t>ise</a:t>
            </a:r>
            <a:r>
              <a:rPr lang="en-US" sz="2300" dirty="0">
                <a:solidFill>
                  <a:prstClr val="black"/>
                </a:solidFill>
              </a:rPr>
              <a:t> </a:t>
            </a:r>
            <a:r>
              <a:rPr lang="en-US" sz="2300" b="1" dirty="0" err="1">
                <a:solidFill>
                  <a:prstClr val="black"/>
                </a:solidFill>
              </a:rPr>
              <a:t>Bahar</a:t>
            </a:r>
            <a:r>
              <a:rPr lang="en-US" sz="2300" dirty="0">
                <a:solidFill>
                  <a:prstClr val="black"/>
                </a:solidFill>
              </a:rPr>
              <a:t> </a:t>
            </a:r>
            <a:r>
              <a:rPr lang="en-US" sz="2300" dirty="0" err="1">
                <a:solidFill>
                  <a:prstClr val="black"/>
                </a:solidFill>
              </a:rPr>
              <a:t>dönemidir</a:t>
            </a:r>
            <a:r>
              <a:rPr lang="en-US" sz="2300" dirty="0">
                <a:solidFill>
                  <a:prstClr val="black"/>
                </a:solidFill>
              </a:rPr>
              <a:t>.</a:t>
            </a:r>
            <a:endParaRPr lang="tr-TR" sz="2300" dirty="0">
              <a:solidFill>
                <a:prstClr val="black"/>
              </a:solidFill>
            </a:endParaRPr>
          </a:p>
          <a:p>
            <a:pPr marL="640080" lvl="1" indent="-274320">
              <a:spcBef>
                <a:spcPts val="550"/>
              </a:spcBef>
              <a:buClr>
                <a:srgbClr val="94B6D2"/>
              </a:buClr>
              <a:buSzPct val="70000"/>
              <a:buFont typeface="Wingdings 2"/>
              <a:buChar char=""/>
            </a:pPr>
            <a:r>
              <a:rPr lang="tr-TR" sz="2300" dirty="0">
                <a:solidFill>
                  <a:prstClr val="black"/>
                </a:solidFill>
              </a:rPr>
              <a:t>Eğitim dönemleri Birinci, İkinci, Üçüncü ve Dördüncü dönem olarak adlandırılmaktadır ve normal süre olarak ifade edilmektedir.</a:t>
            </a: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a:solidFill>
                  <a:prstClr val="black"/>
                </a:solidFill>
              </a:rPr>
              <a:t>Her </a:t>
            </a:r>
            <a:r>
              <a:rPr lang="en-US" sz="2300" dirty="0" err="1">
                <a:solidFill>
                  <a:prstClr val="black"/>
                </a:solidFill>
              </a:rPr>
              <a:t>dönem</a:t>
            </a:r>
            <a:r>
              <a:rPr lang="en-US" sz="2300" dirty="0">
                <a:solidFill>
                  <a:prstClr val="black"/>
                </a:solidFill>
              </a:rPr>
              <a:t> </a:t>
            </a:r>
            <a:r>
              <a:rPr lang="en-US" sz="2300" dirty="0" err="1">
                <a:solidFill>
                  <a:prstClr val="black"/>
                </a:solidFill>
              </a:rPr>
              <a:t>vize</a:t>
            </a:r>
            <a:r>
              <a:rPr lang="en-US" sz="2300" dirty="0">
                <a:solidFill>
                  <a:prstClr val="black"/>
                </a:solidFill>
              </a:rPr>
              <a:t> </a:t>
            </a:r>
            <a:r>
              <a:rPr lang="en-US" sz="2300" dirty="0" err="1">
                <a:solidFill>
                  <a:prstClr val="black"/>
                </a:solidFill>
              </a:rPr>
              <a:t>ve</a:t>
            </a:r>
            <a:r>
              <a:rPr lang="en-US" sz="2300" dirty="0">
                <a:solidFill>
                  <a:prstClr val="black"/>
                </a:solidFill>
              </a:rPr>
              <a:t> final </a:t>
            </a:r>
            <a:r>
              <a:rPr lang="en-US" sz="2300" dirty="0" err="1">
                <a:solidFill>
                  <a:prstClr val="black"/>
                </a:solidFill>
              </a:rPr>
              <a:t>sınavları</a:t>
            </a:r>
            <a:r>
              <a:rPr lang="en-US" sz="2300" dirty="0">
                <a:solidFill>
                  <a:prstClr val="black"/>
                </a:solidFill>
              </a:rPr>
              <a:t> </a:t>
            </a:r>
            <a:r>
              <a:rPr lang="en-US" sz="2300" dirty="0" err="1">
                <a:solidFill>
                  <a:prstClr val="black"/>
                </a:solidFill>
              </a:rPr>
              <a:t>yapılır</a:t>
            </a:r>
            <a:r>
              <a:rPr lang="en-US" sz="2300" dirty="0">
                <a:solidFill>
                  <a:prstClr val="black"/>
                </a:solidFill>
              </a:rPr>
              <a:t>.</a:t>
            </a:r>
          </a:p>
          <a:p>
            <a:pPr marL="640080" lvl="1" indent="-274320">
              <a:spcBef>
                <a:spcPts val="550"/>
              </a:spcBef>
              <a:buClr>
                <a:srgbClr val="94B6D2"/>
              </a:buClr>
              <a:buSzPct val="70000"/>
              <a:buFont typeface="Wingdings 2"/>
              <a:buChar char=""/>
            </a:pPr>
            <a:r>
              <a:rPr lang="en-US" sz="2300" dirty="0" err="1">
                <a:solidFill>
                  <a:prstClr val="black"/>
                </a:solidFill>
              </a:rPr>
              <a:t>Ayrıca</a:t>
            </a:r>
            <a:r>
              <a:rPr lang="en-US" sz="2300" dirty="0">
                <a:solidFill>
                  <a:prstClr val="black"/>
                </a:solidFill>
              </a:rPr>
              <a:t> </a:t>
            </a:r>
            <a:r>
              <a:rPr lang="en-US" sz="2300" dirty="0" err="1">
                <a:solidFill>
                  <a:prstClr val="black"/>
                </a:solidFill>
              </a:rPr>
              <a:t>bütünleme</a:t>
            </a:r>
            <a:r>
              <a:rPr lang="en-US" sz="2300" dirty="0">
                <a:solidFill>
                  <a:prstClr val="black"/>
                </a:solidFill>
              </a:rPr>
              <a:t> </a:t>
            </a:r>
            <a:r>
              <a:rPr lang="en-US" sz="2300" dirty="0" err="1">
                <a:solidFill>
                  <a:prstClr val="black"/>
                </a:solidFill>
              </a:rPr>
              <a:t>sınavı</a:t>
            </a:r>
            <a:r>
              <a:rPr lang="en-US" sz="2300" dirty="0">
                <a:solidFill>
                  <a:prstClr val="black"/>
                </a:solidFill>
              </a:rPr>
              <a:t>, </a:t>
            </a:r>
            <a:r>
              <a:rPr lang="en-US" sz="2300" dirty="0" err="1">
                <a:solidFill>
                  <a:prstClr val="black"/>
                </a:solidFill>
              </a:rPr>
              <a:t>mezun</a:t>
            </a:r>
            <a:r>
              <a:rPr lang="en-US" sz="2300" dirty="0">
                <a:solidFill>
                  <a:prstClr val="black"/>
                </a:solidFill>
              </a:rPr>
              <a:t> </a:t>
            </a:r>
            <a:r>
              <a:rPr lang="en-US" sz="2300" dirty="0" err="1">
                <a:solidFill>
                  <a:prstClr val="black"/>
                </a:solidFill>
              </a:rPr>
              <a:t>durumdaki</a:t>
            </a:r>
            <a:r>
              <a:rPr lang="en-US" sz="2300" dirty="0">
                <a:solidFill>
                  <a:prstClr val="black"/>
                </a:solidFill>
              </a:rPr>
              <a:t> </a:t>
            </a:r>
            <a:r>
              <a:rPr lang="en-US" sz="2300" dirty="0" err="1">
                <a:solidFill>
                  <a:prstClr val="black"/>
                </a:solidFill>
              </a:rPr>
              <a:t>öğrenciler</a:t>
            </a:r>
            <a:r>
              <a:rPr lang="en-US" sz="2300" dirty="0">
                <a:solidFill>
                  <a:prstClr val="black"/>
                </a:solidFill>
              </a:rPr>
              <a:t> </a:t>
            </a:r>
            <a:r>
              <a:rPr lang="en-US" sz="2300" dirty="0" err="1">
                <a:solidFill>
                  <a:prstClr val="black"/>
                </a:solidFill>
              </a:rPr>
              <a:t>içi</a:t>
            </a:r>
            <a:r>
              <a:rPr lang="tr-TR" sz="2300" dirty="0">
                <a:solidFill>
                  <a:prstClr val="black"/>
                </a:solidFill>
              </a:rPr>
              <a:t>n</a:t>
            </a:r>
            <a:r>
              <a:rPr lang="en-US" sz="2300" dirty="0">
                <a:solidFill>
                  <a:prstClr val="black"/>
                </a:solidFill>
              </a:rPr>
              <a:t> </a:t>
            </a:r>
            <a:r>
              <a:rPr lang="en-US" sz="2300" dirty="0" err="1">
                <a:solidFill>
                  <a:prstClr val="black"/>
                </a:solidFill>
              </a:rPr>
              <a:t>ise</a:t>
            </a:r>
            <a:r>
              <a:rPr lang="en-US" sz="2300" dirty="0">
                <a:solidFill>
                  <a:prstClr val="black"/>
                </a:solidFill>
              </a:rPr>
              <a:t> </a:t>
            </a:r>
            <a:r>
              <a:rPr lang="tr-TR" sz="2300" dirty="0">
                <a:solidFill>
                  <a:prstClr val="black"/>
                </a:solidFill>
              </a:rPr>
              <a:t>tek</a:t>
            </a:r>
            <a:r>
              <a:rPr lang="en-US" sz="2300" dirty="0">
                <a:solidFill>
                  <a:prstClr val="black"/>
                </a:solidFill>
              </a:rPr>
              <a:t> </a:t>
            </a:r>
            <a:r>
              <a:rPr lang="en-US" sz="2300" dirty="0" err="1">
                <a:solidFill>
                  <a:prstClr val="black"/>
                </a:solidFill>
              </a:rPr>
              <a:t>ders</a:t>
            </a:r>
            <a:r>
              <a:rPr lang="en-US" sz="2300" dirty="0">
                <a:solidFill>
                  <a:prstClr val="black"/>
                </a:solidFill>
              </a:rPr>
              <a:t> </a:t>
            </a:r>
            <a:r>
              <a:rPr lang="en-US" sz="2300" dirty="0" err="1">
                <a:solidFill>
                  <a:prstClr val="black"/>
                </a:solidFill>
              </a:rPr>
              <a:t>sınavı</a:t>
            </a:r>
            <a:r>
              <a:rPr lang="en-US" sz="2300" dirty="0">
                <a:solidFill>
                  <a:prstClr val="black"/>
                </a:solidFill>
              </a:rPr>
              <a:t> </a:t>
            </a:r>
            <a:r>
              <a:rPr lang="en-US" sz="2300" dirty="0" err="1">
                <a:solidFill>
                  <a:prstClr val="black"/>
                </a:solidFill>
              </a:rPr>
              <a:t>yapıl</a:t>
            </a:r>
            <a:r>
              <a:rPr lang="tr-TR" sz="2300" dirty="0">
                <a:solidFill>
                  <a:prstClr val="black"/>
                </a:solidFill>
              </a:rPr>
              <a:t>m</a:t>
            </a:r>
            <a:r>
              <a:rPr lang="en-US" sz="2300" dirty="0" err="1">
                <a:solidFill>
                  <a:prstClr val="black"/>
                </a:solidFill>
              </a:rPr>
              <a:t>aktır</a:t>
            </a:r>
            <a:r>
              <a:rPr lang="en-US" sz="2300" dirty="0">
                <a:solidFill>
                  <a:prstClr val="black"/>
                </a:solidFill>
              </a:rPr>
              <a:t>.</a:t>
            </a:r>
          </a:p>
          <a:p>
            <a:pPr marL="640080" lvl="1" indent="-274320">
              <a:spcBef>
                <a:spcPts val="550"/>
              </a:spcBef>
              <a:buClr>
                <a:srgbClr val="94B6D2"/>
              </a:buClr>
              <a:buSzPct val="70000"/>
              <a:buFont typeface="Wingdings 2"/>
              <a:buChar char=""/>
            </a:pPr>
            <a:endParaRPr lang="en-US" sz="2300" dirty="0">
              <a:solidFill>
                <a:prstClr val="black"/>
              </a:solidFill>
            </a:endParaRPr>
          </a:p>
          <a:p>
            <a:pPr marL="640080" lvl="1" indent="-274320">
              <a:spcBef>
                <a:spcPts val="550"/>
              </a:spcBef>
              <a:buClr>
                <a:srgbClr val="94B6D2"/>
              </a:buClr>
              <a:buSzPct val="70000"/>
              <a:buFont typeface="Wingdings 2"/>
              <a:buChar char=""/>
            </a:pPr>
            <a:endParaRPr lang="en-US" sz="2300" dirty="0">
              <a:solidFill>
                <a:prstClr val="black"/>
              </a:solidFill>
            </a:endParaRPr>
          </a:p>
        </p:txBody>
      </p:sp>
    </p:spTree>
    <p:extLst>
      <p:ext uri="{BB962C8B-B14F-4D97-AF65-F5344CB8AC3E}">
        <p14:creationId xmlns:p14="http://schemas.microsoft.com/office/powerpoint/2010/main" val="3462791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a:t>
            </a:r>
            <a:r>
              <a:rPr lang="en-US" dirty="0" err="1"/>
              <a:t>Sayfası</a:t>
            </a:r>
            <a:r>
              <a:rPr lang="en-US" dirty="0"/>
              <a:t> (</a:t>
            </a:r>
            <a:r>
              <a:rPr lang="en-US" dirty="0" err="1"/>
              <a:t>www.mersin.edu.tr</a:t>
            </a:r>
            <a:r>
              <a:rPr lang="en-US" dirty="0"/>
              <a:t>)</a:t>
            </a:r>
          </a:p>
        </p:txBody>
      </p:sp>
      <p:pic>
        <p:nvPicPr>
          <p:cNvPr id="5" name="Resim 4"/>
          <p:cNvPicPr>
            <a:picLocks noChangeAspect="1"/>
          </p:cNvPicPr>
          <p:nvPr/>
        </p:nvPicPr>
        <p:blipFill>
          <a:blip r:embed="rId2"/>
          <a:stretch>
            <a:fillRect/>
          </a:stretch>
        </p:blipFill>
        <p:spPr>
          <a:xfrm>
            <a:off x="0" y="1511097"/>
            <a:ext cx="9144000" cy="5346903"/>
          </a:xfrm>
          <a:prstGeom prst="rect">
            <a:avLst/>
          </a:prstGeom>
        </p:spPr>
      </p:pic>
    </p:spTree>
    <p:extLst>
      <p:ext uri="{BB962C8B-B14F-4D97-AF65-F5344CB8AC3E}">
        <p14:creationId xmlns:p14="http://schemas.microsoft.com/office/powerpoint/2010/main" val="29056283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Sosyal Bilimler MYO</a:t>
            </a:r>
            <a:endParaRPr lang="en-US" dirty="0"/>
          </a:p>
        </p:txBody>
      </p:sp>
      <p:sp>
        <p:nvSpPr>
          <p:cNvPr id="5" name="TextBox 4"/>
          <p:cNvSpPr txBox="1"/>
          <p:nvPr/>
        </p:nvSpPr>
        <p:spPr>
          <a:xfrm>
            <a:off x="612648" y="1890658"/>
            <a:ext cx="8015805" cy="3559949"/>
          </a:xfrm>
          <a:prstGeom prst="rect">
            <a:avLst/>
          </a:prstGeom>
          <a:noFill/>
        </p:spPr>
        <p:txBody>
          <a:bodyPr wrap="square" rtlCol="0">
            <a:spAutoFit/>
          </a:bodyPr>
          <a:lstStyle/>
          <a:p>
            <a:pPr marL="640080" lvl="1" indent="-274320">
              <a:spcBef>
                <a:spcPts val="550"/>
              </a:spcBef>
              <a:buClr>
                <a:srgbClr val="94B6D2"/>
              </a:buClr>
              <a:buSzPct val="70000"/>
              <a:buFont typeface="Wingdings 2"/>
              <a:buChar char=""/>
            </a:pPr>
            <a:r>
              <a:rPr lang="en-US" sz="2300" dirty="0">
                <a:solidFill>
                  <a:prstClr val="black"/>
                </a:solidFill>
              </a:rPr>
              <a:t>‘</a:t>
            </a:r>
            <a:r>
              <a:rPr lang="en-US" sz="2300" dirty="0" err="1">
                <a:solidFill>
                  <a:prstClr val="black"/>
                </a:solidFill>
              </a:rPr>
              <a:t>Devamsız</a:t>
            </a:r>
            <a:r>
              <a:rPr lang="en-US" sz="2300" dirty="0">
                <a:solidFill>
                  <a:prstClr val="black"/>
                </a:solidFill>
              </a:rPr>
              <a:t> </a:t>
            </a:r>
            <a:r>
              <a:rPr lang="en-US" sz="2300" dirty="0" err="1">
                <a:solidFill>
                  <a:prstClr val="black"/>
                </a:solidFill>
              </a:rPr>
              <a:t>Kalınan</a:t>
            </a:r>
            <a:r>
              <a:rPr lang="en-US" sz="2300" dirty="0">
                <a:solidFill>
                  <a:prstClr val="black"/>
                </a:solidFill>
              </a:rPr>
              <a:t> </a:t>
            </a:r>
            <a:r>
              <a:rPr lang="en-US" sz="2300" dirty="0" err="1">
                <a:solidFill>
                  <a:prstClr val="black"/>
                </a:solidFill>
              </a:rPr>
              <a:t>Ders</a:t>
            </a:r>
            <a:r>
              <a:rPr lang="en-US" sz="2300" dirty="0">
                <a:solidFill>
                  <a:prstClr val="black"/>
                </a:solidFill>
              </a:rPr>
              <a:t> </a:t>
            </a:r>
            <a:r>
              <a:rPr lang="en-US" sz="2300" dirty="0" err="1">
                <a:solidFill>
                  <a:prstClr val="black"/>
                </a:solidFill>
              </a:rPr>
              <a:t>Hariç</a:t>
            </a:r>
            <a:r>
              <a:rPr lang="en-US" sz="2300" dirty="0">
                <a:solidFill>
                  <a:prstClr val="black"/>
                </a:solidFill>
              </a:rPr>
              <a:t>’ </a:t>
            </a:r>
            <a:r>
              <a:rPr lang="en-US" sz="2300" dirty="0" err="1">
                <a:solidFill>
                  <a:prstClr val="black"/>
                </a:solidFill>
              </a:rPr>
              <a:t>ve</a:t>
            </a:r>
            <a:r>
              <a:rPr lang="en-US" sz="2300" dirty="0">
                <a:solidFill>
                  <a:prstClr val="black"/>
                </a:solidFill>
              </a:rPr>
              <a:t> </a:t>
            </a:r>
            <a:r>
              <a:rPr lang="en-US" sz="2300" dirty="0" err="1">
                <a:solidFill>
                  <a:prstClr val="black"/>
                </a:solidFill>
              </a:rPr>
              <a:t>ders</a:t>
            </a:r>
            <a:r>
              <a:rPr lang="en-US" sz="2300" dirty="0">
                <a:solidFill>
                  <a:prstClr val="black"/>
                </a:solidFill>
              </a:rPr>
              <a:t> </a:t>
            </a:r>
            <a:r>
              <a:rPr lang="en-US" sz="2300" dirty="0" err="1">
                <a:solidFill>
                  <a:prstClr val="black"/>
                </a:solidFill>
              </a:rPr>
              <a:t>ortalaması</a:t>
            </a:r>
            <a:r>
              <a:rPr lang="en-US" sz="2300" dirty="0">
                <a:solidFill>
                  <a:prstClr val="black"/>
                </a:solidFill>
              </a:rPr>
              <a:t> 60’dan </a:t>
            </a:r>
            <a:r>
              <a:rPr lang="en-US" sz="2300" dirty="0" err="1">
                <a:solidFill>
                  <a:prstClr val="black"/>
                </a:solidFill>
              </a:rPr>
              <a:t>aşağı</a:t>
            </a:r>
            <a:r>
              <a:rPr lang="en-US" sz="2300" dirty="0">
                <a:solidFill>
                  <a:prstClr val="black"/>
                </a:solidFill>
              </a:rPr>
              <a:t> </a:t>
            </a:r>
            <a:r>
              <a:rPr lang="en-US" sz="2300" dirty="0" err="1">
                <a:solidFill>
                  <a:prstClr val="black"/>
                </a:solidFill>
              </a:rPr>
              <a:t>olan</a:t>
            </a:r>
            <a:r>
              <a:rPr lang="en-US" sz="2300" dirty="0">
                <a:solidFill>
                  <a:prstClr val="black"/>
                </a:solidFill>
              </a:rPr>
              <a:t> her </a:t>
            </a:r>
            <a:r>
              <a:rPr lang="en-US" sz="2300" dirty="0" err="1">
                <a:solidFill>
                  <a:prstClr val="black"/>
                </a:solidFill>
              </a:rPr>
              <a:t>ders</a:t>
            </a:r>
            <a:r>
              <a:rPr lang="en-US" sz="2300" dirty="0">
                <a:solidFill>
                  <a:prstClr val="black"/>
                </a:solidFill>
              </a:rPr>
              <a:t> </a:t>
            </a:r>
            <a:r>
              <a:rPr lang="en-US" sz="2300" dirty="0" err="1">
                <a:solidFill>
                  <a:prstClr val="black"/>
                </a:solidFill>
              </a:rPr>
              <a:t>için</a:t>
            </a:r>
            <a:r>
              <a:rPr lang="en-US" sz="2300" dirty="0">
                <a:solidFill>
                  <a:prstClr val="black"/>
                </a:solidFill>
              </a:rPr>
              <a:t> </a:t>
            </a:r>
            <a:r>
              <a:rPr lang="en-US" sz="2300" dirty="0" err="1">
                <a:solidFill>
                  <a:prstClr val="black"/>
                </a:solidFill>
              </a:rPr>
              <a:t>Bütünleme</a:t>
            </a:r>
            <a:r>
              <a:rPr lang="en-US" sz="2300" dirty="0">
                <a:solidFill>
                  <a:prstClr val="black"/>
                </a:solidFill>
              </a:rPr>
              <a:t> </a:t>
            </a:r>
            <a:r>
              <a:rPr lang="en-US" sz="2300" dirty="0" err="1">
                <a:solidFill>
                  <a:prstClr val="black"/>
                </a:solidFill>
              </a:rPr>
              <a:t>Sınavı</a:t>
            </a:r>
            <a:r>
              <a:rPr lang="en-US" sz="2300" dirty="0">
                <a:solidFill>
                  <a:prstClr val="black"/>
                </a:solidFill>
              </a:rPr>
              <a:t> </a:t>
            </a:r>
            <a:r>
              <a:rPr lang="en-US" sz="2300" dirty="0" err="1">
                <a:solidFill>
                  <a:prstClr val="black"/>
                </a:solidFill>
              </a:rPr>
              <a:t>hakkı</a:t>
            </a:r>
            <a:r>
              <a:rPr lang="en-US" sz="2300" dirty="0">
                <a:solidFill>
                  <a:prstClr val="black"/>
                </a:solidFill>
              </a:rPr>
              <a:t> </a:t>
            </a:r>
            <a:r>
              <a:rPr lang="en-US" sz="2300" dirty="0" err="1">
                <a:solidFill>
                  <a:prstClr val="black"/>
                </a:solidFill>
              </a:rPr>
              <a:t>mevcuttur</a:t>
            </a:r>
            <a:r>
              <a:rPr lang="en-US" sz="2300" dirty="0">
                <a:solidFill>
                  <a:prstClr val="black"/>
                </a:solidFill>
              </a:rPr>
              <a:t>.</a:t>
            </a:r>
          </a:p>
          <a:p>
            <a:pPr marL="640080" lvl="1" indent="-274320">
              <a:spcBef>
                <a:spcPts val="550"/>
              </a:spcBef>
              <a:buClr>
                <a:srgbClr val="94B6D2"/>
              </a:buClr>
              <a:buSzPct val="70000"/>
              <a:buFont typeface="Wingdings 2"/>
              <a:buChar char=""/>
            </a:pP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err="1">
                <a:solidFill>
                  <a:prstClr val="black"/>
                </a:solidFill>
              </a:rPr>
              <a:t>Bütünleme</a:t>
            </a:r>
            <a:r>
              <a:rPr lang="en-US" sz="2300" dirty="0">
                <a:solidFill>
                  <a:prstClr val="black"/>
                </a:solidFill>
              </a:rPr>
              <a:t> </a:t>
            </a:r>
            <a:r>
              <a:rPr lang="en-US" sz="2300" dirty="0" err="1">
                <a:solidFill>
                  <a:prstClr val="black"/>
                </a:solidFill>
              </a:rPr>
              <a:t>Sınavı</a:t>
            </a:r>
            <a:r>
              <a:rPr lang="en-US" sz="2300" dirty="0">
                <a:solidFill>
                  <a:prstClr val="black"/>
                </a:solidFill>
              </a:rPr>
              <a:t> </a:t>
            </a:r>
            <a:r>
              <a:rPr lang="en-US" sz="2300" dirty="0" err="1">
                <a:solidFill>
                  <a:prstClr val="black"/>
                </a:solidFill>
              </a:rPr>
              <a:t>Yarıyıl</a:t>
            </a:r>
            <a:r>
              <a:rPr lang="en-US" sz="2300" dirty="0">
                <a:solidFill>
                  <a:prstClr val="black"/>
                </a:solidFill>
              </a:rPr>
              <a:t> </a:t>
            </a:r>
            <a:r>
              <a:rPr lang="en-US" sz="2300" dirty="0" err="1">
                <a:solidFill>
                  <a:prstClr val="black"/>
                </a:solidFill>
              </a:rPr>
              <a:t>Sonu</a:t>
            </a:r>
            <a:r>
              <a:rPr lang="en-US" sz="2300" dirty="0">
                <a:solidFill>
                  <a:prstClr val="black"/>
                </a:solidFill>
              </a:rPr>
              <a:t> </a:t>
            </a:r>
            <a:r>
              <a:rPr lang="en-US" sz="2300" dirty="0" err="1">
                <a:solidFill>
                  <a:prstClr val="black"/>
                </a:solidFill>
              </a:rPr>
              <a:t>Sınavı</a:t>
            </a:r>
            <a:r>
              <a:rPr lang="en-US" sz="2300" dirty="0">
                <a:solidFill>
                  <a:prstClr val="black"/>
                </a:solidFill>
              </a:rPr>
              <a:t> </a:t>
            </a:r>
            <a:r>
              <a:rPr lang="en-US" sz="2300" dirty="0" err="1">
                <a:solidFill>
                  <a:prstClr val="black"/>
                </a:solidFill>
              </a:rPr>
              <a:t>yerine</a:t>
            </a:r>
            <a:r>
              <a:rPr lang="en-US" sz="2300" dirty="0">
                <a:solidFill>
                  <a:prstClr val="black"/>
                </a:solidFill>
              </a:rPr>
              <a:t> </a:t>
            </a:r>
            <a:r>
              <a:rPr lang="en-US" sz="2300" dirty="0" err="1">
                <a:solidFill>
                  <a:prstClr val="black"/>
                </a:solidFill>
              </a:rPr>
              <a:t>geçecek</a:t>
            </a:r>
            <a:r>
              <a:rPr lang="en-US" sz="2300" dirty="0">
                <a:solidFill>
                  <a:prstClr val="black"/>
                </a:solidFill>
              </a:rPr>
              <a:t> </a:t>
            </a:r>
            <a:r>
              <a:rPr lang="en-US" sz="2300" dirty="0" err="1">
                <a:solidFill>
                  <a:prstClr val="black"/>
                </a:solidFill>
              </a:rPr>
              <a:t>ve</a:t>
            </a:r>
            <a:r>
              <a:rPr lang="en-US" sz="2300" dirty="0">
                <a:solidFill>
                  <a:prstClr val="black"/>
                </a:solidFill>
              </a:rPr>
              <a:t> </a:t>
            </a:r>
            <a:r>
              <a:rPr lang="en-US" sz="2300" dirty="0" err="1">
                <a:solidFill>
                  <a:prstClr val="black"/>
                </a:solidFill>
              </a:rPr>
              <a:t>Yarıyıl</a:t>
            </a:r>
            <a:r>
              <a:rPr lang="en-US" sz="2300" dirty="0">
                <a:solidFill>
                  <a:prstClr val="black"/>
                </a:solidFill>
              </a:rPr>
              <a:t> </a:t>
            </a:r>
            <a:r>
              <a:rPr lang="en-US" sz="2300" dirty="0" err="1">
                <a:solidFill>
                  <a:prstClr val="black"/>
                </a:solidFill>
              </a:rPr>
              <a:t>İçi</a:t>
            </a:r>
            <a:r>
              <a:rPr lang="en-US" sz="2300" dirty="0">
                <a:solidFill>
                  <a:prstClr val="black"/>
                </a:solidFill>
              </a:rPr>
              <a:t> </a:t>
            </a:r>
            <a:r>
              <a:rPr lang="en-US" sz="2300" dirty="0" err="1">
                <a:solidFill>
                  <a:prstClr val="black"/>
                </a:solidFill>
              </a:rPr>
              <a:t>Sınavı</a:t>
            </a:r>
            <a:r>
              <a:rPr lang="en-US" sz="2300" dirty="0">
                <a:solidFill>
                  <a:prstClr val="black"/>
                </a:solidFill>
              </a:rPr>
              <a:t> </a:t>
            </a:r>
            <a:r>
              <a:rPr lang="en-US" sz="2300" dirty="0" err="1">
                <a:solidFill>
                  <a:prstClr val="black"/>
                </a:solidFill>
              </a:rPr>
              <a:t>ile</a:t>
            </a:r>
            <a:r>
              <a:rPr lang="en-US" sz="2300" dirty="0">
                <a:solidFill>
                  <a:prstClr val="black"/>
                </a:solidFill>
              </a:rPr>
              <a:t> </a:t>
            </a:r>
            <a:r>
              <a:rPr lang="en-US" sz="2300" dirty="0" err="1">
                <a:solidFill>
                  <a:prstClr val="black"/>
                </a:solidFill>
              </a:rPr>
              <a:t>birlikte</a:t>
            </a:r>
            <a:r>
              <a:rPr lang="en-US" sz="2300" dirty="0">
                <a:solidFill>
                  <a:prstClr val="black"/>
                </a:solidFill>
              </a:rPr>
              <a:t> </a:t>
            </a:r>
            <a:r>
              <a:rPr lang="en-US" sz="2300" dirty="0" err="1">
                <a:solidFill>
                  <a:prstClr val="black"/>
                </a:solidFill>
              </a:rPr>
              <a:t>hesaplanarak</a:t>
            </a:r>
            <a:r>
              <a:rPr lang="en-US" sz="2300" dirty="0">
                <a:solidFill>
                  <a:prstClr val="black"/>
                </a:solidFill>
              </a:rPr>
              <a:t> </a:t>
            </a:r>
            <a:r>
              <a:rPr lang="en-US" sz="2300" dirty="0" err="1">
                <a:solidFill>
                  <a:prstClr val="black"/>
                </a:solidFill>
              </a:rPr>
              <a:t>başarı</a:t>
            </a:r>
            <a:r>
              <a:rPr lang="en-US" sz="2300" dirty="0">
                <a:solidFill>
                  <a:prstClr val="black"/>
                </a:solidFill>
              </a:rPr>
              <a:t> </a:t>
            </a:r>
            <a:r>
              <a:rPr lang="en-US" sz="2300" dirty="0" err="1">
                <a:solidFill>
                  <a:prstClr val="black"/>
                </a:solidFill>
              </a:rPr>
              <a:t>puanı</a:t>
            </a:r>
            <a:r>
              <a:rPr lang="en-US" sz="2300" dirty="0">
                <a:solidFill>
                  <a:prstClr val="black"/>
                </a:solidFill>
              </a:rPr>
              <a:t> </a:t>
            </a:r>
            <a:r>
              <a:rPr lang="en-US" sz="2300" dirty="0" err="1">
                <a:solidFill>
                  <a:prstClr val="black"/>
                </a:solidFill>
              </a:rPr>
              <a:t>oluşturulacaktır</a:t>
            </a:r>
            <a:r>
              <a:rPr lang="en-US" sz="2300" dirty="0">
                <a:solidFill>
                  <a:prstClr val="black"/>
                </a:solidFill>
              </a:rPr>
              <a:t>. </a:t>
            </a:r>
            <a:r>
              <a:rPr lang="en-US" sz="2300" dirty="0" err="1">
                <a:solidFill>
                  <a:prstClr val="black"/>
                </a:solidFill>
              </a:rPr>
              <a:t>Bütünleme</a:t>
            </a:r>
            <a:r>
              <a:rPr lang="en-US" sz="2300" dirty="0">
                <a:solidFill>
                  <a:prstClr val="black"/>
                </a:solidFill>
              </a:rPr>
              <a:t> </a:t>
            </a:r>
            <a:r>
              <a:rPr lang="en-US" sz="2300" dirty="0" err="1">
                <a:solidFill>
                  <a:prstClr val="black"/>
                </a:solidFill>
              </a:rPr>
              <a:t>Sınavında</a:t>
            </a:r>
            <a:r>
              <a:rPr lang="en-US" sz="2300" dirty="0">
                <a:solidFill>
                  <a:prstClr val="black"/>
                </a:solidFill>
              </a:rPr>
              <a:t> </a:t>
            </a:r>
            <a:r>
              <a:rPr lang="en-US" sz="2300" dirty="0" err="1">
                <a:solidFill>
                  <a:prstClr val="black"/>
                </a:solidFill>
              </a:rPr>
              <a:t>alınacak</a:t>
            </a:r>
            <a:r>
              <a:rPr lang="en-US" sz="2300" dirty="0">
                <a:solidFill>
                  <a:prstClr val="black"/>
                </a:solidFill>
              </a:rPr>
              <a:t> </a:t>
            </a:r>
            <a:r>
              <a:rPr lang="en-US" sz="2300" dirty="0" err="1">
                <a:solidFill>
                  <a:prstClr val="black"/>
                </a:solidFill>
              </a:rPr>
              <a:t>puan</a:t>
            </a:r>
            <a:r>
              <a:rPr lang="en-US" sz="2300" dirty="0">
                <a:solidFill>
                  <a:prstClr val="black"/>
                </a:solidFill>
              </a:rPr>
              <a:t> </a:t>
            </a:r>
            <a:r>
              <a:rPr lang="en-US" sz="2300" dirty="0" err="1">
                <a:solidFill>
                  <a:prstClr val="black"/>
                </a:solidFill>
              </a:rPr>
              <a:t>ile</a:t>
            </a:r>
            <a:r>
              <a:rPr lang="en-US" sz="2300" dirty="0">
                <a:solidFill>
                  <a:prstClr val="black"/>
                </a:solidFill>
              </a:rPr>
              <a:t> </a:t>
            </a:r>
            <a:r>
              <a:rPr lang="en-US" sz="2300" dirty="0" err="1">
                <a:solidFill>
                  <a:prstClr val="black"/>
                </a:solidFill>
              </a:rPr>
              <a:t>dersin</a:t>
            </a:r>
            <a:r>
              <a:rPr lang="en-US" sz="2300" dirty="0">
                <a:solidFill>
                  <a:prstClr val="black"/>
                </a:solidFill>
              </a:rPr>
              <a:t> </a:t>
            </a:r>
            <a:r>
              <a:rPr lang="en-US" sz="2300" dirty="0" err="1">
                <a:solidFill>
                  <a:prstClr val="black"/>
                </a:solidFill>
              </a:rPr>
              <a:t>başarısı</a:t>
            </a:r>
            <a:r>
              <a:rPr lang="en-US" sz="2300" dirty="0">
                <a:solidFill>
                  <a:prstClr val="black"/>
                </a:solidFill>
              </a:rPr>
              <a:t> </a:t>
            </a:r>
            <a:r>
              <a:rPr lang="en-US" sz="2300" dirty="0" err="1">
                <a:solidFill>
                  <a:prstClr val="black"/>
                </a:solidFill>
              </a:rPr>
              <a:t>artabilecek</a:t>
            </a:r>
            <a:r>
              <a:rPr lang="en-US" sz="2300" dirty="0">
                <a:solidFill>
                  <a:prstClr val="black"/>
                </a:solidFill>
              </a:rPr>
              <a:t> </a:t>
            </a:r>
            <a:r>
              <a:rPr lang="en-US" sz="2300" dirty="0" err="1">
                <a:solidFill>
                  <a:prstClr val="black"/>
                </a:solidFill>
              </a:rPr>
              <a:t>ya</a:t>
            </a:r>
            <a:r>
              <a:rPr lang="en-US" sz="2300" dirty="0">
                <a:solidFill>
                  <a:prstClr val="black"/>
                </a:solidFill>
              </a:rPr>
              <a:t> da </a:t>
            </a:r>
            <a:r>
              <a:rPr lang="en-US" sz="2300" dirty="0" err="1">
                <a:solidFill>
                  <a:prstClr val="black"/>
                </a:solidFill>
              </a:rPr>
              <a:t>azalabilecektir</a:t>
            </a:r>
            <a:r>
              <a:rPr lang="en-US" sz="2300" dirty="0">
                <a:solidFill>
                  <a:prstClr val="black"/>
                </a:solidFill>
              </a:rPr>
              <a:t>.</a:t>
            </a:r>
          </a:p>
          <a:p>
            <a:pPr marL="640080" lvl="1" indent="-274320">
              <a:spcBef>
                <a:spcPts val="550"/>
              </a:spcBef>
              <a:buClr>
                <a:srgbClr val="94B6D2"/>
              </a:buClr>
              <a:buSzPct val="70000"/>
              <a:buFont typeface="Wingdings 2"/>
              <a:buChar char=""/>
            </a:pP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err="1">
                <a:solidFill>
                  <a:prstClr val="black"/>
                </a:solidFill>
              </a:rPr>
              <a:t>Devam</a:t>
            </a:r>
            <a:r>
              <a:rPr lang="en-US" sz="2300" dirty="0">
                <a:solidFill>
                  <a:prstClr val="black"/>
                </a:solidFill>
              </a:rPr>
              <a:t> </a:t>
            </a:r>
            <a:r>
              <a:rPr lang="en-US" sz="2300" dirty="0" err="1">
                <a:solidFill>
                  <a:prstClr val="black"/>
                </a:solidFill>
              </a:rPr>
              <a:t>etme</a:t>
            </a:r>
            <a:r>
              <a:rPr lang="en-US" sz="2300" dirty="0">
                <a:solidFill>
                  <a:prstClr val="black"/>
                </a:solidFill>
              </a:rPr>
              <a:t> </a:t>
            </a:r>
            <a:r>
              <a:rPr lang="en-US" sz="2300" dirty="0" err="1">
                <a:solidFill>
                  <a:prstClr val="black"/>
                </a:solidFill>
              </a:rPr>
              <a:t>mecburiyeti</a:t>
            </a:r>
            <a:r>
              <a:rPr lang="en-US" sz="2300" dirty="0">
                <a:solidFill>
                  <a:prstClr val="black"/>
                </a:solidFill>
              </a:rPr>
              <a:t> %70 </a:t>
            </a:r>
            <a:r>
              <a:rPr lang="en-US" sz="2300" dirty="0" err="1">
                <a:solidFill>
                  <a:prstClr val="black"/>
                </a:solidFill>
              </a:rPr>
              <a:t>uygulamalı</a:t>
            </a:r>
            <a:r>
              <a:rPr lang="en-US" sz="2300" dirty="0">
                <a:solidFill>
                  <a:prstClr val="black"/>
                </a:solidFill>
              </a:rPr>
              <a:t> </a:t>
            </a:r>
            <a:r>
              <a:rPr lang="en-US" sz="2300" dirty="0" err="1">
                <a:solidFill>
                  <a:prstClr val="black"/>
                </a:solidFill>
              </a:rPr>
              <a:t>derslerde</a:t>
            </a:r>
            <a:r>
              <a:rPr lang="en-US" sz="2300" dirty="0">
                <a:solidFill>
                  <a:prstClr val="black"/>
                </a:solidFill>
              </a:rPr>
              <a:t> %80’dir.</a:t>
            </a:r>
          </a:p>
        </p:txBody>
      </p:sp>
    </p:spTree>
    <p:extLst>
      <p:ext uri="{BB962C8B-B14F-4D97-AF65-F5344CB8AC3E}">
        <p14:creationId xmlns:p14="http://schemas.microsoft.com/office/powerpoint/2010/main" val="17526463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Sosyal Bilimler MYO</a:t>
            </a:r>
            <a:endParaRPr lang="en-US" dirty="0"/>
          </a:p>
        </p:txBody>
      </p:sp>
      <p:sp>
        <p:nvSpPr>
          <p:cNvPr id="5" name="TextBox 4"/>
          <p:cNvSpPr txBox="1"/>
          <p:nvPr/>
        </p:nvSpPr>
        <p:spPr>
          <a:xfrm>
            <a:off x="612648" y="1851376"/>
            <a:ext cx="8015805" cy="4093428"/>
          </a:xfrm>
          <a:prstGeom prst="rect">
            <a:avLst/>
          </a:prstGeom>
          <a:noFill/>
        </p:spPr>
        <p:txBody>
          <a:bodyPr wrap="square" rtlCol="0">
            <a:spAutoFit/>
          </a:bodyPr>
          <a:lstStyle/>
          <a:p>
            <a:pPr marL="365760" lvl="1">
              <a:spcBef>
                <a:spcPts val="550"/>
              </a:spcBef>
              <a:buClr>
                <a:srgbClr val="94B6D2"/>
              </a:buClr>
              <a:buSzPct val="70000"/>
            </a:pPr>
            <a:r>
              <a:rPr lang="en-US" sz="2300" b="1" dirty="0" err="1">
                <a:solidFill>
                  <a:prstClr val="black"/>
                </a:solidFill>
              </a:rPr>
              <a:t>Staj</a:t>
            </a:r>
            <a:endParaRPr lang="en-US" sz="2300" b="1" dirty="0">
              <a:solidFill>
                <a:prstClr val="black"/>
              </a:solidFill>
            </a:endParaRPr>
          </a:p>
          <a:p>
            <a:pPr marL="640080" lvl="1" indent="-274320">
              <a:spcBef>
                <a:spcPts val="550"/>
              </a:spcBef>
              <a:buClr>
                <a:srgbClr val="94B6D2"/>
              </a:buClr>
              <a:buSzPct val="70000"/>
              <a:buFont typeface="Wingdings 2"/>
              <a:buChar char=""/>
            </a:pPr>
            <a:r>
              <a:rPr lang="en-US" sz="2300" dirty="0">
                <a:solidFill>
                  <a:prstClr val="black"/>
                </a:solidFill>
              </a:rPr>
              <a:t>Her </a:t>
            </a:r>
            <a:r>
              <a:rPr lang="en-US" sz="2300" dirty="0" err="1">
                <a:solidFill>
                  <a:prstClr val="black"/>
                </a:solidFill>
              </a:rPr>
              <a:t>öğrenci</a:t>
            </a:r>
            <a:r>
              <a:rPr lang="en-US" sz="2300" dirty="0">
                <a:solidFill>
                  <a:prstClr val="black"/>
                </a:solidFill>
              </a:rPr>
              <a:t> </a:t>
            </a:r>
            <a:r>
              <a:rPr lang="en-US" sz="2300" dirty="0" err="1">
                <a:solidFill>
                  <a:prstClr val="black"/>
                </a:solidFill>
              </a:rPr>
              <a:t>mezuniyet</a:t>
            </a:r>
            <a:r>
              <a:rPr lang="en-US" sz="2300" dirty="0">
                <a:solidFill>
                  <a:prstClr val="black"/>
                </a:solidFill>
              </a:rPr>
              <a:t> </a:t>
            </a:r>
            <a:r>
              <a:rPr lang="en-US" sz="2300" dirty="0" err="1">
                <a:solidFill>
                  <a:prstClr val="black"/>
                </a:solidFill>
              </a:rPr>
              <a:t>hakkı</a:t>
            </a:r>
            <a:r>
              <a:rPr lang="en-US" sz="2300" dirty="0">
                <a:solidFill>
                  <a:prstClr val="black"/>
                </a:solidFill>
              </a:rPr>
              <a:t> </a:t>
            </a:r>
            <a:r>
              <a:rPr lang="en-US" sz="2300" dirty="0" err="1">
                <a:solidFill>
                  <a:prstClr val="black"/>
                </a:solidFill>
              </a:rPr>
              <a:t>elde</a:t>
            </a:r>
            <a:r>
              <a:rPr lang="en-US" sz="2300" dirty="0">
                <a:solidFill>
                  <a:prstClr val="black"/>
                </a:solidFill>
              </a:rPr>
              <a:t> </a:t>
            </a:r>
            <a:r>
              <a:rPr lang="en-US" sz="2300" dirty="0" err="1">
                <a:solidFill>
                  <a:prstClr val="black"/>
                </a:solidFill>
              </a:rPr>
              <a:t>edebilmek</a:t>
            </a:r>
            <a:r>
              <a:rPr lang="en-US" sz="2300" dirty="0">
                <a:solidFill>
                  <a:prstClr val="black"/>
                </a:solidFill>
              </a:rPr>
              <a:t> </a:t>
            </a:r>
            <a:r>
              <a:rPr lang="en-US" sz="2300" dirty="0" err="1">
                <a:solidFill>
                  <a:prstClr val="black"/>
                </a:solidFill>
              </a:rPr>
              <a:t>için</a:t>
            </a:r>
            <a:r>
              <a:rPr lang="en-US" sz="2300" dirty="0">
                <a:solidFill>
                  <a:prstClr val="black"/>
                </a:solidFill>
              </a:rPr>
              <a:t> </a:t>
            </a:r>
            <a:r>
              <a:rPr lang="en-US" sz="2300" dirty="0" err="1">
                <a:solidFill>
                  <a:prstClr val="black"/>
                </a:solidFill>
              </a:rPr>
              <a:t>dersleri</a:t>
            </a:r>
            <a:r>
              <a:rPr lang="en-US" sz="2300" dirty="0">
                <a:solidFill>
                  <a:prstClr val="black"/>
                </a:solidFill>
              </a:rPr>
              <a:t> </a:t>
            </a:r>
            <a:r>
              <a:rPr lang="en-US" sz="2300" dirty="0" err="1">
                <a:solidFill>
                  <a:prstClr val="black"/>
                </a:solidFill>
              </a:rPr>
              <a:t>geçmenin</a:t>
            </a:r>
            <a:r>
              <a:rPr lang="en-US" sz="2300" dirty="0">
                <a:solidFill>
                  <a:prstClr val="black"/>
                </a:solidFill>
              </a:rPr>
              <a:t> </a:t>
            </a:r>
            <a:r>
              <a:rPr lang="en-US" sz="2300" dirty="0" err="1">
                <a:solidFill>
                  <a:prstClr val="black"/>
                </a:solidFill>
              </a:rPr>
              <a:t>yanı</a:t>
            </a:r>
            <a:r>
              <a:rPr lang="en-US" sz="2300" dirty="0">
                <a:solidFill>
                  <a:prstClr val="black"/>
                </a:solidFill>
              </a:rPr>
              <a:t> </a:t>
            </a:r>
            <a:r>
              <a:rPr lang="en-US" sz="2300" dirty="0" err="1">
                <a:solidFill>
                  <a:prstClr val="black"/>
                </a:solidFill>
              </a:rPr>
              <a:t>sıra</a:t>
            </a:r>
            <a:r>
              <a:rPr lang="en-US" sz="2300" dirty="0">
                <a:solidFill>
                  <a:prstClr val="black"/>
                </a:solidFill>
              </a:rPr>
              <a:t> </a:t>
            </a:r>
            <a:r>
              <a:rPr lang="tr-TR" sz="2300" dirty="0">
                <a:solidFill>
                  <a:prstClr val="black"/>
                </a:solidFill>
              </a:rPr>
              <a:t>2</a:t>
            </a:r>
            <a:r>
              <a:rPr lang="en-US" sz="2300" dirty="0">
                <a:solidFill>
                  <a:prstClr val="black"/>
                </a:solidFill>
              </a:rPr>
              <a:t>0 </a:t>
            </a:r>
            <a:r>
              <a:rPr lang="en-US" sz="2300" dirty="0" err="1">
                <a:solidFill>
                  <a:prstClr val="black"/>
                </a:solidFill>
              </a:rPr>
              <a:t>iş</a:t>
            </a:r>
            <a:r>
              <a:rPr lang="en-US" sz="2300" dirty="0">
                <a:solidFill>
                  <a:prstClr val="black"/>
                </a:solidFill>
              </a:rPr>
              <a:t> </a:t>
            </a:r>
            <a:r>
              <a:rPr lang="en-US" sz="2300" dirty="0" err="1">
                <a:solidFill>
                  <a:prstClr val="black"/>
                </a:solidFill>
              </a:rPr>
              <a:t>günü</a:t>
            </a:r>
            <a:r>
              <a:rPr lang="en-US" sz="2300" dirty="0">
                <a:solidFill>
                  <a:prstClr val="black"/>
                </a:solidFill>
              </a:rPr>
              <a:t> </a:t>
            </a:r>
            <a:r>
              <a:rPr lang="en-US" sz="2300" dirty="0" err="1">
                <a:solidFill>
                  <a:prstClr val="black"/>
                </a:solidFill>
              </a:rPr>
              <a:t>meslek</a:t>
            </a:r>
            <a:r>
              <a:rPr lang="en-US" sz="2300" dirty="0">
                <a:solidFill>
                  <a:prstClr val="black"/>
                </a:solidFill>
              </a:rPr>
              <a:t> </a:t>
            </a:r>
            <a:r>
              <a:rPr lang="en-US" sz="2300" dirty="0" err="1">
                <a:solidFill>
                  <a:prstClr val="black"/>
                </a:solidFill>
              </a:rPr>
              <a:t>stajını</a:t>
            </a:r>
            <a:r>
              <a:rPr lang="en-US" sz="2300" dirty="0">
                <a:solidFill>
                  <a:prstClr val="black"/>
                </a:solidFill>
              </a:rPr>
              <a:t> </a:t>
            </a:r>
            <a:r>
              <a:rPr lang="en-US" sz="2300" dirty="0" err="1">
                <a:solidFill>
                  <a:prstClr val="black"/>
                </a:solidFill>
              </a:rPr>
              <a:t>tamamlamak</a:t>
            </a:r>
            <a:r>
              <a:rPr lang="en-US" sz="2300" dirty="0">
                <a:solidFill>
                  <a:prstClr val="black"/>
                </a:solidFill>
              </a:rPr>
              <a:t> </a:t>
            </a:r>
            <a:r>
              <a:rPr lang="en-US" sz="2300" dirty="0" err="1">
                <a:solidFill>
                  <a:prstClr val="black"/>
                </a:solidFill>
              </a:rPr>
              <a:t>zorundadır</a:t>
            </a:r>
            <a:r>
              <a:rPr lang="en-US" sz="2300" dirty="0">
                <a:solidFill>
                  <a:prstClr val="black"/>
                </a:solidFill>
              </a:rPr>
              <a:t>.</a:t>
            </a:r>
          </a:p>
          <a:p>
            <a:pPr marL="640080" lvl="1" indent="-274320">
              <a:spcBef>
                <a:spcPts val="550"/>
              </a:spcBef>
              <a:buClr>
                <a:srgbClr val="94B6D2"/>
              </a:buClr>
              <a:buSzPct val="70000"/>
              <a:buFont typeface="Wingdings 2"/>
              <a:buChar char=""/>
            </a:pPr>
            <a:endParaRPr lang="en-US" sz="2300" dirty="0">
              <a:solidFill>
                <a:prstClr val="black"/>
              </a:solidFill>
            </a:endParaRPr>
          </a:p>
          <a:p>
            <a:pPr marL="365760" lvl="1">
              <a:spcBef>
                <a:spcPts val="550"/>
              </a:spcBef>
              <a:buClr>
                <a:srgbClr val="94B6D2"/>
              </a:buClr>
              <a:buSzPct val="70000"/>
            </a:pPr>
            <a:r>
              <a:rPr lang="en-US" sz="2300" b="1" dirty="0" err="1">
                <a:solidFill>
                  <a:prstClr val="black"/>
                </a:solidFill>
              </a:rPr>
              <a:t>Yönetmelikler</a:t>
            </a:r>
            <a:endParaRPr lang="en-US" sz="2300" b="1" dirty="0">
              <a:solidFill>
                <a:prstClr val="black"/>
              </a:solidFill>
            </a:endParaRPr>
          </a:p>
          <a:p>
            <a:pPr marL="640080" lvl="1" indent="-274320">
              <a:spcBef>
                <a:spcPts val="550"/>
              </a:spcBef>
              <a:buClr>
                <a:srgbClr val="94B6D2"/>
              </a:buClr>
              <a:buSzPct val="70000"/>
              <a:buFont typeface="Wingdings 2"/>
              <a:buChar char=""/>
            </a:pPr>
            <a:r>
              <a:rPr lang="en-US" sz="2300" dirty="0">
                <a:solidFill>
                  <a:prstClr val="black"/>
                </a:solidFill>
              </a:rPr>
              <a:t>Her </a:t>
            </a:r>
            <a:r>
              <a:rPr lang="en-US" sz="2300" dirty="0" err="1">
                <a:solidFill>
                  <a:prstClr val="black"/>
                </a:solidFill>
              </a:rPr>
              <a:t>öğrenci</a:t>
            </a:r>
            <a:r>
              <a:rPr lang="en-US" sz="2300" dirty="0">
                <a:solidFill>
                  <a:prstClr val="black"/>
                </a:solidFill>
              </a:rPr>
              <a:t> web </a:t>
            </a:r>
            <a:r>
              <a:rPr lang="en-US" sz="2300" dirty="0" err="1">
                <a:solidFill>
                  <a:prstClr val="black"/>
                </a:solidFill>
              </a:rPr>
              <a:t>sitelerinde</a:t>
            </a:r>
            <a:r>
              <a:rPr lang="en-US" sz="2300" dirty="0">
                <a:solidFill>
                  <a:prstClr val="black"/>
                </a:solidFill>
              </a:rPr>
              <a:t> </a:t>
            </a:r>
            <a:r>
              <a:rPr lang="en-US" sz="2300" dirty="0" err="1">
                <a:solidFill>
                  <a:prstClr val="black"/>
                </a:solidFill>
              </a:rPr>
              <a:t>yer</a:t>
            </a:r>
            <a:r>
              <a:rPr lang="en-US" sz="2300" dirty="0">
                <a:solidFill>
                  <a:prstClr val="black"/>
                </a:solidFill>
              </a:rPr>
              <a:t> </a:t>
            </a:r>
            <a:r>
              <a:rPr lang="en-US" sz="2300" dirty="0" err="1">
                <a:solidFill>
                  <a:prstClr val="black"/>
                </a:solidFill>
              </a:rPr>
              <a:t>alan</a:t>
            </a:r>
            <a:r>
              <a:rPr lang="en-US" sz="2300" dirty="0">
                <a:solidFill>
                  <a:prstClr val="black"/>
                </a:solidFill>
              </a:rPr>
              <a:t> </a:t>
            </a:r>
            <a:r>
              <a:rPr lang="en-US" sz="2300" dirty="0" err="1">
                <a:solidFill>
                  <a:prstClr val="black"/>
                </a:solidFill>
              </a:rPr>
              <a:t>yönetmeliklere</a:t>
            </a:r>
            <a:r>
              <a:rPr lang="en-US" sz="2300" dirty="0">
                <a:solidFill>
                  <a:prstClr val="black"/>
                </a:solidFill>
              </a:rPr>
              <a:t> </a:t>
            </a:r>
            <a:r>
              <a:rPr lang="en-US" sz="2300" dirty="0" err="1">
                <a:solidFill>
                  <a:prstClr val="black"/>
                </a:solidFill>
              </a:rPr>
              <a:t>uymak</a:t>
            </a:r>
            <a:r>
              <a:rPr lang="en-US" sz="2300" dirty="0">
                <a:solidFill>
                  <a:prstClr val="black"/>
                </a:solidFill>
              </a:rPr>
              <a:t> </a:t>
            </a:r>
            <a:r>
              <a:rPr lang="en-US" sz="2300" dirty="0" err="1">
                <a:solidFill>
                  <a:prstClr val="black"/>
                </a:solidFill>
              </a:rPr>
              <a:t>zorundadır</a:t>
            </a:r>
            <a:r>
              <a:rPr lang="en-US" sz="2300" dirty="0">
                <a:solidFill>
                  <a:prstClr val="black"/>
                </a:solidFill>
              </a:rPr>
              <a:t>. </a:t>
            </a:r>
          </a:p>
          <a:p>
            <a:pPr marL="640080" lvl="1" indent="-274320">
              <a:spcBef>
                <a:spcPts val="550"/>
              </a:spcBef>
              <a:buClr>
                <a:srgbClr val="94B6D2"/>
              </a:buClr>
              <a:buSzPct val="70000"/>
              <a:buFont typeface="Wingdings 2"/>
              <a:buChar char=""/>
            </a:pPr>
            <a:r>
              <a:rPr lang="en-US" sz="2300" dirty="0" smtClean="0">
                <a:solidFill>
                  <a:prstClr val="black"/>
                </a:solidFill>
              </a:rPr>
              <a:t>- </a:t>
            </a:r>
            <a:r>
              <a:rPr lang="en-US" sz="2300" dirty="0" err="1">
                <a:solidFill>
                  <a:prstClr val="black"/>
                </a:solidFill>
              </a:rPr>
              <a:t>Eğitim</a:t>
            </a:r>
            <a:r>
              <a:rPr lang="en-US" sz="2300" dirty="0">
                <a:solidFill>
                  <a:prstClr val="black"/>
                </a:solidFill>
              </a:rPr>
              <a:t> </a:t>
            </a:r>
            <a:r>
              <a:rPr lang="en-US" sz="2300" dirty="0" err="1">
                <a:solidFill>
                  <a:prstClr val="black"/>
                </a:solidFill>
              </a:rPr>
              <a:t>Öğretim</a:t>
            </a:r>
            <a:r>
              <a:rPr lang="en-US" sz="2300" dirty="0">
                <a:solidFill>
                  <a:prstClr val="black"/>
                </a:solidFill>
              </a:rPr>
              <a:t> </a:t>
            </a:r>
            <a:r>
              <a:rPr lang="en-US" sz="2300" dirty="0" err="1">
                <a:solidFill>
                  <a:prstClr val="black"/>
                </a:solidFill>
              </a:rPr>
              <a:t>Yönetmeliği</a:t>
            </a:r>
            <a:endParaRPr lang="en-US" sz="2300" dirty="0">
              <a:solidFill>
                <a:prstClr val="black"/>
              </a:solidFill>
            </a:endParaRPr>
          </a:p>
          <a:p>
            <a:pPr marL="365760" lvl="1">
              <a:spcBef>
                <a:spcPts val="550"/>
              </a:spcBef>
              <a:buClr>
                <a:srgbClr val="94B6D2"/>
              </a:buClr>
              <a:buSzPct val="70000"/>
            </a:pPr>
            <a:endParaRPr lang="en-US" sz="2300" dirty="0">
              <a:solidFill>
                <a:prstClr val="black"/>
              </a:solidFill>
            </a:endParaRPr>
          </a:p>
        </p:txBody>
      </p:sp>
    </p:spTree>
    <p:extLst>
      <p:ext uri="{BB962C8B-B14F-4D97-AF65-F5344CB8AC3E}">
        <p14:creationId xmlns:p14="http://schemas.microsoft.com/office/powerpoint/2010/main" val="5135601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Sosyal Bilimler MYO</a:t>
            </a:r>
            <a:endParaRPr lang="en-US" dirty="0"/>
          </a:p>
        </p:txBody>
      </p:sp>
      <p:sp>
        <p:nvSpPr>
          <p:cNvPr id="5" name="TextBox 4"/>
          <p:cNvSpPr txBox="1"/>
          <p:nvPr/>
        </p:nvSpPr>
        <p:spPr>
          <a:xfrm>
            <a:off x="612648" y="2820334"/>
            <a:ext cx="8015805" cy="3559949"/>
          </a:xfrm>
          <a:prstGeom prst="rect">
            <a:avLst/>
          </a:prstGeom>
          <a:noFill/>
        </p:spPr>
        <p:txBody>
          <a:bodyPr wrap="square" rtlCol="0">
            <a:spAutoFit/>
          </a:bodyPr>
          <a:lstStyle/>
          <a:p>
            <a:pPr marL="708660" lvl="1" indent="-342900">
              <a:spcBef>
                <a:spcPts val="550"/>
              </a:spcBef>
              <a:buClr>
                <a:srgbClr val="94B6D2"/>
              </a:buClr>
              <a:buSzPct val="70000"/>
              <a:buFont typeface="Wingdings" charset="2"/>
              <a:buChar char="q"/>
            </a:pPr>
            <a:r>
              <a:rPr lang="en-US" sz="2300" dirty="0" err="1">
                <a:solidFill>
                  <a:prstClr val="black"/>
                </a:solidFill>
              </a:rPr>
              <a:t>Eğitim</a:t>
            </a:r>
            <a:r>
              <a:rPr lang="en-US" sz="2300" dirty="0">
                <a:solidFill>
                  <a:prstClr val="black"/>
                </a:solidFill>
              </a:rPr>
              <a:t> </a:t>
            </a:r>
            <a:r>
              <a:rPr lang="en-US" sz="2300" dirty="0" err="1">
                <a:solidFill>
                  <a:prstClr val="black"/>
                </a:solidFill>
              </a:rPr>
              <a:t>öğretim</a:t>
            </a:r>
            <a:r>
              <a:rPr lang="en-US" sz="2300" dirty="0">
                <a:solidFill>
                  <a:prstClr val="black"/>
                </a:solidFill>
              </a:rPr>
              <a:t> </a:t>
            </a:r>
            <a:r>
              <a:rPr lang="en-US" sz="2300" dirty="0" err="1">
                <a:solidFill>
                  <a:prstClr val="black"/>
                </a:solidFill>
              </a:rPr>
              <a:t>dönemi</a:t>
            </a:r>
            <a:r>
              <a:rPr lang="en-US" sz="2300" dirty="0">
                <a:solidFill>
                  <a:prstClr val="black"/>
                </a:solidFill>
              </a:rPr>
              <a:t> 8. </a:t>
            </a:r>
            <a:r>
              <a:rPr lang="en-US" sz="2300" dirty="0" err="1">
                <a:solidFill>
                  <a:prstClr val="black"/>
                </a:solidFill>
              </a:rPr>
              <a:t>ve</a:t>
            </a:r>
            <a:r>
              <a:rPr lang="en-US" sz="2300" dirty="0">
                <a:solidFill>
                  <a:prstClr val="black"/>
                </a:solidFill>
              </a:rPr>
              <a:t> 9. </a:t>
            </a:r>
            <a:r>
              <a:rPr lang="en-US" sz="2300" dirty="0" err="1">
                <a:solidFill>
                  <a:prstClr val="black"/>
                </a:solidFill>
              </a:rPr>
              <a:t>haftalarında</a:t>
            </a:r>
            <a:r>
              <a:rPr lang="en-US" sz="2300" dirty="0">
                <a:solidFill>
                  <a:prstClr val="black"/>
                </a:solidFill>
              </a:rPr>
              <a:t> </a:t>
            </a:r>
            <a:r>
              <a:rPr lang="en-US" sz="2300" dirty="0" err="1">
                <a:solidFill>
                  <a:prstClr val="black"/>
                </a:solidFill>
              </a:rPr>
              <a:t>vize</a:t>
            </a:r>
            <a:r>
              <a:rPr lang="en-US" sz="2300" dirty="0">
                <a:solidFill>
                  <a:prstClr val="black"/>
                </a:solidFill>
              </a:rPr>
              <a:t> </a:t>
            </a:r>
            <a:r>
              <a:rPr lang="en-US" sz="2300" dirty="0" err="1">
                <a:solidFill>
                  <a:prstClr val="black"/>
                </a:solidFill>
              </a:rPr>
              <a:t>sınavları</a:t>
            </a:r>
            <a:r>
              <a:rPr lang="en-US" sz="2300" dirty="0">
                <a:solidFill>
                  <a:prstClr val="black"/>
                </a:solidFill>
              </a:rPr>
              <a:t> </a:t>
            </a:r>
            <a:r>
              <a:rPr lang="en-US" sz="2300" dirty="0" err="1">
                <a:solidFill>
                  <a:prstClr val="black"/>
                </a:solidFill>
              </a:rPr>
              <a:t>yapılmaktadır</a:t>
            </a:r>
            <a:r>
              <a:rPr lang="en-US" sz="2300" dirty="0">
                <a:solidFill>
                  <a:prstClr val="black"/>
                </a:solidFill>
              </a:rPr>
              <a:t>.</a:t>
            </a:r>
          </a:p>
          <a:p>
            <a:pPr marL="708660" lvl="1" indent="-342900">
              <a:spcBef>
                <a:spcPts val="550"/>
              </a:spcBef>
              <a:buClr>
                <a:srgbClr val="94B6D2"/>
              </a:buClr>
              <a:buSzPct val="70000"/>
              <a:buFont typeface="Wingdings" charset="2"/>
              <a:buChar char="q"/>
            </a:pPr>
            <a:r>
              <a:rPr lang="en-US" sz="2300" dirty="0" err="1">
                <a:solidFill>
                  <a:prstClr val="black"/>
                </a:solidFill>
              </a:rPr>
              <a:t>Sınav</a:t>
            </a:r>
            <a:r>
              <a:rPr lang="en-US" sz="2300" dirty="0">
                <a:solidFill>
                  <a:prstClr val="black"/>
                </a:solidFill>
              </a:rPr>
              <a:t> </a:t>
            </a:r>
            <a:r>
              <a:rPr lang="en-US" sz="2300" dirty="0" err="1">
                <a:solidFill>
                  <a:prstClr val="black"/>
                </a:solidFill>
              </a:rPr>
              <a:t>takvimleri</a:t>
            </a:r>
            <a:r>
              <a:rPr lang="en-US" sz="2300" dirty="0">
                <a:solidFill>
                  <a:prstClr val="black"/>
                </a:solidFill>
              </a:rPr>
              <a:t> </a:t>
            </a:r>
            <a:r>
              <a:rPr lang="en-US" sz="2300" dirty="0" err="1">
                <a:solidFill>
                  <a:prstClr val="black"/>
                </a:solidFill>
              </a:rPr>
              <a:t>yaklaşık</a:t>
            </a:r>
            <a:r>
              <a:rPr lang="en-US" sz="2300" dirty="0">
                <a:solidFill>
                  <a:prstClr val="black"/>
                </a:solidFill>
              </a:rPr>
              <a:t> 10 </a:t>
            </a:r>
            <a:r>
              <a:rPr lang="en-US" sz="2300" dirty="0" err="1">
                <a:solidFill>
                  <a:prstClr val="black"/>
                </a:solidFill>
              </a:rPr>
              <a:t>gün</a:t>
            </a:r>
            <a:r>
              <a:rPr lang="en-US" sz="2300" dirty="0">
                <a:solidFill>
                  <a:prstClr val="black"/>
                </a:solidFill>
              </a:rPr>
              <a:t> </a:t>
            </a:r>
            <a:r>
              <a:rPr lang="en-US" sz="2300" dirty="0" err="1">
                <a:solidFill>
                  <a:prstClr val="black"/>
                </a:solidFill>
              </a:rPr>
              <a:t>öncesinde</a:t>
            </a:r>
            <a:r>
              <a:rPr lang="en-US" sz="2300" dirty="0">
                <a:solidFill>
                  <a:prstClr val="black"/>
                </a:solidFill>
              </a:rPr>
              <a:t> </a:t>
            </a:r>
            <a:r>
              <a:rPr lang="en-US" sz="2300" dirty="0" err="1">
                <a:solidFill>
                  <a:prstClr val="black"/>
                </a:solidFill>
              </a:rPr>
              <a:t>okul</a:t>
            </a:r>
            <a:r>
              <a:rPr lang="en-US" sz="2300" dirty="0">
                <a:solidFill>
                  <a:prstClr val="black"/>
                </a:solidFill>
              </a:rPr>
              <a:t> </a:t>
            </a:r>
            <a:r>
              <a:rPr lang="en-US" sz="2300" dirty="0" err="1">
                <a:solidFill>
                  <a:prstClr val="black"/>
                </a:solidFill>
              </a:rPr>
              <a:t>panolarında</a:t>
            </a:r>
            <a:r>
              <a:rPr lang="en-US" sz="2300" dirty="0">
                <a:solidFill>
                  <a:prstClr val="black"/>
                </a:solidFill>
              </a:rPr>
              <a:t> </a:t>
            </a:r>
            <a:r>
              <a:rPr lang="en-US" sz="2300" dirty="0" err="1">
                <a:solidFill>
                  <a:prstClr val="black"/>
                </a:solidFill>
              </a:rPr>
              <a:t>ve</a:t>
            </a:r>
            <a:r>
              <a:rPr lang="en-US" sz="2300" dirty="0">
                <a:solidFill>
                  <a:prstClr val="black"/>
                </a:solidFill>
              </a:rPr>
              <a:t> web </a:t>
            </a:r>
            <a:r>
              <a:rPr lang="en-US" sz="2300" dirty="0" err="1">
                <a:solidFill>
                  <a:prstClr val="black"/>
                </a:solidFill>
              </a:rPr>
              <a:t>sitemizde</a:t>
            </a:r>
            <a:r>
              <a:rPr lang="en-US" sz="2300" dirty="0">
                <a:solidFill>
                  <a:prstClr val="black"/>
                </a:solidFill>
              </a:rPr>
              <a:t> </a:t>
            </a:r>
            <a:r>
              <a:rPr lang="en-US" sz="2300" dirty="0" err="1">
                <a:solidFill>
                  <a:prstClr val="black"/>
                </a:solidFill>
              </a:rPr>
              <a:t>yayınlanmaktadır</a:t>
            </a:r>
            <a:r>
              <a:rPr lang="en-US" sz="2300" dirty="0">
                <a:solidFill>
                  <a:prstClr val="black"/>
                </a:solidFill>
              </a:rPr>
              <a:t>.</a:t>
            </a:r>
          </a:p>
          <a:p>
            <a:pPr marL="708660" lvl="1" indent="-342900">
              <a:spcBef>
                <a:spcPts val="550"/>
              </a:spcBef>
              <a:buClr>
                <a:srgbClr val="94B6D2"/>
              </a:buClr>
              <a:buSzPct val="70000"/>
              <a:buFont typeface="Wingdings" charset="2"/>
              <a:buChar char="q"/>
            </a:pPr>
            <a:r>
              <a:rPr lang="en-US" sz="2300" dirty="0" err="1">
                <a:solidFill>
                  <a:prstClr val="black"/>
                </a:solidFill>
              </a:rPr>
              <a:t>Sınavlarda</a:t>
            </a:r>
            <a:r>
              <a:rPr lang="en-US" sz="2300" dirty="0">
                <a:solidFill>
                  <a:prstClr val="black"/>
                </a:solidFill>
              </a:rPr>
              <a:t> </a:t>
            </a:r>
            <a:r>
              <a:rPr lang="en-US" sz="2300" dirty="0" err="1">
                <a:solidFill>
                  <a:prstClr val="black"/>
                </a:solidFill>
              </a:rPr>
              <a:t>hangi</a:t>
            </a:r>
            <a:r>
              <a:rPr lang="en-US" sz="2300" dirty="0">
                <a:solidFill>
                  <a:prstClr val="black"/>
                </a:solidFill>
              </a:rPr>
              <a:t> </a:t>
            </a:r>
            <a:r>
              <a:rPr lang="en-US" sz="2300" dirty="0" err="1">
                <a:solidFill>
                  <a:prstClr val="black"/>
                </a:solidFill>
              </a:rPr>
              <a:t>derslikler</a:t>
            </a:r>
            <a:r>
              <a:rPr lang="en-US" sz="2300" dirty="0">
                <a:solidFill>
                  <a:prstClr val="black"/>
                </a:solidFill>
              </a:rPr>
              <a:t> </a:t>
            </a:r>
            <a:r>
              <a:rPr lang="en-US" sz="2300" dirty="0" err="1">
                <a:solidFill>
                  <a:prstClr val="black"/>
                </a:solidFill>
              </a:rPr>
              <a:t>belirtilmişse</a:t>
            </a:r>
            <a:r>
              <a:rPr lang="en-US" sz="2300" dirty="0">
                <a:solidFill>
                  <a:prstClr val="black"/>
                </a:solidFill>
              </a:rPr>
              <a:t> o </a:t>
            </a:r>
            <a:r>
              <a:rPr lang="en-US" sz="2300" dirty="0" err="1">
                <a:solidFill>
                  <a:prstClr val="black"/>
                </a:solidFill>
              </a:rPr>
              <a:t>sınıfta</a:t>
            </a:r>
            <a:r>
              <a:rPr lang="en-US" sz="2300" dirty="0">
                <a:solidFill>
                  <a:prstClr val="black"/>
                </a:solidFill>
              </a:rPr>
              <a:t> 5 </a:t>
            </a:r>
            <a:r>
              <a:rPr lang="en-US" sz="2300" dirty="0" err="1">
                <a:solidFill>
                  <a:prstClr val="black"/>
                </a:solidFill>
              </a:rPr>
              <a:t>dakika</a:t>
            </a:r>
            <a:r>
              <a:rPr lang="en-US" sz="2300" dirty="0">
                <a:solidFill>
                  <a:prstClr val="black"/>
                </a:solidFill>
              </a:rPr>
              <a:t> </a:t>
            </a:r>
            <a:r>
              <a:rPr lang="en-US" sz="2300" dirty="0" err="1">
                <a:solidFill>
                  <a:prstClr val="black"/>
                </a:solidFill>
              </a:rPr>
              <a:t>öncesinde</a:t>
            </a:r>
            <a:r>
              <a:rPr lang="en-US" sz="2300" dirty="0">
                <a:solidFill>
                  <a:prstClr val="black"/>
                </a:solidFill>
              </a:rPr>
              <a:t> </a:t>
            </a:r>
            <a:r>
              <a:rPr lang="en-US" sz="2300" dirty="0" err="1">
                <a:solidFill>
                  <a:prstClr val="black"/>
                </a:solidFill>
              </a:rPr>
              <a:t>yerinizi</a:t>
            </a:r>
            <a:r>
              <a:rPr lang="en-US" sz="2300" dirty="0">
                <a:solidFill>
                  <a:prstClr val="black"/>
                </a:solidFill>
              </a:rPr>
              <a:t> </a:t>
            </a:r>
            <a:r>
              <a:rPr lang="en-US" sz="2300" dirty="0" err="1">
                <a:solidFill>
                  <a:prstClr val="black"/>
                </a:solidFill>
              </a:rPr>
              <a:t>almanız</a:t>
            </a:r>
            <a:r>
              <a:rPr lang="en-US" sz="2300" dirty="0">
                <a:solidFill>
                  <a:prstClr val="black"/>
                </a:solidFill>
              </a:rPr>
              <a:t> </a:t>
            </a:r>
            <a:r>
              <a:rPr lang="en-US" sz="2300" dirty="0" err="1">
                <a:solidFill>
                  <a:prstClr val="black"/>
                </a:solidFill>
              </a:rPr>
              <a:t>gerekmektedir</a:t>
            </a:r>
            <a:r>
              <a:rPr lang="en-US" sz="2300" dirty="0">
                <a:solidFill>
                  <a:prstClr val="black"/>
                </a:solidFill>
              </a:rPr>
              <a:t>. </a:t>
            </a:r>
          </a:p>
          <a:p>
            <a:pPr marL="708660" lvl="1" indent="-342900">
              <a:spcBef>
                <a:spcPts val="550"/>
              </a:spcBef>
              <a:buClr>
                <a:srgbClr val="94B6D2"/>
              </a:buClr>
              <a:buSzPct val="70000"/>
              <a:buFont typeface="Wingdings" charset="2"/>
              <a:buChar char="q"/>
            </a:pPr>
            <a:r>
              <a:rPr lang="en-US" sz="2300" b="1" dirty="0" err="1">
                <a:solidFill>
                  <a:prstClr val="black"/>
                </a:solidFill>
              </a:rPr>
              <a:t>Sınavlara</a:t>
            </a:r>
            <a:r>
              <a:rPr lang="en-US" sz="2300" b="1" dirty="0">
                <a:solidFill>
                  <a:prstClr val="black"/>
                </a:solidFill>
              </a:rPr>
              <a:t> </a:t>
            </a:r>
            <a:r>
              <a:rPr lang="en-US" sz="2300" b="1" dirty="0" err="1">
                <a:solidFill>
                  <a:prstClr val="black"/>
                </a:solidFill>
              </a:rPr>
              <a:t>girerken</a:t>
            </a:r>
            <a:r>
              <a:rPr lang="en-US" sz="2300" b="1" dirty="0">
                <a:solidFill>
                  <a:prstClr val="black"/>
                </a:solidFill>
              </a:rPr>
              <a:t> </a:t>
            </a:r>
            <a:r>
              <a:rPr lang="en-US" sz="2300" b="1" dirty="0" err="1">
                <a:solidFill>
                  <a:prstClr val="black"/>
                </a:solidFill>
              </a:rPr>
              <a:t>öğrenci</a:t>
            </a:r>
            <a:r>
              <a:rPr lang="en-US" sz="2300" b="1" dirty="0">
                <a:solidFill>
                  <a:prstClr val="black"/>
                </a:solidFill>
              </a:rPr>
              <a:t> </a:t>
            </a:r>
            <a:r>
              <a:rPr lang="en-US" sz="2300" b="1" dirty="0" err="1">
                <a:solidFill>
                  <a:prstClr val="black"/>
                </a:solidFill>
              </a:rPr>
              <a:t>kimliğinizin</a:t>
            </a:r>
            <a:r>
              <a:rPr lang="en-US" sz="2300" b="1" dirty="0">
                <a:solidFill>
                  <a:prstClr val="black"/>
                </a:solidFill>
              </a:rPr>
              <a:t> </a:t>
            </a:r>
            <a:r>
              <a:rPr lang="en-US" sz="2300" b="1" dirty="0" err="1">
                <a:solidFill>
                  <a:prstClr val="black"/>
                </a:solidFill>
              </a:rPr>
              <a:t>olması</a:t>
            </a:r>
            <a:r>
              <a:rPr lang="en-US" sz="2300" b="1" dirty="0">
                <a:solidFill>
                  <a:prstClr val="black"/>
                </a:solidFill>
              </a:rPr>
              <a:t> </a:t>
            </a:r>
            <a:r>
              <a:rPr lang="en-US" sz="2300" b="1" dirty="0" err="1">
                <a:solidFill>
                  <a:prstClr val="black"/>
                </a:solidFill>
              </a:rPr>
              <a:t>zorunlu</a:t>
            </a:r>
            <a:r>
              <a:rPr lang="en-US" sz="2300" b="1" dirty="0">
                <a:solidFill>
                  <a:prstClr val="black"/>
                </a:solidFill>
              </a:rPr>
              <a:t> </a:t>
            </a:r>
            <a:r>
              <a:rPr lang="en-US" sz="2300" b="1" dirty="0" err="1">
                <a:solidFill>
                  <a:prstClr val="black"/>
                </a:solidFill>
              </a:rPr>
              <a:t>olup</a:t>
            </a:r>
            <a:r>
              <a:rPr lang="en-US" sz="2300" b="1" dirty="0">
                <a:solidFill>
                  <a:prstClr val="black"/>
                </a:solidFill>
              </a:rPr>
              <a:t> </a:t>
            </a:r>
            <a:r>
              <a:rPr lang="en-US" sz="2300" b="1" dirty="0" err="1">
                <a:solidFill>
                  <a:prstClr val="black"/>
                </a:solidFill>
              </a:rPr>
              <a:t>cep</a:t>
            </a:r>
            <a:r>
              <a:rPr lang="en-US" sz="2300" b="1" dirty="0">
                <a:solidFill>
                  <a:prstClr val="black"/>
                </a:solidFill>
              </a:rPr>
              <a:t> </a:t>
            </a:r>
            <a:r>
              <a:rPr lang="en-US" sz="2300" b="1" dirty="0" err="1">
                <a:solidFill>
                  <a:prstClr val="black"/>
                </a:solidFill>
              </a:rPr>
              <a:t>telefonları</a:t>
            </a:r>
            <a:r>
              <a:rPr lang="en-US" sz="2300" b="1" dirty="0">
                <a:solidFill>
                  <a:prstClr val="black"/>
                </a:solidFill>
              </a:rPr>
              <a:t> </a:t>
            </a:r>
            <a:r>
              <a:rPr lang="en-US" sz="2300" b="1" dirty="0" err="1">
                <a:solidFill>
                  <a:prstClr val="black"/>
                </a:solidFill>
              </a:rPr>
              <a:t>kapalı</a:t>
            </a:r>
            <a:r>
              <a:rPr lang="en-US" sz="2300" b="1" dirty="0">
                <a:solidFill>
                  <a:prstClr val="black"/>
                </a:solidFill>
              </a:rPr>
              <a:t> </a:t>
            </a:r>
            <a:r>
              <a:rPr lang="en-US" sz="2300" b="1" dirty="0" err="1">
                <a:solidFill>
                  <a:prstClr val="black"/>
                </a:solidFill>
              </a:rPr>
              <a:t>olmalıdır</a:t>
            </a:r>
            <a:r>
              <a:rPr lang="en-US" sz="2300" b="1" dirty="0">
                <a:solidFill>
                  <a:prstClr val="black"/>
                </a:solidFill>
              </a:rPr>
              <a:t>.</a:t>
            </a:r>
          </a:p>
          <a:p>
            <a:pPr marL="708660" lvl="1" indent="-342900">
              <a:spcBef>
                <a:spcPts val="550"/>
              </a:spcBef>
              <a:buClr>
                <a:srgbClr val="94B6D2"/>
              </a:buClr>
              <a:buSzPct val="70000"/>
              <a:buFont typeface="Wingdings" charset="2"/>
              <a:buChar char="q"/>
            </a:pPr>
            <a:endParaRPr lang="en-US" sz="2300" dirty="0">
              <a:solidFill>
                <a:prstClr val="black"/>
              </a:solidFill>
            </a:endParaRPr>
          </a:p>
        </p:txBody>
      </p:sp>
      <p:sp>
        <p:nvSpPr>
          <p:cNvPr id="4" name="TextBox 3"/>
          <p:cNvSpPr txBox="1"/>
          <p:nvPr/>
        </p:nvSpPr>
        <p:spPr>
          <a:xfrm>
            <a:off x="612648" y="2008504"/>
            <a:ext cx="8015805" cy="461665"/>
          </a:xfrm>
          <a:prstGeom prst="rect">
            <a:avLst/>
          </a:prstGeom>
          <a:noFill/>
        </p:spPr>
        <p:txBody>
          <a:bodyPr wrap="square" rtlCol="0">
            <a:spAutoFit/>
          </a:bodyPr>
          <a:lstStyle/>
          <a:p>
            <a:pPr marL="365760" lvl="1">
              <a:spcBef>
                <a:spcPts val="550"/>
              </a:spcBef>
              <a:buClr>
                <a:srgbClr val="94B6D2"/>
              </a:buClr>
              <a:buSzPct val="70000"/>
            </a:pPr>
            <a:r>
              <a:rPr lang="tr-TR" sz="2400" b="1" dirty="0"/>
              <a:t>Ara ve Dönem Sonu Sınavları</a:t>
            </a:r>
            <a:endParaRPr lang="en-US" sz="2300" b="1" dirty="0">
              <a:solidFill>
                <a:prstClr val="black"/>
              </a:solidFill>
            </a:endParaRPr>
          </a:p>
        </p:txBody>
      </p:sp>
    </p:spTree>
    <p:extLst>
      <p:ext uri="{BB962C8B-B14F-4D97-AF65-F5344CB8AC3E}">
        <p14:creationId xmlns:p14="http://schemas.microsoft.com/office/powerpoint/2010/main" val="459618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Sosyal Bilimler MYO</a:t>
            </a:r>
            <a:endParaRPr lang="en-US" dirty="0"/>
          </a:p>
        </p:txBody>
      </p:sp>
      <p:sp>
        <p:nvSpPr>
          <p:cNvPr id="5" name="TextBox 4"/>
          <p:cNvSpPr txBox="1"/>
          <p:nvPr/>
        </p:nvSpPr>
        <p:spPr>
          <a:xfrm>
            <a:off x="612648" y="1890658"/>
            <a:ext cx="8015805" cy="3772828"/>
          </a:xfrm>
          <a:prstGeom prst="rect">
            <a:avLst/>
          </a:prstGeom>
          <a:noFill/>
        </p:spPr>
        <p:txBody>
          <a:bodyPr wrap="square" rtlCol="0">
            <a:spAutoFit/>
          </a:bodyPr>
          <a:lstStyle/>
          <a:p>
            <a:pPr marL="640080" lvl="1" indent="-274320">
              <a:spcBef>
                <a:spcPts val="550"/>
              </a:spcBef>
              <a:buClr>
                <a:srgbClr val="94B6D2"/>
              </a:buClr>
              <a:buSzPct val="70000"/>
              <a:buFont typeface="Wingdings 2"/>
              <a:buChar char=""/>
            </a:pPr>
            <a:r>
              <a:rPr lang="en-US" sz="2300" dirty="0" err="1">
                <a:solidFill>
                  <a:prstClr val="black"/>
                </a:solidFill>
              </a:rPr>
              <a:t>Dersi</a:t>
            </a:r>
            <a:r>
              <a:rPr lang="en-US" sz="2300" dirty="0">
                <a:solidFill>
                  <a:prstClr val="black"/>
                </a:solidFill>
              </a:rPr>
              <a:t> </a:t>
            </a:r>
            <a:r>
              <a:rPr lang="en-US" sz="2300" dirty="0" err="1">
                <a:solidFill>
                  <a:prstClr val="black"/>
                </a:solidFill>
              </a:rPr>
              <a:t>yürüten</a:t>
            </a:r>
            <a:r>
              <a:rPr lang="en-US" sz="2300" dirty="0">
                <a:solidFill>
                  <a:prstClr val="black"/>
                </a:solidFill>
              </a:rPr>
              <a:t> </a:t>
            </a:r>
            <a:r>
              <a:rPr lang="en-US" sz="2300" dirty="0" err="1">
                <a:solidFill>
                  <a:prstClr val="black"/>
                </a:solidFill>
              </a:rPr>
              <a:t>Öğretim</a:t>
            </a:r>
            <a:r>
              <a:rPr lang="en-US" sz="2300" dirty="0">
                <a:solidFill>
                  <a:prstClr val="black"/>
                </a:solidFill>
              </a:rPr>
              <a:t> </a:t>
            </a:r>
            <a:r>
              <a:rPr lang="en-US" sz="2300" dirty="0" err="1">
                <a:solidFill>
                  <a:prstClr val="black"/>
                </a:solidFill>
              </a:rPr>
              <a:t>Elemanı</a:t>
            </a:r>
            <a:r>
              <a:rPr lang="en-US" sz="2300" dirty="0">
                <a:solidFill>
                  <a:prstClr val="black"/>
                </a:solidFill>
              </a:rPr>
              <a:t> </a:t>
            </a:r>
            <a:r>
              <a:rPr lang="en-US" sz="2300" dirty="0" err="1">
                <a:solidFill>
                  <a:prstClr val="black"/>
                </a:solidFill>
              </a:rPr>
              <a:t>tarafından</a:t>
            </a:r>
            <a:r>
              <a:rPr lang="en-US" sz="2300" dirty="0">
                <a:solidFill>
                  <a:prstClr val="black"/>
                </a:solidFill>
              </a:rPr>
              <a:t> </a:t>
            </a:r>
            <a:r>
              <a:rPr lang="en-US" sz="2300" dirty="0" err="1">
                <a:solidFill>
                  <a:prstClr val="black"/>
                </a:solidFill>
              </a:rPr>
              <a:t>Yarıyıl</a:t>
            </a:r>
            <a:r>
              <a:rPr lang="en-US" sz="2300" dirty="0">
                <a:solidFill>
                  <a:prstClr val="black"/>
                </a:solidFill>
              </a:rPr>
              <a:t> </a:t>
            </a:r>
            <a:r>
              <a:rPr lang="en-US" sz="2300" dirty="0" err="1">
                <a:solidFill>
                  <a:prstClr val="black"/>
                </a:solidFill>
              </a:rPr>
              <a:t>İçi</a:t>
            </a:r>
            <a:r>
              <a:rPr lang="en-US" sz="2300" dirty="0">
                <a:solidFill>
                  <a:prstClr val="black"/>
                </a:solidFill>
              </a:rPr>
              <a:t> </a:t>
            </a:r>
            <a:r>
              <a:rPr lang="en-US" sz="2300" dirty="0" err="1">
                <a:solidFill>
                  <a:prstClr val="black"/>
                </a:solidFill>
              </a:rPr>
              <a:t>Sınavının</a:t>
            </a:r>
            <a:r>
              <a:rPr lang="en-US" sz="2300" dirty="0">
                <a:solidFill>
                  <a:prstClr val="black"/>
                </a:solidFill>
              </a:rPr>
              <a:t> (</a:t>
            </a:r>
            <a:r>
              <a:rPr lang="en-US" sz="2300" dirty="0" err="1">
                <a:solidFill>
                  <a:prstClr val="black"/>
                </a:solidFill>
              </a:rPr>
              <a:t>Ara</a:t>
            </a:r>
            <a:r>
              <a:rPr lang="en-US" sz="2300" dirty="0">
                <a:solidFill>
                  <a:prstClr val="black"/>
                </a:solidFill>
              </a:rPr>
              <a:t> </a:t>
            </a:r>
            <a:r>
              <a:rPr lang="en-US" sz="2300" dirty="0" err="1">
                <a:solidFill>
                  <a:prstClr val="black"/>
                </a:solidFill>
              </a:rPr>
              <a:t>Sınav</a:t>
            </a:r>
            <a:r>
              <a:rPr lang="en-US" sz="2300" dirty="0">
                <a:solidFill>
                  <a:prstClr val="black"/>
                </a:solidFill>
              </a:rPr>
              <a:t> - </a:t>
            </a:r>
            <a:r>
              <a:rPr lang="en-US" sz="2300" dirty="0" err="1">
                <a:solidFill>
                  <a:prstClr val="black"/>
                </a:solidFill>
              </a:rPr>
              <a:t>Vize</a:t>
            </a:r>
            <a:r>
              <a:rPr lang="en-US" sz="2300" dirty="0">
                <a:solidFill>
                  <a:prstClr val="black"/>
                </a:solidFill>
              </a:rPr>
              <a:t>) %40’ı; </a:t>
            </a:r>
            <a:r>
              <a:rPr lang="en-US" sz="2300" dirty="0" err="1">
                <a:solidFill>
                  <a:prstClr val="black"/>
                </a:solidFill>
              </a:rPr>
              <a:t>Yarıyıl</a:t>
            </a:r>
            <a:r>
              <a:rPr lang="en-US" sz="2300" dirty="0">
                <a:solidFill>
                  <a:prstClr val="black"/>
                </a:solidFill>
              </a:rPr>
              <a:t> </a:t>
            </a:r>
            <a:r>
              <a:rPr lang="en-US" sz="2300" dirty="0" err="1">
                <a:solidFill>
                  <a:prstClr val="black"/>
                </a:solidFill>
              </a:rPr>
              <a:t>Sonu</a:t>
            </a:r>
            <a:r>
              <a:rPr lang="en-US" sz="2300" dirty="0">
                <a:solidFill>
                  <a:prstClr val="black"/>
                </a:solidFill>
              </a:rPr>
              <a:t> </a:t>
            </a:r>
            <a:r>
              <a:rPr lang="en-US" sz="2300" dirty="0" err="1">
                <a:solidFill>
                  <a:prstClr val="black"/>
                </a:solidFill>
              </a:rPr>
              <a:t>Sınavının</a:t>
            </a:r>
            <a:r>
              <a:rPr lang="en-US" sz="2300" dirty="0">
                <a:solidFill>
                  <a:prstClr val="black"/>
                </a:solidFill>
              </a:rPr>
              <a:t> (Final) %60’ı </a:t>
            </a:r>
            <a:r>
              <a:rPr lang="en-US" sz="2300" dirty="0" err="1">
                <a:solidFill>
                  <a:prstClr val="black"/>
                </a:solidFill>
              </a:rPr>
              <a:t>toplanarak</a:t>
            </a:r>
            <a:r>
              <a:rPr lang="en-US" sz="2300" dirty="0">
                <a:solidFill>
                  <a:prstClr val="black"/>
                </a:solidFill>
              </a:rPr>
              <a:t> </a:t>
            </a:r>
            <a:r>
              <a:rPr lang="en-US" sz="2300" dirty="0" err="1">
                <a:solidFill>
                  <a:prstClr val="black"/>
                </a:solidFill>
              </a:rPr>
              <a:t>Yarıyıl</a:t>
            </a:r>
            <a:r>
              <a:rPr lang="en-US" sz="2300" dirty="0">
                <a:solidFill>
                  <a:prstClr val="black"/>
                </a:solidFill>
              </a:rPr>
              <a:t> </a:t>
            </a:r>
            <a:r>
              <a:rPr lang="en-US" sz="2300" dirty="0" err="1">
                <a:solidFill>
                  <a:prstClr val="black"/>
                </a:solidFill>
              </a:rPr>
              <a:t>Başarı</a:t>
            </a:r>
            <a:r>
              <a:rPr lang="en-US" sz="2300" dirty="0">
                <a:solidFill>
                  <a:prstClr val="black"/>
                </a:solidFill>
              </a:rPr>
              <a:t> </a:t>
            </a:r>
            <a:r>
              <a:rPr lang="en-US" sz="2300" dirty="0" err="1">
                <a:solidFill>
                  <a:prstClr val="black"/>
                </a:solidFill>
              </a:rPr>
              <a:t>Puanı</a:t>
            </a:r>
            <a:r>
              <a:rPr lang="en-US" sz="2300" dirty="0">
                <a:solidFill>
                  <a:prstClr val="black"/>
                </a:solidFill>
              </a:rPr>
              <a:t> </a:t>
            </a:r>
            <a:r>
              <a:rPr lang="en-US" sz="2300" dirty="0" err="1">
                <a:solidFill>
                  <a:prstClr val="black"/>
                </a:solidFill>
              </a:rPr>
              <a:t>hesaplanır</a:t>
            </a:r>
            <a:r>
              <a:rPr lang="en-US" sz="2300" dirty="0">
                <a:solidFill>
                  <a:prstClr val="black"/>
                </a:solidFill>
              </a:rPr>
              <a:t> </a:t>
            </a:r>
            <a:r>
              <a:rPr lang="en-US" sz="2300" dirty="0" err="1">
                <a:solidFill>
                  <a:prstClr val="black"/>
                </a:solidFill>
              </a:rPr>
              <a:t>ve</a:t>
            </a:r>
            <a:r>
              <a:rPr lang="en-US" sz="2300" dirty="0">
                <a:solidFill>
                  <a:prstClr val="black"/>
                </a:solidFill>
              </a:rPr>
              <a:t> nota </a:t>
            </a:r>
            <a:r>
              <a:rPr lang="en-US" sz="2300" dirty="0" err="1">
                <a:solidFill>
                  <a:prstClr val="black"/>
                </a:solidFill>
              </a:rPr>
              <a:t>dönüştürülür</a:t>
            </a:r>
            <a:r>
              <a:rPr lang="en-US" sz="2300" dirty="0">
                <a:solidFill>
                  <a:prstClr val="black"/>
                </a:solidFill>
              </a:rPr>
              <a:t>. </a:t>
            </a:r>
          </a:p>
          <a:p>
            <a:pPr marL="640080" lvl="1" indent="-274320">
              <a:spcBef>
                <a:spcPts val="550"/>
              </a:spcBef>
              <a:buClr>
                <a:srgbClr val="94B6D2"/>
              </a:buClr>
              <a:buSzPct val="70000"/>
              <a:buFont typeface="Wingdings 2"/>
              <a:buChar char=""/>
            </a:pPr>
            <a:endParaRPr lang="en-US" sz="2300" dirty="0">
              <a:solidFill>
                <a:prstClr val="black"/>
              </a:solidFill>
            </a:endParaRPr>
          </a:p>
          <a:p>
            <a:pPr marL="640080" lvl="1" indent="-274320">
              <a:spcBef>
                <a:spcPts val="550"/>
              </a:spcBef>
              <a:buClr>
                <a:srgbClr val="94B6D2"/>
              </a:buClr>
              <a:buSzPct val="70000"/>
              <a:buFont typeface="Wingdings 2"/>
              <a:buChar char=""/>
            </a:pPr>
            <a:r>
              <a:rPr lang="en-US" sz="2300" dirty="0" err="1">
                <a:solidFill>
                  <a:prstClr val="black"/>
                </a:solidFill>
              </a:rPr>
              <a:t>Dönemde</a:t>
            </a:r>
            <a:r>
              <a:rPr lang="en-US" sz="2300" dirty="0">
                <a:solidFill>
                  <a:prstClr val="black"/>
                </a:solidFill>
              </a:rPr>
              <a:t> </a:t>
            </a:r>
            <a:r>
              <a:rPr lang="en-US" sz="2300" dirty="0" err="1">
                <a:solidFill>
                  <a:prstClr val="black"/>
                </a:solidFill>
              </a:rPr>
              <a:t>alınan</a:t>
            </a:r>
            <a:r>
              <a:rPr lang="en-US" sz="2300" dirty="0">
                <a:solidFill>
                  <a:prstClr val="black"/>
                </a:solidFill>
              </a:rPr>
              <a:t> </a:t>
            </a:r>
            <a:r>
              <a:rPr lang="en-US" sz="2300" dirty="0" err="1">
                <a:solidFill>
                  <a:prstClr val="black"/>
                </a:solidFill>
              </a:rPr>
              <a:t>tüm</a:t>
            </a:r>
            <a:r>
              <a:rPr lang="en-US" sz="2300" dirty="0">
                <a:solidFill>
                  <a:prstClr val="black"/>
                </a:solidFill>
              </a:rPr>
              <a:t> </a:t>
            </a:r>
            <a:r>
              <a:rPr lang="en-US" sz="2300" dirty="0" err="1">
                <a:solidFill>
                  <a:prstClr val="black"/>
                </a:solidFill>
              </a:rPr>
              <a:t>derslerin</a:t>
            </a:r>
            <a:r>
              <a:rPr lang="en-US" sz="2300" dirty="0">
                <a:solidFill>
                  <a:prstClr val="black"/>
                </a:solidFill>
              </a:rPr>
              <a:t> </a:t>
            </a:r>
            <a:r>
              <a:rPr lang="en-US" sz="2300" dirty="0" err="1">
                <a:solidFill>
                  <a:prstClr val="black"/>
                </a:solidFill>
              </a:rPr>
              <a:t>notları</a:t>
            </a:r>
            <a:r>
              <a:rPr lang="en-US" sz="2300" dirty="0">
                <a:solidFill>
                  <a:prstClr val="black"/>
                </a:solidFill>
              </a:rPr>
              <a:t> </a:t>
            </a:r>
            <a:r>
              <a:rPr lang="en-US" sz="2300" dirty="0" err="1">
                <a:solidFill>
                  <a:prstClr val="black"/>
                </a:solidFill>
              </a:rPr>
              <a:t>ile</a:t>
            </a:r>
            <a:r>
              <a:rPr lang="en-US" sz="2300" dirty="0">
                <a:solidFill>
                  <a:prstClr val="black"/>
                </a:solidFill>
              </a:rPr>
              <a:t> </a:t>
            </a:r>
            <a:r>
              <a:rPr lang="en-US" sz="2300" dirty="0" err="1">
                <a:solidFill>
                  <a:prstClr val="black"/>
                </a:solidFill>
              </a:rPr>
              <a:t>dersin</a:t>
            </a:r>
            <a:r>
              <a:rPr lang="en-US" sz="2300" dirty="0">
                <a:solidFill>
                  <a:prstClr val="black"/>
                </a:solidFill>
              </a:rPr>
              <a:t> </a:t>
            </a:r>
            <a:r>
              <a:rPr lang="en-US" sz="2300" dirty="0" err="1">
                <a:solidFill>
                  <a:prstClr val="black"/>
                </a:solidFill>
              </a:rPr>
              <a:t>kredisinin</a:t>
            </a:r>
            <a:r>
              <a:rPr lang="en-US" sz="2300" dirty="0">
                <a:solidFill>
                  <a:prstClr val="black"/>
                </a:solidFill>
              </a:rPr>
              <a:t> </a:t>
            </a:r>
            <a:r>
              <a:rPr lang="en-US" sz="2300" dirty="0" err="1">
                <a:solidFill>
                  <a:prstClr val="black"/>
                </a:solidFill>
              </a:rPr>
              <a:t>çarpımı</a:t>
            </a:r>
            <a:r>
              <a:rPr lang="en-US" sz="2300" dirty="0">
                <a:solidFill>
                  <a:prstClr val="black"/>
                </a:solidFill>
              </a:rPr>
              <a:t> </a:t>
            </a:r>
            <a:r>
              <a:rPr lang="en-US" sz="2300" dirty="0" err="1">
                <a:solidFill>
                  <a:prstClr val="black"/>
                </a:solidFill>
              </a:rPr>
              <a:t>yapılarak</a:t>
            </a:r>
            <a:r>
              <a:rPr lang="en-US" sz="2300" dirty="0">
                <a:solidFill>
                  <a:prstClr val="black"/>
                </a:solidFill>
              </a:rPr>
              <a:t> </a:t>
            </a:r>
            <a:r>
              <a:rPr lang="en-US" sz="2300" dirty="0" err="1">
                <a:solidFill>
                  <a:prstClr val="black"/>
                </a:solidFill>
              </a:rPr>
              <a:t>toplanır</a:t>
            </a:r>
            <a:r>
              <a:rPr lang="en-US" sz="2300" dirty="0">
                <a:solidFill>
                  <a:prstClr val="black"/>
                </a:solidFill>
              </a:rPr>
              <a:t>, </a:t>
            </a:r>
            <a:r>
              <a:rPr lang="en-US" sz="2300" dirty="0" err="1">
                <a:solidFill>
                  <a:prstClr val="black"/>
                </a:solidFill>
              </a:rPr>
              <a:t>çıkan</a:t>
            </a:r>
            <a:r>
              <a:rPr lang="en-US" sz="2300" dirty="0">
                <a:solidFill>
                  <a:prstClr val="black"/>
                </a:solidFill>
              </a:rPr>
              <a:t> </a:t>
            </a:r>
            <a:r>
              <a:rPr lang="en-US" sz="2300" dirty="0" err="1">
                <a:solidFill>
                  <a:prstClr val="black"/>
                </a:solidFill>
              </a:rPr>
              <a:t>sonuç</a:t>
            </a:r>
            <a:r>
              <a:rPr lang="en-US" sz="2300" dirty="0">
                <a:solidFill>
                  <a:prstClr val="black"/>
                </a:solidFill>
              </a:rPr>
              <a:t> </a:t>
            </a:r>
            <a:r>
              <a:rPr lang="en-US" sz="2300" dirty="0" err="1">
                <a:solidFill>
                  <a:prstClr val="black"/>
                </a:solidFill>
              </a:rPr>
              <a:t>alınan</a:t>
            </a:r>
            <a:r>
              <a:rPr lang="en-US" sz="2300" dirty="0">
                <a:solidFill>
                  <a:prstClr val="black"/>
                </a:solidFill>
              </a:rPr>
              <a:t> </a:t>
            </a:r>
            <a:r>
              <a:rPr lang="en-US" sz="2300" dirty="0" err="1">
                <a:solidFill>
                  <a:prstClr val="black"/>
                </a:solidFill>
              </a:rPr>
              <a:t>derslerin</a:t>
            </a:r>
            <a:r>
              <a:rPr lang="en-US" sz="2300" dirty="0">
                <a:solidFill>
                  <a:prstClr val="black"/>
                </a:solidFill>
              </a:rPr>
              <a:t> </a:t>
            </a:r>
            <a:r>
              <a:rPr lang="en-US" sz="2300" dirty="0" err="1">
                <a:solidFill>
                  <a:prstClr val="black"/>
                </a:solidFill>
              </a:rPr>
              <a:t>kredi</a:t>
            </a:r>
            <a:r>
              <a:rPr lang="en-US" sz="2300" dirty="0">
                <a:solidFill>
                  <a:prstClr val="black"/>
                </a:solidFill>
              </a:rPr>
              <a:t> </a:t>
            </a:r>
            <a:r>
              <a:rPr lang="en-US" sz="2300" dirty="0" err="1">
                <a:solidFill>
                  <a:prstClr val="black"/>
                </a:solidFill>
              </a:rPr>
              <a:t>toplamına</a:t>
            </a:r>
            <a:r>
              <a:rPr lang="en-US" sz="2300" dirty="0">
                <a:solidFill>
                  <a:prstClr val="black"/>
                </a:solidFill>
              </a:rPr>
              <a:t> </a:t>
            </a:r>
            <a:r>
              <a:rPr lang="en-US" sz="2300" dirty="0" err="1">
                <a:solidFill>
                  <a:prstClr val="black"/>
                </a:solidFill>
              </a:rPr>
              <a:t>bölünür</a:t>
            </a:r>
            <a:r>
              <a:rPr lang="en-US" sz="2300" dirty="0">
                <a:solidFill>
                  <a:prstClr val="black"/>
                </a:solidFill>
              </a:rPr>
              <a:t>. Bu </a:t>
            </a:r>
            <a:r>
              <a:rPr lang="en-US" sz="2300" dirty="0" err="1">
                <a:solidFill>
                  <a:prstClr val="black"/>
                </a:solidFill>
              </a:rPr>
              <a:t>bölüm</a:t>
            </a:r>
            <a:r>
              <a:rPr lang="en-US" sz="2300" dirty="0">
                <a:solidFill>
                  <a:prstClr val="black"/>
                </a:solidFill>
              </a:rPr>
              <a:t> </a:t>
            </a:r>
            <a:r>
              <a:rPr lang="en-US" sz="2300" dirty="0" err="1">
                <a:solidFill>
                  <a:prstClr val="black"/>
                </a:solidFill>
              </a:rPr>
              <a:t>neticesinde</a:t>
            </a:r>
            <a:r>
              <a:rPr lang="en-US" sz="2300" dirty="0">
                <a:solidFill>
                  <a:prstClr val="black"/>
                </a:solidFill>
              </a:rPr>
              <a:t> </a:t>
            </a:r>
            <a:r>
              <a:rPr lang="en-US" sz="2300" dirty="0" err="1">
                <a:solidFill>
                  <a:prstClr val="black"/>
                </a:solidFill>
              </a:rPr>
              <a:t>Dönem</a:t>
            </a:r>
            <a:r>
              <a:rPr lang="en-US" sz="2300" dirty="0">
                <a:solidFill>
                  <a:prstClr val="black"/>
                </a:solidFill>
              </a:rPr>
              <a:t> Not </a:t>
            </a:r>
            <a:r>
              <a:rPr lang="en-US" sz="2300" dirty="0" err="1">
                <a:solidFill>
                  <a:prstClr val="black"/>
                </a:solidFill>
              </a:rPr>
              <a:t>Ortalaması</a:t>
            </a:r>
            <a:r>
              <a:rPr lang="en-US" sz="2300" dirty="0">
                <a:solidFill>
                  <a:prstClr val="black"/>
                </a:solidFill>
              </a:rPr>
              <a:t> (DNO) </a:t>
            </a:r>
            <a:r>
              <a:rPr lang="en-US" sz="2300" dirty="0" err="1">
                <a:solidFill>
                  <a:prstClr val="black"/>
                </a:solidFill>
              </a:rPr>
              <a:t>ve</a:t>
            </a:r>
            <a:r>
              <a:rPr lang="en-US" sz="2300" dirty="0">
                <a:solidFill>
                  <a:prstClr val="black"/>
                </a:solidFill>
              </a:rPr>
              <a:t> </a:t>
            </a:r>
            <a:r>
              <a:rPr lang="en-US" sz="2300" dirty="0" err="1">
                <a:solidFill>
                  <a:prstClr val="black"/>
                </a:solidFill>
              </a:rPr>
              <a:t>dört</a:t>
            </a:r>
            <a:r>
              <a:rPr lang="en-US" sz="2300" dirty="0">
                <a:solidFill>
                  <a:prstClr val="black"/>
                </a:solidFill>
              </a:rPr>
              <a:t> </a:t>
            </a:r>
            <a:r>
              <a:rPr lang="en-US" sz="2300" dirty="0" err="1">
                <a:solidFill>
                  <a:prstClr val="black"/>
                </a:solidFill>
              </a:rPr>
              <a:t>dönem</a:t>
            </a:r>
            <a:r>
              <a:rPr lang="en-US" sz="2300" dirty="0">
                <a:solidFill>
                  <a:prstClr val="black"/>
                </a:solidFill>
              </a:rPr>
              <a:t> </a:t>
            </a:r>
            <a:r>
              <a:rPr lang="en-US" sz="2300" dirty="0" err="1">
                <a:solidFill>
                  <a:prstClr val="black"/>
                </a:solidFill>
              </a:rPr>
              <a:t>sonunda</a:t>
            </a:r>
            <a:r>
              <a:rPr lang="en-US" sz="2300" dirty="0">
                <a:solidFill>
                  <a:prstClr val="black"/>
                </a:solidFill>
              </a:rPr>
              <a:t> </a:t>
            </a:r>
            <a:r>
              <a:rPr lang="en-US" sz="2300" dirty="0" err="1">
                <a:solidFill>
                  <a:prstClr val="black"/>
                </a:solidFill>
              </a:rPr>
              <a:t>Genel</a:t>
            </a:r>
            <a:r>
              <a:rPr lang="en-US" sz="2300" dirty="0">
                <a:solidFill>
                  <a:prstClr val="black"/>
                </a:solidFill>
              </a:rPr>
              <a:t> Not </a:t>
            </a:r>
            <a:r>
              <a:rPr lang="en-US" sz="2300" dirty="0" err="1">
                <a:solidFill>
                  <a:prstClr val="black"/>
                </a:solidFill>
              </a:rPr>
              <a:t>Ortalaması</a:t>
            </a:r>
            <a:r>
              <a:rPr lang="en-US" sz="2300" dirty="0">
                <a:solidFill>
                  <a:prstClr val="black"/>
                </a:solidFill>
              </a:rPr>
              <a:t> (GNO) </a:t>
            </a:r>
            <a:r>
              <a:rPr lang="en-US" sz="2300" dirty="0" err="1">
                <a:solidFill>
                  <a:prstClr val="black"/>
                </a:solidFill>
              </a:rPr>
              <a:t>hesaplanmış</a:t>
            </a:r>
            <a:r>
              <a:rPr lang="en-US" sz="2300" dirty="0">
                <a:solidFill>
                  <a:prstClr val="black"/>
                </a:solidFill>
              </a:rPr>
              <a:t> </a:t>
            </a:r>
            <a:r>
              <a:rPr lang="en-US" sz="2300" dirty="0" err="1">
                <a:solidFill>
                  <a:prstClr val="black"/>
                </a:solidFill>
              </a:rPr>
              <a:t>olur</a:t>
            </a:r>
            <a:r>
              <a:rPr lang="en-US" sz="2300" dirty="0">
                <a:solidFill>
                  <a:prstClr val="black"/>
                </a:solidFill>
              </a:rPr>
              <a:t>.</a:t>
            </a:r>
          </a:p>
        </p:txBody>
      </p:sp>
    </p:spTree>
    <p:extLst>
      <p:ext uri="{BB962C8B-B14F-4D97-AF65-F5344CB8AC3E}">
        <p14:creationId xmlns:p14="http://schemas.microsoft.com/office/powerpoint/2010/main" val="9852357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sz="quarter" idx="1"/>
          </p:nvPr>
        </p:nvSpPr>
        <p:spPr/>
        <p:txBody>
          <a:bodyPr/>
          <a:lstStyle/>
          <a:p>
            <a:r>
              <a:rPr lang="tr-TR" dirty="0"/>
              <a:t>Staj Takvimi</a:t>
            </a:r>
          </a:p>
          <a:p>
            <a:r>
              <a:rPr lang="tr-TR" dirty="0"/>
              <a:t>Güz, Bahar ve Yaz döneminde staj yapılabilmektedir.</a:t>
            </a:r>
          </a:p>
          <a:p>
            <a:r>
              <a:rPr lang="tr-TR" dirty="0"/>
              <a:t>Birinci öğretim öğrencileri derslere devam zorunluluğu olduğu için sadece yaz döneminde staj yapabilir.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Sosyal Bilimler MYO</a:t>
            </a:r>
            <a:endParaRPr lang="en-US" dirty="0"/>
          </a:p>
        </p:txBody>
      </p:sp>
      <p:sp>
        <p:nvSpPr>
          <p:cNvPr id="5" name="TextBox 4"/>
          <p:cNvSpPr txBox="1"/>
          <p:nvPr/>
        </p:nvSpPr>
        <p:spPr>
          <a:xfrm>
            <a:off x="612648" y="2820334"/>
            <a:ext cx="8015805" cy="2003112"/>
          </a:xfrm>
          <a:prstGeom prst="rect">
            <a:avLst/>
          </a:prstGeom>
          <a:noFill/>
        </p:spPr>
        <p:txBody>
          <a:bodyPr wrap="square" rtlCol="0">
            <a:spAutoFit/>
          </a:bodyPr>
          <a:lstStyle/>
          <a:p>
            <a:pPr marL="708660" lvl="1" indent="-342900">
              <a:spcBef>
                <a:spcPts val="550"/>
              </a:spcBef>
              <a:buClr>
                <a:srgbClr val="94B6D2"/>
              </a:buClr>
              <a:buSzPct val="70000"/>
              <a:buFont typeface="Wingdings" charset="2"/>
              <a:buChar char="q"/>
            </a:pPr>
            <a:r>
              <a:rPr lang="en-US" sz="2300" dirty="0" err="1">
                <a:solidFill>
                  <a:prstClr val="black"/>
                </a:solidFill>
              </a:rPr>
              <a:t>Öğrenciler</a:t>
            </a:r>
            <a:r>
              <a:rPr lang="en-US" sz="2300" dirty="0">
                <a:solidFill>
                  <a:prstClr val="black"/>
                </a:solidFill>
              </a:rPr>
              <a:t> her </a:t>
            </a:r>
            <a:r>
              <a:rPr lang="en-US" sz="2300" dirty="0" err="1">
                <a:solidFill>
                  <a:prstClr val="black"/>
                </a:solidFill>
              </a:rPr>
              <a:t>yıl</a:t>
            </a:r>
            <a:r>
              <a:rPr lang="en-US" sz="2300" dirty="0">
                <a:solidFill>
                  <a:prstClr val="black"/>
                </a:solidFill>
              </a:rPr>
              <a:t> </a:t>
            </a:r>
            <a:r>
              <a:rPr lang="en-US" sz="2300" dirty="0" err="1">
                <a:solidFill>
                  <a:prstClr val="black"/>
                </a:solidFill>
              </a:rPr>
              <a:t>kayıtlarını</a:t>
            </a:r>
            <a:r>
              <a:rPr lang="en-US" sz="2300" dirty="0">
                <a:solidFill>
                  <a:prstClr val="black"/>
                </a:solidFill>
              </a:rPr>
              <a:t> </a:t>
            </a:r>
            <a:r>
              <a:rPr lang="en-US" sz="2300" b="1" dirty="0" err="1">
                <a:solidFill>
                  <a:prstClr val="black"/>
                </a:solidFill>
              </a:rPr>
              <a:t>obs.mersin.edu.tr</a:t>
            </a:r>
            <a:r>
              <a:rPr lang="en-US" sz="2300" dirty="0">
                <a:solidFill>
                  <a:prstClr val="black"/>
                </a:solidFill>
              </a:rPr>
              <a:t> </a:t>
            </a:r>
            <a:r>
              <a:rPr lang="en-US" sz="2300" dirty="0" err="1">
                <a:solidFill>
                  <a:prstClr val="black"/>
                </a:solidFill>
              </a:rPr>
              <a:t>adresinden</a:t>
            </a:r>
            <a:r>
              <a:rPr lang="en-US" sz="2300" dirty="0">
                <a:solidFill>
                  <a:prstClr val="black"/>
                </a:solidFill>
              </a:rPr>
              <a:t> </a:t>
            </a:r>
            <a:r>
              <a:rPr lang="en-US" sz="2300" dirty="0" err="1">
                <a:solidFill>
                  <a:prstClr val="black"/>
                </a:solidFill>
              </a:rPr>
              <a:t>öğrenci</a:t>
            </a:r>
            <a:r>
              <a:rPr lang="en-US" sz="2300" dirty="0">
                <a:solidFill>
                  <a:prstClr val="black"/>
                </a:solidFill>
              </a:rPr>
              <a:t> </a:t>
            </a:r>
            <a:r>
              <a:rPr lang="en-US" sz="2300" dirty="0" err="1">
                <a:solidFill>
                  <a:prstClr val="black"/>
                </a:solidFill>
              </a:rPr>
              <a:t>numarası</a:t>
            </a:r>
            <a:r>
              <a:rPr lang="en-US" sz="2300" dirty="0">
                <a:solidFill>
                  <a:prstClr val="black"/>
                </a:solidFill>
              </a:rPr>
              <a:t> </a:t>
            </a:r>
            <a:r>
              <a:rPr lang="en-US" sz="2300" dirty="0" err="1">
                <a:solidFill>
                  <a:prstClr val="black"/>
                </a:solidFill>
              </a:rPr>
              <a:t>ve</a:t>
            </a:r>
            <a:r>
              <a:rPr lang="en-US" sz="2300" dirty="0">
                <a:solidFill>
                  <a:prstClr val="black"/>
                </a:solidFill>
              </a:rPr>
              <a:t> </a:t>
            </a:r>
            <a:r>
              <a:rPr lang="en-US" sz="2300" dirty="0" err="1">
                <a:solidFill>
                  <a:prstClr val="black"/>
                </a:solidFill>
              </a:rPr>
              <a:t>şifresi</a:t>
            </a:r>
            <a:r>
              <a:rPr lang="en-US" sz="2300" dirty="0">
                <a:solidFill>
                  <a:prstClr val="black"/>
                </a:solidFill>
              </a:rPr>
              <a:t> </a:t>
            </a:r>
            <a:r>
              <a:rPr lang="en-US" sz="2300" dirty="0" err="1">
                <a:solidFill>
                  <a:prstClr val="black"/>
                </a:solidFill>
              </a:rPr>
              <a:t>ile</a:t>
            </a:r>
            <a:r>
              <a:rPr lang="en-US" sz="2300" dirty="0">
                <a:solidFill>
                  <a:prstClr val="black"/>
                </a:solidFill>
              </a:rPr>
              <a:t> </a:t>
            </a:r>
            <a:r>
              <a:rPr lang="en-US" sz="2300" dirty="0" err="1">
                <a:solidFill>
                  <a:prstClr val="black"/>
                </a:solidFill>
              </a:rPr>
              <a:t>giriş</a:t>
            </a:r>
            <a:r>
              <a:rPr lang="en-US" sz="2300" dirty="0">
                <a:solidFill>
                  <a:prstClr val="black"/>
                </a:solidFill>
              </a:rPr>
              <a:t> </a:t>
            </a:r>
            <a:r>
              <a:rPr lang="en-US" sz="2300" dirty="0" err="1">
                <a:solidFill>
                  <a:prstClr val="black"/>
                </a:solidFill>
              </a:rPr>
              <a:t>yaparak</a:t>
            </a:r>
            <a:r>
              <a:rPr lang="en-US" sz="2300" dirty="0">
                <a:solidFill>
                  <a:prstClr val="black"/>
                </a:solidFill>
              </a:rPr>
              <a:t> </a:t>
            </a:r>
            <a:r>
              <a:rPr lang="en-US" sz="2300" dirty="0" err="1">
                <a:solidFill>
                  <a:prstClr val="black"/>
                </a:solidFill>
              </a:rPr>
              <a:t>öğrenebilecektir</a:t>
            </a:r>
            <a:r>
              <a:rPr lang="en-US" sz="2300" dirty="0">
                <a:solidFill>
                  <a:prstClr val="black"/>
                </a:solidFill>
              </a:rPr>
              <a:t>.</a:t>
            </a:r>
          </a:p>
          <a:p>
            <a:pPr marL="708660" lvl="1" indent="-342900">
              <a:spcBef>
                <a:spcPts val="550"/>
              </a:spcBef>
              <a:buClr>
                <a:srgbClr val="94B6D2"/>
              </a:buClr>
              <a:buSzPct val="70000"/>
              <a:buFont typeface="Wingdings" charset="2"/>
              <a:buChar char="q"/>
            </a:pPr>
            <a:endParaRPr lang="en-US" sz="2300" dirty="0">
              <a:solidFill>
                <a:prstClr val="black"/>
              </a:solidFill>
            </a:endParaRPr>
          </a:p>
          <a:p>
            <a:pPr marL="708660" lvl="1" indent="-342900">
              <a:spcBef>
                <a:spcPts val="550"/>
              </a:spcBef>
              <a:buClr>
                <a:srgbClr val="94B6D2"/>
              </a:buClr>
              <a:buSzPct val="70000"/>
              <a:buFont typeface="Wingdings" charset="2"/>
              <a:buChar char="q"/>
            </a:pPr>
            <a:r>
              <a:rPr lang="en-US" sz="2300" dirty="0" err="1">
                <a:solidFill>
                  <a:prstClr val="black"/>
                </a:solidFill>
              </a:rPr>
              <a:t>Ayrıca</a:t>
            </a:r>
            <a:r>
              <a:rPr lang="en-US" sz="2300" dirty="0">
                <a:solidFill>
                  <a:prstClr val="black"/>
                </a:solidFill>
              </a:rPr>
              <a:t> </a:t>
            </a:r>
            <a:r>
              <a:rPr lang="en-US" sz="2300" dirty="0" err="1">
                <a:solidFill>
                  <a:prstClr val="black"/>
                </a:solidFill>
              </a:rPr>
              <a:t>öğrenci</a:t>
            </a:r>
            <a:r>
              <a:rPr lang="en-US" sz="2300" dirty="0">
                <a:solidFill>
                  <a:prstClr val="black"/>
                </a:solidFill>
              </a:rPr>
              <a:t> </a:t>
            </a:r>
            <a:r>
              <a:rPr lang="en-US" sz="2300" dirty="0" err="1">
                <a:solidFill>
                  <a:prstClr val="black"/>
                </a:solidFill>
              </a:rPr>
              <a:t>bilgi</a:t>
            </a:r>
            <a:r>
              <a:rPr lang="en-US" sz="2300" dirty="0">
                <a:solidFill>
                  <a:prstClr val="black"/>
                </a:solidFill>
              </a:rPr>
              <a:t> </a:t>
            </a:r>
            <a:r>
              <a:rPr lang="en-US" sz="2300" dirty="0" err="1">
                <a:solidFill>
                  <a:prstClr val="black"/>
                </a:solidFill>
              </a:rPr>
              <a:t>sisteminden</a:t>
            </a:r>
            <a:r>
              <a:rPr lang="en-US" sz="2300" dirty="0">
                <a:solidFill>
                  <a:prstClr val="black"/>
                </a:solidFill>
              </a:rPr>
              <a:t> </a:t>
            </a:r>
            <a:r>
              <a:rPr lang="en-US" sz="2300" dirty="0" err="1">
                <a:solidFill>
                  <a:prstClr val="black"/>
                </a:solidFill>
              </a:rPr>
              <a:t>vize</a:t>
            </a:r>
            <a:r>
              <a:rPr lang="en-US" sz="2300" dirty="0">
                <a:solidFill>
                  <a:prstClr val="black"/>
                </a:solidFill>
              </a:rPr>
              <a:t>-final </a:t>
            </a:r>
            <a:r>
              <a:rPr lang="en-US" sz="2300" dirty="0" err="1">
                <a:solidFill>
                  <a:prstClr val="black"/>
                </a:solidFill>
              </a:rPr>
              <a:t>notlarını</a:t>
            </a:r>
            <a:r>
              <a:rPr lang="tr-TR" sz="2300" dirty="0">
                <a:solidFill>
                  <a:prstClr val="black"/>
                </a:solidFill>
              </a:rPr>
              <a:t> ile dönemlik ders programını</a:t>
            </a:r>
            <a:r>
              <a:rPr lang="en-US" sz="2300" dirty="0">
                <a:solidFill>
                  <a:prstClr val="black"/>
                </a:solidFill>
              </a:rPr>
              <a:t> da </a:t>
            </a:r>
            <a:r>
              <a:rPr lang="en-US" sz="2300" dirty="0" err="1">
                <a:solidFill>
                  <a:prstClr val="black"/>
                </a:solidFill>
              </a:rPr>
              <a:t>görebilmektedirler</a:t>
            </a:r>
            <a:r>
              <a:rPr lang="en-US" sz="2300" dirty="0">
                <a:solidFill>
                  <a:prstClr val="black"/>
                </a:solidFill>
              </a:rPr>
              <a:t>.</a:t>
            </a:r>
          </a:p>
        </p:txBody>
      </p:sp>
      <p:sp>
        <p:nvSpPr>
          <p:cNvPr id="4" name="TextBox 3"/>
          <p:cNvSpPr txBox="1"/>
          <p:nvPr/>
        </p:nvSpPr>
        <p:spPr>
          <a:xfrm>
            <a:off x="612648" y="2008504"/>
            <a:ext cx="8015805" cy="461665"/>
          </a:xfrm>
          <a:prstGeom prst="rect">
            <a:avLst/>
          </a:prstGeom>
          <a:noFill/>
        </p:spPr>
        <p:txBody>
          <a:bodyPr wrap="square" rtlCol="0">
            <a:spAutoFit/>
          </a:bodyPr>
          <a:lstStyle/>
          <a:p>
            <a:pPr marL="365760" lvl="1">
              <a:spcBef>
                <a:spcPts val="550"/>
              </a:spcBef>
              <a:buClr>
                <a:srgbClr val="94B6D2"/>
              </a:buClr>
              <a:buSzPct val="70000"/>
            </a:pPr>
            <a:r>
              <a:rPr lang="tr-TR" sz="2400" b="1" dirty="0"/>
              <a:t>Eğitim-Öğretim</a:t>
            </a:r>
            <a:endParaRPr lang="en-US" sz="2300" b="1" dirty="0">
              <a:solidFill>
                <a:prstClr val="black"/>
              </a:solidFill>
            </a:endParaRPr>
          </a:p>
        </p:txBody>
      </p:sp>
    </p:spTree>
    <p:extLst>
      <p:ext uri="{BB962C8B-B14F-4D97-AF65-F5344CB8AC3E}">
        <p14:creationId xmlns:p14="http://schemas.microsoft.com/office/powerpoint/2010/main" val="36110008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Öğrenci</a:t>
            </a:r>
            <a:r>
              <a:rPr lang="en-US" dirty="0"/>
              <a:t> </a:t>
            </a:r>
            <a:r>
              <a:rPr lang="en-US" dirty="0" err="1"/>
              <a:t>İşleri</a:t>
            </a:r>
            <a:endParaRPr lang="en-US" dirty="0"/>
          </a:p>
        </p:txBody>
      </p:sp>
      <p:sp>
        <p:nvSpPr>
          <p:cNvPr id="6" name="Content Placeholder 2"/>
          <p:cNvSpPr>
            <a:spLocks noGrp="1"/>
          </p:cNvSpPr>
          <p:nvPr>
            <p:ph sz="quarter" idx="1"/>
          </p:nvPr>
        </p:nvSpPr>
        <p:spPr>
          <a:xfrm>
            <a:off x="612648" y="1929000"/>
            <a:ext cx="8934993" cy="4533153"/>
          </a:xfrm>
        </p:spPr>
        <p:txBody>
          <a:bodyPr>
            <a:normAutofit/>
          </a:bodyPr>
          <a:lstStyle/>
          <a:p>
            <a:pPr lvl="0"/>
            <a:r>
              <a:rPr lang="en-US" sz="2400" dirty="0" err="1"/>
              <a:t>Yeni</a:t>
            </a:r>
            <a:r>
              <a:rPr lang="en-US" sz="2400" dirty="0"/>
              <a:t> </a:t>
            </a:r>
            <a:r>
              <a:rPr lang="en-US" sz="2400" dirty="0" err="1"/>
              <a:t>öğrencilerin</a:t>
            </a:r>
            <a:r>
              <a:rPr lang="en-US" sz="2400" dirty="0"/>
              <a:t> </a:t>
            </a:r>
            <a:r>
              <a:rPr lang="en-US" sz="2400" dirty="0" err="1"/>
              <a:t>kayıt</a:t>
            </a:r>
            <a:r>
              <a:rPr lang="en-US" sz="2400" dirty="0"/>
              <a:t> </a:t>
            </a:r>
            <a:r>
              <a:rPr lang="en-US" sz="2400" dirty="0" err="1"/>
              <a:t>işlemleri</a:t>
            </a:r>
            <a:endParaRPr lang="en-US" sz="2400" dirty="0"/>
          </a:p>
          <a:p>
            <a:pPr lvl="0"/>
            <a:r>
              <a:rPr lang="en-US" sz="2400" dirty="0"/>
              <a:t>Her </a:t>
            </a:r>
            <a:r>
              <a:rPr lang="en-US" sz="2400" dirty="0" err="1"/>
              <a:t>dönem</a:t>
            </a:r>
            <a:r>
              <a:rPr lang="en-US" sz="2400" dirty="0"/>
              <a:t> </a:t>
            </a:r>
            <a:r>
              <a:rPr lang="en-US" sz="2400" dirty="0" err="1"/>
              <a:t>yapılan</a:t>
            </a:r>
            <a:r>
              <a:rPr lang="en-US" sz="2400" dirty="0"/>
              <a:t> </a:t>
            </a:r>
            <a:r>
              <a:rPr lang="en-US" sz="2400" dirty="0" err="1"/>
              <a:t>kayıt</a:t>
            </a:r>
            <a:r>
              <a:rPr lang="en-US" sz="2400" dirty="0"/>
              <a:t> </a:t>
            </a:r>
            <a:r>
              <a:rPr lang="en-US" sz="2400" dirty="0" err="1"/>
              <a:t>yenileme</a:t>
            </a:r>
            <a:r>
              <a:rPr lang="en-US" sz="2400" dirty="0"/>
              <a:t> </a:t>
            </a:r>
            <a:r>
              <a:rPr lang="en-US" sz="2400" dirty="0" err="1"/>
              <a:t>ve</a:t>
            </a:r>
            <a:r>
              <a:rPr lang="en-US" sz="2400" dirty="0"/>
              <a:t> </a:t>
            </a:r>
            <a:r>
              <a:rPr lang="en-US" sz="2400" dirty="0" err="1"/>
              <a:t>ders</a:t>
            </a:r>
            <a:r>
              <a:rPr lang="en-US" sz="2400" dirty="0"/>
              <a:t> </a:t>
            </a:r>
            <a:r>
              <a:rPr lang="en-US" sz="2400" dirty="0" err="1"/>
              <a:t>kayıt</a:t>
            </a:r>
            <a:r>
              <a:rPr lang="en-US" sz="2400" dirty="0"/>
              <a:t> </a:t>
            </a:r>
            <a:r>
              <a:rPr lang="en-US" sz="2400" dirty="0" err="1"/>
              <a:t>işlemleri</a:t>
            </a:r>
            <a:endParaRPr lang="en-US" sz="2400" dirty="0"/>
          </a:p>
          <a:p>
            <a:pPr lvl="0"/>
            <a:r>
              <a:rPr lang="en-US" sz="2400" dirty="0"/>
              <a:t>Her </a:t>
            </a:r>
            <a:r>
              <a:rPr lang="en-US" sz="2400" dirty="0" err="1"/>
              <a:t>dönem</a:t>
            </a:r>
            <a:r>
              <a:rPr lang="en-US" sz="2400" dirty="0"/>
              <a:t> </a:t>
            </a:r>
            <a:r>
              <a:rPr lang="en-US" sz="2400" dirty="0" err="1"/>
              <a:t>ödenen</a:t>
            </a:r>
            <a:r>
              <a:rPr lang="en-US" sz="2400" dirty="0"/>
              <a:t> </a:t>
            </a:r>
            <a:r>
              <a:rPr lang="en-US" sz="2400" dirty="0" err="1"/>
              <a:t>katkı</a:t>
            </a:r>
            <a:r>
              <a:rPr lang="en-US" sz="2400" dirty="0"/>
              <a:t> </a:t>
            </a:r>
            <a:r>
              <a:rPr lang="en-US" sz="2400" dirty="0" err="1"/>
              <a:t>paylarının</a:t>
            </a:r>
            <a:r>
              <a:rPr lang="en-US" sz="2400" dirty="0"/>
              <a:t> </a:t>
            </a:r>
            <a:r>
              <a:rPr lang="en-US" sz="2400" dirty="0" err="1"/>
              <a:t>takibi</a:t>
            </a:r>
            <a:endParaRPr lang="en-US" sz="2400" dirty="0"/>
          </a:p>
          <a:p>
            <a:pPr lvl="0"/>
            <a:r>
              <a:rPr lang="en-US" sz="2400" dirty="0" err="1"/>
              <a:t>Askerlik</a:t>
            </a:r>
            <a:r>
              <a:rPr lang="en-US" sz="2400" dirty="0"/>
              <a:t> </a:t>
            </a:r>
            <a:r>
              <a:rPr lang="en-US" sz="2400" dirty="0" err="1"/>
              <a:t>tecil</a:t>
            </a:r>
            <a:r>
              <a:rPr lang="en-US" sz="2400" dirty="0"/>
              <a:t> </a:t>
            </a:r>
            <a:r>
              <a:rPr lang="en-US" sz="2400" dirty="0" err="1"/>
              <a:t>işlemleri</a:t>
            </a:r>
            <a:endParaRPr lang="en-US" sz="2400" dirty="0"/>
          </a:p>
          <a:p>
            <a:pPr lvl="0"/>
            <a:r>
              <a:rPr lang="en-US" sz="2400" dirty="0"/>
              <a:t>Burs </a:t>
            </a:r>
            <a:r>
              <a:rPr lang="en-US" sz="2400" dirty="0" err="1"/>
              <a:t>işlemlerinin</a:t>
            </a:r>
            <a:r>
              <a:rPr lang="en-US" sz="2400" dirty="0"/>
              <a:t> </a:t>
            </a:r>
            <a:r>
              <a:rPr lang="en-US" sz="2400" dirty="0" err="1"/>
              <a:t>takibi</a:t>
            </a:r>
            <a:endParaRPr lang="en-US" sz="2400" dirty="0"/>
          </a:p>
          <a:p>
            <a:pPr lvl="0"/>
            <a:r>
              <a:rPr lang="en-US" sz="2400" dirty="0" err="1"/>
              <a:t>Sınav</a:t>
            </a:r>
            <a:r>
              <a:rPr lang="en-US" sz="2400" dirty="0"/>
              <a:t> </a:t>
            </a:r>
            <a:r>
              <a:rPr lang="en-US" sz="2400" dirty="0" err="1"/>
              <a:t>sonuçlarının</a:t>
            </a:r>
            <a:r>
              <a:rPr lang="en-US" sz="2400" dirty="0"/>
              <a:t> </a:t>
            </a:r>
            <a:r>
              <a:rPr lang="en-US" sz="2400" dirty="0" err="1"/>
              <a:t>takibi</a:t>
            </a:r>
            <a:endParaRPr lang="en-US" sz="2400" dirty="0"/>
          </a:p>
          <a:p>
            <a:pPr lvl="0"/>
            <a:r>
              <a:rPr lang="en-US" sz="2400" dirty="0" err="1"/>
              <a:t>Staj</a:t>
            </a:r>
            <a:r>
              <a:rPr lang="en-US" sz="2400" dirty="0"/>
              <a:t> </a:t>
            </a:r>
            <a:r>
              <a:rPr lang="en-US" sz="2400" dirty="0" err="1"/>
              <a:t>sonuçlarının</a:t>
            </a:r>
            <a:r>
              <a:rPr lang="en-US" sz="2400" dirty="0"/>
              <a:t> </a:t>
            </a:r>
            <a:r>
              <a:rPr lang="en-US" sz="2400" dirty="0" err="1"/>
              <a:t>takibi</a:t>
            </a:r>
            <a:endParaRPr lang="en-US" sz="2400" dirty="0"/>
          </a:p>
          <a:p>
            <a:pPr lvl="0"/>
            <a:r>
              <a:rPr lang="en-US" sz="2400" dirty="0" err="1"/>
              <a:t>İstatistiksel</a:t>
            </a:r>
            <a:r>
              <a:rPr lang="en-US" sz="2400" dirty="0"/>
              <a:t> </a:t>
            </a:r>
            <a:r>
              <a:rPr lang="en-US" sz="2400" dirty="0" err="1"/>
              <a:t>bilgilerin</a:t>
            </a:r>
            <a:r>
              <a:rPr lang="en-US" sz="2400" dirty="0"/>
              <a:t> </a:t>
            </a:r>
            <a:r>
              <a:rPr lang="en-US" sz="2400" dirty="0" err="1"/>
              <a:t>hazırlanması</a:t>
            </a:r>
            <a:endParaRPr lang="en-US" sz="2400" dirty="0"/>
          </a:p>
          <a:p>
            <a:pPr lvl="0"/>
            <a:r>
              <a:rPr lang="en-US" sz="2400" dirty="0" err="1"/>
              <a:t>Mezuniyet</a:t>
            </a:r>
            <a:r>
              <a:rPr lang="en-US" sz="2400" dirty="0"/>
              <a:t> </a:t>
            </a:r>
            <a:r>
              <a:rPr lang="en-US" sz="2400" dirty="0" err="1"/>
              <a:t>işlemleri</a:t>
            </a:r>
            <a:r>
              <a:rPr lang="en-US" sz="2400" dirty="0"/>
              <a:t> </a:t>
            </a:r>
            <a:r>
              <a:rPr lang="en-US" sz="2400" dirty="0" err="1"/>
              <a:t>yapılmaktadır</a:t>
            </a:r>
            <a:r>
              <a:rPr lang="en-US" sz="2400" dirty="0"/>
              <a:t>.</a:t>
            </a:r>
          </a:p>
        </p:txBody>
      </p:sp>
    </p:spTree>
    <p:extLst>
      <p:ext uri="{BB962C8B-B14F-4D97-AF65-F5344CB8AC3E}">
        <p14:creationId xmlns:p14="http://schemas.microsoft.com/office/powerpoint/2010/main" val="38728562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err="1"/>
              <a:t>Öğrenci</a:t>
            </a:r>
            <a:r>
              <a:rPr lang="en-US" sz="3600" dirty="0"/>
              <a:t> </a:t>
            </a:r>
            <a:r>
              <a:rPr lang="en-US" sz="3600" dirty="0" err="1"/>
              <a:t>Bilgi</a:t>
            </a:r>
            <a:r>
              <a:rPr lang="en-US" sz="3600" dirty="0"/>
              <a:t> </a:t>
            </a:r>
            <a:r>
              <a:rPr lang="en-US" sz="3600" dirty="0" err="1"/>
              <a:t>Sistemi</a:t>
            </a:r>
            <a:r>
              <a:rPr lang="en-US" sz="3600" dirty="0"/>
              <a:t/>
            </a:r>
            <a:br>
              <a:rPr lang="en-US" sz="3600" dirty="0"/>
            </a:br>
            <a:r>
              <a:rPr lang="en-US" sz="3600" dirty="0" err="1"/>
              <a:t>obs.mersin.edu.tr</a:t>
            </a:r>
            <a:endParaRPr lang="en-US" sz="3600" dirty="0"/>
          </a:p>
        </p:txBody>
      </p:sp>
      <p:pic>
        <p:nvPicPr>
          <p:cNvPr id="3" name="Picture 2" descr="Screen Shot 2022-09-26 at 12.35.07.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494968"/>
            <a:ext cx="9144000" cy="5363031"/>
          </a:xfrm>
          <a:prstGeom prst="rect">
            <a:avLst/>
          </a:prstGeom>
        </p:spPr>
      </p:pic>
    </p:spTree>
    <p:extLst>
      <p:ext uri="{BB962C8B-B14F-4D97-AF65-F5344CB8AC3E}">
        <p14:creationId xmlns:p14="http://schemas.microsoft.com/office/powerpoint/2010/main" val="25077278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err="1"/>
              <a:t>Öğrenci</a:t>
            </a:r>
            <a:r>
              <a:rPr lang="en-US" sz="3600" dirty="0"/>
              <a:t> </a:t>
            </a:r>
            <a:r>
              <a:rPr lang="en-US" sz="3600" dirty="0" err="1"/>
              <a:t>Bilgi</a:t>
            </a:r>
            <a:r>
              <a:rPr lang="en-US" sz="3600" dirty="0"/>
              <a:t> </a:t>
            </a:r>
            <a:r>
              <a:rPr lang="en-US" sz="3600" dirty="0" err="1"/>
              <a:t>Sistemi</a:t>
            </a:r>
            <a:r>
              <a:rPr lang="en-US" sz="3600" dirty="0"/>
              <a:t/>
            </a:r>
            <a:br>
              <a:rPr lang="en-US" sz="3600" dirty="0"/>
            </a:br>
            <a:r>
              <a:rPr lang="en-US" sz="3600" dirty="0" err="1"/>
              <a:t>obs.mersin.edu.tr</a:t>
            </a:r>
            <a:endParaRPr lang="en-US" sz="3600" dirty="0"/>
          </a:p>
        </p:txBody>
      </p:sp>
      <p:pic>
        <p:nvPicPr>
          <p:cNvPr id="3" name="Resim 2"/>
          <p:cNvPicPr>
            <a:picLocks noChangeAspect="1"/>
          </p:cNvPicPr>
          <p:nvPr/>
        </p:nvPicPr>
        <p:blipFill>
          <a:blip r:embed="rId2"/>
          <a:stretch>
            <a:fillRect/>
          </a:stretch>
        </p:blipFill>
        <p:spPr>
          <a:xfrm>
            <a:off x="897774" y="1766177"/>
            <a:ext cx="7331825" cy="4704588"/>
          </a:xfrm>
          <a:prstGeom prst="rect">
            <a:avLst/>
          </a:prstGeom>
        </p:spPr>
      </p:pic>
    </p:spTree>
    <p:extLst>
      <p:ext uri="{BB962C8B-B14F-4D97-AF65-F5344CB8AC3E}">
        <p14:creationId xmlns:p14="http://schemas.microsoft.com/office/powerpoint/2010/main" val="19253303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Uzaktan eğitim sistemi</a:t>
            </a:r>
            <a:endParaRPr lang="tr-TR" dirty="0"/>
          </a:p>
        </p:txBody>
      </p:sp>
      <p:pic>
        <p:nvPicPr>
          <p:cNvPr id="4" name="İçerik Yer Tutucusu 3"/>
          <p:cNvPicPr>
            <a:picLocks noGrp="1" noChangeAspect="1"/>
          </p:cNvPicPr>
          <p:nvPr>
            <p:ph sz="quarter" idx="1"/>
          </p:nvPr>
        </p:nvPicPr>
        <p:blipFill>
          <a:blip r:embed="rId2"/>
          <a:stretch>
            <a:fillRect/>
          </a:stretch>
        </p:blipFill>
        <p:spPr>
          <a:xfrm>
            <a:off x="991053" y="1841269"/>
            <a:ext cx="6831580" cy="4495800"/>
          </a:xfrm>
          <a:prstGeom prst="rect">
            <a:avLst/>
          </a:prstGeom>
        </p:spPr>
      </p:pic>
    </p:spTree>
    <p:extLst>
      <p:ext uri="{BB962C8B-B14F-4D97-AF65-F5344CB8AC3E}">
        <p14:creationId xmlns:p14="http://schemas.microsoft.com/office/powerpoint/2010/main" val="2301683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a:t>
            </a:r>
            <a:r>
              <a:rPr lang="en-US" dirty="0" err="1"/>
              <a:t>Sayfası</a:t>
            </a:r>
            <a:endParaRPr lang="en-US" dirty="0"/>
          </a:p>
        </p:txBody>
      </p:sp>
      <p:pic>
        <p:nvPicPr>
          <p:cNvPr id="4" name="Resim 3"/>
          <p:cNvPicPr>
            <a:picLocks noChangeAspect="1"/>
          </p:cNvPicPr>
          <p:nvPr/>
        </p:nvPicPr>
        <p:blipFill>
          <a:blip r:embed="rId2"/>
          <a:stretch>
            <a:fillRect/>
          </a:stretch>
        </p:blipFill>
        <p:spPr>
          <a:xfrm>
            <a:off x="-59267" y="1461029"/>
            <a:ext cx="9203267" cy="5396972"/>
          </a:xfrm>
          <a:prstGeom prst="rect">
            <a:avLst/>
          </a:prstGeom>
        </p:spPr>
      </p:pic>
    </p:spTree>
    <p:extLst>
      <p:ext uri="{BB962C8B-B14F-4D97-AF65-F5344CB8AC3E}">
        <p14:creationId xmlns:p14="http://schemas.microsoft.com/office/powerpoint/2010/main" val="41180751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Uzaktan eğitim sistemi</a:t>
            </a:r>
          </a:p>
        </p:txBody>
      </p:sp>
      <p:pic>
        <p:nvPicPr>
          <p:cNvPr id="4" name="Resim 3"/>
          <p:cNvPicPr>
            <a:picLocks noChangeAspect="1"/>
          </p:cNvPicPr>
          <p:nvPr/>
        </p:nvPicPr>
        <p:blipFill>
          <a:blip r:embed="rId2"/>
          <a:stretch>
            <a:fillRect/>
          </a:stretch>
        </p:blipFill>
        <p:spPr>
          <a:xfrm>
            <a:off x="266007" y="2601017"/>
            <a:ext cx="8686733" cy="3026699"/>
          </a:xfrm>
          <a:prstGeom prst="rect">
            <a:avLst/>
          </a:prstGeom>
        </p:spPr>
      </p:pic>
    </p:spTree>
    <p:extLst>
      <p:ext uri="{BB962C8B-B14F-4D97-AF65-F5344CB8AC3E}">
        <p14:creationId xmlns:p14="http://schemas.microsoft.com/office/powerpoint/2010/main" val="2375118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18782" y="1006879"/>
            <a:ext cx="8676456" cy="5161037"/>
          </a:xfrm>
          <a:prstGeom prst="rect">
            <a:avLst/>
          </a:prstGeom>
          <a:noFill/>
          <a:ln w="9525">
            <a:noFill/>
            <a:miter lim="800000"/>
            <a:headEnd/>
            <a:tailEnd/>
          </a:ln>
        </p:spPr>
      </p:pic>
      <p:sp>
        <p:nvSpPr>
          <p:cNvPr id="5" name="4 Metin kutusu"/>
          <p:cNvSpPr txBox="1"/>
          <p:nvPr/>
        </p:nvSpPr>
        <p:spPr>
          <a:xfrm>
            <a:off x="662152" y="1492468"/>
            <a:ext cx="2851757" cy="461665"/>
          </a:xfrm>
          <a:prstGeom prst="rect">
            <a:avLst/>
          </a:prstGeom>
          <a:noFill/>
        </p:spPr>
        <p:txBody>
          <a:bodyPr wrap="square" rtlCol="0">
            <a:spAutoFit/>
          </a:bodyPr>
          <a:lstStyle/>
          <a:p>
            <a:r>
              <a:rPr lang="tr-TR" sz="2400" dirty="0"/>
              <a:t>ue9.mersin.edu.tr</a:t>
            </a:r>
          </a:p>
        </p:txBody>
      </p:sp>
    </p:spTree>
    <p:extLst>
      <p:ext uri="{BB962C8B-B14F-4D97-AF65-F5344CB8AC3E}">
        <p14:creationId xmlns:p14="http://schemas.microsoft.com/office/powerpoint/2010/main" val="2426478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367863"/>
            <a:ext cx="8996854" cy="6490138"/>
          </a:xfrm>
          <a:prstGeom prst="rect">
            <a:avLst/>
          </a:prstGeom>
          <a:noFill/>
          <a:ln w="9525">
            <a:noFill/>
            <a:miter lim="800000"/>
            <a:headEnd/>
            <a:tailEnd/>
          </a:ln>
        </p:spPr>
      </p:pic>
    </p:spTree>
    <p:extLst>
      <p:ext uri="{BB962C8B-B14F-4D97-AF65-F5344CB8AC3E}">
        <p14:creationId xmlns:p14="http://schemas.microsoft.com/office/powerpoint/2010/main" val="4120471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endParaRPr lang="tr-TR"/>
          </a:p>
        </p:txBody>
      </p:sp>
      <p:pic>
        <p:nvPicPr>
          <p:cNvPr id="4098" name="Picture 2"/>
          <p:cNvPicPr>
            <a:picLocks noChangeAspect="1" noChangeArrowheads="1"/>
          </p:cNvPicPr>
          <p:nvPr/>
        </p:nvPicPr>
        <p:blipFill>
          <a:blip r:embed="rId2" cstate="print"/>
          <a:srcRect/>
          <a:stretch>
            <a:fillRect/>
          </a:stretch>
        </p:blipFill>
        <p:spPr bwMode="auto">
          <a:xfrm>
            <a:off x="126124" y="0"/>
            <a:ext cx="8797159" cy="66294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endParaRPr lang="tr-TR"/>
          </a:p>
        </p:txBody>
      </p:sp>
      <p:pic>
        <p:nvPicPr>
          <p:cNvPr id="5122" name="Picture 2"/>
          <p:cNvPicPr>
            <a:picLocks noChangeAspect="1" noChangeArrowheads="1"/>
          </p:cNvPicPr>
          <p:nvPr/>
        </p:nvPicPr>
        <p:blipFill>
          <a:blip r:embed="rId2" cstate="print"/>
          <a:srcRect/>
          <a:stretch>
            <a:fillRect/>
          </a:stretch>
        </p:blipFill>
        <p:spPr bwMode="auto">
          <a:xfrm>
            <a:off x="0" y="228600"/>
            <a:ext cx="9144000" cy="62484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Sosyal Bilimler MYO</a:t>
            </a:r>
            <a:endParaRPr lang="en-US" dirty="0"/>
          </a:p>
        </p:txBody>
      </p:sp>
      <p:sp>
        <p:nvSpPr>
          <p:cNvPr id="5" name="TextBox 4"/>
          <p:cNvSpPr txBox="1"/>
          <p:nvPr/>
        </p:nvSpPr>
        <p:spPr>
          <a:xfrm>
            <a:off x="612648" y="2990557"/>
            <a:ext cx="8015805" cy="1862048"/>
          </a:xfrm>
          <a:prstGeom prst="rect">
            <a:avLst/>
          </a:prstGeom>
          <a:noFill/>
        </p:spPr>
        <p:txBody>
          <a:bodyPr wrap="square" rtlCol="0">
            <a:spAutoFit/>
          </a:bodyPr>
          <a:lstStyle/>
          <a:p>
            <a:pPr marL="571500" indent="-571500">
              <a:buFont typeface="Wingdings" charset="2"/>
              <a:buChar char="q"/>
            </a:pPr>
            <a:r>
              <a:rPr lang="tr-TR" sz="2300" dirty="0"/>
              <a:t>Mersin Üniversitesi web sitesi</a:t>
            </a:r>
          </a:p>
          <a:p>
            <a:pPr marL="571500" indent="-571500">
              <a:buFont typeface="Wingdings" charset="2"/>
              <a:buChar char="q"/>
            </a:pPr>
            <a:r>
              <a:rPr lang="tr-TR" sz="2300" dirty="0"/>
              <a:t>SBMYO web sitesi</a:t>
            </a:r>
          </a:p>
          <a:p>
            <a:pPr marL="571500" indent="-571500">
              <a:buFont typeface="Wingdings" charset="2"/>
              <a:buChar char="q"/>
            </a:pPr>
            <a:r>
              <a:rPr lang="tr-TR" sz="2300" dirty="0"/>
              <a:t>Sosyal medya grupları</a:t>
            </a:r>
          </a:p>
          <a:p>
            <a:pPr marL="571500" indent="-571500">
              <a:buFont typeface="Wingdings" charset="2"/>
              <a:buChar char="q"/>
            </a:pPr>
            <a:r>
              <a:rPr lang="tr-TR" sz="2300" dirty="0"/>
              <a:t>Öğretim Elemanları mail sistemi</a:t>
            </a:r>
          </a:p>
          <a:p>
            <a:pPr marL="571500" indent="-571500">
              <a:buFont typeface="Wingdings" charset="2"/>
              <a:buChar char="q"/>
            </a:pPr>
            <a:r>
              <a:rPr lang="tr-TR" sz="2300" dirty="0"/>
              <a:t>Danışmanlık saatlerimiz.</a:t>
            </a:r>
          </a:p>
        </p:txBody>
      </p:sp>
      <p:sp>
        <p:nvSpPr>
          <p:cNvPr id="4" name="TextBox 3"/>
          <p:cNvSpPr txBox="1"/>
          <p:nvPr/>
        </p:nvSpPr>
        <p:spPr>
          <a:xfrm>
            <a:off x="612648" y="2008504"/>
            <a:ext cx="8015805" cy="461665"/>
          </a:xfrm>
          <a:prstGeom prst="rect">
            <a:avLst/>
          </a:prstGeom>
          <a:noFill/>
        </p:spPr>
        <p:txBody>
          <a:bodyPr wrap="square" rtlCol="0">
            <a:spAutoFit/>
          </a:bodyPr>
          <a:lstStyle/>
          <a:p>
            <a:pPr marL="365760" lvl="1">
              <a:spcBef>
                <a:spcPts val="550"/>
              </a:spcBef>
              <a:buClr>
                <a:srgbClr val="94B6D2"/>
              </a:buClr>
              <a:buSzPct val="70000"/>
            </a:pPr>
            <a:r>
              <a:rPr lang="tr-TR" sz="2400" b="1" dirty="0"/>
              <a:t>İletişim Kanallarımız</a:t>
            </a:r>
            <a:endParaRPr lang="en-US" sz="2300" b="1" dirty="0">
              <a:solidFill>
                <a:prstClr val="black"/>
              </a:solidFill>
            </a:endParaRPr>
          </a:p>
        </p:txBody>
      </p:sp>
    </p:spTree>
    <p:extLst>
      <p:ext uri="{BB962C8B-B14F-4D97-AF65-F5344CB8AC3E}">
        <p14:creationId xmlns:p14="http://schemas.microsoft.com/office/powerpoint/2010/main" val="28177742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12648" y="228600"/>
            <a:ext cx="8153400" cy="990600"/>
          </a:xfrm>
        </p:spPr>
        <p:txBody>
          <a:bodyPr/>
          <a:lstStyle/>
          <a:p>
            <a:r>
              <a:rPr lang="tr-TR" dirty="0"/>
              <a:t>Sosyal Bilimler MYO Web Sayfası</a:t>
            </a:r>
            <a:endParaRPr lang="en-US" dirty="0"/>
          </a:p>
        </p:txBody>
      </p:sp>
      <p:pic>
        <p:nvPicPr>
          <p:cNvPr id="4" name="Resim 3"/>
          <p:cNvPicPr>
            <a:picLocks noChangeAspect="1"/>
          </p:cNvPicPr>
          <p:nvPr/>
        </p:nvPicPr>
        <p:blipFill>
          <a:blip r:embed="rId2"/>
          <a:stretch>
            <a:fillRect/>
          </a:stretch>
        </p:blipFill>
        <p:spPr>
          <a:xfrm>
            <a:off x="0" y="1623027"/>
            <a:ext cx="9144000" cy="5176784"/>
          </a:xfrm>
          <a:prstGeom prst="rect">
            <a:avLst/>
          </a:prstGeom>
        </p:spPr>
      </p:pic>
    </p:spTree>
    <p:extLst>
      <p:ext uri="{BB962C8B-B14F-4D97-AF65-F5344CB8AC3E}">
        <p14:creationId xmlns:p14="http://schemas.microsoft.com/office/powerpoint/2010/main" val="8941622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12648" y="228600"/>
            <a:ext cx="8153400" cy="990600"/>
          </a:xfrm>
        </p:spPr>
        <p:txBody>
          <a:bodyPr>
            <a:normAutofit fontScale="90000"/>
          </a:bodyPr>
          <a:lstStyle/>
          <a:p>
            <a:r>
              <a:rPr lang="tr-TR" dirty="0"/>
              <a:t>Sosyal Bilimler MYO </a:t>
            </a:r>
            <a:r>
              <a:rPr lang="tr-TR" dirty="0" err="1"/>
              <a:t>Instagram</a:t>
            </a:r>
            <a:r>
              <a:rPr lang="tr-TR" dirty="0"/>
              <a:t> Hesabı</a:t>
            </a:r>
            <a:endParaRPr lang="en-US" dirty="0"/>
          </a:p>
        </p:txBody>
      </p:sp>
      <p:pic>
        <p:nvPicPr>
          <p:cNvPr id="5" name="Resim 4"/>
          <p:cNvPicPr>
            <a:picLocks noChangeAspect="1"/>
          </p:cNvPicPr>
          <p:nvPr/>
        </p:nvPicPr>
        <p:blipFill>
          <a:blip r:embed="rId2"/>
          <a:stretch>
            <a:fillRect/>
          </a:stretch>
        </p:blipFill>
        <p:spPr>
          <a:xfrm>
            <a:off x="612648" y="2016442"/>
            <a:ext cx="7791450" cy="4105275"/>
          </a:xfrm>
          <a:prstGeom prst="rect">
            <a:avLst/>
          </a:prstGeom>
        </p:spPr>
      </p:pic>
    </p:spTree>
    <p:extLst>
      <p:ext uri="{BB962C8B-B14F-4D97-AF65-F5344CB8AC3E}">
        <p14:creationId xmlns:p14="http://schemas.microsoft.com/office/powerpoint/2010/main" val="25193916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ctr"/>
            <a:r>
              <a:rPr lang="tr-TR" dirty="0" smtClean="0"/>
              <a:t>BİRLİKTE BAŞARI İLE TAMAMLADIĞIMIZ NİCE YILLARA</a:t>
            </a:r>
            <a:endParaRPr lang="tr-TR" dirty="0"/>
          </a:p>
        </p:txBody>
      </p:sp>
      <p:pic>
        <p:nvPicPr>
          <p:cNvPr id="5" name="İçerik Yer Tutucusu 4"/>
          <p:cNvPicPr>
            <a:picLocks noGrp="1" noChangeAspect="1"/>
          </p:cNvPicPr>
          <p:nvPr>
            <p:ph sz="quarter" idx="1"/>
          </p:nvPr>
        </p:nvPicPr>
        <p:blipFill>
          <a:blip r:embed="rId2" cstate="email">
            <a:extLst>
              <a:ext uri="{28A0092B-C50C-407E-A947-70E740481C1C}">
                <a14:useLocalDpi xmlns:a14="http://schemas.microsoft.com/office/drawing/2010/main" val="0"/>
              </a:ext>
            </a:extLst>
          </a:blip>
          <a:stretch>
            <a:fillRect/>
          </a:stretch>
        </p:blipFill>
        <p:spPr>
          <a:xfrm>
            <a:off x="1309890" y="1749828"/>
            <a:ext cx="6545638" cy="4909229"/>
          </a:xfrm>
        </p:spPr>
      </p:pic>
    </p:spTree>
    <p:extLst>
      <p:ext uri="{BB962C8B-B14F-4D97-AF65-F5344CB8AC3E}">
        <p14:creationId xmlns:p14="http://schemas.microsoft.com/office/powerpoint/2010/main" val="29476873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31534" y="2835365"/>
            <a:ext cx="5118308" cy="1077218"/>
          </a:xfrm>
          <a:prstGeom prst="rect">
            <a:avLst/>
          </a:prstGeom>
          <a:noFill/>
        </p:spPr>
        <p:txBody>
          <a:bodyPr wrap="none" rtlCol="0">
            <a:spAutoFit/>
          </a:bodyPr>
          <a:lstStyle/>
          <a:p>
            <a:pPr algn="ctr"/>
            <a:r>
              <a:rPr lang="en-US" sz="3200" dirty="0" err="1"/>
              <a:t>Dinlediğiniz</a:t>
            </a:r>
            <a:r>
              <a:rPr lang="en-US" sz="3200" dirty="0"/>
              <a:t> </a:t>
            </a:r>
            <a:r>
              <a:rPr lang="en-US" sz="3200" dirty="0" err="1"/>
              <a:t>için</a:t>
            </a:r>
            <a:r>
              <a:rPr lang="en-US" sz="3200" dirty="0"/>
              <a:t> </a:t>
            </a:r>
            <a:r>
              <a:rPr lang="en-US" sz="3200" dirty="0" err="1"/>
              <a:t>teşekkür</a:t>
            </a:r>
            <a:r>
              <a:rPr lang="en-US" sz="3200" dirty="0"/>
              <a:t> </a:t>
            </a:r>
            <a:r>
              <a:rPr lang="en-US" sz="3200" dirty="0" err="1"/>
              <a:t>eder</a:t>
            </a:r>
            <a:r>
              <a:rPr lang="en-US" sz="3200" dirty="0"/>
              <a:t>,</a:t>
            </a:r>
          </a:p>
          <a:p>
            <a:pPr algn="ctr"/>
            <a:r>
              <a:rPr lang="en-US" sz="3200" dirty="0" err="1"/>
              <a:t>derslerinizde</a:t>
            </a:r>
            <a:r>
              <a:rPr lang="en-US" sz="3200" dirty="0"/>
              <a:t> </a:t>
            </a:r>
            <a:r>
              <a:rPr lang="en-US" sz="3200" dirty="0" err="1"/>
              <a:t>başarılar</a:t>
            </a:r>
            <a:r>
              <a:rPr lang="en-US" sz="3200" dirty="0"/>
              <a:t> </a:t>
            </a:r>
            <a:r>
              <a:rPr lang="en-US" sz="3200" dirty="0" err="1"/>
              <a:t>dileriz</a:t>
            </a:r>
            <a:r>
              <a:rPr lang="en-US" sz="3200" dirty="0"/>
              <a:t>.</a:t>
            </a:r>
          </a:p>
        </p:txBody>
      </p:sp>
      <p:pic>
        <p:nvPicPr>
          <p:cNvPr id="12" name="Picture 11" descr="purepng.com-mail-iconsymbolsiconsapple-iosiosios-8-iconsios-8-721522596075clftr.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53732" y="5377877"/>
            <a:ext cx="444889" cy="444889"/>
          </a:xfrm>
          <a:prstGeom prst="rect">
            <a:avLst/>
          </a:prstGeom>
        </p:spPr>
      </p:pic>
      <p:sp>
        <p:nvSpPr>
          <p:cNvPr id="13" name="Rectangle 12"/>
          <p:cNvSpPr/>
          <p:nvPr/>
        </p:nvSpPr>
        <p:spPr>
          <a:xfrm>
            <a:off x="3169518" y="4924319"/>
            <a:ext cx="1131785" cy="369332"/>
          </a:xfrm>
          <a:prstGeom prst="rect">
            <a:avLst/>
          </a:prstGeom>
        </p:spPr>
        <p:txBody>
          <a:bodyPr wrap="none">
            <a:spAutoFit/>
          </a:bodyPr>
          <a:lstStyle/>
          <a:p>
            <a:r>
              <a:rPr lang="tr-TR" dirty="0" err="1" smtClean="0"/>
              <a:t>meusbmyo</a:t>
            </a:r>
            <a:endParaRPr lang="en-US" dirty="0"/>
          </a:p>
        </p:txBody>
      </p:sp>
      <p:sp>
        <p:nvSpPr>
          <p:cNvPr id="10" name="Title 1"/>
          <p:cNvSpPr>
            <a:spLocks noGrp="1"/>
          </p:cNvSpPr>
          <p:nvPr>
            <p:ph type="title"/>
          </p:nvPr>
        </p:nvSpPr>
        <p:spPr>
          <a:xfrm>
            <a:off x="612648" y="228600"/>
            <a:ext cx="7976525" cy="990600"/>
          </a:xfrm>
        </p:spPr>
        <p:txBody>
          <a:bodyPr/>
          <a:lstStyle/>
          <a:p>
            <a:pPr algn="ctr"/>
            <a:r>
              <a:rPr lang="tr-TR" dirty="0"/>
              <a:t>MEÜ Sosyal Bilimler MYO</a:t>
            </a:r>
            <a:endParaRPr lang="en-US" dirty="0"/>
          </a:p>
        </p:txBody>
      </p:sp>
      <p:pic>
        <p:nvPicPr>
          <p:cNvPr id="1026" name="Picture 2" descr="Free vector instagram ic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14114" y="4866732"/>
            <a:ext cx="484507" cy="4845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2"/>
          <p:cNvSpPr/>
          <p:nvPr/>
        </p:nvSpPr>
        <p:spPr>
          <a:xfrm>
            <a:off x="3169518" y="5370349"/>
            <a:ext cx="2159566" cy="369332"/>
          </a:xfrm>
          <a:prstGeom prst="rect">
            <a:avLst/>
          </a:prstGeom>
        </p:spPr>
        <p:txBody>
          <a:bodyPr wrap="none">
            <a:spAutoFit/>
          </a:bodyPr>
          <a:lstStyle/>
          <a:p>
            <a:r>
              <a:rPr lang="en-US" dirty="0" smtClean="0"/>
              <a:t>sbmyo@mersin.edu.tr</a:t>
            </a:r>
            <a:endParaRPr lang="en-US" dirty="0"/>
          </a:p>
        </p:txBody>
      </p:sp>
    </p:spTree>
    <p:extLst>
      <p:ext uri="{BB962C8B-B14F-4D97-AF65-F5344CB8AC3E}">
        <p14:creationId xmlns:p14="http://schemas.microsoft.com/office/powerpoint/2010/main" val="1121276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a:t>
            </a:r>
            <a:r>
              <a:rPr lang="en-US" dirty="0" err="1"/>
              <a:t>Sayfası</a:t>
            </a:r>
            <a:endParaRPr lang="en-US" dirty="0"/>
          </a:p>
        </p:txBody>
      </p:sp>
      <p:pic>
        <p:nvPicPr>
          <p:cNvPr id="3" name="Resim 2"/>
          <p:cNvPicPr>
            <a:picLocks noChangeAspect="1"/>
          </p:cNvPicPr>
          <p:nvPr/>
        </p:nvPicPr>
        <p:blipFill>
          <a:blip r:embed="rId2"/>
          <a:stretch>
            <a:fillRect/>
          </a:stretch>
        </p:blipFill>
        <p:spPr>
          <a:xfrm>
            <a:off x="0" y="1512916"/>
            <a:ext cx="9144000" cy="5345084"/>
          </a:xfrm>
          <a:prstGeom prst="rect">
            <a:avLst/>
          </a:prstGeom>
        </p:spPr>
      </p:pic>
    </p:spTree>
    <p:extLst>
      <p:ext uri="{BB962C8B-B14F-4D97-AF65-F5344CB8AC3E}">
        <p14:creationId xmlns:p14="http://schemas.microsoft.com/office/powerpoint/2010/main" val="205258263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1778</TotalTime>
  <Words>1668</Words>
  <Application>Microsoft Office PowerPoint</Application>
  <PresentationFormat>Ekran Gösterisi (4:3)</PresentationFormat>
  <Paragraphs>228</Paragraphs>
  <Slides>89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89</vt:i4>
      </vt:variant>
    </vt:vector>
  </HeadingPairs>
  <TitlesOfParts>
    <vt:vector size="94" baseType="lpstr">
      <vt:lpstr>00279</vt:lpstr>
      <vt:lpstr>Tw Cen MT</vt:lpstr>
      <vt:lpstr>Wingdings</vt:lpstr>
      <vt:lpstr>Wingdings 2</vt:lpstr>
      <vt:lpstr>Median</vt:lpstr>
      <vt:lpstr>PowerPoint Sunusu</vt:lpstr>
      <vt:lpstr>REKTÖRÜMÜZ  PROF. DR. EROL YAŞAR</vt:lpstr>
      <vt:lpstr>MÜDÜRÜMÜZ PROF. DR. İLHAN EGE</vt:lpstr>
      <vt:lpstr>Mersin Üniversitesi</vt:lpstr>
      <vt:lpstr>Mersin Üniversitesi</vt:lpstr>
      <vt:lpstr>Mersin Üniversitesi</vt:lpstr>
      <vt:lpstr>Web Sayfası (www.mersin.edu.tr)</vt:lpstr>
      <vt:lpstr>Web Sayfası</vt:lpstr>
      <vt:lpstr>Web Sayfası</vt:lpstr>
      <vt:lpstr>Çiftlikköy Kampüsü</vt:lpstr>
      <vt:lpstr>Çiftlikköy Kampüsü</vt:lpstr>
      <vt:lpstr>Kongre ve Konferans Salonları</vt:lpstr>
      <vt:lpstr>Amfi Tiyatro</vt:lpstr>
      <vt:lpstr>Kütüphane</vt:lpstr>
      <vt:lpstr>Kütüphane</vt:lpstr>
      <vt:lpstr>Yemekhane Hizmetleri</vt:lpstr>
      <vt:lpstr>Yurtlar</vt:lpstr>
      <vt:lpstr>Yurtlar</vt:lpstr>
      <vt:lpstr>Kantin ve Kafeteryalar</vt:lpstr>
      <vt:lpstr>Makarna Evi</vt:lpstr>
      <vt:lpstr>Vadi Kafe &amp; Restoran</vt:lpstr>
      <vt:lpstr>Saklı Bahçe</vt:lpstr>
      <vt:lpstr>Gıda Araştırmaları Uygulama ve Araştırma Merkezi</vt:lpstr>
      <vt:lpstr>Mescit</vt:lpstr>
      <vt:lpstr>Spor Alanları</vt:lpstr>
      <vt:lpstr>Öğrenci Toplulukları</vt:lpstr>
      <vt:lpstr>Öğrenci Toplulukları</vt:lpstr>
      <vt:lpstr>Öğrenci Toplulukları</vt:lpstr>
      <vt:lpstr>Öğrenci Toplulukları</vt:lpstr>
      <vt:lpstr>Öğrenci Toplulukları</vt:lpstr>
      <vt:lpstr>Öğrenci Toplulukları</vt:lpstr>
      <vt:lpstr>Öğrenci Toplulukları</vt:lpstr>
      <vt:lpstr>Öğrenci Toplulukları</vt:lpstr>
      <vt:lpstr>Öğrenci Toplulukları</vt:lpstr>
      <vt:lpstr>Kültür ve Spor Şenlikleri</vt:lpstr>
      <vt:lpstr>Kültür ve Spor Şenlikleri</vt:lpstr>
      <vt:lpstr>Sosyal Bilimler MYO Etkinlikleri</vt:lpstr>
      <vt:lpstr>Sosyal Bilimler MYO Etkinlikleri</vt:lpstr>
      <vt:lpstr>Sosyal Bilimler MYO Etkinlikleri</vt:lpstr>
      <vt:lpstr>Sosyal Bilimler MYO Etkinlikleri</vt:lpstr>
      <vt:lpstr>Sosyal Bilimler MYO Etkinlikleri</vt:lpstr>
      <vt:lpstr>Sosyal Bilimler MYO Etkinlikleri</vt:lpstr>
      <vt:lpstr>Sosyal Bilimler MYO Etkinlikleri</vt:lpstr>
      <vt:lpstr>Sosyal Bilimler MYO Etkinlikleri</vt:lpstr>
      <vt:lpstr>Sosyal Bilimler MYO Etkinlikleri</vt:lpstr>
      <vt:lpstr>Mersin Üniversitesi SOSYAL BİLİMLER MESLEK YÜKSEKOKULU</vt:lpstr>
      <vt:lpstr>Sosyal Bilimler MYO</vt:lpstr>
      <vt:lpstr>Büro Hizmetleri ve Sekreterlik Bölümü</vt:lpstr>
      <vt:lpstr>Büro Hizmetleri ve Sekreterlik Bölümü</vt:lpstr>
      <vt:lpstr>Dış Ticaret Bölümü</vt:lpstr>
      <vt:lpstr>Dış Ticaret Bölümü</vt:lpstr>
      <vt:lpstr>Yönetim ve Organizasyon Bölümü - İşletme Yönetimi</vt:lpstr>
      <vt:lpstr>Yönetim ve Organizasyon Bölümü - Lojistik</vt:lpstr>
      <vt:lpstr>Yönetim ve Organizasyon Bölümü -   İşletme Yönetimi/Lojistik</vt:lpstr>
      <vt:lpstr>Yönetim ve Organizasyon Bölümü -   İşletme Yönetimi/Lojistik</vt:lpstr>
      <vt:lpstr>Muhasebe ve Vergi Uygulamaları Bölümü</vt:lpstr>
      <vt:lpstr>Muhasebe ve Vergi Uygulamaları Bölümü</vt:lpstr>
      <vt:lpstr>Otel, Lokanta ve İkram Hizmetleri Bölümü</vt:lpstr>
      <vt:lpstr>Otel, Lokanta ve İkram Hizmetleri Bölümü</vt:lpstr>
      <vt:lpstr>Pazarlama ve Reklamcılık Bölümü</vt:lpstr>
      <vt:lpstr>Pazarlama ve Reklamcılık Bölümü</vt:lpstr>
      <vt:lpstr>Seyahat - Turizm ve Eğlence Hizmetleri Bölümü</vt:lpstr>
      <vt:lpstr>Seyahat - Turizm ve Eğlence Hizmetleri Bölümü</vt:lpstr>
      <vt:lpstr>Sosyal Hizmet ve Danışmanlık Bölümü</vt:lpstr>
      <vt:lpstr>Sosyal Hizmet ve Danışmanlık Bölümü</vt:lpstr>
      <vt:lpstr>Akademik Takvim</vt:lpstr>
      <vt:lpstr>Akademik Takvim</vt:lpstr>
      <vt:lpstr>Sosyal Bilimler MYO</vt:lpstr>
      <vt:lpstr>Sosyal Bilimler MYO</vt:lpstr>
      <vt:lpstr>Sosyal Bilimler MYO</vt:lpstr>
      <vt:lpstr>Sosyal Bilimler MYO</vt:lpstr>
      <vt:lpstr>Sosyal Bilimler MYO</vt:lpstr>
      <vt:lpstr>Sosyal Bilimler MYO</vt:lpstr>
      <vt:lpstr>PowerPoint Sunusu</vt:lpstr>
      <vt:lpstr>Sosyal Bilimler MYO</vt:lpstr>
      <vt:lpstr>Öğrenci İşleri</vt:lpstr>
      <vt:lpstr>Öğrenci Bilgi Sistemi obs.mersin.edu.tr</vt:lpstr>
      <vt:lpstr>Öğrenci Bilgi Sistemi obs.mersin.edu.tr</vt:lpstr>
      <vt:lpstr>Uzaktan eğitim sistemi</vt:lpstr>
      <vt:lpstr>Uzaktan eğitim sistemi</vt:lpstr>
      <vt:lpstr>PowerPoint Sunusu</vt:lpstr>
      <vt:lpstr>PowerPoint Sunusu</vt:lpstr>
      <vt:lpstr>PowerPoint Sunusu</vt:lpstr>
      <vt:lpstr>PowerPoint Sunusu</vt:lpstr>
      <vt:lpstr>Sosyal Bilimler MYO</vt:lpstr>
      <vt:lpstr>Sosyal Bilimler MYO Web Sayfası</vt:lpstr>
      <vt:lpstr>Sosyal Bilimler MYO Instagram Hesabı</vt:lpstr>
      <vt:lpstr>BİRLİKTE BAŞARI İLE TAMAMLADIĞIMIZ NİCE YILLARA</vt:lpstr>
      <vt:lpstr>MEÜ Sosyal Bilimler MYO</vt:lpstr>
    </vt:vector>
  </TitlesOfParts>
  <Company>mersin ünv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Mehmet Acar</dc:creator>
  <cp:lastModifiedBy>user687</cp:lastModifiedBy>
  <cp:revision>132</cp:revision>
  <dcterms:created xsi:type="dcterms:W3CDTF">2018-09-21T17:43:01Z</dcterms:created>
  <dcterms:modified xsi:type="dcterms:W3CDTF">2025-04-28T13:22:59Z</dcterms:modified>
</cp:coreProperties>
</file>