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75" r:id="rId4"/>
    <p:sldId id="292" r:id="rId5"/>
    <p:sldId id="294" r:id="rId6"/>
    <p:sldId id="272" r:id="rId7"/>
    <p:sldId id="293" r:id="rId8"/>
    <p:sldId id="276" r:id="rId9"/>
    <p:sldId id="279" r:id="rId10"/>
    <p:sldId id="277" r:id="rId11"/>
    <p:sldId id="278" r:id="rId12"/>
    <p:sldId id="271" r:id="rId1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j8sc88lJobv8IsTEfzrK7AzIqS+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RAT Sezgin" initials="FS" lastIdx="2" clrIdx="0">
    <p:extLst>
      <p:ext uri="{19B8F6BF-5375-455C-9EA6-DF929625EA0E}">
        <p15:presenceInfo xmlns:p15="http://schemas.microsoft.com/office/powerpoint/2012/main" userId="2b2fca9646a8f5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B9FF"/>
    <a:srgbClr val="F1FEE8"/>
    <a:srgbClr val="B00000"/>
    <a:srgbClr val="F0EAD8"/>
    <a:srgbClr val="C3CA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Koyu Stil 1 - Vurgu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96349" autoAdjust="0"/>
  </p:normalViewPr>
  <p:slideViewPr>
    <p:cSldViewPr snapToGrid="0">
      <p:cViewPr varScale="1">
        <p:scale>
          <a:sx n="147" d="100"/>
          <a:sy n="147" d="100"/>
        </p:scale>
        <p:origin x="882" y="120"/>
      </p:cViewPr>
      <p:guideLst>
        <p:guide orient="horz" pos="73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customschemas.google.com/relationships/presentationmetadata" Target="meta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86109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1938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5915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9263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7055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9854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675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9034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3443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8753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9371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702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095500"/>
            <a:ext cx="6686549" cy="188565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981150"/>
            <a:ext cx="6686549" cy="9385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3603176"/>
            <a:ext cx="1308489" cy="648824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774617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763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08000"/>
            <a:ext cx="6686549" cy="2597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78757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921000"/>
            <a:ext cx="5652416" cy="317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628372"/>
            <a:ext cx="6686549" cy="1296553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0576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32001"/>
            <a:ext cx="6686550" cy="227070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2660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508000"/>
            <a:ext cx="6295445" cy="24130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540004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421089"/>
            <a:ext cx="457200" cy="48731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917061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522839"/>
            <a:ext cx="6686549" cy="2400017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619500"/>
            <a:ext cx="6686550" cy="6985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318000"/>
            <a:ext cx="6686550" cy="60801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19542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52037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522838"/>
            <a:ext cx="1655701" cy="440318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522838"/>
            <a:ext cx="4857750" cy="440318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37098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3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390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778000"/>
            <a:ext cx="6686550" cy="314801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526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715625"/>
            <a:ext cx="6686549" cy="12240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941774"/>
            <a:ext cx="6686549" cy="7170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648479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703450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12649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778000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771852"/>
            <a:ext cx="3235398" cy="314801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62748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643919"/>
            <a:ext cx="2994549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124138"/>
            <a:ext cx="3257170" cy="279505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641229"/>
            <a:ext cx="2999251" cy="48021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121448"/>
            <a:ext cx="3254006" cy="279505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656485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9763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56174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7969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71740"/>
            <a:ext cx="2628899" cy="813593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71741"/>
            <a:ext cx="3886200" cy="4512469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332178"/>
            <a:ext cx="2628899" cy="355203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95313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06994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000500"/>
            <a:ext cx="6686550" cy="47228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529138"/>
            <a:ext cx="6686550" cy="3212475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472782"/>
            <a:ext cx="6686550" cy="411427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093104"/>
            <a:ext cx="1191395" cy="422748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152573"/>
            <a:ext cx="584825" cy="304271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2343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90500"/>
            <a:ext cx="2138637" cy="5532190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655"/>
            <a:ext cx="1767506" cy="571169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715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520092"/>
            <a:ext cx="6683765" cy="10674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778000"/>
            <a:ext cx="6686550" cy="323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5108698"/>
            <a:ext cx="859712" cy="308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5113174"/>
            <a:ext cx="571499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656485"/>
            <a:ext cx="584825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69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okkaplan30@mersin.edu.t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hyperlink" Target="mailto:ozgeusluca@mersin.edu.tr" TargetMode="External"/><Relationship Id="rId5" Type="http://schemas.openxmlformats.org/officeDocument/2006/relationships/hyperlink" Target="mailto:ozgeusluca@gmail.com" TargetMode="External"/><Relationship Id="rId4" Type="http://schemas.openxmlformats.org/officeDocument/2006/relationships/hyperlink" Target="mailto:ozkanyesim@mersin.edu.t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sin.edu.tr/bulut/birim_234/STAJ/Guzel_Sanatlar_Fakultesi_Staj_Esaslari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ariyerkapisi.cbiko.gov.tr/ulusalstajprogram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rsin.edu.tr/bulut/birim_234/STAJ/STAJ_EVRAKLARI/ek_6_uygulamal_egitim_dosyasi_ic_kapak.docx" TargetMode="External"/><Relationship Id="rId13" Type="http://schemas.openxmlformats.org/officeDocument/2006/relationships/hyperlink" Target="https://www.mersin.edu.tr/bulut/birim_234/STAJ/STAJ_EVRAKLARI/staj_uygulama_sureci_is_aksi.pdf" TargetMode="External"/><Relationship Id="rId3" Type="http://schemas.openxmlformats.org/officeDocument/2006/relationships/hyperlink" Target="https://www.mersin.edu.tr/bulut/birim_234/STAJ/STAJ_EVRAKLARI/ek_1_uygulamali_egitim_basvuru_ve_kabul_formu.docx" TargetMode="External"/><Relationship Id="rId7" Type="http://schemas.openxmlformats.org/officeDocument/2006/relationships/hyperlink" Target="https://www.mersin.edu.tr/bulut/birim_234/STAJ/STAJ_EVRAKLARI/ek_5_uygulamal_eitim_dosyas_dis_kapak.docx" TargetMode="External"/><Relationship Id="rId12" Type="http://schemas.openxmlformats.org/officeDocument/2006/relationships/hyperlink" Target="https://www.mersin.edu.tr/bulut/birim_234/STAJ/STAJ_EVRAKLARI/Staj_isletmesi_belirleme_ilkeleri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mersin.edu.tr/bulut/birim_234/STAJ/STAJ_EVRAKLARI/ek_4_isletme_degerlendirme_formu.docx" TargetMode="External"/><Relationship Id="rId11" Type="http://schemas.openxmlformats.org/officeDocument/2006/relationships/hyperlink" Target="https://www.mersin.edu.tr/bulut/birim_234/STAJ/STAJ_EVRAKLARI/ek_9_staj_ucretlerine_issizlik_fonu_katkisi_ogrenci_ve_isveren_bilgi_formu.doc" TargetMode="External"/><Relationship Id="rId5" Type="http://schemas.openxmlformats.org/officeDocument/2006/relationships/hyperlink" Target="https://www.mersin.edu.tr/bulut/birim_234/STAJ/STAJ_EVRAKLARI/ek_3_uygulamal_eitim_denetim_formu.docx" TargetMode="External"/><Relationship Id="rId10" Type="http://schemas.openxmlformats.org/officeDocument/2006/relationships/hyperlink" Target="https://www.mersin.edu.tr/bulut/birim_234/STAJ/STAJ_EVRAKLARI/ek_8_uygulamali_egitim_degerlendirme_formu.docx" TargetMode="External"/><Relationship Id="rId4" Type="http://schemas.openxmlformats.org/officeDocument/2006/relationships/hyperlink" Target="https://www.mersin.edu.tr/bulut/birim_234/STAJ/STAJ_EVRAKLARI/ek_2_uygulamal_egitim_ucretlerine_iliskin_issizlik_fonu_katkisi_bilgi_formu.docx" TargetMode="External"/><Relationship Id="rId9" Type="http://schemas.openxmlformats.org/officeDocument/2006/relationships/hyperlink" Target="https://www.mersin.edu.tr/bulut/birim_234/STAJ/STAJ_EVRAKLARI/ek_7_uygulamali_egitim_dosyasi_ic_sayfalar.docx" TargetMode="External"/><Relationship Id="rId14" Type="http://schemas.openxmlformats.org/officeDocument/2006/relationships/hyperlink" Target="https://www.mersin.edu.tr/bulut/birim_234/STAJ/STAJ_EVRAKLARI/staj_uygulama_ve_dosya_hazirlama_kurallari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-76200" y="3894302"/>
            <a:ext cx="9144000" cy="830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2400" b="1" dirty="0" smtClean="0">
                <a:solidFill>
                  <a:schemeClr val="accent5">
                    <a:lumMod val="75000"/>
                  </a:schemeClr>
                </a:solidFill>
              </a:rPr>
              <a:t>Tekstil ve Moda Tasarımı Bölümü</a:t>
            </a:r>
          </a:p>
          <a:p>
            <a:pPr lvl="0" algn="ctr"/>
            <a:endParaRPr lang="tr-TR" sz="2400"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2973149" y="3375177"/>
            <a:ext cx="3151981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Güzel Sanatlar Fakültesi</a:t>
            </a:r>
            <a:endParaRPr sz="2000" b="1" i="0" u="none" strike="noStrike" cap="none" dirty="0">
              <a:solidFill>
                <a:schemeClr val="accent1">
                  <a:lumMod val="50000"/>
                </a:schemeClr>
              </a:solidFill>
              <a:sym typeface="Arial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960128" y="2116704"/>
            <a:ext cx="5178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r-TR" sz="2800" b="1" dirty="0">
                <a:solidFill>
                  <a:srgbClr val="C00000"/>
                </a:solidFill>
              </a:rPr>
              <a:t>STAJ </a:t>
            </a:r>
            <a:r>
              <a:rPr lang="tr-TR" sz="2800" b="1" dirty="0" smtClean="0">
                <a:solidFill>
                  <a:srgbClr val="C00000"/>
                </a:solidFill>
              </a:rPr>
              <a:t>BİLGİLENDİRME </a:t>
            </a:r>
            <a:r>
              <a:rPr lang="tr-TR" sz="2800" b="1" dirty="0">
                <a:solidFill>
                  <a:srgbClr val="C00000"/>
                </a:solidFill>
              </a:rPr>
              <a:t>SUNUMU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710940" y="45397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b="1" dirty="0" smtClean="0">
                <a:solidFill>
                  <a:srgbClr val="C00000"/>
                </a:solidFill>
              </a:rPr>
              <a:t>Mersin, </a:t>
            </a:r>
            <a:r>
              <a:rPr lang="tr-TR" sz="1800" b="1" dirty="0" smtClean="0">
                <a:solidFill>
                  <a:srgbClr val="C00000"/>
                </a:solidFill>
              </a:rPr>
              <a:t>2025</a:t>
            </a:r>
            <a:endParaRPr lang="tr-TR" sz="18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Dosya:Mersin University logo.svg - Vikiped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24" y="171908"/>
            <a:ext cx="1045411" cy="86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1690290" y="462217"/>
            <a:ext cx="4434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MERSİN ÜNİVERSİTESİ</a:t>
            </a:r>
            <a:endParaRPr lang="tr-T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260627" y="126849"/>
            <a:ext cx="3175300" cy="806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Başvuru Belgesi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10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/>
          <a:srcRect l="33247" t="14101" r="32557" b="13182"/>
          <a:stretch/>
        </p:blipFill>
        <p:spPr>
          <a:xfrm>
            <a:off x="3288145" y="0"/>
            <a:ext cx="4777842" cy="5715000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576650" y="1285863"/>
            <a:ext cx="2305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/>
              <a:t>NOT:</a:t>
            </a:r>
            <a:r>
              <a:rPr lang="tr-TR" sz="1200" dirty="0" smtClean="0"/>
              <a:t> 3 adet çıktı aldığınız, onaylı Uygulamalı Eğitim Başvuru ve Kabul Formunun birini işletmeye, birini Staj Komisyonuna veriniz, diğerini kendiniz saklayınız.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75913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267855" y="228450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Dosyası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11</a:t>
            </a:fld>
            <a:endParaRPr lang="tr-TR"/>
          </a:p>
        </p:txBody>
      </p:sp>
      <p:sp>
        <p:nvSpPr>
          <p:cNvPr id="11" name="Google Shape;64;p2">
            <a:extLst>
              <a:ext uri="{FF2B5EF4-FFF2-40B4-BE49-F238E27FC236}">
                <a16:creationId xmlns:a16="http://schemas.microsoft.com/office/drawing/2014/main" id="{52A9D241-2403-4C01-97C2-9E3E94EE7E6D}"/>
              </a:ext>
            </a:extLst>
          </p:cNvPr>
          <p:cNvSpPr txBox="1"/>
          <p:nvPr/>
        </p:nvSpPr>
        <p:spPr>
          <a:xfrm>
            <a:off x="372158" y="581926"/>
            <a:ext cx="8457806" cy="459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Staj dosyası; Staj Uygulama ve Dosya Hazırlama Kurallarına  uygun olarak hazırlanmalıdır. Uygun hazırlanmayan dosya ve staj geçersiz sayılır.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Tarihler eksiksiz bir şekilde olmalı ve staj dosyasının her bir sayfası imzalanıp kaşelenmelidir.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Dosyadaki yazılar ve görseller; bilgisayar ortamında veya el yazısı ile özenli ve düzgün olarak  yazılmalı, gerekli ise kumaş, iplik, tasarım vb. ekler uygun şekilde dosyaya konulmalıdır.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Dosya hazırlanırken işletmenin gizlilik ilkelerine ve etik kurallarına uyulmalıdır.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Staj dosyasında doldurulması gereken bilgiler eksik bırakılmamalı, işletme yetkililerinin imzaları eksiksiz olmalı ve gerekli yerlere mutlaka kaşe vurulmalıdır.</a:t>
            </a:r>
          </a:p>
          <a:p>
            <a:pPr marL="4572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600" dirty="0"/>
              <a:t>İşletme Değerlendirme Formunu işletme yetkilisinin doldurması ve onaylaması sağlanmalı, onaylı belge Bölüm Staj Komisyonuna kapalı zarf içinde dosya ile birlikte teslim edilmelidir. </a:t>
            </a:r>
          </a:p>
          <a:p>
            <a:pPr marL="114300"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28914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B9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01600" y="2452044"/>
            <a:ext cx="91440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4400" b="1" dirty="0" smtClean="0">
                <a:solidFill>
                  <a:srgbClr val="FFFFFF"/>
                </a:solidFill>
              </a:rPr>
              <a:t>Stajınızda Başarılar Dileriz.</a:t>
            </a:r>
            <a:endParaRPr lang="tr-TR" sz="4400" b="1" dirty="0">
              <a:solidFill>
                <a:srgbClr val="FFFFFF"/>
              </a:solidFill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1798185" y="1314082"/>
            <a:ext cx="5544723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400" b="1" i="0" u="none" strike="noStrike" cap="none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Tekstil </a:t>
            </a:r>
            <a:r>
              <a:rPr lang="tr-TR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ve Moda Tasarımı Bölümü</a:t>
            </a:r>
            <a:endParaRPr sz="2400" b="1" i="0" u="none" strike="noStrike" cap="none" dirty="0">
              <a:solidFill>
                <a:schemeClr val="accent6">
                  <a:lumMod val="20000"/>
                  <a:lumOff val="8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916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876300" y="537578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İçindekiler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457073" y="1058424"/>
            <a:ext cx="7652454" cy="3864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Bölüm Staj </a:t>
            </a:r>
            <a:r>
              <a:rPr lang="tr-TR" sz="1800" dirty="0"/>
              <a:t>Komisyonu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uygulama Esasları </a:t>
            </a:r>
            <a:endParaRPr lang="tr-TR" sz="1800"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yükümlülüğü ve yapılması gereken stajlar</a:t>
            </a:r>
            <a:endParaRPr lang="tr-TR" sz="1800"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 smtClean="0"/>
              <a:t>Staj süreci iş akış çizelgesi</a:t>
            </a:r>
            <a:endParaRPr lang="tr-TR" sz="1800" dirty="0"/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Belgeleri için Çevrimiçi Erişim </a:t>
            </a:r>
            <a:r>
              <a:rPr lang="tr-TR" dirty="0" smtClean="0"/>
              <a:t>Bağlantıları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İş Akışı (Yazılı</a:t>
            </a:r>
            <a:r>
              <a:rPr lang="tr-TR" dirty="0" smtClean="0"/>
              <a:t>)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Başvuru </a:t>
            </a:r>
            <a:r>
              <a:rPr lang="tr-TR" dirty="0" smtClean="0"/>
              <a:t>Belgesi</a:t>
            </a:r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dirty="0"/>
              <a:t>Staj Başvuru </a:t>
            </a:r>
            <a:r>
              <a:rPr lang="tr-TR" dirty="0" smtClean="0"/>
              <a:t>Belgesi</a:t>
            </a:r>
            <a:endParaRPr lang="tr-TR" dirty="0"/>
          </a:p>
          <a:p>
            <a:pPr marL="457200" lvl="0" indent="-342900">
              <a:lnSpc>
                <a:spcPct val="150000"/>
              </a:lnSpc>
              <a:buClr>
                <a:srgbClr val="000000"/>
              </a:buClr>
              <a:buSzPts val="1800"/>
              <a:buFont typeface="Arial"/>
              <a:buChar char="●"/>
            </a:pPr>
            <a:endParaRPr lang="tr-TR" dirty="0"/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76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777240" y="587416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Bölüm Staj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Komisyonu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3</a:t>
            </a:fld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DF7B281-99CB-465B-BDAA-CDDD015C9F58}"/>
              </a:ext>
            </a:extLst>
          </p:cNvPr>
          <p:cNvSpPr txBox="1"/>
          <p:nvPr/>
        </p:nvSpPr>
        <p:spPr>
          <a:xfrm>
            <a:off x="1768221" y="1470649"/>
            <a:ext cx="63513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Doç. </a:t>
            </a:r>
            <a:r>
              <a:rPr lang="tr-TR" b="1" dirty="0" smtClean="0"/>
              <a:t>Özge USLUCA ERİM</a:t>
            </a:r>
            <a:r>
              <a:rPr lang="tr-TR" dirty="0" smtClean="0"/>
              <a:t>                        </a:t>
            </a:r>
            <a:endParaRPr lang="tr-TR" dirty="0"/>
          </a:p>
          <a:p>
            <a:r>
              <a:rPr lang="tr-TR" sz="1600" dirty="0"/>
              <a:t>Bölüm Staj Komisyonu </a:t>
            </a:r>
            <a:r>
              <a:rPr lang="tr-TR" sz="1600" dirty="0" smtClean="0"/>
              <a:t>Başkanı</a:t>
            </a:r>
            <a:endParaRPr lang="tr-TR" sz="1600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1FC79FA-5D85-474A-ACDD-787CC207D862}"/>
              </a:ext>
            </a:extLst>
          </p:cNvPr>
          <p:cNvSpPr txBox="1"/>
          <p:nvPr/>
        </p:nvSpPr>
        <p:spPr>
          <a:xfrm>
            <a:off x="1768221" y="2513741"/>
            <a:ext cx="65070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Öğr</a:t>
            </a:r>
            <a:r>
              <a:rPr lang="tr-TR" b="1" dirty="0" smtClean="0"/>
              <a:t>. Gör. Rukiye GÖK                      </a:t>
            </a:r>
            <a:r>
              <a:rPr lang="tr-TR" sz="1400" dirty="0" smtClean="0">
                <a:hlinkClick r:id="rId3"/>
              </a:rPr>
              <a:t>gokkaplan30@mersin.edu.tr</a:t>
            </a:r>
            <a:r>
              <a:rPr lang="tr-TR" sz="1400" dirty="0" smtClean="0"/>
              <a:t>  </a:t>
            </a:r>
          </a:p>
          <a:p>
            <a:r>
              <a:rPr lang="tr-TR" sz="1600" dirty="0" smtClean="0"/>
              <a:t>Bölüm </a:t>
            </a:r>
            <a:r>
              <a:rPr lang="tr-TR" sz="1600" dirty="0"/>
              <a:t>Staj Komisyonu </a:t>
            </a:r>
            <a:r>
              <a:rPr lang="tr-TR" sz="1600" dirty="0" smtClean="0"/>
              <a:t>Üyesi</a:t>
            </a:r>
          </a:p>
          <a:p>
            <a:r>
              <a:rPr lang="tr-TR" sz="1600" dirty="0" smtClean="0"/>
              <a:t>(</a:t>
            </a:r>
            <a:r>
              <a:rPr lang="tr-TR" sz="1600" i="1" dirty="0" smtClean="0"/>
              <a:t>Sorumlu Öğretim Elemanı</a:t>
            </a:r>
            <a:r>
              <a:rPr lang="tr-TR" sz="1600" dirty="0" smtClean="0"/>
              <a:t>)</a:t>
            </a:r>
            <a:endParaRPr lang="tr-TR" sz="1600" dirty="0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C6277FD7-6737-4CCD-ADF9-EC5E77AF5536}"/>
              </a:ext>
            </a:extLst>
          </p:cNvPr>
          <p:cNvSpPr txBox="1"/>
          <p:nvPr/>
        </p:nvSpPr>
        <p:spPr>
          <a:xfrm>
            <a:off x="1768222" y="3803054"/>
            <a:ext cx="636231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Öğr</a:t>
            </a:r>
            <a:r>
              <a:rPr lang="tr-TR" b="1" dirty="0" smtClean="0"/>
              <a:t>. Gör. Yeşim ÖZKAN                   </a:t>
            </a:r>
            <a:r>
              <a:rPr lang="tr-TR" b="1" dirty="0" smtClean="0"/>
              <a:t>  </a:t>
            </a:r>
            <a:r>
              <a:rPr lang="tr-TR" sz="1400" dirty="0" smtClean="0">
                <a:hlinkClick r:id="rId4"/>
              </a:rPr>
              <a:t>ozkanyesim@mersin.edu.tr</a:t>
            </a:r>
            <a:r>
              <a:rPr lang="tr-TR" sz="1400" dirty="0" smtClean="0"/>
              <a:t>  </a:t>
            </a:r>
            <a:endParaRPr lang="tr-TR" sz="1400" dirty="0" smtClean="0"/>
          </a:p>
          <a:p>
            <a:r>
              <a:rPr lang="tr-TR" sz="1600" dirty="0" smtClean="0"/>
              <a:t>Bölüm </a:t>
            </a:r>
            <a:r>
              <a:rPr lang="tr-TR" sz="1600" dirty="0"/>
              <a:t>Staj Komisyonu Üyesi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542910" y="1388277"/>
            <a:ext cx="249940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dirty="0" smtClean="0">
                <a:hlinkClick r:id="rId5"/>
              </a:rPr>
              <a:t>ozgeusluca@gmail.com</a:t>
            </a:r>
            <a:endParaRPr lang="tr-TR" sz="1400" dirty="0" smtClean="0"/>
          </a:p>
          <a:p>
            <a:endParaRPr lang="tr-TR" sz="1400" dirty="0"/>
          </a:p>
          <a:p>
            <a:r>
              <a:rPr lang="tr-TR" sz="1400" dirty="0" smtClean="0">
                <a:hlinkClick r:id="rId6"/>
              </a:rPr>
              <a:t>ozgeusluca@mersin.edu.tr</a:t>
            </a:r>
            <a:r>
              <a:rPr lang="tr-TR" sz="1400" dirty="0" smtClean="0"/>
              <a:t> </a:t>
            </a:r>
            <a:endParaRPr lang="tr-TR" sz="1400" dirty="0"/>
          </a:p>
          <a:p>
            <a:r>
              <a:rPr lang="tr-TR" sz="1400" dirty="0" smtClean="0"/>
              <a:t>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425663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04385" y="41192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Uygulama Esasları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4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563880" y="1295400"/>
            <a:ext cx="79085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Bölümümüzdeki staj uygulama işlemleri Mersin Üniversitesi Senatosu'nun 10.01.2023 tarih ve 2023/8 sayılı kararı ile kabul edilen </a:t>
            </a:r>
            <a:r>
              <a:rPr lang="tr-TR" b="1" dirty="0" smtClean="0"/>
              <a:t>Güzel Sanatlar Fakültesi Staj Esasları </a:t>
            </a:r>
            <a:r>
              <a:rPr lang="tr-TR" dirty="0" smtClean="0"/>
              <a:t>çerçevesinde yürütülmektedir.</a:t>
            </a:r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Öğrencilerimiz staj uygulaması ile ilgili işlemleri bu yönetmeliğe uygun olarak yapmakla yükümlüdürler. </a:t>
            </a:r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Clr>
                <a:srgbClr val="B00000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Öğrencilerimize, staj işlemlerine başlamadan önce Güzel </a:t>
            </a:r>
            <a:r>
              <a:rPr lang="tr-TR" dirty="0"/>
              <a:t>Sanatlar Fakültesi Staj </a:t>
            </a:r>
            <a:r>
              <a:rPr lang="tr-TR" dirty="0" err="1" smtClean="0"/>
              <a:t>Esasları'nı</a:t>
            </a:r>
            <a:r>
              <a:rPr lang="tr-TR" dirty="0" smtClean="0"/>
              <a:t> okumaları önerilir.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60120" y="4590481"/>
            <a:ext cx="73761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hlinkClick r:id="rId3"/>
              </a:rPr>
              <a:t>https://</a:t>
            </a:r>
            <a:r>
              <a:rPr lang="tr-TR" sz="1200" dirty="0" smtClean="0">
                <a:hlinkClick r:id="rId3"/>
              </a:rPr>
              <a:t>www.mersin.edu.tr/bulut/birim_234/STAJ/Guzel_Sanatlar_Fakultesi_Staj_Esaslari.pdf</a:t>
            </a:r>
            <a:r>
              <a:rPr lang="tr-TR" sz="1200" dirty="0" smtClean="0"/>
              <a:t> </a:t>
            </a:r>
            <a:endParaRPr lang="tr-TR" sz="1200" dirty="0"/>
          </a:p>
        </p:txBody>
      </p:sp>
      <p:sp>
        <p:nvSpPr>
          <p:cNvPr id="5" name="Dikdörtgen 4"/>
          <p:cNvSpPr/>
          <p:nvPr/>
        </p:nvSpPr>
        <p:spPr>
          <a:xfrm>
            <a:off x="960120" y="4282704"/>
            <a:ext cx="59410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>
                <a:solidFill>
                  <a:schemeClr val="accent4">
                    <a:lumMod val="75000"/>
                  </a:schemeClr>
                </a:solidFill>
              </a:rPr>
              <a:t>Güzel Sanatlar Fakültesi Staj </a:t>
            </a:r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Esasları için Çevrimiçi Erişim Bağlantısı</a:t>
            </a:r>
            <a:r>
              <a:rPr lang="tr-TR" sz="14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7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5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071418" y="2534335"/>
            <a:ext cx="6151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kariyerkapisi.cbiko.gov.tr/ulusalstajprogrami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82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312945" y="29000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Yükümlülüğü ve Yapılması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Gereken Stajlar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277070" y="649882"/>
            <a:ext cx="8689089" cy="1017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tr-TR" dirty="0" smtClean="0"/>
              <a:t>Tekstil ve Moda Tasarımı Bölümü öğrencileri, </a:t>
            </a:r>
            <a:r>
              <a:rPr lang="tr-TR" dirty="0"/>
              <a:t>4 yıllık eğitimleri boyunca </a:t>
            </a:r>
            <a:r>
              <a:rPr lang="tr-TR" dirty="0" smtClean="0"/>
              <a:t>aşağıdaki çizelgede belirtilen alanlarda toplam 40 iş günü staj yapmakla yükümlüdür.</a:t>
            </a:r>
          </a:p>
          <a:p>
            <a:pPr marL="114300"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endParaRPr lang="tr-TR" dirty="0"/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6</a:t>
            </a:fld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4AE844F-441A-4251-8E5C-72F6C0FAE39A}"/>
              </a:ext>
            </a:extLst>
          </p:cNvPr>
          <p:cNvSpPr txBox="1"/>
          <p:nvPr/>
        </p:nvSpPr>
        <p:spPr>
          <a:xfrm>
            <a:off x="429997" y="4735310"/>
            <a:ext cx="8383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600" b="1" dirty="0" smtClean="0"/>
              <a:t>ÖNEMLİ NOT: </a:t>
            </a:r>
            <a:r>
              <a:rPr lang="tr-TR" sz="1600" dirty="0" smtClean="0"/>
              <a:t>Staj başlama-bitiş tarihleri ve staj süresi hesaplanırken; resmi tatiller, cumartesi-pazar günleri </a:t>
            </a:r>
            <a:r>
              <a:rPr lang="tr-TR" sz="1600" dirty="0"/>
              <a:t>ve </a:t>
            </a:r>
            <a:r>
              <a:rPr lang="tr-TR" sz="1600" dirty="0" smtClean="0"/>
              <a:t>işletmenin </a:t>
            </a:r>
            <a:r>
              <a:rPr lang="tr-TR" sz="1600" dirty="0"/>
              <a:t>izin yaptığı günler çıkartılmalıdır</a:t>
            </a:r>
            <a:r>
              <a:rPr lang="tr-TR" sz="1600" dirty="0" smtClean="0"/>
              <a:t>.</a:t>
            </a:r>
            <a:endParaRPr lang="tr-TR" sz="1600" dirty="0"/>
          </a:p>
        </p:txBody>
      </p:sp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0030"/>
              </p:ext>
            </p:extLst>
          </p:nvPr>
        </p:nvGraphicFramePr>
        <p:xfrm>
          <a:off x="515224" y="2275013"/>
          <a:ext cx="8298009" cy="2262190"/>
        </p:xfrm>
        <a:graphic>
          <a:graphicData uri="http://schemas.openxmlformats.org/drawingml/2006/table">
            <a:tbl>
              <a:tblPr firstRow="1" firstCol="1" bandRow="1"/>
              <a:tblGrid>
                <a:gridCol w="590237">
                  <a:extLst>
                    <a:ext uri="{9D8B030D-6E8A-4147-A177-3AD203B41FA5}">
                      <a16:colId xmlns:a16="http://schemas.microsoft.com/office/drawing/2014/main" val="1486721510"/>
                    </a:ext>
                  </a:extLst>
                </a:gridCol>
                <a:gridCol w="7707772">
                  <a:extLst>
                    <a:ext uri="{9D8B030D-6E8A-4147-A177-3AD203B41FA5}">
                      <a16:colId xmlns:a16="http://schemas.microsoft.com/office/drawing/2014/main" val="2739507469"/>
                    </a:ext>
                  </a:extLst>
                </a:gridCol>
              </a:tblGrid>
              <a:tr h="155583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tr-TR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iş </a:t>
                      </a: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günü (2. SINIF)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82586"/>
                  </a:ext>
                </a:extLst>
              </a:tr>
              <a:tr h="3665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İplik, dokuma hazırlık, dokuma (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armürlü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jakarlı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terbiye (ön terbiye, boya, baskı, bitim işlemleri) alanlarını kapsayan entegre tekstil işletmeleri </a:t>
                      </a:r>
                      <a:r>
                        <a:rPr lang="tr-TR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İşletmede mühendis istihdam edilmesi </a:t>
                      </a:r>
                      <a:r>
                        <a:rPr lang="tr-TR" sz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zorunludur.)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263475"/>
                  </a:ext>
                </a:extLst>
              </a:tr>
              <a:tr h="155583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tr-TR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iş </a:t>
                      </a:r>
                      <a:r>
                        <a:rPr lang="tr-TR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günü (3. SINIF)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703888"/>
                  </a:ext>
                </a:extLst>
              </a:tr>
              <a:tr h="8939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spcAft>
                          <a:spcPts val="0"/>
                        </a:spcAft>
                      </a:pP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Staj yapacak öğrenci uzmanlaşmak istediği alana göre aşağıdakilerden birini seçecektir.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DOKUMA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Bünyesinde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Ar-Ge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Ür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-Ge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ve/veya tasarım birimi bulunan dokuma işletmeleri,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BASKI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Bünyesinde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Ar-Ge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200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Ür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-Ge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ve/veya tasarım birimi bulunan baskı işletmeleri, </a:t>
                      </a:r>
                    </a:p>
                    <a:p>
                      <a:pPr marL="0" lvl="0" indent="0" algn="l" defTabSz="342900" rtl="0" eaLnBrk="1" latinLnBrk="0" hangingPunct="1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381635" algn="l"/>
                        </a:tabLst>
                      </a:pP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MODA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TASARIM: Bünyesinde tasarım birimi bulunan hazır-giyim işletmeleri veya moda tasarım atölyeleri (Moda </a:t>
                      </a:r>
                      <a:r>
                        <a:rPr lang="tr-TR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Tasarım    Atölyesinde </a:t>
                      </a:r>
                      <a:r>
                        <a:rPr lang="tr-TR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Moda Tasarımcıları Derneği’ne üye tasarımcı bulunması zorunludur).</a:t>
                      </a:r>
                    </a:p>
                  </a:txBody>
                  <a:tcPr marL="25051" marR="25051" marT="25051" marB="2505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739514"/>
                  </a:ext>
                </a:extLst>
              </a:tr>
              <a:tr h="15558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NOT: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Öğrenci yukarıda belirtilen ilkelere bağlı kalmak kaydı ile </a:t>
                      </a:r>
                      <a:r>
                        <a:rPr lang="tr-TR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Erasmus</a:t>
                      </a:r>
                      <a:r>
                        <a:rPr lang="tr-T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Staj Hareketliliği kapsamında ya da kendi olanakları ile yurt dışındaki bir işletmede staj yapabilir.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051" marR="25051" marT="25051" marB="25051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961095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429997" y="1933657"/>
            <a:ext cx="6495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Staj yapılacak işletmeyi belirlerken uyulacak ilkeler: </a:t>
            </a:r>
            <a:endParaRPr lang="tr-TR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0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47412" y="196667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Uygulama Süreci İş Akış </a:t>
            </a: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Çizelgesi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7</a:t>
            </a:fld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984" y="682065"/>
            <a:ext cx="8580451" cy="468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50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484366" y="318142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Belgeleri için Çevrimiçi Erişim Bağlantıları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8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502920" y="1160106"/>
            <a:ext cx="80391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3"/>
              </a:rPr>
              <a:t>https://</a:t>
            </a:r>
            <a:r>
              <a:rPr lang="tr-TR" sz="1000" dirty="0" smtClean="0">
                <a:hlinkClick r:id="rId3"/>
              </a:rPr>
              <a:t>www.mersin.edu.tr/bulut/birim_234/STAJ/STAJ_EVRAKLARI/ek_1_uygulamali_egitim_basvuru_ve_kabul_formu.docx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3" name="Dikdörtgen 12"/>
          <p:cNvSpPr/>
          <p:nvPr/>
        </p:nvSpPr>
        <p:spPr>
          <a:xfrm>
            <a:off x="502920" y="846935"/>
            <a:ext cx="40863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rgbClr val="0070C0"/>
                </a:solidFill>
              </a:rPr>
              <a:t>Uygulamalı Eğitim Başvuru ve Kabul Belgesi</a:t>
            </a:r>
            <a:r>
              <a:rPr lang="tr-TR" sz="14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84957" y="3493444"/>
            <a:ext cx="81462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4"/>
              </a:rPr>
              <a:t>https://</a:t>
            </a:r>
            <a:r>
              <a:rPr lang="tr-TR" sz="900" dirty="0" smtClean="0">
                <a:hlinkClick r:id="rId4"/>
              </a:rPr>
              <a:t>www.mersin.edu.tr/bulut/birim_234/STAJ/STAJ_EVRAKLARI/ek_2_uygulamal_egitim_ucretlerine_iliskin_issizlik_fonu_katkisi_bilgi_formu.docx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6" name="Dikdörtgen 15"/>
          <p:cNvSpPr/>
          <p:nvPr/>
        </p:nvSpPr>
        <p:spPr>
          <a:xfrm>
            <a:off x="484957" y="3750082"/>
            <a:ext cx="6370811" cy="23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5"/>
              </a:rPr>
              <a:t>https://</a:t>
            </a:r>
            <a:r>
              <a:rPr lang="tr-TR" sz="900" dirty="0" smtClean="0">
                <a:hlinkClick r:id="rId5"/>
              </a:rPr>
              <a:t>www.mersin.edu.tr/bulut/birim_234/STAJ/STAJ_EVRAKLARI/ek_3_uygulamal_eitim_denetim_formu.docx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7" name="Dikdörtgen 16"/>
          <p:cNvSpPr/>
          <p:nvPr/>
        </p:nvSpPr>
        <p:spPr>
          <a:xfrm>
            <a:off x="484957" y="4029746"/>
            <a:ext cx="63708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6"/>
              </a:rPr>
              <a:t>https://</a:t>
            </a:r>
            <a:r>
              <a:rPr lang="tr-TR" sz="900" dirty="0" smtClean="0">
                <a:hlinkClick r:id="rId6"/>
              </a:rPr>
              <a:t>www.mersin.edu.tr/bulut/birim_234/STAJ/STAJ_EVRAKLARI/ek_4_isletme_degerlendirme_formu.docx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8" name="Dikdörtgen 17"/>
          <p:cNvSpPr/>
          <p:nvPr/>
        </p:nvSpPr>
        <p:spPr>
          <a:xfrm>
            <a:off x="484957" y="4286384"/>
            <a:ext cx="64827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7"/>
              </a:rPr>
              <a:t>https://</a:t>
            </a:r>
            <a:r>
              <a:rPr lang="tr-TR" sz="900" dirty="0" smtClean="0">
                <a:hlinkClick r:id="rId7"/>
              </a:rPr>
              <a:t>www.mersin.edu.tr/bulut/birim_234/STAJ/STAJ_EVRAKLARI/ek_5_uygulamal_eitim_dosyas_dis_kapak.docx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19" name="Dikdörtgen 18"/>
          <p:cNvSpPr/>
          <p:nvPr/>
        </p:nvSpPr>
        <p:spPr>
          <a:xfrm>
            <a:off x="484957" y="4558962"/>
            <a:ext cx="64560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8"/>
              </a:rPr>
              <a:t>https://</a:t>
            </a:r>
            <a:r>
              <a:rPr lang="tr-TR" sz="900" dirty="0" smtClean="0">
                <a:hlinkClick r:id="rId8"/>
              </a:rPr>
              <a:t>www.mersin.edu.tr/bulut/birim_234/STAJ/STAJ_EVRAKLARI/ek_6_uygulamal_egitim_dosyasi_ic_kapak.docx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20" name="Dikdörtgen 19"/>
          <p:cNvSpPr/>
          <p:nvPr/>
        </p:nvSpPr>
        <p:spPr>
          <a:xfrm>
            <a:off x="502583" y="4799660"/>
            <a:ext cx="725996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9"/>
              </a:rPr>
              <a:t>https://</a:t>
            </a:r>
            <a:r>
              <a:rPr lang="tr-TR" sz="900" dirty="0" smtClean="0">
                <a:hlinkClick r:id="rId9"/>
              </a:rPr>
              <a:t>www.mersin.edu.tr/bulut/birim_234/STAJ/STAJ_EVRAKLARI/ek_7_uygulamali_egitim_dosyasi_ic_sayfalar.docx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22" name="Dikdörtgen 21"/>
          <p:cNvSpPr/>
          <p:nvPr/>
        </p:nvSpPr>
        <p:spPr>
          <a:xfrm>
            <a:off x="484957" y="5040356"/>
            <a:ext cx="67899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hlinkClick r:id="rId10"/>
              </a:rPr>
              <a:t>https://</a:t>
            </a:r>
            <a:r>
              <a:rPr lang="tr-TR" sz="900" dirty="0" smtClean="0">
                <a:hlinkClick r:id="rId10"/>
              </a:rPr>
              <a:t>www.mersin.edu.tr/bulut/birim_234/STAJ/STAJ_EVRAKLARI/ek_8_uygulamali_egitim_degerlendirme_formu.docx</a:t>
            </a:r>
            <a:r>
              <a:rPr lang="tr-TR" sz="900" dirty="0" smtClean="0"/>
              <a:t> </a:t>
            </a:r>
            <a:endParaRPr lang="tr-TR" sz="900" dirty="0"/>
          </a:p>
        </p:txBody>
      </p:sp>
      <p:sp>
        <p:nvSpPr>
          <p:cNvPr id="5" name="Dikdörtgen 4"/>
          <p:cNvSpPr/>
          <p:nvPr/>
        </p:nvSpPr>
        <p:spPr>
          <a:xfrm>
            <a:off x="484957" y="5281054"/>
            <a:ext cx="80767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1"/>
              </a:rPr>
              <a:t>https://</a:t>
            </a:r>
            <a:r>
              <a:rPr lang="tr-TR" sz="900" dirty="0" smtClean="0">
                <a:hlinkClick r:id="rId11"/>
              </a:rPr>
              <a:t>www.mersin.edu.tr/bulut/birim_234/STAJ/STAJ_EVRAKLARI/ek_9_staj_ucretlerine_issizlik_fonu_katkisi_ogrenci_ve_isveren_bilgi_formu.doc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21" name="Dikdörtgen 20"/>
          <p:cNvSpPr/>
          <p:nvPr/>
        </p:nvSpPr>
        <p:spPr>
          <a:xfrm>
            <a:off x="494809" y="1474897"/>
            <a:ext cx="26997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Staj İşletme Belirleme İlkeleri: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474514" y="2555965"/>
            <a:ext cx="4046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Staj Uygulama ve Dosya Hazırlama Kuralları: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474514" y="3161251"/>
            <a:ext cx="54072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 smtClean="0">
                <a:solidFill>
                  <a:schemeClr val="accent4">
                    <a:lumMod val="75000"/>
                  </a:schemeClr>
                </a:solidFill>
              </a:rPr>
              <a:t>Uygulamalı Eğitim Dosyası Hazırlarken Kullanılacak Belgeler: </a:t>
            </a:r>
            <a:endParaRPr lang="tr-T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92986" y="1747189"/>
            <a:ext cx="822956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2"/>
              </a:rPr>
              <a:t>https://</a:t>
            </a:r>
            <a:r>
              <a:rPr lang="tr-TR" sz="1000" dirty="0" smtClean="0">
                <a:hlinkClick r:id="rId12"/>
              </a:rPr>
              <a:t>www.mersin.edu.tr/bulut/birim_234/STAJ/STAJ_EVRAKLARI/Staj_isletmesi_belirleme_ilkeleri.pdf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8" name="Dikdörtgen 7"/>
          <p:cNvSpPr/>
          <p:nvPr/>
        </p:nvSpPr>
        <p:spPr>
          <a:xfrm>
            <a:off x="492986" y="2284880"/>
            <a:ext cx="780934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3"/>
              </a:rPr>
              <a:t>https://</a:t>
            </a:r>
            <a:r>
              <a:rPr lang="tr-TR" sz="1000" dirty="0" smtClean="0">
                <a:hlinkClick r:id="rId13"/>
              </a:rPr>
              <a:t>www.mersin.edu.tr/bulut/birim_234/STAJ/STAJ_EVRAKLARI/staj_uygulama_sureci_is_aksi.pdf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sp>
        <p:nvSpPr>
          <p:cNvPr id="10" name="Dikdörtgen 9"/>
          <p:cNvSpPr/>
          <p:nvPr/>
        </p:nvSpPr>
        <p:spPr>
          <a:xfrm>
            <a:off x="484366" y="2010103"/>
            <a:ext cx="17588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i="1" dirty="0">
                <a:solidFill>
                  <a:schemeClr val="accent4">
                    <a:lumMod val="75000"/>
                  </a:schemeClr>
                </a:solidFill>
              </a:rPr>
              <a:t>Staj Süreci İş Akışı: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84366" y="2839082"/>
            <a:ext cx="819727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hlinkClick r:id="rId14"/>
              </a:rPr>
              <a:t>https://</a:t>
            </a:r>
            <a:r>
              <a:rPr lang="tr-TR" sz="1000" dirty="0" smtClean="0">
                <a:hlinkClick r:id="rId14"/>
              </a:rPr>
              <a:t>www.mersin.edu.tr/bulut/birim_234/STAJ/STAJ_EVRAKLARI/staj_uygulama_ve_dosya_hazirlama_kurallari.pdf</a:t>
            </a:r>
            <a:r>
              <a:rPr lang="tr-TR" sz="1000" dirty="0" smtClean="0"/>
              <a:t> 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78741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rgbClr val="C3CAFD"/>
          </a:fgClr>
          <a:bgClr>
            <a:schemeClr val="bg1"/>
          </a:bgClr>
        </a:patt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83127" y="108377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Staj </a:t>
            </a:r>
            <a:r>
              <a:rPr lang="tr-TR" sz="2000" b="1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İş Akışı (Yazılı)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288E69E-555D-47D0-A68C-1DFE8A5823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9</a:t>
            </a:fld>
            <a:endParaRPr lang="tr-TR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57746"/>
              </p:ext>
            </p:extLst>
          </p:nvPr>
        </p:nvGraphicFramePr>
        <p:xfrm>
          <a:off x="0" y="489527"/>
          <a:ext cx="9144000" cy="5225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768225172"/>
                    </a:ext>
                  </a:extLst>
                </a:gridCol>
              </a:tblGrid>
              <a:tr h="522547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</a:t>
                      </a:r>
                      <a:r>
                        <a:rPr lang="tr-TR" sz="1200" dirty="0" smtClean="0">
                          <a:effectLst/>
                        </a:rPr>
                        <a:t>bölüm web sayfasının </a:t>
                      </a:r>
                      <a:r>
                        <a:rPr lang="tr-TR" sz="1200" dirty="0">
                          <a:effectLst/>
                        </a:rPr>
                        <a:t>pano </a:t>
                      </a:r>
                      <a:r>
                        <a:rPr lang="tr-TR" sz="1200" dirty="0" smtClean="0">
                          <a:effectLst/>
                        </a:rPr>
                        <a:t>dosyasında bulunan </a:t>
                      </a:r>
                      <a:r>
                        <a:rPr lang="tr-TR" sz="1200" dirty="0">
                          <a:effectLst/>
                        </a:rPr>
                        <a:t>Güzel Sanatlar Fakültesi Staj Esaslarını </a:t>
                      </a:r>
                      <a:r>
                        <a:rPr lang="tr-TR" sz="1200" dirty="0" smtClean="0">
                          <a:effectLst/>
                        </a:rPr>
                        <a:t>okur</a:t>
                      </a:r>
                      <a:r>
                        <a:rPr lang="tr-TR" sz="12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yapacağı işletmeyi “Staj </a:t>
                      </a:r>
                      <a:r>
                        <a:rPr lang="tr-TR" sz="1200" dirty="0" smtClean="0">
                          <a:effectLst/>
                        </a:rPr>
                        <a:t>İşletmesi Belirleme </a:t>
                      </a:r>
                      <a:r>
                        <a:rPr lang="tr-TR" sz="1200" dirty="0">
                          <a:effectLst/>
                        </a:rPr>
                        <a:t>İlkeleri” çerçevesinde belirler. Belirlediği işletmenin uygunluğunu Staj </a:t>
                      </a:r>
                      <a:r>
                        <a:rPr lang="tr-TR" sz="1200" dirty="0" smtClean="0">
                          <a:effectLst/>
                        </a:rPr>
                        <a:t>Komisyonuna</a:t>
                      </a:r>
                      <a:r>
                        <a:rPr lang="tr-TR" sz="1200" baseline="0" dirty="0" smtClean="0">
                          <a:effectLst/>
                        </a:rPr>
                        <a:t> onaylatarak </a:t>
                      </a:r>
                      <a:r>
                        <a:rPr lang="tr-TR" sz="1200" dirty="0" smtClean="0">
                          <a:effectLst/>
                        </a:rPr>
                        <a:t>doğrular</a:t>
                      </a:r>
                      <a:r>
                        <a:rPr lang="tr-TR" sz="12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 staj yapacağı işletmeye Uygulamalı Eğitim Başvuru ve Kabul Belgesi’ni onaylatır.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işletmeye onaylattığı Uygulamalı Eğitim Başvuru ve Kabul </a:t>
                      </a:r>
                      <a:r>
                        <a:rPr lang="tr-TR" sz="1200" dirty="0" smtClean="0">
                          <a:effectLst/>
                        </a:rPr>
                        <a:t>Belgesi’nin bir kopyasını </a:t>
                      </a:r>
                      <a:r>
                        <a:rPr lang="tr-TR" sz="1200" dirty="0">
                          <a:effectLst/>
                        </a:rPr>
                        <a:t>Bölüm Staj </a:t>
                      </a:r>
                      <a:r>
                        <a:rPr lang="tr-TR" sz="1200" dirty="0" smtClean="0">
                          <a:effectLst/>
                        </a:rPr>
                        <a:t>Komisyonuna Bölüm</a:t>
                      </a:r>
                      <a:r>
                        <a:rPr lang="tr-TR" sz="1200" baseline="0" dirty="0" smtClean="0">
                          <a:effectLst/>
                        </a:rPr>
                        <a:t> Sekreteri Hıdır Yılmaz aracılığıyla teslim </a:t>
                      </a:r>
                      <a:r>
                        <a:rPr lang="tr-TR" sz="1200" dirty="0" smtClean="0">
                          <a:effectLst/>
                        </a:rPr>
                        <a:t>eder</a:t>
                      </a:r>
                      <a:r>
                        <a:rPr lang="tr-TR" sz="1200" dirty="0">
                          <a:effectLst/>
                        </a:rPr>
                        <a:t>. (Son Tarih: 05 Mayıs)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 smtClean="0">
                          <a:effectLst/>
                        </a:rPr>
                        <a:t>Bölüm </a:t>
                      </a:r>
                      <a:r>
                        <a:rPr lang="tr-TR" sz="1200" dirty="0">
                          <a:effectLst/>
                        </a:rPr>
                        <a:t>başkanlığı kabul edilmiş staj başvuru evraklarını toplu olarak Güzel Sanatlar Fakültesi Dekanlığına üst yazı ile sunar. (Son Tarih: 15 Mayıs)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 smtClean="0">
                          <a:effectLst/>
                        </a:rPr>
                        <a:t>Öğrencinin </a:t>
                      </a:r>
                      <a:r>
                        <a:rPr lang="tr-TR" sz="1200" dirty="0">
                          <a:effectLst/>
                        </a:rPr>
                        <a:t>sigorta giriş işlemleri Güzel Sanatlar Fakültesi Dekanlığınca yapılır</a:t>
                      </a:r>
                      <a:r>
                        <a:rPr lang="tr-TR" sz="1200" dirty="0" smtClean="0">
                          <a:effectLst/>
                        </a:rPr>
                        <a:t>. Öğrenci </a:t>
                      </a:r>
                      <a:r>
                        <a:rPr lang="tr-TR" sz="1200" dirty="0">
                          <a:effectLst/>
                        </a:rPr>
                        <a:t>staj başlangıç tarihinden </a:t>
                      </a:r>
                      <a:r>
                        <a:rPr lang="tr-TR" sz="1200" dirty="0" smtClean="0">
                          <a:effectLst/>
                        </a:rPr>
                        <a:t>en</a:t>
                      </a:r>
                      <a:r>
                        <a:rPr lang="tr-TR" sz="1200" baseline="0" dirty="0" smtClean="0">
                          <a:effectLst/>
                        </a:rPr>
                        <a:t> az 1 hafta önce </a:t>
                      </a:r>
                      <a:r>
                        <a:rPr lang="tr-TR" sz="1200" dirty="0" smtClean="0">
                          <a:effectLst/>
                        </a:rPr>
                        <a:t>sigorta </a:t>
                      </a:r>
                      <a:r>
                        <a:rPr lang="tr-TR" sz="1200" dirty="0">
                          <a:effectLst/>
                        </a:rPr>
                        <a:t>giriş işlemlerinin yapılabilmesi için Dekanlık Tahakkuk birimine staja başlayacağına dair bilgi verir. Sonrasında, “Sigorta İşe Giriş Bildirgesi” belgesini staj yapacağı işletmeye sunmak üzere Dekanlık Tahakkuk işleri biriminden elden alır veya E-devlet üzerinden </a:t>
                      </a:r>
                      <a:r>
                        <a:rPr lang="tr-TR" sz="1200" dirty="0" smtClean="0">
                          <a:effectLst/>
                        </a:rPr>
                        <a:t>indirir.   </a:t>
                      </a:r>
                      <a:endParaRPr lang="tr-TR" sz="12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Öğrenci, </a:t>
                      </a:r>
                      <a:r>
                        <a:rPr lang="tr-TR" sz="1200" dirty="0" smtClean="0">
                          <a:effectLst/>
                        </a:rPr>
                        <a:t>staj başlangıç tarihinde işletmeye Sigorta</a:t>
                      </a:r>
                      <a:r>
                        <a:rPr lang="tr-TR" sz="1200" baseline="0" dirty="0" smtClean="0">
                          <a:effectLst/>
                        </a:rPr>
                        <a:t> İşe Giriş Bildirgesini ve istenen diğer </a:t>
                      </a:r>
                      <a:r>
                        <a:rPr lang="tr-TR" sz="1200" dirty="0" smtClean="0">
                          <a:effectLst/>
                        </a:rPr>
                        <a:t>evrakları </a:t>
                      </a:r>
                      <a:r>
                        <a:rPr lang="tr-TR" sz="1200" dirty="0">
                          <a:effectLst/>
                        </a:rPr>
                        <a:t>teslim ederek stajına başlar.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Öğrenci </a:t>
                      </a:r>
                      <a:r>
                        <a:rPr lang="tr-TR" sz="1200" dirty="0" smtClean="0">
                          <a:effectLst/>
                        </a:rPr>
                        <a:t>stajını Staj Uygulama ve Dosya Hazırlama</a:t>
                      </a:r>
                      <a:r>
                        <a:rPr lang="tr-TR" sz="1200" baseline="0" dirty="0" smtClean="0">
                          <a:effectLst/>
                        </a:rPr>
                        <a:t> Kurallarına uygun olarak stajını yapar ve staj dosyasını hazırlar. H</a:t>
                      </a:r>
                      <a:r>
                        <a:rPr lang="tr-TR" sz="1200" dirty="0" smtClean="0">
                          <a:effectLst/>
                        </a:rPr>
                        <a:t>azırladığı </a:t>
                      </a:r>
                      <a:r>
                        <a:rPr lang="tr-TR" sz="1200" dirty="0">
                          <a:effectLst/>
                        </a:rPr>
                        <a:t>staj </a:t>
                      </a:r>
                      <a:r>
                        <a:rPr lang="tr-TR" sz="1200" dirty="0" smtClean="0">
                          <a:effectLst/>
                        </a:rPr>
                        <a:t>dosyasını</a:t>
                      </a:r>
                      <a:r>
                        <a:rPr lang="tr-TR" sz="1200" baseline="0" dirty="0" smtClean="0">
                          <a:effectLst/>
                        </a:rPr>
                        <a:t> Bölüm </a:t>
                      </a:r>
                      <a:r>
                        <a:rPr lang="tr-TR" sz="1200" dirty="0" smtClean="0">
                          <a:effectLst/>
                        </a:rPr>
                        <a:t>Staj Komisyonu'na Bölüm Sekreteri Hıdır Yılmaz aracılığıyla imza karşılığı teslim </a:t>
                      </a:r>
                      <a:r>
                        <a:rPr lang="tr-TR" sz="1200" dirty="0">
                          <a:effectLst/>
                        </a:rPr>
                        <a:t>eder. (Son Tarih: 15 Ekim)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Komisyonu, staj dosyasını inceledikten sonra öğrencileri tarih ve saat belirterek sözlü değerlendirmeye (mülakat) çağırır.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Staj Komisyonu staj değerlendirme sonuçlarını Dekanlığa yazılı olarak bildirir. (Son Tarih: 30 Ekim)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Clr>
                          <a:srgbClr val="0070C0"/>
                        </a:buClr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tr-TR" sz="1200" dirty="0">
                          <a:effectLst/>
                        </a:rPr>
                        <a:t>Uygulamalı Eğitim Dosyası mevzuat gereği öğrenciye geri verilmez.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84" marR="57084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3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94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5578</TotalTime>
  <Words>891</Words>
  <Application>Microsoft Office PowerPoint</Application>
  <PresentationFormat>Ekran Gösterisi (16:10)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Symbol</vt:lpstr>
      <vt:lpstr>Times New Roman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Mühendislik Fakültesi</dc:creator>
  <cp:lastModifiedBy>İlhami İlhan</cp:lastModifiedBy>
  <cp:revision>434</cp:revision>
  <dcterms:modified xsi:type="dcterms:W3CDTF">2025-10-29T20:38:57Z</dcterms:modified>
</cp:coreProperties>
</file>