
<file path=[Content_Types].xml><?xml version="1.0" encoding="utf-8"?>
<Types xmlns="http://schemas.openxmlformats.org/package/2006/content-types">
  <Default Extension="png" ContentType="image/pn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60" r:id="rId1"/>
  </p:sldMasterIdLst>
  <p:notesMasterIdLst>
    <p:notesMasterId r:id="rId13"/>
  </p:notesMasterIdLst>
  <p:sldIdLst>
    <p:sldId id="256" r:id="rId2"/>
    <p:sldId id="259" r:id="rId3"/>
    <p:sldId id="275" r:id="rId4"/>
    <p:sldId id="292" r:id="rId5"/>
    <p:sldId id="272" r:id="rId6"/>
    <p:sldId id="293" r:id="rId7"/>
    <p:sldId id="276" r:id="rId8"/>
    <p:sldId id="279" r:id="rId9"/>
    <p:sldId id="277" r:id="rId10"/>
    <p:sldId id="278" r:id="rId11"/>
    <p:sldId id="271" r:id="rId12"/>
  </p:sldIdLst>
  <p:sldSz cx="9144000" cy="5715000" type="screen16x1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734" userDrawn="1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http://customooxmlschemas.google.com/">
      <go:slidesCustomData xmlns:go="http://customooxmlschemas.google.com/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32" roundtripDataSignature="AMtx7mj8sc88lJobv8IsTEfzrK7AzIqS+A==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FIRAT Sezgin" initials="FS" lastIdx="2" clrIdx="0">
    <p:extLst>
      <p:ext uri="{19B8F6BF-5375-455C-9EA6-DF929625EA0E}">
        <p15:presenceInfo xmlns:p15="http://schemas.microsoft.com/office/powerpoint/2012/main" userId="2b2fca9646a8f5a2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BB9FF"/>
    <a:srgbClr val="F1FEE8"/>
    <a:srgbClr val="B00000"/>
    <a:srgbClr val="F0EAD8"/>
    <a:srgbClr val="C3CAF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Orta Stil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Orta Stil 2 - Vurgu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E8034E78-7F5D-4C2E-B375-FC64B27BC917}" styleName="Koyu Stil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00A15C55-8517-42AA-B614-E9B94910E393}" styleName="Orta Stil 2 - Vurgu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37CE84F3-28C3-443E-9E96-99CF82512B78}" styleName="Koyu Stil 1 - Vurgu 2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wholeTbl>
    <a:band1H>
      <a:tcStyle>
        <a:tcBdr/>
        <a:fill>
          <a:solidFill>
            <a:schemeClr val="accent2">
              <a:shade val="60000"/>
            </a:schemeClr>
          </a:solidFill>
        </a:fill>
      </a:tcStyle>
    </a:band1H>
    <a:band1V>
      <a:tcStyle>
        <a:tcBdr/>
        <a:fill>
          <a:solidFill>
            <a:schemeClr val="accent2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2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2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2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084" autoAdjust="0"/>
    <p:restoredTop sz="96349" autoAdjust="0"/>
  </p:normalViewPr>
  <p:slideViewPr>
    <p:cSldViewPr snapToGrid="0">
      <p:cViewPr varScale="1">
        <p:scale>
          <a:sx n="104" d="100"/>
          <a:sy n="104" d="100"/>
        </p:scale>
        <p:origin x="336" y="96"/>
      </p:cViewPr>
      <p:guideLst>
        <p:guide orient="horz" pos="734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33" Type="http://schemas.openxmlformats.org/officeDocument/2006/relationships/commentAuthors" Target="commentAuthor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32" Type="http://customschemas.google.com/relationships/presentationmetadata" Target="metadata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35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686109" y="685800"/>
            <a:ext cx="54864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685800"/>
            <a:ext cx="54864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2" name="Google Shape;52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685800"/>
            <a:ext cx="54864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48591538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685800"/>
            <a:ext cx="54864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2" name="Google Shape;52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22926350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685800"/>
            <a:ext cx="54864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13705501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685800"/>
            <a:ext cx="54864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86985461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685800"/>
            <a:ext cx="54864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67675976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685800"/>
            <a:ext cx="54864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85344306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685800"/>
            <a:ext cx="54864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49875313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685800"/>
            <a:ext cx="54864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88937145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685800"/>
            <a:ext cx="54864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98702275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685800"/>
            <a:ext cx="54864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2819387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1910" y="2095500"/>
            <a:ext cx="6686549" cy="1885651"/>
          </a:xfrm>
        </p:spPr>
        <p:txBody>
          <a:bodyPr anchor="b">
            <a:normAutofit/>
          </a:bodyPr>
          <a:lstStyle>
            <a:lvl1pPr>
              <a:defRPr sz="405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1910" y="3981150"/>
            <a:ext cx="6686549" cy="938569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3603176"/>
            <a:ext cx="1308489" cy="648824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98860" y="3774617"/>
            <a:ext cx="584825" cy="304271"/>
          </a:xfrm>
        </p:spPr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0117634"/>
      </p:ext>
    </p:extLst>
  </p:cSld>
  <p:clrMapOvr>
    <a:masterClrMapping/>
  </p:clrMapOvr>
  <p:hf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910" y="508000"/>
            <a:ext cx="6686549" cy="2597533"/>
          </a:xfrm>
        </p:spPr>
        <p:txBody>
          <a:bodyPr anchor="ctr">
            <a:normAutofit/>
          </a:bodyPr>
          <a:lstStyle>
            <a:lvl1pPr algn="l">
              <a:defRPr sz="36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1910" y="3628372"/>
            <a:ext cx="6686549" cy="1296553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3141" y="2648479"/>
            <a:ext cx="1191395" cy="422748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98860" y="2703450"/>
            <a:ext cx="584825" cy="304271"/>
          </a:xfrm>
        </p:spPr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76787573"/>
      </p:ext>
    </p:extLst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37462" y="508000"/>
            <a:ext cx="6295445" cy="2413000"/>
          </a:xfrm>
        </p:spPr>
        <p:txBody>
          <a:bodyPr anchor="ctr">
            <a:normAutofit/>
          </a:bodyPr>
          <a:lstStyle>
            <a:lvl1pPr algn="l">
              <a:defRPr sz="36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56259" y="2921000"/>
            <a:ext cx="5652416" cy="3175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1910" y="3628372"/>
            <a:ext cx="6686549" cy="1296553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3141" y="2648479"/>
            <a:ext cx="1191395" cy="422748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98860" y="2703450"/>
            <a:ext cx="584825" cy="304271"/>
          </a:xfrm>
        </p:spPr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 smtClean="0"/>
              <a:t>‹#›</a:t>
            </a:fld>
            <a:endParaRPr lang="tr-TR"/>
          </a:p>
        </p:txBody>
      </p:sp>
      <p:sp>
        <p:nvSpPr>
          <p:cNvPr id="14" name="TextBox 13"/>
          <p:cNvSpPr txBox="1"/>
          <p:nvPr/>
        </p:nvSpPr>
        <p:spPr>
          <a:xfrm>
            <a:off x="1850739" y="540004"/>
            <a:ext cx="457200" cy="487313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336139" y="2421089"/>
            <a:ext cx="457200" cy="487313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788057602"/>
      </p:ext>
    </p:extLst>
  </p:cSld>
  <p:clrMapOvr>
    <a:masterClrMapping/>
  </p:clrMapOvr>
  <p:hf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910" y="2032001"/>
            <a:ext cx="6686550" cy="2270704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910" y="4318000"/>
            <a:ext cx="6686550" cy="608018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3/28/2023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3141" y="4093104"/>
            <a:ext cx="1191395" cy="422748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98860" y="4152573"/>
            <a:ext cx="584825" cy="304271"/>
          </a:xfrm>
        </p:spPr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21266086"/>
      </p:ext>
    </p:extLst>
  </p:cSld>
  <p:clrMapOvr>
    <a:masterClrMapping/>
  </p:clrMapOvr>
  <p:hf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137462" y="508000"/>
            <a:ext cx="6295445" cy="2413000"/>
          </a:xfrm>
        </p:spPr>
        <p:txBody>
          <a:bodyPr anchor="ctr">
            <a:normAutofit/>
          </a:bodyPr>
          <a:lstStyle>
            <a:lvl1pPr algn="l">
              <a:defRPr sz="36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1909" y="3619500"/>
            <a:ext cx="6686550" cy="6985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1800">
                <a:solidFill>
                  <a:schemeClr val="accent1"/>
                </a:solidFill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910" y="4318000"/>
            <a:ext cx="6686550" cy="608018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3/28/2023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3141" y="4093104"/>
            <a:ext cx="1191395" cy="422748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98860" y="4152573"/>
            <a:ext cx="584825" cy="304271"/>
          </a:xfrm>
        </p:spPr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 smtClean="0"/>
              <a:t>‹#›</a:t>
            </a:fld>
            <a:endParaRPr lang="tr-TR"/>
          </a:p>
        </p:txBody>
      </p:sp>
      <p:sp>
        <p:nvSpPr>
          <p:cNvPr id="17" name="TextBox 16"/>
          <p:cNvSpPr txBox="1"/>
          <p:nvPr/>
        </p:nvSpPr>
        <p:spPr>
          <a:xfrm>
            <a:off x="1850739" y="540004"/>
            <a:ext cx="457200" cy="487313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8336139" y="2421089"/>
            <a:ext cx="457200" cy="487313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479170619"/>
      </p:ext>
    </p:extLst>
  </p:cSld>
  <p:clrMapOvr>
    <a:masterClrMapping/>
  </p:clrMapOvr>
  <p:hf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910" y="522839"/>
            <a:ext cx="6686549" cy="2400017"/>
          </a:xfrm>
        </p:spPr>
        <p:txBody>
          <a:bodyPr anchor="ctr">
            <a:normAutofit/>
          </a:bodyPr>
          <a:lstStyle>
            <a:lvl1pPr algn="l">
              <a:defRPr sz="36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1909" y="3619500"/>
            <a:ext cx="6686550" cy="6985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1800">
                <a:solidFill>
                  <a:schemeClr val="accent1"/>
                </a:solidFill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910" y="4318000"/>
            <a:ext cx="6686550" cy="608018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3/28/2023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3141" y="4093104"/>
            <a:ext cx="1191395" cy="422748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98860" y="4152573"/>
            <a:ext cx="584825" cy="304271"/>
          </a:xfrm>
        </p:spPr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31195422"/>
      </p:ext>
    </p:extLst>
  </p:cSld>
  <p:clrMapOvr>
    <a:masterClrMapping/>
  </p:clrMapOvr>
  <p:hf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3141" y="595313"/>
            <a:ext cx="1191395" cy="422748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30520376"/>
      </p:ext>
    </p:extLst>
  </p:cSld>
  <p:clrMapOvr>
    <a:masterClrMapping/>
  </p:clrMapOvr>
  <p:hf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71109" y="522838"/>
            <a:ext cx="1655701" cy="4403181"/>
          </a:xfrm>
        </p:spPr>
        <p:txBody>
          <a:bodyPr vert="eaVert" anchor="ctr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41909" y="522838"/>
            <a:ext cx="4857750" cy="4403181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3141" y="595313"/>
            <a:ext cx="1191395" cy="422748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38370989"/>
      </p:ext>
    </p:extLst>
  </p:cSld>
  <p:clrMapOvr>
    <a:masterClrMapping/>
  </p:clrMapOvr>
  <p:hf hdr="0" ftr="0" dt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 and body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23"/>
          <p:cNvSpPr txBox="1">
            <a:spLocks noGrp="1"/>
          </p:cNvSpPr>
          <p:nvPr>
            <p:ph type="title"/>
          </p:nvPr>
        </p:nvSpPr>
        <p:spPr>
          <a:xfrm>
            <a:off x="311700" y="494472"/>
            <a:ext cx="8520600" cy="63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23"/>
          <p:cNvSpPr txBox="1">
            <a:spLocks noGrp="1"/>
          </p:cNvSpPr>
          <p:nvPr>
            <p:ph type="body" idx="1"/>
          </p:nvPr>
        </p:nvSpPr>
        <p:spPr>
          <a:xfrm>
            <a:off x="311700" y="1280528"/>
            <a:ext cx="8520600" cy="3795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6" name="Google Shape;16;p23"/>
          <p:cNvSpPr txBox="1">
            <a:spLocks noGrp="1"/>
          </p:cNvSpPr>
          <p:nvPr>
            <p:ph type="sldNum" idx="12"/>
          </p:nvPr>
        </p:nvSpPr>
        <p:spPr>
          <a:xfrm>
            <a:off x="8472458" y="5181352"/>
            <a:ext cx="548700" cy="43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1739033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"/>
    </mc:Choice>
    <mc:Fallback xmlns="">
      <p:transition spd="slow" advTm="200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4694" y="520092"/>
            <a:ext cx="6683765" cy="1067408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1909" y="1778000"/>
            <a:ext cx="6686550" cy="314801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3141" y="595313"/>
            <a:ext cx="1191395" cy="422748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4552626"/>
      </p:ext>
    </p:extLst>
  </p:cSld>
  <p:clrMapOvr>
    <a:masterClrMapping/>
  </p:clrMapOvr>
  <p:hf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910" y="1715625"/>
            <a:ext cx="6686549" cy="1224000"/>
          </a:xfrm>
        </p:spPr>
        <p:txBody>
          <a:bodyPr anchor="b"/>
          <a:lstStyle>
            <a:lvl1pPr algn="l">
              <a:defRPr sz="3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1910" y="2941774"/>
            <a:ext cx="6686549" cy="717000"/>
          </a:xfrm>
        </p:spPr>
        <p:txBody>
          <a:bodyPr anchor="t"/>
          <a:lstStyle>
            <a:lvl1pPr marL="0" indent="0" algn="l">
              <a:buNone/>
              <a:defRPr sz="15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3141" y="2648479"/>
            <a:ext cx="1191395" cy="422748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98860" y="2703450"/>
            <a:ext cx="584825" cy="304271"/>
          </a:xfrm>
        </p:spPr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23126497"/>
      </p:ext>
    </p:extLst>
  </p:cSld>
  <p:clrMapOvr>
    <a:masterClrMapping/>
  </p:clrMapOvr>
  <p:hf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1909" y="1778000"/>
            <a:ext cx="3235398" cy="3148018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93060" y="1771852"/>
            <a:ext cx="3235398" cy="3148018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3/28/2023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3141" y="595313"/>
            <a:ext cx="1191395" cy="422748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98860" y="656485"/>
            <a:ext cx="584825" cy="304271"/>
          </a:xfrm>
        </p:spPr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36627482"/>
      </p:ext>
    </p:extLst>
  </p:cSld>
  <p:clrMapOvr>
    <a:masterClrMapping/>
  </p:clrMapOvr>
  <p:hf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04530" y="1643919"/>
            <a:ext cx="2994549" cy="480218"/>
          </a:xfrm>
        </p:spPr>
        <p:txBody>
          <a:bodyPr anchor="b">
            <a:noAutofit/>
          </a:bodyPr>
          <a:lstStyle>
            <a:lvl1pPr marL="0" indent="0">
              <a:buNone/>
              <a:defRPr sz="1800" b="0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1909" y="2124138"/>
            <a:ext cx="3257170" cy="2795050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29972" y="1641229"/>
            <a:ext cx="2999251" cy="480218"/>
          </a:xfrm>
        </p:spPr>
        <p:txBody>
          <a:bodyPr anchor="b">
            <a:noAutofit/>
          </a:bodyPr>
          <a:lstStyle>
            <a:lvl1pPr marL="0" indent="0">
              <a:buNone/>
              <a:defRPr sz="1800" b="0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75218" y="2121448"/>
            <a:ext cx="3254006" cy="2795050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3/28/2023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3141" y="595313"/>
            <a:ext cx="1191395" cy="422748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98860" y="656485"/>
            <a:ext cx="584825" cy="304271"/>
          </a:xfrm>
        </p:spPr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13976339"/>
      </p:ext>
    </p:extLst>
  </p:cSld>
  <p:clrMapOvr>
    <a:masterClrMapping/>
  </p:clrMapOvr>
  <p:hf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3/28/2023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3141" y="595313"/>
            <a:ext cx="1191395" cy="422748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52561748"/>
      </p:ext>
    </p:extLst>
  </p:cSld>
  <p:clrMapOvr>
    <a:masterClrMapping/>
  </p:clrMapOvr>
  <p:hf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3/28/2023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3141" y="595313"/>
            <a:ext cx="1191395" cy="422748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8079697"/>
      </p:ext>
    </p:extLst>
  </p:cSld>
  <p:clrMapOvr>
    <a:masterClrMapping/>
  </p:clrMapOvr>
  <p:hf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910" y="371740"/>
            <a:ext cx="2628899" cy="813593"/>
          </a:xfrm>
        </p:spPr>
        <p:txBody>
          <a:bodyPr anchor="b"/>
          <a:lstStyle>
            <a:lvl1pPr algn="l">
              <a:defRPr sz="15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2259" y="371741"/>
            <a:ext cx="3886200" cy="4512469"/>
          </a:xfrm>
        </p:spPr>
        <p:txBody>
          <a:bodyPr anchor="ctr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910" y="1332178"/>
            <a:ext cx="2628899" cy="3552030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3/28/2023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3141" y="595313"/>
            <a:ext cx="1191395" cy="422748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23069946"/>
      </p:ext>
    </p:extLst>
  </p:cSld>
  <p:clrMapOvr>
    <a:masterClrMapping/>
  </p:clrMapOvr>
  <p:hf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910" y="4000500"/>
            <a:ext cx="6686550" cy="472282"/>
          </a:xfrm>
        </p:spPr>
        <p:txBody>
          <a:bodyPr anchor="b">
            <a:normAutofit/>
          </a:bodyPr>
          <a:lstStyle>
            <a:lvl1pPr algn="l">
              <a:defRPr sz="1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1909" y="529138"/>
            <a:ext cx="6686550" cy="3212475"/>
          </a:xfrm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910" y="4472782"/>
            <a:ext cx="6686550" cy="411427"/>
          </a:xfrm>
        </p:spPr>
        <p:txBody>
          <a:bodyPr>
            <a:normAutofit/>
          </a:bodyPr>
          <a:lstStyle>
            <a:lvl1pPr marL="0" indent="0">
              <a:buNone/>
              <a:defRPr sz="9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3/28/2023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3141" y="4093104"/>
            <a:ext cx="1191395" cy="422748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98860" y="4152573"/>
            <a:ext cx="584825" cy="304271"/>
          </a:xfrm>
        </p:spPr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3423436"/>
      </p:ext>
    </p:extLst>
  </p:cSld>
  <p:clrMapOvr>
    <a:masterClrMapping/>
  </p:clrMapOvr>
  <p:hf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190500"/>
            <a:ext cx="2138637" cy="5532190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0416" y="-655"/>
            <a:ext cx="1767506" cy="571169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37160" cy="5715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44694" y="520092"/>
            <a:ext cx="6683765" cy="106740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1909" y="1778000"/>
            <a:ext cx="6686550" cy="32385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71210" y="5108698"/>
            <a:ext cx="859712" cy="3086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3/28/2023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1910" y="5113174"/>
            <a:ext cx="5714999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398860" y="656485"/>
            <a:ext cx="584825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500">
                <a:solidFill>
                  <a:srgbClr val="FEFFFF"/>
                </a:solidFill>
              </a:defRPr>
            </a:lvl1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626992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hf hdr="0" ftr="0" dt="0"/>
  <p:txStyles>
    <p:titleStyle>
      <a:lvl1pPr algn="l" defTabSz="342900" rtl="0" eaLnBrk="1" latinLnBrk="0" hangingPunct="1">
        <a:spcBef>
          <a:spcPct val="0"/>
        </a:spcBef>
        <a:buNone/>
        <a:defRPr sz="27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57175" indent="-257175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sz="13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57213" indent="-214313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572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2001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5430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8859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2288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5717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9146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mailto:iilhan@mersin.edu.tr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7.xml"/><Relationship Id="rId5" Type="http://schemas.openxmlformats.org/officeDocument/2006/relationships/hyperlink" Target="mailto:ozkanyesim@mersin.edu.tr" TargetMode="External"/><Relationship Id="rId4" Type="http://schemas.openxmlformats.org/officeDocument/2006/relationships/hyperlink" Target="mailto:gokkaplan30@mersin.edu.tr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mersin.edu.tr/bulut/birim_234/STAJ/Guzel_Sanatlar_Fakultesi_Staj_Esaslari.pdf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7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mersin.edu.tr/bulut/birim_234/STAJ/STAJ_EVRAKLARI/ek_6_uygulamal_egitim_dosyasi_ic_kapak.docx" TargetMode="External"/><Relationship Id="rId13" Type="http://schemas.openxmlformats.org/officeDocument/2006/relationships/hyperlink" Target="https://www.mersin.edu.tr/bulut/birim_234/STAJ/STAJ_EVRAKLARI/staj_uygulama_sureci_is_aksi.pdf" TargetMode="External"/><Relationship Id="rId3" Type="http://schemas.openxmlformats.org/officeDocument/2006/relationships/hyperlink" Target="https://www.mersin.edu.tr/bulut/birim_234/STAJ/STAJ_EVRAKLARI/ek_1_uygulamali_egitim_basvuru_ve_kabul_formu.docx" TargetMode="External"/><Relationship Id="rId7" Type="http://schemas.openxmlformats.org/officeDocument/2006/relationships/hyperlink" Target="https://www.mersin.edu.tr/bulut/birim_234/STAJ/STAJ_EVRAKLARI/ek_5_uygulamal_eitim_dosyas_dis_kapak.docx" TargetMode="External"/><Relationship Id="rId12" Type="http://schemas.openxmlformats.org/officeDocument/2006/relationships/hyperlink" Target="https://www.mersin.edu.tr/bulut/birim_234/STAJ/STAJ_EVRAKLARI/Staj_isletmesi_belirleme_ilkeleri.pdf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7.xml"/><Relationship Id="rId6" Type="http://schemas.openxmlformats.org/officeDocument/2006/relationships/hyperlink" Target="https://www.mersin.edu.tr/bulut/birim_234/STAJ/STAJ_EVRAKLARI/ek_4_isletme_degerlendirme_formu.docx" TargetMode="External"/><Relationship Id="rId11" Type="http://schemas.openxmlformats.org/officeDocument/2006/relationships/hyperlink" Target="https://www.mersin.edu.tr/bulut/birim_234/STAJ/STAJ_EVRAKLARI/ek_9_staj_ucretlerine_issizlik_fonu_katkisi_ogrenci_ve_isveren_bilgi_formu.doc" TargetMode="External"/><Relationship Id="rId5" Type="http://schemas.openxmlformats.org/officeDocument/2006/relationships/hyperlink" Target="https://www.mersin.edu.tr/bulut/birim_234/STAJ/STAJ_EVRAKLARI/ek_3_uygulamal_eitim_denetim_formu.docx" TargetMode="External"/><Relationship Id="rId10" Type="http://schemas.openxmlformats.org/officeDocument/2006/relationships/hyperlink" Target="https://www.mersin.edu.tr/bulut/birim_234/STAJ/STAJ_EVRAKLARI/ek_8_uygulamali_egitim_degerlendirme_formu.docx" TargetMode="External"/><Relationship Id="rId4" Type="http://schemas.openxmlformats.org/officeDocument/2006/relationships/hyperlink" Target="https://www.mersin.edu.tr/bulut/birim_234/STAJ/STAJ_EVRAKLARI/ek_2_uygulamal_egitim_ucretlerine_iliskin_issizlik_fonu_katkisi_bilgi_formu.docx" TargetMode="External"/><Relationship Id="rId9" Type="http://schemas.openxmlformats.org/officeDocument/2006/relationships/hyperlink" Target="https://www.mersin.edu.tr/bulut/birim_234/STAJ/STAJ_EVRAKLARI/ek_7_uygulamali_egitim_dosyasi_ic_sayfalar.docx" TargetMode="External"/><Relationship Id="rId14" Type="http://schemas.openxmlformats.org/officeDocument/2006/relationships/hyperlink" Target="https://www.mersin.edu.tr/bulut/birim_234/STAJ/STAJ_EVRAKLARI/staj_uygulama_ve_dosya_hazirlama_kurallari.pdf" TargetMode="Externa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10">
          <a:fgClr>
            <a:srgbClr val="C3CAFD"/>
          </a:fgClr>
          <a:bgClr>
            <a:schemeClr val="bg1"/>
          </a:bgClr>
        </a:pattFill>
        <a:effectLst/>
      </p:bgPr>
    </p:bg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"/>
          <p:cNvSpPr txBox="1"/>
          <p:nvPr/>
        </p:nvSpPr>
        <p:spPr>
          <a:xfrm>
            <a:off x="-76200" y="3894302"/>
            <a:ext cx="9144000" cy="8300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 algn="ctr"/>
            <a:r>
              <a:rPr lang="tr-TR" sz="2400" b="1" dirty="0" smtClean="0">
                <a:solidFill>
                  <a:schemeClr val="accent5">
                    <a:lumMod val="75000"/>
                  </a:schemeClr>
                </a:solidFill>
              </a:rPr>
              <a:t>Tekstil ve Moda Tasarımı Bölümü</a:t>
            </a:r>
          </a:p>
          <a:p>
            <a:pPr lvl="0" algn="ctr"/>
            <a:endParaRPr lang="tr-TR" sz="2400" b="1" i="0" u="none" strike="noStrike" cap="none" dirty="0">
              <a:solidFill>
                <a:srgbClr val="0070C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" name="Google Shape;55;p1">
            <a:extLst>
              <a:ext uri="{FF2B5EF4-FFF2-40B4-BE49-F238E27FC236}">
                <a16:creationId xmlns:a16="http://schemas.microsoft.com/office/drawing/2014/main" id="{8A5F5D0E-524A-407E-9370-F97A11D407E5}"/>
              </a:ext>
            </a:extLst>
          </p:cNvPr>
          <p:cNvSpPr txBox="1"/>
          <p:nvPr/>
        </p:nvSpPr>
        <p:spPr>
          <a:xfrm>
            <a:off x="2973149" y="3375177"/>
            <a:ext cx="3151981" cy="519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tr-TR" sz="2000" b="1" dirty="0" smtClean="0">
                <a:solidFill>
                  <a:schemeClr val="accent1">
                    <a:lumMod val="50000"/>
                  </a:schemeClr>
                </a:solidFill>
              </a:rPr>
              <a:t>Güzel Sanatlar Fakültesi</a:t>
            </a:r>
            <a:endParaRPr sz="2000" b="1" i="0" u="none" strike="noStrike" cap="none" dirty="0">
              <a:solidFill>
                <a:schemeClr val="accent1">
                  <a:lumMod val="50000"/>
                </a:schemeClr>
              </a:solidFill>
              <a:sym typeface="Arial"/>
            </a:endParaRPr>
          </a:p>
        </p:txBody>
      </p:sp>
      <p:sp>
        <p:nvSpPr>
          <p:cNvPr id="2" name="Dikdörtgen 1"/>
          <p:cNvSpPr/>
          <p:nvPr/>
        </p:nvSpPr>
        <p:spPr>
          <a:xfrm>
            <a:off x="1960128" y="2116704"/>
            <a:ext cx="517802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tr-TR" sz="2800" b="1" dirty="0">
                <a:solidFill>
                  <a:srgbClr val="C00000"/>
                </a:solidFill>
              </a:rPr>
              <a:t>STAJ </a:t>
            </a:r>
            <a:r>
              <a:rPr lang="tr-TR" sz="2800" b="1" dirty="0" smtClean="0">
                <a:solidFill>
                  <a:srgbClr val="C00000"/>
                </a:solidFill>
              </a:rPr>
              <a:t>BİLGİLENDİRME </a:t>
            </a:r>
            <a:r>
              <a:rPr lang="tr-TR" sz="2800" b="1" dirty="0">
                <a:solidFill>
                  <a:srgbClr val="C00000"/>
                </a:solidFill>
              </a:rPr>
              <a:t>SUNUMU</a:t>
            </a:r>
            <a:endParaRPr lang="tr-TR" sz="2800" dirty="0">
              <a:solidFill>
                <a:srgbClr val="C00000"/>
              </a:solidFill>
            </a:endParaRPr>
          </a:p>
        </p:txBody>
      </p:sp>
      <p:sp>
        <p:nvSpPr>
          <p:cNvPr id="5" name="Metin kutusu 4"/>
          <p:cNvSpPr txBox="1"/>
          <p:nvPr/>
        </p:nvSpPr>
        <p:spPr>
          <a:xfrm>
            <a:off x="3710940" y="4539734"/>
            <a:ext cx="2286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800" b="1" dirty="0" smtClean="0">
                <a:solidFill>
                  <a:srgbClr val="C00000"/>
                </a:solidFill>
              </a:rPr>
              <a:t>Mersin, 2023</a:t>
            </a:r>
            <a:endParaRPr lang="tr-TR" sz="1800" b="1" dirty="0">
              <a:solidFill>
                <a:srgbClr val="C00000"/>
              </a:solidFill>
            </a:endParaRPr>
          </a:p>
        </p:txBody>
      </p:sp>
      <p:pic>
        <p:nvPicPr>
          <p:cNvPr id="1026" name="Picture 2" descr="Dosya:Mersin University logo.svg - Vikipedi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3324" y="171908"/>
            <a:ext cx="1045411" cy="8689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Metin kutusu 10"/>
          <p:cNvSpPr txBox="1"/>
          <p:nvPr/>
        </p:nvSpPr>
        <p:spPr>
          <a:xfrm>
            <a:off x="1690290" y="462217"/>
            <a:ext cx="44348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000" b="1" dirty="0" smtClean="0">
                <a:solidFill>
                  <a:schemeClr val="accent6">
                    <a:lumMod val="75000"/>
                  </a:schemeClr>
                </a:solidFill>
              </a:rPr>
              <a:t>MERSİN ÜNİVERSİTESİ</a:t>
            </a:r>
            <a:endParaRPr lang="tr-TR" sz="2000" b="1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pattFill prst="pct5">
          <a:fgClr>
            <a:srgbClr val="C3CAFD"/>
          </a:fgClr>
          <a:bgClr>
            <a:schemeClr val="bg1"/>
          </a:bgClr>
        </a:pattFill>
        <a:effectLst/>
      </p:bgPr>
    </p:bg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2"/>
          <p:cNvSpPr txBox="1"/>
          <p:nvPr/>
        </p:nvSpPr>
        <p:spPr>
          <a:xfrm>
            <a:off x="267855" y="228450"/>
            <a:ext cx="6877576" cy="29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tr-TR" sz="2000" b="1" i="0" u="none" strike="noStrike" cap="none" dirty="0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Staj </a:t>
            </a:r>
            <a:r>
              <a:rPr lang="tr-TR" sz="2000" b="1" i="0" u="none" strike="noStrike" cap="none" dirty="0" smtClean="0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Dosyası</a:t>
            </a:r>
            <a:endParaRPr sz="2000" b="1" i="0" u="none" strike="noStrike" cap="none" dirty="0">
              <a:solidFill>
                <a:srgbClr val="C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" name="Slayt Numarası Yer Tutucusu 1">
            <a:extLst>
              <a:ext uri="{FF2B5EF4-FFF2-40B4-BE49-F238E27FC236}">
                <a16:creationId xmlns:a16="http://schemas.microsoft.com/office/drawing/2014/main" id="{3288E69E-555D-47D0-A68C-1DFE8A58234C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 smtClean="0"/>
              <a:t>10</a:t>
            </a:fld>
            <a:endParaRPr lang="tr-TR"/>
          </a:p>
        </p:txBody>
      </p:sp>
      <p:sp>
        <p:nvSpPr>
          <p:cNvPr id="11" name="Google Shape;64;p2">
            <a:extLst>
              <a:ext uri="{FF2B5EF4-FFF2-40B4-BE49-F238E27FC236}">
                <a16:creationId xmlns:a16="http://schemas.microsoft.com/office/drawing/2014/main" id="{52A9D241-2403-4C01-97C2-9E3E94EE7E6D}"/>
              </a:ext>
            </a:extLst>
          </p:cNvPr>
          <p:cNvSpPr txBox="1"/>
          <p:nvPr/>
        </p:nvSpPr>
        <p:spPr>
          <a:xfrm>
            <a:off x="372158" y="581926"/>
            <a:ext cx="8457806" cy="45994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marR="0" lvl="0" indent="-34290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Char char="●"/>
            </a:pPr>
            <a:r>
              <a:rPr lang="tr-TR" sz="1600" dirty="0"/>
              <a:t>Staj </a:t>
            </a:r>
            <a:r>
              <a:rPr lang="tr-TR" sz="1600" dirty="0"/>
              <a:t>dosyası; Staj Uygulama ve Dosya Hazırlama Kurallarına  uygun olarak hazırlanmalıdır. Uygun hazırlanmayan dosya ve staj geçersiz </a:t>
            </a:r>
            <a:r>
              <a:rPr lang="tr-TR" sz="1600" dirty="0"/>
              <a:t>sayılır.</a:t>
            </a:r>
          </a:p>
          <a:p>
            <a:pPr marL="457200" marR="0" lvl="0" indent="-34290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Char char="●"/>
            </a:pPr>
            <a:r>
              <a:rPr lang="tr-TR" sz="1600" dirty="0"/>
              <a:t>Tarihler eksiksiz bir şekilde olmalı ve </a:t>
            </a:r>
            <a:r>
              <a:rPr lang="tr-TR" sz="1600" dirty="0"/>
              <a:t>staj dosyasının her </a:t>
            </a:r>
            <a:r>
              <a:rPr lang="tr-TR" sz="1600" dirty="0"/>
              <a:t>bir </a:t>
            </a:r>
            <a:r>
              <a:rPr lang="tr-TR" sz="1600" dirty="0"/>
              <a:t>sayfası </a:t>
            </a:r>
            <a:r>
              <a:rPr lang="tr-TR" sz="1600" dirty="0"/>
              <a:t>imzalanıp kaşelenmelidir.</a:t>
            </a:r>
          </a:p>
          <a:p>
            <a:pPr marL="457200" marR="0" lvl="0" indent="-34290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Char char="●"/>
            </a:pPr>
            <a:r>
              <a:rPr lang="tr-TR" sz="1600" dirty="0"/>
              <a:t>Dosyadaki yazılar ve görseller; bilgisayar ortamında veya el yazısı ile özenli ve düzgün olarak  </a:t>
            </a:r>
            <a:r>
              <a:rPr lang="tr-TR" sz="1600" dirty="0"/>
              <a:t>yazılmalı, </a:t>
            </a:r>
            <a:r>
              <a:rPr lang="tr-TR" sz="1600" dirty="0"/>
              <a:t>gerekli ise kumaş, iplik, tasarım vb. ekler uygun şekilde dosyaya konulmalıdır.</a:t>
            </a:r>
            <a:endParaRPr lang="tr-TR" sz="1600" dirty="0"/>
          </a:p>
          <a:p>
            <a:pPr marL="457200" marR="0" lvl="0" indent="-34290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Char char="●"/>
            </a:pPr>
            <a:r>
              <a:rPr lang="tr-TR" sz="1600" dirty="0"/>
              <a:t>Dosya hazırlanırken işletmenin gizlilik </a:t>
            </a:r>
            <a:r>
              <a:rPr lang="tr-TR" sz="1600" dirty="0"/>
              <a:t>ilkelerine ve etik kurallarına uyulmalıdır</a:t>
            </a:r>
            <a:r>
              <a:rPr lang="tr-TR" sz="1600" dirty="0"/>
              <a:t>.</a:t>
            </a:r>
          </a:p>
          <a:p>
            <a:pPr marL="457200" marR="0" lvl="0" indent="-34290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Char char="●"/>
            </a:pPr>
            <a:r>
              <a:rPr lang="tr-TR" sz="1600" dirty="0"/>
              <a:t>Staj dosyasında doldurulması gereken bilgiler eksik bırakılmamalı, işletme yetkililerinin imzaları eksiksiz olmalı ve gerekli yerlere mutlaka kaşe vurulmalıdır.</a:t>
            </a:r>
          </a:p>
          <a:p>
            <a:pPr marL="457200" marR="0" lvl="0" indent="-34290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Char char="●"/>
            </a:pPr>
            <a:r>
              <a:rPr lang="tr-TR" sz="1600" dirty="0"/>
              <a:t>İşletme Değerlendirme Formunu işletme yetkilisinin doldurması ve onaylaması sağlanmalı, onaylı belge Bölüm Staj Komisyonuna kapalı zarf içinde dosya ile birlikte teslim edilmelidir. </a:t>
            </a:r>
          </a:p>
          <a:p>
            <a:pPr marL="114300" marR="0" lvl="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</a:pPr>
            <a:endParaRPr lang="tr-TR" sz="1600" dirty="0"/>
          </a:p>
        </p:txBody>
      </p:sp>
    </p:spTree>
    <p:extLst>
      <p:ext uri="{BB962C8B-B14F-4D97-AF65-F5344CB8AC3E}">
        <p14:creationId xmlns:p14="http://schemas.microsoft.com/office/powerpoint/2010/main" val="22891473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5000" advTm="5000"/>
    </mc:Choice>
    <mc:Fallback xmlns="">
      <p:transition spd="slow" advTm="5000"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BB9FF"/>
        </a:solidFill>
        <a:effectLst/>
      </p:bgPr>
    </p:bg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"/>
          <p:cNvSpPr txBox="1"/>
          <p:nvPr/>
        </p:nvSpPr>
        <p:spPr>
          <a:xfrm>
            <a:off x="101600" y="2452044"/>
            <a:ext cx="9144000" cy="498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 algn="ctr"/>
            <a:r>
              <a:rPr lang="tr-TR" sz="4400" b="1" dirty="0" smtClean="0">
                <a:solidFill>
                  <a:srgbClr val="FFFFFF"/>
                </a:solidFill>
              </a:rPr>
              <a:t>Stajınızda Başarılar Dileriz.</a:t>
            </a:r>
            <a:endParaRPr lang="tr-TR" sz="4400" b="1" dirty="0">
              <a:solidFill>
                <a:srgbClr val="FFFFFF"/>
              </a:solidFill>
            </a:endParaRPr>
          </a:p>
        </p:txBody>
      </p:sp>
      <p:sp>
        <p:nvSpPr>
          <p:cNvPr id="7" name="Google Shape;55;p1">
            <a:extLst>
              <a:ext uri="{FF2B5EF4-FFF2-40B4-BE49-F238E27FC236}">
                <a16:creationId xmlns:a16="http://schemas.microsoft.com/office/drawing/2014/main" id="{8A5F5D0E-524A-407E-9370-F97A11D407E5}"/>
              </a:ext>
            </a:extLst>
          </p:cNvPr>
          <p:cNvSpPr txBox="1"/>
          <p:nvPr/>
        </p:nvSpPr>
        <p:spPr>
          <a:xfrm>
            <a:off x="1798185" y="1314082"/>
            <a:ext cx="5544723" cy="519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tr-TR" sz="2400" b="1" i="0" u="none" strike="noStrike" cap="none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Arial"/>
                <a:ea typeface="Arial"/>
                <a:cs typeface="Arial"/>
                <a:sym typeface="Arial"/>
              </a:rPr>
              <a:t>Tekstil </a:t>
            </a:r>
            <a:r>
              <a:rPr lang="tr-TR" sz="2400" b="1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Arial"/>
                <a:ea typeface="Arial"/>
                <a:cs typeface="Arial"/>
                <a:sym typeface="Arial"/>
              </a:rPr>
              <a:t>ve Moda Tasarımı Bölümü</a:t>
            </a:r>
            <a:endParaRPr sz="2400" b="1" i="0" u="none" strike="noStrike" cap="none" dirty="0">
              <a:solidFill>
                <a:schemeClr val="accent6">
                  <a:lumMod val="20000"/>
                  <a:lumOff val="80000"/>
                </a:schemeClr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9491623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pattFill prst="pct5">
          <a:fgClr>
            <a:srgbClr val="C3CAFD"/>
          </a:fgClr>
          <a:bgClr>
            <a:schemeClr val="bg1"/>
          </a:bgClr>
        </a:pattFill>
        <a:effectLst/>
      </p:bgPr>
    </p:bg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2"/>
          <p:cNvSpPr txBox="1"/>
          <p:nvPr/>
        </p:nvSpPr>
        <p:spPr>
          <a:xfrm>
            <a:off x="876300" y="537578"/>
            <a:ext cx="6877576" cy="29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tr-TR" sz="2000" b="1" i="0" u="none" strike="noStrike" cap="none" dirty="0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İçindekiler</a:t>
            </a:r>
            <a:endParaRPr sz="2000" b="1" i="0" u="none" strike="noStrike" cap="none" dirty="0">
              <a:solidFill>
                <a:srgbClr val="C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" name="Google Shape;64;p2"/>
          <p:cNvSpPr txBox="1"/>
          <p:nvPr/>
        </p:nvSpPr>
        <p:spPr>
          <a:xfrm>
            <a:off x="457073" y="1058424"/>
            <a:ext cx="7652454" cy="386455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marR="0" lvl="0" indent="-342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Char char="●"/>
            </a:pPr>
            <a:r>
              <a:rPr lang="tr-TR" sz="1800" dirty="0" smtClean="0"/>
              <a:t>Bölüm Staj </a:t>
            </a:r>
            <a:r>
              <a:rPr lang="tr-TR" sz="1800" dirty="0"/>
              <a:t>Komisyonu</a:t>
            </a:r>
          </a:p>
          <a:p>
            <a:pPr marL="457200" marR="0" lvl="0" indent="-342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Char char="●"/>
            </a:pPr>
            <a:r>
              <a:rPr lang="tr-TR" sz="1800" dirty="0" smtClean="0"/>
              <a:t>Staj uygulama </a:t>
            </a:r>
            <a:r>
              <a:rPr lang="tr-TR" sz="1800" dirty="0" smtClean="0"/>
              <a:t>Esasları </a:t>
            </a:r>
            <a:endParaRPr lang="tr-TR" sz="1800" dirty="0"/>
          </a:p>
          <a:p>
            <a:pPr marL="457200" marR="0" lvl="0" indent="-342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Char char="●"/>
            </a:pPr>
            <a:r>
              <a:rPr lang="tr-TR" sz="1800" dirty="0" smtClean="0"/>
              <a:t>Staj yükümlülüğü ve yapılması gereken stajlar</a:t>
            </a:r>
            <a:endParaRPr lang="tr-TR" sz="1800" dirty="0"/>
          </a:p>
          <a:p>
            <a:pPr marL="457200" marR="0" lvl="0" indent="-342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Char char="●"/>
            </a:pPr>
            <a:r>
              <a:rPr lang="tr-TR" sz="1800" dirty="0" smtClean="0"/>
              <a:t>Staj süreci iş akış çizelgesi</a:t>
            </a:r>
            <a:endParaRPr lang="tr-TR" sz="1800" dirty="0"/>
          </a:p>
          <a:p>
            <a:pPr marL="457200" lvl="0" indent="-342900">
              <a:lnSpc>
                <a:spcPct val="150000"/>
              </a:lnSpc>
              <a:buClr>
                <a:srgbClr val="000000"/>
              </a:buClr>
              <a:buSzPts val="1800"/>
              <a:buFont typeface="Arial"/>
              <a:buChar char="●"/>
            </a:pPr>
            <a:r>
              <a:rPr lang="tr-TR" dirty="0"/>
              <a:t>Staj Belgeleri için Çevrimiçi Erişim </a:t>
            </a:r>
            <a:r>
              <a:rPr lang="tr-TR" dirty="0" smtClean="0"/>
              <a:t>Bağlantıları</a:t>
            </a:r>
          </a:p>
          <a:p>
            <a:pPr marL="457200" lvl="0" indent="-342900">
              <a:lnSpc>
                <a:spcPct val="150000"/>
              </a:lnSpc>
              <a:buClr>
                <a:srgbClr val="000000"/>
              </a:buClr>
              <a:buSzPts val="1800"/>
              <a:buFont typeface="Arial"/>
              <a:buChar char="●"/>
            </a:pPr>
            <a:r>
              <a:rPr lang="tr-TR" dirty="0"/>
              <a:t>Staj İş Akışı (Yazılı</a:t>
            </a:r>
            <a:r>
              <a:rPr lang="tr-TR" dirty="0" smtClean="0"/>
              <a:t>)</a:t>
            </a:r>
          </a:p>
          <a:p>
            <a:pPr marL="457200" lvl="0" indent="-342900">
              <a:lnSpc>
                <a:spcPct val="150000"/>
              </a:lnSpc>
              <a:buClr>
                <a:srgbClr val="000000"/>
              </a:buClr>
              <a:buSzPts val="1800"/>
              <a:buFont typeface="Arial"/>
              <a:buChar char="●"/>
            </a:pPr>
            <a:r>
              <a:rPr lang="tr-TR" dirty="0"/>
              <a:t>Staj Başvuru </a:t>
            </a:r>
            <a:r>
              <a:rPr lang="tr-TR" dirty="0" smtClean="0"/>
              <a:t>Belgesi</a:t>
            </a:r>
          </a:p>
          <a:p>
            <a:pPr marL="457200" lvl="0" indent="-342900">
              <a:lnSpc>
                <a:spcPct val="150000"/>
              </a:lnSpc>
              <a:buClr>
                <a:srgbClr val="000000"/>
              </a:buClr>
              <a:buSzPts val="1800"/>
              <a:buFont typeface="Arial"/>
              <a:buChar char="●"/>
            </a:pPr>
            <a:r>
              <a:rPr lang="tr-TR" dirty="0"/>
              <a:t>Staj Başvuru </a:t>
            </a:r>
            <a:r>
              <a:rPr lang="tr-TR" dirty="0" smtClean="0"/>
              <a:t>Belgesi</a:t>
            </a:r>
            <a:endParaRPr lang="tr-TR" dirty="0"/>
          </a:p>
          <a:p>
            <a:pPr marL="457200" lvl="0" indent="-342900">
              <a:lnSpc>
                <a:spcPct val="150000"/>
              </a:lnSpc>
              <a:buClr>
                <a:srgbClr val="000000"/>
              </a:buClr>
              <a:buSzPts val="1800"/>
              <a:buFont typeface="Arial"/>
              <a:buChar char="●"/>
            </a:pPr>
            <a:endParaRPr lang="tr-TR" dirty="0"/>
          </a:p>
        </p:txBody>
      </p:sp>
      <p:sp>
        <p:nvSpPr>
          <p:cNvPr id="2" name="Slayt Numarası Yer Tutucusu 1">
            <a:extLst>
              <a:ext uri="{FF2B5EF4-FFF2-40B4-BE49-F238E27FC236}">
                <a16:creationId xmlns:a16="http://schemas.microsoft.com/office/drawing/2014/main" id="{3288E69E-555D-47D0-A68C-1DFE8A58234C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 smtClean="0"/>
              <a:t>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717695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5000" advTm="5000"/>
    </mc:Choice>
    <mc:Fallback xmlns="">
      <p:transition spd="slow" advTm="5000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pattFill prst="pct5">
          <a:fgClr>
            <a:srgbClr val="C3CAFD"/>
          </a:fgClr>
          <a:bgClr>
            <a:schemeClr val="bg1"/>
          </a:bgClr>
        </a:pattFill>
        <a:effectLst/>
      </p:bgPr>
    </p:bg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2"/>
          <p:cNvSpPr txBox="1"/>
          <p:nvPr/>
        </p:nvSpPr>
        <p:spPr>
          <a:xfrm>
            <a:off x="777240" y="587416"/>
            <a:ext cx="6877576" cy="29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tr-TR" sz="2000" b="1" i="0" u="none" strike="noStrike" cap="none" dirty="0" smtClean="0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Bölüm Staj </a:t>
            </a:r>
            <a:r>
              <a:rPr lang="tr-TR" sz="2000" b="1" i="0" u="none" strike="noStrike" cap="none" dirty="0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Komisyonu</a:t>
            </a:r>
            <a:endParaRPr sz="2000" b="1" i="0" u="none" strike="noStrike" cap="none" dirty="0">
              <a:solidFill>
                <a:srgbClr val="C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" name="Slayt Numarası Yer Tutucusu 1">
            <a:extLst>
              <a:ext uri="{FF2B5EF4-FFF2-40B4-BE49-F238E27FC236}">
                <a16:creationId xmlns:a16="http://schemas.microsoft.com/office/drawing/2014/main" id="{3288E69E-555D-47D0-A68C-1DFE8A58234C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 smtClean="0"/>
              <a:t>3</a:t>
            </a:fld>
            <a:endParaRPr lang="tr-TR"/>
          </a:p>
        </p:txBody>
      </p:sp>
      <p:sp>
        <p:nvSpPr>
          <p:cNvPr id="3" name="Metin kutusu 2">
            <a:extLst>
              <a:ext uri="{FF2B5EF4-FFF2-40B4-BE49-F238E27FC236}">
                <a16:creationId xmlns:a16="http://schemas.microsoft.com/office/drawing/2014/main" id="{ADF7B281-99CB-465B-BDAA-CDDD015C9F58}"/>
              </a:ext>
            </a:extLst>
          </p:cNvPr>
          <p:cNvSpPr txBox="1"/>
          <p:nvPr/>
        </p:nvSpPr>
        <p:spPr>
          <a:xfrm>
            <a:off x="1779156" y="1453207"/>
            <a:ext cx="6351384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b="1" dirty="0" smtClean="0"/>
              <a:t>Doç. </a:t>
            </a:r>
            <a:r>
              <a:rPr lang="tr-TR" b="1" dirty="0"/>
              <a:t>Dr. </a:t>
            </a:r>
            <a:r>
              <a:rPr lang="tr-TR" b="1" dirty="0" smtClean="0"/>
              <a:t>İlhami İLHAN</a:t>
            </a:r>
            <a:r>
              <a:rPr lang="tr-TR" dirty="0" smtClean="0"/>
              <a:t>                       </a:t>
            </a:r>
            <a:r>
              <a:rPr lang="tr-TR" sz="1400" dirty="0" smtClean="0">
                <a:hlinkClick r:id="rId3"/>
              </a:rPr>
              <a:t>iilhan@mersin.edu.tr</a:t>
            </a:r>
            <a:r>
              <a:rPr lang="tr-TR" dirty="0" smtClean="0"/>
              <a:t> </a:t>
            </a:r>
            <a:endParaRPr lang="tr-TR" dirty="0"/>
          </a:p>
          <a:p>
            <a:r>
              <a:rPr lang="tr-TR" sz="1600" dirty="0"/>
              <a:t>Bölüm Staj Komisyonu </a:t>
            </a:r>
            <a:r>
              <a:rPr lang="tr-TR" sz="1600" dirty="0" smtClean="0"/>
              <a:t>Başkanı</a:t>
            </a:r>
            <a:endParaRPr lang="tr-TR" sz="1600" dirty="0"/>
          </a:p>
        </p:txBody>
      </p:sp>
      <p:sp>
        <p:nvSpPr>
          <p:cNvPr id="8" name="Metin kutusu 7">
            <a:extLst>
              <a:ext uri="{FF2B5EF4-FFF2-40B4-BE49-F238E27FC236}">
                <a16:creationId xmlns:a16="http://schemas.microsoft.com/office/drawing/2014/main" id="{C1FC79FA-5D85-474A-ACDD-787CC207D862}"/>
              </a:ext>
            </a:extLst>
          </p:cNvPr>
          <p:cNvSpPr txBox="1"/>
          <p:nvPr/>
        </p:nvSpPr>
        <p:spPr>
          <a:xfrm>
            <a:off x="1768221" y="2513741"/>
            <a:ext cx="6507099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b="1" dirty="0" err="1" smtClean="0"/>
              <a:t>Öğr</a:t>
            </a:r>
            <a:r>
              <a:rPr lang="tr-TR" b="1" dirty="0" smtClean="0"/>
              <a:t>. Gör. Rukiye GÖK                      </a:t>
            </a:r>
            <a:r>
              <a:rPr lang="tr-TR" sz="1400" dirty="0" smtClean="0">
                <a:hlinkClick r:id="rId4"/>
              </a:rPr>
              <a:t>gokkaplan30@mersin.edu.tr</a:t>
            </a:r>
            <a:r>
              <a:rPr lang="tr-TR" sz="1400" dirty="0" smtClean="0"/>
              <a:t>  </a:t>
            </a:r>
          </a:p>
          <a:p>
            <a:r>
              <a:rPr lang="tr-TR" sz="1600" dirty="0" smtClean="0"/>
              <a:t>Bölüm </a:t>
            </a:r>
            <a:r>
              <a:rPr lang="tr-TR" sz="1600" dirty="0"/>
              <a:t>Staj Komisyonu </a:t>
            </a:r>
            <a:r>
              <a:rPr lang="tr-TR" sz="1600" dirty="0" smtClean="0"/>
              <a:t>Üyesi</a:t>
            </a:r>
          </a:p>
          <a:p>
            <a:r>
              <a:rPr lang="tr-TR" sz="1600" dirty="0" smtClean="0"/>
              <a:t>(</a:t>
            </a:r>
            <a:r>
              <a:rPr lang="tr-TR" sz="1600" i="1" dirty="0" smtClean="0"/>
              <a:t>Sorumlu Öğretim Elemanı</a:t>
            </a:r>
            <a:r>
              <a:rPr lang="tr-TR" sz="1600" dirty="0" smtClean="0"/>
              <a:t>)</a:t>
            </a:r>
            <a:endParaRPr lang="tr-TR" sz="1600" dirty="0"/>
          </a:p>
        </p:txBody>
      </p:sp>
      <p:sp>
        <p:nvSpPr>
          <p:cNvPr id="9" name="Metin kutusu 8">
            <a:extLst>
              <a:ext uri="{FF2B5EF4-FFF2-40B4-BE49-F238E27FC236}">
                <a16:creationId xmlns:a16="http://schemas.microsoft.com/office/drawing/2014/main" id="{C6277FD7-6737-4CCD-ADF9-EC5E77AF5536}"/>
              </a:ext>
            </a:extLst>
          </p:cNvPr>
          <p:cNvSpPr txBox="1"/>
          <p:nvPr/>
        </p:nvSpPr>
        <p:spPr>
          <a:xfrm>
            <a:off x="1768222" y="3803054"/>
            <a:ext cx="6362318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b="1" dirty="0" err="1" smtClean="0"/>
              <a:t>Öğr</a:t>
            </a:r>
            <a:r>
              <a:rPr lang="tr-TR" b="1" dirty="0" smtClean="0"/>
              <a:t>. Gör. Yeşim ÖZKAN                   </a:t>
            </a:r>
            <a:r>
              <a:rPr lang="tr-TR" sz="1400" dirty="0" smtClean="0">
                <a:hlinkClick r:id="rId5"/>
              </a:rPr>
              <a:t>ozkanyesim@mersin.edu.tr</a:t>
            </a:r>
            <a:r>
              <a:rPr lang="tr-TR" sz="1400" dirty="0" smtClean="0"/>
              <a:t>  </a:t>
            </a:r>
          </a:p>
          <a:p>
            <a:r>
              <a:rPr lang="tr-TR" sz="1600" dirty="0" smtClean="0"/>
              <a:t>Bölüm </a:t>
            </a:r>
            <a:r>
              <a:rPr lang="tr-TR" sz="1600" dirty="0"/>
              <a:t>Staj Komisyonu Üyesi</a:t>
            </a:r>
          </a:p>
        </p:txBody>
      </p:sp>
    </p:spTree>
    <p:extLst>
      <p:ext uri="{BB962C8B-B14F-4D97-AF65-F5344CB8AC3E}">
        <p14:creationId xmlns:p14="http://schemas.microsoft.com/office/powerpoint/2010/main" val="42566390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5000" advTm="5000"/>
    </mc:Choice>
    <mc:Fallback xmlns="">
      <p:transition spd="slow" advTm="5000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pattFill prst="pct5">
          <a:fgClr>
            <a:srgbClr val="C3CAFD"/>
          </a:fgClr>
          <a:bgClr>
            <a:schemeClr val="bg1"/>
          </a:bgClr>
        </a:pattFill>
        <a:effectLst/>
      </p:bgPr>
    </p:bg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2"/>
          <p:cNvSpPr txBox="1"/>
          <p:nvPr/>
        </p:nvSpPr>
        <p:spPr>
          <a:xfrm>
            <a:off x="404385" y="411922"/>
            <a:ext cx="6877576" cy="29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tr-TR" sz="2000" b="1" dirty="0" smtClean="0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Staj Uygulama Esasları</a:t>
            </a:r>
            <a:endParaRPr sz="2000" b="1" i="0" u="none" strike="noStrike" cap="none" dirty="0">
              <a:solidFill>
                <a:srgbClr val="C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" name="Slayt Numarası Yer Tutucusu 1">
            <a:extLst>
              <a:ext uri="{FF2B5EF4-FFF2-40B4-BE49-F238E27FC236}">
                <a16:creationId xmlns:a16="http://schemas.microsoft.com/office/drawing/2014/main" id="{3288E69E-555D-47D0-A68C-1DFE8A58234C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 smtClean="0"/>
              <a:t>4</a:t>
            </a:fld>
            <a:endParaRPr lang="tr-TR"/>
          </a:p>
        </p:txBody>
      </p:sp>
      <p:sp>
        <p:nvSpPr>
          <p:cNvPr id="3" name="Metin kutusu 2"/>
          <p:cNvSpPr txBox="1"/>
          <p:nvPr/>
        </p:nvSpPr>
        <p:spPr>
          <a:xfrm>
            <a:off x="563880" y="1295400"/>
            <a:ext cx="7908578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Clr>
                <a:srgbClr val="B00000"/>
              </a:buClr>
              <a:buFont typeface="Arial" panose="020B0604020202020204" pitchFamily="34" charset="0"/>
              <a:buChar char="•"/>
            </a:pPr>
            <a:r>
              <a:rPr lang="tr-TR" dirty="0" smtClean="0"/>
              <a:t>Bölümümüzdeki staj uygulama işlemleri Mersin Üniversitesi Senatosu'nun 10.01.2023 tarih ve 2023/8 sayılı kararı ile kabul edilen </a:t>
            </a:r>
            <a:r>
              <a:rPr lang="tr-TR" b="1" dirty="0" smtClean="0"/>
              <a:t>Güzel Sanatlar Fakültesi Staj Esasları </a:t>
            </a:r>
            <a:r>
              <a:rPr lang="tr-TR" dirty="0" smtClean="0"/>
              <a:t>çerçevesinde yürütülmektedir.</a:t>
            </a:r>
          </a:p>
          <a:p>
            <a:pPr marL="285750" indent="-285750">
              <a:buClr>
                <a:srgbClr val="B00000"/>
              </a:buClr>
              <a:buFont typeface="Arial" panose="020B0604020202020204" pitchFamily="34" charset="0"/>
              <a:buChar char="•"/>
            </a:pPr>
            <a:endParaRPr lang="tr-TR" dirty="0"/>
          </a:p>
          <a:p>
            <a:pPr marL="285750" indent="-285750">
              <a:buClr>
                <a:srgbClr val="B00000"/>
              </a:buClr>
              <a:buFont typeface="Arial" panose="020B0604020202020204" pitchFamily="34" charset="0"/>
              <a:buChar char="•"/>
            </a:pPr>
            <a:r>
              <a:rPr lang="tr-TR" dirty="0" smtClean="0"/>
              <a:t>Öğrencilerimiz staj uygulaması ile ilgili işlemleri bu yönetmeliğe uygun olarak yapmakla yükümlüdürler. </a:t>
            </a:r>
          </a:p>
          <a:p>
            <a:pPr marL="285750" indent="-285750">
              <a:buClr>
                <a:srgbClr val="B00000"/>
              </a:buClr>
              <a:buFont typeface="Arial" panose="020B0604020202020204" pitchFamily="34" charset="0"/>
              <a:buChar char="•"/>
            </a:pPr>
            <a:endParaRPr lang="tr-TR" dirty="0"/>
          </a:p>
          <a:p>
            <a:pPr marL="285750" indent="-285750">
              <a:buClr>
                <a:srgbClr val="B00000"/>
              </a:buClr>
              <a:buFont typeface="Arial" panose="020B0604020202020204" pitchFamily="34" charset="0"/>
              <a:buChar char="•"/>
            </a:pPr>
            <a:r>
              <a:rPr lang="tr-TR" dirty="0" smtClean="0"/>
              <a:t>Öğrencilerimize, staj işlemlerine başlamadan önce Güzel </a:t>
            </a:r>
            <a:r>
              <a:rPr lang="tr-TR" dirty="0"/>
              <a:t>Sanatlar Fakültesi Staj </a:t>
            </a:r>
            <a:r>
              <a:rPr lang="tr-TR" dirty="0" err="1" smtClean="0"/>
              <a:t>Esasları'nı</a:t>
            </a:r>
            <a:r>
              <a:rPr lang="tr-TR" dirty="0" smtClean="0"/>
              <a:t> okumaları önerilir. </a:t>
            </a:r>
            <a:endParaRPr lang="tr-TR" dirty="0"/>
          </a:p>
        </p:txBody>
      </p:sp>
      <p:sp>
        <p:nvSpPr>
          <p:cNvPr id="4" name="Dikdörtgen 3"/>
          <p:cNvSpPr/>
          <p:nvPr/>
        </p:nvSpPr>
        <p:spPr>
          <a:xfrm>
            <a:off x="960120" y="4590481"/>
            <a:ext cx="737616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1200" dirty="0">
                <a:hlinkClick r:id="rId3"/>
              </a:rPr>
              <a:t>https://</a:t>
            </a:r>
            <a:r>
              <a:rPr lang="tr-TR" sz="1200" dirty="0" smtClean="0">
                <a:hlinkClick r:id="rId3"/>
              </a:rPr>
              <a:t>www.mersin.edu.tr/bulut/birim_234/STAJ/Guzel_Sanatlar_Fakultesi_Staj_Esaslari.pdf</a:t>
            </a:r>
            <a:r>
              <a:rPr lang="tr-TR" sz="1200" dirty="0" smtClean="0"/>
              <a:t> </a:t>
            </a:r>
            <a:endParaRPr lang="tr-TR" sz="1200" dirty="0"/>
          </a:p>
        </p:txBody>
      </p:sp>
      <p:sp>
        <p:nvSpPr>
          <p:cNvPr id="5" name="Dikdörtgen 4"/>
          <p:cNvSpPr/>
          <p:nvPr/>
        </p:nvSpPr>
        <p:spPr>
          <a:xfrm>
            <a:off x="960120" y="4282704"/>
            <a:ext cx="5941050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1400" b="1" i="1" dirty="0">
                <a:solidFill>
                  <a:schemeClr val="accent4">
                    <a:lumMod val="75000"/>
                  </a:schemeClr>
                </a:solidFill>
              </a:rPr>
              <a:t>Güzel Sanatlar Fakültesi Staj </a:t>
            </a:r>
            <a:r>
              <a:rPr lang="tr-TR" sz="1400" b="1" i="1" dirty="0" smtClean="0">
                <a:solidFill>
                  <a:schemeClr val="accent4">
                    <a:lumMod val="75000"/>
                  </a:schemeClr>
                </a:solidFill>
              </a:rPr>
              <a:t>Esasları için Çevrimiçi Erişim Bağlantısı</a:t>
            </a:r>
            <a:r>
              <a:rPr lang="tr-TR" sz="1400" b="1" dirty="0" smtClean="0">
                <a:solidFill>
                  <a:schemeClr val="accent4">
                    <a:lumMod val="75000"/>
                  </a:schemeClr>
                </a:solidFill>
              </a:rPr>
              <a:t>:</a:t>
            </a:r>
            <a:endParaRPr lang="tr-TR" sz="1400" b="1" dirty="0">
              <a:solidFill>
                <a:schemeClr val="accent4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77766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5000" advTm="5000"/>
    </mc:Choice>
    <mc:Fallback xmlns="">
      <p:transition spd="slow" advTm="5000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pattFill prst="pct5">
          <a:fgClr>
            <a:srgbClr val="C3CAFD"/>
          </a:fgClr>
          <a:bgClr>
            <a:schemeClr val="bg1"/>
          </a:bgClr>
        </a:pattFill>
        <a:effectLst/>
      </p:bgPr>
    </p:bg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2"/>
          <p:cNvSpPr txBox="1"/>
          <p:nvPr/>
        </p:nvSpPr>
        <p:spPr>
          <a:xfrm>
            <a:off x="312945" y="290002"/>
            <a:ext cx="6877576" cy="29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tr-TR" sz="2000" b="1" i="0" u="none" strike="noStrike" cap="none" dirty="0" smtClean="0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Staj Yükümlülüğü ve Yapılması </a:t>
            </a:r>
            <a:r>
              <a:rPr lang="tr-TR" sz="2000" b="1" i="0" u="none" strike="noStrike" cap="none" dirty="0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Gereken Stajlar</a:t>
            </a:r>
            <a:endParaRPr sz="2000" b="1" i="0" u="none" strike="noStrike" cap="none" dirty="0">
              <a:solidFill>
                <a:srgbClr val="C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" name="Google Shape;64;p2"/>
          <p:cNvSpPr txBox="1"/>
          <p:nvPr/>
        </p:nvSpPr>
        <p:spPr>
          <a:xfrm>
            <a:off x="277070" y="649882"/>
            <a:ext cx="8689089" cy="10173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114300" marR="0" lvl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</a:pPr>
            <a:r>
              <a:rPr lang="tr-TR" dirty="0" smtClean="0"/>
              <a:t>Tekstil ve Moda Tasarımı Bölümü öğrencileri, </a:t>
            </a:r>
            <a:r>
              <a:rPr lang="tr-TR" dirty="0"/>
              <a:t>4 yıllık eğitimleri boyunca </a:t>
            </a:r>
            <a:r>
              <a:rPr lang="tr-TR" dirty="0" smtClean="0"/>
              <a:t>aşağıdaki çizelgede belirtilen alanlarda toplam 40 iş günü staj yapmakla yükümlüdür.</a:t>
            </a:r>
          </a:p>
          <a:p>
            <a:pPr marL="114300" marR="0" lvl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</a:pPr>
            <a:endParaRPr lang="tr-TR" dirty="0"/>
          </a:p>
        </p:txBody>
      </p:sp>
      <p:sp>
        <p:nvSpPr>
          <p:cNvPr id="2" name="Slayt Numarası Yer Tutucusu 1">
            <a:extLst>
              <a:ext uri="{FF2B5EF4-FFF2-40B4-BE49-F238E27FC236}">
                <a16:creationId xmlns:a16="http://schemas.microsoft.com/office/drawing/2014/main" id="{3288E69E-555D-47D0-A68C-1DFE8A58234C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 smtClean="0"/>
              <a:t>5</a:t>
            </a:fld>
            <a:endParaRPr lang="tr-TR"/>
          </a:p>
        </p:txBody>
      </p:sp>
      <p:sp>
        <p:nvSpPr>
          <p:cNvPr id="4" name="Metin kutusu 3">
            <a:extLst>
              <a:ext uri="{FF2B5EF4-FFF2-40B4-BE49-F238E27FC236}">
                <a16:creationId xmlns:a16="http://schemas.microsoft.com/office/drawing/2014/main" id="{B4AE844F-441A-4251-8E5C-72F6C0FAE39A}"/>
              </a:ext>
            </a:extLst>
          </p:cNvPr>
          <p:cNvSpPr txBox="1"/>
          <p:nvPr/>
        </p:nvSpPr>
        <p:spPr>
          <a:xfrm>
            <a:off x="429997" y="4735310"/>
            <a:ext cx="838323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tr-TR" sz="1600" b="1" dirty="0" smtClean="0"/>
              <a:t>ÖNEMLİ NOT: </a:t>
            </a:r>
            <a:r>
              <a:rPr lang="tr-TR" sz="1600" dirty="0" smtClean="0"/>
              <a:t>Staj başlama-bitiş tarihleri ve staj süresi hesaplanırken; resmi tatiller, cumartesi-pazar günleri </a:t>
            </a:r>
            <a:r>
              <a:rPr lang="tr-TR" sz="1600" dirty="0"/>
              <a:t>ve </a:t>
            </a:r>
            <a:r>
              <a:rPr lang="tr-TR" sz="1600" dirty="0" smtClean="0"/>
              <a:t>işletmenin </a:t>
            </a:r>
            <a:r>
              <a:rPr lang="tr-TR" sz="1600" dirty="0"/>
              <a:t>izin yaptığı günler çıkartılmalıdır</a:t>
            </a:r>
            <a:r>
              <a:rPr lang="tr-TR" sz="1600" dirty="0" smtClean="0"/>
              <a:t>.</a:t>
            </a:r>
            <a:endParaRPr lang="tr-TR" sz="1600" dirty="0"/>
          </a:p>
        </p:txBody>
      </p:sp>
      <p:graphicFrame>
        <p:nvGraphicFramePr>
          <p:cNvPr id="9" name="Tablo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6250030"/>
              </p:ext>
            </p:extLst>
          </p:nvPr>
        </p:nvGraphicFramePr>
        <p:xfrm>
          <a:off x="515224" y="2275013"/>
          <a:ext cx="8298009" cy="2262190"/>
        </p:xfrm>
        <a:graphic>
          <a:graphicData uri="http://schemas.openxmlformats.org/drawingml/2006/table">
            <a:tbl>
              <a:tblPr firstRow="1" firstCol="1" bandRow="1"/>
              <a:tblGrid>
                <a:gridCol w="590237">
                  <a:extLst>
                    <a:ext uri="{9D8B030D-6E8A-4147-A177-3AD203B41FA5}">
                      <a16:colId xmlns:a16="http://schemas.microsoft.com/office/drawing/2014/main" val="1486721510"/>
                    </a:ext>
                  </a:extLst>
                </a:gridCol>
                <a:gridCol w="7707772">
                  <a:extLst>
                    <a:ext uri="{9D8B030D-6E8A-4147-A177-3AD203B41FA5}">
                      <a16:colId xmlns:a16="http://schemas.microsoft.com/office/drawing/2014/main" val="2739507469"/>
                    </a:ext>
                  </a:extLst>
                </a:gridCol>
              </a:tblGrid>
              <a:tr h="155583">
                <a:tc rowSpan="2">
                  <a:txBody>
                    <a:bodyPr/>
                    <a:lstStyle/>
                    <a:p>
                      <a:pPr marL="0" lvl="0" indent="0">
                        <a:lnSpc>
                          <a:spcPct val="115000"/>
                        </a:lnSpc>
                        <a:spcAft>
                          <a:spcPts val="1000"/>
                        </a:spcAft>
                        <a:buFont typeface="+mj-lt"/>
                        <a:buNone/>
                      </a:pPr>
                      <a:r>
                        <a:rPr lang="tr-TR" sz="1200" b="1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1.</a:t>
                      </a:r>
                      <a:r>
                        <a:rPr lang="tr-TR" sz="1200" b="1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STAJ</a:t>
                      </a:r>
                      <a:endParaRPr lang="tr-T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051" marR="25051" marT="25051" marB="25051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2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20 iş </a:t>
                      </a:r>
                      <a:r>
                        <a:rPr lang="tr-TR" sz="1200" b="1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günü (2. SINIF)</a:t>
                      </a:r>
                      <a:endParaRPr lang="tr-TR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051" marR="25051" marT="25051" marB="2505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87082586"/>
                  </a:ext>
                </a:extLst>
              </a:tr>
              <a:tr h="366543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İplik, dokuma hazırlık, dokuma (</a:t>
                      </a:r>
                      <a:r>
                        <a:rPr lang="tr-TR" sz="1200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armürlü</a:t>
                      </a:r>
                      <a:r>
                        <a:rPr lang="tr-TR" sz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, </a:t>
                      </a:r>
                      <a:r>
                        <a:rPr lang="tr-TR" sz="1200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jakarlı</a:t>
                      </a:r>
                      <a:r>
                        <a:rPr lang="tr-TR" sz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), terbiye (ön terbiye, boya, baskı, bitim işlemleri) alanlarını kapsayan entegre tekstil işletmeleri </a:t>
                      </a:r>
                      <a:r>
                        <a:rPr lang="tr-TR" sz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(</a:t>
                      </a:r>
                      <a:r>
                        <a:rPr lang="tr-TR" sz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İşletmede mühendis istihdam edilmesi </a:t>
                      </a:r>
                      <a:r>
                        <a:rPr lang="tr-TR" sz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zorunludur.)</a:t>
                      </a:r>
                      <a:endParaRPr lang="tr-TR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051" marR="25051" marT="25051" marB="2505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4263475"/>
                  </a:ext>
                </a:extLst>
              </a:tr>
              <a:tr h="155583">
                <a:tc rowSpan="2">
                  <a:txBody>
                    <a:bodyPr/>
                    <a:lstStyle/>
                    <a:p>
                      <a:pPr marL="0" lvl="0" indent="0">
                        <a:lnSpc>
                          <a:spcPct val="115000"/>
                        </a:lnSpc>
                        <a:spcAft>
                          <a:spcPts val="1000"/>
                        </a:spcAft>
                        <a:buFont typeface="+mj-lt"/>
                        <a:buNone/>
                      </a:pPr>
                      <a:r>
                        <a:rPr lang="tr-TR" sz="1200" b="1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2.</a:t>
                      </a:r>
                      <a:r>
                        <a:rPr lang="tr-TR" sz="1200" b="1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STAJ</a:t>
                      </a:r>
                      <a:endParaRPr lang="tr-T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051" marR="25051" marT="25051" marB="25051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2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20 iş </a:t>
                      </a:r>
                      <a:r>
                        <a:rPr lang="tr-TR" sz="1200" b="1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günü (3. SINIF)</a:t>
                      </a:r>
                      <a:endParaRPr lang="tr-TR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051" marR="25051" marT="25051" marB="2505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84703888"/>
                  </a:ext>
                </a:extLst>
              </a:tr>
              <a:tr h="893943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342900" rtl="0" eaLnBrk="1" latinLnBrk="0" hangingPunct="1">
                        <a:spcAft>
                          <a:spcPts val="0"/>
                        </a:spcAft>
                      </a:pPr>
                      <a:r>
                        <a:rPr lang="tr-TR" sz="1200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Staj yapacak öğrenci uzmanlaşmak istediği alana göre aşağıdakilerden birini seçecektir. </a:t>
                      </a:r>
                    </a:p>
                    <a:p>
                      <a:pPr marL="0" lvl="0" indent="0" algn="l" defTabSz="342900" rtl="0" eaLnBrk="1" latinLnBrk="0" hangingPunct="1">
                        <a:spcAft>
                          <a:spcPts val="0"/>
                        </a:spcAft>
                        <a:buFont typeface="Symbol" panose="05050102010706020507" pitchFamily="18" charset="2"/>
                        <a:buNone/>
                        <a:tabLst>
                          <a:tab pos="381635" algn="l"/>
                        </a:tabLst>
                      </a:pPr>
                      <a:r>
                        <a:rPr lang="tr-TR" sz="1200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    DOKUMA</a:t>
                      </a:r>
                      <a:r>
                        <a:rPr lang="tr-TR" sz="1200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: Bünyesinde </a:t>
                      </a:r>
                      <a:r>
                        <a:rPr lang="tr-TR" sz="1200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Ar-Ge</a:t>
                      </a:r>
                      <a:r>
                        <a:rPr lang="tr-TR" sz="1200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, </a:t>
                      </a:r>
                      <a:r>
                        <a:rPr lang="tr-TR" sz="1200" kern="1200" dirty="0" err="1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Ür</a:t>
                      </a:r>
                      <a:r>
                        <a:rPr lang="tr-TR" sz="1200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-Ge </a:t>
                      </a:r>
                      <a:r>
                        <a:rPr lang="tr-TR" sz="1200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ve/veya tasarım birimi bulunan dokuma işletmeleri, </a:t>
                      </a:r>
                    </a:p>
                    <a:p>
                      <a:pPr marL="0" lvl="0" indent="0" algn="l" defTabSz="342900" rtl="0" eaLnBrk="1" latinLnBrk="0" hangingPunct="1">
                        <a:spcAft>
                          <a:spcPts val="0"/>
                        </a:spcAft>
                        <a:buFont typeface="Symbol" panose="05050102010706020507" pitchFamily="18" charset="2"/>
                        <a:buNone/>
                        <a:tabLst>
                          <a:tab pos="381635" algn="l"/>
                        </a:tabLst>
                      </a:pPr>
                      <a:r>
                        <a:rPr lang="tr-TR" sz="1200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    BASKI</a:t>
                      </a:r>
                      <a:r>
                        <a:rPr lang="tr-TR" sz="1200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: Bünyesinde </a:t>
                      </a:r>
                      <a:r>
                        <a:rPr lang="tr-TR" sz="1200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Ar-Ge</a:t>
                      </a:r>
                      <a:r>
                        <a:rPr lang="tr-TR" sz="1200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, </a:t>
                      </a:r>
                      <a:r>
                        <a:rPr lang="tr-TR" sz="1200" kern="1200" dirty="0" err="1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Ür</a:t>
                      </a:r>
                      <a:r>
                        <a:rPr lang="tr-TR" sz="1200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-Ge </a:t>
                      </a:r>
                      <a:r>
                        <a:rPr lang="tr-TR" sz="1200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ve/veya tasarım birimi bulunan baskı işletmeleri, </a:t>
                      </a:r>
                    </a:p>
                    <a:p>
                      <a:pPr marL="0" lvl="0" indent="0" algn="l" defTabSz="342900" rtl="0" eaLnBrk="1" latinLnBrk="0" hangingPunct="1">
                        <a:spcAft>
                          <a:spcPts val="0"/>
                        </a:spcAft>
                        <a:buFont typeface="Symbol" panose="05050102010706020507" pitchFamily="18" charset="2"/>
                        <a:buNone/>
                        <a:tabLst>
                          <a:tab pos="381635" algn="l"/>
                        </a:tabLst>
                      </a:pPr>
                      <a:r>
                        <a:rPr lang="tr-TR" sz="1200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    MODA </a:t>
                      </a:r>
                      <a:r>
                        <a:rPr lang="tr-TR" sz="1200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TASARIM: Bünyesinde tasarım birimi bulunan hazır-giyim işletmeleri veya moda tasarım atölyeleri (Moda </a:t>
                      </a:r>
                      <a:r>
                        <a:rPr lang="tr-TR" sz="1200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Tasarım    Atölyesinde </a:t>
                      </a:r>
                      <a:r>
                        <a:rPr lang="tr-TR" sz="1200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Moda Tasarımcıları Derneği’ne üye tasarımcı bulunması zorunludur).</a:t>
                      </a:r>
                    </a:p>
                  </a:txBody>
                  <a:tcPr marL="25051" marR="25051" marT="25051" marB="2505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01739514"/>
                  </a:ext>
                </a:extLst>
              </a:tr>
              <a:tr h="155583"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2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NOT:</a:t>
                      </a:r>
                      <a:r>
                        <a:rPr lang="tr-TR" sz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Öğrenci yukarıda belirtilen ilkelere bağlı kalmak kaydı ile </a:t>
                      </a:r>
                      <a:r>
                        <a:rPr lang="tr-TR" sz="1200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Erasmus</a:t>
                      </a:r>
                      <a:r>
                        <a:rPr lang="tr-TR" sz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Staj Hareketliliği kapsamında ya da kendi olanakları ile yurt dışındaki bir işletmede staj yapabilir.</a:t>
                      </a:r>
                      <a:endParaRPr lang="tr-TR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051" marR="25051" marT="25051" marB="25051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10961095"/>
                  </a:ext>
                </a:extLst>
              </a:tr>
            </a:tbl>
          </a:graphicData>
        </a:graphic>
      </p:graphicFrame>
      <p:sp>
        <p:nvSpPr>
          <p:cNvPr id="3" name="Metin kutusu 2"/>
          <p:cNvSpPr txBox="1"/>
          <p:nvPr/>
        </p:nvSpPr>
        <p:spPr>
          <a:xfrm>
            <a:off x="429997" y="1933657"/>
            <a:ext cx="649517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6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Staj yapılacak işletmeyi belirlerken uyulacak ilkeler: </a:t>
            </a:r>
            <a:endParaRPr lang="tr-TR" sz="1600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40614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5000" advTm="5000"/>
    </mc:Choice>
    <mc:Fallback xmlns="">
      <p:transition spd="slow" advTm="5000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pattFill prst="pct5">
          <a:fgClr>
            <a:srgbClr val="C3CAFD"/>
          </a:fgClr>
          <a:bgClr>
            <a:schemeClr val="bg1"/>
          </a:bgClr>
        </a:pattFill>
        <a:effectLst/>
      </p:bgPr>
    </p:bg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2"/>
          <p:cNvSpPr txBox="1"/>
          <p:nvPr/>
        </p:nvSpPr>
        <p:spPr>
          <a:xfrm>
            <a:off x="447412" y="196667"/>
            <a:ext cx="6877576" cy="29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tr-TR" sz="2000" b="1" i="0" u="none" strike="noStrike" cap="none" dirty="0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Staj </a:t>
            </a:r>
            <a:r>
              <a:rPr lang="tr-TR" sz="2000" b="1" i="0" u="none" strike="noStrike" cap="none" dirty="0" smtClean="0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Uygulama Süreci İş Akış </a:t>
            </a:r>
            <a:r>
              <a:rPr lang="tr-TR" sz="2000" b="1" i="0" u="none" strike="noStrike" cap="none" dirty="0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Çizelgesi</a:t>
            </a:r>
            <a:endParaRPr sz="2000" b="1" i="0" u="none" strike="noStrike" cap="none" dirty="0">
              <a:solidFill>
                <a:srgbClr val="C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" name="Slayt Numarası Yer Tutucusu 1">
            <a:extLst>
              <a:ext uri="{FF2B5EF4-FFF2-40B4-BE49-F238E27FC236}">
                <a16:creationId xmlns:a16="http://schemas.microsoft.com/office/drawing/2014/main" id="{3288E69E-555D-47D0-A68C-1DFE8A58234C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 smtClean="0"/>
              <a:t>6</a:t>
            </a:fld>
            <a:endParaRPr lang="tr-TR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7984" y="682065"/>
            <a:ext cx="8580451" cy="46889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95028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5000" advTm="5000"/>
    </mc:Choice>
    <mc:Fallback xmlns="">
      <p:transition spd="slow" advTm="5000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pattFill prst="pct5">
          <a:fgClr>
            <a:srgbClr val="C3CAFD"/>
          </a:fgClr>
          <a:bgClr>
            <a:schemeClr val="bg1"/>
          </a:bgClr>
        </a:pattFill>
        <a:effectLst/>
      </p:bgPr>
    </p:bg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2"/>
          <p:cNvSpPr txBox="1"/>
          <p:nvPr/>
        </p:nvSpPr>
        <p:spPr>
          <a:xfrm>
            <a:off x="484366" y="318142"/>
            <a:ext cx="6877576" cy="29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tr-TR" sz="2000" b="1" i="0" u="none" strike="noStrike" cap="none" dirty="0" smtClean="0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Staj Belgeleri için Çevrimiçi Erişim Bağlantıları</a:t>
            </a:r>
            <a:endParaRPr sz="2000" b="1" i="0" u="none" strike="noStrike" cap="none" dirty="0">
              <a:solidFill>
                <a:srgbClr val="C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" name="Slayt Numarası Yer Tutucusu 1">
            <a:extLst>
              <a:ext uri="{FF2B5EF4-FFF2-40B4-BE49-F238E27FC236}">
                <a16:creationId xmlns:a16="http://schemas.microsoft.com/office/drawing/2014/main" id="{3288E69E-555D-47D0-A68C-1DFE8A58234C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 smtClean="0"/>
              <a:t>7</a:t>
            </a:fld>
            <a:endParaRPr lang="tr-TR"/>
          </a:p>
        </p:txBody>
      </p:sp>
      <p:sp>
        <p:nvSpPr>
          <p:cNvPr id="3" name="Dikdörtgen 2"/>
          <p:cNvSpPr/>
          <p:nvPr/>
        </p:nvSpPr>
        <p:spPr>
          <a:xfrm>
            <a:off x="502920" y="1160106"/>
            <a:ext cx="8039100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1000" dirty="0">
                <a:hlinkClick r:id="rId3"/>
              </a:rPr>
              <a:t>https://</a:t>
            </a:r>
            <a:r>
              <a:rPr lang="tr-TR" sz="1000" dirty="0" smtClean="0">
                <a:hlinkClick r:id="rId3"/>
              </a:rPr>
              <a:t>www.mersin.edu.tr/bulut/birim_234/STAJ/STAJ_EVRAKLARI/ek_1_uygulamali_egitim_basvuru_ve_kabul_formu.docx</a:t>
            </a:r>
            <a:r>
              <a:rPr lang="tr-TR" sz="1000" dirty="0" smtClean="0"/>
              <a:t> </a:t>
            </a:r>
            <a:endParaRPr lang="tr-TR" sz="1000" dirty="0"/>
          </a:p>
        </p:txBody>
      </p:sp>
      <p:sp>
        <p:nvSpPr>
          <p:cNvPr id="13" name="Dikdörtgen 12"/>
          <p:cNvSpPr/>
          <p:nvPr/>
        </p:nvSpPr>
        <p:spPr>
          <a:xfrm>
            <a:off x="502920" y="846935"/>
            <a:ext cx="4086375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1400" b="1" i="1" dirty="0" smtClean="0">
                <a:solidFill>
                  <a:srgbClr val="0070C0"/>
                </a:solidFill>
              </a:rPr>
              <a:t>Uygulamalı Eğitim Başvuru ve Kabul Belgesi</a:t>
            </a:r>
            <a:r>
              <a:rPr lang="tr-TR" sz="1400" b="1" dirty="0" smtClean="0">
                <a:solidFill>
                  <a:schemeClr val="accent4">
                    <a:lumMod val="75000"/>
                  </a:schemeClr>
                </a:solidFill>
              </a:rPr>
              <a:t>:</a:t>
            </a:r>
            <a:endParaRPr lang="tr-TR" sz="1400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15" name="Dikdörtgen 14"/>
          <p:cNvSpPr/>
          <p:nvPr/>
        </p:nvSpPr>
        <p:spPr>
          <a:xfrm>
            <a:off x="484957" y="3493444"/>
            <a:ext cx="8146271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900" dirty="0">
                <a:hlinkClick r:id="rId4"/>
              </a:rPr>
              <a:t>https://</a:t>
            </a:r>
            <a:r>
              <a:rPr lang="tr-TR" sz="900" dirty="0" smtClean="0">
                <a:hlinkClick r:id="rId4"/>
              </a:rPr>
              <a:t>www.mersin.edu.tr/bulut/birim_234/STAJ/STAJ_EVRAKLARI/ek_2_uygulamal_egitim_ucretlerine_iliskin_issizlik_fonu_katkisi_bilgi_formu.docx</a:t>
            </a:r>
            <a:r>
              <a:rPr lang="tr-TR" sz="900" dirty="0" smtClean="0"/>
              <a:t> </a:t>
            </a:r>
            <a:endParaRPr lang="tr-TR" sz="900" dirty="0"/>
          </a:p>
        </p:txBody>
      </p:sp>
      <p:sp>
        <p:nvSpPr>
          <p:cNvPr id="16" name="Dikdörtgen 15"/>
          <p:cNvSpPr/>
          <p:nvPr/>
        </p:nvSpPr>
        <p:spPr>
          <a:xfrm>
            <a:off x="484957" y="3750082"/>
            <a:ext cx="6370811" cy="2379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900" dirty="0">
                <a:hlinkClick r:id="rId5"/>
              </a:rPr>
              <a:t>https://</a:t>
            </a:r>
            <a:r>
              <a:rPr lang="tr-TR" sz="900" dirty="0" smtClean="0">
                <a:hlinkClick r:id="rId5"/>
              </a:rPr>
              <a:t>www.mersin.edu.tr/bulut/birim_234/STAJ/STAJ_EVRAKLARI/ek_3_uygulamal_eitim_denetim_formu.docx</a:t>
            </a:r>
            <a:r>
              <a:rPr lang="tr-TR" sz="900" dirty="0" smtClean="0"/>
              <a:t> </a:t>
            </a:r>
            <a:endParaRPr lang="tr-TR" sz="900" dirty="0"/>
          </a:p>
        </p:txBody>
      </p:sp>
      <p:sp>
        <p:nvSpPr>
          <p:cNvPr id="17" name="Dikdörtgen 16"/>
          <p:cNvSpPr/>
          <p:nvPr/>
        </p:nvSpPr>
        <p:spPr>
          <a:xfrm>
            <a:off x="484957" y="4029746"/>
            <a:ext cx="6370811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900" dirty="0">
                <a:hlinkClick r:id="rId6"/>
              </a:rPr>
              <a:t>https://</a:t>
            </a:r>
            <a:r>
              <a:rPr lang="tr-TR" sz="900" dirty="0" smtClean="0">
                <a:hlinkClick r:id="rId6"/>
              </a:rPr>
              <a:t>www.mersin.edu.tr/bulut/birim_234/STAJ/STAJ_EVRAKLARI/ek_4_isletme_degerlendirme_formu.docx</a:t>
            </a:r>
            <a:r>
              <a:rPr lang="tr-TR" sz="900" dirty="0" smtClean="0"/>
              <a:t> </a:t>
            </a:r>
            <a:endParaRPr lang="tr-TR" sz="900" dirty="0"/>
          </a:p>
        </p:txBody>
      </p:sp>
      <p:sp>
        <p:nvSpPr>
          <p:cNvPr id="18" name="Dikdörtgen 17"/>
          <p:cNvSpPr/>
          <p:nvPr/>
        </p:nvSpPr>
        <p:spPr>
          <a:xfrm>
            <a:off x="484957" y="4286384"/>
            <a:ext cx="6482796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900" dirty="0">
                <a:hlinkClick r:id="rId7"/>
              </a:rPr>
              <a:t>https://</a:t>
            </a:r>
            <a:r>
              <a:rPr lang="tr-TR" sz="900" dirty="0" smtClean="0">
                <a:hlinkClick r:id="rId7"/>
              </a:rPr>
              <a:t>www.mersin.edu.tr/bulut/birim_234/STAJ/STAJ_EVRAKLARI/ek_5_uygulamal_eitim_dosyas_dis_kapak.docx</a:t>
            </a:r>
            <a:r>
              <a:rPr lang="tr-TR" sz="900" dirty="0" smtClean="0"/>
              <a:t> </a:t>
            </a:r>
            <a:endParaRPr lang="tr-TR" sz="900" dirty="0"/>
          </a:p>
        </p:txBody>
      </p:sp>
      <p:sp>
        <p:nvSpPr>
          <p:cNvPr id="19" name="Dikdörtgen 18"/>
          <p:cNvSpPr/>
          <p:nvPr/>
        </p:nvSpPr>
        <p:spPr>
          <a:xfrm>
            <a:off x="484957" y="4558962"/>
            <a:ext cx="6456074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900" dirty="0">
                <a:hlinkClick r:id="rId8"/>
              </a:rPr>
              <a:t>https://</a:t>
            </a:r>
            <a:r>
              <a:rPr lang="tr-TR" sz="900" dirty="0" smtClean="0">
                <a:hlinkClick r:id="rId8"/>
              </a:rPr>
              <a:t>www.mersin.edu.tr/bulut/birim_234/STAJ/STAJ_EVRAKLARI/ek_6_uygulamal_egitim_dosyasi_ic_kapak.docx</a:t>
            </a:r>
            <a:r>
              <a:rPr lang="tr-TR" sz="900" dirty="0" smtClean="0"/>
              <a:t> </a:t>
            </a:r>
            <a:endParaRPr lang="tr-TR" sz="900" dirty="0"/>
          </a:p>
        </p:txBody>
      </p:sp>
      <p:sp>
        <p:nvSpPr>
          <p:cNvPr id="20" name="Dikdörtgen 19"/>
          <p:cNvSpPr/>
          <p:nvPr/>
        </p:nvSpPr>
        <p:spPr>
          <a:xfrm>
            <a:off x="502583" y="4799660"/>
            <a:ext cx="7259965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900" dirty="0">
                <a:hlinkClick r:id="rId9"/>
              </a:rPr>
              <a:t>https://</a:t>
            </a:r>
            <a:r>
              <a:rPr lang="tr-TR" sz="900" dirty="0" smtClean="0">
                <a:hlinkClick r:id="rId9"/>
              </a:rPr>
              <a:t>www.mersin.edu.tr/bulut/birim_234/STAJ/STAJ_EVRAKLARI/ek_7_uygulamali_egitim_dosyasi_ic_sayfalar.docx</a:t>
            </a:r>
            <a:r>
              <a:rPr lang="tr-TR" sz="900" dirty="0" smtClean="0"/>
              <a:t> </a:t>
            </a:r>
            <a:endParaRPr lang="tr-TR" sz="900" dirty="0"/>
          </a:p>
        </p:txBody>
      </p:sp>
      <p:sp>
        <p:nvSpPr>
          <p:cNvPr id="22" name="Dikdörtgen 21"/>
          <p:cNvSpPr/>
          <p:nvPr/>
        </p:nvSpPr>
        <p:spPr>
          <a:xfrm>
            <a:off x="484957" y="5040356"/>
            <a:ext cx="6789911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900" dirty="0">
                <a:hlinkClick r:id="rId10"/>
              </a:rPr>
              <a:t>https://</a:t>
            </a:r>
            <a:r>
              <a:rPr lang="tr-TR" sz="900" dirty="0" smtClean="0">
                <a:hlinkClick r:id="rId10"/>
              </a:rPr>
              <a:t>www.mersin.edu.tr/bulut/birim_234/STAJ/STAJ_EVRAKLARI/ek_8_uygulamali_egitim_degerlendirme_formu.docx</a:t>
            </a:r>
            <a:r>
              <a:rPr lang="tr-TR" sz="900" dirty="0" smtClean="0"/>
              <a:t> </a:t>
            </a:r>
            <a:endParaRPr lang="tr-TR" sz="900" dirty="0"/>
          </a:p>
        </p:txBody>
      </p:sp>
      <p:sp>
        <p:nvSpPr>
          <p:cNvPr id="5" name="Dikdörtgen 4"/>
          <p:cNvSpPr/>
          <p:nvPr/>
        </p:nvSpPr>
        <p:spPr>
          <a:xfrm>
            <a:off x="484957" y="5281054"/>
            <a:ext cx="8076709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1000" dirty="0">
                <a:hlinkClick r:id="rId11"/>
              </a:rPr>
              <a:t>https://</a:t>
            </a:r>
            <a:r>
              <a:rPr lang="tr-TR" sz="900" dirty="0" smtClean="0">
                <a:hlinkClick r:id="rId11"/>
              </a:rPr>
              <a:t>www.mersin.edu.tr/bulut/birim_234/STAJ/STAJ_EVRAKLARI/ek_9_staj_ucretlerine_issizlik_fonu_katkisi_ogrenci_ve_isveren_bilgi_formu.doc</a:t>
            </a:r>
            <a:r>
              <a:rPr lang="tr-TR" sz="1000" dirty="0" smtClean="0"/>
              <a:t> </a:t>
            </a:r>
            <a:endParaRPr lang="tr-TR" sz="1000" dirty="0"/>
          </a:p>
        </p:txBody>
      </p:sp>
      <p:sp>
        <p:nvSpPr>
          <p:cNvPr id="21" name="Dikdörtgen 20"/>
          <p:cNvSpPr/>
          <p:nvPr/>
        </p:nvSpPr>
        <p:spPr>
          <a:xfrm>
            <a:off x="494809" y="1474897"/>
            <a:ext cx="2699778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1400" b="1" i="1" dirty="0" smtClean="0">
                <a:solidFill>
                  <a:schemeClr val="accent4">
                    <a:lumMod val="75000"/>
                  </a:schemeClr>
                </a:solidFill>
              </a:rPr>
              <a:t>Staj İşletme Belirleme </a:t>
            </a:r>
            <a:r>
              <a:rPr lang="tr-TR" sz="1400" b="1" i="1" dirty="0" smtClean="0">
                <a:solidFill>
                  <a:schemeClr val="accent4">
                    <a:lumMod val="75000"/>
                  </a:schemeClr>
                </a:solidFill>
              </a:rPr>
              <a:t>İlkeleri:</a:t>
            </a:r>
            <a:endParaRPr lang="tr-TR" sz="1400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23" name="Dikdörtgen 22"/>
          <p:cNvSpPr/>
          <p:nvPr/>
        </p:nvSpPr>
        <p:spPr>
          <a:xfrm>
            <a:off x="474514" y="2555965"/>
            <a:ext cx="4046301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1400" b="1" i="1" dirty="0" smtClean="0">
                <a:solidFill>
                  <a:schemeClr val="accent4">
                    <a:lumMod val="75000"/>
                  </a:schemeClr>
                </a:solidFill>
              </a:rPr>
              <a:t>Staj Uygulama ve Dosya Hazırlama Kuralları</a:t>
            </a:r>
            <a:r>
              <a:rPr lang="tr-TR" sz="1400" b="1" i="1" dirty="0" smtClean="0">
                <a:solidFill>
                  <a:schemeClr val="accent4">
                    <a:lumMod val="75000"/>
                  </a:schemeClr>
                </a:solidFill>
              </a:rPr>
              <a:t>:</a:t>
            </a:r>
            <a:endParaRPr lang="tr-TR" sz="1400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24" name="Dikdörtgen 23"/>
          <p:cNvSpPr/>
          <p:nvPr/>
        </p:nvSpPr>
        <p:spPr>
          <a:xfrm>
            <a:off x="474514" y="3161251"/>
            <a:ext cx="5407249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1400" b="1" i="1" dirty="0" smtClean="0">
                <a:solidFill>
                  <a:schemeClr val="accent4">
                    <a:lumMod val="75000"/>
                  </a:schemeClr>
                </a:solidFill>
              </a:rPr>
              <a:t>Uygulamalı Eğitim Dosyası Hazırlarken Kullanılacak Belgeler: </a:t>
            </a:r>
            <a:endParaRPr lang="tr-TR" sz="1400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4" name="Dikdörtgen 3"/>
          <p:cNvSpPr/>
          <p:nvPr/>
        </p:nvSpPr>
        <p:spPr>
          <a:xfrm>
            <a:off x="492986" y="1747189"/>
            <a:ext cx="8229562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1000" dirty="0">
                <a:hlinkClick r:id="rId12"/>
              </a:rPr>
              <a:t>https://</a:t>
            </a:r>
            <a:r>
              <a:rPr lang="tr-TR" sz="1000" dirty="0" smtClean="0">
                <a:hlinkClick r:id="rId12"/>
              </a:rPr>
              <a:t>www.mersin.edu.tr/bulut/birim_234/STAJ/STAJ_EVRAKLARI/Staj_isletmesi_belirleme_ilkeleri.pdf</a:t>
            </a:r>
            <a:r>
              <a:rPr lang="tr-TR" sz="1000" dirty="0" smtClean="0"/>
              <a:t> </a:t>
            </a:r>
            <a:endParaRPr lang="tr-TR" sz="1000" dirty="0"/>
          </a:p>
        </p:txBody>
      </p:sp>
      <p:sp>
        <p:nvSpPr>
          <p:cNvPr id="8" name="Dikdörtgen 7"/>
          <p:cNvSpPr/>
          <p:nvPr/>
        </p:nvSpPr>
        <p:spPr>
          <a:xfrm>
            <a:off x="492986" y="2284880"/>
            <a:ext cx="7809345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1000" dirty="0">
                <a:hlinkClick r:id="rId13"/>
              </a:rPr>
              <a:t>https://</a:t>
            </a:r>
            <a:r>
              <a:rPr lang="tr-TR" sz="1000" dirty="0" smtClean="0">
                <a:hlinkClick r:id="rId13"/>
              </a:rPr>
              <a:t>www.mersin.edu.tr/bulut/birim_234/STAJ/STAJ_EVRAKLARI/staj_uygulama_sureci_is_aksi.pdf</a:t>
            </a:r>
            <a:r>
              <a:rPr lang="tr-TR" sz="1000" dirty="0" smtClean="0"/>
              <a:t> </a:t>
            </a:r>
            <a:endParaRPr lang="tr-TR" sz="1000" dirty="0"/>
          </a:p>
        </p:txBody>
      </p:sp>
      <p:sp>
        <p:nvSpPr>
          <p:cNvPr id="10" name="Dikdörtgen 9"/>
          <p:cNvSpPr/>
          <p:nvPr/>
        </p:nvSpPr>
        <p:spPr>
          <a:xfrm>
            <a:off x="484366" y="2010103"/>
            <a:ext cx="1758815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1400" b="1" i="1" dirty="0">
                <a:solidFill>
                  <a:schemeClr val="accent4">
                    <a:lumMod val="75000"/>
                  </a:schemeClr>
                </a:solidFill>
              </a:rPr>
              <a:t>Staj </a:t>
            </a:r>
            <a:r>
              <a:rPr lang="tr-TR" sz="1400" b="1" i="1" dirty="0">
                <a:solidFill>
                  <a:schemeClr val="accent4">
                    <a:lumMod val="75000"/>
                  </a:schemeClr>
                </a:solidFill>
              </a:rPr>
              <a:t>Süreci İş Akışı:</a:t>
            </a:r>
          </a:p>
        </p:txBody>
      </p:sp>
      <p:sp>
        <p:nvSpPr>
          <p:cNvPr id="11" name="Dikdörtgen 10"/>
          <p:cNvSpPr/>
          <p:nvPr/>
        </p:nvSpPr>
        <p:spPr>
          <a:xfrm>
            <a:off x="484366" y="2839082"/>
            <a:ext cx="8197273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1000" dirty="0">
                <a:hlinkClick r:id="rId14"/>
              </a:rPr>
              <a:t>https://</a:t>
            </a:r>
            <a:r>
              <a:rPr lang="tr-TR" sz="1000" dirty="0" smtClean="0">
                <a:hlinkClick r:id="rId14"/>
              </a:rPr>
              <a:t>www.mersin.edu.tr/bulut/birim_234/STAJ/STAJ_EVRAKLARI/staj_uygulama_ve_dosya_hazirlama_kurallari.pdf</a:t>
            </a:r>
            <a:r>
              <a:rPr lang="tr-TR" sz="1000" dirty="0" smtClean="0"/>
              <a:t> </a:t>
            </a:r>
            <a:endParaRPr lang="tr-TR" sz="1000" dirty="0"/>
          </a:p>
        </p:txBody>
      </p:sp>
    </p:spTree>
    <p:extLst>
      <p:ext uri="{BB962C8B-B14F-4D97-AF65-F5344CB8AC3E}">
        <p14:creationId xmlns:p14="http://schemas.microsoft.com/office/powerpoint/2010/main" val="37874182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5000" advTm="5000"/>
    </mc:Choice>
    <mc:Fallback xmlns="">
      <p:transition spd="slow" advTm="5000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pattFill prst="pct5">
          <a:fgClr>
            <a:srgbClr val="C3CAFD"/>
          </a:fgClr>
          <a:bgClr>
            <a:schemeClr val="bg1"/>
          </a:bgClr>
        </a:pattFill>
        <a:effectLst/>
      </p:bgPr>
    </p:bg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2"/>
          <p:cNvSpPr txBox="1"/>
          <p:nvPr/>
        </p:nvSpPr>
        <p:spPr>
          <a:xfrm>
            <a:off x="83127" y="108377"/>
            <a:ext cx="6877576" cy="29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tr-TR" sz="2000" b="1" i="0" u="none" strike="noStrike" cap="none" dirty="0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Staj </a:t>
            </a:r>
            <a:r>
              <a:rPr lang="tr-TR" sz="2000" b="1" i="0" u="none" strike="noStrike" cap="none" dirty="0" smtClean="0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İş Akışı (Yazılı)</a:t>
            </a:r>
            <a:endParaRPr sz="2000" b="1" i="0" u="none" strike="noStrike" cap="none" dirty="0">
              <a:solidFill>
                <a:srgbClr val="C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" name="Slayt Numarası Yer Tutucusu 1">
            <a:extLst>
              <a:ext uri="{FF2B5EF4-FFF2-40B4-BE49-F238E27FC236}">
                <a16:creationId xmlns:a16="http://schemas.microsoft.com/office/drawing/2014/main" id="{3288E69E-555D-47D0-A68C-1DFE8A58234C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 smtClean="0"/>
              <a:t>8</a:t>
            </a:fld>
            <a:endParaRPr lang="tr-TR"/>
          </a:p>
        </p:txBody>
      </p:sp>
      <p:graphicFrame>
        <p:nvGraphicFramePr>
          <p:cNvPr id="3" name="Tablo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73257746"/>
              </p:ext>
            </p:extLst>
          </p:nvPr>
        </p:nvGraphicFramePr>
        <p:xfrm>
          <a:off x="0" y="489527"/>
          <a:ext cx="9144000" cy="522547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144000">
                  <a:extLst>
                    <a:ext uri="{9D8B030D-6E8A-4147-A177-3AD203B41FA5}">
                      <a16:colId xmlns:a16="http://schemas.microsoft.com/office/drawing/2014/main" val="1768225172"/>
                    </a:ext>
                  </a:extLst>
                </a:gridCol>
              </a:tblGrid>
              <a:tr h="5225473">
                <a:tc>
                  <a:txBody>
                    <a:bodyPr/>
                    <a:lstStyle/>
                    <a:p>
                      <a:pPr marL="342900" lvl="0" indent="-342900" algn="l">
                        <a:lnSpc>
                          <a:spcPct val="115000"/>
                        </a:lnSpc>
                        <a:spcAft>
                          <a:spcPts val="600"/>
                        </a:spcAft>
                        <a:buClr>
                          <a:srgbClr val="0070C0"/>
                        </a:buClr>
                        <a:buFont typeface="+mj-lt"/>
                        <a:buAutoNum type="arabicPeriod"/>
                        <a:tabLst>
                          <a:tab pos="270510" algn="l"/>
                        </a:tabLst>
                      </a:pPr>
                      <a:r>
                        <a:rPr lang="tr-TR" sz="1200" dirty="0">
                          <a:effectLst/>
                        </a:rPr>
                        <a:t>Öğrenci, </a:t>
                      </a:r>
                      <a:r>
                        <a:rPr lang="tr-TR" sz="1200" dirty="0" smtClean="0">
                          <a:effectLst/>
                        </a:rPr>
                        <a:t>bölüm web sayfasının </a:t>
                      </a:r>
                      <a:r>
                        <a:rPr lang="tr-TR" sz="1200" dirty="0">
                          <a:effectLst/>
                        </a:rPr>
                        <a:t>pano </a:t>
                      </a:r>
                      <a:r>
                        <a:rPr lang="tr-TR" sz="1200" dirty="0" smtClean="0">
                          <a:effectLst/>
                        </a:rPr>
                        <a:t>dosyasında bulunan </a:t>
                      </a:r>
                      <a:r>
                        <a:rPr lang="tr-TR" sz="1200" dirty="0">
                          <a:effectLst/>
                        </a:rPr>
                        <a:t>Güzel Sanatlar Fakültesi Staj Esaslarını </a:t>
                      </a:r>
                      <a:r>
                        <a:rPr lang="tr-TR" sz="1200" dirty="0" smtClean="0">
                          <a:effectLst/>
                        </a:rPr>
                        <a:t>okur</a:t>
                      </a:r>
                      <a:r>
                        <a:rPr lang="tr-TR" sz="1200" dirty="0">
                          <a:effectLst/>
                        </a:rPr>
                        <a:t>.</a:t>
                      </a:r>
                    </a:p>
                    <a:p>
                      <a:pPr marL="342900" lvl="0" indent="-342900" algn="l">
                        <a:lnSpc>
                          <a:spcPct val="115000"/>
                        </a:lnSpc>
                        <a:spcAft>
                          <a:spcPts val="600"/>
                        </a:spcAft>
                        <a:buClr>
                          <a:srgbClr val="0070C0"/>
                        </a:buClr>
                        <a:buFont typeface="+mj-lt"/>
                        <a:buAutoNum type="arabicPeriod"/>
                        <a:tabLst>
                          <a:tab pos="270510" algn="l"/>
                        </a:tabLst>
                      </a:pPr>
                      <a:r>
                        <a:rPr lang="tr-TR" sz="1200" dirty="0">
                          <a:effectLst/>
                        </a:rPr>
                        <a:t>Staj yapacağı işletmeyi “Staj </a:t>
                      </a:r>
                      <a:r>
                        <a:rPr lang="tr-TR" sz="1200" dirty="0" smtClean="0">
                          <a:effectLst/>
                        </a:rPr>
                        <a:t>İşletmesi Belirleme </a:t>
                      </a:r>
                      <a:r>
                        <a:rPr lang="tr-TR" sz="1200" dirty="0">
                          <a:effectLst/>
                        </a:rPr>
                        <a:t>İlkeleri” çerçevesinde belirler. Belirlediği işletmenin uygunluğunu Staj </a:t>
                      </a:r>
                      <a:r>
                        <a:rPr lang="tr-TR" sz="1200" dirty="0" smtClean="0">
                          <a:effectLst/>
                        </a:rPr>
                        <a:t>Komisyonuna</a:t>
                      </a:r>
                      <a:r>
                        <a:rPr lang="tr-TR" sz="1200" baseline="0" dirty="0" smtClean="0">
                          <a:effectLst/>
                        </a:rPr>
                        <a:t> onaylatarak </a:t>
                      </a:r>
                      <a:r>
                        <a:rPr lang="tr-TR" sz="1200" dirty="0" smtClean="0">
                          <a:effectLst/>
                        </a:rPr>
                        <a:t>doğrular</a:t>
                      </a:r>
                      <a:r>
                        <a:rPr lang="tr-TR" sz="1200" dirty="0">
                          <a:effectLst/>
                        </a:rPr>
                        <a:t>.</a:t>
                      </a:r>
                    </a:p>
                    <a:p>
                      <a:pPr marL="342900" lvl="0" indent="-342900" algn="l">
                        <a:lnSpc>
                          <a:spcPct val="115000"/>
                        </a:lnSpc>
                        <a:spcAft>
                          <a:spcPts val="600"/>
                        </a:spcAft>
                        <a:buClr>
                          <a:srgbClr val="0070C0"/>
                        </a:buClr>
                        <a:buFont typeface="+mj-lt"/>
                        <a:buAutoNum type="arabicPeriod"/>
                        <a:tabLst>
                          <a:tab pos="270510" algn="l"/>
                        </a:tabLst>
                      </a:pPr>
                      <a:r>
                        <a:rPr lang="tr-TR" sz="1200" dirty="0">
                          <a:effectLst/>
                        </a:rPr>
                        <a:t>Öğrenci staj yapacağı işletmeye Uygulamalı Eğitim Başvuru ve Kabul Belgesi’ni onaylatır.</a:t>
                      </a:r>
                    </a:p>
                    <a:p>
                      <a:pPr marL="342900" lvl="0" indent="-342900" algn="l">
                        <a:lnSpc>
                          <a:spcPct val="115000"/>
                        </a:lnSpc>
                        <a:spcAft>
                          <a:spcPts val="600"/>
                        </a:spcAft>
                        <a:buClr>
                          <a:srgbClr val="0070C0"/>
                        </a:buClr>
                        <a:buFont typeface="+mj-lt"/>
                        <a:buAutoNum type="arabicPeriod"/>
                        <a:tabLst>
                          <a:tab pos="270510" algn="l"/>
                        </a:tabLst>
                      </a:pPr>
                      <a:r>
                        <a:rPr lang="tr-TR" sz="1200" dirty="0">
                          <a:effectLst/>
                        </a:rPr>
                        <a:t>Öğrenci, işletmeye onaylattığı Uygulamalı Eğitim Başvuru ve Kabul </a:t>
                      </a:r>
                      <a:r>
                        <a:rPr lang="tr-TR" sz="1200" dirty="0" smtClean="0">
                          <a:effectLst/>
                        </a:rPr>
                        <a:t>Belgesi’nin bir kopyasını </a:t>
                      </a:r>
                      <a:r>
                        <a:rPr lang="tr-TR" sz="1200" dirty="0">
                          <a:effectLst/>
                        </a:rPr>
                        <a:t>Bölüm Staj </a:t>
                      </a:r>
                      <a:r>
                        <a:rPr lang="tr-TR" sz="1200" dirty="0" smtClean="0">
                          <a:effectLst/>
                        </a:rPr>
                        <a:t>Komisyonuna Bölüm</a:t>
                      </a:r>
                      <a:r>
                        <a:rPr lang="tr-TR" sz="1200" baseline="0" dirty="0" smtClean="0">
                          <a:effectLst/>
                        </a:rPr>
                        <a:t> Sekreteri Hıdır Yılmaz aracılığıyla teslim </a:t>
                      </a:r>
                      <a:r>
                        <a:rPr lang="tr-TR" sz="1200" dirty="0" smtClean="0">
                          <a:effectLst/>
                        </a:rPr>
                        <a:t>eder</a:t>
                      </a:r>
                      <a:r>
                        <a:rPr lang="tr-TR" sz="1200" dirty="0">
                          <a:effectLst/>
                        </a:rPr>
                        <a:t>. (Son Tarih: 05 Mayıs)</a:t>
                      </a:r>
                    </a:p>
                    <a:p>
                      <a:pPr marL="342900" lvl="0" indent="-342900" algn="l">
                        <a:lnSpc>
                          <a:spcPct val="115000"/>
                        </a:lnSpc>
                        <a:spcAft>
                          <a:spcPts val="600"/>
                        </a:spcAft>
                        <a:buClr>
                          <a:srgbClr val="0070C0"/>
                        </a:buClr>
                        <a:buFont typeface="+mj-lt"/>
                        <a:buAutoNum type="arabicPeriod"/>
                        <a:tabLst>
                          <a:tab pos="270510" algn="l"/>
                        </a:tabLst>
                      </a:pPr>
                      <a:r>
                        <a:rPr lang="tr-TR" sz="1200" dirty="0" smtClean="0">
                          <a:effectLst/>
                        </a:rPr>
                        <a:t>Bölüm </a:t>
                      </a:r>
                      <a:r>
                        <a:rPr lang="tr-TR" sz="1200" dirty="0">
                          <a:effectLst/>
                        </a:rPr>
                        <a:t>başkanlığı kabul edilmiş staj başvuru evraklarını toplu olarak Güzel Sanatlar Fakültesi Dekanlığına üst yazı ile sunar. (Son Tarih: 15 Mayıs)</a:t>
                      </a:r>
                    </a:p>
                    <a:p>
                      <a:pPr marL="342900" lvl="0" indent="-342900" algn="l">
                        <a:lnSpc>
                          <a:spcPct val="115000"/>
                        </a:lnSpc>
                        <a:spcAft>
                          <a:spcPts val="600"/>
                        </a:spcAft>
                        <a:buClr>
                          <a:srgbClr val="0070C0"/>
                        </a:buClr>
                        <a:buFont typeface="+mj-lt"/>
                        <a:buAutoNum type="arabicPeriod"/>
                        <a:tabLst>
                          <a:tab pos="270510" algn="l"/>
                        </a:tabLst>
                      </a:pPr>
                      <a:r>
                        <a:rPr lang="tr-TR" sz="1200" dirty="0" smtClean="0">
                          <a:effectLst/>
                        </a:rPr>
                        <a:t>Öğrencinin </a:t>
                      </a:r>
                      <a:r>
                        <a:rPr lang="tr-TR" sz="1200" dirty="0">
                          <a:effectLst/>
                        </a:rPr>
                        <a:t>sigorta giriş işlemleri Güzel Sanatlar Fakültesi Dekanlığınca yapılır</a:t>
                      </a:r>
                      <a:r>
                        <a:rPr lang="tr-TR" sz="1200" dirty="0" smtClean="0">
                          <a:effectLst/>
                        </a:rPr>
                        <a:t>. Öğrenci </a:t>
                      </a:r>
                      <a:r>
                        <a:rPr lang="tr-TR" sz="1200" dirty="0">
                          <a:effectLst/>
                        </a:rPr>
                        <a:t>staj başlangıç tarihinden </a:t>
                      </a:r>
                      <a:r>
                        <a:rPr lang="tr-TR" sz="1200" dirty="0" smtClean="0">
                          <a:effectLst/>
                        </a:rPr>
                        <a:t>en</a:t>
                      </a:r>
                      <a:r>
                        <a:rPr lang="tr-TR" sz="1200" baseline="0" dirty="0" smtClean="0">
                          <a:effectLst/>
                        </a:rPr>
                        <a:t> az 1 hafta önce </a:t>
                      </a:r>
                      <a:r>
                        <a:rPr lang="tr-TR" sz="1200" dirty="0" smtClean="0">
                          <a:effectLst/>
                        </a:rPr>
                        <a:t>sigorta </a:t>
                      </a:r>
                      <a:r>
                        <a:rPr lang="tr-TR" sz="1200" dirty="0">
                          <a:effectLst/>
                        </a:rPr>
                        <a:t>giriş işlemlerinin yapılabilmesi için Dekanlık Tahakkuk birimine staja başlayacağına dair bilgi verir. Sonrasında, “Sigorta İşe Giriş Bildirgesi” belgesini staj yapacağı işletmeye sunmak üzere Dekanlık Tahakkuk işleri biriminden elden alır veya E-devlet üzerinden </a:t>
                      </a:r>
                      <a:r>
                        <a:rPr lang="tr-TR" sz="1200" dirty="0" smtClean="0">
                          <a:effectLst/>
                        </a:rPr>
                        <a:t>indirir.   </a:t>
                      </a:r>
                      <a:endParaRPr lang="tr-TR" sz="1200" dirty="0">
                        <a:effectLst/>
                      </a:endParaRPr>
                    </a:p>
                    <a:p>
                      <a:pPr marL="342900" lvl="0" indent="-342900" algn="l">
                        <a:lnSpc>
                          <a:spcPct val="115000"/>
                        </a:lnSpc>
                        <a:spcAft>
                          <a:spcPts val="600"/>
                        </a:spcAft>
                        <a:buClr>
                          <a:srgbClr val="0070C0"/>
                        </a:buClr>
                        <a:buFont typeface="+mj-lt"/>
                        <a:buAutoNum type="arabicPeriod"/>
                        <a:tabLst>
                          <a:tab pos="270510" algn="l"/>
                        </a:tabLst>
                      </a:pPr>
                      <a:r>
                        <a:rPr lang="tr-TR" sz="1200" dirty="0">
                          <a:effectLst/>
                        </a:rPr>
                        <a:t>Öğrenci, </a:t>
                      </a:r>
                      <a:r>
                        <a:rPr lang="tr-TR" sz="1200" dirty="0" smtClean="0">
                          <a:effectLst/>
                        </a:rPr>
                        <a:t>staj başlangıç tarihinde işletmeye Sigorta</a:t>
                      </a:r>
                      <a:r>
                        <a:rPr lang="tr-TR" sz="1200" baseline="0" dirty="0" smtClean="0">
                          <a:effectLst/>
                        </a:rPr>
                        <a:t> İşe Giriş Bildirgesini ve istenen diğer </a:t>
                      </a:r>
                      <a:r>
                        <a:rPr lang="tr-TR" sz="1200" dirty="0" smtClean="0">
                          <a:effectLst/>
                        </a:rPr>
                        <a:t>evrakları </a:t>
                      </a:r>
                      <a:r>
                        <a:rPr lang="tr-TR" sz="1200" dirty="0">
                          <a:effectLst/>
                        </a:rPr>
                        <a:t>teslim ederek stajına başlar.</a:t>
                      </a:r>
                    </a:p>
                    <a:p>
                      <a:pPr marL="342900" lvl="0" indent="-342900" algn="l">
                        <a:lnSpc>
                          <a:spcPct val="115000"/>
                        </a:lnSpc>
                        <a:spcAft>
                          <a:spcPts val="600"/>
                        </a:spcAft>
                        <a:buClr>
                          <a:srgbClr val="0070C0"/>
                        </a:buClr>
                        <a:buFont typeface="+mj-lt"/>
                        <a:buAutoNum type="arabicPeriod"/>
                        <a:tabLst>
                          <a:tab pos="270510" algn="l"/>
                        </a:tabLst>
                      </a:pPr>
                      <a:r>
                        <a:rPr lang="tr-TR" sz="1200" dirty="0">
                          <a:effectLst/>
                        </a:rPr>
                        <a:t>Öğrenci </a:t>
                      </a:r>
                      <a:r>
                        <a:rPr lang="tr-TR" sz="1200" dirty="0" smtClean="0">
                          <a:effectLst/>
                        </a:rPr>
                        <a:t>stajını Staj Uygulama ve Dosya Hazırlama</a:t>
                      </a:r>
                      <a:r>
                        <a:rPr lang="tr-TR" sz="1200" baseline="0" dirty="0" smtClean="0">
                          <a:effectLst/>
                        </a:rPr>
                        <a:t> Kurallarına uygun olarak stajını yapar ve staj dosyasını hazırlar. H</a:t>
                      </a:r>
                      <a:r>
                        <a:rPr lang="tr-TR" sz="1200" dirty="0" smtClean="0">
                          <a:effectLst/>
                        </a:rPr>
                        <a:t>azırladığı </a:t>
                      </a:r>
                      <a:r>
                        <a:rPr lang="tr-TR" sz="1200" dirty="0">
                          <a:effectLst/>
                        </a:rPr>
                        <a:t>staj </a:t>
                      </a:r>
                      <a:r>
                        <a:rPr lang="tr-TR" sz="1200" dirty="0" smtClean="0">
                          <a:effectLst/>
                        </a:rPr>
                        <a:t>dosyasını</a:t>
                      </a:r>
                      <a:r>
                        <a:rPr lang="tr-TR" sz="1200" baseline="0" dirty="0" smtClean="0">
                          <a:effectLst/>
                        </a:rPr>
                        <a:t> Bölüm </a:t>
                      </a:r>
                      <a:r>
                        <a:rPr lang="tr-TR" sz="1200" dirty="0" smtClean="0">
                          <a:effectLst/>
                        </a:rPr>
                        <a:t>Staj Komisyonu'na Bölüm Sekreteri Hıdır Yılmaz aracılığıyla imza karşılığı teslim </a:t>
                      </a:r>
                      <a:r>
                        <a:rPr lang="tr-TR" sz="1200" dirty="0">
                          <a:effectLst/>
                        </a:rPr>
                        <a:t>eder. (Son Tarih: 15 Ekim)  </a:t>
                      </a:r>
                    </a:p>
                    <a:p>
                      <a:pPr marL="342900" lvl="0" indent="-342900" algn="l">
                        <a:lnSpc>
                          <a:spcPct val="115000"/>
                        </a:lnSpc>
                        <a:spcAft>
                          <a:spcPts val="600"/>
                        </a:spcAft>
                        <a:buClr>
                          <a:srgbClr val="0070C0"/>
                        </a:buClr>
                        <a:buFont typeface="+mj-lt"/>
                        <a:buAutoNum type="arabicPeriod"/>
                        <a:tabLst>
                          <a:tab pos="270510" algn="l"/>
                        </a:tabLst>
                      </a:pPr>
                      <a:r>
                        <a:rPr lang="tr-TR" sz="1200" dirty="0">
                          <a:effectLst/>
                        </a:rPr>
                        <a:t>Staj Komisyonu, staj dosyasını inceledikten sonra öğrencileri tarih ve saat belirterek sözlü değerlendirmeye (mülakat) çağırır.</a:t>
                      </a:r>
                    </a:p>
                    <a:p>
                      <a:pPr marL="342900" lvl="0" indent="-342900" algn="l">
                        <a:lnSpc>
                          <a:spcPct val="115000"/>
                        </a:lnSpc>
                        <a:spcAft>
                          <a:spcPts val="600"/>
                        </a:spcAft>
                        <a:buClr>
                          <a:srgbClr val="0070C0"/>
                        </a:buClr>
                        <a:buFont typeface="+mj-lt"/>
                        <a:buAutoNum type="arabicPeriod"/>
                        <a:tabLst>
                          <a:tab pos="270510" algn="l"/>
                        </a:tabLst>
                      </a:pPr>
                      <a:r>
                        <a:rPr lang="tr-TR" sz="1200" dirty="0">
                          <a:effectLst/>
                        </a:rPr>
                        <a:t>Staj Komisyonu staj değerlendirme sonuçlarını Dekanlığa yazılı olarak bildirir. (Son Tarih: 30 Ekim)</a:t>
                      </a:r>
                    </a:p>
                    <a:p>
                      <a:pPr marL="342900" lvl="0" indent="-342900" algn="l">
                        <a:lnSpc>
                          <a:spcPct val="115000"/>
                        </a:lnSpc>
                        <a:spcAft>
                          <a:spcPts val="600"/>
                        </a:spcAft>
                        <a:buClr>
                          <a:srgbClr val="0070C0"/>
                        </a:buClr>
                        <a:buFont typeface="+mj-lt"/>
                        <a:buAutoNum type="arabicPeriod"/>
                        <a:tabLst>
                          <a:tab pos="270510" algn="l"/>
                        </a:tabLst>
                      </a:pPr>
                      <a:r>
                        <a:rPr lang="tr-TR" sz="1200" dirty="0">
                          <a:effectLst/>
                        </a:rPr>
                        <a:t>Uygulamalı Eğitim Dosyası mevzuat gereği öğrenciye geri verilmez.</a:t>
                      </a:r>
                      <a:endParaRPr lang="tr-T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084" marR="57084" marT="0" marB="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4623797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499481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5000" advTm="5000"/>
    </mc:Choice>
    <mc:Fallback xmlns="">
      <p:transition spd="slow" advTm="5000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pattFill prst="pct5">
          <a:fgClr>
            <a:srgbClr val="C3CAFD"/>
          </a:fgClr>
          <a:bgClr>
            <a:schemeClr val="bg1"/>
          </a:bgClr>
        </a:pattFill>
        <a:effectLst/>
      </p:bgPr>
    </p:bg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2"/>
          <p:cNvSpPr txBox="1"/>
          <p:nvPr/>
        </p:nvSpPr>
        <p:spPr>
          <a:xfrm>
            <a:off x="260627" y="126849"/>
            <a:ext cx="3175300" cy="80602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tr-TR" sz="2000" b="1" i="0" u="none" strike="noStrike" cap="none" dirty="0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Staj </a:t>
            </a:r>
            <a:r>
              <a:rPr lang="tr-TR" sz="2000" b="1" i="0" u="none" strike="noStrike" cap="none" dirty="0" smtClean="0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Başvuru Belgesi</a:t>
            </a:r>
            <a:endParaRPr sz="2000" b="1" i="0" u="none" strike="noStrike" cap="none" dirty="0">
              <a:solidFill>
                <a:srgbClr val="C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" name="Slayt Numarası Yer Tutucusu 1">
            <a:extLst>
              <a:ext uri="{FF2B5EF4-FFF2-40B4-BE49-F238E27FC236}">
                <a16:creationId xmlns:a16="http://schemas.microsoft.com/office/drawing/2014/main" id="{3288E69E-555D-47D0-A68C-1DFE8A58234C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 smtClean="0"/>
              <a:t>9</a:t>
            </a:fld>
            <a:endParaRPr lang="tr-TR"/>
          </a:p>
        </p:txBody>
      </p:sp>
      <p:pic>
        <p:nvPicPr>
          <p:cNvPr id="3" name="Resim 2"/>
          <p:cNvPicPr>
            <a:picLocks noChangeAspect="1"/>
          </p:cNvPicPr>
          <p:nvPr/>
        </p:nvPicPr>
        <p:blipFill rotWithShape="1">
          <a:blip r:embed="rId3"/>
          <a:srcRect l="33247" t="14101" r="32557" b="13182"/>
          <a:stretch/>
        </p:blipFill>
        <p:spPr>
          <a:xfrm>
            <a:off x="3288145" y="0"/>
            <a:ext cx="4777842" cy="5715000"/>
          </a:xfrm>
          <a:prstGeom prst="rect">
            <a:avLst/>
          </a:prstGeom>
        </p:spPr>
      </p:pic>
      <p:sp>
        <p:nvSpPr>
          <p:cNvPr id="10" name="Metin kutusu 9"/>
          <p:cNvSpPr txBox="1"/>
          <p:nvPr/>
        </p:nvSpPr>
        <p:spPr>
          <a:xfrm>
            <a:off x="576650" y="1285863"/>
            <a:ext cx="230502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200" b="1" dirty="0" smtClean="0"/>
              <a:t>NOT:</a:t>
            </a:r>
            <a:r>
              <a:rPr lang="tr-TR" sz="1200" dirty="0" smtClean="0"/>
              <a:t> 3 adet çıktı aldığınız, onaylı Uygulamalı Eğitim Başvuru ve Kabul Formunun birini işletmeye, birini Staj Komisyonuna veriniz, diğerini kendiniz saklayınız.</a:t>
            </a:r>
            <a:endParaRPr lang="tr-TR" sz="1200" dirty="0"/>
          </a:p>
        </p:txBody>
      </p:sp>
    </p:spTree>
    <p:extLst>
      <p:ext uri="{BB962C8B-B14F-4D97-AF65-F5344CB8AC3E}">
        <p14:creationId xmlns:p14="http://schemas.microsoft.com/office/powerpoint/2010/main" val="7591356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5000" advTm="5000"/>
    </mc:Choice>
    <mc:Fallback xmlns="">
      <p:transition spd="slow" advTm="5000"/>
    </mc:Fallback>
  </mc:AlternateContent>
</p:sld>
</file>

<file path=ppt/theme/theme1.xml><?xml version="1.0" encoding="utf-8"?>
<a:theme xmlns:a="http://schemas.openxmlformats.org/drawingml/2006/main" name="Duman">
  <a:themeElements>
    <a:clrScheme name="Duman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Duman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uman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5524</TotalTime>
  <Words>886</Words>
  <Application>Microsoft Office PowerPoint</Application>
  <PresentationFormat>Ekran Gösterisi (16:10)</PresentationFormat>
  <Paragraphs>95</Paragraphs>
  <Slides>11</Slides>
  <Notes>11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18" baseType="lpstr">
      <vt:lpstr>Arial</vt:lpstr>
      <vt:lpstr>Calibri</vt:lpstr>
      <vt:lpstr>Century Gothic</vt:lpstr>
      <vt:lpstr>Symbol</vt:lpstr>
      <vt:lpstr>Times New Roman</vt:lpstr>
      <vt:lpstr>Wingdings 3</vt:lpstr>
      <vt:lpstr>Duman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Mühendislik Fakültesi</dc:creator>
  <cp:lastModifiedBy>ilhami</cp:lastModifiedBy>
  <cp:revision>432</cp:revision>
  <dcterms:modified xsi:type="dcterms:W3CDTF">2023-03-28T19:56:57Z</dcterms:modified>
</cp:coreProperties>
</file>