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303" r:id="rId3"/>
    <p:sldId id="301" r:id="rId4"/>
    <p:sldId id="310" r:id="rId5"/>
    <p:sldId id="311" r:id="rId6"/>
    <p:sldId id="309" r:id="rId7"/>
    <p:sldId id="307" r:id="rId8"/>
    <p:sldId id="271" r:id="rId9"/>
    <p:sldId id="270" r:id="rId10"/>
    <p:sldId id="318" r:id="rId11"/>
    <p:sldId id="273" r:id="rId12"/>
    <p:sldId id="319" r:id="rId13"/>
    <p:sldId id="324" r:id="rId14"/>
    <p:sldId id="321" r:id="rId15"/>
    <p:sldId id="325" r:id="rId16"/>
    <p:sldId id="337" r:id="rId17"/>
    <p:sldId id="326" r:id="rId18"/>
    <p:sldId id="280" r:id="rId19"/>
    <p:sldId id="282" r:id="rId20"/>
    <p:sldId id="285" r:id="rId21"/>
    <p:sldId id="329" r:id="rId22"/>
    <p:sldId id="330" r:id="rId23"/>
    <p:sldId id="332" r:id="rId24"/>
    <p:sldId id="314" r:id="rId25"/>
    <p:sldId id="315" r:id="rId26"/>
    <p:sldId id="286" r:id="rId27"/>
    <p:sldId id="299" r:id="rId28"/>
    <p:sldId id="288" r:id="rId29"/>
    <p:sldId id="336" r:id="rId30"/>
    <p:sldId id="334" r:id="rId31"/>
    <p:sldId id="335"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1860"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CE47A4-12C8-4157-9167-039F4553DB88}" type="datetimeFigureOut">
              <a:rPr lang="tr-TR" smtClean="0"/>
              <a:pPr/>
              <a:t>20.09.2018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D470659-C1E5-4A76-A09A-7898A0522AF4}"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87BDDE-8B15-4E48-B9A0-D77299F9DBAC}" type="datetimeFigureOut">
              <a:rPr lang="tr-TR" smtClean="0"/>
              <a:pPr/>
              <a:t>20.09.2018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CCB5AD-2FE8-4ABF-914F-C3E3788ACE5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5CCB5AD-2FE8-4ABF-914F-C3E3788ACE5C}" type="slidenum">
              <a:rPr lang="tr-TR" smtClean="0"/>
              <a:pPr/>
              <a:t>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5CCB5AD-2FE8-4ABF-914F-C3E3788ACE5C}" type="slidenum">
              <a:rPr lang="tr-TR" smtClean="0"/>
              <a:pPr/>
              <a:t>7</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E765654-7F8C-4012-A512-F7118D981FA2}" type="datetimeFigureOut">
              <a:rPr lang="tr-TR" smtClean="0"/>
              <a:pPr/>
              <a:t>20.09.2018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08E2CF-5F90-43A9-9A9B-4020D4FA469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765654-7F8C-4012-A512-F7118D981FA2}" type="datetimeFigureOut">
              <a:rPr lang="tr-TR" smtClean="0"/>
              <a:pPr/>
              <a:t>20.09.2018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8E2CF-5F90-43A9-9A9B-4020D4FA469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5E9EFF"/>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1 Başlık"/>
          <p:cNvSpPr>
            <a:spLocks noGrp="1"/>
          </p:cNvSpPr>
          <p:nvPr>
            <p:ph type="ctrTitle" idx="4294967295"/>
          </p:nvPr>
        </p:nvSpPr>
        <p:spPr>
          <a:xfrm>
            <a:off x="1331640" y="2130425"/>
            <a:ext cx="6440760" cy="1470025"/>
          </a:xfrm>
        </p:spPr>
        <p:txBody>
          <a:bodyPr/>
          <a:lstStyle/>
          <a:p>
            <a:r>
              <a:rPr lang="tr-TR" dirty="0" smtClean="0"/>
              <a:t>PERFORMANS PROGRAMI HAZIRLAMA SÜRECİ</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latin typeface="Tahoma" pitchFamily="34" charset="0"/>
                <a:ea typeface="Tahoma" pitchFamily="34" charset="0"/>
                <a:cs typeface="Tahoma" pitchFamily="34" charset="0"/>
              </a:rPr>
              <a:t>Genel İlkeler</a:t>
            </a:r>
            <a:endParaRPr lang="tr-TR" sz="2800" b="1" dirty="0">
              <a:latin typeface="Tahoma" pitchFamily="34" charset="0"/>
              <a:ea typeface="Tahoma" pitchFamily="34" charset="0"/>
              <a:cs typeface="Tahoma" pitchFamily="34" charset="0"/>
            </a:endParaRPr>
          </a:p>
        </p:txBody>
      </p:sp>
      <p:sp>
        <p:nvSpPr>
          <p:cNvPr id="3" name="2 İçerik Yer Tutucusu"/>
          <p:cNvSpPr>
            <a:spLocks noGrp="1"/>
          </p:cNvSpPr>
          <p:nvPr>
            <p:ph idx="1"/>
          </p:nvPr>
        </p:nvSpPr>
        <p:spPr/>
        <p:txBody>
          <a:bodyPr>
            <a:normAutofit/>
          </a:bodyPr>
          <a:lstStyle/>
          <a:p>
            <a:pPr algn="just"/>
            <a:r>
              <a:rPr lang="tr-TR" sz="2400" dirty="0" smtClean="0">
                <a:latin typeface="Tahoma" pitchFamily="34" charset="0"/>
                <a:ea typeface="Tahoma" pitchFamily="34" charset="0"/>
                <a:cs typeface="Tahoma" pitchFamily="34" charset="0"/>
              </a:rPr>
              <a:t>İdare düzeyinde hazırlanır, </a:t>
            </a:r>
          </a:p>
          <a:p>
            <a:pPr algn="just"/>
            <a:r>
              <a:rPr lang="tr-TR" sz="2400" dirty="0" smtClean="0">
                <a:latin typeface="Tahoma" pitchFamily="34" charset="0"/>
                <a:ea typeface="Tahoma" pitchFamily="34" charset="0"/>
                <a:cs typeface="Tahoma" pitchFamily="34" charset="0"/>
              </a:rPr>
              <a:t>Performans hedef ve göstergeleri ile faaliyetlerden oluşur, </a:t>
            </a:r>
          </a:p>
          <a:p>
            <a:pPr algn="just"/>
            <a:r>
              <a:rPr lang="tr-TR" sz="2400" dirty="0" smtClean="0">
                <a:latin typeface="Tahoma" pitchFamily="34" charset="0"/>
                <a:ea typeface="Tahoma" pitchFamily="34" charset="0"/>
                <a:cs typeface="Tahoma" pitchFamily="34" charset="0"/>
              </a:rPr>
              <a:t>Yıllık olarak hazırlanır, </a:t>
            </a:r>
          </a:p>
          <a:p>
            <a:pPr algn="just"/>
            <a:r>
              <a:rPr lang="tr-TR" sz="2400" dirty="0" smtClean="0">
                <a:latin typeface="Tahoma" pitchFamily="34" charset="0"/>
                <a:ea typeface="Tahoma" pitchFamily="34" charset="0"/>
                <a:cs typeface="Tahoma" pitchFamily="34" charset="0"/>
              </a:rPr>
              <a:t>Bütçe içi ve bütçe dışı tüm finansman kaynakları dikkate </a:t>
            </a:r>
          </a:p>
          <a:p>
            <a:pPr algn="just">
              <a:buNone/>
            </a:pPr>
            <a:r>
              <a:rPr lang="tr-TR" sz="2400" dirty="0" smtClean="0">
                <a:latin typeface="Tahoma" pitchFamily="34" charset="0"/>
                <a:ea typeface="Tahoma" pitchFamily="34" charset="0"/>
                <a:cs typeface="Tahoma" pitchFamily="34" charset="0"/>
              </a:rPr>
              <a:t>    alınır, </a:t>
            </a:r>
          </a:p>
          <a:p>
            <a:pPr algn="just"/>
            <a:r>
              <a:rPr lang="tr-TR" sz="2400" dirty="0" smtClean="0">
                <a:latin typeface="Tahoma" pitchFamily="34" charset="0"/>
                <a:ea typeface="Tahoma" pitchFamily="34" charset="0"/>
                <a:cs typeface="Tahoma" pitchFamily="34" charset="0"/>
              </a:rPr>
              <a:t>Önceliklerin ve hedeflerin belirlenmesi süreci </a:t>
            </a:r>
            <a:r>
              <a:rPr lang="tr-TR" sz="2400" b="1" dirty="0" smtClean="0">
                <a:latin typeface="Tahoma" pitchFamily="34" charset="0"/>
                <a:ea typeface="Tahoma" pitchFamily="34" charset="0"/>
                <a:cs typeface="Tahoma" pitchFamily="34" charset="0"/>
              </a:rPr>
              <a:t>üst     yöneticiden harcama birimlerine doğru</a:t>
            </a:r>
            <a:r>
              <a:rPr lang="tr-TR" sz="2400" dirty="0" smtClean="0">
                <a:latin typeface="Tahoma" pitchFamily="34" charset="0"/>
                <a:ea typeface="Tahoma" pitchFamily="34" charset="0"/>
                <a:cs typeface="Tahoma" pitchFamily="34" charset="0"/>
              </a:rPr>
              <a:t>, maliyet ve   kaynak ihtiyacının tespiti süreci ise </a:t>
            </a:r>
            <a:r>
              <a:rPr lang="tr-TR" sz="2400" b="1" dirty="0" smtClean="0">
                <a:latin typeface="Tahoma" pitchFamily="34" charset="0"/>
                <a:ea typeface="Tahoma" pitchFamily="34" charset="0"/>
                <a:cs typeface="Tahoma" pitchFamily="34" charset="0"/>
              </a:rPr>
              <a:t>faaliyetlerden performans hedeflerine </a:t>
            </a:r>
            <a:r>
              <a:rPr lang="tr-TR" sz="2400" dirty="0" smtClean="0">
                <a:latin typeface="Tahoma" pitchFamily="34" charset="0"/>
                <a:ea typeface="Tahoma" pitchFamily="34" charset="0"/>
                <a:cs typeface="Tahoma" pitchFamily="34" charset="0"/>
              </a:rPr>
              <a:t>doğru işler.</a:t>
            </a:r>
            <a:endParaRPr lang="tr-T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971600" y="908719"/>
            <a:ext cx="7258000" cy="5760369"/>
          </a:xfrm>
        </p:spPr>
        <p:txBody>
          <a:bodyPr>
            <a:normAutofit/>
          </a:bodyPr>
          <a:lstStyle/>
          <a:p>
            <a:pPr algn="ctr">
              <a:buNone/>
            </a:pPr>
            <a:endParaRPr lang="tr-TR" dirty="0" smtClean="0"/>
          </a:p>
          <a:p>
            <a:pPr algn="ctr">
              <a:buNone/>
            </a:pPr>
            <a:endParaRPr lang="tr-TR" dirty="0" smtClean="0"/>
          </a:p>
          <a:p>
            <a:pPr algn="ctr">
              <a:buNone/>
            </a:pPr>
            <a:endParaRPr lang="tr-TR" dirty="0" smtClean="0"/>
          </a:p>
          <a:p>
            <a:pPr>
              <a:buNone/>
            </a:pPr>
            <a:endParaRPr lang="tr-TR" dirty="0" smtClean="0">
              <a:solidFill>
                <a:srgbClr val="FF0000"/>
              </a:solidFill>
            </a:endParaRPr>
          </a:p>
          <a:p>
            <a:pPr algn="ctr">
              <a:buNone/>
            </a:pPr>
            <a:endParaRPr lang="tr-TR" dirty="0" smtClean="0">
              <a:solidFill>
                <a:srgbClr val="FF0000"/>
              </a:solidFill>
            </a:endParaRPr>
          </a:p>
          <a:p>
            <a:pPr algn="ctr">
              <a:buNone/>
            </a:pPr>
            <a:r>
              <a:rPr lang="tr-TR" dirty="0" smtClean="0">
                <a:solidFill>
                  <a:srgbClr val="FF0000"/>
                </a:solidFill>
              </a:rPr>
              <a:t>          </a:t>
            </a:r>
          </a:p>
          <a:p>
            <a:endParaRPr lang="tr-TR" dirty="0" smtClean="0"/>
          </a:p>
          <a:p>
            <a:pPr>
              <a:buNone/>
            </a:pPr>
            <a:endParaRPr lang="tr-TR" dirty="0" smtClean="0"/>
          </a:p>
          <a:p>
            <a:pPr>
              <a:buNone/>
            </a:pPr>
            <a:endParaRPr lang="tr-TR" dirty="0" smtClean="0"/>
          </a:p>
          <a:p>
            <a:endParaRPr lang="tr-TR" dirty="0" smtClean="0">
              <a:solidFill>
                <a:srgbClr val="FF0000"/>
              </a:solidFill>
            </a:endParaRPr>
          </a:p>
          <a:p>
            <a:endParaRPr lang="tr-TR" dirty="0" smtClean="0"/>
          </a:p>
          <a:p>
            <a:pPr>
              <a:buNone/>
            </a:pPr>
            <a:endParaRPr lang="tr-TR" dirty="0" smtClean="0">
              <a:solidFill>
                <a:srgbClr val="FF0000"/>
              </a:solidFill>
            </a:endParaRPr>
          </a:p>
        </p:txBody>
      </p:sp>
      <p:graphicFrame>
        <p:nvGraphicFramePr>
          <p:cNvPr id="4" name="3 Tablo"/>
          <p:cNvGraphicFramePr>
            <a:graphicFrameLocks noGrp="1"/>
          </p:cNvGraphicFramePr>
          <p:nvPr/>
        </p:nvGraphicFramePr>
        <p:xfrm>
          <a:off x="142844" y="1857364"/>
          <a:ext cx="8786874" cy="3711914"/>
        </p:xfrm>
        <a:graphic>
          <a:graphicData uri="http://schemas.openxmlformats.org/drawingml/2006/table">
            <a:tbl>
              <a:tblPr firstRow="1" bandRow="1">
                <a:tableStyleId>{5C22544A-7EE6-4342-B048-85BDC9FD1C3A}</a:tableStyleId>
              </a:tblPr>
              <a:tblGrid>
                <a:gridCol w="5123640">
                  <a:extLst>
                    <a:ext uri="{9D8B030D-6E8A-4147-A177-3AD203B41FA5}">
                      <a16:colId xmlns:a16="http://schemas.microsoft.com/office/drawing/2014/main" xmlns="" val="20000"/>
                    </a:ext>
                  </a:extLst>
                </a:gridCol>
                <a:gridCol w="3663234">
                  <a:extLst>
                    <a:ext uri="{9D8B030D-6E8A-4147-A177-3AD203B41FA5}">
                      <a16:colId xmlns:a16="http://schemas.microsoft.com/office/drawing/2014/main" xmlns="" val="20001"/>
                    </a:ext>
                  </a:extLst>
                </a:gridCol>
              </a:tblGrid>
              <a:tr h="370840">
                <a:tc>
                  <a:txBody>
                    <a:bodyPr/>
                    <a:lstStyle/>
                    <a:p>
                      <a:endParaRPr lang="tr-TR" dirty="0"/>
                    </a:p>
                  </a:txBody>
                  <a:tcPr/>
                </a:tc>
                <a:tc>
                  <a:txBody>
                    <a:bodyPr/>
                    <a:lstStyle/>
                    <a:p>
                      <a:endParaRPr lang="tr-TR"/>
                    </a:p>
                  </a:txBody>
                  <a:tcPr/>
                </a:tc>
                <a:extLst>
                  <a:ext uri="{0D108BD9-81ED-4DB2-BD59-A6C34878D82A}">
                    <a16:rowId xmlns:a16="http://schemas.microsoft.com/office/drawing/2014/main" xmlns=""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solidFill>
                            <a:schemeClr val="dk1"/>
                          </a:solidFill>
                          <a:latin typeface="+mn-lt"/>
                          <a:ea typeface="+mn-ea"/>
                          <a:cs typeface="+mn-cs"/>
                        </a:rPr>
                        <a:t>1.  Öncelikli stratejik amaç ve hedeflerin</a:t>
                      </a:r>
                    </a:p>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solidFill>
                            <a:schemeClr val="dk1"/>
                          </a:solidFill>
                          <a:latin typeface="+mn-lt"/>
                          <a:ea typeface="+mn-ea"/>
                          <a:cs typeface="+mn-cs"/>
                        </a:rPr>
                        <a:t>     belirlenmesi </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rgbClr val="FF0000"/>
                          </a:solidFill>
                        </a:rPr>
                        <a:t>Üst Yönetim - Harcama Yetkilileri</a:t>
                      </a:r>
                      <a:endParaRPr lang="tr-TR" dirty="0"/>
                    </a:p>
                  </a:txBody>
                  <a:tcPr anchor="ctr"/>
                </a:tc>
                <a:extLst>
                  <a:ext uri="{0D108BD9-81ED-4DB2-BD59-A6C34878D82A}">
                    <a16:rowId xmlns:a16="http://schemas.microsoft.com/office/drawing/2014/main" xmlns="" val="10001"/>
                  </a:ext>
                </a:extLst>
              </a:tr>
              <a:tr h="560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solidFill>
                            <a:schemeClr val="dk1"/>
                          </a:solidFill>
                          <a:latin typeface="+mn-lt"/>
                          <a:ea typeface="+mn-ea"/>
                          <a:cs typeface="+mn-cs"/>
                        </a:rPr>
                        <a:t>2. Öncelikli performans hedef ve göstergeleri ile faaliyetlerin belirlenmesi</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rgbClr val="FF0000"/>
                          </a:solidFill>
                        </a:rPr>
                        <a:t>Üst Yönetim - Harcama Yetkilileri</a:t>
                      </a:r>
                      <a:endParaRPr lang="tr-TR" dirty="0"/>
                    </a:p>
                  </a:txBody>
                  <a:tcPr anchor="ctr"/>
                </a:tc>
                <a:extLst>
                  <a:ext uri="{0D108BD9-81ED-4DB2-BD59-A6C34878D82A}">
                    <a16:rowId xmlns:a16="http://schemas.microsoft.com/office/drawing/2014/main" xmlns=""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solidFill>
                            <a:schemeClr val="dk1"/>
                          </a:solidFill>
                          <a:latin typeface="+mn-lt"/>
                          <a:ea typeface="+mn-ea"/>
                          <a:cs typeface="+mn-cs"/>
                        </a:rPr>
                        <a:t>3. Faaliyet Maliyetlerinin ve Genel Yönetim Giderlerinin Belirlenmesi</a:t>
                      </a:r>
                      <a:endParaRPr lang="tr-TR" dirty="0"/>
                    </a:p>
                  </a:txBody>
                  <a:tcPr/>
                </a:tc>
                <a:tc>
                  <a:txBody>
                    <a:bodyPr/>
                    <a:lstStyle/>
                    <a:p>
                      <a:pPr algn="l"/>
                      <a:r>
                        <a:rPr lang="tr-TR" sz="1800" kern="1200" dirty="0" smtClean="0">
                          <a:solidFill>
                            <a:srgbClr val="FF0000"/>
                          </a:solidFill>
                          <a:latin typeface="+mn-lt"/>
                          <a:ea typeface="+mn-ea"/>
                          <a:cs typeface="+mn-cs"/>
                        </a:rPr>
                        <a:t>Harcama Birimleri</a:t>
                      </a:r>
                    </a:p>
                  </a:txBody>
                  <a:tcPr anchor="ctr"/>
                </a:tc>
                <a:extLst>
                  <a:ext uri="{0D108BD9-81ED-4DB2-BD59-A6C34878D82A}">
                    <a16:rowId xmlns:a16="http://schemas.microsoft.com/office/drawing/2014/main" xmlns="" val="10003"/>
                  </a:ext>
                </a:extLst>
              </a:tr>
              <a:tr h="7807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solidFill>
                            <a:schemeClr val="dk1"/>
                          </a:solidFill>
                          <a:latin typeface="+mn-lt"/>
                          <a:ea typeface="+mn-ea"/>
                          <a:cs typeface="+mn-cs"/>
                        </a:rPr>
                        <a:t>4. Performans Programının Kaynak İhtiyacının Belirlenmesi (</a:t>
                      </a:r>
                      <a:r>
                        <a:rPr lang="tr-TR" dirty="0" smtClean="0"/>
                        <a:t>faaliyetler, genel yönetim giderleri)</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solidFill>
                            <a:srgbClr val="FF0000"/>
                          </a:solidFill>
                          <a:latin typeface="+mn-lt"/>
                          <a:ea typeface="+mn-ea"/>
                          <a:cs typeface="+mn-cs"/>
                        </a:rPr>
                        <a:t>Mali Hizmetler Birimi</a:t>
                      </a:r>
                      <a:endParaRPr lang="tr-TR" dirty="0"/>
                    </a:p>
                  </a:txBody>
                  <a:tcPr anchor="ctr"/>
                </a:tc>
                <a:extLst>
                  <a:ext uri="{0D108BD9-81ED-4DB2-BD59-A6C34878D82A}">
                    <a16:rowId xmlns:a16="http://schemas.microsoft.com/office/drawing/2014/main" xmlns=""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solidFill>
                            <a:schemeClr val="dk1"/>
                          </a:solidFill>
                          <a:latin typeface="+mn-lt"/>
                          <a:ea typeface="+mn-ea"/>
                          <a:cs typeface="+mn-cs"/>
                        </a:rPr>
                        <a:t>5. Performans Programının Oluşturulması</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rgbClr val="FF0000"/>
                          </a:solidFill>
                        </a:rPr>
                        <a:t>Mali Hizmetler Birimi</a:t>
                      </a:r>
                      <a:endParaRPr lang="tr-TR" dirty="0" smtClean="0"/>
                    </a:p>
                    <a:p>
                      <a:pPr algn="l"/>
                      <a:endParaRPr lang="tr-TR" dirty="0"/>
                    </a:p>
                  </a:txBody>
                  <a:tcPr anchor="ctr"/>
                </a:tc>
                <a:extLst>
                  <a:ext uri="{0D108BD9-81ED-4DB2-BD59-A6C34878D82A}">
                    <a16:rowId xmlns:a16="http://schemas.microsoft.com/office/drawing/2014/main" xmlns="" val="10005"/>
                  </a:ext>
                </a:extLst>
              </a:tr>
            </a:tbl>
          </a:graphicData>
        </a:graphic>
      </p:graphicFrame>
      <p:sp>
        <p:nvSpPr>
          <p:cNvPr id="5" name="4 Dikdörtgen"/>
          <p:cNvSpPr/>
          <p:nvPr/>
        </p:nvSpPr>
        <p:spPr>
          <a:xfrm>
            <a:off x="642910" y="857232"/>
            <a:ext cx="7643866" cy="523220"/>
          </a:xfrm>
          <a:prstGeom prst="rect">
            <a:avLst/>
          </a:prstGeom>
        </p:spPr>
        <p:txBody>
          <a:bodyPr wrap="square">
            <a:spAutoFit/>
          </a:bodyPr>
          <a:lstStyle/>
          <a:p>
            <a:pPr algn="ctr"/>
            <a:r>
              <a:rPr lang="tr-TR" sz="2800" b="1" dirty="0" smtClean="0">
                <a:latin typeface="Tahoma" pitchFamily="34" charset="0"/>
                <a:ea typeface="Tahoma" pitchFamily="34" charset="0"/>
                <a:cs typeface="Tahoma" pitchFamily="34" charset="0"/>
              </a:rPr>
              <a:t>Performans Programı Hazırlama Süreci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363272" cy="1143000"/>
          </a:xfrm>
        </p:spPr>
        <p:txBody>
          <a:bodyPr>
            <a:normAutofit/>
          </a:bodyPr>
          <a:lstStyle/>
          <a:p>
            <a:pPr algn="just"/>
            <a:r>
              <a:rPr lang="tr-TR" sz="2400" b="1" dirty="0" smtClean="0">
                <a:solidFill>
                  <a:srgbClr val="C00000"/>
                </a:solidFill>
                <a:latin typeface="Tahoma" pitchFamily="34" charset="0"/>
                <a:ea typeface="Tahoma" pitchFamily="34" charset="0"/>
                <a:cs typeface="Tahoma" pitchFamily="34" charset="0"/>
              </a:rPr>
              <a:t>1. Öncelikli Stratejik Amaç ve Hedeflerin Belirlenmesi</a:t>
            </a:r>
            <a:endParaRPr lang="tr-TR" sz="2400" dirty="0">
              <a:solidFill>
                <a:srgbClr val="C0000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p:txBody>
          <a:bodyPr>
            <a:normAutofit/>
          </a:bodyPr>
          <a:lstStyle/>
          <a:p>
            <a:pPr>
              <a:buNone/>
            </a:pPr>
            <a:r>
              <a:rPr lang="tr-TR" sz="2400" dirty="0" smtClean="0">
                <a:latin typeface="Tahoma" pitchFamily="34" charset="0"/>
                <a:ea typeface="Tahoma" pitchFamily="34" charset="0"/>
                <a:cs typeface="Tahoma" pitchFamily="34" charset="0"/>
              </a:rPr>
              <a:t>İdarenin stratejik planında yer alan orta ve uzun vadeli </a:t>
            </a:r>
          </a:p>
          <a:p>
            <a:pPr>
              <a:buNone/>
            </a:pPr>
            <a:r>
              <a:rPr lang="tr-TR" sz="2400" dirty="0" smtClean="0">
                <a:latin typeface="Tahoma" pitchFamily="34" charset="0"/>
                <a:ea typeface="Tahoma" pitchFamily="34" charset="0"/>
                <a:cs typeface="Tahoma" pitchFamily="34" charset="0"/>
              </a:rPr>
              <a:t>amaç ve hedeflerin plan dönemi içerisindeki yıllarda, </a:t>
            </a:r>
          </a:p>
          <a:p>
            <a:pPr>
              <a:buNone/>
            </a:pPr>
            <a:endParaRPr lang="tr-TR" sz="2400" dirty="0" smtClean="0">
              <a:latin typeface="Tahoma" pitchFamily="34" charset="0"/>
              <a:ea typeface="Tahoma" pitchFamily="34" charset="0"/>
              <a:cs typeface="Tahoma" pitchFamily="34" charset="0"/>
            </a:endParaRPr>
          </a:p>
          <a:p>
            <a:pPr>
              <a:buNone/>
            </a:pPr>
            <a:r>
              <a:rPr lang="tr-TR" sz="2400" dirty="0" smtClean="0">
                <a:latin typeface="Tahoma" pitchFamily="34" charset="0"/>
                <a:ea typeface="Tahoma" pitchFamily="34" charset="0"/>
                <a:cs typeface="Tahoma" pitchFamily="34" charset="0"/>
              </a:rPr>
              <a:t>			▫ hangi sırayla, </a:t>
            </a:r>
          </a:p>
          <a:p>
            <a:pPr>
              <a:buNone/>
            </a:pPr>
            <a:endParaRPr lang="tr-TR" sz="2400" dirty="0" smtClean="0">
              <a:latin typeface="Tahoma" pitchFamily="34" charset="0"/>
              <a:ea typeface="Tahoma" pitchFamily="34" charset="0"/>
              <a:cs typeface="Tahoma" pitchFamily="34" charset="0"/>
            </a:endParaRPr>
          </a:p>
          <a:p>
            <a:pPr>
              <a:buNone/>
            </a:pPr>
            <a:r>
              <a:rPr lang="tr-TR" sz="2400" dirty="0" smtClean="0">
                <a:latin typeface="Tahoma" pitchFamily="34" charset="0"/>
                <a:ea typeface="Tahoma" pitchFamily="34" charset="0"/>
                <a:cs typeface="Tahoma" pitchFamily="34" charset="0"/>
              </a:rPr>
              <a:t>			▫ hangi öncelikte, </a:t>
            </a:r>
          </a:p>
          <a:p>
            <a:pPr>
              <a:buNone/>
            </a:pPr>
            <a:endParaRPr lang="tr-TR" sz="2400" dirty="0" smtClean="0">
              <a:latin typeface="Tahoma" pitchFamily="34" charset="0"/>
              <a:ea typeface="Tahoma" pitchFamily="34" charset="0"/>
              <a:cs typeface="Tahoma" pitchFamily="34" charset="0"/>
            </a:endParaRPr>
          </a:p>
          <a:p>
            <a:pPr>
              <a:buNone/>
            </a:pPr>
            <a:r>
              <a:rPr lang="tr-TR" sz="2400" dirty="0" smtClean="0">
                <a:latin typeface="Tahoma" pitchFamily="34" charset="0"/>
                <a:ea typeface="Tahoma" pitchFamily="34" charset="0"/>
                <a:cs typeface="Tahoma" pitchFamily="34" charset="0"/>
              </a:rPr>
              <a:t>			▫ hangi düzeyde</a:t>
            </a:r>
          </a:p>
          <a:p>
            <a:pPr>
              <a:buNone/>
            </a:pPr>
            <a:endParaRPr lang="tr-TR" sz="2400" dirty="0" smtClean="0">
              <a:latin typeface="Tahoma" pitchFamily="34" charset="0"/>
              <a:ea typeface="Tahoma" pitchFamily="34" charset="0"/>
              <a:cs typeface="Tahoma" pitchFamily="34" charset="0"/>
            </a:endParaRPr>
          </a:p>
          <a:p>
            <a:pPr>
              <a:buNone/>
            </a:pPr>
            <a:r>
              <a:rPr lang="tr-TR" sz="2400" dirty="0" smtClean="0">
                <a:latin typeface="Tahoma" pitchFamily="34" charset="0"/>
                <a:ea typeface="Tahoma" pitchFamily="34" charset="0"/>
                <a:cs typeface="Tahoma" pitchFamily="34" charset="0"/>
              </a:rPr>
              <a:t>gerçekleştirileceğidir.</a:t>
            </a:r>
            <a:endParaRPr lang="tr-T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solidFill>
                  <a:srgbClr val="C00000"/>
                </a:solidFill>
                <a:latin typeface="Tahoma" pitchFamily="34" charset="0"/>
                <a:ea typeface="Tahoma" pitchFamily="34" charset="0"/>
                <a:cs typeface="Tahoma" pitchFamily="34" charset="0"/>
              </a:rPr>
              <a:t>2. Performans Hedef ve Göstergeleri ile Faaliyetlerin Belirlenmesi</a:t>
            </a:r>
            <a:endParaRPr lang="tr-TR" sz="2400" dirty="0">
              <a:solidFill>
                <a:srgbClr val="C0000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p:txBody>
          <a:bodyPr>
            <a:normAutofit/>
          </a:bodyPr>
          <a:lstStyle/>
          <a:p>
            <a:pPr algn="just"/>
            <a:r>
              <a:rPr lang="tr-TR" sz="2600" dirty="0" smtClean="0">
                <a:latin typeface="Tahoma" pitchFamily="34" charset="0"/>
                <a:ea typeface="Tahoma" pitchFamily="34" charset="0"/>
                <a:cs typeface="Tahoma" pitchFamily="34" charset="0"/>
              </a:rPr>
              <a:t>Performans hedefleri, stratejik hedeflere ilişkin olarak bir mali yılda ulaşılmak istenen hedefleri gösterir.</a:t>
            </a:r>
          </a:p>
          <a:p>
            <a:pPr algn="just">
              <a:buNone/>
            </a:pPr>
            <a:endParaRPr lang="tr-TR" sz="2600" dirty="0" smtClean="0">
              <a:latin typeface="Tahoma" pitchFamily="34" charset="0"/>
              <a:ea typeface="Tahoma" pitchFamily="34" charset="0"/>
              <a:cs typeface="Tahoma" pitchFamily="34" charset="0"/>
            </a:endParaRPr>
          </a:p>
          <a:p>
            <a:pPr algn="just"/>
            <a:r>
              <a:rPr lang="tr-TR" sz="2600" dirty="0" smtClean="0">
                <a:latin typeface="Tahoma" pitchFamily="34" charset="0"/>
                <a:ea typeface="Tahoma" pitchFamily="34" charset="0"/>
                <a:cs typeface="Tahoma" pitchFamily="34" charset="0"/>
              </a:rPr>
              <a:t>Faaliyetler, bunların nasıl gerçekleştirileceğini ifade eder. </a:t>
            </a:r>
          </a:p>
          <a:p>
            <a:pPr algn="just">
              <a:buNone/>
            </a:pPr>
            <a:endParaRPr lang="tr-TR" sz="2600" dirty="0" smtClean="0">
              <a:latin typeface="Tahoma" pitchFamily="34" charset="0"/>
              <a:ea typeface="Tahoma" pitchFamily="34" charset="0"/>
              <a:cs typeface="Tahoma" pitchFamily="34" charset="0"/>
            </a:endParaRPr>
          </a:p>
          <a:p>
            <a:pPr algn="just"/>
            <a:r>
              <a:rPr lang="tr-TR" sz="2600" dirty="0" smtClean="0">
                <a:latin typeface="Tahoma" pitchFamily="34" charset="0"/>
                <a:ea typeface="Tahoma" pitchFamily="34" charset="0"/>
                <a:cs typeface="Tahoma" pitchFamily="34" charset="0"/>
              </a:rPr>
              <a:t>Performans göstergeleri ise performans hedeflerine ne ölçüde ulaşıldığını ölçmek, değerlendirmek ve izlemek üzere kullanılan araçlardır.</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576064"/>
          </a:xfrm>
        </p:spPr>
        <p:txBody>
          <a:bodyPr>
            <a:noAutofit/>
          </a:bodyPr>
          <a:lstStyle/>
          <a:p>
            <a:pPr algn="l"/>
            <a:r>
              <a:rPr lang="tr-TR" sz="2000" b="1" dirty="0" smtClean="0">
                <a:latin typeface="Tahoma" pitchFamily="34" charset="0"/>
                <a:ea typeface="Tahoma" pitchFamily="34" charset="0"/>
                <a:cs typeface="Tahoma" pitchFamily="34" charset="0"/>
              </a:rPr>
              <a:t>İdare performans hedefleri; </a:t>
            </a:r>
            <a:br>
              <a:rPr lang="tr-TR" sz="2000" b="1" dirty="0" smtClean="0">
                <a:latin typeface="Tahoma" pitchFamily="34" charset="0"/>
                <a:ea typeface="Tahoma" pitchFamily="34" charset="0"/>
                <a:cs typeface="Tahoma" pitchFamily="34" charset="0"/>
              </a:rPr>
            </a:br>
            <a:endParaRPr lang="tr-TR" sz="2000" dirty="0">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457200" y="1124744"/>
            <a:ext cx="8229600" cy="5256584"/>
          </a:xfrm>
        </p:spPr>
        <p:txBody>
          <a:bodyPr>
            <a:normAutofit lnSpcReduction="10000"/>
          </a:bodyPr>
          <a:lstStyle/>
          <a:p>
            <a:r>
              <a:rPr lang="tr-TR" sz="2000" dirty="0" smtClean="0">
                <a:latin typeface="Tahoma" pitchFamily="34" charset="0"/>
                <a:ea typeface="Tahoma" pitchFamily="34" charset="0"/>
                <a:cs typeface="Tahoma" pitchFamily="34" charset="0"/>
              </a:rPr>
              <a:t>Belirlenen öncelikli amaç ve hedeflerle ilişkili olmalıdır,</a:t>
            </a:r>
          </a:p>
          <a:p>
            <a:pPr>
              <a:buNone/>
            </a:pPr>
            <a:endParaRPr lang="tr-TR" sz="2000" dirty="0" smtClean="0">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Performans programı hazırlama sürecinin başlangıç aşamasında üst yönetici ve harcama yetkilileri tarafından üniversite düzeyinde belirlenmelidir, </a:t>
            </a:r>
          </a:p>
          <a:p>
            <a:pPr>
              <a:buNone/>
            </a:pPr>
            <a:endParaRPr lang="tr-TR" sz="2000" dirty="0" smtClean="0">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Üniversitenin yürüttüğü faaliyetlerle gerçekleştirilebilir olmalıdır, </a:t>
            </a:r>
          </a:p>
          <a:p>
            <a:pPr>
              <a:buNone/>
            </a:pPr>
            <a:endParaRPr lang="tr-TR" sz="2000" dirty="0" smtClean="0">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Kaynakların sınırlılığı göz önünde bulundurularak belirlenmelidir, </a:t>
            </a:r>
          </a:p>
          <a:p>
            <a:pPr>
              <a:buNone/>
            </a:pPr>
            <a:endParaRPr lang="tr-TR" sz="2000" dirty="0" smtClean="0">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Belirli, ulaşılabilir, gerçekçi ve performans göstergeleri ile ölçülebilir olmalıdır, </a:t>
            </a:r>
          </a:p>
          <a:p>
            <a:pPr>
              <a:buNone/>
            </a:pPr>
            <a:endParaRPr lang="tr-TR" sz="2000" dirty="0" smtClean="0">
              <a:latin typeface="Tahoma" pitchFamily="34" charset="0"/>
              <a:ea typeface="Tahoma" pitchFamily="34" charset="0"/>
              <a:cs typeface="Tahoma" pitchFamily="34" charset="0"/>
            </a:endParaRPr>
          </a:p>
          <a:p>
            <a:r>
              <a:rPr lang="tr-TR" sz="2000" b="1" u="sng" dirty="0" smtClean="0">
                <a:latin typeface="Tahoma" pitchFamily="34" charset="0"/>
                <a:ea typeface="Tahoma" pitchFamily="34" charset="0"/>
                <a:cs typeface="Tahoma" pitchFamily="34" charset="0"/>
              </a:rPr>
              <a:t>Çıktı-sonuç</a:t>
            </a:r>
            <a:r>
              <a:rPr lang="tr-TR" sz="2000" dirty="0" smtClean="0">
                <a:latin typeface="Tahoma" pitchFamily="34" charset="0"/>
                <a:ea typeface="Tahoma" pitchFamily="34" charset="0"/>
                <a:cs typeface="Tahoma" pitchFamily="34" charset="0"/>
              </a:rPr>
              <a:t> odaklı olmalıdır, </a:t>
            </a:r>
          </a:p>
          <a:p>
            <a:pPr>
              <a:buNone/>
            </a:pPr>
            <a:endParaRPr lang="tr-TR" sz="2000" dirty="0" smtClean="0">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Az sayıda belirlenmelidir. </a:t>
            </a:r>
            <a:endParaRPr lang="tr-T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611560" y="620688"/>
            <a:ext cx="7848872" cy="5505475"/>
          </a:xfrm>
        </p:spPr>
        <p:txBody>
          <a:bodyPr>
            <a:normAutofit/>
          </a:bodyPr>
          <a:lstStyle/>
          <a:p>
            <a:pPr algn="just">
              <a:buNone/>
            </a:pPr>
            <a:r>
              <a:rPr lang="tr-TR" sz="2100" b="1" dirty="0" smtClean="0">
                <a:latin typeface="Tahoma" pitchFamily="34" charset="0"/>
                <a:ea typeface="Tahoma" pitchFamily="34" charset="0"/>
                <a:cs typeface="Tahoma" pitchFamily="34" charset="0"/>
              </a:rPr>
              <a:t>Performans göstergeleri; </a:t>
            </a:r>
          </a:p>
          <a:p>
            <a:pPr algn="just">
              <a:buNone/>
            </a:pPr>
            <a:endParaRPr lang="tr-TR" sz="2600" b="1" dirty="0" smtClean="0">
              <a:latin typeface="Tahoma" pitchFamily="34" charset="0"/>
              <a:ea typeface="Tahoma" pitchFamily="34" charset="0"/>
              <a:cs typeface="Tahoma" pitchFamily="34" charset="0"/>
            </a:endParaRPr>
          </a:p>
          <a:p>
            <a:pPr algn="just"/>
            <a:r>
              <a:rPr lang="tr-TR" sz="2100" dirty="0" smtClean="0">
                <a:latin typeface="Tahoma" pitchFamily="34" charset="0"/>
                <a:ea typeface="Tahoma" pitchFamily="34" charset="0"/>
                <a:cs typeface="Tahoma" pitchFamily="34" charset="0"/>
              </a:rPr>
              <a:t>Performans hedeflerine ulaşılıp ulaşılmadığını ölçebilmelidir,</a:t>
            </a:r>
          </a:p>
          <a:p>
            <a:pPr algn="just">
              <a:buNone/>
            </a:pPr>
            <a:endParaRPr lang="tr-TR" sz="2100" dirty="0" smtClean="0">
              <a:latin typeface="Tahoma" pitchFamily="34" charset="0"/>
              <a:ea typeface="Tahoma" pitchFamily="34" charset="0"/>
              <a:cs typeface="Tahoma" pitchFamily="34" charset="0"/>
            </a:endParaRPr>
          </a:p>
          <a:p>
            <a:pPr algn="just"/>
            <a:r>
              <a:rPr lang="tr-TR" sz="2100" dirty="0" smtClean="0">
                <a:latin typeface="Tahoma" pitchFamily="34" charset="0"/>
                <a:ea typeface="Tahoma" pitchFamily="34" charset="0"/>
                <a:cs typeface="Tahoma" pitchFamily="34" charset="0"/>
              </a:rPr>
              <a:t>Ölçülebilir, ulaşılabilir, güvenilir veri sunacak nitelikte olmalıdır,</a:t>
            </a:r>
          </a:p>
          <a:p>
            <a:pPr algn="just">
              <a:buNone/>
            </a:pPr>
            <a:endParaRPr lang="tr-TR" sz="2100" dirty="0" smtClean="0">
              <a:latin typeface="Tahoma" pitchFamily="34" charset="0"/>
              <a:ea typeface="Tahoma" pitchFamily="34" charset="0"/>
              <a:cs typeface="Tahoma" pitchFamily="34" charset="0"/>
            </a:endParaRPr>
          </a:p>
          <a:p>
            <a:pPr algn="just"/>
            <a:r>
              <a:rPr lang="tr-TR" sz="2100" dirty="0" smtClean="0">
                <a:latin typeface="Tahoma" pitchFamily="34" charset="0"/>
                <a:ea typeface="Tahoma" pitchFamily="34" charset="0"/>
                <a:cs typeface="Tahoma" pitchFamily="34" charset="0"/>
              </a:rPr>
              <a:t>Hem geçmiş dönemlerin hem de diğer idarelerin benzer göstergeleriyle karşılaştırılabilir olmalıdır, </a:t>
            </a:r>
          </a:p>
          <a:p>
            <a:pPr algn="just">
              <a:buNone/>
            </a:pPr>
            <a:endParaRPr lang="tr-TR" sz="2100" dirty="0" smtClean="0">
              <a:latin typeface="Tahoma" pitchFamily="34" charset="0"/>
              <a:ea typeface="Tahoma" pitchFamily="34" charset="0"/>
              <a:cs typeface="Tahoma" pitchFamily="34" charset="0"/>
            </a:endParaRPr>
          </a:p>
          <a:p>
            <a:pPr algn="just"/>
            <a:r>
              <a:rPr lang="tr-TR" sz="2100" dirty="0" smtClean="0">
                <a:latin typeface="Tahoma" pitchFamily="34" charset="0"/>
                <a:ea typeface="Tahoma" pitchFamily="34" charset="0"/>
                <a:cs typeface="Tahoma" pitchFamily="34" charset="0"/>
              </a:rPr>
              <a:t>Verilerinin elde edilme ve değerlendirme maliyetleri makul ve kabul edilebilir bir seviyede olmalıdır. </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pPr algn="l"/>
            <a:r>
              <a:rPr lang="tr-TR" sz="2100" b="1" dirty="0" smtClean="0"/>
              <a:t>Faaliyet ;</a:t>
            </a:r>
            <a:endParaRPr lang="tr-TR" sz="2100" b="1" dirty="0"/>
          </a:p>
        </p:txBody>
      </p:sp>
      <p:sp>
        <p:nvSpPr>
          <p:cNvPr id="6" name="İçerik Yer Tutucusu 5"/>
          <p:cNvSpPr>
            <a:spLocks noGrp="1"/>
          </p:cNvSpPr>
          <p:nvPr>
            <p:ph idx="1"/>
          </p:nvPr>
        </p:nvSpPr>
        <p:spPr/>
        <p:txBody>
          <a:bodyPr/>
          <a:lstStyle/>
          <a:p>
            <a:pPr>
              <a:buNone/>
            </a:pPr>
            <a:r>
              <a:rPr lang="tr-TR" sz="2100" dirty="0">
                <a:latin typeface="Tahoma" pitchFamily="34" charset="0"/>
                <a:ea typeface="Tahoma" pitchFamily="34" charset="0"/>
                <a:cs typeface="Tahoma" pitchFamily="34" charset="0"/>
              </a:rPr>
              <a:t>Performans hedefleri, idarenin neleri başaracağını, </a:t>
            </a:r>
            <a:endParaRPr lang="tr-TR" sz="2100" dirty="0" smtClean="0">
              <a:latin typeface="Tahoma" pitchFamily="34" charset="0"/>
              <a:ea typeface="Tahoma" pitchFamily="34" charset="0"/>
              <a:cs typeface="Tahoma" pitchFamily="34" charset="0"/>
            </a:endParaRPr>
          </a:p>
          <a:p>
            <a:pPr>
              <a:buNone/>
            </a:pPr>
            <a:endParaRPr lang="tr-TR" sz="2100" dirty="0" smtClean="0">
              <a:latin typeface="Tahoma" pitchFamily="34" charset="0"/>
              <a:ea typeface="Tahoma" pitchFamily="34" charset="0"/>
              <a:cs typeface="Tahoma" pitchFamily="34" charset="0"/>
            </a:endParaRPr>
          </a:p>
          <a:p>
            <a:pPr>
              <a:buNone/>
            </a:pPr>
            <a:r>
              <a:rPr lang="tr-TR" sz="2100" dirty="0" smtClean="0">
                <a:latin typeface="Tahoma" pitchFamily="34" charset="0"/>
                <a:ea typeface="Tahoma" pitchFamily="34" charset="0"/>
                <a:cs typeface="Tahoma" pitchFamily="34" charset="0"/>
              </a:rPr>
              <a:t>Faaliyetler ise </a:t>
            </a:r>
            <a:r>
              <a:rPr lang="tr-TR" sz="2100" dirty="0">
                <a:latin typeface="Tahoma" pitchFamily="34" charset="0"/>
                <a:ea typeface="Tahoma" pitchFamily="34" charset="0"/>
                <a:cs typeface="Tahoma" pitchFamily="34" charset="0"/>
              </a:rPr>
              <a:t>bunların nasıl gerçekleştirileceğini ifade eder. </a:t>
            </a:r>
          </a:p>
          <a:p>
            <a:endParaRPr lang="tr-TR" dirty="0"/>
          </a:p>
        </p:txBody>
      </p:sp>
    </p:spTree>
    <p:extLst>
      <p:ext uri="{BB962C8B-B14F-4D97-AF65-F5344CB8AC3E}">
        <p14:creationId xmlns:p14="http://schemas.microsoft.com/office/powerpoint/2010/main" xmlns="" val="1026856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611560" y="404664"/>
            <a:ext cx="7848872" cy="5904656"/>
          </a:xfrm>
        </p:spPr>
        <p:txBody>
          <a:bodyPr>
            <a:normAutofit fontScale="25000" lnSpcReduction="20000"/>
          </a:bodyPr>
          <a:lstStyle/>
          <a:p>
            <a:pPr>
              <a:buNone/>
            </a:pPr>
            <a:r>
              <a:rPr lang="tr-TR" sz="7200" b="1" dirty="0" smtClean="0">
                <a:latin typeface="Tahoma" pitchFamily="34" charset="0"/>
                <a:ea typeface="Tahoma" pitchFamily="34" charset="0"/>
                <a:cs typeface="Tahoma" pitchFamily="34" charset="0"/>
              </a:rPr>
              <a:t>Faaliyetler belirlenirken  dikkate alınması gereken hususlar;</a:t>
            </a:r>
          </a:p>
          <a:p>
            <a:pPr>
              <a:buNone/>
            </a:pPr>
            <a:endParaRPr lang="tr-TR" sz="4200" dirty="0" smtClean="0">
              <a:latin typeface="Tahoma" pitchFamily="34" charset="0"/>
              <a:ea typeface="Tahoma" pitchFamily="34" charset="0"/>
              <a:cs typeface="Tahoma" pitchFamily="34" charset="0"/>
            </a:endParaRPr>
          </a:p>
          <a:p>
            <a:pPr algn="just"/>
            <a:r>
              <a:rPr lang="tr-TR" sz="7200" dirty="0" smtClean="0">
                <a:latin typeface="Tahoma" pitchFamily="34" charset="0"/>
                <a:ea typeface="Tahoma" pitchFamily="34" charset="0"/>
                <a:cs typeface="Tahoma" pitchFamily="34" charset="0"/>
              </a:rPr>
              <a:t>İdarenin görev ve yetkileri çerçevesinde yürüteceği ve elindeki kaynakları tahsis edeceği iş ve hizmetleri yansıtmalıdır, </a:t>
            </a:r>
          </a:p>
          <a:p>
            <a:pPr algn="just">
              <a:buNone/>
            </a:pPr>
            <a:endParaRPr lang="tr-TR" sz="7200" dirty="0" smtClean="0">
              <a:latin typeface="Tahoma" pitchFamily="34" charset="0"/>
              <a:ea typeface="Tahoma" pitchFamily="34" charset="0"/>
              <a:cs typeface="Tahoma" pitchFamily="34" charset="0"/>
            </a:endParaRPr>
          </a:p>
          <a:p>
            <a:pPr algn="just"/>
            <a:r>
              <a:rPr lang="tr-TR" sz="7200" dirty="0" smtClean="0">
                <a:latin typeface="Tahoma" pitchFamily="34" charset="0"/>
                <a:ea typeface="Tahoma" pitchFamily="34" charset="0"/>
                <a:cs typeface="Tahoma" pitchFamily="34" charset="0"/>
              </a:rPr>
              <a:t>Performans hedeflerini gerçekleştirmeye yönelik olarak belirlenmelidir, </a:t>
            </a:r>
          </a:p>
          <a:p>
            <a:pPr algn="just">
              <a:buNone/>
            </a:pPr>
            <a:endParaRPr lang="tr-TR" sz="7200" dirty="0" smtClean="0">
              <a:latin typeface="Tahoma" pitchFamily="34" charset="0"/>
              <a:ea typeface="Tahoma" pitchFamily="34" charset="0"/>
              <a:cs typeface="Tahoma" pitchFamily="34" charset="0"/>
            </a:endParaRPr>
          </a:p>
          <a:p>
            <a:pPr algn="just"/>
            <a:r>
              <a:rPr lang="tr-TR" sz="7200" dirty="0" smtClean="0">
                <a:latin typeface="Tahoma" pitchFamily="34" charset="0"/>
                <a:ea typeface="Tahoma" pitchFamily="34" charset="0"/>
                <a:cs typeface="Tahoma" pitchFamily="34" charset="0"/>
              </a:rPr>
              <a:t>Aynı hedef altındaki faaliyetler birbirleriyle çelişmemeli, hedefin gerçekleşmesi açısından tamamlayıcı olmalıdır, </a:t>
            </a:r>
          </a:p>
          <a:p>
            <a:pPr algn="just">
              <a:buNone/>
            </a:pPr>
            <a:endParaRPr lang="tr-TR" sz="7200" dirty="0" smtClean="0">
              <a:latin typeface="Tahoma" pitchFamily="34" charset="0"/>
              <a:ea typeface="Tahoma" pitchFamily="34" charset="0"/>
              <a:cs typeface="Tahoma" pitchFamily="34" charset="0"/>
            </a:endParaRPr>
          </a:p>
          <a:p>
            <a:pPr algn="just"/>
            <a:r>
              <a:rPr lang="tr-TR" sz="7200" dirty="0" smtClean="0">
                <a:latin typeface="Tahoma" pitchFamily="34" charset="0"/>
                <a:ea typeface="Tahoma" pitchFamily="34" charset="0"/>
                <a:cs typeface="Tahoma" pitchFamily="34" charset="0"/>
              </a:rPr>
              <a:t>Bir hedefe yönelik olarak fazla sayıda faaliyet belirlenmemelidir. Benzer nitelik taşıyan faaliyetler ayrı ayrı gösterilmemeli ve tek bir faaliyet olarak belirlenmelidir, </a:t>
            </a:r>
          </a:p>
          <a:p>
            <a:pPr algn="just">
              <a:buNone/>
            </a:pPr>
            <a:endParaRPr lang="tr-TR" sz="7200" dirty="0" smtClean="0">
              <a:latin typeface="Tahoma" pitchFamily="34" charset="0"/>
              <a:ea typeface="Tahoma" pitchFamily="34" charset="0"/>
              <a:cs typeface="Tahoma" pitchFamily="34" charset="0"/>
            </a:endParaRPr>
          </a:p>
          <a:p>
            <a:pPr algn="just"/>
            <a:r>
              <a:rPr lang="tr-TR" sz="7200" dirty="0" smtClean="0">
                <a:latin typeface="Tahoma" pitchFamily="34" charset="0"/>
                <a:ea typeface="Tahoma" pitchFamily="34" charset="0"/>
                <a:cs typeface="Tahoma" pitchFamily="34" charset="0"/>
              </a:rPr>
              <a:t>Ekonomik sınıflandırmanın cari, sermaye, transfer ve borç verme unsurlarından bir veya daha fazlası aynı faaliyet içerisinde yer alabilir, </a:t>
            </a:r>
          </a:p>
          <a:p>
            <a:pPr algn="just">
              <a:buNone/>
            </a:pPr>
            <a:endParaRPr lang="tr-TR" sz="7200" dirty="0" smtClean="0">
              <a:latin typeface="Tahoma" pitchFamily="34" charset="0"/>
              <a:ea typeface="Tahoma" pitchFamily="34" charset="0"/>
              <a:cs typeface="Tahoma" pitchFamily="34" charset="0"/>
            </a:endParaRPr>
          </a:p>
          <a:p>
            <a:pPr algn="just"/>
            <a:r>
              <a:rPr lang="tr-TR" sz="7200" dirty="0" smtClean="0">
                <a:latin typeface="Tahoma" pitchFamily="34" charset="0"/>
                <a:ea typeface="Tahoma" pitchFamily="34" charset="0"/>
                <a:cs typeface="Tahoma" pitchFamily="34" charset="0"/>
              </a:rPr>
              <a:t>Hedefin gerçekleşmesine ne ölçüde katkı sağlayacağı tanımlanabilir ve   uygulanabilir olmalıdır, </a:t>
            </a:r>
          </a:p>
          <a:p>
            <a:pPr algn="just">
              <a:buNone/>
            </a:pPr>
            <a:endParaRPr lang="tr-TR" sz="7200" dirty="0" smtClean="0">
              <a:latin typeface="Tahoma" pitchFamily="34" charset="0"/>
              <a:ea typeface="Tahoma" pitchFamily="34" charset="0"/>
              <a:cs typeface="Tahoma" pitchFamily="34" charset="0"/>
            </a:endParaRPr>
          </a:p>
          <a:p>
            <a:pPr algn="just"/>
            <a:r>
              <a:rPr lang="tr-TR" sz="7200" dirty="0" err="1" smtClean="0">
                <a:latin typeface="Tahoma" pitchFamily="34" charset="0"/>
                <a:ea typeface="Tahoma" pitchFamily="34" charset="0"/>
                <a:cs typeface="Tahoma" pitchFamily="34" charset="0"/>
              </a:rPr>
              <a:t>Maliyetlendirilebilmelidir</a:t>
            </a:r>
            <a:r>
              <a:rPr lang="tr-TR" sz="7200" dirty="0" smtClean="0">
                <a:latin typeface="Tahoma" pitchFamily="34" charset="0"/>
                <a:ea typeface="Tahoma" pitchFamily="34" charset="0"/>
                <a:cs typeface="Tahoma" pitchFamily="34" charset="0"/>
              </a:rPr>
              <a:t>, </a:t>
            </a:r>
          </a:p>
          <a:p>
            <a:pPr algn="just">
              <a:buNone/>
            </a:pPr>
            <a:endParaRPr lang="tr-TR" sz="7200" dirty="0" smtClean="0">
              <a:latin typeface="Tahoma" pitchFamily="34" charset="0"/>
              <a:ea typeface="Tahoma" pitchFamily="34" charset="0"/>
              <a:cs typeface="Tahoma" pitchFamily="34" charset="0"/>
            </a:endParaRPr>
          </a:p>
          <a:p>
            <a:pPr algn="just"/>
            <a:r>
              <a:rPr lang="tr-TR" sz="7200" dirty="0" smtClean="0">
                <a:latin typeface="Tahoma" pitchFamily="34" charset="0"/>
                <a:ea typeface="Tahoma" pitchFamily="34" charset="0"/>
                <a:cs typeface="Tahoma" pitchFamily="34" charset="0"/>
              </a:rPr>
              <a:t>Girdi niteliğinde faaliyet belirlenmemelidir.</a:t>
            </a:r>
          </a:p>
          <a:p>
            <a:pPr algn="just"/>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332656"/>
            <a:ext cx="8147248" cy="576064"/>
          </a:xfrm>
        </p:spPr>
        <p:txBody>
          <a:bodyPr>
            <a:normAutofit fontScale="90000"/>
          </a:bodyPr>
          <a:lstStyle/>
          <a:p>
            <a:pPr algn="l"/>
            <a:r>
              <a:rPr lang="tr-TR" sz="2400" b="1" dirty="0" smtClean="0">
                <a:solidFill>
                  <a:srgbClr val="C00000"/>
                </a:solidFill>
                <a:latin typeface="Tahoma" pitchFamily="34" charset="0"/>
                <a:ea typeface="Tahoma" pitchFamily="34" charset="0"/>
                <a:cs typeface="Tahoma" pitchFamily="34" charset="0"/>
              </a:rPr>
              <a:t>3. Faaliyet Maliyetlerinin ve Genel Yönetim Giderlerinin Belirlenmesi</a:t>
            </a:r>
            <a:endParaRPr lang="tr-TR" sz="2400" b="1" dirty="0">
              <a:solidFill>
                <a:srgbClr val="C0000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457200" y="1052736"/>
            <a:ext cx="8229600" cy="5184576"/>
          </a:xfrm>
        </p:spPr>
        <p:txBody>
          <a:bodyPr>
            <a:normAutofit fontScale="55000" lnSpcReduction="20000"/>
          </a:bodyPr>
          <a:lstStyle/>
          <a:p>
            <a:pPr algn="just">
              <a:buNone/>
            </a:pPr>
            <a:r>
              <a:rPr lang="tr-TR" dirty="0" smtClean="0">
                <a:latin typeface="Tahoma" pitchFamily="34" charset="0"/>
                <a:ea typeface="Tahoma" pitchFamily="34" charset="0"/>
                <a:cs typeface="Tahoma" pitchFamily="34" charset="0"/>
              </a:rPr>
              <a:t>     Faaliyet maliyeti belirlenirken faaliyet ile doğrudan ilişkilendirilen maliyetler dikkate alınır. Bunun nedeni faaliyetten vazgeçilmesi halinde  maliyetin de ortadan kalkmasıdır.</a:t>
            </a:r>
          </a:p>
          <a:p>
            <a:pPr algn="just">
              <a:buNone/>
            </a:pPr>
            <a:endParaRPr lang="tr-TR" dirty="0" smtClean="0">
              <a:latin typeface="Tahoma" pitchFamily="34" charset="0"/>
              <a:ea typeface="Tahoma" pitchFamily="34" charset="0"/>
              <a:cs typeface="Tahoma" pitchFamily="34" charset="0"/>
            </a:endParaRPr>
          </a:p>
          <a:p>
            <a:pPr algn="just">
              <a:buNone/>
            </a:pPr>
            <a:r>
              <a:rPr lang="tr-TR" b="1" dirty="0" smtClean="0">
                <a:latin typeface="Tahoma" pitchFamily="34" charset="0"/>
                <a:ea typeface="Tahoma" pitchFamily="34" charset="0"/>
                <a:cs typeface="Tahoma" pitchFamily="34" charset="0"/>
              </a:rPr>
              <a:t>Maliyetlerin belirlenmesinde dikkate alınması gereken hususlar; </a:t>
            </a:r>
          </a:p>
          <a:p>
            <a:pPr algn="just">
              <a:buNone/>
            </a:pPr>
            <a:endParaRPr lang="tr-TR" b="1" dirty="0" smtClean="0">
              <a:latin typeface="Tahoma" pitchFamily="34" charset="0"/>
              <a:ea typeface="Tahoma" pitchFamily="34" charset="0"/>
              <a:cs typeface="Tahoma" pitchFamily="34" charset="0"/>
            </a:endParaRPr>
          </a:p>
          <a:p>
            <a:pPr algn="just"/>
            <a:r>
              <a:rPr lang="tr-TR" dirty="0" smtClean="0">
                <a:latin typeface="Tahoma" pitchFamily="34" charset="0"/>
                <a:ea typeface="Tahoma" pitchFamily="34" charset="0"/>
                <a:cs typeface="Tahoma" pitchFamily="34" charset="0"/>
              </a:rPr>
              <a:t>Faaliyet maliyeti belirlenirken bütçe içi kaynaklar kullanılır, varsa bütçe dışı kaynaklara da yer verilir, </a:t>
            </a:r>
          </a:p>
          <a:p>
            <a:pPr algn="just">
              <a:buNone/>
            </a:pPr>
            <a:endParaRPr lang="tr-TR" dirty="0" smtClean="0">
              <a:latin typeface="Tahoma" pitchFamily="34" charset="0"/>
              <a:ea typeface="Tahoma" pitchFamily="34" charset="0"/>
              <a:cs typeface="Tahoma" pitchFamily="34" charset="0"/>
            </a:endParaRPr>
          </a:p>
          <a:p>
            <a:pPr algn="just"/>
            <a:r>
              <a:rPr lang="tr-TR" dirty="0" smtClean="0">
                <a:latin typeface="Tahoma" pitchFamily="34" charset="0"/>
                <a:ea typeface="Tahoma" pitchFamily="34" charset="0"/>
                <a:cs typeface="Tahoma" pitchFamily="34" charset="0"/>
              </a:rPr>
              <a:t>Her faaliyet için hesaplanacak maliyet tutarlarından bütçe kaynakları ile finanse edilen kısımları analitik bütçe sınıflandırmasının ekonomik kodlarına uygun olarak belirlenir. </a:t>
            </a:r>
          </a:p>
          <a:p>
            <a:pPr algn="just">
              <a:buNone/>
            </a:pPr>
            <a:endParaRPr lang="tr-TR" dirty="0" smtClean="0">
              <a:latin typeface="Tahoma" pitchFamily="34" charset="0"/>
              <a:ea typeface="Tahoma" pitchFamily="34" charset="0"/>
              <a:cs typeface="Tahoma" pitchFamily="34" charset="0"/>
            </a:endParaRPr>
          </a:p>
          <a:p>
            <a:pPr algn="just"/>
            <a:r>
              <a:rPr lang="tr-TR" dirty="0" err="1" smtClean="0">
                <a:latin typeface="Tahoma" pitchFamily="34" charset="0"/>
                <a:ea typeface="Tahoma" pitchFamily="34" charset="0"/>
                <a:cs typeface="Tahoma" pitchFamily="34" charset="0"/>
              </a:rPr>
              <a:t>Maliyetlendirmelerde</a:t>
            </a:r>
            <a:r>
              <a:rPr lang="tr-TR" dirty="0" smtClean="0">
                <a:latin typeface="Tahoma" pitchFamily="34" charset="0"/>
                <a:ea typeface="Tahoma" pitchFamily="34" charset="0"/>
                <a:cs typeface="Tahoma" pitchFamily="34" charset="0"/>
              </a:rPr>
              <a:t> girdi fiyatları ve diğer ekonomik değerler gerçeği ortaya koymalıdır, tahmini belirlemeler gerçekçi öngörülere dayanmalıdır,</a:t>
            </a:r>
          </a:p>
          <a:p>
            <a:pPr algn="just">
              <a:buNone/>
            </a:pPr>
            <a:endParaRPr lang="tr-TR" dirty="0" smtClean="0">
              <a:latin typeface="Tahoma" pitchFamily="34" charset="0"/>
              <a:ea typeface="Tahoma" pitchFamily="34" charset="0"/>
              <a:cs typeface="Tahoma" pitchFamily="34" charset="0"/>
            </a:endParaRPr>
          </a:p>
          <a:p>
            <a:pPr algn="just"/>
            <a:r>
              <a:rPr lang="tr-TR" dirty="0" smtClean="0">
                <a:latin typeface="Tahoma" pitchFamily="34" charset="0"/>
                <a:ea typeface="Tahoma" pitchFamily="34" charset="0"/>
                <a:cs typeface="Tahoma" pitchFamily="34" charset="0"/>
              </a:rPr>
              <a:t>Kaynaklarla faaliyetler arasındaki ilişki iyi kurulmalı, kullanılacak olası oransal yöntemler tutarlı ve açıklanabilir olmalıdır.</a:t>
            </a: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692696"/>
            <a:ext cx="7859216" cy="1152128"/>
          </a:xfrm>
        </p:spPr>
        <p:txBody>
          <a:bodyPr>
            <a:normAutofit/>
          </a:bodyPr>
          <a:lstStyle/>
          <a:p>
            <a:pPr algn="l"/>
            <a:r>
              <a:rPr lang="tr-TR" sz="2400" b="1" dirty="0" smtClean="0">
                <a:solidFill>
                  <a:srgbClr val="C00000"/>
                </a:solidFill>
                <a:latin typeface="Tahoma" pitchFamily="34" charset="0"/>
                <a:ea typeface="Tahoma" pitchFamily="34" charset="0"/>
                <a:cs typeface="Tahoma" pitchFamily="34" charset="0"/>
              </a:rPr>
              <a:t>4. Performans Hedeflerinin Kaynak İhtiyacının Belirlenmesi</a:t>
            </a:r>
            <a:endParaRPr lang="tr-TR" sz="2400" b="1" dirty="0">
              <a:solidFill>
                <a:srgbClr val="C0000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510482" y="2071678"/>
            <a:ext cx="7704856" cy="1944216"/>
          </a:xfrm>
        </p:spPr>
        <p:txBody>
          <a:bodyPr>
            <a:normAutofit/>
          </a:bodyPr>
          <a:lstStyle/>
          <a:p>
            <a:pPr algn="just">
              <a:buNone/>
            </a:pPr>
            <a:r>
              <a:rPr lang="tr-TR" sz="2400" dirty="0" smtClean="0"/>
              <a:t>	</a:t>
            </a:r>
            <a:r>
              <a:rPr lang="tr-TR" sz="2000" dirty="0" smtClean="0">
                <a:latin typeface="Tahoma" pitchFamily="34" charset="0"/>
                <a:ea typeface="Tahoma" pitchFamily="34" charset="0"/>
                <a:cs typeface="Tahoma" pitchFamily="34" charset="0"/>
              </a:rPr>
              <a:t>Performans hedefinin kaynak ihtiyacı, performans hedefine ulaşmak amacıyla gerçekleştirilecek faaliyet maliyetlerinin toplamından oluşur. </a:t>
            </a:r>
          </a:p>
          <a:p>
            <a:pPr algn="just">
              <a:buNone/>
            </a:pPr>
            <a:endParaRPr lang="tr-TR" sz="2400" dirty="0" smtClean="0"/>
          </a:p>
        </p:txBody>
      </p:sp>
      <p:sp>
        <p:nvSpPr>
          <p:cNvPr id="4" name="3 Dikdörtgen"/>
          <p:cNvSpPr/>
          <p:nvPr/>
        </p:nvSpPr>
        <p:spPr>
          <a:xfrm>
            <a:off x="857224" y="3325371"/>
            <a:ext cx="7358114" cy="2246769"/>
          </a:xfrm>
          <a:prstGeom prst="rect">
            <a:avLst/>
          </a:prstGeom>
        </p:spPr>
        <p:txBody>
          <a:bodyPr wrap="square">
            <a:spAutoFit/>
          </a:bodyPr>
          <a:lstStyle/>
          <a:p>
            <a:pPr algn="just"/>
            <a:r>
              <a:rPr lang="tr-TR" sz="2000" dirty="0" smtClean="0">
                <a:latin typeface="Tahoma" pitchFamily="34" charset="0"/>
                <a:ea typeface="Tahoma" pitchFamily="34" charset="0"/>
                <a:cs typeface="Tahoma" pitchFamily="34" charset="0"/>
              </a:rPr>
              <a:t>Performans programının kaynak ihtiyacı; faaliyetlerin maliyeti ve  genel yönetim giderleri (elektrik, su vs.) toplamından oluşmaktadır.</a:t>
            </a:r>
          </a:p>
          <a:p>
            <a:pPr algn="just">
              <a:buNone/>
            </a:pPr>
            <a:endParaRPr lang="tr-TR" sz="2000" dirty="0" smtClean="0">
              <a:latin typeface="Tahoma" pitchFamily="34" charset="0"/>
              <a:ea typeface="Tahoma" pitchFamily="34" charset="0"/>
              <a:cs typeface="Tahoma" pitchFamily="34" charset="0"/>
            </a:endParaRPr>
          </a:p>
          <a:p>
            <a:pPr algn="just"/>
            <a:r>
              <a:rPr lang="tr-TR" sz="2000" dirty="0" smtClean="0">
                <a:latin typeface="Tahoma" pitchFamily="34" charset="0"/>
                <a:ea typeface="Tahoma" pitchFamily="34" charset="0"/>
                <a:cs typeface="Tahoma" pitchFamily="34" charset="0"/>
              </a:rPr>
              <a:t>Birden fazla faaliyete ya da faaliyetle birlikte kurumsal ihtiyaçlara hizmet eden ancak, faaliyet maliyetine dahil edilemeyen giderler genel yönetim giderleri içerisinde yer alır.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1 Başlık"/>
          <p:cNvSpPr>
            <a:spLocks noGrp="1"/>
          </p:cNvSpPr>
          <p:nvPr>
            <p:ph type="ctrTitle" idx="4294967295"/>
          </p:nvPr>
        </p:nvSpPr>
        <p:spPr>
          <a:xfrm>
            <a:off x="1331640" y="2130425"/>
            <a:ext cx="6440760" cy="1470025"/>
          </a:xfrm>
        </p:spPr>
        <p:txBody>
          <a:bodyPr>
            <a:normAutofit/>
          </a:bodyPr>
          <a:lstStyle/>
          <a:p>
            <a:r>
              <a:rPr lang="tr-TR" sz="7200" dirty="0" smtClean="0">
                <a:latin typeface="Tahoma" pitchFamily="34" charset="0"/>
                <a:ea typeface="Tahoma" pitchFamily="34" charset="0"/>
                <a:cs typeface="Tahoma" pitchFamily="34" charset="0"/>
              </a:rPr>
              <a:t>TANIMLAR</a:t>
            </a:r>
            <a:endParaRPr lang="tr-TR" sz="72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352036"/>
            <a:ext cx="8147248" cy="648072"/>
          </a:xfrm>
        </p:spPr>
        <p:txBody>
          <a:bodyPr>
            <a:normAutofit/>
          </a:bodyPr>
          <a:lstStyle/>
          <a:p>
            <a:pPr algn="l"/>
            <a:r>
              <a:rPr lang="tr-TR" sz="2400" b="1" dirty="0" smtClean="0">
                <a:solidFill>
                  <a:srgbClr val="C00000"/>
                </a:solidFill>
                <a:latin typeface="Tahoma" pitchFamily="34" charset="0"/>
                <a:ea typeface="Tahoma" pitchFamily="34" charset="0"/>
                <a:cs typeface="Tahoma" pitchFamily="34" charset="0"/>
              </a:rPr>
              <a:t>5. Performans Programının Oluşturulması</a:t>
            </a:r>
            <a:endParaRPr lang="tr-TR" sz="2400" b="1" dirty="0">
              <a:solidFill>
                <a:srgbClr val="C0000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457200" y="1124744"/>
            <a:ext cx="8229600" cy="5256584"/>
          </a:xfrm>
        </p:spPr>
        <p:txBody>
          <a:bodyPr>
            <a:noAutofit/>
          </a:bodyPr>
          <a:lstStyle/>
          <a:p>
            <a:pPr algn="just"/>
            <a:r>
              <a:rPr lang="tr-TR" sz="2000" dirty="0" smtClean="0">
                <a:latin typeface="Tahoma" pitchFamily="34" charset="0"/>
                <a:ea typeface="Tahoma" pitchFamily="34" charset="0"/>
                <a:cs typeface="Tahoma" pitchFamily="34" charset="0"/>
              </a:rPr>
              <a:t>Performans programı, tüm  idareyi ilgilendiren bilgileri içerecek şekilde, üst yönetici ve mali hizmetler birimlerince hazırlanır.</a:t>
            </a:r>
          </a:p>
          <a:p>
            <a:pPr algn="just"/>
            <a:endParaRPr lang="tr-TR" sz="2000" dirty="0" smtClean="0">
              <a:latin typeface="Tahoma" pitchFamily="34" charset="0"/>
              <a:ea typeface="Tahoma" pitchFamily="34" charset="0"/>
              <a:cs typeface="Tahoma" pitchFamily="34" charset="0"/>
            </a:endParaRPr>
          </a:p>
          <a:p>
            <a:pPr algn="just"/>
            <a:r>
              <a:rPr lang="tr-TR" sz="2000" dirty="0" smtClean="0">
                <a:latin typeface="Tahoma" pitchFamily="34" charset="0"/>
                <a:ea typeface="Tahoma" pitchFamily="34" charset="0"/>
                <a:cs typeface="Tahoma" pitchFamily="34" charset="0"/>
              </a:rPr>
              <a:t>Performans programı oluşturulurken faaliyetlerin maliyeti ve genel yönetim giderleri göz önünde bulundurulur.</a:t>
            </a:r>
          </a:p>
          <a:p>
            <a:pPr algn="just"/>
            <a:endParaRPr lang="tr-TR" sz="2000" dirty="0" smtClean="0">
              <a:latin typeface="Tahoma" pitchFamily="34" charset="0"/>
              <a:ea typeface="Tahoma" pitchFamily="34" charset="0"/>
              <a:cs typeface="Tahoma" pitchFamily="34" charset="0"/>
            </a:endParaRPr>
          </a:p>
          <a:p>
            <a:pPr algn="just"/>
            <a:r>
              <a:rPr lang="tr-TR" sz="2000" dirty="0" smtClean="0">
                <a:latin typeface="Tahoma" pitchFamily="34" charset="0"/>
                <a:ea typeface="Tahoma" pitchFamily="34" charset="0"/>
                <a:cs typeface="Tahoma" pitchFamily="34" charset="0"/>
              </a:rPr>
              <a:t>Mali hizmetler birimleri idare düzeyindeki konsolidasyon ve kaynak ihtiyacının tespitine ilişkin çalışmaları tamamladıktan sonra performans programlarını oluştururlar. </a:t>
            </a:r>
          </a:p>
          <a:p>
            <a:pPr algn="just"/>
            <a:endParaRPr lang="tr-TR" sz="2000" dirty="0" smtClean="0">
              <a:latin typeface="Tahoma" pitchFamily="34" charset="0"/>
              <a:ea typeface="Tahoma" pitchFamily="34" charset="0"/>
              <a:cs typeface="Tahoma" pitchFamily="34" charset="0"/>
            </a:endParaRPr>
          </a:p>
          <a:p>
            <a:pPr algn="just"/>
            <a:r>
              <a:rPr lang="tr-TR" sz="2000" dirty="0" smtClean="0">
                <a:latin typeface="Tahoma" pitchFamily="34" charset="0"/>
                <a:ea typeface="Tahoma" pitchFamily="34" charset="0"/>
                <a:cs typeface="Tahoma" pitchFamily="34" charset="0"/>
              </a:rPr>
              <a:t>Performans programında üst yöneticinin sunuşu, genel bilgiler ve performans bilgileri başlıklı ana bölümler yer alır. </a:t>
            </a:r>
          </a:p>
          <a:p>
            <a:pPr algn="just"/>
            <a:endParaRPr lang="tr-TR" sz="2000" dirty="0" smtClean="0">
              <a:latin typeface="Tahoma" pitchFamily="34" charset="0"/>
              <a:ea typeface="Tahoma" pitchFamily="34" charset="0"/>
              <a:cs typeface="Tahoma" pitchFamily="34" charset="0"/>
            </a:endParaRPr>
          </a:p>
          <a:p>
            <a:pPr algn="just"/>
            <a:r>
              <a:rPr lang="tr-TR" sz="2000" dirty="0" smtClean="0">
                <a:latin typeface="Tahoma" pitchFamily="34" charset="0"/>
                <a:ea typeface="Tahoma" pitchFamily="34" charset="0"/>
                <a:cs typeface="Tahoma" pitchFamily="34" charset="0"/>
              </a:rPr>
              <a:t>Performans programı e-bütçe sistemi üzerinden hazırlanır. </a:t>
            </a:r>
          </a:p>
          <a:p>
            <a:pPr algn="just">
              <a:buNone/>
            </a:pPr>
            <a:endParaRPr lang="tr-TR" sz="20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r>
              <a:rPr lang="tr-TR" sz="2000" b="1" dirty="0" smtClean="0">
                <a:solidFill>
                  <a:srgbClr val="C00000"/>
                </a:solidFill>
                <a:latin typeface="Tahoma" pitchFamily="34" charset="0"/>
                <a:ea typeface="Tahoma" pitchFamily="34" charset="0"/>
                <a:cs typeface="Tahoma" pitchFamily="34" charset="0"/>
              </a:rPr>
              <a:t>Performans Programı Süreci (1)</a:t>
            </a:r>
            <a:endParaRPr lang="tr-TR" sz="2000" dirty="0">
              <a:solidFill>
                <a:srgbClr val="C00000"/>
              </a:solidFill>
            </a:endParaRPr>
          </a:p>
        </p:txBody>
      </p:sp>
      <p:sp>
        <p:nvSpPr>
          <p:cNvPr id="3" name="2 İçerik Yer Tutucusu"/>
          <p:cNvSpPr>
            <a:spLocks noGrp="1"/>
          </p:cNvSpPr>
          <p:nvPr>
            <p:ph idx="1"/>
          </p:nvPr>
        </p:nvSpPr>
        <p:spPr>
          <a:xfrm>
            <a:off x="457200" y="1196752"/>
            <a:ext cx="8229600" cy="4929411"/>
          </a:xfrm>
        </p:spPr>
        <p:txBody>
          <a:bodyPr>
            <a:normAutofit/>
          </a:bodyPr>
          <a:lstStyle/>
          <a:p>
            <a:pPr algn="just">
              <a:buNone/>
            </a:pPr>
            <a:r>
              <a:rPr lang="tr-TR" sz="2000" b="1" dirty="0" smtClean="0">
                <a:latin typeface="Tahoma" pitchFamily="34" charset="0"/>
                <a:ea typeface="Tahoma" pitchFamily="34" charset="0"/>
                <a:cs typeface="Tahoma" pitchFamily="34" charset="0"/>
              </a:rPr>
              <a:t>I. Performans Programı Hazırlıklarının Başlaması</a:t>
            </a:r>
          </a:p>
          <a:p>
            <a:pPr algn="just">
              <a:buNone/>
            </a:pPr>
            <a:r>
              <a:rPr lang="tr-TR" dirty="0" smtClean="0">
                <a:latin typeface="Tahoma" pitchFamily="34" charset="0"/>
                <a:ea typeface="Tahoma" pitchFamily="34" charset="0"/>
                <a:cs typeface="Tahoma" pitchFamily="34" charset="0"/>
              </a:rPr>
              <a:t>	</a:t>
            </a:r>
            <a:r>
              <a:rPr lang="tr-TR" sz="2000" dirty="0" smtClean="0">
                <a:latin typeface="Tahoma" pitchFamily="34" charset="0"/>
                <a:ea typeface="Tahoma" pitchFamily="34" charset="0"/>
                <a:cs typeface="Tahoma" pitchFamily="34" charset="0"/>
              </a:rPr>
              <a:t>Kamu idarelerinin performans programını hazırlama süreci, kamu idarelerinin üst yöneticisi ve harcama yetkilileri tarafından program dönemine ilişkin öncelikli stratejik amaç ve hedeflerin, performans hedef ve göstergelerinin, faaliyetlerin ve bunlardan sorumlu harcama birimlerinin belirlenmesi ile başlar ve belirlenen hususlar en geç </a:t>
            </a:r>
            <a:r>
              <a:rPr lang="tr-TR" sz="2000" b="1" dirty="0" smtClean="0">
                <a:solidFill>
                  <a:srgbClr val="C00000"/>
                </a:solidFill>
                <a:latin typeface="Tahoma" pitchFamily="34" charset="0"/>
                <a:ea typeface="Tahoma" pitchFamily="34" charset="0"/>
                <a:cs typeface="Tahoma" pitchFamily="34" charset="0"/>
              </a:rPr>
              <a:t>Mayıs</a:t>
            </a:r>
            <a:r>
              <a:rPr lang="tr-TR" sz="2000" b="1" dirty="0" smtClean="0">
                <a:latin typeface="Tahoma" pitchFamily="34" charset="0"/>
                <a:ea typeface="Tahoma" pitchFamily="34" charset="0"/>
                <a:cs typeface="Tahoma" pitchFamily="34" charset="0"/>
              </a:rPr>
              <a:t> </a:t>
            </a:r>
            <a:r>
              <a:rPr lang="tr-TR" sz="2000" dirty="0" smtClean="0">
                <a:latin typeface="Tahoma" pitchFamily="34" charset="0"/>
                <a:ea typeface="Tahoma" pitchFamily="34" charset="0"/>
                <a:cs typeface="Tahoma" pitchFamily="34" charset="0"/>
              </a:rPr>
              <a:t>ayı sonuna kadar üst yönetici tarafından harcama birimlerine yazılı olarak duyurulur.</a:t>
            </a:r>
          </a:p>
          <a:p>
            <a:pPr algn="just">
              <a:buNone/>
            </a:pPr>
            <a:endParaRPr lang="tr-TR" sz="2000" dirty="0" smtClean="0">
              <a:latin typeface="Tahoma" pitchFamily="34" charset="0"/>
              <a:ea typeface="Tahoma" pitchFamily="34" charset="0"/>
              <a:cs typeface="Tahoma" pitchFamily="34" charset="0"/>
            </a:endParaRPr>
          </a:p>
          <a:p>
            <a:pPr algn="just">
              <a:buNone/>
            </a:pPr>
            <a:r>
              <a:rPr lang="tr-TR" sz="2000" b="1" dirty="0" smtClean="0">
                <a:latin typeface="Tahoma" pitchFamily="34" charset="0"/>
                <a:ea typeface="Tahoma" pitchFamily="34" charset="0"/>
                <a:cs typeface="Tahoma" pitchFamily="34" charset="0"/>
              </a:rPr>
              <a:t>    </a:t>
            </a:r>
            <a:r>
              <a:rPr lang="tr-TR" sz="2000" b="1" dirty="0" smtClean="0">
                <a:solidFill>
                  <a:srgbClr val="C00000"/>
                </a:solidFill>
                <a:latin typeface="Tahoma" pitchFamily="34" charset="0"/>
                <a:ea typeface="Tahoma" pitchFamily="34" charset="0"/>
                <a:cs typeface="Tahoma" pitchFamily="34" charset="0"/>
              </a:rPr>
              <a:t>Temmuz</a:t>
            </a:r>
            <a:r>
              <a:rPr lang="tr-TR" sz="2000" b="1" dirty="0" smtClean="0">
                <a:latin typeface="Tahoma" pitchFamily="34" charset="0"/>
                <a:ea typeface="Tahoma" pitchFamily="34" charset="0"/>
                <a:cs typeface="Tahoma" pitchFamily="34" charset="0"/>
              </a:rPr>
              <a:t> </a:t>
            </a:r>
            <a:r>
              <a:rPr lang="tr-TR" sz="2000" dirty="0" smtClean="0">
                <a:latin typeface="Tahoma" pitchFamily="34" charset="0"/>
                <a:ea typeface="Tahoma" pitchFamily="34" charset="0"/>
                <a:cs typeface="Tahoma" pitchFamily="34" charset="0"/>
              </a:rPr>
              <a:t>ayı sonuna kadar harcama birimlerinden performans göstergeleri ve faaliyet maliyetlerine ilişkin bilgileri hazırlamaları istenir.</a:t>
            </a:r>
          </a:p>
          <a:p>
            <a:pPr algn="just">
              <a:buNone/>
            </a:pPr>
            <a:endParaRPr lang="tr-TR" dirty="0" smtClean="0">
              <a:latin typeface="Tahoma" pitchFamily="34" charset="0"/>
              <a:ea typeface="Tahoma" pitchFamily="34" charset="0"/>
              <a:cs typeface="Tahoma" pitchFamily="34" charset="0"/>
            </a:endParaRP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2000" b="1" dirty="0" smtClean="0">
                <a:solidFill>
                  <a:srgbClr val="C00000"/>
                </a:solidFill>
                <a:latin typeface="Tahoma" pitchFamily="34" charset="0"/>
                <a:ea typeface="Tahoma" pitchFamily="34" charset="0"/>
                <a:cs typeface="Tahoma" pitchFamily="34" charset="0"/>
              </a:rPr>
              <a:t>Performans Programı Süreci (2)</a:t>
            </a:r>
            <a:endParaRPr lang="tr-TR" sz="2000" dirty="0">
              <a:solidFill>
                <a:srgbClr val="C00000"/>
              </a:solidFill>
            </a:endParaRPr>
          </a:p>
        </p:txBody>
      </p:sp>
      <p:sp>
        <p:nvSpPr>
          <p:cNvPr id="3" name="2 İçerik Yer Tutucusu"/>
          <p:cNvSpPr>
            <a:spLocks noGrp="1"/>
          </p:cNvSpPr>
          <p:nvPr>
            <p:ph idx="1"/>
          </p:nvPr>
        </p:nvSpPr>
        <p:spPr>
          <a:xfrm>
            <a:off x="457200" y="712457"/>
            <a:ext cx="8229600" cy="5145435"/>
          </a:xfrm>
        </p:spPr>
        <p:txBody>
          <a:bodyPr>
            <a:noAutofit/>
          </a:bodyPr>
          <a:lstStyle/>
          <a:p>
            <a:pPr algn="just"/>
            <a:endParaRPr lang="tr-TR" sz="1400" dirty="0" smtClean="0">
              <a:latin typeface="Tahoma" pitchFamily="34" charset="0"/>
              <a:ea typeface="Tahoma" pitchFamily="34" charset="0"/>
              <a:cs typeface="Tahoma" pitchFamily="34" charset="0"/>
            </a:endParaRPr>
          </a:p>
          <a:p>
            <a:pPr algn="just"/>
            <a:r>
              <a:rPr lang="tr-TR" sz="1400" b="1" dirty="0" smtClean="0">
                <a:latin typeface="Tahoma" pitchFamily="34" charset="0"/>
                <a:ea typeface="Tahoma" pitchFamily="34" charset="0"/>
                <a:cs typeface="Tahoma" pitchFamily="34" charset="0"/>
              </a:rPr>
              <a:t>5018 sayılı Kanunun 16. maddesi uyarınca</a:t>
            </a:r>
            <a:r>
              <a:rPr lang="tr-TR" sz="1400" dirty="0" smtClean="0">
                <a:latin typeface="Tahoma" pitchFamily="34" charset="0"/>
                <a:ea typeface="Tahoma" pitchFamily="34" charset="0"/>
                <a:cs typeface="Tahoma" pitchFamily="34" charset="0"/>
              </a:rPr>
              <a:t>, </a:t>
            </a:r>
            <a:r>
              <a:rPr lang="tr-TR" sz="1400" b="1" u="sng" dirty="0" smtClean="0">
                <a:latin typeface="Tahoma" pitchFamily="34" charset="0"/>
                <a:ea typeface="Tahoma" pitchFamily="34" charset="0"/>
                <a:cs typeface="Tahoma" pitchFamily="34" charset="0"/>
              </a:rPr>
              <a:t>Bakanlar  Kurulu</a:t>
            </a:r>
            <a:r>
              <a:rPr lang="tr-TR" sz="1400" dirty="0" smtClean="0">
                <a:latin typeface="Tahoma" pitchFamily="34" charset="0"/>
                <a:ea typeface="Tahoma" pitchFamily="34" charset="0"/>
                <a:cs typeface="Tahoma" pitchFamily="34" charset="0"/>
              </a:rPr>
              <a:t> en geç </a:t>
            </a:r>
            <a:r>
              <a:rPr lang="tr-TR" sz="1400" b="1" u="sng" dirty="0" smtClean="0">
                <a:latin typeface="Tahoma" pitchFamily="34" charset="0"/>
                <a:ea typeface="Tahoma" pitchFamily="34" charset="0"/>
                <a:cs typeface="Tahoma" pitchFamily="34" charset="0"/>
              </a:rPr>
              <a:t>Eylül ayının ilk haftası</a:t>
            </a:r>
            <a:r>
              <a:rPr lang="tr-TR" sz="1400" dirty="0" smtClean="0">
                <a:latin typeface="Tahoma" pitchFamily="34" charset="0"/>
                <a:ea typeface="Tahoma" pitchFamily="34" charset="0"/>
                <a:cs typeface="Tahoma" pitchFamily="34" charset="0"/>
              </a:rPr>
              <a:t> sonuna kadar makro politikaları, ilkeleri, hedef ve gösterge niteliğindeki temel ekonomik büyüklükleri de kapsayacak şekilde </a:t>
            </a:r>
            <a:r>
              <a:rPr lang="tr-TR" sz="1400" b="1" u="sng" dirty="0" smtClean="0">
                <a:latin typeface="Tahoma" pitchFamily="34" charset="0"/>
                <a:ea typeface="Tahoma" pitchFamily="34" charset="0"/>
                <a:cs typeface="Tahoma" pitchFamily="34" charset="0"/>
              </a:rPr>
              <a:t>Kalkınma Bakanlığınca hazırlanan Orta Vadeli Programı </a:t>
            </a:r>
            <a:r>
              <a:rPr lang="tr-TR" sz="1400" dirty="0" smtClean="0">
                <a:latin typeface="Tahoma" pitchFamily="34" charset="0"/>
                <a:ea typeface="Tahoma" pitchFamily="34" charset="0"/>
                <a:cs typeface="Tahoma" pitchFamily="34" charset="0"/>
              </a:rPr>
              <a:t>kabul eder. </a:t>
            </a:r>
          </a:p>
          <a:p>
            <a:pPr algn="just">
              <a:buNone/>
            </a:pPr>
            <a:endParaRPr lang="tr-TR" sz="1400" dirty="0" smtClean="0">
              <a:latin typeface="Tahoma" pitchFamily="34" charset="0"/>
              <a:ea typeface="Tahoma" pitchFamily="34" charset="0"/>
              <a:cs typeface="Tahoma" pitchFamily="34" charset="0"/>
            </a:endParaRPr>
          </a:p>
          <a:p>
            <a:pPr algn="just"/>
            <a:r>
              <a:rPr lang="tr-TR" sz="1400" dirty="0" smtClean="0">
                <a:latin typeface="Tahoma" pitchFamily="34" charset="0"/>
                <a:ea typeface="Tahoma" pitchFamily="34" charset="0"/>
                <a:cs typeface="Tahoma" pitchFamily="34" charset="0"/>
              </a:rPr>
              <a:t>5018 sayılı Kanuna göre Orta Vadeli Mali Plan, Orta Vadeli Program ile uyumlu olmak üzere, gelecek üç yıla ilişkin toplam gelir ve gider tahminleri ile birlikte hedef açık ve borçlanma durumu ile kamu idarelerinin ödenek teklif tavanlarını içeren bir belgedir. </a:t>
            </a:r>
            <a:r>
              <a:rPr lang="tr-TR" sz="1400" b="1" u="sng" dirty="0" smtClean="0">
                <a:latin typeface="Tahoma" pitchFamily="34" charset="0"/>
                <a:ea typeface="Tahoma" pitchFamily="34" charset="0"/>
                <a:cs typeface="Tahoma" pitchFamily="34" charset="0"/>
              </a:rPr>
              <a:t>Maliye Bakanlığı</a:t>
            </a:r>
            <a:r>
              <a:rPr lang="tr-TR" sz="1400" dirty="0" smtClean="0">
                <a:latin typeface="Tahoma" pitchFamily="34" charset="0"/>
                <a:ea typeface="Tahoma" pitchFamily="34" charset="0"/>
                <a:cs typeface="Tahoma" pitchFamily="34" charset="0"/>
              </a:rPr>
              <a:t> tarafından hazırlanan </a:t>
            </a:r>
            <a:r>
              <a:rPr lang="tr-TR" sz="1400" b="1" u="sng" dirty="0" smtClean="0">
                <a:latin typeface="Tahoma" pitchFamily="34" charset="0"/>
                <a:ea typeface="Tahoma" pitchFamily="34" charset="0"/>
                <a:cs typeface="Tahoma" pitchFamily="34" charset="0"/>
              </a:rPr>
              <a:t>Orta Vadeli Malî Plan</a:t>
            </a:r>
            <a:r>
              <a:rPr lang="tr-TR" sz="1400" dirty="0" smtClean="0">
                <a:latin typeface="Tahoma" pitchFamily="34" charset="0"/>
                <a:ea typeface="Tahoma" pitchFamily="34" charset="0"/>
                <a:cs typeface="Tahoma" pitchFamily="34" charset="0"/>
              </a:rPr>
              <a:t>, en geç Eylül ayının on beşine kadar </a:t>
            </a:r>
            <a:r>
              <a:rPr lang="tr-TR" sz="1400" b="1" u="sng" dirty="0" smtClean="0">
                <a:latin typeface="Tahoma" pitchFamily="34" charset="0"/>
                <a:ea typeface="Tahoma" pitchFamily="34" charset="0"/>
                <a:cs typeface="Tahoma" pitchFamily="34" charset="0"/>
              </a:rPr>
              <a:t>Yüksek Planlama Kurulu</a:t>
            </a:r>
            <a:r>
              <a:rPr lang="tr-TR" sz="1400" dirty="0" smtClean="0">
                <a:latin typeface="Tahoma" pitchFamily="34" charset="0"/>
                <a:ea typeface="Tahoma" pitchFamily="34" charset="0"/>
                <a:cs typeface="Tahoma" pitchFamily="34" charset="0"/>
              </a:rPr>
              <a:t> tarafından karara bağlanarak Resmî Gazetede yayımlanmaktadır.</a:t>
            </a:r>
          </a:p>
          <a:p>
            <a:pPr algn="just"/>
            <a:endParaRPr lang="tr-TR" sz="1400" dirty="0" smtClean="0">
              <a:latin typeface="Tahoma" pitchFamily="34" charset="0"/>
              <a:ea typeface="Tahoma" pitchFamily="34" charset="0"/>
              <a:cs typeface="Tahoma" pitchFamily="34" charset="0"/>
            </a:endParaRPr>
          </a:p>
          <a:p>
            <a:pPr algn="just"/>
            <a:r>
              <a:rPr lang="tr-TR" sz="1400" dirty="0" smtClean="0">
                <a:latin typeface="Tahoma" pitchFamily="34" charset="0"/>
                <a:ea typeface="Tahoma" pitchFamily="34" charset="0"/>
                <a:cs typeface="Tahoma" pitchFamily="34" charset="0"/>
              </a:rPr>
              <a:t>Orta vadeli program ve orta vadeli mali plan yayımlandıktan sonra kamu idarelerinin bütçe tekliflerini ve yatırım programını hazırlama sürecini yönlendirmek üzere; Bütçe Çağrısı ve eki Bütçe Hazırlama Rehberi Maliye Bakanlığınca, Yatırım Genelgesi ve eki Yatırım Programı Hazırlama Rehberi ise Kalkınma Bakanlığınca hazırlanarak en geç Eylül ayının on beşine kadar Resmî Gazetede yayımlanır.</a:t>
            </a:r>
          </a:p>
          <a:p>
            <a:pPr algn="just">
              <a:buNone/>
            </a:pPr>
            <a:endParaRPr lang="tr-TR" sz="1400" dirty="0" smtClean="0">
              <a:latin typeface="Tahoma" pitchFamily="34" charset="0"/>
              <a:ea typeface="Tahoma" pitchFamily="34" charset="0"/>
              <a:cs typeface="Tahoma" pitchFamily="34" charset="0"/>
            </a:endParaRPr>
          </a:p>
          <a:p>
            <a:pPr algn="just"/>
            <a:r>
              <a:rPr lang="tr-TR" sz="1400" dirty="0" smtClean="0">
                <a:latin typeface="Tahoma" pitchFamily="34" charset="0"/>
                <a:ea typeface="Tahoma" pitchFamily="34" charset="0"/>
                <a:cs typeface="Tahoma" pitchFamily="34" charset="0"/>
              </a:rPr>
              <a:t>Stratejik planlar ile Bütçe Hazırlama Rehberinde yer alan esaslar çerçevesinde, bütçe gelir ve gider tekliflerini gerekçeli olarak hazırlar ve üniversite yönetim kurulunca kabul edilen bütçe teklifi üst yönetici tarafından imzalanmış olarak en geç Eylül ayı sonuna kadar Maliye Bakanlığına gönderir. Kamu idarelerinin yatırım teklifleri, değerlendirilmek üzere aynı süre içinde Kalkınma Bakanlığına verilir.</a:t>
            </a:r>
          </a:p>
          <a:p>
            <a:pPr algn="just"/>
            <a:endParaRPr lang="tr-TR" sz="1400" dirty="0" smtClean="0">
              <a:latin typeface="Tahoma" pitchFamily="34" charset="0"/>
              <a:ea typeface="Tahoma" pitchFamily="34" charset="0"/>
              <a:cs typeface="Tahoma" pitchFamily="34" charset="0"/>
            </a:endParaRPr>
          </a:p>
          <a:p>
            <a:pPr algn="just"/>
            <a:endParaRPr lang="tr-TR" sz="1400" dirty="0" smtClean="0">
              <a:latin typeface="Tahoma" pitchFamily="34" charset="0"/>
              <a:ea typeface="Tahoma" pitchFamily="34" charset="0"/>
              <a:cs typeface="Tahoma" pitchFamily="34" charset="0"/>
            </a:endParaRPr>
          </a:p>
          <a:p>
            <a:pPr algn="just"/>
            <a:endParaRPr lang="tr-TR" sz="1400" dirty="0" smtClean="0">
              <a:latin typeface="Tahoma" pitchFamily="34" charset="0"/>
              <a:ea typeface="Tahoma" pitchFamily="34" charset="0"/>
              <a:cs typeface="Tahoma" pitchFamily="34" charset="0"/>
            </a:endParaRPr>
          </a:p>
          <a:p>
            <a:endParaRPr lang="tr-TR" sz="1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b="1" dirty="0" smtClean="0">
                <a:solidFill>
                  <a:srgbClr val="C00000"/>
                </a:solidFill>
                <a:latin typeface="Tahoma" pitchFamily="34" charset="0"/>
                <a:ea typeface="Tahoma" pitchFamily="34" charset="0"/>
                <a:cs typeface="Tahoma" pitchFamily="34" charset="0"/>
              </a:rPr>
              <a:t>Performans Programı Süreci (3)</a:t>
            </a:r>
            <a:endParaRPr lang="tr-TR" sz="2000" dirty="0"/>
          </a:p>
        </p:txBody>
      </p:sp>
      <p:sp>
        <p:nvSpPr>
          <p:cNvPr id="3" name="2 İçerik Yer Tutucusu"/>
          <p:cNvSpPr>
            <a:spLocks noGrp="1"/>
          </p:cNvSpPr>
          <p:nvPr>
            <p:ph idx="1"/>
          </p:nvPr>
        </p:nvSpPr>
        <p:spPr>
          <a:xfrm>
            <a:off x="457200" y="1268760"/>
            <a:ext cx="8229600" cy="4896544"/>
          </a:xfrm>
        </p:spPr>
        <p:txBody>
          <a:bodyPr>
            <a:normAutofit/>
          </a:bodyPr>
          <a:lstStyle/>
          <a:p>
            <a:pPr algn="just"/>
            <a:r>
              <a:rPr lang="tr-TR" sz="2200" dirty="0" smtClean="0">
                <a:latin typeface="Tahoma" pitchFamily="34" charset="0"/>
                <a:ea typeface="Tahoma" pitchFamily="34" charset="0"/>
                <a:cs typeface="Tahoma" pitchFamily="34" charset="0"/>
              </a:rPr>
              <a:t>Harcama birimleri tarafından gelen veriler konsolide edilerek Teklif Performans Programı hazırlanır. Hazırlanan Teklif Performans Programı Bütçe görüşmelerinde değerlendirilmek üzere ilgili kurumlara gönderileceğinden üst yönetimin imzasına sunulur.</a:t>
            </a:r>
          </a:p>
          <a:p>
            <a:pPr algn="just">
              <a:buNone/>
            </a:pPr>
            <a:endParaRPr lang="tr-TR" sz="2200" dirty="0" smtClean="0">
              <a:latin typeface="Tahoma" pitchFamily="34" charset="0"/>
              <a:ea typeface="Tahoma" pitchFamily="34" charset="0"/>
              <a:cs typeface="Tahoma" pitchFamily="34" charset="0"/>
            </a:endParaRPr>
          </a:p>
          <a:p>
            <a:pPr algn="just"/>
            <a:r>
              <a:rPr lang="tr-TR" sz="2200" dirty="0" smtClean="0">
                <a:latin typeface="Tahoma" pitchFamily="34" charset="0"/>
                <a:ea typeface="Tahoma" pitchFamily="34" charset="0"/>
                <a:cs typeface="Tahoma" pitchFamily="34" charset="0"/>
              </a:rPr>
              <a:t>Üst yönetici tarafından onaylanan Teklif Performans Programı değerlendirilmek üzere </a:t>
            </a:r>
            <a:r>
              <a:rPr lang="tr-TR" sz="2200" dirty="0" smtClean="0">
                <a:solidFill>
                  <a:srgbClr val="C00000"/>
                </a:solidFill>
                <a:latin typeface="Tahoma" pitchFamily="34" charset="0"/>
                <a:ea typeface="Tahoma" pitchFamily="34" charset="0"/>
                <a:cs typeface="Tahoma" pitchFamily="34" charset="0"/>
              </a:rPr>
              <a:t>Eylül </a:t>
            </a:r>
            <a:r>
              <a:rPr lang="tr-TR" sz="2200" dirty="0" smtClean="0">
                <a:latin typeface="Tahoma" pitchFamily="34" charset="0"/>
                <a:ea typeface="Tahoma" pitchFamily="34" charset="0"/>
                <a:cs typeface="Tahoma" pitchFamily="34" charset="0"/>
              </a:rPr>
              <a:t>ayının ortasına kadar Kalkınma ve Maliye Bakanlığına gönderilir.</a:t>
            </a:r>
          </a:p>
          <a:p>
            <a:pPr algn="just"/>
            <a:endParaRPr lang="tr-TR" sz="2200" dirty="0" smtClean="0">
              <a:solidFill>
                <a:srgbClr val="FF0000"/>
              </a:solidFill>
              <a:latin typeface="Tahoma" pitchFamily="34" charset="0"/>
              <a:ea typeface="Tahoma" pitchFamily="34" charset="0"/>
              <a:cs typeface="Tahoma" pitchFamily="34" charset="0"/>
            </a:endParaRPr>
          </a:p>
          <a:p>
            <a:pPr algn="just"/>
            <a:r>
              <a:rPr lang="tr-TR" sz="2200" dirty="0" smtClean="0">
                <a:latin typeface="Tahoma" pitchFamily="34" charset="0"/>
                <a:ea typeface="Tahoma" pitchFamily="34" charset="0"/>
                <a:cs typeface="Tahoma" pitchFamily="34" charset="0"/>
              </a:rPr>
              <a:t>Teklif Performans Programı </a:t>
            </a:r>
            <a:r>
              <a:rPr lang="tr-TR" sz="2200" dirty="0" smtClean="0">
                <a:solidFill>
                  <a:srgbClr val="C00000"/>
                </a:solidFill>
                <a:latin typeface="Tahoma" pitchFamily="34" charset="0"/>
                <a:ea typeface="Tahoma" pitchFamily="34" charset="0"/>
                <a:cs typeface="Tahoma" pitchFamily="34" charset="0"/>
              </a:rPr>
              <a:t>Eylül-Ekim</a:t>
            </a:r>
            <a:r>
              <a:rPr lang="tr-TR" sz="2200" dirty="0" smtClean="0">
                <a:solidFill>
                  <a:srgbClr val="FF0000"/>
                </a:solidFill>
                <a:latin typeface="Tahoma" pitchFamily="34" charset="0"/>
                <a:ea typeface="Tahoma" pitchFamily="34" charset="0"/>
                <a:cs typeface="Tahoma" pitchFamily="34" charset="0"/>
              </a:rPr>
              <a:t> </a:t>
            </a:r>
            <a:r>
              <a:rPr lang="tr-TR" sz="2200" dirty="0" smtClean="0">
                <a:latin typeface="Tahoma" pitchFamily="34" charset="0"/>
                <a:ea typeface="Tahoma" pitchFamily="34" charset="0"/>
                <a:cs typeface="Tahoma" pitchFamily="34" charset="0"/>
              </a:rPr>
              <a:t>ayları içerisinde Maliye Bakanlığında bütçe görüşmeleri kapsamında müzakere edilir. </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850106"/>
          </a:xfrm>
        </p:spPr>
        <p:txBody>
          <a:bodyPr>
            <a:normAutofit/>
          </a:bodyPr>
          <a:lstStyle/>
          <a:p>
            <a:r>
              <a:rPr lang="tr-TR" sz="2000" b="1" dirty="0" smtClean="0">
                <a:solidFill>
                  <a:srgbClr val="C00000"/>
                </a:solidFill>
                <a:latin typeface="Tahoma" pitchFamily="34" charset="0"/>
                <a:ea typeface="Tahoma" pitchFamily="34" charset="0"/>
                <a:cs typeface="Tahoma" pitchFamily="34" charset="0"/>
              </a:rPr>
              <a:t>Performans Programı Süreci (4)</a:t>
            </a:r>
            <a:endParaRPr lang="tr-TR" sz="2000" dirty="0">
              <a:solidFill>
                <a:srgbClr val="C00000"/>
              </a:solidFill>
            </a:endParaRPr>
          </a:p>
        </p:txBody>
      </p:sp>
      <p:sp>
        <p:nvSpPr>
          <p:cNvPr id="3" name="2 İçerik Yer Tutucusu"/>
          <p:cNvSpPr>
            <a:spLocks noGrp="1"/>
          </p:cNvSpPr>
          <p:nvPr>
            <p:ph idx="1"/>
          </p:nvPr>
        </p:nvSpPr>
        <p:spPr>
          <a:xfrm>
            <a:off x="457200" y="1052736"/>
            <a:ext cx="8229600" cy="5073427"/>
          </a:xfrm>
        </p:spPr>
        <p:txBody>
          <a:bodyPr>
            <a:normAutofit lnSpcReduction="10000"/>
          </a:bodyPr>
          <a:lstStyle/>
          <a:p>
            <a:pPr>
              <a:buNone/>
            </a:pPr>
            <a:endParaRPr lang="tr-TR" sz="3100" dirty="0" smtClean="0"/>
          </a:p>
          <a:p>
            <a:pPr algn="just"/>
            <a:r>
              <a:rPr lang="tr-TR" sz="2200" dirty="0" smtClean="0">
                <a:latin typeface="Tahoma" pitchFamily="34" charset="0"/>
                <a:ea typeface="Tahoma" pitchFamily="34" charset="0"/>
                <a:cs typeface="Tahoma" pitchFamily="34" charset="0"/>
              </a:rPr>
              <a:t>Bakanlık tarafından değerlendirilen ve gerek görülmesi halinde  Teklif Performans Programında yapılan düzeltmelerden sonra Tasarı Performans Programı hazırlanır.</a:t>
            </a:r>
          </a:p>
          <a:p>
            <a:pPr algn="just">
              <a:buNone/>
            </a:pPr>
            <a:endParaRPr lang="tr-TR" sz="2200" dirty="0" smtClean="0">
              <a:latin typeface="Tahoma" pitchFamily="34" charset="0"/>
              <a:ea typeface="Tahoma" pitchFamily="34" charset="0"/>
              <a:cs typeface="Tahoma" pitchFamily="34" charset="0"/>
            </a:endParaRPr>
          </a:p>
          <a:p>
            <a:pPr algn="just"/>
            <a:r>
              <a:rPr lang="tr-TR" sz="2200" dirty="0" smtClean="0">
                <a:latin typeface="Tahoma" pitchFamily="34" charset="0"/>
                <a:ea typeface="Tahoma" pitchFamily="34" charset="0"/>
                <a:cs typeface="Tahoma" pitchFamily="34" charset="0"/>
              </a:rPr>
              <a:t>Hazırlanan Tasarı Performans Programı en geç </a:t>
            </a:r>
            <a:r>
              <a:rPr lang="tr-TR" sz="2200" dirty="0" smtClean="0">
                <a:solidFill>
                  <a:srgbClr val="C00000"/>
                </a:solidFill>
                <a:latin typeface="Tahoma" pitchFamily="34" charset="0"/>
                <a:ea typeface="Tahoma" pitchFamily="34" charset="0"/>
                <a:cs typeface="Tahoma" pitchFamily="34" charset="0"/>
              </a:rPr>
              <a:t>17 Ekim’e </a:t>
            </a:r>
            <a:r>
              <a:rPr lang="tr-TR" sz="2200" dirty="0" smtClean="0">
                <a:latin typeface="Tahoma" pitchFamily="34" charset="0"/>
                <a:ea typeface="Tahoma" pitchFamily="34" charset="0"/>
                <a:cs typeface="Tahoma" pitchFamily="34" charset="0"/>
              </a:rPr>
              <a:t>kadar Maliye Bakanlığına gönderilerek TBMM’deki Merkezi Yönetim Bütçe Kanun Tasarısı gündemine alınması sağlanır.</a:t>
            </a:r>
          </a:p>
          <a:p>
            <a:pPr algn="just">
              <a:buNone/>
            </a:pPr>
            <a:endParaRPr lang="tr-TR" sz="2200" dirty="0" smtClean="0">
              <a:latin typeface="Tahoma" pitchFamily="34" charset="0"/>
              <a:ea typeface="Tahoma" pitchFamily="34" charset="0"/>
              <a:cs typeface="Tahoma" pitchFamily="34" charset="0"/>
            </a:endParaRPr>
          </a:p>
          <a:p>
            <a:pPr algn="just"/>
            <a:r>
              <a:rPr lang="tr-TR" sz="2200" dirty="0" smtClean="0">
                <a:latin typeface="Tahoma" pitchFamily="34" charset="0"/>
                <a:ea typeface="Tahoma" pitchFamily="34" charset="0"/>
                <a:cs typeface="Tahoma" pitchFamily="34" charset="0"/>
              </a:rPr>
              <a:t>Plan ve Bütçe Komisyonunda Bütçe Kanun Tasarısının görüşülmesi </a:t>
            </a:r>
            <a:r>
              <a:rPr lang="tr-TR" sz="2200" dirty="0" smtClean="0">
                <a:solidFill>
                  <a:srgbClr val="C00000"/>
                </a:solidFill>
                <a:latin typeface="Tahoma" pitchFamily="34" charset="0"/>
                <a:ea typeface="Tahoma" pitchFamily="34" charset="0"/>
                <a:cs typeface="Tahoma" pitchFamily="34" charset="0"/>
              </a:rPr>
              <a:t>Ekim-Kasım</a:t>
            </a:r>
            <a:r>
              <a:rPr lang="tr-TR" sz="2200" dirty="0" smtClean="0">
                <a:latin typeface="Tahoma" pitchFamily="34" charset="0"/>
                <a:ea typeface="Tahoma" pitchFamily="34" charset="0"/>
                <a:cs typeface="Tahoma" pitchFamily="34" charset="0"/>
              </a:rPr>
              <a:t> ayları içerisinde gerçekleştirilir.</a:t>
            </a:r>
          </a:p>
          <a:p>
            <a:pPr algn="just">
              <a:buNone/>
            </a:pPr>
            <a:endParaRPr lang="tr-TR" sz="2200" dirty="0" smtClean="0">
              <a:latin typeface="Tahoma" pitchFamily="34" charset="0"/>
              <a:ea typeface="Tahoma" pitchFamily="34" charset="0"/>
              <a:cs typeface="Tahoma" pitchFamily="34" charset="0"/>
            </a:endParaRPr>
          </a:p>
          <a:p>
            <a:pPr algn="just"/>
            <a:r>
              <a:rPr lang="tr-TR" sz="2200" dirty="0" smtClean="0">
                <a:solidFill>
                  <a:srgbClr val="C00000"/>
                </a:solidFill>
                <a:latin typeface="Tahoma" pitchFamily="34" charset="0"/>
                <a:ea typeface="Tahoma" pitchFamily="34" charset="0"/>
                <a:cs typeface="Tahoma" pitchFamily="34" charset="0"/>
              </a:rPr>
              <a:t>Kasım-Aralık</a:t>
            </a:r>
            <a:r>
              <a:rPr lang="tr-TR" sz="2200" dirty="0" smtClean="0">
                <a:latin typeface="Tahoma" pitchFamily="34" charset="0"/>
                <a:ea typeface="Tahoma" pitchFamily="34" charset="0"/>
                <a:cs typeface="Tahoma" pitchFamily="34" charset="0"/>
              </a:rPr>
              <a:t> ayları içerisinde ise TBMM Genel Kurulunda Bütçe Kanun Tasarısı görüşülerek sonuçlandırılır.</a:t>
            </a:r>
          </a:p>
          <a:p>
            <a:pPr algn="just">
              <a:buNone/>
            </a:pPr>
            <a:endParaRPr lang="tr-TR" sz="22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936104"/>
          </a:xfrm>
        </p:spPr>
        <p:txBody>
          <a:bodyPr>
            <a:normAutofit/>
          </a:bodyPr>
          <a:lstStyle/>
          <a:p>
            <a:r>
              <a:rPr lang="tr-TR" sz="2000" b="1" dirty="0" smtClean="0">
                <a:solidFill>
                  <a:srgbClr val="C00000"/>
                </a:solidFill>
                <a:latin typeface="Tahoma" pitchFamily="34" charset="0"/>
                <a:ea typeface="Tahoma" pitchFamily="34" charset="0"/>
                <a:cs typeface="Tahoma" pitchFamily="34" charset="0"/>
              </a:rPr>
              <a:t>Performans Programı Süreci (5)</a:t>
            </a:r>
            <a:endParaRPr lang="tr-TR" sz="2000" b="1" dirty="0">
              <a:solidFill>
                <a:srgbClr val="C00000"/>
              </a:solidFill>
            </a:endParaRPr>
          </a:p>
        </p:txBody>
      </p:sp>
      <p:sp>
        <p:nvSpPr>
          <p:cNvPr id="3" name="2 İçerik Yer Tutucusu"/>
          <p:cNvSpPr>
            <a:spLocks noGrp="1"/>
          </p:cNvSpPr>
          <p:nvPr>
            <p:ph idx="1"/>
          </p:nvPr>
        </p:nvSpPr>
        <p:spPr>
          <a:xfrm>
            <a:off x="457200" y="1196752"/>
            <a:ext cx="8229600" cy="4929411"/>
          </a:xfrm>
        </p:spPr>
        <p:txBody>
          <a:bodyPr>
            <a:normAutofit/>
          </a:bodyPr>
          <a:lstStyle/>
          <a:p>
            <a:endParaRPr lang="tr-TR" dirty="0" smtClean="0"/>
          </a:p>
          <a:p>
            <a:pPr algn="just"/>
            <a:r>
              <a:rPr lang="tr-TR" sz="2000" dirty="0" smtClean="0">
                <a:latin typeface="Tahoma" pitchFamily="34" charset="0"/>
                <a:ea typeface="Tahoma" pitchFamily="34" charset="0"/>
                <a:cs typeface="Tahoma" pitchFamily="34" charset="0"/>
              </a:rPr>
              <a:t>Bütçe Kanunu ile belirlenen bütçe büyüklüklerine göre nihai hali verilen Performans Programı üst yönetici tarafından </a:t>
            </a:r>
            <a:r>
              <a:rPr lang="tr-TR" sz="2000" b="1" dirty="0" smtClean="0">
                <a:solidFill>
                  <a:srgbClr val="C00000"/>
                </a:solidFill>
                <a:latin typeface="Tahoma" pitchFamily="34" charset="0"/>
                <a:ea typeface="Tahoma" pitchFamily="34" charset="0"/>
                <a:cs typeface="Tahoma" pitchFamily="34" charset="0"/>
              </a:rPr>
              <a:t>Ocak</a:t>
            </a:r>
            <a:r>
              <a:rPr lang="tr-TR" sz="2000" b="1" dirty="0" smtClean="0">
                <a:latin typeface="Tahoma" pitchFamily="34" charset="0"/>
                <a:ea typeface="Tahoma" pitchFamily="34" charset="0"/>
                <a:cs typeface="Tahoma" pitchFamily="34" charset="0"/>
              </a:rPr>
              <a:t> </a:t>
            </a:r>
            <a:r>
              <a:rPr lang="tr-TR" sz="2000" dirty="0" smtClean="0">
                <a:latin typeface="Tahoma" pitchFamily="34" charset="0"/>
                <a:ea typeface="Tahoma" pitchFamily="34" charset="0"/>
                <a:cs typeface="Tahoma" pitchFamily="34" charset="0"/>
              </a:rPr>
              <a:t>ayı başında hazırlanır ve  aynı ay içerisinde kamuoyuna açıklanır. </a:t>
            </a:r>
          </a:p>
          <a:p>
            <a:pPr algn="just">
              <a:buNone/>
            </a:pPr>
            <a:endParaRPr lang="tr-TR" sz="2000" dirty="0" smtClean="0">
              <a:latin typeface="Tahoma" pitchFamily="34" charset="0"/>
              <a:ea typeface="Tahoma" pitchFamily="34" charset="0"/>
              <a:cs typeface="Tahoma" pitchFamily="34" charset="0"/>
            </a:endParaRPr>
          </a:p>
          <a:p>
            <a:pPr algn="just"/>
            <a:r>
              <a:rPr lang="tr-TR" sz="2000" dirty="0" smtClean="0">
                <a:latin typeface="Tahoma" pitchFamily="34" charset="0"/>
                <a:ea typeface="Tahoma" pitchFamily="34" charset="0"/>
                <a:cs typeface="Tahoma" pitchFamily="34" charset="0"/>
              </a:rPr>
              <a:t>Kamuoyuna açıklanan Performans Programı en geç </a:t>
            </a:r>
            <a:r>
              <a:rPr lang="tr-TR" sz="2000" b="1" dirty="0" smtClean="0">
                <a:solidFill>
                  <a:srgbClr val="C00000"/>
                </a:solidFill>
                <a:latin typeface="Tahoma" pitchFamily="34" charset="0"/>
                <a:ea typeface="Tahoma" pitchFamily="34" charset="0"/>
                <a:cs typeface="Tahoma" pitchFamily="34" charset="0"/>
              </a:rPr>
              <a:t>Mart</a:t>
            </a:r>
            <a:r>
              <a:rPr lang="tr-TR" sz="2000" dirty="0" smtClean="0">
                <a:latin typeface="Tahoma" pitchFamily="34" charset="0"/>
                <a:ea typeface="Tahoma" pitchFamily="34" charset="0"/>
                <a:cs typeface="Tahoma" pitchFamily="34" charset="0"/>
              </a:rPr>
              <a:t> ayının on beşine kadar Maliye Bakanlığına ve Kalkınma Bakanlığına gönderilir</a:t>
            </a:r>
            <a:r>
              <a:rPr lang="tr-TR" sz="2000" dirty="0" smtClean="0"/>
              <a:t>.</a:t>
            </a:r>
          </a:p>
          <a:p>
            <a:pPr>
              <a:buNone/>
            </a:pP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Autofit/>
          </a:bodyPr>
          <a:lstStyle/>
          <a:p>
            <a:r>
              <a:rPr lang="tr-TR" sz="2000" dirty="0" smtClean="0">
                <a:solidFill>
                  <a:srgbClr val="C00000"/>
                </a:solidFill>
                <a:latin typeface="Tahoma" pitchFamily="34" charset="0"/>
                <a:ea typeface="Tahoma" pitchFamily="34" charset="0"/>
                <a:cs typeface="Tahoma" pitchFamily="34" charset="0"/>
              </a:rPr>
              <a:t>Mersin Üniversitesi </a:t>
            </a:r>
            <a:br>
              <a:rPr lang="tr-TR" sz="2000" dirty="0" smtClean="0">
                <a:solidFill>
                  <a:srgbClr val="C00000"/>
                </a:solidFill>
                <a:latin typeface="Tahoma" pitchFamily="34" charset="0"/>
                <a:ea typeface="Tahoma" pitchFamily="34" charset="0"/>
                <a:cs typeface="Tahoma" pitchFamily="34" charset="0"/>
              </a:rPr>
            </a:br>
            <a:r>
              <a:rPr lang="tr-TR" sz="2000" dirty="0" smtClean="0">
                <a:solidFill>
                  <a:srgbClr val="C00000"/>
                </a:solidFill>
                <a:latin typeface="Tahoma" pitchFamily="34" charset="0"/>
                <a:ea typeface="Tahoma" pitchFamily="34" charset="0"/>
                <a:cs typeface="Tahoma" pitchFamily="34" charset="0"/>
              </a:rPr>
              <a:t>2018 Yılı Nihai  Performans Programı</a:t>
            </a:r>
            <a:r>
              <a:rPr lang="tr-TR" sz="2000" dirty="0" smtClean="0">
                <a:solidFill>
                  <a:srgbClr val="C00000"/>
                </a:solidFill>
              </a:rPr>
              <a:t/>
            </a:r>
            <a:br>
              <a:rPr lang="tr-TR" sz="2000" dirty="0" smtClean="0">
                <a:solidFill>
                  <a:srgbClr val="C00000"/>
                </a:solidFill>
              </a:rPr>
            </a:br>
            <a:endParaRPr lang="tr-TR" sz="2000" dirty="0">
              <a:solidFill>
                <a:srgbClr val="C00000"/>
              </a:solidFill>
            </a:endParaRPr>
          </a:p>
        </p:txBody>
      </p:sp>
      <p:sp>
        <p:nvSpPr>
          <p:cNvPr id="3" name="2 İçerik Yer Tutucusu"/>
          <p:cNvSpPr>
            <a:spLocks noGrp="1"/>
          </p:cNvSpPr>
          <p:nvPr>
            <p:ph idx="1"/>
          </p:nvPr>
        </p:nvSpPr>
        <p:spPr>
          <a:xfrm>
            <a:off x="457200" y="836712"/>
            <a:ext cx="8229600" cy="5289451"/>
          </a:xfrm>
        </p:spPr>
        <p:txBody>
          <a:bodyPr>
            <a:normAutofit fontScale="25000" lnSpcReduction="20000"/>
          </a:bodyPr>
          <a:lstStyle/>
          <a:p>
            <a:endParaRPr lang="tr-TR" dirty="0" smtClean="0"/>
          </a:p>
          <a:p>
            <a:pPr algn="just">
              <a:buNone/>
            </a:pPr>
            <a:r>
              <a:rPr lang="tr-TR" dirty="0" smtClean="0">
                <a:latin typeface="Tahoma" pitchFamily="34" charset="0"/>
                <a:ea typeface="Tahoma" pitchFamily="34" charset="0"/>
                <a:cs typeface="Tahoma" pitchFamily="34" charset="0"/>
              </a:rPr>
              <a:t> </a:t>
            </a:r>
            <a:r>
              <a:rPr lang="tr-TR" sz="5600" dirty="0" smtClean="0">
                <a:latin typeface="Tahoma" pitchFamily="34" charset="0"/>
                <a:ea typeface="Tahoma" pitchFamily="34" charset="0"/>
                <a:cs typeface="Tahoma" pitchFamily="34" charset="0"/>
              </a:rPr>
              <a:t>ÜST YÖNETİCİNİN SUNUŞU </a:t>
            </a:r>
          </a:p>
          <a:p>
            <a:pPr algn="just">
              <a:buNone/>
            </a:pPr>
            <a:r>
              <a:rPr lang="tr-TR" sz="5600" dirty="0" smtClean="0">
                <a:latin typeface="Tahoma" pitchFamily="34" charset="0"/>
                <a:ea typeface="Tahoma" pitchFamily="34" charset="0"/>
                <a:cs typeface="Tahoma" pitchFamily="34" charset="0"/>
              </a:rPr>
              <a:t>	Bu başlık altında kamu idaresinin üst yöneticisinin, performans programına ilişkin sunuşuna yer verilir. </a:t>
            </a:r>
          </a:p>
          <a:p>
            <a:pPr algn="just"/>
            <a:endParaRPr lang="tr-TR" sz="5600" dirty="0" smtClean="0">
              <a:latin typeface="Tahoma" pitchFamily="34" charset="0"/>
              <a:ea typeface="Tahoma" pitchFamily="34" charset="0"/>
              <a:cs typeface="Tahoma" pitchFamily="34" charset="0"/>
            </a:endParaRPr>
          </a:p>
          <a:p>
            <a:pPr algn="just">
              <a:buNone/>
            </a:pPr>
            <a:r>
              <a:rPr lang="tr-TR" sz="5600" dirty="0" smtClean="0">
                <a:latin typeface="Tahoma" pitchFamily="34" charset="0"/>
                <a:ea typeface="Tahoma" pitchFamily="34" charset="0"/>
                <a:cs typeface="Tahoma" pitchFamily="34" charset="0"/>
              </a:rPr>
              <a:t>I. GENEL BİLGİLER</a:t>
            </a:r>
          </a:p>
          <a:p>
            <a:pPr algn="just">
              <a:buNone/>
            </a:pPr>
            <a:r>
              <a:rPr lang="tr-TR" sz="5600" dirty="0" smtClean="0">
                <a:latin typeface="Tahoma" pitchFamily="34" charset="0"/>
                <a:ea typeface="Tahoma" pitchFamily="34" charset="0"/>
                <a:cs typeface="Tahoma" pitchFamily="34" charset="0"/>
              </a:rPr>
              <a:t>A. Yetki, Görev ve Sorumluluklar</a:t>
            </a:r>
          </a:p>
          <a:p>
            <a:pPr algn="just">
              <a:buNone/>
            </a:pPr>
            <a:r>
              <a:rPr lang="tr-TR" sz="5600" dirty="0" smtClean="0">
                <a:latin typeface="Tahoma" pitchFamily="34" charset="0"/>
                <a:ea typeface="Tahoma" pitchFamily="34" charset="0"/>
                <a:cs typeface="Tahoma" pitchFamily="34" charset="0"/>
              </a:rPr>
              <a:t>	Üniversitenin yetki, görev ve sorumluluklarına kuruluş kanunu veya ilgili mevzuat çerçevesinde özet olarak yer verilir.</a:t>
            </a:r>
          </a:p>
          <a:p>
            <a:pPr algn="just">
              <a:buNone/>
            </a:pPr>
            <a:endParaRPr lang="tr-TR" sz="5600" dirty="0" smtClean="0">
              <a:latin typeface="Tahoma" pitchFamily="34" charset="0"/>
              <a:ea typeface="Tahoma" pitchFamily="34" charset="0"/>
              <a:cs typeface="Tahoma" pitchFamily="34" charset="0"/>
            </a:endParaRPr>
          </a:p>
          <a:p>
            <a:pPr algn="just">
              <a:buNone/>
            </a:pPr>
            <a:r>
              <a:rPr lang="tr-TR" sz="5600" dirty="0" smtClean="0">
                <a:latin typeface="Tahoma" pitchFamily="34" charset="0"/>
                <a:ea typeface="Tahoma" pitchFamily="34" charset="0"/>
                <a:cs typeface="Tahoma" pitchFamily="34" charset="0"/>
              </a:rPr>
              <a:t>B. Teşkilat Yapısı</a:t>
            </a:r>
          </a:p>
          <a:p>
            <a:pPr algn="just">
              <a:buNone/>
            </a:pPr>
            <a:r>
              <a:rPr lang="tr-TR" sz="5600" dirty="0" smtClean="0">
                <a:latin typeface="Tahoma" pitchFamily="34" charset="0"/>
                <a:ea typeface="Tahoma" pitchFamily="34" charset="0"/>
                <a:cs typeface="Tahoma" pitchFamily="34" charset="0"/>
              </a:rPr>
              <a:t>	 Üniversitenin organizasyon şemasına ve organizasyon yapısının etkinliğine ilişkin değerlendirmelere yer verilir.</a:t>
            </a:r>
          </a:p>
          <a:p>
            <a:pPr algn="just"/>
            <a:endParaRPr lang="tr-TR" sz="5600" dirty="0" smtClean="0">
              <a:latin typeface="Tahoma" pitchFamily="34" charset="0"/>
              <a:ea typeface="Tahoma" pitchFamily="34" charset="0"/>
              <a:cs typeface="Tahoma" pitchFamily="34" charset="0"/>
            </a:endParaRPr>
          </a:p>
          <a:p>
            <a:pPr algn="just">
              <a:buNone/>
            </a:pPr>
            <a:r>
              <a:rPr lang="tr-TR" sz="5600" dirty="0" smtClean="0">
                <a:latin typeface="Tahoma" pitchFamily="34" charset="0"/>
                <a:ea typeface="Tahoma" pitchFamily="34" charset="0"/>
                <a:cs typeface="Tahoma" pitchFamily="34" charset="0"/>
              </a:rPr>
              <a:t>C. Fiziksel Kaynaklar</a:t>
            </a:r>
          </a:p>
          <a:p>
            <a:pPr algn="just">
              <a:buNone/>
            </a:pPr>
            <a:r>
              <a:rPr lang="tr-TR" sz="5600" dirty="0" smtClean="0">
                <a:latin typeface="Tahoma" pitchFamily="34" charset="0"/>
                <a:ea typeface="Tahoma" pitchFamily="34" charset="0"/>
                <a:cs typeface="Tahoma" pitchFamily="34" charset="0"/>
              </a:rPr>
              <a:t>	 Üniversitenin kullanımında olan ve program döneminde temin edilmesi düşünülen hizmet binası, lojman, taşıt aracı, iş makineleri, telefon, faks, bilgisayar, yazıcı vb. varlıklara ilişkin bilgilere, bunların elde edilmesi ve kullanımı hususunda izlenecek politikalara yer verilir. Fiziki kaynaklara ilişkin bilgiler tablolaştırılarak programa eklenir.</a:t>
            </a:r>
          </a:p>
          <a:p>
            <a:pPr algn="just"/>
            <a:endParaRPr lang="tr-TR" sz="5600" dirty="0" smtClean="0">
              <a:latin typeface="Tahoma" pitchFamily="34" charset="0"/>
              <a:ea typeface="Tahoma" pitchFamily="34" charset="0"/>
              <a:cs typeface="Tahoma" pitchFamily="34" charset="0"/>
            </a:endParaRPr>
          </a:p>
          <a:p>
            <a:pPr algn="just">
              <a:buNone/>
            </a:pPr>
            <a:r>
              <a:rPr lang="tr-TR" sz="5600" dirty="0" smtClean="0">
                <a:latin typeface="Tahoma" pitchFamily="34" charset="0"/>
                <a:ea typeface="Tahoma" pitchFamily="34" charset="0"/>
                <a:cs typeface="Tahoma" pitchFamily="34" charset="0"/>
              </a:rPr>
              <a:t>D. Bilgi ve Teknolojik Kaynaklar</a:t>
            </a:r>
          </a:p>
          <a:p>
            <a:pPr algn="just">
              <a:buNone/>
            </a:pPr>
            <a:r>
              <a:rPr lang="tr-TR" sz="5600" dirty="0" smtClean="0">
                <a:latin typeface="Tahoma" pitchFamily="34" charset="0"/>
                <a:ea typeface="Tahoma" pitchFamily="34" charset="0"/>
                <a:cs typeface="Tahoma" pitchFamily="34" charset="0"/>
              </a:rPr>
              <a:t>	Üniversitenin bilişim sistemi, bilişim sisteminin faaliyetlere katkısı, karşılaşılan sorunlar, program döneminde sistemde planlanan değişiklikler ile e-devlet uygulamaları kısaca açıklanır.</a:t>
            </a:r>
          </a:p>
          <a:p>
            <a:pPr algn="just"/>
            <a:endParaRPr lang="tr-TR" sz="5600" dirty="0" smtClean="0">
              <a:latin typeface="Tahoma" pitchFamily="34" charset="0"/>
              <a:ea typeface="Tahoma" pitchFamily="34" charset="0"/>
              <a:cs typeface="Tahoma" pitchFamily="34" charset="0"/>
            </a:endParaRPr>
          </a:p>
          <a:p>
            <a:pPr algn="just">
              <a:buNone/>
            </a:pPr>
            <a:r>
              <a:rPr lang="tr-TR" sz="5600" dirty="0" smtClean="0">
                <a:latin typeface="Tahoma" pitchFamily="34" charset="0"/>
                <a:ea typeface="Tahoma" pitchFamily="34" charset="0"/>
                <a:cs typeface="Tahoma" pitchFamily="34" charset="0"/>
              </a:rPr>
              <a:t>E. İnsan Kaynakları</a:t>
            </a:r>
          </a:p>
          <a:p>
            <a:pPr algn="just">
              <a:buNone/>
            </a:pPr>
            <a:r>
              <a:rPr lang="tr-TR" sz="5600" dirty="0" smtClean="0">
                <a:latin typeface="Tahoma" pitchFamily="34" charset="0"/>
                <a:ea typeface="Tahoma" pitchFamily="34" charset="0"/>
                <a:cs typeface="Tahoma" pitchFamily="34" charset="0"/>
              </a:rPr>
              <a:t>	 Üniversitenin mevcut insan kaynakları, istihdam şekli, hizmet sınıfları, kadro unvanları, istihdam politikası ve benzeri bilgilere yer verilir. Ayrıca program dönemindeki insan kaynakları ihtiyacı ve bunun karşılanmasına yönelik izlenecek politikalar açıklanır. İnsan kaynaklarına ilişkin bilgiler tablolaştırılarak programa eklenir.</a:t>
            </a:r>
          </a:p>
          <a:p>
            <a:pPr>
              <a:buNone/>
            </a:pPr>
            <a:endParaRPr lang="tr-TR" sz="6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332656"/>
            <a:ext cx="8229600" cy="706090"/>
          </a:xfrm>
        </p:spPr>
        <p:txBody>
          <a:bodyPr>
            <a:noAutofit/>
          </a:bodyPr>
          <a:lstStyle/>
          <a:p>
            <a:r>
              <a:rPr lang="tr-TR" sz="2000" dirty="0" smtClean="0">
                <a:solidFill>
                  <a:srgbClr val="C00000"/>
                </a:solidFill>
                <a:latin typeface="Tahoma" pitchFamily="34" charset="0"/>
                <a:ea typeface="Tahoma" pitchFamily="34" charset="0"/>
                <a:cs typeface="Tahoma" pitchFamily="34" charset="0"/>
              </a:rPr>
              <a:t>Mersin Üniversitesi </a:t>
            </a:r>
            <a:br>
              <a:rPr lang="tr-TR" sz="2000" dirty="0" smtClean="0">
                <a:solidFill>
                  <a:srgbClr val="C00000"/>
                </a:solidFill>
                <a:latin typeface="Tahoma" pitchFamily="34" charset="0"/>
                <a:ea typeface="Tahoma" pitchFamily="34" charset="0"/>
                <a:cs typeface="Tahoma" pitchFamily="34" charset="0"/>
              </a:rPr>
            </a:br>
            <a:r>
              <a:rPr lang="tr-TR" sz="2000" dirty="0" smtClean="0">
                <a:solidFill>
                  <a:srgbClr val="C00000"/>
                </a:solidFill>
                <a:latin typeface="Tahoma" pitchFamily="34" charset="0"/>
                <a:ea typeface="Tahoma" pitchFamily="34" charset="0"/>
                <a:cs typeface="Tahoma" pitchFamily="34" charset="0"/>
              </a:rPr>
              <a:t>2018 Yılı Nihai  Performans Programı</a:t>
            </a:r>
            <a:endParaRPr lang="tr-TR" sz="2000" dirty="0">
              <a:solidFill>
                <a:srgbClr val="C0000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457200" y="1196752"/>
            <a:ext cx="8229600" cy="4929411"/>
          </a:xfrm>
        </p:spPr>
        <p:txBody>
          <a:bodyPr>
            <a:normAutofit fontScale="47500" lnSpcReduction="20000"/>
          </a:bodyPr>
          <a:lstStyle/>
          <a:p>
            <a:pPr algn="just">
              <a:buNone/>
            </a:pPr>
            <a:r>
              <a:rPr lang="tr-TR" dirty="0" smtClean="0">
                <a:latin typeface="Tahoma" pitchFamily="34" charset="0"/>
                <a:ea typeface="Tahoma" pitchFamily="34" charset="0"/>
                <a:cs typeface="Tahoma" pitchFamily="34" charset="0"/>
              </a:rPr>
              <a:t>II. PERFORMANS BİLGİLERİ</a:t>
            </a:r>
          </a:p>
          <a:p>
            <a:pPr algn="just">
              <a:buNone/>
            </a:pPr>
            <a:r>
              <a:rPr lang="tr-TR" dirty="0" smtClean="0">
                <a:latin typeface="Tahoma" pitchFamily="34" charset="0"/>
                <a:ea typeface="Tahoma" pitchFamily="34" charset="0"/>
                <a:cs typeface="Tahoma" pitchFamily="34" charset="0"/>
              </a:rPr>
              <a:t>	Bu bölümde ilgili tablolar yanında bu tablolara ilişkin yeterli açıklamalara yer verilir. </a:t>
            </a:r>
          </a:p>
          <a:p>
            <a:pPr algn="just"/>
            <a:endParaRPr lang="tr-TR" dirty="0" smtClean="0">
              <a:latin typeface="Tahoma" pitchFamily="34" charset="0"/>
              <a:ea typeface="Tahoma" pitchFamily="34" charset="0"/>
              <a:cs typeface="Tahoma" pitchFamily="34" charset="0"/>
            </a:endParaRPr>
          </a:p>
          <a:p>
            <a:pPr algn="just">
              <a:buNone/>
            </a:pPr>
            <a:r>
              <a:rPr lang="tr-TR" dirty="0" smtClean="0">
                <a:latin typeface="Tahoma" pitchFamily="34" charset="0"/>
                <a:ea typeface="Tahoma" pitchFamily="34" charset="0"/>
                <a:cs typeface="Tahoma" pitchFamily="34" charset="0"/>
              </a:rPr>
              <a:t>A. Temel Politika ve Öncelikler</a:t>
            </a:r>
          </a:p>
          <a:p>
            <a:pPr algn="just">
              <a:buNone/>
            </a:pPr>
            <a:r>
              <a:rPr lang="tr-TR" dirty="0" smtClean="0">
                <a:latin typeface="Tahoma" pitchFamily="34" charset="0"/>
                <a:ea typeface="Tahoma" pitchFamily="34" charset="0"/>
                <a:cs typeface="Tahoma" pitchFamily="34" charset="0"/>
              </a:rPr>
              <a:t>	Üniversitenin stratejik planda yer alan,  üniversite ile ilgili temel politika ve önceliklere kısaca yer verilir.</a:t>
            </a:r>
          </a:p>
          <a:p>
            <a:pPr algn="just">
              <a:buNone/>
            </a:pPr>
            <a:endParaRPr lang="tr-TR" dirty="0" smtClean="0">
              <a:latin typeface="Tahoma" pitchFamily="34" charset="0"/>
              <a:ea typeface="Tahoma" pitchFamily="34" charset="0"/>
              <a:cs typeface="Tahoma" pitchFamily="34" charset="0"/>
            </a:endParaRPr>
          </a:p>
          <a:p>
            <a:pPr algn="just">
              <a:buNone/>
            </a:pPr>
            <a:r>
              <a:rPr lang="tr-TR" dirty="0" smtClean="0">
                <a:latin typeface="Tahoma" pitchFamily="34" charset="0"/>
                <a:ea typeface="Tahoma" pitchFamily="34" charset="0"/>
                <a:cs typeface="Tahoma" pitchFamily="34" charset="0"/>
              </a:rPr>
              <a:t>B. Amaç ve Hedefler</a:t>
            </a:r>
          </a:p>
          <a:p>
            <a:pPr algn="just">
              <a:buNone/>
            </a:pPr>
            <a:r>
              <a:rPr lang="tr-TR" dirty="0" smtClean="0">
                <a:latin typeface="Tahoma" pitchFamily="34" charset="0"/>
                <a:ea typeface="Tahoma" pitchFamily="34" charset="0"/>
                <a:cs typeface="Tahoma" pitchFamily="34" charset="0"/>
              </a:rPr>
              <a:t>	Üniversitenin stratejik planında yer alan misyon, vizyon, amaç ve hedeflerine kısaca yer verilir.</a:t>
            </a:r>
          </a:p>
          <a:p>
            <a:pPr algn="just">
              <a:buNone/>
            </a:pPr>
            <a:endParaRPr lang="tr-TR" dirty="0" smtClean="0">
              <a:latin typeface="Tahoma" pitchFamily="34" charset="0"/>
              <a:ea typeface="Tahoma" pitchFamily="34" charset="0"/>
              <a:cs typeface="Tahoma" pitchFamily="34" charset="0"/>
            </a:endParaRPr>
          </a:p>
          <a:p>
            <a:pPr algn="just">
              <a:buNone/>
            </a:pPr>
            <a:r>
              <a:rPr lang="tr-TR" dirty="0" smtClean="0">
                <a:latin typeface="Tahoma" pitchFamily="34" charset="0"/>
                <a:ea typeface="Tahoma" pitchFamily="34" charset="0"/>
                <a:cs typeface="Tahoma" pitchFamily="34" charset="0"/>
              </a:rPr>
              <a:t>C. Performans Hedef ve Göstergeleri İle Faaliyetler</a:t>
            </a:r>
          </a:p>
          <a:p>
            <a:pPr algn="just">
              <a:buNone/>
            </a:pPr>
            <a:r>
              <a:rPr lang="tr-TR" dirty="0" smtClean="0">
                <a:latin typeface="Tahoma" pitchFamily="34" charset="0"/>
                <a:ea typeface="Tahoma" pitchFamily="34" charset="0"/>
                <a:cs typeface="Tahoma" pitchFamily="34" charset="0"/>
              </a:rPr>
              <a:t>	Öncelikle her bir performans hedefi için hazırlanmış olan Tablo 1’e yer verilir. Bu tablonun ardından: Program döneminde ilgili performans hedefinin belirlenmesinin nedenleri ile belirlenen performans hedefinin temel politika ve öncelikler ile ilişkisi,</a:t>
            </a:r>
          </a:p>
          <a:p>
            <a:pPr algn="just">
              <a:buNone/>
            </a:pPr>
            <a:r>
              <a:rPr lang="tr-TR" dirty="0" smtClean="0">
                <a:latin typeface="Tahoma" pitchFamily="34" charset="0"/>
                <a:ea typeface="Tahoma" pitchFamily="34" charset="0"/>
                <a:cs typeface="Tahoma" pitchFamily="34" charset="0"/>
              </a:rPr>
              <a:t>	Performans hedeflerine ulaşılıp ulaşılamadığını değerlendirmek üzere belirlenen performans göstergeleri ile bu göstergelerin belirlenmesinin nedenleri,</a:t>
            </a:r>
          </a:p>
          <a:p>
            <a:pPr algn="just">
              <a:buNone/>
            </a:pPr>
            <a:r>
              <a:rPr lang="tr-TR" dirty="0" smtClean="0">
                <a:latin typeface="Tahoma" pitchFamily="34" charset="0"/>
                <a:ea typeface="Tahoma" pitchFamily="34" charset="0"/>
                <a:cs typeface="Tahoma" pitchFamily="34" charset="0"/>
              </a:rPr>
              <a:t>	Performans hedeflerine ulaşmak için yürütülecek faaliyetler hakkında detaylı ve açıklayıcı bilgiler,</a:t>
            </a:r>
          </a:p>
          <a:p>
            <a:pPr algn="just">
              <a:buNone/>
            </a:pPr>
            <a:r>
              <a:rPr lang="tr-TR" dirty="0" smtClean="0">
                <a:latin typeface="Tahoma" pitchFamily="34" charset="0"/>
                <a:ea typeface="Tahoma" pitchFamily="34" charset="0"/>
                <a:cs typeface="Tahoma" pitchFamily="34" charset="0"/>
              </a:rPr>
              <a:t>	Faaliyetlerin kaynak ihtiyacının nasıl tespit edildiği gibi hususlar ile açıklanmasında yarar görülen diğer hususlara yer verilir. Bu açıklamaların ardından ilgili performans hedefi ile ilişkili faaliyet maliyetleri tabloları yer alır.</a:t>
            </a:r>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per_hedef.jpg"/>
          <p:cNvPicPr>
            <a:picLocks noGrp="1" noChangeAspect="1"/>
          </p:cNvPicPr>
          <p:nvPr>
            <p:ph idx="4294967295"/>
          </p:nvPr>
        </p:nvPicPr>
        <p:blipFill>
          <a:blip r:embed="rId2" cstate="print"/>
          <a:stretch>
            <a:fillRect/>
          </a:stretch>
        </p:blipFill>
        <p:spPr>
          <a:xfrm>
            <a:off x="1763688" y="548680"/>
            <a:ext cx="5832648" cy="5976664"/>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10.11.1.10\sp\Fatos\Faaliyet Listesi.jpg"/>
          <p:cNvPicPr>
            <a:picLocks noChangeAspect="1" noChangeArrowheads="1"/>
          </p:cNvPicPr>
          <p:nvPr/>
        </p:nvPicPr>
        <p:blipFill>
          <a:blip r:embed="rId2" cstate="print"/>
          <a:srcRect/>
          <a:stretch>
            <a:fillRect/>
          </a:stretch>
        </p:blipFill>
        <p:spPr bwMode="auto">
          <a:xfrm>
            <a:off x="539552" y="260648"/>
            <a:ext cx="8136904" cy="633670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3356992"/>
            <a:ext cx="7848872" cy="1477328"/>
          </a:xfrm>
          <a:prstGeom prst="rect">
            <a:avLst/>
          </a:prstGeom>
        </p:spPr>
        <p:txBody>
          <a:bodyPr wrap="square">
            <a:spAutoFit/>
          </a:bodyPr>
          <a:lstStyle/>
          <a:p>
            <a:endParaRPr lang="tr-TR" dirty="0" smtClean="0"/>
          </a:p>
          <a:p>
            <a:endParaRPr lang="tr-TR" dirty="0" smtClean="0"/>
          </a:p>
          <a:p>
            <a:endParaRPr lang="tr-TR" dirty="0" smtClean="0"/>
          </a:p>
          <a:p>
            <a:endParaRPr lang="tr-TR" dirty="0" smtClean="0"/>
          </a:p>
          <a:p>
            <a:endParaRPr lang="tr-TR" dirty="0" smtClean="0"/>
          </a:p>
        </p:txBody>
      </p:sp>
      <p:sp>
        <p:nvSpPr>
          <p:cNvPr id="3" name="2 Dikdörtgen"/>
          <p:cNvSpPr/>
          <p:nvPr/>
        </p:nvSpPr>
        <p:spPr>
          <a:xfrm>
            <a:off x="755576" y="404665"/>
            <a:ext cx="6840760" cy="5632311"/>
          </a:xfrm>
          <a:prstGeom prst="rect">
            <a:avLst/>
          </a:prstGeom>
        </p:spPr>
        <p:txBody>
          <a:bodyPr wrap="square">
            <a:spAutoFit/>
          </a:bodyPr>
          <a:lstStyle/>
          <a:p>
            <a:endParaRPr lang="tr-TR" b="1" dirty="0" smtClean="0"/>
          </a:p>
          <a:p>
            <a:endParaRPr lang="tr-TR" b="1" dirty="0" smtClean="0"/>
          </a:p>
          <a:p>
            <a:endParaRPr lang="tr-TR" b="1" dirty="0" smtClean="0">
              <a:latin typeface="Tahoma" pitchFamily="34" charset="0"/>
              <a:ea typeface="Tahoma" pitchFamily="34" charset="0"/>
              <a:cs typeface="Tahoma" pitchFamily="34" charset="0"/>
            </a:endParaRPr>
          </a:p>
          <a:p>
            <a:endParaRPr lang="tr-TR" b="1" dirty="0" smtClean="0">
              <a:latin typeface="Tahoma" pitchFamily="34" charset="0"/>
              <a:ea typeface="Tahoma" pitchFamily="34" charset="0"/>
              <a:cs typeface="Tahoma" pitchFamily="34" charset="0"/>
            </a:endParaRPr>
          </a:p>
          <a:p>
            <a:endParaRPr lang="tr-TR" b="1" dirty="0" smtClean="0">
              <a:latin typeface="Tahoma" pitchFamily="34" charset="0"/>
              <a:ea typeface="Tahoma" pitchFamily="34" charset="0"/>
              <a:cs typeface="Tahoma" pitchFamily="34" charset="0"/>
            </a:endParaRPr>
          </a:p>
          <a:p>
            <a:endParaRPr lang="tr-TR" b="1" dirty="0" smtClean="0">
              <a:latin typeface="Tahoma" pitchFamily="34" charset="0"/>
              <a:ea typeface="Tahoma" pitchFamily="34" charset="0"/>
              <a:cs typeface="Tahoma" pitchFamily="34" charset="0"/>
            </a:endParaRPr>
          </a:p>
          <a:p>
            <a:r>
              <a:rPr lang="tr-TR" b="1" dirty="0" smtClean="0">
                <a:latin typeface="Tahoma" pitchFamily="34" charset="0"/>
                <a:ea typeface="Tahoma" pitchFamily="34" charset="0"/>
                <a:cs typeface="Tahoma" pitchFamily="34" charset="0"/>
              </a:rPr>
              <a:t>   </a:t>
            </a:r>
          </a:p>
          <a:p>
            <a:pPr marL="180975" algn="ctr">
              <a:tabLst>
                <a:tab pos="265113" algn="l"/>
              </a:tabLst>
            </a:pPr>
            <a:r>
              <a:rPr lang="tr-TR" b="1" dirty="0" smtClean="0">
                <a:latin typeface="Tahoma" pitchFamily="34" charset="0"/>
                <a:ea typeface="Tahoma" pitchFamily="34" charset="0"/>
                <a:cs typeface="Tahoma" pitchFamily="34" charset="0"/>
              </a:rPr>
              <a:t> Performans Esaslı Bütçeleme: </a:t>
            </a:r>
          </a:p>
          <a:p>
            <a:pPr marL="180975" algn="ctr">
              <a:tabLst>
                <a:tab pos="265113" algn="l"/>
              </a:tabLst>
            </a:pPr>
            <a:endParaRPr lang="tr-TR" b="1" dirty="0" smtClean="0">
              <a:latin typeface="Tahoma" pitchFamily="34" charset="0"/>
              <a:ea typeface="Tahoma" pitchFamily="34" charset="0"/>
              <a:cs typeface="Tahoma" pitchFamily="34" charset="0"/>
            </a:endParaRPr>
          </a:p>
          <a:p>
            <a:pPr marL="180975" algn="just">
              <a:tabLst>
                <a:tab pos="265113" algn="l"/>
              </a:tabLst>
            </a:pPr>
            <a:r>
              <a:rPr lang="tr-TR" dirty="0" smtClean="0">
                <a:latin typeface="Tahoma" pitchFamily="34" charset="0"/>
                <a:ea typeface="Tahoma" pitchFamily="34" charset="0"/>
                <a:cs typeface="Tahoma" pitchFamily="34" charset="0"/>
              </a:rPr>
              <a:t>Kaynakların kamu idarelerinin amaç ve hedefleri doğrultusunda  tahsisini ve kullanılmasını sağlayan, performans ölçümü ve    değerlendirmesi yaparak ulaşılmak istenen hedeflere ulaşılıp ulaşılamadığını tespit eden ve sonuçları raporlayan bir bütçeleme  	sistemidir. Performans esaslı bütçelemenin temel unsurları; stratejik 	plan, performans programı ve faaliyet raporudur. </a:t>
            </a:r>
          </a:p>
          <a:p>
            <a:endParaRPr lang="tr-TR" dirty="0" smtClean="0">
              <a:latin typeface="Tahoma" pitchFamily="34" charset="0"/>
              <a:ea typeface="Tahoma" pitchFamily="34" charset="0"/>
              <a:cs typeface="Tahoma" pitchFamily="34" charset="0"/>
            </a:endParaRPr>
          </a:p>
          <a:p>
            <a:endParaRPr lang="tr-TR" dirty="0" smtClean="0">
              <a:latin typeface="Tahoma" pitchFamily="34" charset="0"/>
              <a:ea typeface="Tahoma" pitchFamily="34" charset="0"/>
              <a:cs typeface="Tahoma" pitchFamily="34" charset="0"/>
            </a:endParaRPr>
          </a:p>
          <a:p>
            <a:endParaRPr lang="tr-TR" dirty="0" smtClean="0">
              <a:latin typeface="Tahoma" pitchFamily="34" charset="0"/>
              <a:ea typeface="Tahoma" pitchFamily="34" charset="0"/>
              <a:cs typeface="Tahoma" pitchFamily="34" charset="0"/>
            </a:endParaRPr>
          </a:p>
          <a:p>
            <a:endParaRPr lang="tr-TR" dirty="0">
              <a:latin typeface="Tahoma" pitchFamily="34" charset="0"/>
              <a:ea typeface="Tahoma" pitchFamily="34" charset="0"/>
              <a:cs typeface="Tahoma" pitchFamily="34" charset="0"/>
            </a:endParaRPr>
          </a:p>
        </p:txBody>
      </p:sp>
      <p:sp>
        <p:nvSpPr>
          <p:cNvPr id="4" name="3 Dikdörtgen"/>
          <p:cNvSpPr/>
          <p:nvPr/>
        </p:nvSpPr>
        <p:spPr>
          <a:xfrm>
            <a:off x="611560" y="3068960"/>
            <a:ext cx="7488832" cy="923330"/>
          </a:xfrm>
          <a:prstGeom prst="rect">
            <a:avLst/>
          </a:prstGeom>
        </p:spPr>
        <p:txBody>
          <a:bodyPr wrap="square">
            <a:spAutoFit/>
          </a:bodyPr>
          <a:lstStyle/>
          <a:p>
            <a:endParaRPr lang="tr-TR" b="1" dirty="0" smtClean="0"/>
          </a:p>
          <a:p>
            <a:endParaRPr lang="tr-TR" b="1" dirty="0" smtClean="0"/>
          </a:p>
          <a:p>
            <a:endParaRPr lang="tr-TR" b="1" dirty="0" smtClean="0"/>
          </a:p>
        </p:txBody>
      </p:sp>
      <p:sp>
        <p:nvSpPr>
          <p:cNvPr id="5" name="4 Dikdörtgen"/>
          <p:cNvSpPr/>
          <p:nvPr/>
        </p:nvSpPr>
        <p:spPr>
          <a:xfrm>
            <a:off x="971600" y="1052737"/>
            <a:ext cx="7100862" cy="646331"/>
          </a:xfrm>
          <a:prstGeom prst="rect">
            <a:avLst/>
          </a:prstGeom>
        </p:spPr>
        <p:txBody>
          <a:bodyPr wrap="square">
            <a:spAutoFit/>
          </a:bodyPr>
          <a:lstStyle/>
          <a:p>
            <a:pPr algn="just"/>
            <a:endParaRPr lang="tr-TR" dirty="0" smtClean="0">
              <a:latin typeface="Tahoma" pitchFamily="34" charset="0"/>
              <a:ea typeface="Tahoma" pitchFamily="34" charset="0"/>
              <a:cs typeface="Tahoma" pitchFamily="34" charset="0"/>
            </a:endParaRPr>
          </a:p>
          <a:p>
            <a:pPr algn="just"/>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10.11.1.10\sp\Fatos\Faaliyet Maaliyetleri.jpg"/>
          <p:cNvPicPr>
            <a:picLocks noChangeAspect="1" noChangeArrowheads="1"/>
          </p:cNvPicPr>
          <p:nvPr/>
        </p:nvPicPr>
        <p:blipFill>
          <a:blip r:embed="rId2" cstate="print"/>
          <a:srcRect/>
          <a:stretch>
            <a:fillRect/>
          </a:stretch>
        </p:blipFill>
        <p:spPr bwMode="auto">
          <a:xfrm>
            <a:off x="683568" y="0"/>
            <a:ext cx="8064896" cy="68580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10.11.1.10\sp\Fatos\İdarePerformans.jpg"/>
          <p:cNvPicPr>
            <a:picLocks noChangeAspect="1" noChangeArrowheads="1"/>
          </p:cNvPicPr>
          <p:nvPr/>
        </p:nvPicPr>
        <p:blipFill>
          <a:blip r:embed="rId2" cstate="print"/>
          <a:srcRect/>
          <a:stretch>
            <a:fillRect/>
          </a:stretch>
        </p:blipFill>
        <p:spPr bwMode="auto">
          <a:xfrm>
            <a:off x="0" y="543218"/>
            <a:ext cx="9144000" cy="577156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908720"/>
            <a:ext cx="7632848" cy="3416320"/>
          </a:xfrm>
          <a:prstGeom prst="rect">
            <a:avLst/>
          </a:prstGeom>
        </p:spPr>
        <p:txBody>
          <a:bodyPr wrap="square">
            <a:spAutoFit/>
          </a:bodyPr>
          <a:lstStyle/>
          <a:p>
            <a:r>
              <a:rPr lang="tr-TR" b="1" dirty="0" smtClean="0">
                <a:latin typeface="Tahoma" pitchFamily="34" charset="0"/>
                <a:ea typeface="Tahoma" pitchFamily="34" charset="0"/>
                <a:cs typeface="Tahoma" pitchFamily="34" charset="0"/>
              </a:rPr>
              <a:t>Performans Programı</a:t>
            </a:r>
            <a:r>
              <a:rPr lang="tr-TR" dirty="0" smtClean="0">
                <a:latin typeface="Tahoma" pitchFamily="34" charset="0"/>
                <a:ea typeface="Tahoma" pitchFamily="34" charset="0"/>
                <a:cs typeface="Tahoma" pitchFamily="34" charset="0"/>
              </a:rPr>
              <a:t>: </a:t>
            </a:r>
          </a:p>
          <a:p>
            <a:pPr algn="just"/>
            <a:r>
              <a:rPr lang="tr-TR" dirty="0" smtClean="0">
                <a:latin typeface="Tahoma" pitchFamily="34" charset="0"/>
                <a:ea typeface="Tahoma" pitchFamily="34" charset="0"/>
                <a:cs typeface="Tahoma" pitchFamily="34" charset="0"/>
              </a:rPr>
              <a:t>Bir mali yılda kamu idaresinin stratejik planı doğrultusunda yürütmesi gereken faaliyetleri, bu faaliyetlerin kaynak ihtiyacını, performans hedef ve göstergelerini içeren, idare bütçesi ve idare faaliyet raporunun hazırlanmasına esas teşkil eden programdır. </a:t>
            </a:r>
          </a:p>
          <a:p>
            <a:pPr algn="just"/>
            <a:endParaRPr lang="tr-TR" dirty="0" smtClean="0">
              <a:latin typeface="Tahoma" pitchFamily="34" charset="0"/>
              <a:ea typeface="Tahoma" pitchFamily="34" charset="0"/>
              <a:cs typeface="Tahoma" pitchFamily="34" charset="0"/>
            </a:endParaRPr>
          </a:p>
          <a:p>
            <a:pPr algn="just"/>
            <a:endParaRPr lang="tr-TR" dirty="0" smtClean="0">
              <a:latin typeface="Tahoma" pitchFamily="34" charset="0"/>
              <a:ea typeface="Tahoma" pitchFamily="34" charset="0"/>
              <a:cs typeface="Tahoma" pitchFamily="34" charset="0"/>
            </a:endParaRPr>
          </a:p>
          <a:p>
            <a:pPr algn="just"/>
            <a:endParaRPr lang="tr-TR" dirty="0" smtClean="0">
              <a:latin typeface="Tahoma" pitchFamily="34" charset="0"/>
              <a:ea typeface="Tahoma" pitchFamily="34" charset="0"/>
              <a:cs typeface="Tahoma" pitchFamily="34" charset="0"/>
            </a:endParaRPr>
          </a:p>
          <a:p>
            <a:pPr algn="just"/>
            <a:endParaRPr lang="tr-TR" dirty="0" smtClean="0">
              <a:latin typeface="Tahoma" pitchFamily="34" charset="0"/>
              <a:ea typeface="Tahoma" pitchFamily="34" charset="0"/>
              <a:cs typeface="Tahoma" pitchFamily="34" charset="0"/>
            </a:endParaRPr>
          </a:p>
          <a:p>
            <a:pPr algn="just"/>
            <a:endParaRPr lang="tr-TR" dirty="0" smtClean="0">
              <a:latin typeface="Tahoma" pitchFamily="34" charset="0"/>
              <a:ea typeface="Tahoma" pitchFamily="34" charset="0"/>
              <a:cs typeface="Tahoma" pitchFamily="34" charset="0"/>
            </a:endParaRPr>
          </a:p>
          <a:p>
            <a:pPr algn="just"/>
            <a:endParaRPr lang="tr-TR" dirty="0" smtClean="0">
              <a:latin typeface="Tahoma" pitchFamily="34" charset="0"/>
              <a:ea typeface="Tahoma" pitchFamily="34" charset="0"/>
              <a:cs typeface="Tahoma" pitchFamily="34" charset="0"/>
            </a:endParaRPr>
          </a:p>
          <a:p>
            <a:pPr algn="just"/>
            <a:endParaRPr lang="tr-TR" dirty="0">
              <a:latin typeface="Tahoma" pitchFamily="34" charset="0"/>
              <a:ea typeface="Tahoma" pitchFamily="34" charset="0"/>
              <a:cs typeface="Tahoma" pitchFamily="34" charset="0"/>
            </a:endParaRPr>
          </a:p>
        </p:txBody>
      </p:sp>
      <p:sp>
        <p:nvSpPr>
          <p:cNvPr id="3" name="2 Dikdörtgen"/>
          <p:cNvSpPr/>
          <p:nvPr/>
        </p:nvSpPr>
        <p:spPr>
          <a:xfrm>
            <a:off x="683568" y="2996952"/>
            <a:ext cx="7848872" cy="2862322"/>
          </a:xfrm>
          <a:prstGeom prst="rect">
            <a:avLst/>
          </a:prstGeom>
        </p:spPr>
        <p:txBody>
          <a:bodyPr wrap="square">
            <a:spAutoFit/>
          </a:bodyPr>
          <a:lstStyle/>
          <a:p>
            <a:r>
              <a:rPr lang="tr-TR" b="1" dirty="0" smtClean="0">
                <a:latin typeface="Tahoma" pitchFamily="34" charset="0"/>
                <a:ea typeface="Tahoma" pitchFamily="34" charset="0"/>
                <a:cs typeface="Tahoma" pitchFamily="34" charset="0"/>
              </a:rPr>
              <a:t>Performans Hedefi: </a:t>
            </a:r>
          </a:p>
          <a:p>
            <a:pPr algn="just"/>
            <a:r>
              <a:rPr lang="tr-TR" dirty="0" smtClean="0">
                <a:latin typeface="Tahoma" pitchFamily="34" charset="0"/>
                <a:ea typeface="Tahoma" pitchFamily="34" charset="0"/>
                <a:cs typeface="Tahoma" pitchFamily="34" charset="0"/>
              </a:rPr>
              <a:t>İdarelerin, stratejik amaçları çerçevesinde, stratejik hedeflerine ulaşmak için bir mali yılda gerçekleştirmeyi amaçladıkları performans seviyelerini gösteren çıktı-sonuç odaklı hedeflerdir. </a:t>
            </a:r>
          </a:p>
          <a:p>
            <a:pPr algn="just"/>
            <a:endParaRPr lang="tr-TR" dirty="0" smtClean="0">
              <a:latin typeface="Tahoma" pitchFamily="34" charset="0"/>
              <a:ea typeface="Tahoma" pitchFamily="34" charset="0"/>
              <a:cs typeface="Tahoma" pitchFamily="34" charset="0"/>
            </a:endParaRPr>
          </a:p>
          <a:p>
            <a:pPr algn="just"/>
            <a:endParaRPr lang="tr-TR" dirty="0" smtClean="0">
              <a:latin typeface="Tahoma" pitchFamily="34" charset="0"/>
              <a:ea typeface="Tahoma" pitchFamily="34" charset="0"/>
              <a:cs typeface="Tahoma" pitchFamily="34" charset="0"/>
            </a:endParaRPr>
          </a:p>
          <a:p>
            <a:pPr algn="just"/>
            <a:r>
              <a:rPr lang="tr-TR" b="1" dirty="0" smtClean="0">
                <a:latin typeface="Tahoma" pitchFamily="34" charset="0"/>
                <a:ea typeface="Tahoma" pitchFamily="34" charset="0"/>
                <a:cs typeface="Tahoma" pitchFamily="34" charset="0"/>
              </a:rPr>
              <a:t>Performans Göstergeleri: </a:t>
            </a:r>
          </a:p>
          <a:p>
            <a:pPr algn="just"/>
            <a:r>
              <a:rPr lang="tr-TR" dirty="0" smtClean="0">
                <a:latin typeface="Tahoma" pitchFamily="34" charset="0"/>
                <a:ea typeface="Tahoma" pitchFamily="34" charset="0"/>
                <a:cs typeface="Tahoma" pitchFamily="34" charset="0"/>
              </a:rPr>
              <a:t>Kamu idarelerince stratejik amaç ve hedefler ile performans hedeflerine ulaşmak amacıyla yürütülen faaliyetlerin sonuçlarını ölçmek, izlemek ve değerlendirmek için kullanılan araçlardır. </a:t>
            </a: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971600" y="1124744"/>
            <a:ext cx="7128792" cy="2585323"/>
          </a:xfrm>
          <a:prstGeom prst="rect">
            <a:avLst/>
          </a:prstGeom>
        </p:spPr>
        <p:txBody>
          <a:bodyPr wrap="square">
            <a:spAutoFit/>
          </a:bodyPr>
          <a:lstStyle/>
          <a:p>
            <a:pPr algn="just"/>
            <a:r>
              <a:rPr lang="tr-TR" b="1" dirty="0" smtClean="0">
                <a:latin typeface="Tahoma" pitchFamily="34" charset="0"/>
                <a:ea typeface="Tahoma" pitchFamily="34" charset="0"/>
                <a:cs typeface="Tahoma" pitchFamily="34" charset="0"/>
              </a:rPr>
              <a:t>Performans Bilgisi: </a:t>
            </a:r>
          </a:p>
          <a:p>
            <a:pPr algn="just"/>
            <a:r>
              <a:rPr lang="tr-TR" dirty="0" smtClean="0">
                <a:latin typeface="Tahoma" pitchFamily="34" charset="0"/>
                <a:ea typeface="Tahoma" pitchFamily="34" charset="0"/>
                <a:cs typeface="Tahoma" pitchFamily="34" charset="0"/>
              </a:rPr>
              <a:t>Performansa dayalı karar alma süreçlerinde kullanılmak üzere toplanan, nitel ve nicel her türlü bilgidir. </a:t>
            </a:r>
          </a:p>
          <a:p>
            <a:pPr algn="just"/>
            <a:endParaRPr lang="tr-TR" dirty="0" smtClean="0">
              <a:latin typeface="Tahoma" pitchFamily="34" charset="0"/>
              <a:ea typeface="Tahoma" pitchFamily="34" charset="0"/>
              <a:cs typeface="Tahoma" pitchFamily="34" charset="0"/>
            </a:endParaRPr>
          </a:p>
          <a:p>
            <a:pPr algn="just"/>
            <a:r>
              <a:rPr lang="tr-TR" b="1" dirty="0" smtClean="0">
                <a:latin typeface="Tahoma" pitchFamily="34" charset="0"/>
                <a:ea typeface="Tahoma" pitchFamily="34" charset="0"/>
                <a:cs typeface="Tahoma" pitchFamily="34" charset="0"/>
              </a:rPr>
              <a:t>Performans Bilgi Sistemi: </a:t>
            </a:r>
          </a:p>
          <a:p>
            <a:pPr algn="just"/>
            <a:r>
              <a:rPr lang="tr-TR" dirty="0" smtClean="0">
                <a:latin typeface="Tahoma" pitchFamily="34" charset="0"/>
                <a:ea typeface="Tahoma" pitchFamily="34" charset="0"/>
                <a:cs typeface="Tahoma" pitchFamily="34" charset="0"/>
              </a:rPr>
              <a:t>İdarelerin performansını ölçmek için bilginin düzenli olarak toplanması, analiz edilmesi ve raporlanmasına yönelik kurulan sistemdir. </a:t>
            </a:r>
          </a:p>
          <a:p>
            <a:pPr algn="just"/>
            <a:endParaRPr lang="tr-TR" dirty="0" smtClean="0">
              <a:latin typeface="Tahoma" pitchFamily="34" charset="0"/>
              <a:ea typeface="Tahoma" pitchFamily="34" charset="0"/>
              <a:cs typeface="Tahoma" pitchFamily="34" charset="0"/>
            </a:endParaRPr>
          </a:p>
        </p:txBody>
      </p:sp>
      <p:sp>
        <p:nvSpPr>
          <p:cNvPr id="3" name="2 Dikdörtgen"/>
          <p:cNvSpPr/>
          <p:nvPr/>
        </p:nvSpPr>
        <p:spPr>
          <a:xfrm>
            <a:off x="971600" y="3645024"/>
            <a:ext cx="7416824" cy="1477328"/>
          </a:xfrm>
          <a:prstGeom prst="rect">
            <a:avLst/>
          </a:prstGeom>
        </p:spPr>
        <p:txBody>
          <a:bodyPr wrap="square">
            <a:spAutoFit/>
          </a:bodyPr>
          <a:lstStyle/>
          <a:p>
            <a:pPr algn="just"/>
            <a:r>
              <a:rPr lang="tr-TR" b="1" dirty="0" smtClean="0">
                <a:latin typeface="Tahoma" pitchFamily="34" charset="0"/>
                <a:ea typeface="Tahoma" pitchFamily="34" charset="0"/>
                <a:cs typeface="Tahoma" pitchFamily="34" charset="0"/>
              </a:rPr>
              <a:t>Performans Değerlendirmesi: </a:t>
            </a:r>
          </a:p>
          <a:p>
            <a:pPr algn="just"/>
            <a:r>
              <a:rPr lang="tr-TR" dirty="0" smtClean="0">
                <a:latin typeface="Tahoma" pitchFamily="34" charset="0"/>
                <a:ea typeface="Tahoma" pitchFamily="34" charset="0"/>
                <a:cs typeface="Tahoma" pitchFamily="34" charset="0"/>
              </a:rPr>
              <a:t>Kamu idarelerinin belirledikleri stratejik amaç ve hedeflere ulaşmak için izledikleri yolun, performans hedeflerine ulaşmak üzere kullanılan yöntemler ile yürütülen faaliyet ve projelerin ve bunların sonucunda elde edilen çıktı ve sonuçların değerlendirilmesidir.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1166843"/>
            <a:ext cx="7560840" cy="3416320"/>
          </a:xfrm>
          <a:prstGeom prst="rect">
            <a:avLst/>
          </a:prstGeom>
        </p:spPr>
        <p:txBody>
          <a:bodyPr wrap="square">
            <a:spAutoFit/>
          </a:bodyPr>
          <a:lstStyle/>
          <a:p>
            <a:pPr algn="just"/>
            <a:r>
              <a:rPr lang="tr-TR" b="1" dirty="0" smtClean="0">
                <a:latin typeface="Tahoma" pitchFamily="34" charset="0"/>
                <a:ea typeface="Tahoma" pitchFamily="34" charset="0"/>
                <a:cs typeface="Tahoma" pitchFamily="34" charset="0"/>
              </a:rPr>
              <a:t>Program  Dönemi: </a:t>
            </a:r>
          </a:p>
          <a:p>
            <a:pPr algn="just"/>
            <a:r>
              <a:rPr lang="tr-TR" dirty="0" smtClean="0">
                <a:latin typeface="Tahoma" pitchFamily="34" charset="0"/>
                <a:ea typeface="Tahoma" pitchFamily="34" charset="0"/>
                <a:cs typeface="Tahoma" pitchFamily="34" charset="0"/>
              </a:rPr>
              <a:t>Bütçesi hazırlanan yılı ifade eder. </a:t>
            </a:r>
          </a:p>
          <a:p>
            <a:pPr algn="just"/>
            <a:endParaRPr lang="tr-TR" b="1" dirty="0" smtClean="0">
              <a:latin typeface="Tahoma" pitchFamily="34" charset="0"/>
              <a:ea typeface="Tahoma" pitchFamily="34" charset="0"/>
              <a:cs typeface="Tahoma" pitchFamily="34" charset="0"/>
            </a:endParaRPr>
          </a:p>
          <a:p>
            <a:pPr algn="just"/>
            <a:r>
              <a:rPr lang="tr-TR" b="1" dirty="0" smtClean="0">
                <a:latin typeface="Tahoma" pitchFamily="34" charset="0"/>
                <a:ea typeface="Tahoma" pitchFamily="34" charset="0"/>
                <a:cs typeface="Tahoma" pitchFamily="34" charset="0"/>
              </a:rPr>
              <a:t>Faaliyet: </a:t>
            </a:r>
          </a:p>
          <a:p>
            <a:pPr algn="just"/>
            <a:r>
              <a:rPr lang="tr-TR" dirty="0" smtClean="0">
                <a:latin typeface="Tahoma" pitchFamily="34" charset="0"/>
                <a:ea typeface="Tahoma" pitchFamily="34" charset="0"/>
                <a:cs typeface="Tahoma" pitchFamily="34" charset="0"/>
              </a:rPr>
              <a:t>Belirli bir amaca ve hedefe yönelen, başlı başına bir bütünlük oluşturan, yönetilebilir ve </a:t>
            </a:r>
            <a:r>
              <a:rPr lang="tr-TR" dirty="0" err="1" smtClean="0">
                <a:latin typeface="Tahoma" pitchFamily="34" charset="0"/>
                <a:ea typeface="Tahoma" pitchFamily="34" charset="0"/>
                <a:cs typeface="Tahoma" pitchFamily="34" charset="0"/>
              </a:rPr>
              <a:t>maliyetlendirilebilir</a:t>
            </a:r>
            <a:r>
              <a:rPr lang="tr-TR" dirty="0" smtClean="0">
                <a:latin typeface="Tahoma" pitchFamily="34" charset="0"/>
                <a:ea typeface="Tahoma" pitchFamily="34" charset="0"/>
                <a:cs typeface="Tahoma" pitchFamily="34" charset="0"/>
              </a:rPr>
              <a:t> üretim veya hizmetlerdir.</a:t>
            </a:r>
          </a:p>
          <a:p>
            <a:pPr algn="just"/>
            <a:endParaRPr lang="tr-TR" dirty="0" smtClean="0"/>
          </a:p>
          <a:p>
            <a:pPr algn="just"/>
            <a:endParaRPr lang="tr-TR" dirty="0" smtClean="0"/>
          </a:p>
          <a:p>
            <a:pPr algn="just"/>
            <a:endParaRPr lang="tr-TR" dirty="0" smtClean="0"/>
          </a:p>
          <a:p>
            <a:pPr algn="just"/>
            <a:endParaRPr lang="tr-TR" dirty="0" smtClean="0"/>
          </a:p>
          <a:p>
            <a:pPr algn="just"/>
            <a:endParaRPr lang="tr-TR" dirty="0" smtClean="0"/>
          </a:p>
          <a:p>
            <a:pPr algn="just"/>
            <a:endParaRPr lang="tr-TR" dirty="0"/>
          </a:p>
        </p:txBody>
      </p:sp>
      <p:sp>
        <p:nvSpPr>
          <p:cNvPr id="3" name="2 Dikdörtgen"/>
          <p:cNvSpPr/>
          <p:nvPr/>
        </p:nvSpPr>
        <p:spPr>
          <a:xfrm>
            <a:off x="755576" y="2420888"/>
            <a:ext cx="7488832" cy="3416320"/>
          </a:xfrm>
          <a:prstGeom prst="rect">
            <a:avLst/>
          </a:prstGeom>
        </p:spPr>
        <p:txBody>
          <a:bodyPr wrap="square">
            <a:spAutoFit/>
          </a:bodyPr>
          <a:lstStyle/>
          <a:p>
            <a:endParaRPr lang="tr-TR" dirty="0" smtClean="0"/>
          </a:p>
          <a:p>
            <a:endParaRPr lang="tr-TR" dirty="0" smtClean="0"/>
          </a:p>
          <a:p>
            <a:pPr algn="just"/>
            <a:r>
              <a:rPr lang="tr-TR" b="1" dirty="0" smtClean="0">
                <a:latin typeface="Tahoma" pitchFamily="34" charset="0"/>
                <a:ea typeface="Tahoma" pitchFamily="34" charset="0"/>
                <a:cs typeface="Tahoma" pitchFamily="34" charset="0"/>
              </a:rPr>
              <a:t>Girdi:</a:t>
            </a:r>
            <a:r>
              <a:rPr lang="tr-TR" dirty="0" smtClean="0">
                <a:latin typeface="Tahoma" pitchFamily="34" charset="0"/>
                <a:ea typeface="Tahoma" pitchFamily="34" charset="0"/>
                <a:cs typeface="Tahoma" pitchFamily="34" charset="0"/>
              </a:rPr>
              <a:t> </a:t>
            </a:r>
          </a:p>
          <a:p>
            <a:pPr algn="just"/>
            <a:r>
              <a:rPr lang="tr-TR" dirty="0" smtClean="0">
                <a:latin typeface="Tahoma" pitchFamily="34" charset="0"/>
                <a:ea typeface="Tahoma" pitchFamily="34" charset="0"/>
                <a:cs typeface="Tahoma" pitchFamily="34" charset="0"/>
              </a:rPr>
              <a:t>Bir ürün veya hizmetin üretilmesi için gereken beşeri, mali ve fiziksel kaynaklardır. </a:t>
            </a:r>
          </a:p>
          <a:p>
            <a:pPr algn="just"/>
            <a:endParaRPr lang="tr-TR" b="1" dirty="0" smtClean="0">
              <a:latin typeface="Tahoma" pitchFamily="34" charset="0"/>
              <a:ea typeface="Tahoma" pitchFamily="34" charset="0"/>
              <a:cs typeface="Tahoma" pitchFamily="34" charset="0"/>
            </a:endParaRPr>
          </a:p>
          <a:p>
            <a:pPr algn="just"/>
            <a:r>
              <a:rPr lang="tr-TR" b="1" dirty="0" smtClean="0">
                <a:latin typeface="Tahoma" pitchFamily="34" charset="0"/>
                <a:ea typeface="Tahoma" pitchFamily="34" charset="0"/>
                <a:cs typeface="Tahoma" pitchFamily="34" charset="0"/>
              </a:rPr>
              <a:t>Çıktı: </a:t>
            </a:r>
          </a:p>
          <a:p>
            <a:pPr algn="just"/>
            <a:r>
              <a:rPr lang="tr-TR" dirty="0" smtClean="0">
                <a:latin typeface="Tahoma" pitchFamily="34" charset="0"/>
                <a:ea typeface="Tahoma" pitchFamily="34" charset="0"/>
                <a:cs typeface="Tahoma" pitchFamily="34" charset="0"/>
              </a:rPr>
              <a:t>İdare tarafından üretilen nihai ürün veya hizmetlerdir. </a:t>
            </a:r>
          </a:p>
          <a:p>
            <a:pPr algn="just"/>
            <a:endParaRPr lang="tr-TR" b="1" dirty="0" smtClean="0">
              <a:latin typeface="Tahoma" pitchFamily="34" charset="0"/>
              <a:ea typeface="Tahoma" pitchFamily="34" charset="0"/>
              <a:cs typeface="Tahoma" pitchFamily="34" charset="0"/>
            </a:endParaRPr>
          </a:p>
          <a:p>
            <a:pPr algn="just"/>
            <a:r>
              <a:rPr lang="tr-TR" b="1" dirty="0" smtClean="0">
                <a:latin typeface="Tahoma" pitchFamily="34" charset="0"/>
                <a:ea typeface="Tahoma" pitchFamily="34" charset="0"/>
                <a:cs typeface="Tahoma" pitchFamily="34" charset="0"/>
              </a:rPr>
              <a:t>Sonuç: </a:t>
            </a:r>
          </a:p>
          <a:p>
            <a:pPr algn="just"/>
            <a:r>
              <a:rPr lang="tr-TR" dirty="0" smtClean="0">
                <a:latin typeface="Tahoma" pitchFamily="34" charset="0"/>
                <a:ea typeface="Tahoma" pitchFamily="34" charset="0"/>
                <a:cs typeface="Tahoma" pitchFamily="34" charset="0"/>
              </a:rPr>
              <a:t>İdarenin sağladığı hizmet veya ürünler dolayısıyla bireylerin veya toplumun durumunda meydana gelen değişmedir.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83568" y="476672"/>
            <a:ext cx="7416824" cy="3970318"/>
          </a:xfrm>
          <a:prstGeom prst="rect">
            <a:avLst/>
          </a:prstGeom>
        </p:spPr>
        <p:txBody>
          <a:bodyPr wrap="square">
            <a:spAutoFit/>
          </a:bodyPr>
          <a:lstStyle/>
          <a:p>
            <a:pPr algn="just"/>
            <a:r>
              <a:rPr lang="tr-TR" b="1" dirty="0" smtClean="0">
                <a:latin typeface="Tahoma" pitchFamily="34" charset="0"/>
                <a:ea typeface="Tahoma" pitchFamily="34" charset="0"/>
                <a:cs typeface="Tahoma" pitchFamily="34" charset="0"/>
              </a:rPr>
              <a:t>Mali Saydamlık: (5018 SK Madde 7)</a:t>
            </a:r>
          </a:p>
          <a:p>
            <a:pPr algn="just"/>
            <a:r>
              <a:rPr lang="tr-TR" dirty="0"/>
              <a:t>Her türlü kamu kaynağının elde edilmesi ve kullanılmasında denetimin sağlanması amacıyla kamuoyu zamanında bilgilendirilir</a:t>
            </a:r>
            <a:r>
              <a:rPr lang="tr-TR" dirty="0" smtClean="0"/>
              <a:t>.</a:t>
            </a:r>
            <a:r>
              <a:rPr lang="tr-TR" dirty="0"/>
              <a:t> </a:t>
            </a:r>
            <a:r>
              <a:rPr lang="tr-TR" dirty="0" smtClean="0"/>
              <a:t> Bu </a:t>
            </a:r>
            <a:r>
              <a:rPr lang="tr-TR" dirty="0"/>
              <a:t>amaçla;</a:t>
            </a:r>
          </a:p>
          <a:p>
            <a:pPr algn="just"/>
            <a:r>
              <a:rPr lang="tr-TR" dirty="0"/>
              <a:t>a) Görev, yetki ve sorumlulukların açık olarak tanımlanması,</a:t>
            </a:r>
          </a:p>
          <a:p>
            <a:pPr algn="just"/>
            <a:r>
              <a:rPr lang="tr-TR" dirty="0"/>
              <a:t>b) Hükümet politikaları, kalkınma planları, yıllık programlar, stratejik planlar ile bütçelerin hazırlanması, yetkili organlarda görüşülmesi, uygulanması ve uygulama sonuçları ile raporların kamuoyuna açık ve ulaşılabilir olması,</a:t>
            </a:r>
          </a:p>
          <a:p>
            <a:pPr algn="just"/>
            <a:r>
              <a:rPr lang="tr-TR" dirty="0"/>
              <a:t>c) Genel yönetim kapsamındaki kamu idareleri tarafından sağlanan teşvik ve desteklemelerin bir yılı geçmemek üzere belirli dönemler itibarıyla kamuoyuna açıklanması,</a:t>
            </a:r>
          </a:p>
          <a:p>
            <a:pPr algn="just"/>
            <a:r>
              <a:rPr lang="tr-TR" dirty="0"/>
              <a:t>d) Kamu hesaplarının standart bir muhasebe sistemi ve genel kabul görmüş muhasebe prensiplerine uygun bir muhasebe düzenine göre oluşturulması,</a:t>
            </a:r>
          </a:p>
          <a:p>
            <a:pPr algn="just"/>
            <a:r>
              <a:rPr lang="tr-TR" dirty="0"/>
              <a:t>Zorunludur.</a:t>
            </a:r>
          </a:p>
          <a:p>
            <a:pPr algn="just"/>
            <a:endParaRPr lang="tr-TR" dirty="0"/>
          </a:p>
        </p:txBody>
      </p:sp>
      <p:sp>
        <p:nvSpPr>
          <p:cNvPr id="4" name="3 Dikdörtgen"/>
          <p:cNvSpPr/>
          <p:nvPr/>
        </p:nvSpPr>
        <p:spPr>
          <a:xfrm>
            <a:off x="683568" y="4149080"/>
            <a:ext cx="7560840" cy="1754326"/>
          </a:xfrm>
          <a:prstGeom prst="rect">
            <a:avLst/>
          </a:prstGeom>
        </p:spPr>
        <p:txBody>
          <a:bodyPr wrap="square">
            <a:spAutoFit/>
          </a:bodyPr>
          <a:lstStyle/>
          <a:p>
            <a:pPr algn="just"/>
            <a:r>
              <a:rPr lang="tr-TR" b="1" dirty="0" smtClean="0">
                <a:latin typeface="Tahoma" pitchFamily="34" charset="0"/>
                <a:ea typeface="Tahoma" pitchFamily="34" charset="0"/>
                <a:cs typeface="Tahoma" pitchFamily="34" charset="0"/>
              </a:rPr>
              <a:t>Hesap Verme Sorumluluğu: </a:t>
            </a:r>
          </a:p>
          <a:p>
            <a:pPr algn="just"/>
            <a:r>
              <a:rPr lang="tr-TR" dirty="0"/>
              <a:t>Her türlü kamu kaynağının elde edilmesi ve kullanılmasında görevli ve yetkili olanlar, kaynakların etkili, ekonomik, verimli ve hukuka uygun olarak elde edilmesinden, kullanılmasından, muhasebeleştirilmesinden, raporlanmasından ve kötüye kullanılmaması için gerekli önlemlerin alınmasından sorumludur ve yetkili kılınmış mercilere hesap vermek zorundadır.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36712"/>
            <a:ext cx="8229600" cy="864096"/>
          </a:xfrm>
        </p:spPr>
        <p:txBody>
          <a:bodyPr>
            <a:normAutofit/>
          </a:bodyPr>
          <a:lstStyle/>
          <a:p>
            <a:r>
              <a:rPr lang="tr-TR" sz="2800" b="1" dirty="0" smtClean="0">
                <a:latin typeface="Tahoma" pitchFamily="34" charset="0"/>
                <a:ea typeface="Tahoma" pitchFamily="34" charset="0"/>
                <a:cs typeface="Tahoma" pitchFamily="34" charset="0"/>
              </a:rPr>
              <a:t>Performans Programı</a:t>
            </a:r>
            <a:endParaRPr lang="tr-TR" sz="2800" dirty="0">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899592" y="1916832"/>
            <a:ext cx="7128792" cy="3312368"/>
          </a:xfrm>
        </p:spPr>
        <p:txBody>
          <a:bodyPr/>
          <a:lstStyle/>
          <a:p>
            <a:pPr>
              <a:buNone/>
            </a:pPr>
            <a:endParaRPr lang="tr-TR" dirty="0" smtClean="0"/>
          </a:p>
          <a:p>
            <a:pPr algn="just">
              <a:buNone/>
            </a:pPr>
            <a:r>
              <a:rPr lang="tr-TR" sz="2400" dirty="0" smtClean="0"/>
              <a:t>	</a:t>
            </a:r>
            <a:r>
              <a:rPr lang="tr-TR" sz="2400" dirty="0" smtClean="0">
                <a:latin typeface="Tahoma" pitchFamily="34" charset="0"/>
                <a:ea typeface="Tahoma" pitchFamily="34" charset="0"/>
                <a:cs typeface="Tahoma" pitchFamily="34" charset="0"/>
              </a:rPr>
              <a:t>Bir kamu idaresinin program dönemine ait performans </a:t>
            </a:r>
            <a:r>
              <a:rPr lang="tr-TR" sz="2400" b="1" u="sng" dirty="0" smtClean="0">
                <a:latin typeface="Tahoma" pitchFamily="34" charset="0"/>
                <a:ea typeface="Tahoma" pitchFamily="34" charset="0"/>
                <a:cs typeface="Tahoma" pitchFamily="34" charset="0"/>
              </a:rPr>
              <a:t>hedeflerini</a:t>
            </a:r>
            <a:r>
              <a:rPr lang="tr-TR" sz="2400" dirty="0" smtClean="0">
                <a:latin typeface="Tahoma" pitchFamily="34" charset="0"/>
                <a:ea typeface="Tahoma" pitchFamily="34" charset="0"/>
                <a:cs typeface="Tahoma" pitchFamily="34" charset="0"/>
              </a:rPr>
              <a:t>, bu hedeflere ulaşmak için yürütecekleri </a:t>
            </a:r>
            <a:r>
              <a:rPr lang="tr-TR" sz="2400" b="1" u="sng" dirty="0" smtClean="0">
                <a:latin typeface="Tahoma" pitchFamily="34" charset="0"/>
                <a:ea typeface="Tahoma" pitchFamily="34" charset="0"/>
                <a:cs typeface="Tahoma" pitchFamily="34" charset="0"/>
              </a:rPr>
              <a:t>faaliyetler</a:t>
            </a:r>
            <a:r>
              <a:rPr lang="tr-TR" sz="2400" dirty="0" smtClean="0">
                <a:latin typeface="Tahoma" pitchFamily="34" charset="0"/>
                <a:ea typeface="Tahoma" pitchFamily="34" charset="0"/>
                <a:cs typeface="Tahoma" pitchFamily="34" charset="0"/>
              </a:rPr>
              <a:t> ile bunların </a:t>
            </a:r>
            <a:r>
              <a:rPr lang="tr-TR" sz="2400" b="1" u="sng" dirty="0" smtClean="0">
                <a:latin typeface="Tahoma" pitchFamily="34" charset="0"/>
                <a:ea typeface="Tahoma" pitchFamily="34" charset="0"/>
                <a:cs typeface="Tahoma" pitchFamily="34" charset="0"/>
              </a:rPr>
              <a:t>kaynak ihtiyacını</a:t>
            </a:r>
            <a:r>
              <a:rPr lang="tr-TR" sz="2400" dirty="0" smtClean="0">
                <a:latin typeface="Tahoma" pitchFamily="34" charset="0"/>
                <a:ea typeface="Tahoma" pitchFamily="34" charset="0"/>
                <a:cs typeface="Tahoma" pitchFamily="34" charset="0"/>
              </a:rPr>
              <a:t> ve </a:t>
            </a:r>
            <a:r>
              <a:rPr lang="tr-TR" sz="2400" b="1" u="sng" dirty="0" smtClean="0">
                <a:latin typeface="Tahoma" pitchFamily="34" charset="0"/>
                <a:ea typeface="Tahoma" pitchFamily="34" charset="0"/>
                <a:cs typeface="Tahoma" pitchFamily="34" charset="0"/>
              </a:rPr>
              <a:t>performans göstergeleri</a:t>
            </a:r>
            <a:r>
              <a:rPr lang="tr-TR" sz="2400" dirty="0" smtClean="0">
                <a:latin typeface="Tahoma" pitchFamily="34" charset="0"/>
                <a:ea typeface="Tahoma" pitchFamily="34" charset="0"/>
                <a:cs typeface="Tahoma" pitchFamily="34" charset="0"/>
              </a:rPr>
              <a:t>ni içeren programdır.</a:t>
            </a:r>
          </a:p>
          <a:p>
            <a:pPr>
              <a:buNone/>
            </a:pP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2800" b="1" dirty="0" smtClean="0">
                <a:latin typeface="Tahoma" pitchFamily="34" charset="0"/>
                <a:ea typeface="Tahoma" pitchFamily="34" charset="0"/>
                <a:cs typeface="Tahoma" pitchFamily="34" charset="0"/>
              </a:rPr>
              <a:t>Performans Programı</a:t>
            </a:r>
            <a:endParaRPr lang="tr-TR" sz="2800" b="1" dirty="0">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755576" y="1052736"/>
            <a:ext cx="7704856" cy="5112567"/>
          </a:xfrm>
        </p:spPr>
        <p:txBody>
          <a:bodyPr>
            <a:noAutofit/>
          </a:bodyPr>
          <a:lstStyle/>
          <a:p>
            <a:pPr algn="just">
              <a:buNone/>
            </a:pPr>
            <a:endParaRPr lang="tr-TR" sz="2000" dirty="0" smtClean="0">
              <a:latin typeface="Tahoma" pitchFamily="34" charset="0"/>
              <a:ea typeface="Tahoma" pitchFamily="34" charset="0"/>
              <a:cs typeface="Tahoma" pitchFamily="34" charset="0"/>
            </a:endParaRPr>
          </a:p>
          <a:p>
            <a:pPr marL="0" indent="0" algn="just">
              <a:spcBef>
                <a:spcPts val="0"/>
              </a:spcBef>
              <a:buNone/>
            </a:pPr>
            <a:endParaRPr lang="tr-TR" sz="2000" dirty="0" smtClean="0">
              <a:latin typeface="Tahoma" pitchFamily="34" charset="0"/>
              <a:ea typeface="Tahoma" pitchFamily="34" charset="0"/>
              <a:cs typeface="Tahoma" pitchFamily="34" charset="0"/>
            </a:endParaRPr>
          </a:p>
          <a:p>
            <a:pPr marL="0" indent="0" algn="just">
              <a:spcBef>
                <a:spcPts val="0"/>
              </a:spcBef>
              <a:buNone/>
            </a:pPr>
            <a:r>
              <a:rPr lang="tr-TR" sz="2000" dirty="0" smtClean="0">
                <a:latin typeface="Tahoma" pitchFamily="34" charset="0"/>
                <a:ea typeface="Tahoma" pitchFamily="34" charset="0"/>
                <a:cs typeface="Tahoma" pitchFamily="34" charset="0"/>
              </a:rPr>
              <a:t>Performans programlarında, stratejik planlarda yer alan amaç ve hedefler doğrultusunda belirlenen performans hedeflerine, bu hedeflere ulaşmak için gerçekleştirilecek faaliyetlere, bunların kaynak ihtiyacına ve performans göstergelerine yer verilmektedir. </a:t>
            </a:r>
          </a:p>
          <a:p>
            <a:pPr algn="just">
              <a:spcBef>
                <a:spcPts val="0"/>
              </a:spcBef>
              <a:buNone/>
            </a:pPr>
            <a:endParaRPr lang="tr-TR" sz="2000" dirty="0" smtClean="0">
              <a:latin typeface="Tahoma" pitchFamily="34" charset="0"/>
              <a:ea typeface="Tahoma" pitchFamily="34" charset="0"/>
              <a:cs typeface="Tahoma" pitchFamily="34" charset="0"/>
            </a:endParaRPr>
          </a:p>
          <a:p>
            <a:pPr marL="0" indent="0" algn="just">
              <a:spcBef>
                <a:spcPts val="0"/>
              </a:spcBef>
              <a:buNone/>
            </a:pPr>
            <a:r>
              <a:rPr lang="tr-TR" sz="2000" dirty="0" smtClean="0">
                <a:latin typeface="Tahoma" pitchFamily="34" charset="0"/>
                <a:ea typeface="Tahoma" pitchFamily="34" charset="0"/>
                <a:cs typeface="Tahoma" pitchFamily="34" charset="0"/>
              </a:rPr>
              <a:t>Performans programları, bütçe dokümanlarında mali bilgilerin yanında, performans bilgilerinin de yer almasını sağlayarak, </a:t>
            </a:r>
            <a:r>
              <a:rPr lang="tr-TR" sz="2000" b="1" dirty="0" smtClean="0">
                <a:latin typeface="Tahoma" pitchFamily="34" charset="0"/>
                <a:ea typeface="Tahoma" pitchFamily="34" charset="0"/>
                <a:cs typeface="Tahoma" pitchFamily="34" charset="0"/>
              </a:rPr>
              <a:t>çıktı ve sonuç </a:t>
            </a:r>
            <a:r>
              <a:rPr lang="tr-TR" sz="2000" dirty="0" smtClean="0">
                <a:latin typeface="Tahoma" pitchFamily="34" charset="0"/>
                <a:ea typeface="Tahoma" pitchFamily="34" charset="0"/>
                <a:cs typeface="Tahoma" pitchFamily="34" charset="0"/>
              </a:rPr>
              <a:t>odaklı bir bütçeleme anlayışını ön plana çıkarmakta,</a:t>
            </a:r>
          </a:p>
          <a:p>
            <a:pPr marL="0" indent="0" algn="just">
              <a:spcBef>
                <a:spcPts val="0"/>
              </a:spcBef>
              <a:buNone/>
            </a:pPr>
            <a:r>
              <a:rPr lang="tr-TR" sz="2000" dirty="0" smtClean="0">
                <a:latin typeface="Tahoma" pitchFamily="34" charset="0"/>
                <a:ea typeface="Tahoma" pitchFamily="34" charset="0"/>
                <a:cs typeface="Tahoma" pitchFamily="34" charset="0"/>
              </a:rPr>
              <a:t>kamu mali yönetim sisteminin dayandığı mali saydamlık ve hesap verebilirlik ilkelerine işlerlik kazandırmaktadır.</a:t>
            </a:r>
            <a:endParaRPr lang="tr-T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1656</TotalTime>
  <Words>1628</Words>
  <Application>Microsoft Office PowerPoint</Application>
  <PresentationFormat>Ekran Gösterisi (4:3)</PresentationFormat>
  <Paragraphs>266</Paragraphs>
  <Slides>31</Slides>
  <Notes>2</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Ofis Teması</vt:lpstr>
      <vt:lpstr>PERFORMANS PROGRAMI HAZIRLAMA SÜRECİ</vt:lpstr>
      <vt:lpstr>TANIMLAR</vt:lpstr>
      <vt:lpstr>Slayt 3</vt:lpstr>
      <vt:lpstr>Slayt 4</vt:lpstr>
      <vt:lpstr>Slayt 5</vt:lpstr>
      <vt:lpstr>Slayt 6</vt:lpstr>
      <vt:lpstr>Slayt 7</vt:lpstr>
      <vt:lpstr>Performans Programı</vt:lpstr>
      <vt:lpstr>Performans Programı</vt:lpstr>
      <vt:lpstr>Genel İlkeler</vt:lpstr>
      <vt:lpstr>Slayt 11</vt:lpstr>
      <vt:lpstr>1. Öncelikli Stratejik Amaç ve Hedeflerin Belirlenmesi</vt:lpstr>
      <vt:lpstr>2. Performans Hedef ve Göstergeleri ile Faaliyetlerin Belirlenmesi</vt:lpstr>
      <vt:lpstr>İdare performans hedefleri;  </vt:lpstr>
      <vt:lpstr>Slayt 15</vt:lpstr>
      <vt:lpstr>Faaliyet ;</vt:lpstr>
      <vt:lpstr>Slayt 17</vt:lpstr>
      <vt:lpstr>3. Faaliyet Maliyetlerinin ve Genel Yönetim Giderlerinin Belirlenmesi</vt:lpstr>
      <vt:lpstr>4. Performans Hedeflerinin Kaynak İhtiyacının Belirlenmesi</vt:lpstr>
      <vt:lpstr>5. Performans Programının Oluşturulması</vt:lpstr>
      <vt:lpstr>Performans Programı Süreci (1)</vt:lpstr>
      <vt:lpstr>Performans Programı Süreci (2)</vt:lpstr>
      <vt:lpstr>Performans Programı Süreci (3)</vt:lpstr>
      <vt:lpstr>Performans Programı Süreci (4)</vt:lpstr>
      <vt:lpstr>Performans Programı Süreci (5)</vt:lpstr>
      <vt:lpstr>Mersin Üniversitesi  2018 Yılı Nihai  Performans Programı </vt:lpstr>
      <vt:lpstr>Mersin Üniversitesi  2018 Yılı Nihai  Performans Programı</vt:lpstr>
      <vt:lpstr>Slayt 28</vt:lpstr>
      <vt:lpstr>Slayt 29</vt:lpstr>
      <vt:lpstr>Slayt 30</vt:lpstr>
      <vt:lpstr>Slayt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PERFORMANS SUNU</dc:title>
  <dc:creator>admin</dc:creator>
  <cp:lastModifiedBy>ad</cp:lastModifiedBy>
  <cp:revision>261</cp:revision>
  <dcterms:created xsi:type="dcterms:W3CDTF">2017-12-27T12:23:55Z</dcterms:created>
  <dcterms:modified xsi:type="dcterms:W3CDTF">2018-09-20T11:39:51Z</dcterms:modified>
</cp:coreProperties>
</file>