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notesMasterIdLst>
    <p:notesMasterId r:id="rId48"/>
  </p:notesMasterIdLst>
  <p:sldIdLst>
    <p:sldId id="258" r:id="rId2"/>
    <p:sldId id="345" r:id="rId3"/>
    <p:sldId id="365" r:id="rId4"/>
    <p:sldId id="366" r:id="rId5"/>
    <p:sldId id="371" r:id="rId6"/>
    <p:sldId id="301" r:id="rId7"/>
    <p:sldId id="351" r:id="rId8"/>
    <p:sldId id="334" r:id="rId9"/>
    <p:sldId id="302" r:id="rId10"/>
    <p:sldId id="336" r:id="rId11"/>
    <p:sldId id="329" r:id="rId12"/>
    <p:sldId id="331" r:id="rId13"/>
    <p:sldId id="337" r:id="rId14"/>
    <p:sldId id="338" r:id="rId15"/>
    <p:sldId id="339" r:id="rId16"/>
    <p:sldId id="341" r:id="rId17"/>
    <p:sldId id="342" r:id="rId18"/>
    <p:sldId id="391" r:id="rId19"/>
    <p:sldId id="344" r:id="rId20"/>
    <p:sldId id="352" r:id="rId21"/>
    <p:sldId id="354" r:id="rId22"/>
    <p:sldId id="367" r:id="rId23"/>
    <p:sldId id="364" r:id="rId24"/>
    <p:sldId id="368" r:id="rId25"/>
    <p:sldId id="356" r:id="rId26"/>
    <p:sldId id="357" r:id="rId27"/>
    <p:sldId id="360" r:id="rId28"/>
    <p:sldId id="361" r:id="rId29"/>
    <p:sldId id="363" r:id="rId30"/>
    <p:sldId id="362" r:id="rId31"/>
    <p:sldId id="386" r:id="rId32"/>
    <p:sldId id="387" r:id="rId33"/>
    <p:sldId id="346" r:id="rId34"/>
    <p:sldId id="383" r:id="rId35"/>
    <p:sldId id="379" r:id="rId36"/>
    <p:sldId id="374" r:id="rId37"/>
    <p:sldId id="372" r:id="rId38"/>
    <p:sldId id="377" r:id="rId39"/>
    <p:sldId id="378" r:id="rId40"/>
    <p:sldId id="384" r:id="rId41"/>
    <p:sldId id="385" r:id="rId42"/>
    <p:sldId id="380" r:id="rId43"/>
    <p:sldId id="388" r:id="rId44"/>
    <p:sldId id="389" r:id="rId45"/>
    <p:sldId id="390" r:id="rId46"/>
    <p:sldId id="392" r:id="rId47"/>
  </p:sldIdLst>
  <p:sldSz cx="9144000" cy="6858000" type="screen4x3"/>
  <p:notesSz cx="6797675" cy="9926638"/>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9032"/>
    <a:srgbClr val="0066FF"/>
    <a:srgbClr val="FF9900"/>
    <a:srgbClr val="F4A99A"/>
    <a:srgbClr val="003399"/>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180" autoAdjust="0"/>
    <p:restoredTop sz="94653" autoAdjust="0"/>
  </p:normalViewPr>
  <p:slideViewPr>
    <p:cSldViewPr>
      <p:cViewPr varScale="1">
        <p:scale>
          <a:sx n="106" d="100"/>
          <a:sy n="106" d="100"/>
        </p:scale>
        <p:origin x="-1962" y="-90"/>
      </p:cViewPr>
      <p:guideLst>
        <p:guide orient="horz" pos="2160"/>
        <p:guide pos="2880"/>
      </p:guideLst>
    </p:cSldViewPr>
  </p:slideViewPr>
  <p:outlineViewPr>
    <p:cViewPr>
      <p:scale>
        <a:sx n="33" d="100"/>
        <a:sy n="33" d="100"/>
      </p:scale>
      <p:origin x="0" y="13740"/>
    </p:cViewPr>
  </p:outlineViewPr>
  <p:notesTextViewPr>
    <p:cViewPr>
      <p:scale>
        <a:sx n="100" d="100"/>
        <a:sy n="100" d="100"/>
      </p:scale>
      <p:origin x="0" y="0"/>
    </p:cViewPr>
  </p:notesTextViewPr>
  <p:notesViewPr>
    <p:cSldViewPr>
      <p:cViewPr varScale="1">
        <p:scale>
          <a:sx n="89" d="100"/>
          <a:sy n="89" d="100"/>
        </p:scale>
        <p:origin x="-3114"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tr-TR"/>
          </a:p>
        </p:txBody>
      </p:sp>
      <p:sp>
        <p:nvSpPr>
          <p:cNvPr id="3" name="2 Veri Yer Tutucusu"/>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C38E7F34-1CB0-4B78-9E5B-88E8CDC54FC3}" type="datetimeFigureOut">
              <a:rPr lang="tr-TR"/>
              <a:pPr>
                <a:defRPr/>
              </a:pPr>
              <a:t>20.09.2018</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tr-TR"/>
          </a:p>
        </p:txBody>
      </p:sp>
      <p:sp>
        <p:nvSpPr>
          <p:cNvPr id="7" name="6 Slayt Numarası Yer Tutucusu"/>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D10754A4-69EB-4A56-B8FA-3D6E97032545}"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xfrm>
            <a:off x="917575" y="744538"/>
            <a:ext cx="4962525" cy="3722687"/>
          </a:xfrm>
          <a:noFill/>
          <a:ln>
            <a:solidFill>
              <a:srgbClr val="000000"/>
            </a:solidFill>
            <a:miter lim="800000"/>
            <a:headEnd/>
            <a:tailEnd/>
          </a:ln>
        </p:spPr>
      </p:sp>
      <p:sp>
        <p:nvSpPr>
          <p:cNvPr id="2355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tr-T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675"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3C9853-59E3-4FDF-A9FD-DDE81F3100B9}" type="slidenum">
              <a:rPr lang="tr-TR" smtClean="0"/>
              <a:pPr/>
              <a:t>11</a:t>
            </a:fld>
            <a:endParaRPr lang="tr-TR" smtClean="0"/>
          </a:p>
        </p:txBody>
      </p:sp>
      <p:sp>
        <p:nvSpPr>
          <p:cNvPr id="28676" name="4 Not Yer Tutucusu"/>
          <p:cNvSpPr>
            <a:spLocks noGrp="1"/>
          </p:cNvSpPr>
          <p:nvPr/>
        </p:nvSpPr>
        <p:spPr bwMode="auto">
          <a:xfrm>
            <a:off x="679768" y="4715153"/>
            <a:ext cx="5438140" cy="4466987"/>
          </a:xfrm>
          <a:prstGeom prst="rect">
            <a:avLst/>
          </a:prstGeom>
          <a:noFill/>
          <a:ln w="9525">
            <a:noFill/>
            <a:miter lim="800000"/>
            <a:headEnd/>
            <a:tailEnd/>
          </a:ln>
        </p:spPr>
        <p:txBody>
          <a:bodyPr/>
          <a:lstStyle/>
          <a:p>
            <a:endParaRPr lang="tr-TR"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k</a:t>
            </a:r>
            <a:endParaRPr lang="tr-TR" dirty="0"/>
          </a:p>
        </p:txBody>
      </p:sp>
      <p:sp>
        <p:nvSpPr>
          <p:cNvPr id="4" name="3 Slayt Numarası Yer Tutucusu"/>
          <p:cNvSpPr>
            <a:spLocks noGrp="1"/>
          </p:cNvSpPr>
          <p:nvPr>
            <p:ph type="sldNum" sz="quarter" idx="10"/>
          </p:nvPr>
        </p:nvSpPr>
        <p:spPr/>
        <p:txBody>
          <a:bodyPr/>
          <a:lstStyle/>
          <a:p>
            <a:pPr>
              <a:defRPr/>
            </a:pPr>
            <a:fld id="{D10754A4-69EB-4A56-B8FA-3D6E97032545}" type="slidenum">
              <a:rPr lang="tr-TR" smtClean="0"/>
              <a:pPr>
                <a:defRPr/>
              </a:pPr>
              <a:t>42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000">
                <a:solidFill>
                  <a:srgbClr val="FFC000"/>
                </a:solidFill>
              </a:defRPr>
            </a:lvl1pPr>
          </a:lstStyle>
          <a:p>
            <a:r>
              <a:rPr kumimoji="0" lang="tr-TR" dirty="0" smtClean="0"/>
              <a:t>Asıl başlık stili için tıklatın</a:t>
            </a:r>
            <a:endParaRPr kumimoji="0" lang="en-US" dirty="0"/>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pPr>
              <a:defRPr/>
            </a:pPr>
            <a:fld id="{ED0E7A47-56AC-46CD-8796-E553096D2356}" type="datetime1">
              <a:rPr lang="tr-TR" smtClean="0"/>
              <a:pPr>
                <a:defRPr/>
              </a:pPr>
              <a:t>20.09.2018</a:t>
            </a:fld>
            <a:endParaRPr lang="tr-TR"/>
          </a:p>
        </p:txBody>
      </p:sp>
      <p:sp>
        <p:nvSpPr>
          <p:cNvPr id="17" name="16 Altbilgi Yer Tutucusu"/>
          <p:cNvSpPr>
            <a:spLocks noGrp="1"/>
          </p:cNvSpPr>
          <p:nvPr>
            <p:ph type="ftr" sz="quarter" idx="11"/>
          </p:nvPr>
        </p:nvSpPr>
        <p:spPr>
          <a:xfrm>
            <a:off x="1371600" y="5650704"/>
            <a:ext cx="5791200" cy="365125"/>
          </a:xfrm>
          <a:prstGeom prst="rect">
            <a:avLst/>
          </a:prstGeom>
        </p:spPr>
        <p:txBody>
          <a:bodyPr tIns="0" bIns="0" anchor="b"/>
          <a:lstStyle>
            <a:lvl1pPr algn="r">
              <a:defRPr sz="1100"/>
            </a:lvl1pPr>
          </a:lstStyle>
          <a:p>
            <a:endParaRPr kumimoji="0" lang="en-US"/>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9FD3E02C-0A9E-44E4-864A-3ACB970F03D0}"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lvl1pPr>
              <a:defRPr sz="4000">
                <a:solidFill>
                  <a:srgbClr val="FFC000"/>
                </a:solidFill>
                <a:latin typeface="Tahoma" pitchFamily="34" charset="0"/>
                <a:ea typeface="Tahoma" pitchFamily="34" charset="0"/>
                <a:cs typeface="Tahoma" pitchFamily="34" charset="0"/>
              </a:defRPr>
            </a:lvl1pPr>
          </a:lstStyle>
          <a:p>
            <a:r>
              <a:rPr kumimoji="0" lang="tr-TR" dirty="0" smtClean="0"/>
              <a:t>Asıl başlık stili için tıklatın</a:t>
            </a:r>
            <a:endParaRPr kumimoji="0" lang="en-US" dirty="0"/>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4FBE9253-B95D-43D7-900F-72EF4C363F0F}" type="datetime1">
              <a:rPr lang="tr-TR" smtClean="0"/>
              <a:pPr>
                <a:defRPr/>
              </a:pPr>
              <a:t>20.09.2018</a:t>
            </a:fld>
            <a:endParaRPr lang="tr-TR"/>
          </a:p>
        </p:txBody>
      </p:sp>
      <p:sp>
        <p:nvSpPr>
          <p:cNvPr id="5" name="4 Altbilgi Yer Tutucusu"/>
          <p:cNvSpPr>
            <a:spLocks noGrp="1"/>
          </p:cNvSpPr>
          <p:nvPr>
            <p:ph type="ftr" sz="quarter" idx="11"/>
          </p:nvPr>
        </p:nvSpPr>
        <p:spPr>
          <a:xfrm>
            <a:off x="457200" y="6481890"/>
            <a:ext cx="4260056" cy="300831"/>
          </a:xfrm>
          <a:prstGeom prst="rect">
            <a:avLst/>
          </a:prstGeom>
        </p:spPr>
        <p:txBody>
          <a:bodyPr/>
          <a:lstStyle/>
          <a:p>
            <a:pPr>
              <a:defRPr/>
            </a:pPr>
            <a:r>
              <a:rPr lang="tr-TR" smtClean="0"/>
              <a:t>2013-2017 Dönemi Stratejik Planlama Çalışmaları</a:t>
            </a:r>
            <a:endParaRPr lang="tr-TR"/>
          </a:p>
        </p:txBody>
      </p:sp>
      <p:sp>
        <p:nvSpPr>
          <p:cNvPr id="6" name="5 Slayt Numarası Yer Tutucusu"/>
          <p:cNvSpPr>
            <a:spLocks noGrp="1"/>
          </p:cNvSpPr>
          <p:nvPr>
            <p:ph type="sldNum" sz="quarter" idx="12"/>
          </p:nvPr>
        </p:nvSpPr>
        <p:spPr/>
        <p:txBody>
          <a:bodyPr/>
          <a:lstStyle/>
          <a:p>
            <a:pPr>
              <a:defRPr/>
            </a:pPr>
            <a:fld id="{E89160B1-99F4-485B-81BE-7C65DA4BAA8D}"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normAutofit/>
          </a:bodyPr>
          <a:lstStyle>
            <a:lvl1pPr>
              <a:defRPr sz="4000">
                <a:solidFill>
                  <a:srgbClr val="FFC000"/>
                </a:solidFill>
                <a:latin typeface="Tahoma" pitchFamily="34" charset="0"/>
                <a:ea typeface="Tahoma" pitchFamily="34" charset="0"/>
                <a:cs typeface="Tahoma" pitchFamily="34" charset="0"/>
              </a:defRPr>
            </a:lvl1pPr>
          </a:lstStyle>
          <a:p>
            <a:r>
              <a:rPr kumimoji="0" lang="tr-TR" dirty="0" smtClean="0"/>
              <a:t>Asıl başlık stili için tıklatın</a:t>
            </a:r>
            <a:endParaRPr kumimoji="0" lang="en-US" dirty="0"/>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4107A99D-E78C-451D-8CA1-E6F6D979C03D}" type="datetime1">
              <a:rPr lang="tr-TR" smtClean="0"/>
              <a:pPr>
                <a:defRPr/>
              </a:pPr>
              <a:t>20.09.2018</a:t>
            </a:fld>
            <a:endParaRPr lang="tr-TR"/>
          </a:p>
        </p:txBody>
      </p:sp>
      <p:sp>
        <p:nvSpPr>
          <p:cNvPr id="5" name="4 Altbilgi Yer Tutucusu"/>
          <p:cNvSpPr>
            <a:spLocks noGrp="1"/>
          </p:cNvSpPr>
          <p:nvPr>
            <p:ph type="ftr" sz="quarter" idx="11"/>
          </p:nvPr>
        </p:nvSpPr>
        <p:spPr>
          <a:xfrm>
            <a:off x="457200" y="6481890"/>
            <a:ext cx="4260056" cy="300831"/>
          </a:xfrm>
          <a:prstGeom prst="rect">
            <a:avLst/>
          </a:prstGeom>
        </p:spPr>
        <p:txBody>
          <a:bodyPr/>
          <a:lstStyle/>
          <a:p>
            <a:pPr>
              <a:defRPr/>
            </a:pPr>
            <a:r>
              <a:rPr lang="tr-TR" smtClean="0"/>
              <a:t>2013-2017 Dönemi Stratejik Planlama Çalışmaları</a:t>
            </a:r>
            <a:endParaRPr lang="tr-TR"/>
          </a:p>
        </p:txBody>
      </p:sp>
      <p:sp>
        <p:nvSpPr>
          <p:cNvPr id="6" name="5 Slayt Numarası Yer Tutucusu"/>
          <p:cNvSpPr>
            <a:spLocks noGrp="1"/>
          </p:cNvSpPr>
          <p:nvPr>
            <p:ph type="sldNum" sz="quarter" idx="12"/>
          </p:nvPr>
        </p:nvSpPr>
        <p:spPr/>
        <p:txBody>
          <a:bodyPr/>
          <a:lstStyle/>
          <a:p>
            <a:pPr>
              <a:defRPr/>
            </a:pPr>
            <a:fld id="{E2351941-C8C3-4625-B88A-9E728324BCCE}"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normAutofit/>
          </a:bodyPr>
          <a:lstStyle>
            <a:lvl1pPr algn="ctr">
              <a:defRPr sz="4000">
                <a:solidFill>
                  <a:srgbClr val="FFC000"/>
                </a:solidFill>
                <a:latin typeface="Tahoma" pitchFamily="34" charset="0"/>
                <a:ea typeface="Tahoma" pitchFamily="34" charset="0"/>
                <a:cs typeface="Tahoma" pitchFamily="34" charset="0"/>
              </a:defRPr>
            </a:lvl1pPr>
          </a:lstStyle>
          <a:p>
            <a:r>
              <a:rPr kumimoji="0" lang="tr-TR" dirty="0" smtClean="0"/>
              <a:t>Asıl başlık stili için tıklatın</a:t>
            </a:r>
            <a:endParaRPr kumimoji="0" lang="en-US" dirty="0"/>
          </a:p>
        </p:txBody>
      </p:sp>
      <p:sp>
        <p:nvSpPr>
          <p:cNvPr id="3" name="2 İçerik Yer Tutucusu"/>
          <p:cNvSpPr>
            <a:spLocks noGrp="1"/>
          </p:cNvSpPr>
          <p:nvPr>
            <p:ph idx="1"/>
          </p:nvPr>
        </p:nvSpPr>
        <p:spPr>
          <a:xfrm>
            <a:off x="457200" y="1882808"/>
            <a:ext cx="8229600" cy="4572000"/>
          </a:xfrm>
        </p:spPr>
        <p:txBody>
          <a:bodyPr>
            <a:normAutofit/>
          </a:bodyPr>
          <a:lstStyle>
            <a:lvl1pPr>
              <a:defRPr sz="2000">
                <a:latin typeface="Tahoma" pitchFamily="34" charset="0"/>
                <a:ea typeface="Tahoma" pitchFamily="34" charset="0"/>
                <a:cs typeface="Tahoma" pitchFamily="34" charset="0"/>
              </a:defRPr>
            </a:lvl1pPr>
            <a:lvl2pPr>
              <a:defRPr sz="2000">
                <a:latin typeface="Tahoma" pitchFamily="34" charset="0"/>
                <a:ea typeface="Tahoma" pitchFamily="34" charset="0"/>
                <a:cs typeface="Tahoma" pitchFamily="34" charset="0"/>
              </a:defRPr>
            </a:lvl2pPr>
            <a:lvl3pPr>
              <a:defRPr sz="2000">
                <a:latin typeface="Tahoma" pitchFamily="34" charset="0"/>
                <a:ea typeface="Tahoma" pitchFamily="34" charset="0"/>
                <a:cs typeface="Tahoma" pitchFamily="34" charset="0"/>
              </a:defRPr>
            </a:lvl3pPr>
            <a:lvl4pPr>
              <a:defRPr sz="2000">
                <a:latin typeface="Tahoma" pitchFamily="34" charset="0"/>
                <a:ea typeface="Tahoma" pitchFamily="34" charset="0"/>
                <a:cs typeface="Tahoma" pitchFamily="34" charset="0"/>
              </a:defRPr>
            </a:lvl4pPr>
            <a:lvl5pPr>
              <a:defRPr sz="2000">
                <a:latin typeface="Tahoma" pitchFamily="34" charset="0"/>
                <a:ea typeface="Tahoma" pitchFamily="34" charset="0"/>
                <a:cs typeface="Tahoma" pitchFamily="34" charset="0"/>
              </a:defRPr>
            </a:lvl5pPr>
          </a:lstStyle>
          <a:p>
            <a:pPr lvl="0" eaLnBrk="1" latinLnBrk="0" hangingPunct="1"/>
            <a:r>
              <a:rPr lang="tr-TR" dirty="0" smtClean="0"/>
              <a:t>Asıl metin stillerini düzenlemek için tıklatın</a:t>
            </a:r>
          </a:p>
          <a:p>
            <a:pPr lvl="1" eaLnBrk="1" latinLnBrk="0" hangingPunct="1"/>
            <a:r>
              <a:rPr lang="tr-TR" dirty="0" smtClean="0"/>
              <a:t>İkinci düzey</a:t>
            </a:r>
          </a:p>
          <a:p>
            <a:pPr lvl="2" eaLnBrk="1" latinLnBrk="0" hangingPunct="1"/>
            <a:r>
              <a:rPr lang="tr-TR" dirty="0" smtClean="0"/>
              <a:t>Üçüncü düzey</a:t>
            </a:r>
          </a:p>
          <a:p>
            <a:pPr lvl="3" eaLnBrk="1" latinLnBrk="0" hangingPunct="1"/>
            <a:r>
              <a:rPr lang="tr-TR" dirty="0" smtClean="0"/>
              <a:t>Dördüncü düzey</a:t>
            </a:r>
          </a:p>
          <a:p>
            <a:pPr lvl="4" eaLnBrk="1" latinLnBrk="0" hangingPunct="1"/>
            <a:r>
              <a:rPr lang="tr-TR" dirty="0" smtClean="0"/>
              <a:t>Beşinci düzey</a:t>
            </a:r>
            <a:endParaRPr kumimoji="0" lang="en-US" dirty="0"/>
          </a:p>
        </p:txBody>
      </p:sp>
      <p:sp>
        <p:nvSpPr>
          <p:cNvPr id="4" name="3 Veri Yer Tutucusu"/>
          <p:cNvSpPr>
            <a:spLocks noGrp="1"/>
          </p:cNvSpPr>
          <p:nvPr>
            <p:ph type="dt" sz="half" idx="10"/>
          </p:nvPr>
        </p:nvSpPr>
        <p:spPr>
          <a:xfrm>
            <a:off x="428596" y="6480048"/>
            <a:ext cx="2133600" cy="301752"/>
          </a:xfrm>
        </p:spPr>
        <p:txBody>
          <a:bodyPr/>
          <a:lstStyle/>
          <a:p>
            <a:pPr>
              <a:defRPr/>
            </a:pPr>
            <a:fld id="{0FBD7820-3342-4E0F-A1CD-6920CF466702}" type="datetime1">
              <a:rPr lang="tr-TR" smtClean="0"/>
              <a:pPr>
                <a:defRPr/>
              </a:pPr>
              <a:t>20.09.2018</a:t>
            </a:fld>
            <a:endParaRPr lang="tr-TR"/>
          </a:p>
        </p:txBody>
      </p:sp>
      <p:sp>
        <p:nvSpPr>
          <p:cNvPr id="6" name="5 Slayt Numarası Yer Tutucusu"/>
          <p:cNvSpPr>
            <a:spLocks noGrp="1"/>
          </p:cNvSpPr>
          <p:nvPr>
            <p:ph type="sldNum" sz="quarter" idx="12"/>
          </p:nvPr>
        </p:nvSpPr>
        <p:spPr/>
        <p:txBody>
          <a:bodyPr/>
          <a:lstStyle/>
          <a:p>
            <a:pPr>
              <a:defRPr/>
            </a:pPr>
            <a:fld id="{E8C0C97A-3DBC-40AE-9EF9-9E1E1856627A}" type="slidenum">
              <a:rPr lang="tr-TR" smtClean="0"/>
              <a:pPr>
                <a:defRPr/>
              </a:pPr>
              <a:t>‹#›</a:t>
            </a:fld>
            <a:endParaRPr lang="tr-TR" dirty="0"/>
          </a:p>
        </p:txBody>
      </p:sp>
      <p:sp>
        <p:nvSpPr>
          <p:cNvPr id="7" name="6 Metin kutusu"/>
          <p:cNvSpPr txBox="1"/>
          <p:nvPr userDrawn="1"/>
        </p:nvSpPr>
        <p:spPr>
          <a:xfrm>
            <a:off x="2928926" y="6500834"/>
            <a:ext cx="4000528" cy="261610"/>
          </a:xfrm>
          <a:prstGeom prst="rect">
            <a:avLst/>
          </a:prstGeom>
          <a:noFill/>
        </p:spPr>
        <p:txBody>
          <a:bodyPr wrap="square" rtlCol="0">
            <a:spAutoFit/>
          </a:bodyPr>
          <a:lstStyle/>
          <a:p>
            <a:pPr algn="ctr"/>
            <a:r>
              <a:rPr lang="tr-TR" sz="1100" dirty="0" smtClean="0"/>
              <a:t>Strateji Geliştirme</a:t>
            </a:r>
            <a:r>
              <a:rPr lang="tr-TR" sz="1100" baseline="0" dirty="0" smtClean="0"/>
              <a:t> Daire Başkanlığı</a:t>
            </a:r>
            <a:endParaRPr lang="tr-TR" sz="1100" dirty="0"/>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4000" kern="1200" dirty="0">
              <a:solidFill>
                <a:schemeClr val="lt1"/>
              </a:solidFill>
              <a:latin typeface="Tahoma" pitchFamily="34" charset="0"/>
              <a:ea typeface="Tahoma" pitchFamily="34" charset="0"/>
              <a:cs typeface="Tahoma" pitchFamily="34" charset="0"/>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pPr>
              <a:defRPr/>
            </a:pPr>
            <a:fld id="{5B0308DD-6CD9-43A4-A08C-BF7D9DBBF0C6}" type="datetime1">
              <a:rPr lang="tr-TR" smtClean="0"/>
              <a:pPr>
                <a:defRPr/>
              </a:pPr>
              <a:t>20.09.2018</a:t>
            </a:fld>
            <a:endParaRPr lang="tr-TR"/>
          </a:p>
        </p:txBody>
      </p:sp>
      <p:sp>
        <p:nvSpPr>
          <p:cNvPr id="5" name="4 Altbilgi Yer Tutucusu"/>
          <p:cNvSpPr>
            <a:spLocks noGrp="1"/>
          </p:cNvSpPr>
          <p:nvPr>
            <p:ph type="ftr" sz="quarter" idx="11"/>
          </p:nvPr>
        </p:nvSpPr>
        <p:spPr>
          <a:xfrm>
            <a:off x="2619376" y="6480969"/>
            <a:ext cx="4260056" cy="300831"/>
          </a:xfrm>
          <a:prstGeom prst="rect">
            <a:avLst/>
          </a:prstGeom>
        </p:spPr>
        <p:txBody>
          <a:bodyPr/>
          <a:lstStyle/>
          <a:p>
            <a:endParaRPr kumimoji="0" lang="en-US"/>
          </a:p>
        </p:txBody>
      </p:sp>
      <p:sp>
        <p:nvSpPr>
          <p:cNvPr id="6" name="5 Slayt Numarası Yer Tutucusu"/>
          <p:cNvSpPr>
            <a:spLocks noGrp="1"/>
          </p:cNvSpPr>
          <p:nvPr>
            <p:ph type="sldNum" sz="quarter" idx="12"/>
          </p:nvPr>
        </p:nvSpPr>
        <p:spPr>
          <a:xfrm>
            <a:off x="8451056" y="809624"/>
            <a:ext cx="502920" cy="300831"/>
          </a:xfrm>
        </p:spPr>
        <p:txBody>
          <a:bodyPr/>
          <a:lstStyle/>
          <a:p>
            <a:pPr>
              <a:defRPr/>
            </a:pPr>
            <a:fld id="{EF8DF9C0-6EC6-4E60-8C20-E7527CB22777}" type="slidenum">
              <a:rPr lang="tr-TR" smtClean="0"/>
              <a:pPr>
                <a:defRPr/>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normAutofit/>
          </a:bodyPr>
          <a:lstStyle>
            <a:lvl1pPr marL="0" algn="l">
              <a:buNone/>
              <a:defRPr sz="4000" b="1" cap="none" baseline="0">
                <a:solidFill>
                  <a:srgbClr val="FFC000"/>
                </a:solidFill>
                <a:latin typeface="Tahoma" pitchFamily="34" charset="0"/>
                <a:ea typeface="Tahoma" pitchFamily="34" charset="0"/>
                <a:cs typeface="Tahoma" pitchFamily="34" charset="0"/>
              </a:defRPr>
            </a:lvl1pPr>
          </a:lstStyle>
          <a:p>
            <a:r>
              <a:rPr kumimoji="0" lang="tr-TR" dirty="0" smtClean="0"/>
              <a:t>Asıl başlık stili için tıklatın</a:t>
            </a:r>
            <a:endParaRPr kumimoji="0" lang="en-US" dirty="0"/>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masterClrMapping/>
  </p:clrMapOvr>
  <p:transition>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lvl1pPr marL="0" algn="ctr">
              <a:defRPr sz="4000">
                <a:solidFill>
                  <a:srgbClr val="FFC000"/>
                </a:solidFill>
                <a:latin typeface="Tahoma" pitchFamily="34" charset="0"/>
                <a:ea typeface="Tahoma" pitchFamily="34" charset="0"/>
                <a:cs typeface="Tahoma" pitchFamily="34" charset="0"/>
              </a:defRPr>
            </a:lvl1pPr>
          </a:lstStyle>
          <a:p>
            <a:r>
              <a:rPr kumimoji="0" lang="tr-TR" dirty="0" smtClean="0"/>
              <a:t>Asıl başlık stili için tıklatın</a:t>
            </a:r>
            <a:endParaRPr kumimoji="0" lang="en-US" dirty="0"/>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dirty="0" smtClean="0"/>
              <a:t>Asıl metin stillerini düzenlemek için tıklatın</a:t>
            </a:r>
          </a:p>
          <a:p>
            <a:pPr lvl="1" eaLnBrk="1" latinLnBrk="0" hangingPunct="1"/>
            <a:r>
              <a:rPr lang="tr-TR" dirty="0" smtClean="0"/>
              <a:t>İkinci düzey</a:t>
            </a:r>
          </a:p>
          <a:p>
            <a:pPr lvl="2" eaLnBrk="1" latinLnBrk="0" hangingPunct="1"/>
            <a:r>
              <a:rPr lang="tr-TR" dirty="0" smtClean="0"/>
              <a:t>Üçüncü düzey</a:t>
            </a:r>
          </a:p>
          <a:p>
            <a:pPr lvl="3" eaLnBrk="1" latinLnBrk="0" hangingPunct="1"/>
            <a:r>
              <a:rPr lang="tr-TR" dirty="0" smtClean="0"/>
              <a:t>Dördüncü düzey</a:t>
            </a:r>
          </a:p>
          <a:p>
            <a:pPr lvl="4" eaLnBrk="1" latinLnBrk="0" hangingPunct="1"/>
            <a:r>
              <a:rPr lang="tr-TR" dirty="0" smtClean="0"/>
              <a:t>Beşinci düzey</a:t>
            </a:r>
            <a:endParaRPr kumimoji="0" lang="en-US" dirty="0"/>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pPr>
              <a:defRPr/>
            </a:pPr>
            <a:fld id="{F09EB77E-A621-4CB4-8C45-081845D1C78F}" type="datetime1">
              <a:rPr lang="tr-TR" smtClean="0"/>
              <a:pPr>
                <a:defRPr/>
              </a:pPr>
              <a:t>20.09.2018</a:t>
            </a:fld>
            <a:endParaRPr lang="tr-TR"/>
          </a:p>
        </p:txBody>
      </p:sp>
      <p:sp>
        <p:nvSpPr>
          <p:cNvPr id="6" name="5 Altbilgi Yer Tutucusu"/>
          <p:cNvSpPr>
            <a:spLocks noGrp="1"/>
          </p:cNvSpPr>
          <p:nvPr>
            <p:ph type="ftr" sz="quarter" idx="11"/>
          </p:nvPr>
        </p:nvSpPr>
        <p:spPr>
          <a:xfrm>
            <a:off x="457200" y="6480969"/>
            <a:ext cx="4260056" cy="301752"/>
          </a:xfrm>
          <a:prstGeom prst="rect">
            <a:avLst/>
          </a:prstGeom>
        </p:spPr>
        <p:txBody>
          <a:bodyPr/>
          <a:lstStyle/>
          <a:p>
            <a:endParaRPr kumimoji="0" lang="en-US"/>
          </a:p>
        </p:txBody>
      </p:sp>
      <p:sp>
        <p:nvSpPr>
          <p:cNvPr id="7" name="6 Slayt Numarası Yer Tutucusu"/>
          <p:cNvSpPr>
            <a:spLocks noGrp="1"/>
          </p:cNvSpPr>
          <p:nvPr>
            <p:ph type="sldNum" sz="quarter" idx="12"/>
          </p:nvPr>
        </p:nvSpPr>
        <p:spPr>
          <a:xfrm>
            <a:off x="7589520" y="6480969"/>
            <a:ext cx="502920" cy="301752"/>
          </a:xfrm>
        </p:spPr>
        <p:txBody>
          <a:bodyPr/>
          <a:lstStyle/>
          <a:p>
            <a:pPr>
              <a:defRPr/>
            </a:pPr>
            <a:fld id="{F7E7CE34-AA7C-4FCB-AEC6-B83975508CC7}"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pPr>
              <a:defRPr/>
            </a:pPr>
            <a:fld id="{EBF0764E-D5DB-4058-AB81-67BDAF5B609F}" type="datetime1">
              <a:rPr lang="tr-TR" smtClean="0"/>
              <a:pPr>
                <a:defRPr/>
              </a:pPr>
              <a:t>20.09.2018</a:t>
            </a:fld>
            <a:endParaRPr lang="tr-TR"/>
          </a:p>
        </p:txBody>
      </p:sp>
      <p:sp>
        <p:nvSpPr>
          <p:cNvPr id="8" name="7 Altbilgi Yer Tutucusu"/>
          <p:cNvSpPr>
            <a:spLocks noGrp="1"/>
          </p:cNvSpPr>
          <p:nvPr>
            <p:ph type="ftr" sz="quarter" idx="11"/>
          </p:nvPr>
        </p:nvSpPr>
        <p:spPr>
          <a:xfrm>
            <a:off x="457200" y="6480969"/>
            <a:ext cx="4261104" cy="301752"/>
          </a:xfrm>
          <a:prstGeom prst="rect">
            <a:avLst/>
          </a:prstGeom>
        </p:spPr>
        <p:txBody>
          <a:bodyPr/>
          <a:lstStyle/>
          <a:p>
            <a:endParaRPr kumimoji="0" lang="en-US"/>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pPr>
              <a:defRPr/>
            </a:pPr>
            <a:fld id="{B2430B81-A352-41E8-B508-21488127C925}"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solidFill>
                  <a:srgbClr val="FFC000"/>
                </a:solidFill>
              </a:defRPr>
            </a:lvl1pPr>
          </a:lstStyle>
          <a:p>
            <a:r>
              <a:rPr kumimoji="0" lang="tr-TR" dirty="0" smtClean="0"/>
              <a:t>Asıl başlık stili için tıklatın</a:t>
            </a:r>
            <a:endParaRPr kumimoji="0" lang="en-US" dirty="0"/>
          </a:p>
        </p:txBody>
      </p:sp>
      <p:sp>
        <p:nvSpPr>
          <p:cNvPr id="3" name="2 Veri Yer Tutucusu"/>
          <p:cNvSpPr>
            <a:spLocks noGrp="1"/>
          </p:cNvSpPr>
          <p:nvPr>
            <p:ph type="dt" sz="half" idx="10"/>
          </p:nvPr>
        </p:nvSpPr>
        <p:spPr/>
        <p:txBody>
          <a:bodyPr/>
          <a:lstStyle/>
          <a:p>
            <a:pPr>
              <a:defRPr/>
            </a:pPr>
            <a:fld id="{80CC7E74-45F9-4A86-9F2B-6E7919ABBEF0}" type="datetime1">
              <a:rPr lang="tr-TR" smtClean="0"/>
              <a:pPr>
                <a:defRPr/>
              </a:pPr>
              <a:t>20.09.2018</a:t>
            </a:fld>
            <a:endParaRPr lang="tr-TR"/>
          </a:p>
        </p:txBody>
      </p:sp>
      <p:sp>
        <p:nvSpPr>
          <p:cNvPr id="4" name="3 Altbilgi Yer Tutucusu"/>
          <p:cNvSpPr>
            <a:spLocks noGrp="1"/>
          </p:cNvSpPr>
          <p:nvPr>
            <p:ph type="ftr" sz="quarter" idx="11"/>
          </p:nvPr>
        </p:nvSpPr>
        <p:spPr>
          <a:xfrm>
            <a:off x="457200" y="6481890"/>
            <a:ext cx="4260056" cy="300831"/>
          </a:xfrm>
          <a:prstGeom prst="rect">
            <a:avLst/>
          </a:prstGeom>
        </p:spPr>
        <p:txBody>
          <a:bodyPr/>
          <a:lstStyle/>
          <a:p>
            <a:endParaRPr kumimoji="0" lang="en-US"/>
          </a:p>
        </p:txBody>
      </p:sp>
      <p:sp>
        <p:nvSpPr>
          <p:cNvPr id="5" name="4 Slayt Numarası Yer Tutucusu"/>
          <p:cNvSpPr>
            <a:spLocks noGrp="1"/>
          </p:cNvSpPr>
          <p:nvPr>
            <p:ph type="sldNum" sz="quarter" idx="12"/>
          </p:nvPr>
        </p:nvSpPr>
        <p:spPr/>
        <p:txBody>
          <a:bodyPr/>
          <a:lstStyle/>
          <a:p>
            <a:pPr>
              <a:defRPr/>
            </a:pPr>
            <a:fld id="{0F27FF60-5A83-4274-82DD-88B3F6DFDE62}"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pPr>
              <a:defRPr/>
            </a:pPr>
            <a:fld id="{CA151347-F7F0-4F92-B460-FED2C73E6782}" type="datetime1">
              <a:rPr lang="tr-TR" smtClean="0"/>
              <a:pPr>
                <a:defRPr/>
              </a:pPr>
              <a:t>20.09.2018</a:t>
            </a:fld>
            <a:endParaRPr lang="tr-TR"/>
          </a:p>
        </p:txBody>
      </p:sp>
      <p:sp>
        <p:nvSpPr>
          <p:cNvPr id="3" name="2 Altbilgi Yer Tutucusu"/>
          <p:cNvSpPr>
            <a:spLocks noGrp="1"/>
          </p:cNvSpPr>
          <p:nvPr>
            <p:ph type="ftr" sz="quarter" idx="11"/>
          </p:nvPr>
        </p:nvSpPr>
        <p:spPr>
          <a:xfrm>
            <a:off x="457200" y="6481890"/>
            <a:ext cx="4260056" cy="300831"/>
          </a:xfrm>
          <a:prstGeom prst="rect">
            <a:avLst/>
          </a:prstGeom>
        </p:spPr>
        <p:txBody>
          <a:bodyPr/>
          <a:lstStyle/>
          <a:p>
            <a:pPr>
              <a:defRPr/>
            </a:pPr>
            <a:r>
              <a:rPr lang="tr-TR" smtClean="0"/>
              <a:t>2013-2017 Dönemi Stratejik Planlama Çalışmaları</a:t>
            </a:r>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pPr>
              <a:defRPr/>
            </a:pPr>
            <a:fld id="{81AF4753-61E9-43C1-89AB-DCFE062CCB5C}" type="datetime1">
              <a:rPr lang="tr-TR" smtClean="0"/>
              <a:pPr>
                <a:defRPr/>
              </a:pPr>
              <a:t>20.09.2018</a:t>
            </a:fld>
            <a:endParaRPr lang="tr-TR"/>
          </a:p>
        </p:txBody>
      </p:sp>
      <p:sp>
        <p:nvSpPr>
          <p:cNvPr id="6" name="5 Altbilgi Yer Tutucusu"/>
          <p:cNvSpPr>
            <a:spLocks noGrp="1"/>
          </p:cNvSpPr>
          <p:nvPr>
            <p:ph type="ftr" sz="quarter" idx="11"/>
          </p:nvPr>
        </p:nvSpPr>
        <p:spPr>
          <a:xfrm>
            <a:off x="1135856" y="6556248"/>
            <a:ext cx="5143120" cy="301752"/>
          </a:xfrm>
          <a:prstGeom prst="rect">
            <a:avLst/>
          </a:prstGeom>
        </p:spPr>
        <p:txBody>
          <a:bodyPr/>
          <a:lstStyle>
            <a:lvl1pPr>
              <a:defRPr sz="900"/>
            </a:lvl1pPr>
          </a:lstStyle>
          <a:p>
            <a:pPr>
              <a:defRPr/>
            </a:pPr>
            <a:r>
              <a:rPr lang="tr-TR" smtClean="0"/>
              <a:t>2013-2017 Dönemi Stratejik Planlama Çalışmaları</a:t>
            </a:r>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pPr>
              <a:defRPr/>
            </a:pPr>
            <a:fld id="{40207AC0-CB1D-44BE-827E-7EA5B06EC807}"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pPr>
              <a:defRPr/>
            </a:pPr>
            <a:fld id="{0E596315-49DE-45A6-8FC4-B7D39C27DC6C}" type="datetime1">
              <a:rPr lang="tr-TR" smtClean="0"/>
              <a:pPr>
                <a:defRPr/>
              </a:pPr>
              <a:t>20.09.2018</a:t>
            </a:fld>
            <a:endParaRPr lang="tr-TR"/>
          </a:p>
        </p:txBody>
      </p:sp>
      <p:sp>
        <p:nvSpPr>
          <p:cNvPr id="6" name="5 Altbilgi Yer Tutucusu"/>
          <p:cNvSpPr>
            <a:spLocks noGrp="1"/>
          </p:cNvSpPr>
          <p:nvPr>
            <p:ph type="ftr" sz="quarter" idx="11"/>
          </p:nvPr>
        </p:nvSpPr>
        <p:spPr>
          <a:xfrm>
            <a:off x="1170432" y="6557169"/>
            <a:ext cx="4948072" cy="301752"/>
          </a:xfrm>
          <a:prstGeom prst="rect">
            <a:avLst/>
          </a:prstGeom>
        </p:spPr>
        <p:txBody>
          <a:bodyPr/>
          <a:lstStyle>
            <a:lvl1pPr>
              <a:defRPr sz="900"/>
            </a:lvl1pPr>
          </a:lstStyle>
          <a:p>
            <a:endParaRPr kumimoji="0" lang="en-US"/>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pPr>
              <a:defRPr/>
            </a:pPr>
            <a:fld id="{0EE232A7-CA04-4FA3-A427-AD3C9A7E6F1B}" type="slidenum">
              <a:rPr lang="tr-TR" smtClean="0"/>
              <a:pPr>
                <a:defRPr/>
              </a:pPr>
              <a:t>‹#›</a:t>
            </a:fld>
            <a:endParaRPr lang="tr-TR"/>
          </a:p>
        </p:txBody>
      </p:sp>
    </p:spTree>
  </p:cSld>
  <p:clrMapOvr>
    <a:masterClrMapping/>
  </p:clrMapOvr>
  <p:transition>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dirty="0" smtClean="0"/>
              <a:t>Asıl başlık stili için tıklatın</a:t>
            </a:r>
            <a:endParaRPr kumimoji="0" lang="en-US" dirty="0"/>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357158"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1E01932A-BEC9-40A8-A4A1-BB0C035960F2}" type="datetime1">
              <a:rPr lang="tr-TR" smtClean="0"/>
              <a:pPr>
                <a:defRPr/>
              </a:pPr>
              <a:t>20.09.2018</a:t>
            </a:fld>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0B399EF5-A797-4BD3-9E1E-E52D6C104602}" type="slidenum">
              <a:rPr lang="tr-TR" smtClean="0"/>
              <a:pPr>
                <a:defRPr/>
              </a:pPr>
              <a:t>‹#›</a:t>
            </a:fld>
            <a:endParaRPr lang="tr-TR"/>
          </a:p>
        </p:txBody>
      </p:sp>
      <p:pic>
        <p:nvPicPr>
          <p:cNvPr id="10" name="13 Resim" descr="logocalisma.tif"/>
          <p:cNvPicPr>
            <a:picLocks noChangeAspect="1"/>
          </p:cNvPicPr>
          <p:nvPr userDrawn="1"/>
        </p:nvPicPr>
        <p:blipFill>
          <a:blip r:embed="rId13"/>
          <a:srcRect/>
          <a:stretch>
            <a:fillRect/>
          </a:stretch>
        </p:blipFill>
        <p:spPr bwMode="auto">
          <a:xfrm>
            <a:off x="7786710" y="285728"/>
            <a:ext cx="1143000" cy="979488"/>
          </a:xfrm>
          <a:prstGeom prst="rect">
            <a:avLst/>
          </a:prstGeom>
          <a:noFill/>
          <a:ln w="9525">
            <a:noFill/>
            <a:miter lim="800000"/>
            <a:headEnd/>
            <a:tailEnd/>
          </a:ln>
        </p:spPr>
      </p:pic>
      <p:sp>
        <p:nvSpPr>
          <p:cNvPr id="12" name="11 Metin kutusu"/>
          <p:cNvSpPr txBox="1"/>
          <p:nvPr userDrawn="1"/>
        </p:nvSpPr>
        <p:spPr>
          <a:xfrm>
            <a:off x="2928926" y="6500834"/>
            <a:ext cx="4000528" cy="261610"/>
          </a:xfrm>
          <a:prstGeom prst="rect">
            <a:avLst/>
          </a:prstGeom>
          <a:noFill/>
        </p:spPr>
        <p:txBody>
          <a:bodyPr wrap="square" rtlCol="0">
            <a:spAutoFit/>
          </a:bodyPr>
          <a:lstStyle/>
          <a:p>
            <a:pPr algn="ctr"/>
            <a:r>
              <a:rPr lang="tr-TR" sz="1100" dirty="0" smtClean="0"/>
              <a:t>Strateji Geliştirme</a:t>
            </a:r>
            <a:r>
              <a:rPr lang="tr-TR" sz="1100" baseline="0" dirty="0" smtClean="0"/>
              <a:t> Daire Başkanlığı</a:t>
            </a:r>
            <a:endParaRPr lang="tr-TR" sz="1100" dirty="0"/>
          </a:p>
        </p:txBody>
      </p:sp>
    </p:spTree>
  </p:cSld>
  <p:clrMap bg1="dk1" tx1="lt1" bg2="dk2" tx2="lt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ransition>
    <p:wipe/>
  </p:transition>
  <p:timing>
    <p:tnLst>
      <p:par>
        <p:cTn id="1" dur="indefinite" restart="never" nodeType="tmRoot"/>
      </p:par>
    </p:tnLst>
  </p:timing>
  <p:hf hdr="0"/>
  <p:txStyles>
    <p:titleStyle>
      <a:lvl1pPr marL="484632" algn="l" rtl="0" eaLnBrk="1" latinLnBrk="0" hangingPunct="1">
        <a:spcBef>
          <a:spcPct val="0"/>
        </a:spcBef>
        <a:buNone/>
        <a:defRPr kumimoji="0" sz="40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ahoma" pitchFamily="34" charset="0"/>
          <a:ea typeface="Tahoma" pitchFamily="34" charset="0"/>
          <a:cs typeface="Tahoma" pitchFamily="34" charset="0"/>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276875"/>
            <a:ext cx="8229600" cy="2218259"/>
          </a:xfrm>
        </p:spPr>
        <p:txBody>
          <a:bodyPr/>
          <a:lstStyle/>
          <a:p>
            <a:pPr eaLnBrk="1" fontAlgn="auto" hangingPunct="1">
              <a:spcAft>
                <a:spcPts val="0"/>
              </a:spcAft>
              <a:defRPr/>
            </a:pPr>
            <a:r>
              <a:rPr lang="tr-TR" dirty="0" smtClean="0"/>
              <a:t>STRATEJİK PLANLAMA</a:t>
            </a:r>
            <a:r>
              <a:rPr lang="tr-TR" sz="1400" dirty="0" smtClean="0"/>
              <a:t/>
            </a:r>
            <a:br>
              <a:rPr lang="tr-TR" sz="1400" dirty="0" smtClean="0"/>
            </a:br>
            <a:r>
              <a:rPr lang="tr-TR" sz="1400" dirty="0" smtClean="0"/>
              <a:t/>
            </a:r>
            <a:br>
              <a:rPr lang="tr-TR" sz="1400" dirty="0" smtClean="0"/>
            </a:br>
            <a:r>
              <a:rPr lang="tr-TR" sz="1400" dirty="0" smtClean="0"/>
              <a:t/>
            </a:r>
            <a:br>
              <a:rPr lang="tr-TR" sz="1400" dirty="0" smtClean="0"/>
            </a:br>
            <a:r>
              <a:rPr lang="tr-TR" sz="1400" dirty="0" smtClean="0"/>
              <a:t/>
            </a:r>
            <a:br>
              <a:rPr lang="tr-TR" sz="1400" dirty="0" smtClean="0"/>
            </a:br>
            <a:r>
              <a:rPr lang="tr-TR" sz="1400" dirty="0" smtClean="0"/>
              <a:t/>
            </a:r>
            <a:br>
              <a:rPr lang="tr-TR" sz="1400" dirty="0" smtClean="0"/>
            </a:br>
            <a:r>
              <a:rPr lang="tr-TR" sz="1400" dirty="0" smtClean="0"/>
              <a:t/>
            </a:r>
            <a:br>
              <a:rPr lang="tr-TR" sz="1400" dirty="0" smtClean="0"/>
            </a:br>
            <a:endParaRPr lang="tr-TR" sz="1400" dirty="0" smtClean="0"/>
          </a:p>
        </p:txBody>
      </p:sp>
      <p:sp>
        <p:nvSpPr>
          <p:cNvPr id="3" name="2 Veri Yer Tutucusu"/>
          <p:cNvSpPr>
            <a:spLocks noGrp="1"/>
          </p:cNvSpPr>
          <p:nvPr>
            <p:ph type="dt" sz="half" idx="10"/>
          </p:nvPr>
        </p:nvSpPr>
        <p:spPr/>
        <p:txBody>
          <a:bodyPr/>
          <a:lstStyle/>
          <a:p>
            <a:pPr>
              <a:defRPr/>
            </a:pPr>
            <a:fld id="{A05475F4-88CC-4CC4-905D-8094DFB83FCF}" type="datetime1">
              <a:rPr lang="tr-TR"/>
              <a:pPr>
                <a:defRPr/>
              </a:pPr>
              <a:t>20.09.2018</a:t>
            </a:fld>
            <a:endParaRPr lang="tr-TR" dirty="0"/>
          </a:p>
        </p:txBody>
      </p:sp>
      <p:sp>
        <p:nvSpPr>
          <p:cNvPr id="4" name="3 Slayt Numarası Yer Tutucusu"/>
          <p:cNvSpPr>
            <a:spLocks noGrp="1"/>
          </p:cNvSpPr>
          <p:nvPr>
            <p:ph type="sldNum" sz="quarter" idx="12"/>
          </p:nvPr>
        </p:nvSpPr>
        <p:spPr/>
        <p:txBody>
          <a:bodyPr/>
          <a:lstStyle/>
          <a:p>
            <a:pPr>
              <a:defRPr/>
            </a:pPr>
            <a:fld id="{067FEEA2-0360-4846-8391-F61331ABF587}" type="slidenum">
              <a:rPr lang="tr-TR" smtClean="0"/>
              <a:pPr>
                <a:defRPr/>
              </a:pPr>
              <a:t>1</a:t>
            </a:fld>
            <a:endParaRPr lang="tr-TR" dirty="0"/>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42852"/>
            <a:ext cx="8229600" cy="633413"/>
          </a:xfrm>
        </p:spPr>
        <p:txBody>
          <a:bodyPr>
            <a:noAutofit/>
          </a:bodyPr>
          <a:lstStyle/>
          <a:p>
            <a:pPr algn="ctr" eaLnBrk="1" fontAlgn="auto" hangingPunct="1">
              <a:spcAft>
                <a:spcPts val="0"/>
              </a:spcAft>
              <a:defRPr/>
            </a:pPr>
            <a:r>
              <a:rPr lang="tr-TR" dirty="0" smtClean="0"/>
              <a:t>Stratejik Yönetim Süreci</a:t>
            </a:r>
            <a:endParaRPr lang="tr-TR" dirty="0"/>
          </a:p>
        </p:txBody>
      </p:sp>
      <p:sp>
        <p:nvSpPr>
          <p:cNvPr id="5"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6"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10</a:t>
            </a:fld>
            <a:endParaRPr lang="tr-TR" dirty="0"/>
          </a:p>
        </p:txBody>
      </p:sp>
      <p:pic>
        <p:nvPicPr>
          <p:cNvPr id="1026" name="Picture 2"/>
          <p:cNvPicPr>
            <a:picLocks noChangeAspect="1" noChangeArrowheads="1"/>
          </p:cNvPicPr>
          <p:nvPr/>
        </p:nvPicPr>
        <p:blipFill>
          <a:blip r:embed="rId2"/>
          <a:srcRect/>
          <a:stretch>
            <a:fillRect/>
          </a:stretch>
        </p:blipFill>
        <p:spPr bwMode="auto">
          <a:xfrm>
            <a:off x="1412242" y="785794"/>
            <a:ext cx="6231592" cy="5786478"/>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a:xfrm>
            <a:off x="457200" y="152384"/>
            <a:ext cx="8229600" cy="990600"/>
          </a:xfrm>
        </p:spPr>
        <p:txBody>
          <a:bodyPr/>
          <a:lstStyle/>
          <a:p>
            <a:pPr algn="ctr" eaLnBrk="1" fontAlgn="auto" hangingPunct="1">
              <a:spcAft>
                <a:spcPts val="0"/>
              </a:spcAft>
              <a:defRPr/>
            </a:pPr>
            <a:r>
              <a:rPr lang="tr-TR" dirty="0" smtClean="0"/>
              <a:t>Tanımlar</a:t>
            </a:r>
          </a:p>
        </p:txBody>
      </p:sp>
      <p:sp>
        <p:nvSpPr>
          <p:cNvPr id="9219" name="2 İçerik Yer Tutucusu"/>
          <p:cNvSpPr>
            <a:spLocks noGrp="1"/>
          </p:cNvSpPr>
          <p:nvPr>
            <p:ph idx="1"/>
          </p:nvPr>
        </p:nvSpPr>
        <p:spPr>
          <a:xfrm>
            <a:off x="457200" y="1357333"/>
            <a:ext cx="8229600" cy="5072063"/>
          </a:xfrm>
        </p:spPr>
        <p:txBody>
          <a:bodyPr>
            <a:normAutofit fontScale="92500" lnSpcReduction="10000"/>
          </a:bodyPr>
          <a:lstStyle/>
          <a:p>
            <a:pPr marL="265176" indent="-265176" algn="just">
              <a:buFont typeface="Wingdings" pitchFamily="2" charset="2"/>
              <a:buChar char="Ø"/>
              <a:defRPr/>
            </a:pPr>
            <a:r>
              <a:rPr lang="tr-TR" b="1" dirty="0" smtClean="0">
                <a:solidFill>
                  <a:schemeClr val="tx1">
                    <a:lumMod val="85000"/>
                    <a:lumOff val="15000"/>
                  </a:schemeClr>
                </a:solidFill>
              </a:rPr>
              <a:t>Üst Politika Belgeleri</a:t>
            </a:r>
            <a:r>
              <a:rPr lang="tr-TR" dirty="0" smtClean="0">
                <a:solidFill>
                  <a:schemeClr val="tx1">
                    <a:lumMod val="85000"/>
                    <a:lumOff val="15000"/>
                  </a:schemeClr>
                </a:solidFill>
              </a:rPr>
              <a:t>: Kalkınma planı, hükümet programı, orta vadeli program, orta vadeli mali plan ve yıllık program ile üniversiteyi ilgilendiren ulusal, bölgesel ve </a:t>
            </a:r>
            <a:r>
              <a:rPr lang="tr-TR" dirty="0" err="1" smtClean="0">
                <a:solidFill>
                  <a:schemeClr val="tx1">
                    <a:lumMod val="85000"/>
                    <a:lumOff val="15000"/>
                  </a:schemeClr>
                </a:solidFill>
              </a:rPr>
              <a:t>sektörel</a:t>
            </a:r>
            <a:r>
              <a:rPr lang="tr-TR" dirty="0" smtClean="0">
                <a:solidFill>
                  <a:schemeClr val="tx1">
                    <a:lumMod val="85000"/>
                    <a:lumOff val="15000"/>
                  </a:schemeClr>
                </a:solidFill>
              </a:rPr>
              <a:t> stratejilerdir.</a:t>
            </a:r>
            <a:endParaRPr lang="tr-TR" sz="2000" b="1" dirty="0" smtClean="0">
              <a:solidFill>
                <a:schemeClr val="tx1">
                  <a:lumMod val="85000"/>
                  <a:lumOff val="15000"/>
                </a:schemeClr>
              </a:solidFill>
            </a:endParaRPr>
          </a:p>
          <a:p>
            <a:pPr marL="265176" indent="-265176" algn="just">
              <a:buFont typeface="Wingdings" pitchFamily="2" charset="2"/>
              <a:buChar char="Ø"/>
              <a:defRPr/>
            </a:pPr>
            <a:r>
              <a:rPr lang="tr-TR" sz="2000" b="1" dirty="0" smtClean="0">
                <a:solidFill>
                  <a:schemeClr val="tx1">
                    <a:lumMod val="85000"/>
                    <a:lumOff val="15000"/>
                  </a:schemeClr>
                </a:solidFill>
              </a:rPr>
              <a:t>Harcama Birimi</a:t>
            </a:r>
            <a:r>
              <a:rPr lang="tr-TR" sz="2000" dirty="0" smtClean="0">
                <a:solidFill>
                  <a:schemeClr val="tx1">
                    <a:lumMod val="85000"/>
                    <a:lumOff val="15000"/>
                  </a:schemeClr>
                </a:solidFill>
              </a:rPr>
              <a:t>: </a:t>
            </a:r>
            <a:r>
              <a:rPr lang="tr-TR" dirty="0" smtClean="0"/>
              <a:t>Ödenek gönderme belgesi ile kendisine ödenek gönderilen fakülte, enstitü, yüksekokul, meslek yüksekokulu, araştırma ve uygulama merkezi ve bölümlerden oluşan akademik birimler ile genel sekreterlik ve daire başkanlıkları gibi idari birimlerdir</a:t>
            </a:r>
            <a:r>
              <a:rPr lang="tr-TR" sz="2000" dirty="0" smtClean="0">
                <a:solidFill>
                  <a:schemeClr val="tx1">
                    <a:lumMod val="85000"/>
                    <a:lumOff val="15000"/>
                  </a:schemeClr>
                </a:solidFill>
              </a:rPr>
              <a:t>.</a:t>
            </a:r>
          </a:p>
          <a:p>
            <a:pPr marL="265176" indent="-265176" algn="just" eaLnBrk="1" fontAlgn="auto" hangingPunct="1">
              <a:spcAft>
                <a:spcPts val="0"/>
              </a:spcAft>
              <a:buFont typeface="Wingdings" pitchFamily="2" charset="2"/>
              <a:buChar char="Ø"/>
              <a:defRPr/>
            </a:pPr>
            <a:r>
              <a:rPr lang="tr-TR" sz="2000" b="1" dirty="0" smtClean="0">
                <a:solidFill>
                  <a:schemeClr val="tx1">
                    <a:lumMod val="85000"/>
                    <a:lumOff val="15000"/>
                  </a:schemeClr>
                </a:solidFill>
              </a:rPr>
              <a:t>Hazırlık Programı</a:t>
            </a:r>
            <a:r>
              <a:rPr lang="tr-TR" sz="2000" dirty="0" smtClean="0">
                <a:solidFill>
                  <a:schemeClr val="tx1">
                    <a:lumMod val="85000"/>
                    <a:lumOff val="15000"/>
                  </a:schemeClr>
                </a:solidFill>
              </a:rPr>
              <a:t>: Stratejik planlama ekibi tarafından oluşturulan ve stratejik plan hazırlık dönemine ilişkin faaliyetleri ve zaman çizelgesini içeren programdır .</a:t>
            </a:r>
          </a:p>
          <a:p>
            <a:pPr marL="274320" indent="-274320" algn="just">
              <a:buFont typeface="Wingdings" pitchFamily="2" charset="2"/>
              <a:buChar char="Ø"/>
              <a:defRPr/>
            </a:pPr>
            <a:r>
              <a:rPr lang="tr-TR" b="1" dirty="0" smtClean="0">
                <a:solidFill>
                  <a:schemeClr val="tx1">
                    <a:lumMod val="85000"/>
                    <a:lumOff val="15000"/>
                  </a:schemeClr>
                </a:solidFill>
              </a:rPr>
              <a:t>Performans Göstergesi</a:t>
            </a:r>
            <a:r>
              <a:rPr lang="tr-TR" dirty="0" smtClean="0">
                <a:solidFill>
                  <a:schemeClr val="tx1">
                    <a:lumMod val="85000"/>
                    <a:lumOff val="15000"/>
                  </a:schemeClr>
                </a:solidFill>
              </a:rPr>
              <a:t>:  Stratejik planda hedeflerin ölçülebilirliğini sağlayan;  girdi, çıktı, sonuç, kalite ve verimlilik olarak sınıflandırılan göstergelerdir.</a:t>
            </a:r>
            <a:endParaRPr lang="tr-TR" b="1" dirty="0" smtClean="0">
              <a:solidFill>
                <a:schemeClr val="tx1">
                  <a:lumMod val="85000"/>
                  <a:lumOff val="15000"/>
                </a:schemeClr>
              </a:solidFill>
            </a:endParaRPr>
          </a:p>
          <a:p>
            <a:pPr marL="274320" indent="-274320" algn="just">
              <a:buFont typeface="Wingdings" pitchFamily="2" charset="2"/>
              <a:buChar char="Ø"/>
              <a:defRPr/>
            </a:pPr>
            <a:r>
              <a:rPr lang="tr-TR" b="1" dirty="0" smtClean="0">
                <a:solidFill>
                  <a:schemeClr val="tx1">
                    <a:lumMod val="85000"/>
                    <a:lumOff val="15000"/>
                  </a:schemeClr>
                </a:solidFill>
              </a:rPr>
              <a:t>Faaliyet: </a:t>
            </a:r>
            <a:r>
              <a:rPr lang="tr-TR" dirty="0" smtClean="0">
                <a:solidFill>
                  <a:schemeClr val="tx1">
                    <a:lumMod val="85000"/>
                    <a:lumOff val="15000"/>
                  </a:schemeClr>
                </a:solidFill>
              </a:rPr>
              <a:t>Belirli bir amaca ve hedefe yönelen, başlı başına bir bütünlük oluşturan, yönetilebilir ve </a:t>
            </a:r>
            <a:r>
              <a:rPr lang="tr-TR" dirty="0" err="1" smtClean="0">
                <a:solidFill>
                  <a:schemeClr val="tx1">
                    <a:lumMod val="85000"/>
                    <a:lumOff val="15000"/>
                  </a:schemeClr>
                </a:solidFill>
              </a:rPr>
              <a:t>maliyetlendirilebilir</a:t>
            </a:r>
            <a:r>
              <a:rPr lang="tr-TR" dirty="0" smtClean="0">
                <a:solidFill>
                  <a:schemeClr val="tx1">
                    <a:lumMod val="85000"/>
                    <a:lumOff val="15000"/>
                  </a:schemeClr>
                </a:solidFill>
              </a:rPr>
              <a:t> üretim veya hizmetlerdir.</a:t>
            </a:r>
            <a:endParaRPr lang="tr-TR" b="1" dirty="0" smtClean="0">
              <a:solidFill>
                <a:schemeClr val="tx1">
                  <a:lumMod val="85000"/>
                  <a:lumOff val="15000"/>
                </a:schemeClr>
              </a:solidFill>
            </a:endParaRPr>
          </a:p>
          <a:p>
            <a:pPr marL="274320" indent="-274320" algn="just">
              <a:buFont typeface="Wingdings" pitchFamily="2" charset="2"/>
              <a:buChar char="Ø"/>
              <a:defRPr/>
            </a:pPr>
            <a:r>
              <a:rPr lang="tr-TR" b="1" dirty="0" smtClean="0">
                <a:solidFill>
                  <a:schemeClr val="tx1">
                    <a:lumMod val="85000"/>
                    <a:lumOff val="15000"/>
                  </a:schemeClr>
                </a:solidFill>
              </a:rPr>
              <a:t>Strateji Geliştirme Kurulu</a:t>
            </a:r>
            <a:r>
              <a:rPr lang="tr-TR" dirty="0" smtClean="0">
                <a:solidFill>
                  <a:schemeClr val="tx1">
                    <a:lumMod val="85000"/>
                    <a:lumOff val="15000"/>
                  </a:schemeClr>
                </a:solidFill>
              </a:rPr>
              <a:t>: </a:t>
            </a:r>
            <a:r>
              <a:rPr lang="tr-TR" dirty="0" smtClean="0"/>
              <a:t>Rektörün başkanlığında üniversite yönetim kurulu üyeleri, genel sekreter ve ihtiyaç duyması halinde Rektörün görevlendireceği diğer kişilerden oluşan kuruldur</a:t>
            </a:r>
            <a:r>
              <a:rPr lang="tr-TR" dirty="0" smtClean="0">
                <a:solidFill>
                  <a:schemeClr val="tx1">
                    <a:lumMod val="85000"/>
                    <a:lumOff val="15000"/>
                  </a:schemeClr>
                </a:solidFill>
              </a:rPr>
              <a:t>.</a:t>
            </a:r>
          </a:p>
          <a:p>
            <a:pPr marL="265176" indent="-265176" algn="just" eaLnBrk="1" fontAlgn="auto" hangingPunct="1">
              <a:spcAft>
                <a:spcPts val="0"/>
              </a:spcAft>
              <a:buFont typeface="Wingdings" pitchFamily="2" charset="2"/>
              <a:buChar char="Ø"/>
              <a:defRPr/>
            </a:pPr>
            <a:endParaRPr lang="tr-TR" sz="2000" dirty="0" smtClean="0">
              <a:solidFill>
                <a:schemeClr val="tx1">
                  <a:lumMod val="85000"/>
                  <a:lumOff val="15000"/>
                </a:schemeClr>
              </a:solidFill>
            </a:endParaRPr>
          </a:p>
          <a:p>
            <a:pPr marL="274320" indent="-274320" eaLnBrk="1" fontAlgn="auto" hangingPunct="1">
              <a:spcAft>
                <a:spcPts val="0"/>
              </a:spcAft>
              <a:buFont typeface="Wingdings 2"/>
              <a:buNone/>
              <a:defRPr/>
            </a:pPr>
            <a:endParaRPr lang="tr-TR" sz="2000" dirty="0" smtClean="0">
              <a:solidFill>
                <a:schemeClr val="tx1">
                  <a:lumMod val="85000"/>
                  <a:lumOff val="15000"/>
                </a:schemeClr>
              </a:solidFill>
            </a:endParaRPr>
          </a:p>
          <a:p>
            <a:pPr marL="265176" indent="-265176" algn="just" eaLnBrk="1" fontAlgn="auto" hangingPunct="1">
              <a:spcAft>
                <a:spcPts val="0"/>
              </a:spcAft>
              <a:buFont typeface="Wingdings 2"/>
              <a:buChar char=""/>
              <a:defRPr/>
            </a:pPr>
            <a:endParaRPr lang="tr-TR" sz="2000" dirty="0" smtClean="0">
              <a:solidFill>
                <a:schemeClr val="tx1">
                  <a:lumMod val="85000"/>
                  <a:lumOff val="15000"/>
                </a:schemeClr>
              </a:solidFill>
            </a:endParaRPr>
          </a:p>
          <a:p>
            <a:pPr marL="265176" indent="-265176" algn="just" eaLnBrk="1" fontAlgn="auto" hangingPunct="1">
              <a:spcAft>
                <a:spcPts val="0"/>
              </a:spcAft>
              <a:buFont typeface="Wingdings 2"/>
              <a:buChar char=""/>
              <a:defRPr/>
            </a:pPr>
            <a:endParaRPr lang="tr-TR" sz="2000" dirty="0" smtClean="0">
              <a:solidFill>
                <a:schemeClr val="tx1">
                  <a:lumMod val="85000"/>
                  <a:lumOff val="15000"/>
                </a:schemeClr>
              </a:solidFill>
            </a:endParaRPr>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11</a:t>
            </a:fld>
            <a:endParaRPr lang="tr-TR"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İçerik Yer Tutucusu"/>
          <p:cNvSpPr>
            <a:spLocks noGrp="1"/>
          </p:cNvSpPr>
          <p:nvPr>
            <p:ph idx="1"/>
          </p:nvPr>
        </p:nvSpPr>
        <p:spPr>
          <a:xfrm>
            <a:off x="428596" y="1214422"/>
            <a:ext cx="8229600" cy="3722687"/>
          </a:xfrm>
        </p:spPr>
        <p:txBody>
          <a:bodyPr>
            <a:normAutofit/>
          </a:bodyPr>
          <a:lstStyle/>
          <a:p>
            <a:pPr marL="273050" indent="-273050" algn="just" eaLnBrk="1" hangingPunct="1">
              <a:buFont typeface="Wingdings" pitchFamily="2" charset="2"/>
              <a:buChar char="Ø"/>
              <a:defRPr/>
            </a:pPr>
            <a:r>
              <a:rPr lang="tr-TR" sz="1800" dirty="0" smtClean="0">
                <a:solidFill>
                  <a:schemeClr val="tx1">
                    <a:lumMod val="85000"/>
                    <a:lumOff val="15000"/>
                  </a:schemeClr>
                </a:solidFill>
              </a:rPr>
              <a:t>5018 sayılı Kanunda stratejik plan,</a:t>
            </a:r>
          </a:p>
          <a:p>
            <a:pPr marL="273050" indent="-273050" algn="just" eaLnBrk="1" hangingPunct="1">
              <a:buFont typeface="Wingdings 3" pitchFamily="18" charset="2"/>
              <a:buNone/>
              <a:defRPr/>
            </a:pPr>
            <a:r>
              <a:rPr lang="tr-TR" sz="1800" i="1" dirty="0" smtClean="0">
                <a:solidFill>
                  <a:schemeClr val="tx1">
                    <a:lumMod val="85000"/>
                    <a:lumOff val="15000"/>
                  </a:schemeClr>
                </a:solidFill>
              </a:rPr>
              <a:t>	“kamu idarelerinin orta ve uzun vadeli amaçlarını, temel ilke ve politikalarını, hedef ve önceliklerini, performans ölçütlerini, bunlara ulaşmak için izlenecek yöntemler ile kaynak dağılımlarını içeren plan” </a:t>
            </a:r>
            <a:r>
              <a:rPr lang="tr-TR" sz="1800" dirty="0" smtClean="0">
                <a:solidFill>
                  <a:schemeClr val="tx1">
                    <a:lumMod val="85000"/>
                    <a:lumOff val="15000"/>
                  </a:schemeClr>
                </a:solidFill>
              </a:rPr>
              <a:t>olarak tanımlanmıştır. Kanunla, </a:t>
            </a:r>
            <a:r>
              <a:rPr lang="tr-TR" sz="1800" b="1" dirty="0" smtClean="0">
                <a:solidFill>
                  <a:schemeClr val="accent5">
                    <a:lumMod val="50000"/>
                  </a:schemeClr>
                </a:solidFill>
              </a:rPr>
              <a:t>kamu idarelerine kalkınma planları, programlar, ilgili mevzuat ve benimsedikleri temel ilkeler çerçevesinde</a:t>
            </a:r>
            <a:r>
              <a:rPr lang="tr-TR" sz="1800" dirty="0" smtClean="0">
                <a:solidFill>
                  <a:schemeClr val="tx1">
                    <a:lumMod val="85000"/>
                    <a:lumOff val="15000"/>
                  </a:schemeClr>
                </a:solidFill>
              </a:rPr>
              <a:t> misyon ve vizyonlarını oluşturmak, amaçlar ve ölçülebilir hedefler saptamak, performanslarını önceden belirlenmiş olan göstergeler doğrultusunda ölçmek ve uygulamanın izleme ve değerlendirmesini yapmak amacıyla katılımcı yöntemlerle </a:t>
            </a:r>
            <a:r>
              <a:rPr lang="tr-TR" sz="1800" b="1" dirty="0" smtClean="0">
                <a:solidFill>
                  <a:schemeClr val="accent5">
                    <a:lumMod val="50000"/>
                  </a:schemeClr>
                </a:solidFill>
              </a:rPr>
              <a:t>stratejik plan hazırlama görevi </a:t>
            </a:r>
            <a:r>
              <a:rPr lang="tr-TR" sz="1800" dirty="0" smtClean="0">
                <a:solidFill>
                  <a:schemeClr val="tx1">
                    <a:lumMod val="85000"/>
                    <a:lumOff val="15000"/>
                  </a:schemeClr>
                </a:solidFill>
              </a:rPr>
              <a:t>verilmiştir</a:t>
            </a:r>
            <a:r>
              <a:rPr lang="tr-TR" sz="1800" b="1" dirty="0" smtClean="0">
                <a:solidFill>
                  <a:schemeClr val="tx1">
                    <a:lumMod val="85000"/>
                    <a:lumOff val="15000"/>
                  </a:schemeClr>
                </a:solidFill>
              </a:rPr>
              <a:t>.</a:t>
            </a:r>
            <a:endParaRPr lang="tr-TR" sz="1800" dirty="0" smtClean="0">
              <a:solidFill>
                <a:schemeClr val="tx1">
                  <a:lumMod val="85000"/>
                  <a:lumOff val="15000"/>
                </a:schemeClr>
              </a:solidFill>
            </a:endParaRPr>
          </a:p>
        </p:txBody>
      </p:sp>
      <p:sp>
        <p:nvSpPr>
          <p:cNvPr id="3" name="2 İçerik Yer Tutucusu"/>
          <p:cNvSpPr txBox="1">
            <a:spLocks/>
          </p:cNvSpPr>
          <p:nvPr/>
        </p:nvSpPr>
        <p:spPr bwMode="auto">
          <a:xfrm>
            <a:off x="428625" y="4286256"/>
            <a:ext cx="8229600" cy="2500330"/>
          </a:xfrm>
          <a:prstGeom prst="rect">
            <a:avLst/>
          </a:prstGeom>
        </p:spPr>
        <p:txBody>
          <a:bodyPr vert="horz" anchor="t">
            <a:normAutofit/>
          </a:bodyPr>
          <a:lstStyle/>
          <a:p>
            <a:pPr marL="273050" indent="-273050" algn="just">
              <a:spcBef>
                <a:spcPct val="20000"/>
              </a:spcBef>
              <a:buClr>
                <a:schemeClr val="accent1"/>
              </a:buClr>
              <a:buSzPct val="80000"/>
              <a:buFont typeface="Wingdings" pitchFamily="2" charset="2"/>
              <a:buChar char="Ø"/>
              <a:defRPr/>
            </a:pPr>
            <a:r>
              <a:rPr lang="tr-TR" dirty="0">
                <a:solidFill>
                  <a:schemeClr val="tx1">
                    <a:lumMod val="85000"/>
                    <a:lumOff val="15000"/>
                  </a:schemeClr>
                </a:solidFill>
                <a:latin typeface="Tahoma" pitchFamily="34" charset="0"/>
                <a:ea typeface="Tahoma" pitchFamily="34" charset="0"/>
                <a:cs typeface="Tahoma" pitchFamily="34" charset="0"/>
              </a:rPr>
              <a:t>5018 sayılı Kanunun dokuzuncu maddesine göre, stratejik plan hazırlamakla yükümlü olacak kamu idarelerinin ve stratejik planlama sürecine ilişkin takvimin tespitine, stratejik planların kalkınma planı ve programlarla ilişkilendirilmesine yönelik usul ve esasların belirlenmesine Kalkınma Bakanlığı yetkili kılınmıştır. Bu çerçevede hazırlanan Kamu İdarelerinde Stratejik Planlamaya İlişkin Usul ve Esaslar Hakkında Yönetmelik 26/05/2006 tarihli ve 26179 sayılı Resmi Gazete’de yayımlanmıştır</a:t>
            </a:r>
            <a:r>
              <a:rPr lang="tr-TR" dirty="0" smtClean="0">
                <a:solidFill>
                  <a:schemeClr val="tx1">
                    <a:lumMod val="85000"/>
                    <a:lumOff val="15000"/>
                  </a:schemeClr>
                </a:solidFill>
                <a:latin typeface="Tahoma" pitchFamily="34" charset="0"/>
                <a:ea typeface="Tahoma" pitchFamily="34" charset="0"/>
                <a:cs typeface="Tahoma" pitchFamily="34" charset="0"/>
              </a:rPr>
              <a:t>.</a:t>
            </a:r>
            <a:endParaRPr lang="tr-TR" dirty="0">
              <a:solidFill>
                <a:schemeClr val="tx1">
                  <a:lumMod val="85000"/>
                  <a:lumOff val="15000"/>
                </a:schemeClr>
              </a:solidFill>
              <a:latin typeface="Tahoma" pitchFamily="34" charset="0"/>
              <a:ea typeface="Tahoma" pitchFamily="34" charset="0"/>
              <a:cs typeface="Tahoma" pitchFamily="34" charset="0"/>
            </a:endParaRPr>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12</a:t>
            </a:fld>
            <a:endParaRPr lang="tr-TR"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457200" y="152384"/>
            <a:ext cx="8229600" cy="990600"/>
          </a:xfrm>
        </p:spPr>
        <p:txBody>
          <a:bodyPr/>
          <a:lstStyle/>
          <a:p>
            <a:pPr algn="ctr" eaLnBrk="1" fontAlgn="auto" hangingPunct="1">
              <a:spcAft>
                <a:spcPts val="0"/>
              </a:spcAft>
              <a:defRPr/>
            </a:pPr>
            <a:r>
              <a:rPr lang="tr-TR" dirty="0" smtClean="0"/>
              <a:t>Durum Analizi</a:t>
            </a:r>
          </a:p>
        </p:txBody>
      </p:sp>
      <p:sp>
        <p:nvSpPr>
          <p:cNvPr id="13315" name="2 İçerik Yer Tutucusu"/>
          <p:cNvSpPr>
            <a:spLocks noGrp="1"/>
          </p:cNvSpPr>
          <p:nvPr>
            <p:ph idx="1"/>
          </p:nvPr>
        </p:nvSpPr>
        <p:spPr>
          <a:xfrm>
            <a:off x="428625" y="1214460"/>
            <a:ext cx="8215313" cy="5429250"/>
          </a:xfrm>
        </p:spPr>
        <p:txBody>
          <a:bodyPr>
            <a:normAutofit lnSpcReduction="10000"/>
          </a:bodyPr>
          <a:lstStyle/>
          <a:p>
            <a:pPr algn="just" eaLnBrk="1" hangingPunct="1">
              <a:spcBef>
                <a:spcPct val="0"/>
              </a:spcBef>
              <a:buFont typeface="Wingdings" pitchFamily="2" charset="2"/>
              <a:buChar char="Ø"/>
              <a:defRPr/>
            </a:pPr>
            <a:r>
              <a:rPr lang="tr-TR" sz="1800" dirty="0" smtClean="0">
                <a:solidFill>
                  <a:schemeClr val="tx1">
                    <a:lumMod val="85000"/>
                    <a:lumOff val="15000"/>
                  </a:schemeClr>
                </a:solidFill>
              </a:rPr>
              <a:t>Stratejik planlama sürecinin ilk adımı olan durum analizinde </a:t>
            </a:r>
            <a:r>
              <a:rPr lang="tr-TR" sz="1800" u="sng" dirty="0" smtClean="0">
                <a:solidFill>
                  <a:schemeClr val="tx1">
                    <a:lumMod val="85000"/>
                    <a:lumOff val="15000"/>
                  </a:schemeClr>
                </a:solidFill>
              </a:rPr>
              <a:t>“neredeyiz” </a:t>
            </a:r>
            <a:r>
              <a:rPr lang="tr-TR" sz="1800" dirty="0" smtClean="0">
                <a:solidFill>
                  <a:schemeClr val="tx1">
                    <a:lumMod val="85000"/>
                    <a:lumOff val="15000"/>
                  </a:schemeClr>
                </a:solidFill>
              </a:rPr>
              <a:t>sorusunun cevabı verilir. Üniversitenin geleceğe yönelik amaç, hedef ve stratejiler geliştirebilmesi için, geçmişte neleri başardığı, hangi alanlarda hedeflerine ulaşamadığı ve bunun nedenleri, mevcut durumda hangi kaynaklara sahip olduğu, hangi yönlerinin gelişmeye açık olduğunun ve üniversitenin kontrolü dışındaki olumlu ya da olumsuz gelişmelerin değerlendirilmesi gerekir. </a:t>
            </a:r>
          </a:p>
          <a:p>
            <a:pPr algn="just" eaLnBrk="1" hangingPunct="1">
              <a:spcBef>
                <a:spcPct val="0"/>
              </a:spcBef>
              <a:buFont typeface="Wingdings" pitchFamily="2" charset="2"/>
              <a:buChar char="Ø"/>
              <a:defRPr/>
            </a:pPr>
            <a:endParaRPr lang="tr-TR" sz="1800" dirty="0" smtClean="0">
              <a:solidFill>
                <a:schemeClr val="tx1">
                  <a:lumMod val="85000"/>
                  <a:lumOff val="15000"/>
                </a:schemeClr>
              </a:solidFill>
            </a:endParaRPr>
          </a:p>
          <a:p>
            <a:pPr algn="just" eaLnBrk="1" hangingPunct="1">
              <a:spcBef>
                <a:spcPct val="0"/>
              </a:spcBef>
              <a:buFont typeface="Wingdings" pitchFamily="2" charset="2"/>
              <a:buChar char="Ø"/>
              <a:defRPr/>
            </a:pPr>
            <a:r>
              <a:rPr lang="tr-TR" sz="1800" dirty="0" smtClean="0">
                <a:solidFill>
                  <a:schemeClr val="tx1">
                    <a:lumMod val="85000"/>
                    <a:lumOff val="15000"/>
                  </a:schemeClr>
                </a:solidFill>
              </a:rPr>
              <a:t>Durum analizinde aşağıdaki hususlarla ilgili analiz ve değerlendirmeler yapılır:</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Uygulanmakta olan stratejik planın değerlendirilmesi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Mevzuat analizi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Üst politika belgelerinin analizi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Faaliyet alanları ile ürün ve hizmetlerin belirlenmesi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Paydaş analizi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Kuruluş içi analiz</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Akademik faaliyetler analizi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Yükseköğretim sektörü analizi</a:t>
            </a:r>
          </a:p>
          <a:p>
            <a:pPr algn="just" eaLnBrk="1" hangingPunct="1">
              <a:spcBef>
                <a:spcPct val="0"/>
              </a:spcBef>
              <a:buFont typeface="Wingdings 3" pitchFamily="18" charset="2"/>
              <a:buNone/>
              <a:defRPr/>
            </a:pPr>
            <a:r>
              <a:rPr lang="tr-TR" sz="1800" dirty="0" smtClean="0">
                <a:solidFill>
                  <a:schemeClr val="tx1">
                    <a:lumMod val="85000"/>
                    <a:lumOff val="15000"/>
                  </a:schemeClr>
                </a:solidFill>
              </a:rPr>
              <a:t>		Güçlü ve zayıf yönler ile fırsatlar ve tehditler (GZFT) analizi</a:t>
            </a:r>
          </a:p>
          <a:p>
            <a:pPr algn="just" eaLnBrk="1" hangingPunct="1">
              <a:defRPr/>
            </a:pPr>
            <a:endParaRPr lang="tr-TR" sz="1800" dirty="0" smtClean="0">
              <a:solidFill>
                <a:schemeClr val="tx1">
                  <a:lumMod val="85000"/>
                  <a:lumOff val="15000"/>
                </a:schemeClr>
              </a:solidFill>
            </a:endParaRPr>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13</a:t>
            </a:fld>
            <a:endParaRPr lang="tr-TR" dirty="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357158" y="438136"/>
            <a:ext cx="8229600" cy="990600"/>
          </a:xfrm>
        </p:spPr>
        <p:txBody>
          <a:bodyPr>
            <a:noAutofit/>
          </a:bodyPr>
          <a:lstStyle/>
          <a:p>
            <a:pPr algn="ctr" eaLnBrk="1" fontAlgn="auto" hangingPunct="1">
              <a:spcAft>
                <a:spcPts val="0"/>
              </a:spcAft>
              <a:defRPr/>
            </a:pPr>
            <a:r>
              <a:rPr lang="tr-TR" sz="3600" dirty="0" smtClean="0"/>
              <a:t>Durum Analizi Süreci</a:t>
            </a:r>
            <a:br>
              <a:rPr lang="tr-TR" sz="3600" dirty="0" smtClean="0"/>
            </a:br>
            <a:endParaRPr lang="tr-TR" sz="3600" dirty="0" smtClean="0"/>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14</a:t>
            </a:fld>
            <a:endParaRPr lang="tr-TR" dirty="0"/>
          </a:p>
        </p:txBody>
      </p:sp>
      <p:pic>
        <p:nvPicPr>
          <p:cNvPr id="1026" name="Picture 2"/>
          <p:cNvPicPr>
            <a:picLocks noChangeAspect="1" noChangeArrowheads="1"/>
          </p:cNvPicPr>
          <p:nvPr/>
        </p:nvPicPr>
        <p:blipFill>
          <a:blip r:embed="rId2"/>
          <a:srcRect/>
          <a:stretch>
            <a:fillRect/>
          </a:stretch>
        </p:blipFill>
        <p:spPr bwMode="auto">
          <a:xfrm>
            <a:off x="1676400" y="1143000"/>
            <a:ext cx="6181748" cy="5214958"/>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285720" y="581012"/>
            <a:ext cx="8229600" cy="990600"/>
          </a:xfrm>
        </p:spPr>
        <p:txBody>
          <a:bodyPr>
            <a:noAutofit/>
          </a:bodyPr>
          <a:lstStyle/>
          <a:p>
            <a:pPr marL="342900" indent="-342900" algn="ctr" eaLnBrk="1" fontAlgn="auto" hangingPunct="1">
              <a:spcAft>
                <a:spcPts val="0"/>
              </a:spcAft>
              <a:defRPr/>
            </a:pPr>
            <a:r>
              <a:rPr lang="tr-TR" sz="3600" dirty="0" smtClean="0"/>
              <a:t>Tespit ve İhtiyaçların Belirlenmesi</a:t>
            </a:r>
            <a:br>
              <a:rPr lang="tr-TR" sz="3600" dirty="0" smtClean="0"/>
            </a:br>
            <a:endParaRPr lang="tr-TR" sz="3600" dirty="0" smtClean="0"/>
          </a:p>
        </p:txBody>
      </p:sp>
      <p:sp>
        <p:nvSpPr>
          <p:cNvPr id="16387" name="2 İçerik Yer Tutucusu"/>
          <p:cNvSpPr>
            <a:spLocks noGrp="1"/>
          </p:cNvSpPr>
          <p:nvPr>
            <p:ph idx="1"/>
          </p:nvPr>
        </p:nvSpPr>
        <p:spPr>
          <a:xfrm>
            <a:off x="457200" y="1500210"/>
            <a:ext cx="8186738" cy="5143500"/>
          </a:xfrm>
        </p:spPr>
        <p:txBody>
          <a:bodyPr>
            <a:noAutofit/>
          </a:bodyPr>
          <a:lstStyle/>
          <a:p>
            <a:pPr marL="265176" indent="-265176" algn="just" eaLnBrk="1" fontAlgn="auto" hangingPunct="1">
              <a:spcBef>
                <a:spcPts val="0"/>
              </a:spcBef>
              <a:spcAft>
                <a:spcPts val="0"/>
              </a:spcAft>
              <a:buFont typeface="Wingdings" pitchFamily="2" charset="2"/>
              <a:buChar char="Ø"/>
              <a:defRPr/>
            </a:pPr>
            <a:r>
              <a:rPr lang="tr-TR" sz="1800" dirty="0" smtClean="0">
                <a:solidFill>
                  <a:schemeClr val="tx1"/>
                </a:solidFill>
              </a:rPr>
              <a:t>Durum analizi kapsamında gerçekleştirilen ayrıntılı çalışmalar sonucunda elde edilen </a:t>
            </a:r>
            <a:r>
              <a:rPr lang="tr-TR" sz="1800" dirty="0" smtClean="0"/>
              <a:t>bulgular; tespitler ve karşılanması gereken ihtiyaçlar </a:t>
            </a:r>
            <a:r>
              <a:rPr lang="tr-TR" sz="1800" dirty="0" smtClean="0">
                <a:solidFill>
                  <a:schemeClr val="tx1"/>
                </a:solidFill>
              </a:rPr>
              <a:t>olarak özetlenir. Tespitler, ihtiyaçların gerekçesini oluşturur. İhtiyaçlar ise amaç ve hedeflerin dayanak noktasıdır. İhtiyaçlar tespitlerle uyumlu bir şekilde hedefleri yönlendirebilecek nitelikte ifade edilir.</a:t>
            </a:r>
          </a:p>
          <a:p>
            <a:pPr marL="265176" indent="-265176" algn="just" eaLnBrk="1" fontAlgn="auto" hangingPunct="1">
              <a:spcBef>
                <a:spcPts val="0"/>
              </a:spcBef>
              <a:spcAft>
                <a:spcPts val="0"/>
              </a:spcAft>
              <a:buFont typeface="Wingdings 3" pitchFamily="18" charset="2"/>
              <a:buNone/>
              <a:defRPr/>
            </a:pPr>
            <a:r>
              <a:rPr lang="tr-TR" sz="1800" dirty="0" smtClean="0"/>
              <a:t>	</a:t>
            </a:r>
          </a:p>
          <a:p>
            <a:pPr marL="265176" indent="-265176" algn="just" eaLnBrk="1" fontAlgn="auto" hangingPunct="1">
              <a:spcBef>
                <a:spcPts val="0"/>
              </a:spcBef>
              <a:spcAft>
                <a:spcPts val="0"/>
              </a:spcAft>
              <a:buFont typeface="Wingdings" pitchFamily="2" charset="2"/>
              <a:buChar char="Ø"/>
              <a:defRPr/>
            </a:pPr>
            <a:r>
              <a:rPr lang="tr-TR" sz="1800" dirty="0" smtClean="0">
                <a:solidFill>
                  <a:schemeClr val="tx1"/>
                </a:solidFill>
              </a:rPr>
              <a:t>Tespit ve ihtiyaçların daha doğru bir biçimde belirlenebilmesi için durum analizi kapsamında “</a:t>
            </a:r>
            <a:r>
              <a:rPr lang="tr-TR" sz="1800" b="1" dirty="0" smtClean="0">
                <a:solidFill>
                  <a:schemeClr val="accent5">
                    <a:lumMod val="50000"/>
                  </a:schemeClr>
                </a:solidFill>
              </a:rPr>
              <a:t>Geçmiş Performans ile Kıyaslama</a:t>
            </a:r>
            <a:r>
              <a:rPr lang="tr-TR" sz="1800" dirty="0" smtClean="0"/>
              <a:t>” ve “</a:t>
            </a:r>
            <a:r>
              <a:rPr lang="tr-TR" sz="1800" b="1" dirty="0" smtClean="0">
                <a:solidFill>
                  <a:schemeClr val="accent5">
                    <a:lumMod val="50000"/>
                  </a:schemeClr>
                </a:solidFill>
              </a:rPr>
              <a:t>Rakiplerle Kıyaslama</a:t>
            </a:r>
            <a:r>
              <a:rPr lang="tr-TR" sz="1800" dirty="0" smtClean="0"/>
              <a:t>” çalışmaları da dikkate alınır.	</a:t>
            </a:r>
          </a:p>
          <a:p>
            <a:pPr marL="265176" indent="-265176" algn="just" eaLnBrk="1" fontAlgn="auto" hangingPunct="1">
              <a:spcBef>
                <a:spcPts val="0"/>
              </a:spcBef>
              <a:spcAft>
                <a:spcPts val="0"/>
              </a:spcAft>
              <a:buFont typeface="Wingdings 3" pitchFamily="18" charset="2"/>
              <a:buNone/>
              <a:defRPr/>
            </a:pPr>
            <a:r>
              <a:rPr lang="tr-TR" sz="1800" b="1" dirty="0" smtClean="0">
                <a:solidFill>
                  <a:schemeClr val="tx1"/>
                </a:solidFill>
              </a:rPr>
              <a:t>	</a:t>
            </a:r>
            <a:r>
              <a:rPr lang="tr-TR" sz="1800" dirty="0" smtClean="0">
                <a:solidFill>
                  <a:schemeClr val="tx1"/>
                </a:solidFill>
              </a:rPr>
              <a:t>	</a:t>
            </a:r>
          </a:p>
          <a:p>
            <a:pPr marL="265176" indent="-265176" algn="just" eaLnBrk="1" fontAlgn="auto" hangingPunct="1">
              <a:spcBef>
                <a:spcPts val="0"/>
              </a:spcBef>
              <a:spcAft>
                <a:spcPts val="0"/>
              </a:spcAft>
              <a:buFont typeface="Wingdings" pitchFamily="2" charset="2"/>
              <a:buChar char="Ø"/>
              <a:defRPr/>
            </a:pPr>
            <a:r>
              <a:rPr lang="tr-TR" sz="1800" dirty="0" smtClean="0">
                <a:solidFill>
                  <a:schemeClr val="tx1"/>
                </a:solidFill>
              </a:rPr>
              <a:t>Tespitler ve ihtiyaçların ortaya konulması </a:t>
            </a:r>
            <a:r>
              <a:rPr lang="tr-TR" sz="1800" b="1" u="sng" dirty="0" smtClean="0">
                <a:solidFill>
                  <a:schemeClr val="accent5">
                    <a:lumMod val="50000"/>
                  </a:schemeClr>
                </a:solidFill>
              </a:rPr>
              <a:t>durum analizi sonuçlarından hedeflere geçişi kolaylaştırır ve hedeflerin doğru bir şekilde belirlenmesi</a:t>
            </a:r>
            <a:r>
              <a:rPr lang="tr-TR" sz="1800" dirty="0" smtClean="0">
                <a:solidFill>
                  <a:schemeClr val="tx1"/>
                </a:solidFill>
              </a:rPr>
              <a:t>ni sağlar. Örneğin paydaş analizinden elde edilen ayrıntılı bulgular tespitler ve ihtiyaçlar listesine dönüştürülerek ilgili hedeflere yansıtılır.</a:t>
            </a:r>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15</a:t>
            </a:fld>
            <a:endParaRPr lang="tr-TR" dirty="0"/>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81012"/>
            <a:ext cx="8229600" cy="990600"/>
          </a:xfrm>
        </p:spPr>
        <p:txBody>
          <a:bodyPr>
            <a:normAutofit fontScale="90000"/>
          </a:bodyPr>
          <a:lstStyle/>
          <a:p>
            <a:pPr algn="ctr" eaLnBrk="1" fontAlgn="auto" hangingPunct="1">
              <a:spcAft>
                <a:spcPts val="0"/>
              </a:spcAft>
              <a:defRPr/>
            </a:pPr>
            <a:r>
              <a:rPr lang="x-none" smtClean="0"/>
              <a:t>G</a:t>
            </a:r>
            <a:r>
              <a:rPr lang="tr-TR" dirty="0" err="1" smtClean="0"/>
              <a:t>eleceğe</a:t>
            </a:r>
            <a:r>
              <a:rPr lang="tr-TR" dirty="0" smtClean="0"/>
              <a:t> </a:t>
            </a:r>
            <a:r>
              <a:rPr lang="x-none" smtClean="0"/>
              <a:t>B</a:t>
            </a:r>
            <a:r>
              <a:rPr lang="tr-TR" dirty="0" smtClean="0"/>
              <a:t>akış</a:t>
            </a:r>
            <a:br>
              <a:rPr lang="tr-TR" dirty="0" smtClean="0"/>
            </a:br>
            <a:endParaRPr lang="tr-TR" dirty="0"/>
          </a:p>
        </p:txBody>
      </p:sp>
      <p:sp>
        <p:nvSpPr>
          <p:cNvPr id="18435" name="2 İçerik Yer Tutucusu"/>
          <p:cNvSpPr>
            <a:spLocks noGrp="1"/>
          </p:cNvSpPr>
          <p:nvPr>
            <p:ph idx="1"/>
          </p:nvPr>
        </p:nvSpPr>
        <p:spPr>
          <a:xfrm>
            <a:off x="457200" y="1135081"/>
            <a:ext cx="8186738" cy="4937125"/>
          </a:xfrm>
        </p:spPr>
        <p:txBody>
          <a:bodyPr>
            <a:noAutofit/>
          </a:bodyPr>
          <a:lstStyle/>
          <a:p>
            <a:pPr marL="265113" lvl="1" indent="-3175" algn="just" eaLnBrk="1" fontAlgn="auto" hangingPunct="1">
              <a:spcBef>
                <a:spcPts val="0"/>
              </a:spcBef>
              <a:buFont typeface="Wingdings 3" pitchFamily="18" charset="2"/>
              <a:buNone/>
              <a:defRPr/>
            </a:pPr>
            <a:r>
              <a:rPr lang="tr-TR" sz="1800" b="1" dirty="0" smtClean="0">
                <a:solidFill>
                  <a:schemeClr val="accent5">
                    <a:lumMod val="50000"/>
                  </a:schemeClr>
                </a:solidFill>
              </a:rPr>
              <a:t>Misyon</a:t>
            </a:r>
          </a:p>
          <a:p>
            <a:pPr marL="265113" lvl="1" indent="-3175" algn="just" eaLnBrk="1" fontAlgn="auto" hangingPunct="1">
              <a:spcBef>
                <a:spcPts val="0"/>
              </a:spcBef>
              <a:buFont typeface="Wingdings 3" pitchFamily="18" charset="2"/>
              <a:buNone/>
              <a:defRPr/>
            </a:pPr>
            <a:r>
              <a:rPr lang="tr-TR" sz="1800" dirty="0" smtClean="0">
                <a:solidFill>
                  <a:schemeClr val="tx1">
                    <a:lumMod val="85000"/>
                    <a:lumOff val="15000"/>
                  </a:schemeClr>
                </a:solidFill>
              </a:rPr>
              <a:t>	Misyon bir üniversitenin var oluş sebebidir; </a:t>
            </a:r>
            <a:r>
              <a:rPr lang="tr-TR" sz="1800" u="sng" dirty="0" smtClean="0">
                <a:solidFill>
                  <a:schemeClr val="tx1">
                    <a:lumMod val="85000"/>
                    <a:lumOff val="15000"/>
                  </a:schemeClr>
                </a:solidFill>
              </a:rPr>
              <a:t>üniversitenin ne yaptığını, nasıl yaptığını ve kimin için yaptığını</a:t>
            </a:r>
            <a:r>
              <a:rPr lang="tr-TR" sz="1800" dirty="0" smtClean="0">
                <a:solidFill>
                  <a:schemeClr val="tx1">
                    <a:lumMod val="85000"/>
                    <a:lumOff val="15000"/>
                  </a:schemeClr>
                </a:solidFill>
              </a:rPr>
              <a:t> açıkça ifade eder. Stratejik plana temel teşkil eden misyon bildirimi, üniversitenin sunduğu tüm hizmetler ve gerçekleştirdiği tüm faaliyetleri kapsayan bir şemsiye kavramdır. Misyon ifadesinin; üniversitenin yasal yetkisini yansıtması, sunmakla yükümlü olduğu hizmetleri belirtmesi ve üniversitenin kaynakları ile tutarlı olması gerekir.</a:t>
            </a:r>
          </a:p>
          <a:p>
            <a:pPr marL="265113" lvl="1" indent="-3175" algn="just">
              <a:spcBef>
                <a:spcPts val="0"/>
              </a:spcBef>
              <a:buNone/>
              <a:defRPr/>
            </a:pPr>
            <a:endParaRPr lang="tr-TR" sz="1800" dirty="0" smtClean="0">
              <a:solidFill>
                <a:schemeClr val="tx1">
                  <a:lumMod val="85000"/>
                  <a:lumOff val="15000"/>
                </a:schemeClr>
              </a:solidFill>
            </a:endParaRPr>
          </a:p>
          <a:p>
            <a:pPr marL="265113" lvl="1" indent="-3175" algn="just">
              <a:spcBef>
                <a:spcPts val="0"/>
              </a:spcBef>
              <a:buNone/>
              <a:defRPr/>
            </a:pPr>
            <a:r>
              <a:rPr lang="tr-TR" sz="1800" b="1" dirty="0" smtClean="0">
                <a:solidFill>
                  <a:schemeClr val="accent5">
                    <a:lumMod val="50000"/>
                  </a:schemeClr>
                </a:solidFill>
              </a:rPr>
              <a:t>Vizyon</a:t>
            </a:r>
          </a:p>
          <a:p>
            <a:pPr marL="265113" lvl="1" indent="-3175" algn="just" eaLnBrk="1" fontAlgn="auto" hangingPunct="1">
              <a:spcBef>
                <a:spcPts val="0"/>
              </a:spcBef>
              <a:buFont typeface="Wingdings 3" pitchFamily="18" charset="2"/>
              <a:buNone/>
              <a:defRPr/>
            </a:pPr>
            <a:r>
              <a:rPr lang="tr-TR" sz="1800" dirty="0" smtClean="0">
                <a:solidFill>
                  <a:schemeClr val="tx1">
                    <a:lumMod val="85000"/>
                    <a:lumOff val="15000"/>
                  </a:schemeClr>
                </a:solidFill>
              </a:rPr>
              <a:t>Vizyon bildirimi, üniversitenin stratejik planının kapsadığı zaman diliminin de ötesinde, </a:t>
            </a:r>
            <a:r>
              <a:rPr lang="tr-TR" sz="1800" u="sng" dirty="0" smtClean="0">
                <a:solidFill>
                  <a:schemeClr val="tx1">
                    <a:lumMod val="85000"/>
                    <a:lumOff val="15000"/>
                  </a:schemeClr>
                </a:solidFill>
              </a:rPr>
              <a:t>uzun vadede üniversitenin gerçekleştirmek istediklerini ve ulaşmak istediği yeri</a:t>
            </a:r>
            <a:r>
              <a:rPr lang="tr-TR" sz="1800" dirty="0" smtClean="0">
                <a:solidFill>
                  <a:schemeClr val="tx1">
                    <a:lumMod val="85000"/>
                    <a:lumOff val="15000"/>
                  </a:schemeClr>
                </a:solidFill>
              </a:rPr>
              <a:t> yansıtacak bir şekilde belirlenir.</a:t>
            </a:r>
          </a:p>
          <a:p>
            <a:pPr marL="265113" lvl="1" indent="-3175" algn="just" fontAlgn="auto">
              <a:spcBef>
                <a:spcPts val="0"/>
              </a:spcBef>
              <a:buNone/>
              <a:defRPr/>
            </a:pPr>
            <a:endParaRPr lang="tr-TR" sz="1800" dirty="0" smtClean="0">
              <a:solidFill>
                <a:schemeClr val="tx1">
                  <a:lumMod val="85000"/>
                  <a:lumOff val="15000"/>
                </a:schemeClr>
              </a:solidFill>
            </a:endParaRPr>
          </a:p>
          <a:p>
            <a:pPr marL="265113" lvl="1" indent="-3175" algn="just" fontAlgn="auto">
              <a:spcBef>
                <a:spcPts val="0"/>
              </a:spcBef>
              <a:buNone/>
              <a:defRPr/>
            </a:pPr>
            <a:r>
              <a:rPr lang="tr-TR" sz="1800" b="1" dirty="0" smtClean="0">
                <a:solidFill>
                  <a:schemeClr val="accent5">
                    <a:lumMod val="50000"/>
                  </a:schemeClr>
                </a:solidFill>
              </a:rPr>
              <a:t>Temel Değerler</a:t>
            </a:r>
          </a:p>
          <a:p>
            <a:pPr marL="265113" lvl="1" indent="-3175" algn="just" eaLnBrk="1" fontAlgn="auto" hangingPunct="1">
              <a:spcBef>
                <a:spcPts val="0"/>
              </a:spcBef>
              <a:buFont typeface="Wingdings 3" pitchFamily="18" charset="2"/>
              <a:buNone/>
              <a:defRPr/>
            </a:pPr>
            <a:r>
              <a:rPr lang="tr-TR" sz="1800" dirty="0" smtClean="0">
                <a:solidFill>
                  <a:schemeClr val="tx1">
                    <a:lumMod val="85000"/>
                    <a:lumOff val="15000"/>
                  </a:schemeClr>
                </a:solidFill>
              </a:rPr>
              <a:t>Kurumsallaşmayı sağlayarak uzun vadede başarıya ulaşmanın gereklerinden biri de temel değerleri belirlemektir. Temel değerler, </a:t>
            </a:r>
            <a:r>
              <a:rPr lang="tr-TR" sz="1800" u="sng" dirty="0" smtClean="0">
                <a:solidFill>
                  <a:schemeClr val="tx1">
                    <a:lumMod val="85000"/>
                    <a:lumOff val="15000"/>
                  </a:schemeClr>
                </a:solidFill>
              </a:rPr>
              <a:t>karar alıcıların üniversiteyi yönetirken bağlı kalacakları inançları ve çalışma felsefesini</a:t>
            </a:r>
            <a:r>
              <a:rPr lang="tr-TR" sz="1800" dirty="0" smtClean="0">
                <a:solidFill>
                  <a:schemeClr val="tx1">
                    <a:lumMod val="85000"/>
                    <a:lumOff val="15000"/>
                  </a:schemeClr>
                </a:solidFill>
              </a:rPr>
              <a:t> yansıtır.</a:t>
            </a:r>
          </a:p>
          <a:p>
            <a:pPr marL="265176" indent="-265176" algn="just" eaLnBrk="1" fontAlgn="auto" hangingPunct="1">
              <a:spcAft>
                <a:spcPts val="0"/>
              </a:spcAft>
              <a:buFont typeface="Wingdings 2"/>
              <a:buChar char=""/>
              <a:defRPr/>
            </a:pPr>
            <a:endParaRPr lang="tr-TR" sz="1800" dirty="0" smtClean="0">
              <a:solidFill>
                <a:schemeClr val="tx1">
                  <a:lumMod val="85000"/>
                  <a:lumOff val="15000"/>
                </a:schemeClr>
              </a:solidFill>
            </a:endParaRPr>
          </a:p>
          <a:p>
            <a:pPr marL="265176" indent="-265176" algn="just" eaLnBrk="1" fontAlgn="auto" hangingPunct="1">
              <a:spcAft>
                <a:spcPts val="0"/>
              </a:spcAft>
              <a:buFont typeface="Wingdings 2"/>
              <a:buChar char=""/>
              <a:defRPr/>
            </a:pPr>
            <a:endParaRPr lang="tr-TR" sz="1800" dirty="0" smtClean="0">
              <a:solidFill>
                <a:schemeClr val="tx1">
                  <a:lumMod val="85000"/>
                  <a:lumOff val="15000"/>
                </a:schemeClr>
              </a:solidFill>
            </a:endParaRPr>
          </a:p>
          <a:p>
            <a:pPr marL="265176" indent="-265176" algn="just" eaLnBrk="1" fontAlgn="auto" hangingPunct="1">
              <a:spcAft>
                <a:spcPts val="0"/>
              </a:spcAft>
              <a:buFont typeface="Wingdings 2"/>
              <a:buChar char=""/>
              <a:defRPr/>
            </a:pPr>
            <a:endParaRPr lang="tr-TR" sz="1800" dirty="0" smtClean="0">
              <a:solidFill>
                <a:schemeClr val="tx1">
                  <a:lumMod val="85000"/>
                  <a:lumOff val="15000"/>
                </a:schemeClr>
              </a:solidFill>
            </a:endParaRPr>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16</a:t>
            </a:fld>
            <a:endParaRPr lang="tr-TR" dirty="0"/>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a:xfrm>
            <a:off x="485804" y="223821"/>
            <a:ext cx="8229600" cy="990601"/>
          </a:xfrm>
        </p:spPr>
        <p:txBody>
          <a:bodyPr/>
          <a:lstStyle/>
          <a:p>
            <a:pPr algn="ctr" eaLnBrk="1" fontAlgn="auto" hangingPunct="1">
              <a:spcAft>
                <a:spcPts val="0"/>
              </a:spcAft>
              <a:defRPr/>
            </a:pPr>
            <a:r>
              <a:rPr lang="tr-TR" dirty="0" smtClean="0"/>
              <a:t>Farklılaşma Stratejisi</a:t>
            </a:r>
          </a:p>
        </p:txBody>
      </p:sp>
      <p:sp>
        <p:nvSpPr>
          <p:cNvPr id="16387" name="2 İçerik Yer Tutucusu"/>
          <p:cNvSpPr>
            <a:spLocks noGrp="1"/>
          </p:cNvSpPr>
          <p:nvPr>
            <p:ph idx="1"/>
          </p:nvPr>
        </p:nvSpPr>
        <p:spPr>
          <a:xfrm>
            <a:off x="285750" y="1357337"/>
            <a:ext cx="8429625" cy="4500555"/>
          </a:xfrm>
        </p:spPr>
        <p:txBody>
          <a:bodyPr>
            <a:noAutofit/>
          </a:bodyPr>
          <a:lstStyle/>
          <a:p>
            <a:pPr algn="just">
              <a:spcBef>
                <a:spcPct val="0"/>
              </a:spcBef>
              <a:buNone/>
            </a:pPr>
            <a:r>
              <a:rPr lang="tr-TR" dirty="0" smtClean="0"/>
              <a:t>	Farklılaşma stratejisi; üniversitenin yükseköğretim sektöründe konumlandırılması, inşa etmek istediği yetkinliklerinin belirlenmesi, algı ve itibarının nasıl olması gerektiği gibi hususları açığa kavuşturarak misyon, vizyon ve temel değerler ile stratejik planın amaç ve hedefleri arasında bir köprü görevi görür.</a:t>
            </a:r>
          </a:p>
          <a:p>
            <a:pPr algn="just">
              <a:spcBef>
                <a:spcPct val="0"/>
              </a:spcBef>
              <a:buNone/>
            </a:pPr>
            <a:endParaRPr lang="tr-TR" dirty="0" smtClean="0"/>
          </a:p>
          <a:p>
            <a:pPr algn="just">
              <a:spcBef>
                <a:spcPct val="0"/>
              </a:spcBef>
              <a:buNone/>
            </a:pPr>
            <a:r>
              <a:rPr lang="tr-TR" dirty="0" smtClean="0"/>
              <a:t>	Farklılaşma stratejisi; Yükseköğretim Kurulu, Kalkınma Bakanlığı ve Maliye Bakanlığı başta olmak üzere ilgili merkezi idarelerin görüşleri alınarak belirlenmelidir. Böylece yakın işbirliği içerisinde bulunulan idarelerin üniversiteye yönelik bakış açıları farklılaştırma sürecine dâhil edilebilecek, farklılaşan üniversitelere farklı bütçe ve istihdam rejimlerinin uygulanması sağlanabilecektir. </a:t>
            </a:r>
            <a:endParaRPr lang="tr-TR" dirty="0" smtClean="0">
              <a:solidFill>
                <a:schemeClr val="tx1"/>
              </a:solidFill>
            </a:endParaRPr>
          </a:p>
          <a:p>
            <a:pPr algn="just" eaLnBrk="1" hangingPunct="1">
              <a:buNone/>
            </a:pPr>
            <a:endParaRPr lang="tr-TR" dirty="0" smtClean="0"/>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17</a:t>
            </a:fld>
            <a:endParaRPr lang="tr-TR" dirty="0"/>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Farklılaşma Stratejisi</a:t>
            </a:r>
            <a:endParaRPr lang="tr-TR" dirty="0"/>
          </a:p>
        </p:txBody>
      </p:sp>
      <p:sp>
        <p:nvSpPr>
          <p:cNvPr id="3" name="2 İçerik Yer Tutucusu"/>
          <p:cNvSpPr>
            <a:spLocks noGrp="1"/>
          </p:cNvSpPr>
          <p:nvPr>
            <p:ph idx="1"/>
          </p:nvPr>
        </p:nvSpPr>
        <p:spPr>
          <a:xfrm>
            <a:off x="457200" y="1285860"/>
            <a:ext cx="8229600" cy="4572000"/>
          </a:xfrm>
        </p:spPr>
        <p:txBody>
          <a:bodyPr>
            <a:noAutofit/>
          </a:bodyPr>
          <a:lstStyle/>
          <a:p>
            <a:pPr algn="just">
              <a:spcBef>
                <a:spcPct val="0"/>
              </a:spcBef>
              <a:buNone/>
            </a:pPr>
            <a:endParaRPr lang="tr-TR" sz="1800" dirty="0" smtClean="0"/>
          </a:p>
          <a:p>
            <a:pPr algn="just">
              <a:spcBef>
                <a:spcPct val="0"/>
              </a:spcBef>
              <a:buNone/>
            </a:pPr>
            <a:r>
              <a:rPr lang="tr-TR" sz="1800" dirty="0" smtClean="0"/>
              <a:t>	Üniversitenin geliştirebileceği farklılaşma stratejisi şu temel tercihlerden oluşabilir:</a:t>
            </a:r>
          </a:p>
          <a:p>
            <a:endParaRPr lang="tr-TR" sz="1800" b="1" dirty="0" smtClean="0">
              <a:solidFill>
                <a:schemeClr val="accent5">
                  <a:lumMod val="50000"/>
                </a:schemeClr>
              </a:solidFill>
            </a:endParaRPr>
          </a:p>
          <a:p>
            <a:r>
              <a:rPr lang="tr-TR" sz="1800" b="1" dirty="0" smtClean="0">
                <a:solidFill>
                  <a:schemeClr val="accent5">
                    <a:lumMod val="50000"/>
                  </a:schemeClr>
                </a:solidFill>
              </a:rPr>
              <a:t>Konum tercihi</a:t>
            </a:r>
            <a:r>
              <a:rPr lang="tr-TR" sz="1800" dirty="0" smtClean="0"/>
              <a:t>: Üniversitenin yükseköğretim sektöründe türünü belirten en genel tercihinin yapılması Bir üniversitenin seçebileceği üç konum tercihi söz konusudur: Eğitim odaklı, Araştırma odaklı, Girişim odaklı </a:t>
            </a:r>
          </a:p>
          <a:p>
            <a:pPr algn="just">
              <a:spcBef>
                <a:spcPct val="0"/>
              </a:spcBef>
              <a:buNone/>
            </a:pPr>
            <a:endParaRPr lang="tr-TR" sz="1800" dirty="0" smtClean="0"/>
          </a:p>
          <a:p>
            <a:pPr marL="447675" indent="-382588" algn="just">
              <a:spcBef>
                <a:spcPct val="0"/>
              </a:spcBef>
            </a:pPr>
            <a:r>
              <a:rPr lang="tr-TR" sz="1800" b="1" dirty="0" smtClean="0">
                <a:solidFill>
                  <a:schemeClr val="accent5">
                    <a:lumMod val="50000"/>
                  </a:schemeClr>
                </a:solidFill>
              </a:rPr>
              <a:t>Başarı bölgesi tercihi</a:t>
            </a:r>
            <a:r>
              <a:rPr lang="tr-TR" sz="1800" dirty="0" smtClean="0"/>
              <a:t>: Tercih edilen konumda rakiplerinden farklılaşarak üniversitenin başarılı olabilmesi için önceliklerinin belirlenmesi</a:t>
            </a:r>
          </a:p>
          <a:p>
            <a:pPr marL="447675" indent="-382588" algn="just">
              <a:spcBef>
                <a:spcPct val="0"/>
              </a:spcBef>
            </a:pPr>
            <a:endParaRPr lang="tr-TR" sz="1800" dirty="0" smtClean="0"/>
          </a:p>
          <a:p>
            <a:pPr algn="just">
              <a:spcBef>
                <a:spcPct val="0"/>
              </a:spcBef>
            </a:pPr>
            <a:r>
              <a:rPr lang="tr-TR" sz="1800" b="1" dirty="0" smtClean="0">
                <a:solidFill>
                  <a:schemeClr val="accent5">
                    <a:lumMod val="50000"/>
                  </a:schemeClr>
                </a:solidFill>
              </a:rPr>
              <a:t>Değer sunumu tercihi</a:t>
            </a:r>
            <a:r>
              <a:rPr lang="tr-TR" sz="1800" dirty="0" smtClean="0"/>
              <a:t>: Konum ve başarı bölgesi tercihlerini uygulamaya geçirebilmek için geliştirilecek veya öne çıkarılacak hizmet setinin belirlenmesi</a:t>
            </a:r>
          </a:p>
          <a:p>
            <a:pPr algn="just">
              <a:spcBef>
                <a:spcPct val="0"/>
              </a:spcBef>
            </a:pPr>
            <a:endParaRPr lang="tr-TR" sz="1800" dirty="0" smtClean="0"/>
          </a:p>
          <a:p>
            <a:pPr>
              <a:spcBef>
                <a:spcPct val="0"/>
              </a:spcBef>
            </a:pPr>
            <a:r>
              <a:rPr lang="tr-TR" sz="1800" b="1" dirty="0" smtClean="0">
                <a:solidFill>
                  <a:schemeClr val="accent5">
                    <a:lumMod val="50000"/>
                  </a:schemeClr>
                </a:solidFill>
              </a:rPr>
              <a:t>Temel yetkinlik tercihi</a:t>
            </a:r>
            <a:r>
              <a:rPr lang="tr-TR" sz="1800" dirty="0" smtClean="0"/>
              <a:t>:  Yapılan tercihleri uygulamaya geçirmede kurum içi kaynak ve kabiliyetlerin geliştirilmesi</a:t>
            </a:r>
            <a:endParaRPr lang="tr-TR" sz="1800"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18</a:t>
            </a:fld>
            <a:endParaRPr lang="tr-TR" dirty="0"/>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a:xfrm>
            <a:off x="-32" y="357188"/>
            <a:ext cx="8183562" cy="1050925"/>
          </a:xfrm>
        </p:spPr>
        <p:txBody>
          <a:bodyPr>
            <a:noAutofit/>
          </a:bodyPr>
          <a:lstStyle/>
          <a:p>
            <a:pPr algn="ctr" eaLnBrk="1" fontAlgn="auto" hangingPunct="1">
              <a:spcAft>
                <a:spcPts val="0"/>
              </a:spcAft>
              <a:defRPr/>
            </a:pPr>
            <a:r>
              <a:rPr lang="tr-TR" dirty="0" smtClean="0"/>
              <a:t>Strateji Geliştirme  Amaç, Hedef ve Stratejilerin Belirlenmesi</a:t>
            </a:r>
          </a:p>
        </p:txBody>
      </p:sp>
      <p:sp>
        <p:nvSpPr>
          <p:cNvPr id="21507" name="2 İçerik Yer Tutucusu"/>
          <p:cNvSpPr>
            <a:spLocks noGrp="1"/>
          </p:cNvSpPr>
          <p:nvPr>
            <p:ph idx="1"/>
          </p:nvPr>
        </p:nvSpPr>
        <p:spPr>
          <a:xfrm>
            <a:off x="457200" y="1785961"/>
            <a:ext cx="8229600" cy="5072063"/>
          </a:xfrm>
        </p:spPr>
        <p:txBody>
          <a:bodyPr>
            <a:noAutofit/>
          </a:bodyPr>
          <a:lstStyle/>
          <a:p>
            <a:pPr marL="265113" lvl="1" indent="-3175" algn="just" eaLnBrk="1" fontAlgn="auto" hangingPunct="1">
              <a:spcBef>
                <a:spcPct val="0"/>
              </a:spcBef>
              <a:spcAft>
                <a:spcPts val="0"/>
              </a:spcAft>
              <a:buFont typeface="Verdana"/>
              <a:buNone/>
              <a:defRPr/>
            </a:pPr>
            <a:r>
              <a:rPr lang="tr-TR" sz="1800" b="1" dirty="0" smtClean="0">
                <a:solidFill>
                  <a:schemeClr val="accent5">
                    <a:lumMod val="50000"/>
                  </a:schemeClr>
                </a:solidFill>
              </a:rPr>
              <a:t>Amaçlar</a:t>
            </a:r>
          </a:p>
          <a:p>
            <a:pPr marL="265113" lvl="1" indent="-3175" algn="just" eaLnBrk="1" fontAlgn="auto" hangingPunct="1">
              <a:spcBef>
                <a:spcPct val="0"/>
              </a:spcBef>
              <a:spcAft>
                <a:spcPts val="0"/>
              </a:spcAft>
              <a:buFont typeface="Verdana"/>
              <a:buNone/>
              <a:defRPr/>
            </a:pPr>
            <a:r>
              <a:rPr lang="tr-TR" sz="1800" dirty="0" smtClean="0">
                <a:solidFill>
                  <a:schemeClr val="tx1"/>
                </a:solidFill>
              </a:rPr>
              <a:t>Amaçlar, üniversitenin hizmetlerine ilişkin </a:t>
            </a:r>
            <a:r>
              <a:rPr lang="tr-TR" sz="1800" u="sng" dirty="0" smtClean="0">
                <a:solidFill>
                  <a:schemeClr val="tx1"/>
                </a:solidFill>
              </a:rPr>
              <a:t>politikaların uygulanmasıyla elde edilecek sonuçlar</a:t>
            </a:r>
            <a:r>
              <a:rPr lang="tr-TR" sz="1800" dirty="0" smtClean="0">
                <a:solidFill>
                  <a:schemeClr val="tx1"/>
                </a:solidFill>
              </a:rPr>
              <a:t>ın kavramsal ifadesidir. </a:t>
            </a:r>
          </a:p>
          <a:p>
            <a:pPr marL="265113" lvl="1" indent="-3175" algn="just">
              <a:spcBef>
                <a:spcPct val="0"/>
              </a:spcBef>
              <a:buNone/>
              <a:defRPr/>
            </a:pPr>
            <a:r>
              <a:rPr lang="tr-TR" sz="1800" b="1" dirty="0" smtClean="0">
                <a:solidFill>
                  <a:schemeClr val="accent5">
                    <a:lumMod val="50000"/>
                  </a:schemeClr>
                </a:solidFill>
              </a:rPr>
              <a:t>Hedefle</a:t>
            </a:r>
            <a:r>
              <a:rPr lang="tr-TR" sz="1800" dirty="0" smtClean="0">
                <a:solidFill>
                  <a:schemeClr val="accent5">
                    <a:lumMod val="50000"/>
                  </a:schemeClr>
                </a:solidFill>
              </a:rPr>
              <a:t>r</a:t>
            </a:r>
          </a:p>
          <a:p>
            <a:pPr marL="265113" lvl="1" indent="-3175" algn="just" eaLnBrk="1" fontAlgn="auto" hangingPunct="1">
              <a:spcBef>
                <a:spcPct val="0"/>
              </a:spcBef>
              <a:spcAft>
                <a:spcPts val="0"/>
              </a:spcAft>
              <a:buFont typeface="Verdana"/>
              <a:buNone/>
              <a:defRPr/>
            </a:pPr>
            <a:r>
              <a:rPr lang="tr-TR" sz="1800" dirty="0" smtClean="0">
                <a:solidFill>
                  <a:schemeClr val="tx1"/>
                </a:solidFill>
              </a:rPr>
              <a:t>Hedefler amaçların gerçekleştirilmesine yönelik öngörülen </a:t>
            </a:r>
            <a:r>
              <a:rPr lang="tr-TR" sz="1800" u="sng" dirty="0" smtClean="0">
                <a:solidFill>
                  <a:schemeClr val="tx1"/>
                </a:solidFill>
              </a:rPr>
              <a:t>çıktı ve sonuçların tanımlanmış bir zaman dilimi içerisinde nitelik ve nicelik olarak ifadesi</a:t>
            </a:r>
            <a:r>
              <a:rPr lang="tr-TR" sz="1800" dirty="0" smtClean="0">
                <a:solidFill>
                  <a:schemeClr val="tx1"/>
                </a:solidFill>
              </a:rPr>
              <a:t>dir. Hedeflerin miktar ve zaman cinsinden ifade edilebilir olması gerekmektedir.</a:t>
            </a:r>
          </a:p>
          <a:p>
            <a:pPr marL="265113" lvl="1" indent="-3175" algn="just">
              <a:spcBef>
                <a:spcPct val="0"/>
              </a:spcBef>
              <a:buNone/>
              <a:defRPr/>
            </a:pPr>
            <a:r>
              <a:rPr lang="tr-TR" sz="1800" b="1" dirty="0" smtClean="0">
                <a:solidFill>
                  <a:schemeClr val="accent5">
                    <a:lumMod val="50000"/>
                  </a:schemeClr>
                </a:solidFill>
              </a:rPr>
              <a:t>Performans Göstergeleri</a:t>
            </a:r>
          </a:p>
          <a:p>
            <a:pPr marL="265113" lvl="1" indent="-3175" algn="just" eaLnBrk="1" fontAlgn="auto" hangingPunct="1">
              <a:spcBef>
                <a:spcPct val="0"/>
              </a:spcBef>
              <a:spcAft>
                <a:spcPts val="0"/>
              </a:spcAft>
              <a:buFont typeface="Verdana"/>
              <a:buNone/>
              <a:defRPr/>
            </a:pPr>
            <a:r>
              <a:rPr lang="tr-TR" sz="1800" dirty="0" smtClean="0">
                <a:solidFill>
                  <a:schemeClr val="tx1"/>
                </a:solidFill>
              </a:rPr>
              <a:t>	Performans göstergeleri, belirlenen </a:t>
            </a:r>
            <a:r>
              <a:rPr lang="tr-TR" sz="1800" u="sng" dirty="0" smtClean="0">
                <a:solidFill>
                  <a:schemeClr val="tx1"/>
                </a:solidFill>
              </a:rPr>
              <a:t>hedeflere ne ölçüde ulaşıldığının ortaya konulması</a:t>
            </a:r>
            <a:r>
              <a:rPr lang="tr-TR" sz="1800" dirty="0" smtClean="0">
                <a:solidFill>
                  <a:schemeClr val="tx1"/>
                </a:solidFill>
              </a:rPr>
              <a:t>nda kullanılır.Performans göstergeleri, ölçülebilirliğin sağlanması için miktar ve zaman boyutunu içerecek şekilde ifade edilir. Bu çerçevede performans göstergeleri girdi, çıktı, sonuç, kalite ve verimlilik göstergeleri olarak sınıflandırılır.</a:t>
            </a:r>
          </a:p>
          <a:p>
            <a:pPr marL="265113" lvl="1" indent="-3175" algn="just" fontAlgn="auto">
              <a:spcBef>
                <a:spcPct val="0"/>
              </a:spcBef>
              <a:spcAft>
                <a:spcPts val="0"/>
              </a:spcAft>
              <a:buNone/>
              <a:defRPr/>
            </a:pPr>
            <a:r>
              <a:rPr lang="tr-TR" sz="1800" b="1" dirty="0" smtClean="0">
                <a:solidFill>
                  <a:schemeClr val="accent5">
                    <a:lumMod val="50000"/>
                  </a:schemeClr>
                </a:solidFill>
              </a:rPr>
              <a:t>Stratejiler</a:t>
            </a:r>
          </a:p>
          <a:p>
            <a:pPr marL="265113" lvl="1" indent="-3175" algn="just" eaLnBrk="1" fontAlgn="auto" hangingPunct="1">
              <a:spcBef>
                <a:spcPct val="0"/>
              </a:spcBef>
              <a:spcAft>
                <a:spcPts val="0"/>
              </a:spcAft>
              <a:buFont typeface="Verdana"/>
              <a:buNone/>
              <a:defRPr/>
            </a:pPr>
            <a:r>
              <a:rPr lang="tr-TR" sz="1800" dirty="0" smtClean="0">
                <a:solidFill>
                  <a:schemeClr val="tx1"/>
                </a:solidFill>
              </a:rPr>
              <a:t>	Stratejiler, üniversitenin </a:t>
            </a:r>
            <a:r>
              <a:rPr lang="tr-TR" sz="1800" u="sng" dirty="0" smtClean="0">
                <a:solidFill>
                  <a:schemeClr val="tx1"/>
                </a:solidFill>
              </a:rPr>
              <a:t>hedeflerine nasıl ulaşılacağını gösteren kararlar</a:t>
            </a:r>
            <a:r>
              <a:rPr lang="tr-TR" sz="1800" dirty="0" smtClean="0">
                <a:solidFill>
                  <a:schemeClr val="tx1"/>
                </a:solidFill>
              </a:rPr>
              <a:t> bütünüdür.</a:t>
            </a:r>
          </a:p>
          <a:p>
            <a:pPr marL="265176" indent="-265176" algn="just" eaLnBrk="1" fontAlgn="auto" hangingPunct="1">
              <a:spcAft>
                <a:spcPts val="0"/>
              </a:spcAft>
              <a:buFont typeface="Wingdings 2"/>
              <a:buChar char=""/>
              <a:defRPr/>
            </a:pPr>
            <a:endParaRPr lang="tr-TR" sz="1800" dirty="0" smtClean="0">
              <a:solidFill>
                <a:schemeClr val="tx1"/>
              </a:solidFill>
            </a:endParaRPr>
          </a:p>
          <a:p>
            <a:pPr marL="265176" indent="-265176" algn="just" eaLnBrk="1" fontAlgn="auto" hangingPunct="1">
              <a:spcAft>
                <a:spcPts val="0"/>
              </a:spcAft>
              <a:buFont typeface="Wingdings 2"/>
              <a:buChar char=""/>
              <a:defRPr/>
            </a:pPr>
            <a:endParaRPr lang="tr-TR" sz="1800" dirty="0" smtClean="0">
              <a:solidFill>
                <a:schemeClr val="tx1"/>
              </a:solidFill>
            </a:endParaRPr>
          </a:p>
          <a:p>
            <a:pPr marL="265176" indent="-265176" algn="just" eaLnBrk="1" fontAlgn="auto" hangingPunct="1">
              <a:spcAft>
                <a:spcPts val="0"/>
              </a:spcAft>
              <a:buFont typeface="Wingdings 2"/>
              <a:buChar char=""/>
              <a:defRPr/>
            </a:pPr>
            <a:endParaRPr lang="tr-TR" sz="1800" dirty="0" smtClean="0">
              <a:solidFill>
                <a:schemeClr val="tx1"/>
              </a:solidFill>
            </a:endParaRPr>
          </a:p>
          <a:p>
            <a:pPr marL="265176" indent="-265176" algn="just" eaLnBrk="1" fontAlgn="auto" hangingPunct="1">
              <a:spcAft>
                <a:spcPts val="0"/>
              </a:spcAft>
              <a:buFont typeface="Wingdings 2"/>
              <a:buChar char=""/>
              <a:defRPr/>
            </a:pPr>
            <a:endParaRPr lang="tr-TR" sz="1800" dirty="0" smtClean="0">
              <a:solidFill>
                <a:schemeClr val="tx1"/>
              </a:solidFill>
            </a:endParaRPr>
          </a:p>
          <a:p>
            <a:pPr marL="265176" indent="-265176" algn="just" eaLnBrk="1" fontAlgn="auto" hangingPunct="1">
              <a:spcAft>
                <a:spcPts val="0"/>
              </a:spcAft>
              <a:buFont typeface="Wingdings 2"/>
              <a:buChar char=""/>
              <a:defRPr/>
            </a:pPr>
            <a:endParaRPr lang="tr-TR" sz="1800" dirty="0" smtClean="0">
              <a:solidFill>
                <a:schemeClr val="tx1"/>
              </a:solidFill>
            </a:endParaRPr>
          </a:p>
        </p:txBody>
      </p:sp>
      <p:sp>
        <p:nvSpPr>
          <p:cNvPr id="4" name="3 Veri Yer Tutucusu"/>
          <p:cNvSpPr>
            <a:spLocks noGrp="1"/>
          </p:cNvSpPr>
          <p:nvPr>
            <p:ph type="dt" sz="quarter" idx="10"/>
          </p:nvPr>
        </p:nvSpPr>
        <p:spPr>
          <a:xfrm>
            <a:off x="428596" y="6480048"/>
            <a:ext cx="2133600" cy="301752"/>
          </a:xfrm>
        </p:spPr>
        <p:txBody>
          <a:bodyPr/>
          <a:lstStyle/>
          <a:p>
            <a:pPr>
              <a:defRPr/>
            </a:pPr>
            <a:fld id="{9AE46F98-BA1E-445E-858B-0B2B39BC6073}" type="datetime1">
              <a:rPr lang="tr-TR"/>
              <a:pPr>
                <a:defRPr/>
              </a:pPr>
              <a:t>20.09.2018</a:t>
            </a:fld>
            <a:endParaRPr lang="tr-TR" dirty="0"/>
          </a:p>
        </p:txBody>
      </p:sp>
      <p:sp>
        <p:nvSpPr>
          <p:cNvPr id="5" name="3 Slayt Numarası Yer Tutucusu"/>
          <p:cNvSpPr>
            <a:spLocks noGrp="1"/>
          </p:cNvSpPr>
          <p:nvPr>
            <p:ph type="sldNum" sz="quarter" idx="12"/>
          </p:nvPr>
        </p:nvSpPr>
        <p:spPr>
          <a:xfrm>
            <a:off x="7589520" y="6480969"/>
            <a:ext cx="502920" cy="301752"/>
          </a:xfrm>
        </p:spPr>
        <p:txBody>
          <a:bodyPr/>
          <a:lstStyle/>
          <a:p>
            <a:pPr>
              <a:defRPr/>
            </a:pPr>
            <a:fld id="{8EE99D6B-69F6-43E3-AF2F-BFDA271336CB}" type="slidenum">
              <a:rPr lang="tr-TR" smtClean="0"/>
              <a:pPr>
                <a:defRPr/>
              </a:pPr>
              <a:t>19</a:t>
            </a:fld>
            <a:endParaRPr lang="tr-TR"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46"/>
            <a:ext cx="8143932" cy="4572000"/>
          </a:xfrm>
        </p:spPr>
        <p:txBody>
          <a:bodyPr>
            <a:noAutofit/>
          </a:bodyPr>
          <a:lstStyle/>
          <a:p>
            <a:pPr algn="just">
              <a:lnSpc>
                <a:spcPct val="120000"/>
              </a:lnSpc>
              <a:spcBef>
                <a:spcPts val="0"/>
              </a:spcBef>
              <a:buNone/>
            </a:pPr>
            <a:r>
              <a:rPr lang="tr-TR" sz="1800" cap="all" dirty="0" err="1" smtClean="0">
                <a:latin typeface="Tahoma" pitchFamily="34" charset="0"/>
                <a:ea typeface="Tahoma" pitchFamily="34" charset="0"/>
                <a:cs typeface="Tahoma" pitchFamily="34" charset="0"/>
              </a:rPr>
              <a:t>Stratejİ</a:t>
            </a:r>
            <a:r>
              <a:rPr lang="tr-TR" sz="1800" cap="all" dirty="0" smtClean="0">
                <a:latin typeface="Tahoma" pitchFamily="34" charset="0"/>
                <a:ea typeface="Tahoma" pitchFamily="34" charset="0"/>
                <a:cs typeface="Tahoma" pitchFamily="34" charset="0"/>
              </a:rPr>
              <a:t> </a:t>
            </a:r>
            <a:r>
              <a:rPr lang="tr-TR" sz="1800" cap="all" dirty="0" err="1" smtClean="0">
                <a:latin typeface="Tahoma" pitchFamily="34" charset="0"/>
                <a:ea typeface="Tahoma" pitchFamily="34" charset="0"/>
                <a:cs typeface="Tahoma" pitchFamily="34" charset="0"/>
              </a:rPr>
              <a:t>Gelİştİrme</a:t>
            </a:r>
            <a:r>
              <a:rPr lang="tr-TR" sz="1800" cap="all" dirty="0" smtClean="0">
                <a:latin typeface="Tahoma" pitchFamily="34" charset="0"/>
                <a:ea typeface="Tahoma" pitchFamily="34" charset="0"/>
                <a:cs typeface="Tahoma" pitchFamily="34" charset="0"/>
              </a:rPr>
              <a:t> </a:t>
            </a:r>
            <a:r>
              <a:rPr lang="tr-TR" sz="1800" cap="all" dirty="0" err="1" smtClean="0">
                <a:latin typeface="Tahoma" pitchFamily="34" charset="0"/>
                <a:ea typeface="Tahoma" pitchFamily="34" charset="0"/>
                <a:cs typeface="Tahoma" pitchFamily="34" charset="0"/>
              </a:rPr>
              <a:t>Daİre</a:t>
            </a:r>
            <a:r>
              <a:rPr lang="tr-TR" sz="1800" cap="all" dirty="0" smtClean="0">
                <a:latin typeface="Tahoma" pitchFamily="34" charset="0"/>
                <a:ea typeface="Tahoma" pitchFamily="34" charset="0"/>
                <a:cs typeface="Tahoma" pitchFamily="34" charset="0"/>
              </a:rPr>
              <a:t> </a:t>
            </a:r>
            <a:r>
              <a:rPr lang="tr-TR" sz="1800" cap="all" dirty="0" err="1" smtClean="0">
                <a:latin typeface="Tahoma" pitchFamily="34" charset="0"/>
                <a:ea typeface="Tahoma" pitchFamily="34" charset="0"/>
                <a:cs typeface="Tahoma" pitchFamily="34" charset="0"/>
              </a:rPr>
              <a:t>BaşkanlIĞI</a:t>
            </a:r>
            <a:endParaRPr lang="tr-TR" sz="1800" dirty="0" smtClean="0">
              <a:latin typeface="Tahoma" pitchFamily="34" charset="0"/>
              <a:ea typeface="Tahoma" pitchFamily="34" charset="0"/>
              <a:cs typeface="Tahoma" pitchFamily="34" charset="0"/>
            </a:endParaRPr>
          </a:p>
          <a:p>
            <a:pPr algn="just">
              <a:lnSpc>
                <a:spcPct val="120000"/>
              </a:lnSpc>
              <a:spcBef>
                <a:spcPts val="0"/>
              </a:spcBef>
              <a:buNone/>
            </a:pPr>
            <a:r>
              <a:rPr lang="tr-TR" sz="1800" dirty="0" smtClean="0">
                <a:latin typeface="Tahoma" pitchFamily="34" charset="0"/>
                <a:ea typeface="Tahoma" pitchFamily="34" charset="0"/>
                <a:cs typeface="Tahoma" pitchFamily="34" charset="0"/>
              </a:rPr>
              <a:t>Stratejik Planlama ve Yönetim Bilgi Sistemi Şube Müdürlüğü</a:t>
            </a:r>
          </a:p>
          <a:p>
            <a:pPr algn="just">
              <a:lnSpc>
                <a:spcPct val="120000"/>
              </a:lnSpc>
              <a:spcBef>
                <a:spcPts val="0"/>
              </a:spcBef>
              <a:buNone/>
            </a:pPr>
            <a:r>
              <a:rPr lang="tr-TR" sz="1800" dirty="0" smtClean="0">
                <a:latin typeface="Tahoma" pitchFamily="34" charset="0"/>
                <a:ea typeface="Tahoma" pitchFamily="34" charset="0"/>
                <a:cs typeface="Tahoma" pitchFamily="34" charset="0"/>
              </a:rPr>
              <a:t> </a:t>
            </a:r>
          </a:p>
          <a:p>
            <a:pPr algn="just">
              <a:lnSpc>
                <a:spcPct val="120000"/>
              </a:lnSpc>
              <a:spcBef>
                <a:spcPts val="0"/>
              </a:spcBef>
              <a:buNone/>
            </a:pPr>
            <a:r>
              <a:rPr lang="tr-TR" sz="1600" b="1" u="sng" dirty="0" smtClean="0">
                <a:latin typeface="Tahoma" pitchFamily="34" charset="0"/>
                <a:ea typeface="Tahoma" pitchFamily="34" charset="0"/>
                <a:cs typeface="Tahoma" pitchFamily="34" charset="0"/>
              </a:rPr>
              <a:t>Personel </a:t>
            </a:r>
            <a:endParaRPr lang="tr-TR" sz="1600" dirty="0" smtClean="0">
              <a:latin typeface="Tahoma" pitchFamily="34" charset="0"/>
              <a:ea typeface="Tahoma" pitchFamily="34" charset="0"/>
              <a:cs typeface="Tahoma" pitchFamily="34" charset="0"/>
            </a:endParaRPr>
          </a:p>
          <a:p>
            <a:pPr algn="just">
              <a:lnSpc>
                <a:spcPct val="120000"/>
              </a:lnSpc>
              <a:spcBef>
                <a:spcPts val="0"/>
              </a:spcBef>
              <a:buNone/>
            </a:pPr>
            <a:endParaRPr lang="tr-TR" sz="1600" dirty="0" smtClean="0">
              <a:latin typeface="Tahoma" pitchFamily="34" charset="0"/>
              <a:ea typeface="Tahoma" pitchFamily="34" charset="0"/>
              <a:cs typeface="Tahoma" pitchFamily="34" charset="0"/>
            </a:endParaRPr>
          </a:p>
          <a:p>
            <a:pPr algn="just">
              <a:lnSpc>
                <a:spcPct val="120000"/>
              </a:lnSpc>
              <a:spcBef>
                <a:spcPts val="0"/>
              </a:spcBef>
              <a:buNone/>
            </a:pPr>
            <a:r>
              <a:rPr lang="tr-TR" sz="1600" dirty="0" smtClean="0">
                <a:latin typeface="Tahoma" pitchFamily="34" charset="0"/>
                <a:ea typeface="Tahoma" pitchFamily="34" charset="0"/>
                <a:cs typeface="Tahoma" pitchFamily="34" charset="0"/>
              </a:rPr>
              <a:t>Ali DUYUM Şube Müdürü</a:t>
            </a:r>
          </a:p>
          <a:p>
            <a:pPr algn="just">
              <a:lnSpc>
                <a:spcPct val="120000"/>
              </a:lnSpc>
              <a:spcBef>
                <a:spcPts val="0"/>
              </a:spcBef>
              <a:buNone/>
            </a:pPr>
            <a:r>
              <a:rPr lang="tr-TR" sz="1600" dirty="0" smtClean="0">
                <a:latin typeface="Tahoma" pitchFamily="34" charset="0"/>
                <a:ea typeface="Tahoma" pitchFamily="34" charset="0"/>
                <a:cs typeface="Tahoma" pitchFamily="34" charset="0"/>
              </a:rPr>
              <a:t>Ali ÇELİK Şef</a:t>
            </a:r>
          </a:p>
          <a:p>
            <a:pPr algn="just">
              <a:lnSpc>
                <a:spcPct val="120000"/>
              </a:lnSpc>
              <a:spcBef>
                <a:spcPts val="0"/>
              </a:spcBef>
              <a:buNone/>
            </a:pPr>
            <a:r>
              <a:rPr lang="tr-TR" sz="1600" dirty="0" smtClean="0">
                <a:latin typeface="Tahoma" pitchFamily="34" charset="0"/>
                <a:ea typeface="Tahoma" pitchFamily="34" charset="0"/>
                <a:cs typeface="Tahoma" pitchFamily="34" charset="0"/>
              </a:rPr>
              <a:t>Musavver ALAGEYİK </a:t>
            </a:r>
            <a:r>
              <a:rPr lang="tr-TR" sz="1600" dirty="0" smtClean="0"/>
              <a:t>Memur</a:t>
            </a:r>
            <a:endParaRPr lang="tr-TR" sz="1600" dirty="0" smtClean="0">
              <a:latin typeface="Tahoma" pitchFamily="34" charset="0"/>
              <a:ea typeface="Tahoma" pitchFamily="34" charset="0"/>
              <a:cs typeface="Tahoma" pitchFamily="34" charset="0"/>
            </a:endParaRPr>
          </a:p>
          <a:p>
            <a:pPr algn="just">
              <a:lnSpc>
                <a:spcPct val="120000"/>
              </a:lnSpc>
              <a:spcBef>
                <a:spcPts val="0"/>
              </a:spcBef>
              <a:buNone/>
            </a:pPr>
            <a:r>
              <a:rPr lang="tr-TR" sz="1600" b="1" dirty="0" smtClean="0">
                <a:latin typeface="Tahoma" pitchFamily="34" charset="0"/>
                <a:ea typeface="Tahoma" pitchFamily="34" charset="0"/>
                <a:cs typeface="Tahoma" pitchFamily="34" charset="0"/>
              </a:rPr>
              <a:t> </a:t>
            </a:r>
            <a:endParaRPr lang="tr-TR" sz="1600" dirty="0" smtClean="0">
              <a:latin typeface="Tahoma" pitchFamily="34" charset="0"/>
              <a:ea typeface="Tahoma" pitchFamily="34" charset="0"/>
              <a:cs typeface="Tahoma" pitchFamily="34" charset="0"/>
            </a:endParaRPr>
          </a:p>
          <a:p>
            <a:pPr algn="just">
              <a:lnSpc>
                <a:spcPct val="120000"/>
              </a:lnSpc>
              <a:spcBef>
                <a:spcPts val="0"/>
              </a:spcBef>
              <a:buNone/>
            </a:pPr>
            <a:r>
              <a:rPr lang="tr-TR" sz="1600" b="1" u="sng" dirty="0" smtClean="0">
                <a:latin typeface="Tahoma" pitchFamily="34" charset="0"/>
                <a:ea typeface="Tahoma" pitchFamily="34" charset="0"/>
                <a:cs typeface="Tahoma" pitchFamily="34" charset="0"/>
              </a:rPr>
              <a:t>Fonksiyonları</a:t>
            </a:r>
          </a:p>
          <a:p>
            <a:pPr algn="just">
              <a:lnSpc>
                <a:spcPct val="120000"/>
              </a:lnSpc>
              <a:spcBef>
                <a:spcPts val="0"/>
              </a:spcBef>
              <a:buNone/>
            </a:pPr>
            <a:endParaRPr lang="tr-TR" sz="1600" dirty="0" smtClean="0">
              <a:latin typeface="Tahoma" pitchFamily="34" charset="0"/>
              <a:ea typeface="Tahoma" pitchFamily="34" charset="0"/>
              <a:cs typeface="Tahoma" pitchFamily="34" charset="0"/>
            </a:endParaRPr>
          </a:p>
          <a:p>
            <a:pPr algn="just">
              <a:lnSpc>
                <a:spcPct val="120000"/>
              </a:lnSpc>
              <a:spcBef>
                <a:spcPts val="0"/>
              </a:spcBef>
              <a:buNone/>
            </a:pPr>
            <a:r>
              <a:rPr lang="tr-TR" sz="1600" b="1" dirty="0" smtClean="0">
                <a:latin typeface="Tahoma" pitchFamily="34" charset="0"/>
                <a:ea typeface="Tahoma" pitchFamily="34" charset="0"/>
                <a:cs typeface="Tahoma" pitchFamily="34" charset="0"/>
              </a:rPr>
              <a:t>1) 	Stratejik yönetim ve planlama</a:t>
            </a:r>
            <a:r>
              <a:rPr lang="tr-TR" sz="1600" dirty="0" smtClean="0">
                <a:latin typeface="Tahoma" pitchFamily="34" charset="0"/>
                <a:ea typeface="Tahoma" pitchFamily="34" charset="0"/>
                <a:cs typeface="Tahoma" pitchFamily="34" charset="0"/>
              </a:rPr>
              <a:t>; Üniversitenin stratejik planlama çalışmalarına yönelik bir hazırlık programı oluşturmak ve stratejik planlama çalışmalarını koordine etmek, bu çalışmalarla ilgili destek hizmetlerini yürütmek, Üniversitenin faaliyetleriyle ilgili verileri toplamak, tasnif etmek ve analiz etmek,</a:t>
            </a:r>
          </a:p>
          <a:p>
            <a:pPr algn="just">
              <a:lnSpc>
                <a:spcPct val="120000"/>
              </a:lnSpc>
              <a:spcBef>
                <a:spcPts val="0"/>
              </a:spcBef>
              <a:buNone/>
            </a:pPr>
            <a:r>
              <a:rPr lang="tr-TR" sz="1600" b="1" dirty="0" smtClean="0">
                <a:latin typeface="Tahoma" pitchFamily="34" charset="0"/>
                <a:ea typeface="Tahoma" pitchFamily="34" charset="0"/>
                <a:cs typeface="Tahoma" pitchFamily="34" charset="0"/>
              </a:rPr>
              <a:t>2) 	Performans ve kalite ölçütleri geliştirme</a:t>
            </a:r>
            <a:r>
              <a:rPr lang="tr-TR" sz="1600" dirty="0" smtClean="0">
                <a:latin typeface="Tahoma" pitchFamily="34" charset="0"/>
                <a:ea typeface="Tahoma" pitchFamily="34" charset="0"/>
                <a:cs typeface="Tahoma" pitchFamily="34" charset="0"/>
              </a:rPr>
              <a:t>; Üniversitenin görev alanına giren konularda performans ve kalite ölçütleri geliştirilmesinde ve birimlerin bu ölçütlere uyumunu değerlendirme çalışmalarında koordinasyonu sağlamak.</a:t>
            </a:r>
          </a:p>
          <a:p>
            <a:pPr algn="just">
              <a:lnSpc>
                <a:spcPct val="120000"/>
              </a:lnSpc>
              <a:spcBef>
                <a:spcPts val="0"/>
              </a:spcBef>
              <a:buNone/>
            </a:pPr>
            <a:r>
              <a:rPr lang="tr-TR" sz="1600" b="1" dirty="0" smtClean="0">
                <a:latin typeface="Tahoma" pitchFamily="34" charset="0"/>
                <a:ea typeface="Tahoma" pitchFamily="34" charset="0"/>
                <a:cs typeface="Tahoma" pitchFamily="34" charset="0"/>
              </a:rPr>
              <a:t>3) 	Yönetim bilgi sistemi</a:t>
            </a:r>
            <a:r>
              <a:rPr lang="tr-TR" sz="1600" dirty="0" smtClean="0">
                <a:latin typeface="Tahoma" pitchFamily="34" charset="0"/>
                <a:ea typeface="Tahoma" pitchFamily="34" charset="0"/>
                <a:cs typeface="Tahoma" pitchFamily="34" charset="0"/>
              </a:rPr>
              <a:t>; Üniversitenin faaliyetleri ile ilgili bilgi ve verileri toplamak, tasnif etmek üzere analiz etmek ve bu verilerin istatistiki kayıt ve kontrol işlemlerini yürütmek, olmak üzere 3 fonksiyonu yerine getirmekle görevlidir.</a:t>
            </a:r>
          </a:p>
          <a:p>
            <a:pPr algn="just">
              <a:buNone/>
            </a:pPr>
            <a:endParaRPr lang="tr-TR" sz="1600" dirty="0">
              <a:latin typeface="Tahoma" pitchFamily="34" charset="0"/>
              <a:ea typeface="Tahoma" pitchFamily="34" charset="0"/>
              <a:cs typeface="Tahoma" pitchFamily="34" charset="0"/>
            </a:endParaRPr>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2</a:t>
            </a:fld>
            <a:endParaRPr lang="tr-TR" dirty="0"/>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14"/>
            <a:ext cx="8229600" cy="1399032"/>
          </a:xfrm>
        </p:spPr>
        <p:txBody>
          <a:bodyPr>
            <a:noAutofit/>
          </a:bodyPr>
          <a:lstStyle/>
          <a:p>
            <a:pPr eaLnBrk="1" hangingPunct="1">
              <a:defRPr/>
            </a:pPr>
            <a:r>
              <a:rPr lang="tr-TR" dirty="0" smtClean="0"/>
              <a:t>Stratejik Amaçlar      </a:t>
            </a:r>
          </a:p>
        </p:txBody>
      </p:sp>
      <p:sp>
        <p:nvSpPr>
          <p:cNvPr id="4" name="3 Veri Yer Tutucusu"/>
          <p:cNvSpPr>
            <a:spLocks noGrp="1"/>
          </p:cNvSpPr>
          <p:nvPr>
            <p:ph type="dt" sz="quarter" idx="10"/>
          </p:nvPr>
        </p:nvSpPr>
        <p:spPr/>
        <p:txBody>
          <a:bodyPr/>
          <a:lstStyle/>
          <a:p>
            <a:pPr>
              <a:defRPr/>
            </a:pPr>
            <a:fld id="{D6F5AEBF-EBE9-406D-A440-6076DFB96176}" type="datetime1">
              <a:rPr lang="tr-TR"/>
              <a:pPr>
                <a:defRPr/>
              </a:pPr>
              <a:t>20.09.2018</a:t>
            </a:fld>
            <a:endParaRPr lang="tr-TR"/>
          </a:p>
        </p:txBody>
      </p:sp>
      <p:sp>
        <p:nvSpPr>
          <p:cNvPr id="5" name="4 Slayt Numarası Yer Tutucusu"/>
          <p:cNvSpPr>
            <a:spLocks noGrp="1"/>
          </p:cNvSpPr>
          <p:nvPr>
            <p:ph type="sldNum" sz="quarter" idx="12"/>
          </p:nvPr>
        </p:nvSpPr>
        <p:spPr/>
        <p:txBody>
          <a:bodyPr/>
          <a:lstStyle/>
          <a:p>
            <a:pPr>
              <a:defRPr/>
            </a:pPr>
            <a:fld id="{2D19A07A-4E87-482E-9B8F-501BD7DE0576}" type="slidenum">
              <a:rPr lang="tr-TR" smtClean="0"/>
              <a:pPr>
                <a:defRPr/>
              </a:pPr>
              <a:t>20</a:t>
            </a:fld>
            <a:endParaRPr lang="tr-TR" dirty="0"/>
          </a:p>
        </p:txBody>
      </p:sp>
      <p:sp>
        <p:nvSpPr>
          <p:cNvPr id="6" name="2 İçerik Yer Tutucusu"/>
          <p:cNvSpPr txBox="1">
            <a:spLocks/>
          </p:cNvSpPr>
          <p:nvPr/>
        </p:nvSpPr>
        <p:spPr>
          <a:xfrm>
            <a:off x="500034" y="1357298"/>
            <a:ext cx="8186738" cy="785818"/>
          </a:xfrm>
          <a:prstGeom prst="rect">
            <a:avLst/>
          </a:prstGeom>
        </p:spPr>
        <p:txBody>
          <a:bodyPr vert="horz" anchor="t">
            <a:normAutofit/>
          </a:bodyPr>
          <a:lstStyle/>
          <a:p>
            <a:pPr marL="0" indent="0" algn="just">
              <a:spcBef>
                <a:spcPts val="0"/>
              </a:spcBef>
              <a:buNone/>
            </a:pPr>
            <a:r>
              <a:rPr lang="tr-TR" sz="2000" dirty="0" smtClean="0">
                <a:latin typeface="Tahoma" pitchFamily="34" charset="0"/>
                <a:ea typeface="Tahoma" pitchFamily="34" charset="0"/>
                <a:cs typeface="Tahoma" pitchFamily="34" charset="0"/>
              </a:rPr>
              <a:t>Amaçlar, üniversitenin hizmetlerine ilişkin politikaların uygulanmasıyla elde edilecek sonuçların kavramsal ifadesidir. </a:t>
            </a:r>
          </a:p>
          <a:p>
            <a:pPr marL="0" indent="0" algn="just">
              <a:spcBef>
                <a:spcPts val="0"/>
              </a:spcBef>
              <a:buNone/>
            </a:pPr>
            <a:endParaRPr lang="tr-TR" sz="2000" dirty="0" smtClean="0">
              <a:latin typeface="Tahoma" pitchFamily="34" charset="0"/>
              <a:ea typeface="Tahoma" pitchFamily="34" charset="0"/>
              <a:cs typeface="Tahoma" pitchFamily="34" charset="0"/>
            </a:endParaRPr>
          </a:p>
          <a:p>
            <a:pPr marL="0" indent="0" algn="just">
              <a:spcBef>
                <a:spcPts val="0"/>
              </a:spcBef>
              <a:buNone/>
            </a:pPr>
            <a:endParaRPr lang="tr-TR" sz="2000" dirty="0" smtClean="0">
              <a:latin typeface="Tahoma" pitchFamily="34" charset="0"/>
              <a:ea typeface="Tahoma" pitchFamily="34" charset="0"/>
              <a:cs typeface="Tahoma" pitchFamily="34" charset="0"/>
            </a:endParaRPr>
          </a:p>
          <a:p>
            <a:pPr marL="265176" marR="0" lvl="0" indent="-265176" algn="just" defTabSz="914400" rtl="0" eaLnBrk="1" fontAlgn="auto" latinLnBrk="0" hangingPunct="1">
              <a:lnSpc>
                <a:spcPct val="100000"/>
              </a:lnSpc>
              <a:spcBef>
                <a:spcPct val="20000"/>
              </a:spcBef>
              <a:spcAft>
                <a:spcPts val="0"/>
              </a:spcAft>
              <a:buClr>
                <a:schemeClr val="accent1"/>
              </a:buClr>
              <a:buSzPct val="80000"/>
              <a:tabLst/>
              <a:defRPr/>
            </a:pPr>
            <a:endParaRPr kumimoji="0" lang="tr-TR" sz="20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endParaRPr>
          </a:p>
          <a:p>
            <a:pPr marL="265176" marR="0" lvl="0" indent="-265176"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20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endParaRPr>
          </a:p>
          <a:p>
            <a:pPr marL="265176" marR="0" lvl="0" indent="-265176"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20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sp>
        <p:nvSpPr>
          <p:cNvPr id="7" name="2 İçerik Yer Tutucusu"/>
          <p:cNvSpPr>
            <a:spLocks noGrp="1"/>
          </p:cNvSpPr>
          <p:nvPr>
            <p:ph idx="1"/>
          </p:nvPr>
        </p:nvSpPr>
        <p:spPr>
          <a:xfrm>
            <a:off x="357158" y="1857364"/>
            <a:ext cx="8497887" cy="4679950"/>
          </a:xfrm>
        </p:spPr>
        <p:txBody>
          <a:bodyPr>
            <a:noAutofit/>
          </a:bodyPr>
          <a:lstStyle/>
          <a:p>
            <a:pPr marL="0" algn="just" eaLnBrk="1" hangingPunct="1">
              <a:lnSpc>
                <a:spcPct val="80000"/>
              </a:lnSpc>
              <a:spcBef>
                <a:spcPct val="0"/>
              </a:spcBef>
              <a:buFont typeface="Wingdings" pitchFamily="2" charset="2"/>
              <a:buChar char="Ø"/>
            </a:pPr>
            <a:endParaRPr lang="tr-TR" sz="1800" dirty="0" smtClean="0">
              <a:solidFill>
                <a:srgbClr val="E46C0A"/>
              </a:solidFill>
            </a:endParaRPr>
          </a:p>
          <a:p>
            <a:pPr marL="0" lvl="0" indent="0" algn="just">
              <a:buFont typeface="Wingdings" pitchFamily="2" charset="2"/>
              <a:buChar char="Ø"/>
            </a:pPr>
            <a:r>
              <a:rPr lang="tr-TR" sz="1800" dirty="0" smtClean="0"/>
              <a:t>Durum analizinde ulaşılan tespit ve ihtiyaçlarla uyumludur.</a:t>
            </a:r>
          </a:p>
          <a:p>
            <a:pPr marL="0" lvl="0" indent="0" algn="just">
              <a:buFont typeface="Wingdings" pitchFamily="2" charset="2"/>
              <a:buChar char="Ø"/>
            </a:pPr>
            <a:r>
              <a:rPr lang="tr-TR" sz="1800" dirty="0" smtClean="0"/>
              <a:t>Misyonun gerçekleştirilmesine katkıda bulunur.</a:t>
            </a:r>
          </a:p>
          <a:p>
            <a:pPr marL="0" lvl="0" indent="0" algn="just">
              <a:buFont typeface="Wingdings" pitchFamily="2" charset="2"/>
              <a:buChar char="Ø"/>
            </a:pPr>
            <a:r>
              <a:rPr lang="tr-TR" sz="1800" dirty="0" smtClean="0"/>
              <a:t>Vizyon ve temel değerlerle uyumludur.</a:t>
            </a:r>
          </a:p>
          <a:p>
            <a:pPr marL="0" lvl="0" indent="0" algn="just">
              <a:buFont typeface="Wingdings" pitchFamily="2" charset="2"/>
              <a:buChar char="Ø"/>
              <a:tabLst>
                <a:tab pos="177800" algn="l"/>
              </a:tabLst>
            </a:pPr>
            <a:r>
              <a:rPr lang="tr-TR" sz="1800" dirty="0" smtClean="0"/>
              <a:t>Üniversitenin farklılaşma tercihleriyle uyumlu ve onları destekleyici/tamamlayıcı 	niteliktedir.</a:t>
            </a:r>
          </a:p>
          <a:p>
            <a:pPr marL="0" lvl="0" indent="0" algn="just">
              <a:buFont typeface="Wingdings" pitchFamily="2" charset="2"/>
              <a:buChar char="Ø"/>
            </a:pPr>
            <a:r>
              <a:rPr lang="tr-TR" sz="1800" dirty="0" smtClean="0"/>
              <a:t>İddialı ama gerçekçi ve ulaşılabilirdir.</a:t>
            </a:r>
          </a:p>
          <a:p>
            <a:pPr marL="0" lvl="0" indent="0" algn="just">
              <a:buFont typeface="Wingdings" pitchFamily="2" charset="2"/>
              <a:buChar char="Ø"/>
              <a:tabLst>
                <a:tab pos="177800" algn="l"/>
              </a:tabLst>
            </a:pPr>
            <a:r>
              <a:rPr lang="tr-TR" sz="1800" dirty="0" smtClean="0"/>
              <a:t>Ulaşılmak istenen nihai sonucu açık bir şekilde ifade eder, ancak buna nasıl 	ulaşılacağını ayrıntılı olarak açıklamaz.</a:t>
            </a:r>
          </a:p>
          <a:p>
            <a:pPr marL="0" lvl="0" indent="0" algn="just">
              <a:buFont typeface="Wingdings" pitchFamily="2" charset="2"/>
              <a:buChar char="Ø"/>
            </a:pPr>
            <a:r>
              <a:rPr lang="tr-TR" sz="1800" dirty="0" smtClean="0"/>
              <a:t>Orta ve uzun vadeli bir zaman dilimini kapsar.</a:t>
            </a:r>
          </a:p>
          <a:p>
            <a:pPr marL="0" lvl="0" indent="0" algn="just">
              <a:buFont typeface="Wingdings" pitchFamily="2" charset="2"/>
              <a:buChar char="Ø"/>
            </a:pPr>
            <a:r>
              <a:rPr lang="tr-TR" sz="1800" dirty="0" smtClean="0"/>
              <a:t>Önemli dışsal değişiklikler olmadığı sürece değiştirilmez.</a:t>
            </a:r>
          </a:p>
          <a:p>
            <a:pPr marL="0" lvl="0" indent="0" algn="just">
              <a:buFont typeface="Wingdings" pitchFamily="2" charset="2"/>
              <a:buChar char="Ø"/>
            </a:pPr>
            <a:r>
              <a:rPr lang="tr-TR" sz="1800" dirty="0" smtClean="0"/>
              <a:t>Hedefler için çerçeve çizer.</a:t>
            </a:r>
          </a:p>
          <a:p>
            <a:pPr marL="0" indent="0" algn="just">
              <a:buFont typeface="Wingdings" pitchFamily="2" charset="2"/>
              <a:buChar char="Ø"/>
              <a:tabLst>
                <a:tab pos="177800" algn="l"/>
              </a:tabLst>
            </a:pPr>
            <a:r>
              <a:rPr lang="tr-TR" sz="1800" dirty="0" smtClean="0"/>
              <a:t>Taslak amaçlar harcama birimleriyle işbirliği içerisinde stratejik planlama ekibi 	tarafından belirlenir.</a:t>
            </a:r>
          </a:p>
          <a:p>
            <a:pPr marL="0" algn="just">
              <a:buFont typeface="Wingdings" pitchFamily="2" charset="2"/>
              <a:buChar char="Ø"/>
            </a:pPr>
            <a:endParaRPr lang="tr-TR" sz="1800" dirty="0" smtClean="0"/>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399032"/>
          </a:xfrm>
        </p:spPr>
        <p:txBody>
          <a:bodyPr>
            <a:noAutofit/>
          </a:bodyPr>
          <a:lstStyle/>
          <a:p>
            <a:pPr>
              <a:defRPr/>
            </a:pPr>
            <a:r>
              <a:rPr lang="tr-TR" dirty="0" smtClean="0"/>
              <a:t>Stratejik Hedefler </a:t>
            </a:r>
          </a:p>
        </p:txBody>
      </p:sp>
      <p:sp>
        <p:nvSpPr>
          <p:cNvPr id="9219" name="2 İçerik Yer Tutucusu"/>
          <p:cNvSpPr>
            <a:spLocks noGrp="1"/>
          </p:cNvSpPr>
          <p:nvPr>
            <p:ph idx="1"/>
          </p:nvPr>
        </p:nvSpPr>
        <p:spPr>
          <a:xfrm>
            <a:off x="457200" y="1428736"/>
            <a:ext cx="8229600" cy="4572000"/>
          </a:xfrm>
        </p:spPr>
        <p:txBody>
          <a:bodyPr>
            <a:normAutofit fontScale="85000" lnSpcReduction="10000"/>
          </a:bodyPr>
          <a:lstStyle/>
          <a:p>
            <a:pPr marL="0" indent="0" algn="just">
              <a:buNone/>
            </a:pPr>
            <a:r>
              <a:rPr lang="tr-TR" sz="2400" dirty="0" smtClean="0"/>
              <a:t>Hedefler amaçların gerçekleştirilmesine yönelik öngörülen çıktı ve sonuçların tanımlanmış bir zaman dilimi içerisinde nitelik ve nicelik olarak ifadesidir. Hedeflerin miktar ve zaman cinsinden ifade edilebilir olması gerekmektedir. </a:t>
            </a:r>
          </a:p>
          <a:p>
            <a:pPr marL="0" indent="0" algn="just">
              <a:buNone/>
            </a:pPr>
            <a:endParaRPr lang="tr-TR" sz="2400" dirty="0" smtClean="0"/>
          </a:p>
          <a:p>
            <a:pPr marL="0" lvl="0" indent="0">
              <a:lnSpc>
                <a:spcPct val="120000"/>
              </a:lnSpc>
              <a:spcBef>
                <a:spcPts val="0"/>
              </a:spcBef>
              <a:buFont typeface="Wingdings" pitchFamily="2" charset="2"/>
              <a:buChar char="Ø"/>
            </a:pPr>
            <a:r>
              <a:rPr lang="tr-TR" sz="2400" dirty="0" smtClean="0"/>
              <a:t>Üniversitenin misyon, vizyon, temel değerler ve amaçlarıyla tutarlı,</a:t>
            </a:r>
          </a:p>
          <a:p>
            <a:pPr marL="0" lvl="0" indent="0">
              <a:lnSpc>
                <a:spcPct val="120000"/>
              </a:lnSpc>
              <a:spcBef>
                <a:spcPts val="0"/>
              </a:spcBef>
              <a:buFont typeface="Wingdings" pitchFamily="2" charset="2"/>
              <a:buChar char="Ø"/>
            </a:pPr>
            <a:r>
              <a:rPr lang="tr-TR" sz="2400" dirty="0" smtClean="0"/>
              <a:t>Üniversitenin farklılaşma tercihleriyle uyumlu,</a:t>
            </a:r>
          </a:p>
          <a:p>
            <a:pPr marL="0" lvl="0" indent="0">
              <a:lnSpc>
                <a:spcPct val="120000"/>
              </a:lnSpc>
              <a:spcBef>
                <a:spcPts val="0"/>
              </a:spcBef>
              <a:buFont typeface="Wingdings" pitchFamily="2" charset="2"/>
              <a:buChar char="Ø"/>
            </a:pPr>
            <a:r>
              <a:rPr lang="tr-TR" sz="2400" dirty="0" smtClean="0"/>
              <a:t>Durum analizinde ulaşılan tespit ve ihtiyaçlarla uyumlu,</a:t>
            </a:r>
          </a:p>
          <a:p>
            <a:pPr marL="0" lvl="0" indent="0">
              <a:lnSpc>
                <a:spcPct val="120000"/>
              </a:lnSpc>
              <a:spcBef>
                <a:spcPts val="0"/>
              </a:spcBef>
              <a:buFont typeface="Wingdings" pitchFamily="2" charset="2"/>
              <a:buChar char="Ø"/>
            </a:pPr>
            <a:r>
              <a:rPr lang="tr-TR" sz="2400" dirty="0" smtClean="0"/>
              <a:t>Açık ve anlaşılabilir,</a:t>
            </a:r>
          </a:p>
          <a:p>
            <a:pPr marL="0" lvl="0" indent="0">
              <a:lnSpc>
                <a:spcPct val="120000"/>
              </a:lnSpc>
              <a:spcBef>
                <a:spcPts val="0"/>
              </a:spcBef>
              <a:buFont typeface="Wingdings" pitchFamily="2" charset="2"/>
              <a:buChar char="Ø"/>
            </a:pPr>
            <a:r>
              <a:rPr lang="tr-TR" sz="2400" dirty="0" smtClean="0"/>
              <a:t>Somut,</a:t>
            </a:r>
          </a:p>
          <a:p>
            <a:pPr marL="0" lvl="0" indent="0">
              <a:lnSpc>
                <a:spcPct val="120000"/>
              </a:lnSpc>
              <a:spcBef>
                <a:spcPts val="0"/>
              </a:spcBef>
              <a:buFont typeface="Wingdings" pitchFamily="2" charset="2"/>
              <a:buChar char="Ø"/>
            </a:pPr>
            <a:r>
              <a:rPr lang="tr-TR" sz="2400" dirty="0" smtClean="0"/>
              <a:t>Ölçülebilir,</a:t>
            </a:r>
          </a:p>
          <a:p>
            <a:pPr marL="0" lvl="0" indent="0">
              <a:lnSpc>
                <a:spcPct val="120000"/>
              </a:lnSpc>
              <a:spcBef>
                <a:spcPts val="0"/>
              </a:spcBef>
              <a:buFont typeface="Wingdings" pitchFamily="2" charset="2"/>
              <a:buChar char="Ø"/>
            </a:pPr>
            <a:r>
              <a:rPr lang="tr-TR" sz="2400" dirty="0" smtClean="0"/>
              <a:t>İddialı ve gerçekçi,</a:t>
            </a:r>
          </a:p>
          <a:p>
            <a:pPr marL="0" lvl="0" indent="0">
              <a:lnSpc>
                <a:spcPct val="120000"/>
              </a:lnSpc>
              <a:spcBef>
                <a:spcPts val="0"/>
              </a:spcBef>
              <a:buFont typeface="Wingdings" pitchFamily="2" charset="2"/>
              <a:buChar char="Ø"/>
            </a:pPr>
            <a:r>
              <a:rPr lang="tr-TR" sz="2400" dirty="0" smtClean="0"/>
              <a:t>Sonuç odaklı,</a:t>
            </a:r>
          </a:p>
          <a:p>
            <a:pPr marL="0" lvl="0" indent="0">
              <a:lnSpc>
                <a:spcPct val="120000"/>
              </a:lnSpc>
              <a:spcBef>
                <a:spcPts val="0"/>
              </a:spcBef>
              <a:buFont typeface="Wingdings" pitchFamily="2" charset="2"/>
              <a:buChar char="Ø"/>
            </a:pPr>
            <a:r>
              <a:rPr lang="tr-TR" sz="2400" dirty="0" smtClean="0"/>
              <a:t>Zaman çerçevesi belirli bir şekilde belirlenmesi gerekir.</a:t>
            </a:r>
          </a:p>
          <a:p>
            <a:pPr algn="just">
              <a:buNone/>
            </a:pPr>
            <a:endParaRPr lang="tr-TR" sz="2400" dirty="0" smtClean="0"/>
          </a:p>
          <a:p>
            <a:pPr algn="just"/>
            <a:endParaRPr lang="tr-TR" sz="2400" dirty="0" smtClean="0"/>
          </a:p>
        </p:txBody>
      </p:sp>
      <p:sp>
        <p:nvSpPr>
          <p:cNvPr id="4" name="3 Veri Yer Tutucusu"/>
          <p:cNvSpPr>
            <a:spLocks noGrp="1"/>
          </p:cNvSpPr>
          <p:nvPr>
            <p:ph type="dt" sz="quarter" idx="10"/>
          </p:nvPr>
        </p:nvSpPr>
        <p:spPr/>
        <p:txBody>
          <a:bodyPr/>
          <a:lstStyle/>
          <a:p>
            <a:pPr>
              <a:defRPr/>
            </a:pPr>
            <a:fld id="{C714391C-CC54-40C4-8D77-C9E35D1BE75A}" type="datetime1">
              <a:rPr lang="tr-TR"/>
              <a:pPr>
                <a:defRPr/>
              </a:pPr>
              <a:t>20.09.2018</a:t>
            </a:fld>
            <a:endParaRPr lang="tr-TR"/>
          </a:p>
        </p:txBody>
      </p:sp>
      <p:sp>
        <p:nvSpPr>
          <p:cNvPr id="5" name="4 Slayt Numarası Yer Tutucusu"/>
          <p:cNvSpPr>
            <a:spLocks noGrp="1"/>
          </p:cNvSpPr>
          <p:nvPr>
            <p:ph type="sldNum" sz="quarter" idx="12"/>
          </p:nvPr>
        </p:nvSpPr>
        <p:spPr/>
        <p:txBody>
          <a:bodyPr/>
          <a:lstStyle/>
          <a:p>
            <a:pPr>
              <a:defRPr/>
            </a:pPr>
            <a:fld id="{1A0F01EC-E9A2-4237-A067-BECB098A58B7}" type="slidenum">
              <a:rPr lang="tr-TR" smtClean="0"/>
              <a:pPr>
                <a:defRPr/>
              </a:pPr>
              <a:t>21</a:t>
            </a:fld>
            <a:endParaRPr lang="tr-TR" dirty="0"/>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71414"/>
            <a:ext cx="8229600" cy="1399032"/>
          </a:xfrm>
        </p:spPr>
        <p:txBody>
          <a:bodyPr/>
          <a:lstStyle/>
          <a:p>
            <a:r>
              <a:rPr lang="tr-TR" dirty="0" smtClean="0"/>
              <a:t>Stratejiler</a:t>
            </a:r>
            <a:endParaRPr lang="tr-TR" dirty="0"/>
          </a:p>
        </p:txBody>
      </p:sp>
      <p:sp>
        <p:nvSpPr>
          <p:cNvPr id="3" name="2 İçerik Yer Tutucusu"/>
          <p:cNvSpPr>
            <a:spLocks noGrp="1"/>
          </p:cNvSpPr>
          <p:nvPr>
            <p:ph idx="1"/>
          </p:nvPr>
        </p:nvSpPr>
        <p:spPr>
          <a:xfrm>
            <a:off x="457200" y="1071546"/>
            <a:ext cx="8229600" cy="4000496"/>
          </a:xfrm>
        </p:spPr>
        <p:txBody>
          <a:bodyPr>
            <a:noAutofit/>
          </a:bodyPr>
          <a:lstStyle/>
          <a:p>
            <a:pPr marL="0" indent="0" algn="just">
              <a:lnSpc>
                <a:spcPct val="110000"/>
              </a:lnSpc>
              <a:spcBef>
                <a:spcPts val="0"/>
              </a:spcBef>
              <a:buNone/>
            </a:pPr>
            <a:r>
              <a:rPr lang="tr-TR" dirty="0" smtClean="0"/>
              <a:t>Stratejiler, üniversitenin hedeflerine nasıl ulaşılacağını gösteren kararlar bütünüdür. Etkili stratejiler olmaksızın hedefleri etkili bir biçimde uygulamaya geçirmek mümkün değildir. Stratejiler hedeflere yönelik belirlenir. Oluşturulurken üniversitenin kaynakları ve farklı alanlardaki yetkinliği göz önünde bulundurulur. </a:t>
            </a:r>
            <a:r>
              <a:rPr lang="tr-TR" b="1" dirty="0" smtClean="0">
                <a:solidFill>
                  <a:schemeClr val="accent5">
                    <a:lumMod val="50000"/>
                  </a:schemeClr>
                </a:solidFill>
              </a:rPr>
              <a:t>Stratejiler, hedeflerin hangi faaliyetlerle uygulamaya geçirileceğinin çerçevesini çizer</a:t>
            </a:r>
            <a:r>
              <a:rPr lang="tr-TR" dirty="0" smtClean="0"/>
              <a:t>.</a:t>
            </a:r>
          </a:p>
          <a:p>
            <a:pPr>
              <a:buNone/>
            </a:pPr>
            <a:endParaRPr lang="tr-TR" dirty="0" smtClean="0"/>
          </a:p>
          <a:p>
            <a:pPr>
              <a:buFont typeface="Wingdings" pitchFamily="2" charset="2"/>
              <a:buChar char="Ø"/>
            </a:pPr>
            <a:r>
              <a:rPr lang="tr-TR" dirty="0" smtClean="0"/>
              <a:t>Hedeflere ulaşmada karşılaşılabilecek sorunlar nelerdir? </a:t>
            </a:r>
          </a:p>
          <a:p>
            <a:pPr>
              <a:buFont typeface="Wingdings" pitchFamily="2" charset="2"/>
              <a:buChar char="Ø"/>
            </a:pPr>
            <a:r>
              <a:rPr lang="tr-TR" dirty="0" smtClean="0"/>
              <a:t>Hedeflere ulaşmak için izlenebilecek alternatif yol ve yöntemler nelerdir? </a:t>
            </a:r>
          </a:p>
          <a:p>
            <a:pPr>
              <a:buFont typeface="Wingdings" pitchFamily="2" charset="2"/>
              <a:buChar char="Ø"/>
            </a:pPr>
            <a:r>
              <a:rPr lang="tr-TR" dirty="0" smtClean="0"/>
              <a:t>Alternatiflerin maliyetleri ile olumlu ve olumsuz yönleri nelerdir? </a:t>
            </a:r>
          </a:p>
          <a:p>
            <a:pPr>
              <a:buNone/>
            </a:pPr>
            <a:r>
              <a:rPr lang="tr-TR" dirty="0" smtClean="0"/>
              <a:t>	</a:t>
            </a:r>
          </a:p>
          <a:p>
            <a:pPr marL="0" indent="0" algn="just">
              <a:lnSpc>
                <a:spcPct val="110000"/>
              </a:lnSpc>
              <a:spcBef>
                <a:spcPts val="0"/>
              </a:spcBef>
              <a:buNone/>
            </a:pPr>
            <a:r>
              <a:rPr lang="tr-TR" b="1" dirty="0" smtClean="0"/>
              <a:t>Strateji Örnekleri:</a:t>
            </a:r>
            <a:endParaRPr lang="tr-TR" dirty="0" smtClean="0"/>
          </a:p>
          <a:p>
            <a:pPr marL="0" lvl="0" indent="0" algn="just">
              <a:lnSpc>
                <a:spcPct val="110000"/>
              </a:lnSpc>
              <a:spcBef>
                <a:spcPts val="0"/>
              </a:spcBef>
              <a:buNone/>
            </a:pPr>
            <a:r>
              <a:rPr lang="tr-TR" dirty="0" smtClean="0"/>
              <a:t>Eğitim programları paydaşların katılımıyla güncellenecektir.</a:t>
            </a:r>
          </a:p>
          <a:p>
            <a:pPr marL="0" lvl="0" indent="0" algn="just">
              <a:lnSpc>
                <a:spcPct val="110000"/>
              </a:lnSpc>
              <a:spcBef>
                <a:spcPts val="0"/>
              </a:spcBef>
              <a:buNone/>
            </a:pPr>
            <a:r>
              <a:rPr lang="tr-TR" dirty="0" smtClean="0"/>
              <a:t>Uzaktan eğitim modülleri geliştirilecektir.</a:t>
            </a:r>
          </a:p>
          <a:p>
            <a:pPr marL="0" lvl="0" indent="0" algn="just">
              <a:lnSpc>
                <a:spcPct val="110000"/>
              </a:lnSpc>
              <a:spcBef>
                <a:spcPts val="0"/>
              </a:spcBef>
              <a:buNone/>
            </a:pPr>
            <a:r>
              <a:rPr lang="tr-TR" dirty="0" smtClean="0"/>
              <a:t>Personel dağılımı iş analizine göre planlanacaktır.</a:t>
            </a:r>
          </a:p>
          <a:p>
            <a:pPr marL="0" lvl="0" indent="0" algn="just">
              <a:lnSpc>
                <a:spcPct val="110000"/>
              </a:lnSpc>
              <a:spcBef>
                <a:spcPts val="0"/>
              </a:spcBef>
              <a:buNone/>
            </a:pPr>
            <a:endParaRPr lang="tr-TR" dirty="0" smtClean="0"/>
          </a:p>
          <a:p>
            <a:pPr algn="just">
              <a:buNone/>
            </a:pP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22</a:t>
            </a:fld>
            <a:endParaRPr lang="tr-TR" dirty="0"/>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399032"/>
          </a:xfrm>
        </p:spPr>
        <p:txBody>
          <a:bodyPr>
            <a:noAutofit/>
          </a:bodyPr>
          <a:lstStyle/>
          <a:p>
            <a:pPr eaLnBrk="1" hangingPunct="1">
              <a:defRPr/>
            </a:pPr>
            <a:r>
              <a:rPr lang="tr-TR" dirty="0" smtClean="0"/>
              <a:t>Performans Göstergeleri </a:t>
            </a:r>
          </a:p>
        </p:txBody>
      </p:sp>
      <p:sp>
        <p:nvSpPr>
          <p:cNvPr id="14339" name="6 İçerik Yer Tutucusu"/>
          <p:cNvSpPr>
            <a:spLocks noGrp="1"/>
          </p:cNvSpPr>
          <p:nvPr>
            <p:ph idx="1"/>
          </p:nvPr>
        </p:nvSpPr>
        <p:spPr>
          <a:xfrm>
            <a:off x="468313" y="1700213"/>
            <a:ext cx="8229600" cy="4281487"/>
          </a:xfrm>
        </p:spPr>
        <p:txBody>
          <a:bodyPr>
            <a:normAutofit fontScale="92500" lnSpcReduction="10000"/>
          </a:bodyPr>
          <a:lstStyle/>
          <a:p>
            <a:pPr algn="just">
              <a:spcBef>
                <a:spcPts val="0"/>
              </a:spcBef>
              <a:buNone/>
            </a:pPr>
            <a:r>
              <a:rPr lang="tr-TR" dirty="0" smtClean="0"/>
              <a:t>	Performans göstergeleri, belirlenen </a:t>
            </a:r>
            <a:r>
              <a:rPr lang="tr-TR" u="sng" dirty="0" smtClean="0"/>
              <a:t>hedeflere ne ölçüde ulaşıldığının ortaya konulması</a:t>
            </a:r>
            <a:r>
              <a:rPr lang="tr-TR" dirty="0" smtClean="0"/>
              <a:t>nda kullanılır.Performans göstergeleri, ölçülebilirliğin sağlanması için miktar ve zaman boyutunu içerecek şekilde ifade edilir. Bu çerçevede performans göstergeleri girdi, çıktı, sonuç, kalite ve verimlilik göstergeleri olarak sınıflandırılır.</a:t>
            </a:r>
          </a:p>
          <a:p>
            <a:pPr algn="just" eaLnBrk="1" hangingPunct="1">
              <a:spcBef>
                <a:spcPts val="0"/>
              </a:spcBef>
              <a:buFont typeface="Arial" pitchFamily="34" charset="0"/>
              <a:buNone/>
            </a:pPr>
            <a:endParaRPr lang="tr-TR" dirty="0" smtClean="0"/>
          </a:p>
          <a:p>
            <a:pPr marL="447675" indent="1588" algn="just" eaLnBrk="1" hangingPunct="1">
              <a:spcBef>
                <a:spcPts val="0"/>
              </a:spcBef>
              <a:buFont typeface="Wingdings" pitchFamily="2" charset="2"/>
              <a:buChar char="Ø"/>
            </a:pPr>
            <a:r>
              <a:rPr lang="tr-TR" dirty="0" smtClean="0"/>
              <a:t>Performans hedeflerine ulaşılıp ulaşılmadığını ölçebilmelidir,</a:t>
            </a:r>
          </a:p>
          <a:p>
            <a:pPr marL="447675" indent="1588" algn="just" eaLnBrk="1" hangingPunct="1">
              <a:spcBef>
                <a:spcPts val="0"/>
              </a:spcBef>
              <a:buFont typeface="Wingdings" pitchFamily="2" charset="2"/>
              <a:buChar char="Ø"/>
            </a:pPr>
            <a:endParaRPr lang="tr-TR" dirty="0" smtClean="0"/>
          </a:p>
          <a:p>
            <a:pPr marL="447675" indent="1588" algn="just" eaLnBrk="1" hangingPunct="1">
              <a:spcBef>
                <a:spcPts val="0"/>
              </a:spcBef>
              <a:buFont typeface="Wingdings" pitchFamily="2" charset="2"/>
              <a:buChar char="Ø"/>
            </a:pPr>
            <a:r>
              <a:rPr lang="tr-TR" dirty="0" smtClean="0"/>
              <a:t>Ölçülebilir, ulaşılabilir, güvenilir veri sunacak nitelikte olmalıdır,</a:t>
            </a:r>
          </a:p>
          <a:p>
            <a:pPr marL="447675" indent="1588" algn="just" eaLnBrk="1" hangingPunct="1">
              <a:spcBef>
                <a:spcPts val="0"/>
              </a:spcBef>
              <a:buFont typeface="Wingdings" pitchFamily="2" charset="2"/>
              <a:buChar char="Ø"/>
            </a:pPr>
            <a:endParaRPr lang="tr-TR" dirty="0" smtClean="0"/>
          </a:p>
          <a:p>
            <a:pPr marL="447675" indent="1588" algn="just" eaLnBrk="1" hangingPunct="1">
              <a:spcBef>
                <a:spcPts val="0"/>
              </a:spcBef>
              <a:buFont typeface="Wingdings" pitchFamily="2" charset="2"/>
              <a:buChar char="Ø"/>
              <a:tabLst>
                <a:tab pos="630238" algn="l"/>
              </a:tabLst>
            </a:pPr>
            <a:r>
              <a:rPr lang="tr-TR" dirty="0" smtClean="0"/>
              <a:t>Hem geçmiş dönemlerin hem de diğer idarelerin benzer 	göstergeleriyle karşılaştırılabilir olmalıdır,</a:t>
            </a:r>
          </a:p>
          <a:p>
            <a:pPr marL="447675" indent="1588" algn="just" eaLnBrk="1" hangingPunct="1">
              <a:spcBef>
                <a:spcPts val="0"/>
              </a:spcBef>
              <a:buFont typeface="Wingdings" pitchFamily="2" charset="2"/>
              <a:buChar char="Ø"/>
            </a:pPr>
            <a:endParaRPr lang="tr-TR" dirty="0" smtClean="0"/>
          </a:p>
          <a:p>
            <a:pPr marL="447675" indent="1588" algn="just" eaLnBrk="1" hangingPunct="1">
              <a:spcBef>
                <a:spcPts val="0"/>
              </a:spcBef>
              <a:buFont typeface="Wingdings" pitchFamily="2" charset="2"/>
              <a:buChar char="Ø"/>
              <a:tabLst>
                <a:tab pos="630238" algn="l"/>
              </a:tabLst>
            </a:pPr>
            <a:r>
              <a:rPr lang="tr-TR" dirty="0" smtClean="0"/>
              <a:t>Verilerinin elde edilme ve değerlendirme maliyetleri makul ve kabul 	edilebilir bir seviyede olmalıdır.</a:t>
            </a:r>
          </a:p>
          <a:p>
            <a:pPr algn="just"/>
            <a:endParaRPr lang="tr-TR" dirty="0" smtClean="0"/>
          </a:p>
        </p:txBody>
      </p:sp>
      <p:sp>
        <p:nvSpPr>
          <p:cNvPr id="4" name="3 Veri Yer Tutucusu"/>
          <p:cNvSpPr>
            <a:spLocks noGrp="1"/>
          </p:cNvSpPr>
          <p:nvPr>
            <p:ph type="dt" sz="quarter" idx="10"/>
          </p:nvPr>
        </p:nvSpPr>
        <p:spPr/>
        <p:txBody>
          <a:bodyPr/>
          <a:lstStyle/>
          <a:p>
            <a:pPr>
              <a:defRPr/>
            </a:pPr>
            <a:fld id="{1B876A02-65F9-41DB-9D8E-E229746D6EF3}" type="datetime1">
              <a:rPr lang="tr-TR"/>
              <a:pPr>
                <a:defRPr/>
              </a:pPr>
              <a:t>20.09.2018</a:t>
            </a:fld>
            <a:endParaRPr lang="tr-TR"/>
          </a:p>
        </p:txBody>
      </p:sp>
      <p:sp>
        <p:nvSpPr>
          <p:cNvPr id="5" name="4 Slayt Numarası Yer Tutucusu"/>
          <p:cNvSpPr>
            <a:spLocks noGrp="1"/>
          </p:cNvSpPr>
          <p:nvPr>
            <p:ph type="sldNum" sz="quarter" idx="12"/>
          </p:nvPr>
        </p:nvSpPr>
        <p:spPr/>
        <p:txBody>
          <a:bodyPr/>
          <a:lstStyle/>
          <a:p>
            <a:pPr>
              <a:defRPr/>
            </a:pPr>
            <a:fld id="{A29BB52F-1B0F-4DCE-A31B-95CF1C887469}" type="slidenum">
              <a:rPr lang="tr-TR" smtClean="0"/>
              <a:pPr>
                <a:defRPr/>
              </a:pPr>
              <a:t>23</a:t>
            </a:fld>
            <a:endParaRPr lang="tr-TR" dirty="0"/>
          </a:p>
        </p:txBody>
      </p:sp>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01142"/>
            <a:ext cx="8229600" cy="1399032"/>
          </a:xfrm>
        </p:spPr>
        <p:txBody>
          <a:bodyPr/>
          <a:lstStyle/>
          <a:p>
            <a:r>
              <a:rPr lang="tr-TR" dirty="0" smtClean="0"/>
              <a:t>Stratejik Plandan Bir Örnek</a:t>
            </a:r>
            <a:endParaRPr lang="tr-TR" dirty="0"/>
          </a:p>
        </p:txBody>
      </p:sp>
      <p:sp>
        <p:nvSpPr>
          <p:cNvPr id="3" name="2 İçerik Yer Tutucusu"/>
          <p:cNvSpPr>
            <a:spLocks noGrp="1"/>
          </p:cNvSpPr>
          <p:nvPr>
            <p:ph idx="1"/>
          </p:nvPr>
        </p:nvSpPr>
        <p:spPr>
          <a:xfrm>
            <a:off x="457200" y="1571612"/>
            <a:ext cx="8229600" cy="4572000"/>
          </a:xfrm>
        </p:spPr>
        <p:txBody>
          <a:bodyPr>
            <a:normAutofit fontScale="92500"/>
          </a:bodyPr>
          <a:lstStyle/>
          <a:p>
            <a:pPr algn="just">
              <a:lnSpc>
                <a:spcPct val="110000"/>
              </a:lnSpc>
              <a:spcBef>
                <a:spcPts val="0"/>
              </a:spcBef>
              <a:buNone/>
            </a:pPr>
            <a:r>
              <a:rPr lang="tr-TR" b="1" dirty="0" smtClean="0"/>
              <a:t>SA-4  </a:t>
            </a:r>
            <a:r>
              <a:rPr lang="tr-TR" dirty="0" smtClean="0"/>
              <a:t>Kurumsal kapasiteyi güçlendirmek</a:t>
            </a:r>
          </a:p>
          <a:p>
            <a:pPr algn="just">
              <a:lnSpc>
                <a:spcPct val="110000"/>
              </a:lnSpc>
              <a:spcBef>
                <a:spcPts val="0"/>
              </a:spcBef>
              <a:buNone/>
            </a:pPr>
            <a:endParaRPr lang="tr-TR" dirty="0" smtClean="0"/>
          </a:p>
          <a:p>
            <a:pPr algn="just">
              <a:lnSpc>
                <a:spcPct val="110000"/>
              </a:lnSpc>
              <a:spcBef>
                <a:spcPts val="0"/>
              </a:spcBef>
              <a:buNone/>
              <a:tabLst>
                <a:tab pos="803275" algn="l"/>
              </a:tabLst>
            </a:pPr>
            <a:r>
              <a:rPr lang="tr-TR" b="1" dirty="0" smtClean="0"/>
              <a:t>SH-4	</a:t>
            </a:r>
            <a:r>
              <a:rPr lang="tr-TR" dirty="0" smtClean="0"/>
              <a:t>İnsan kaynakları yönetimi uygulamalarını güçlendirerek 	personelin yetkinliğini artırmak ve hizmet içi eğitimlerle 	sürekliliğini sağlamak</a:t>
            </a:r>
          </a:p>
          <a:p>
            <a:pPr algn="just">
              <a:lnSpc>
                <a:spcPct val="110000"/>
              </a:lnSpc>
              <a:spcBef>
                <a:spcPts val="0"/>
              </a:spcBef>
              <a:buNone/>
              <a:tabLst>
                <a:tab pos="803275" algn="l"/>
              </a:tabLst>
            </a:pPr>
            <a:endParaRPr lang="tr-TR" dirty="0" smtClean="0"/>
          </a:p>
          <a:p>
            <a:pPr algn="just">
              <a:lnSpc>
                <a:spcPct val="110000"/>
              </a:lnSpc>
              <a:spcBef>
                <a:spcPts val="0"/>
              </a:spcBef>
              <a:buNone/>
              <a:tabLst>
                <a:tab pos="803275" algn="l"/>
              </a:tabLst>
            </a:pPr>
            <a:r>
              <a:rPr lang="tr-TR" b="1" dirty="0" smtClean="0"/>
              <a:t>Performans Göstergeleri</a:t>
            </a:r>
          </a:p>
          <a:p>
            <a:pPr marL="0" indent="0" algn="just">
              <a:lnSpc>
                <a:spcPct val="110000"/>
              </a:lnSpc>
              <a:spcBef>
                <a:spcPts val="0"/>
              </a:spcBef>
              <a:buFont typeface="Wingdings" pitchFamily="2" charset="2"/>
              <a:buChar char="Ø"/>
            </a:pPr>
            <a:r>
              <a:rPr lang="tr-TR" dirty="0" smtClean="0"/>
              <a:t>PG4.4.1. Hizmet içi eğitimlere katılan personel sayısı (Yıllık)</a:t>
            </a:r>
          </a:p>
          <a:p>
            <a:pPr marL="0" indent="0" algn="just">
              <a:lnSpc>
                <a:spcPct val="110000"/>
              </a:lnSpc>
              <a:spcBef>
                <a:spcPts val="0"/>
              </a:spcBef>
              <a:buFont typeface="Wingdings" pitchFamily="2" charset="2"/>
              <a:buChar char="Ø"/>
            </a:pPr>
            <a:r>
              <a:rPr lang="tr-TR" dirty="0" smtClean="0"/>
              <a:t>PG4.4.2. Hizmet içi eğitim sayısı (Yıllık) </a:t>
            </a:r>
          </a:p>
          <a:p>
            <a:pPr marL="0" indent="0" algn="just">
              <a:lnSpc>
                <a:spcPct val="110000"/>
              </a:lnSpc>
              <a:spcBef>
                <a:spcPts val="0"/>
              </a:spcBef>
              <a:buFont typeface="Wingdings" pitchFamily="2" charset="2"/>
              <a:buChar char="Ø"/>
            </a:pPr>
            <a:r>
              <a:rPr lang="tr-TR" dirty="0" smtClean="0"/>
              <a:t>PG4.4.3. Hizmet içi eğitim katılan memnuniyet oranı ortalaması</a:t>
            </a:r>
          </a:p>
          <a:p>
            <a:pPr algn="just">
              <a:lnSpc>
                <a:spcPct val="110000"/>
              </a:lnSpc>
              <a:spcBef>
                <a:spcPts val="0"/>
              </a:spcBef>
              <a:buNone/>
            </a:pPr>
            <a:endParaRPr lang="tr-TR" b="1" dirty="0" smtClean="0"/>
          </a:p>
          <a:p>
            <a:pPr algn="just">
              <a:lnSpc>
                <a:spcPct val="110000"/>
              </a:lnSpc>
              <a:spcBef>
                <a:spcPts val="0"/>
              </a:spcBef>
              <a:buNone/>
            </a:pPr>
            <a:r>
              <a:rPr lang="tr-TR" b="1" dirty="0" smtClean="0"/>
              <a:t>Stratejiler</a:t>
            </a:r>
          </a:p>
          <a:p>
            <a:pPr lvl="0" algn="just">
              <a:lnSpc>
                <a:spcPct val="110000"/>
              </a:lnSpc>
              <a:spcBef>
                <a:spcPts val="0"/>
              </a:spcBef>
              <a:buNone/>
            </a:pPr>
            <a:r>
              <a:rPr lang="tr-TR" dirty="0" smtClean="0"/>
              <a:t>Hizmet içi eğitime önem verilecek, koordinasyon tek birimce sağlanacaktır.</a:t>
            </a:r>
          </a:p>
          <a:p>
            <a:pPr algn="just">
              <a:lnSpc>
                <a:spcPct val="110000"/>
              </a:lnSpc>
              <a:spcBef>
                <a:spcPts val="0"/>
              </a:spcBef>
              <a:buNone/>
            </a:pPr>
            <a:r>
              <a:rPr lang="tr-TR" dirty="0" smtClean="0"/>
              <a:t>Eğitim seminerlerine bütçe imkanları ölçüsünde </a:t>
            </a:r>
            <a:r>
              <a:rPr lang="tr-TR" dirty="0" err="1" smtClean="0"/>
              <a:t>katılınacaktır</a:t>
            </a:r>
            <a:r>
              <a:rPr lang="tr-TR" dirty="0" smtClean="0"/>
              <a:t>.</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24</a:t>
            </a:fld>
            <a:endParaRPr lang="tr-TR" dirty="0"/>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71414"/>
            <a:ext cx="8229600" cy="1399032"/>
          </a:xfrm>
        </p:spPr>
        <p:txBody>
          <a:bodyPr>
            <a:normAutofit/>
          </a:bodyPr>
          <a:lstStyle/>
          <a:p>
            <a:pPr>
              <a:defRPr/>
            </a:pPr>
            <a:r>
              <a:rPr lang="tr-TR" dirty="0" smtClean="0"/>
              <a:t>Performans Programı</a:t>
            </a:r>
          </a:p>
        </p:txBody>
      </p:sp>
      <p:sp>
        <p:nvSpPr>
          <p:cNvPr id="11267" name="2 İçerik Yer Tutucusu"/>
          <p:cNvSpPr>
            <a:spLocks noGrp="1"/>
          </p:cNvSpPr>
          <p:nvPr>
            <p:ph idx="1"/>
          </p:nvPr>
        </p:nvSpPr>
        <p:spPr>
          <a:xfrm>
            <a:off x="395288" y="1357298"/>
            <a:ext cx="8229600" cy="3816350"/>
          </a:xfrm>
        </p:spPr>
        <p:txBody>
          <a:bodyPr>
            <a:noAutofit/>
          </a:bodyPr>
          <a:lstStyle/>
          <a:p>
            <a:pPr algn="just">
              <a:spcBef>
                <a:spcPts val="0"/>
              </a:spcBef>
              <a:buFont typeface="Wingdings" pitchFamily="2" charset="2"/>
              <a:buChar char="Ø"/>
            </a:pPr>
            <a:r>
              <a:rPr lang="tr-TR" sz="1800" dirty="0" smtClean="0"/>
              <a:t>Performans programı: Bir kamu idaresinin program dönemine ilişkin performans hedeflerini, bu hedeflere ulaşmak için yürütecekleri faaliyetler ile bunların kaynak ihtiyacını ve performans göstergelerini içeren programdır.</a:t>
            </a:r>
          </a:p>
          <a:p>
            <a:pPr algn="just">
              <a:spcBef>
                <a:spcPts val="0"/>
              </a:spcBef>
              <a:buFont typeface="Wingdings" pitchFamily="2" charset="2"/>
              <a:buChar char="Ø"/>
            </a:pPr>
            <a:endParaRPr lang="tr-TR" sz="1800" dirty="0" smtClean="0"/>
          </a:p>
          <a:p>
            <a:pPr algn="just">
              <a:spcBef>
                <a:spcPts val="0"/>
              </a:spcBef>
              <a:buFont typeface="Wingdings" pitchFamily="2" charset="2"/>
              <a:buChar char="Ø"/>
            </a:pPr>
            <a:r>
              <a:rPr lang="tr-TR" sz="1800" dirty="0" smtClean="0"/>
              <a:t>Stratejik planların yıllık uygulama dilimlerini performans programları oluşturur.</a:t>
            </a:r>
          </a:p>
          <a:p>
            <a:pPr algn="just">
              <a:spcBef>
                <a:spcPts val="0"/>
              </a:spcBef>
              <a:buFont typeface="Wingdings" pitchFamily="2" charset="2"/>
              <a:buChar char="Ø"/>
            </a:pPr>
            <a:endParaRPr lang="tr-TR" sz="1800" dirty="0" smtClean="0"/>
          </a:p>
          <a:p>
            <a:pPr algn="just">
              <a:spcBef>
                <a:spcPts val="0"/>
              </a:spcBef>
              <a:buFont typeface="Wingdings" pitchFamily="2" charset="2"/>
              <a:buChar char="Ø"/>
            </a:pPr>
            <a:r>
              <a:rPr lang="tr-TR" sz="1800" dirty="0" smtClean="0"/>
              <a:t>Kamu idareleri, yürütecekleri faaliyet ve projeler ile bunların kaynak ihtiyacını, performans hedef ve göstergelerini içeren performans programı hazırlar. (5018 Sayılı Kanun m.9)</a:t>
            </a:r>
            <a:r>
              <a:rPr lang="tr-TR" sz="1800" b="1" dirty="0" smtClean="0"/>
              <a:t> </a:t>
            </a:r>
          </a:p>
          <a:p>
            <a:pPr algn="just">
              <a:spcBef>
                <a:spcPts val="0"/>
              </a:spcBef>
              <a:buFont typeface="Wingdings" pitchFamily="2" charset="2"/>
              <a:buChar char="Ø"/>
            </a:pPr>
            <a:endParaRPr lang="tr-TR" sz="1800" b="1" dirty="0" smtClean="0"/>
          </a:p>
          <a:p>
            <a:pPr algn="just">
              <a:spcBef>
                <a:spcPts val="0"/>
              </a:spcBef>
              <a:buFont typeface="Wingdings" pitchFamily="2" charset="2"/>
              <a:buChar char="Ø"/>
            </a:pPr>
            <a:r>
              <a:rPr lang="tr-TR" sz="1800" dirty="0" smtClean="0"/>
              <a:t>Şu an uygulamada bütçe Kanun öncesi eski usulde hazırlanmakta, performans programı sadece bir formaliteden ibaret bulunmaktadır.</a:t>
            </a:r>
          </a:p>
        </p:txBody>
      </p:sp>
      <p:sp>
        <p:nvSpPr>
          <p:cNvPr id="4" name="3 Veri Yer Tutucusu"/>
          <p:cNvSpPr>
            <a:spLocks noGrp="1"/>
          </p:cNvSpPr>
          <p:nvPr>
            <p:ph type="dt" sz="quarter" idx="10"/>
          </p:nvPr>
        </p:nvSpPr>
        <p:spPr/>
        <p:txBody>
          <a:bodyPr/>
          <a:lstStyle/>
          <a:p>
            <a:pPr>
              <a:defRPr/>
            </a:pPr>
            <a:fld id="{C4D68A6C-D437-4CEB-8168-F8D5C9A8809D}" type="datetime1">
              <a:rPr lang="tr-TR" smtClean="0"/>
              <a:pPr>
                <a:defRPr/>
              </a:pPr>
              <a:t>20.09.2018</a:t>
            </a:fld>
            <a:endParaRPr lang="tr-TR"/>
          </a:p>
        </p:txBody>
      </p:sp>
      <p:sp>
        <p:nvSpPr>
          <p:cNvPr id="6" name="5 Slayt Numarası Yer Tutucusu"/>
          <p:cNvSpPr>
            <a:spLocks noGrp="1"/>
          </p:cNvSpPr>
          <p:nvPr>
            <p:ph type="sldNum" sz="quarter" idx="12"/>
          </p:nvPr>
        </p:nvSpPr>
        <p:spPr/>
        <p:txBody>
          <a:bodyPr/>
          <a:lstStyle/>
          <a:p>
            <a:pPr>
              <a:defRPr/>
            </a:pPr>
            <a:fld id="{91A94BCB-4050-45CC-A047-C5E3DB5F6295}" type="slidenum">
              <a:rPr lang="tr-TR" smtClean="0"/>
              <a:pPr>
                <a:defRPr/>
              </a:pPr>
              <a:t>25</a:t>
            </a:fld>
            <a:endParaRPr lang="tr-TR" dirty="0"/>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70" y="142852"/>
            <a:ext cx="8229600" cy="1399032"/>
          </a:xfrm>
        </p:spPr>
        <p:txBody>
          <a:bodyPr>
            <a:normAutofit/>
          </a:bodyPr>
          <a:lstStyle/>
          <a:p>
            <a:pPr>
              <a:defRPr/>
            </a:pPr>
            <a:r>
              <a:rPr lang="tr-TR" dirty="0" smtClean="0"/>
              <a:t>Performans Hedefleri</a:t>
            </a:r>
          </a:p>
        </p:txBody>
      </p:sp>
      <p:sp>
        <p:nvSpPr>
          <p:cNvPr id="12291" name="2 İçerik Yer Tutucusu"/>
          <p:cNvSpPr>
            <a:spLocks noGrp="1"/>
          </p:cNvSpPr>
          <p:nvPr>
            <p:ph idx="1"/>
          </p:nvPr>
        </p:nvSpPr>
        <p:spPr>
          <a:xfrm>
            <a:off x="468313" y="1576405"/>
            <a:ext cx="8351837" cy="4281487"/>
          </a:xfrm>
        </p:spPr>
        <p:txBody>
          <a:bodyPr>
            <a:normAutofit/>
          </a:bodyPr>
          <a:lstStyle/>
          <a:p>
            <a:pPr algn="just">
              <a:buFont typeface="Arial" pitchFamily="34" charset="0"/>
              <a:buNone/>
            </a:pPr>
            <a:r>
              <a:rPr lang="tr-TR" b="1" dirty="0" smtClean="0">
                <a:solidFill>
                  <a:schemeClr val="accent5">
                    <a:lumMod val="50000"/>
                  </a:schemeClr>
                </a:solidFill>
              </a:rPr>
              <a:t>Performans Hedeflerinin Özellikleri</a:t>
            </a:r>
          </a:p>
          <a:p>
            <a:pPr marL="269875" indent="-204788" algn="just">
              <a:lnSpc>
                <a:spcPct val="110000"/>
              </a:lnSpc>
              <a:spcBef>
                <a:spcPct val="0"/>
              </a:spcBef>
              <a:buFont typeface="Wingdings" pitchFamily="2" charset="2"/>
              <a:buChar char="Ø"/>
            </a:pPr>
            <a:r>
              <a:rPr lang="tr-TR" sz="2000" dirty="0" smtClean="0"/>
              <a:t>Belirlenen öncelikli amaç ve hedeflerle ilişkili olmalıdır.</a:t>
            </a:r>
          </a:p>
          <a:p>
            <a:pPr marL="269875" indent="-204788" algn="just">
              <a:lnSpc>
                <a:spcPct val="110000"/>
              </a:lnSpc>
              <a:spcBef>
                <a:spcPct val="0"/>
              </a:spcBef>
              <a:buFont typeface="Wingdings" pitchFamily="2" charset="2"/>
              <a:buChar char="Ø"/>
            </a:pPr>
            <a:r>
              <a:rPr lang="tr-TR" sz="2000" dirty="0" smtClean="0"/>
              <a:t>Performans programı hazırlama sürecinin başlangıç aşamasında üst yönetici ve harcama yetkilileri tarafından idare düzeyinde belirlenmelidir.</a:t>
            </a:r>
          </a:p>
          <a:p>
            <a:pPr marL="269875" indent="-204788" algn="just">
              <a:lnSpc>
                <a:spcPct val="110000"/>
              </a:lnSpc>
              <a:spcBef>
                <a:spcPct val="0"/>
              </a:spcBef>
              <a:buFont typeface="Wingdings" pitchFamily="2" charset="2"/>
              <a:buChar char="Ø"/>
            </a:pPr>
            <a:r>
              <a:rPr lang="tr-TR" sz="2000" dirty="0" smtClean="0"/>
              <a:t>İdarenin yürüttüğü faaliyetlerle gerçekleştirilebilir olmalıdır.</a:t>
            </a:r>
          </a:p>
          <a:p>
            <a:pPr marL="269875" indent="-204788" algn="just">
              <a:lnSpc>
                <a:spcPct val="110000"/>
              </a:lnSpc>
              <a:spcBef>
                <a:spcPct val="0"/>
              </a:spcBef>
              <a:buFont typeface="Wingdings" pitchFamily="2" charset="2"/>
              <a:buChar char="Ø"/>
            </a:pPr>
            <a:r>
              <a:rPr lang="tr-TR" sz="2000" dirty="0" smtClean="0"/>
              <a:t>Kaynakların sınırlılığı göz önünde bulundurularak belirlenmelidir.</a:t>
            </a:r>
          </a:p>
          <a:p>
            <a:pPr marL="269875" indent="-204788" algn="just">
              <a:lnSpc>
                <a:spcPct val="110000"/>
              </a:lnSpc>
              <a:spcBef>
                <a:spcPct val="0"/>
              </a:spcBef>
              <a:buFont typeface="Wingdings" pitchFamily="2" charset="2"/>
              <a:buChar char="Ø"/>
            </a:pPr>
            <a:r>
              <a:rPr lang="tr-TR" sz="2000" dirty="0" smtClean="0"/>
              <a:t>Belirli, ulaşılabilir, gerçekçi ve performans göstergeleri ile ölçülebilir olmalıdır.</a:t>
            </a:r>
          </a:p>
          <a:p>
            <a:pPr marL="269875" indent="-204788" algn="just">
              <a:lnSpc>
                <a:spcPct val="110000"/>
              </a:lnSpc>
              <a:spcBef>
                <a:spcPct val="0"/>
              </a:spcBef>
              <a:buFont typeface="Wingdings" pitchFamily="2" charset="2"/>
              <a:buChar char="Ø"/>
            </a:pPr>
            <a:r>
              <a:rPr lang="tr-TR" sz="2000" dirty="0" smtClean="0"/>
              <a:t>Çıktı-sonuç odaklı olmalıdır. Az sayıda belirlenmelidir.</a:t>
            </a:r>
          </a:p>
          <a:p>
            <a:pPr algn="just"/>
            <a:endParaRPr lang="tr-TR" sz="2000" dirty="0" smtClean="0"/>
          </a:p>
        </p:txBody>
      </p:sp>
      <p:sp>
        <p:nvSpPr>
          <p:cNvPr id="4" name="3 Veri Yer Tutucusu"/>
          <p:cNvSpPr>
            <a:spLocks noGrp="1"/>
          </p:cNvSpPr>
          <p:nvPr>
            <p:ph type="dt" sz="quarter" idx="10"/>
          </p:nvPr>
        </p:nvSpPr>
        <p:spPr/>
        <p:txBody>
          <a:bodyPr/>
          <a:lstStyle/>
          <a:p>
            <a:pPr>
              <a:defRPr/>
            </a:pPr>
            <a:fld id="{C4D68A6C-D437-4CEB-8168-F8D5C9A8809D}" type="datetime1">
              <a:rPr lang="tr-TR" smtClean="0"/>
              <a:pPr>
                <a:defRPr/>
              </a:pPr>
              <a:t>20.09.2018</a:t>
            </a:fld>
            <a:endParaRPr lang="tr-TR"/>
          </a:p>
        </p:txBody>
      </p:sp>
      <p:sp>
        <p:nvSpPr>
          <p:cNvPr id="6" name="5 Slayt Numarası Yer Tutucusu"/>
          <p:cNvSpPr>
            <a:spLocks noGrp="1"/>
          </p:cNvSpPr>
          <p:nvPr>
            <p:ph type="sldNum" sz="quarter" idx="12"/>
          </p:nvPr>
        </p:nvSpPr>
        <p:spPr/>
        <p:txBody>
          <a:bodyPr/>
          <a:lstStyle/>
          <a:p>
            <a:pPr>
              <a:defRPr/>
            </a:pPr>
            <a:fld id="{89877FB3-4D20-480F-AE96-9AD87094353E}" type="slidenum">
              <a:rPr lang="tr-TR" smtClean="0"/>
              <a:pPr>
                <a:defRPr/>
              </a:pPr>
              <a:t>26</a:t>
            </a:fld>
            <a:endParaRPr lang="tr-TR" dirty="0"/>
          </a:p>
        </p:txBody>
      </p:sp>
    </p:spTree>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01142"/>
            <a:ext cx="8229600" cy="1399032"/>
          </a:xfrm>
        </p:spPr>
        <p:txBody>
          <a:bodyPr>
            <a:noAutofit/>
          </a:bodyPr>
          <a:lstStyle/>
          <a:p>
            <a:pPr>
              <a:defRPr/>
            </a:pPr>
            <a:r>
              <a:rPr lang="tr-TR" dirty="0" smtClean="0"/>
              <a:t>Faaliyet-Projeler</a:t>
            </a:r>
            <a:endParaRPr lang="tr-TR" dirty="0"/>
          </a:p>
        </p:txBody>
      </p:sp>
      <p:sp>
        <p:nvSpPr>
          <p:cNvPr id="15363" name="2 İçerik Yer Tutucusu"/>
          <p:cNvSpPr>
            <a:spLocks noGrp="1"/>
          </p:cNvSpPr>
          <p:nvPr>
            <p:ph idx="1"/>
          </p:nvPr>
        </p:nvSpPr>
        <p:spPr>
          <a:xfrm>
            <a:off x="457200" y="1882808"/>
            <a:ext cx="8229600" cy="2046258"/>
          </a:xfrm>
        </p:spPr>
        <p:txBody>
          <a:bodyPr>
            <a:normAutofit/>
          </a:bodyPr>
          <a:lstStyle/>
          <a:p>
            <a:pPr>
              <a:buFont typeface="Wingdings" pitchFamily="2" charset="2"/>
              <a:buChar char="Ø"/>
            </a:pPr>
            <a:r>
              <a:rPr lang="tr-TR" dirty="0" smtClean="0"/>
              <a:t>Stratejik hedef ve yıllık performans hedeflerinin alt dilimleridir.</a:t>
            </a:r>
          </a:p>
          <a:p>
            <a:pPr>
              <a:buFont typeface="Wingdings" pitchFamily="2" charset="2"/>
              <a:buChar char="Ø"/>
            </a:pPr>
            <a:r>
              <a:rPr lang="tr-TR" dirty="0" smtClean="0"/>
              <a:t>Belirli bir amaca veya hedefe yöneliktir.</a:t>
            </a:r>
          </a:p>
          <a:p>
            <a:pPr>
              <a:buFont typeface="Wingdings" pitchFamily="2" charset="2"/>
              <a:buChar char="Ø"/>
            </a:pPr>
            <a:r>
              <a:rPr lang="tr-TR" dirty="0" smtClean="0"/>
              <a:t>Faaliyetler, idarenin cari hizmetleriyle ilgilidir.</a:t>
            </a:r>
          </a:p>
          <a:p>
            <a:pPr>
              <a:buFont typeface="Wingdings" pitchFamily="2" charset="2"/>
              <a:buChar char="Ø"/>
            </a:pPr>
            <a:r>
              <a:rPr lang="tr-TR" dirty="0" smtClean="0"/>
              <a:t>Projeler yatırım hizmetleri ile ilgilidir.</a:t>
            </a:r>
          </a:p>
          <a:p>
            <a:pPr>
              <a:buFont typeface="Wingdings" pitchFamily="2" charset="2"/>
              <a:buChar char="Ø"/>
            </a:pPr>
            <a:r>
              <a:rPr lang="tr-TR" dirty="0" smtClean="0"/>
              <a:t>Projeler kendi içinde bir bütünlüğe sahiptir.</a:t>
            </a:r>
          </a:p>
          <a:p>
            <a:endParaRPr lang="tr-TR" dirty="0" smtClean="0"/>
          </a:p>
        </p:txBody>
      </p:sp>
      <p:sp>
        <p:nvSpPr>
          <p:cNvPr id="4" name="3 Veri Yer Tutucusu"/>
          <p:cNvSpPr>
            <a:spLocks noGrp="1"/>
          </p:cNvSpPr>
          <p:nvPr>
            <p:ph type="dt" sz="quarter" idx="10"/>
          </p:nvPr>
        </p:nvSpPr>
        <p:spPr/>
        <p:txBody>
          <a:bodyPr/>
          <a:lstStyle/>
          <a:p>
            <a:pPr>
              <a:defRPr/>
            </a:pPr>
            <a:fld id="{D58C8906-5262-4BE5-9464-FB7DB25D0F15}" type="datetime1">
              <a:rPr lang="tr-TR"/>
              <a:pPr>
                <a:defRPr/>
              </a:pPr>
              <a:t>20.09.2018</a:t>
            </a:fld>
            <a:endParaRPr lang="tr-TR"/>
          </a:p>
        </p:txBody>
      </p:sp>
      <p:sp>
        <p:nvSpPr>
          <p:cNvPr id="5" name="4 Slayt Numarası Yer Tutucusu"/>
          <p:cNvSpPr>
            <a:spLocks noGrp="1"/>
          </p:cNvSpPr>
          <p:nvPr>
            <p:ph type="sldNum" sz="quarter" idx="12"/>
          </p:nvPr>
        </p:nvSpPr>
        <p:spPr/>
        <p:txBody>
          <a:bodyPr/>
          <a:lstStyle/>
          <a:p>
            <a:pPr>
              <a:defRPr/>
            </a:pPr>
            <a:fld id="{D93C2982-3A16-496A-A17D-810806AEB2FD}" type="slidenum">
              <a:rPr lang="tr-TR" smtClean="0"/>
              <a:pPr>
                <a:defRPr/>
              </a:pPr>
              <a:t>27</a:t>
            </a:fld>
            <a:endParaRPr lang="tr-TR" dirty="0"/>
          </a:p>
        </p:txBody>
      </p:sp>
    </p:spTree>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defRPr/>
            </a:pPr>
            <a:r>
              <a:rPr lang="tr-TR" dirty="0" smtClean="0"/>
              <a:t>Faaliyet-Projeler</a:t>
            </a:r>
            <a:endParaRPr lang="tr-TR" dirty="0"/>
          </a:p>
        </p:txBody>
      </p:sp>
      <p:sp>
        <p:nvSpPr>
          <p:cNvPr id="16387" name="2 İçerik Yer Tutucusu"/>
          <p:cNvSpPr>
            <a:spLocks noGrp="1"/>
          </p:cNvSpPr>
          <p:nvPr>
            <p:ph idx="1"/>
          </p:nvPr>
        </p:nvSpPr>
        <p:spPr>
          <a:xfrm>
            <a:off x="468313" y="1628775"/>
            <a:ext cx="8229600" cy="4608513"/>
          </a:xfrm>
        </p:spPr>
        <p:txBody>
          <a:bodyPr>
            <a:normAutofit/>
          </a:bodyPr>
          <a:lstStyle/>
          <a:p>
            <a:pPr marL="0" indent="0" eaLnBrk="1" hangingPunct="1">
              <a:lnSpc>
                <a:spcPct val="80000"/>
              </a:lnSpc>
              <a:buFontTx/>
              <a:buNone/>
            </a:pPr>
            <a:r>
              <a:rPr lang="tr-TR" b="1" dirty="0" smtClean="0">
                <a:solidFill>
                  <a:schemeClr val="accent5">
                    <a:lumMod val="50000"/>
                  </a:schemeClr>
                </a:solidFill>
              </a:rPr>
              <a:t>Faaliyetlerin Ortaya Konulması Sürecinde Cevaplanması  Gereken Temel Sorular</a:t>
            </a:r>
          </a:p>
          <a:p>
            <a:pPr eaLnBrk="1" hangingPunct="1">
              <a:lnSpc>
                <a:spcPct val="80000"/>
              </a:lnSpc>
              <a:buFont typeface="Wingdings" pitchFamily="2" charset="2"/>
              <a:buChar char="Ø"/>
            </a:pPr>
            <a:r>
              <a:rPr lang="tr-TR" dirty="0" smtClean="0"/>
              <a:t>Hedefin yerine getirilmesi sürecinde faaliyetin rolü ve önemi nedir?</a:t>
            </a:r>
          </a:p>
          <a:p>
            <a:pPr eaLnBrk="1" hangingPunct="1">
              <a:lnSpc>
                <a:spcPct val="80000"/>
              </a:lnSpc>
              <a:buFont typeface="Wingdings" pitchFamily="2" charset="2"/>
              <a:buChar char="Ø"/>
            </a:pPr>
            <a:r>
              <a:rPr lang="tr-TR" dirty="0" smtClean="0"/>
              <a:t>Hedeflerin gerçekleştirilmesine yönelik olarak kullanılacak yol ve yöntemler tanımlanmış mıdır?</a:t>
            </a:r>
          </a:p>
          <a:p>
            <a:pPr eaLnBrk="1" hangingPunct="1">
              <a:lnSpc>
                <a:spcPct val="80000"/>
              </a:lnSpc>
              <a:buFont typeface="Wingdings" pitchFamily="2" charset="2"/>
              <a:buChar char="Ø"/>
            </a:pPr>
            <a:r>
              <a:rPr lang="tr-TR" dirty="0" smtClean="0"/>
              <a:t>Hangi ölçülebilir kriterler (performans kriterlerine baz olan) üzerine kuruludur?</a:t>
            </a:r>
          </a:p>
          <a:p>
            <a:pPr lvl="1" eaLnBrk="1" hangingPunct="1">
              <a:lnSpc>
                <a:spcPct val="80000"/>
              </a:lnSpc>
            </a:pPr>
            <a:r>
              <a:rPr lang="tr-TR" dirty="0" smtClean="0"/>
              <a:t>Hangi sürede biteceği</a:t>
            </a:r>
          </a:p>
          <a:p>
            <a:pPr lvl="1" eaLnBrk="1" hangingPunct="1">
              <a:lnSpc>
                <a:spcPct val="80000"/>
              </a:lnSpc>
            </a:pPr>
            <a:r>
              <a:rPr lang="tr-TR" dirty="0" smtClean="0"/>
              <a:t>Miktarı</a:t>
            </a:r>
          </a:p>
          <a:p>
            <a:pPr lvl="1" eaLnBrk="1" hangingPunct="1">
              <a:lnSpc>
                <a:spcPct val="80000"/>
              </a:lnSpc>
            </a:pPr>
            <a:r>
              <a:rPr lang="tr-TR" dirty="0" smtClean="0"/>
              <a:t>Maliyeti</a:t>
            </a:r>
          </a:p>
          <a:p>
            <a:pPr lvl="1" eaLnBrk="1" hangingPunct="1">
              <a:lnSpc>
                <a:spcPct val="80000"/>
              </a:lnSpc>
            </a:pPr>
            <a:r>
              <a:rPr lang="tr-TR" dirty="0" smtClean="0"/>
              <a:t>Kalitesi</a:t>
            </a:r>
          </a:p>
          <a:p>
            <a:pPr eaLnBrk="1" hangingPunct="1">
              <a:lnSpc>
                <a:spcPct val="80000"/>
              </a:lnSpc>
              <a:buFont typeface="Wingdings" pitchFamily="2" charset="2"/>
              <a:buChar char="Ø"/>
            </a:pPr>
            <a:r>
              <a:rPr lang="tr-TR" dirty="0" smtClean="0"/>
              <a:t>Hedefleri ve altında yer alan faaliyetleri yerine getirmekten sorumlu olan birimler kimlerdir ve sorumlulukları nelerdir?</a:t>
            </a:r>
          </a:p>
          <a:p>
            <a:pPr eaLnBrk="1" hangingPunct="1">
              <a:buFont typeface="Arial" pitchFamily="34" charset="0"/>
              <a:buNone/>
            </a:pPr>
            <a:endParaRPr lang="tr-TR" dirty="0" smtClean="0"/>
          </a:p>
        </p:txBody>
      </p:sp>
      <p:sp>
        <p:nvSpPr>
          <p:cNvPr id="4" name="3 Veri Yer Tutucusu"/>
          <p:cNvSpPr>
            <a:spLocks noGrp="1"/>
          </p:cNvSpPr>
          <p:nvPr>
            <p:ph type="dt" sz="quarter" idx="10"/>
          </p:nvPr>
        </p:nvSpPr>
        <p:spPr/>
        <p:txBody>
          <a:bodyPr/>
          <a:lstStyle/>
          <a:p>
            <a:pPr>
              <a:defRPr/>
            </a:pPr>
            <a:fld id="{C5459EC0-DC4B-4C69-A926-482C7B0DAC97}" type="datetime1">
              <a:rPr lang="tr-TR"/>
              <a:pPr>
                <a:defRPr/>
              </a:pPr>
              <a:t>20.09.2018</a:t>
            </a:fld>
            <a:endParaRPr lang="tr-TR"/>
          </a:p>
        </p:txBody>
      </p:sp>
      <p:sp>
        <p:nvSpPr>
          <p:cNvPr id="5" name="4 Slayt Numarası Yer Tutucusu"/>
          <p:cNvSpPr>
            <a:spLocks noGrp="1"/>
          </p:cNvSpPr>
          <p:nvPr>
            <p:ph type="sldNum" sz="quarter" idx="12"/>
          </p:nvPr>
        </p:nvSpPr>
        <p:spPr/>
        <p:txBody>
          <a:bodyPr/>
          <a:lstStyle/>
          <a:p>
            <a:pPr>
              <a:defRPr/>
            </a:pPr>
            <a:fld id="{FA8E5590-3F1A-4BE1-9229-87D998128C80}" type="slidenum">
              <a:rPr lang="tr-TR" smtClean="0"/>
              <a:pPr>
                <a:defRPr/>
              </a:pPr>
              <a:t>28</a:t>
            </a:fld>
            <a:endParaRPr lang="tr-TR" dirty="0"/>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8EE99D6B-69F6-43E3-AF2F-BFDA271336CB}" type="slidenum">
              <a:rPr lang="tr-TR" smtClean="0"/>
              <a:pPr>
                <a:defRPr/>
              </a:pPr>
              <a:t>29</a:t>
            </a:fld>
            <a:endParaRPr lang="tr-TR"/>
          </a:p>
        </p:txBody>
      </p:sp>
      <p:pic>
        <p:nvPicPr>
          <p:cNvPr id="5" name="Picture 3" descr="C:\Users\ad\Desktop\BAŞKANLIK SUNU\kamu1.jpg"/>
          <p:cNvPicPr>
            <a:picLocks noChangeAspect="1" noChangeArrowheads="1"/>
          </p:cNvPicPr>
          <p:nvPr/>
        </p:nvPicPr>
        <p:blipFill>
          <a:blip r:embed="rId2"/>
          <a:srcRect/>
          <a:stretch>
            <a:fillRect/>
          </a:stretch>
        </p:blipFill>
        <p:spPr bwMode="auto">
          <a:xfrm>
            <a:off x="1285852" y="1643050"/>
            <a:ext cx="6865888" cy="4424384"/>
          </a:xfrm>
          <a:prstGeom prst="rect">
            <a:avLst/>
          </a:prstGeom>
          <a:noFill/>
        </p:spPr>
      </p:pic>
      <p:sp>
        <p:nvSpPr>
          <p:cNvPr id="6" name="33 Veri Yer Tutucusu"/>
          <p:cNvSpPr txBox="1">
            <a:spLocks/>
          </p:cNvSpPr>
          <p:nvPr/>
        </p:nvSpPr>
        <p:spPr>
          <a:xfrm>
            <a:off x="357158" y="6480969"/>
            <a:ext cx="2133600" cy="301752"/>
          </a:xfrm>
          <a:prstGeom prst="rect">
            <a:avLst/>
          </a:prstGeom>
        </p:spPr>
        <p:txBody>
          <a:bodyPr vert="horz" anchor="b"/>
          <a:lstStyle/>
          <a:p>
            <a:pPr marL="0" marR="0" lvl="0" indent="0" algn="l" defTabSz="914400" rtl="0" eaLnBrk="1" fontAlgn="base" latinLnBrk="0" hangingPunct="1">
              <a:lnSpc>
                <a:spcPct val="100000"/>
              </a:lnSpc>
              <a:spcBef>
                <a:spcPct val="0"/>
              </a:spcBef>
              <a:spcAft>
                <a:spcPct val="0"/>
              </a:spcAft>
              <a:buClrTx/>
              <a:buSzTx/>
              <a:buFontTx/>
              <a:buNone/>
              <a:tabLst/>
              <a:defRPr/>
            </a:pPr>
            <a:fld id="{DE7FC083-F59B-4B88-A499-0C49D70F4798}" type="datetime1">
              <a:rPr kumimoji="0" lang="tr-TR" sz="10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20.09.2018</a:t>
            </a:fld>
            <a:endParaRPr kumimoji="0" lang="tr-TR" sz="1000" b="0" i="0" u="none" strike="noStrike" kern="1200" cap="none" spc="0" normalizeH="0" baseline="0" noProof="0" dirty="0">
              <a:ln>
                <a:noFill/>
              </a:ln>
              <a:solidFill>
                <a:schemeClr val="tx1"/>
              </a:solidFill>
              <a:effectLst/>
              <a:uLnTx/>
              <a:uFillTx/>
              <a:latin typeface="Arial" charset="0"/>
              <a:ea typeface="+mn-ea"/>
              <a:cs typeface="Arial" charset="0"/>
            </a:endParaRPr>
          </a:p>
        </p:txBody>
      </p:sp>
      <p:sp>
        <p:nvSpPr>
          <p:cNvPr id="7" name="1 Başlık"/>
          <p:cNvSpPr txBox="1">
            <a:spLocks/>
          </p:cNvSpPr>
          <p:nvPr/>
        </p:nvSpPr>
        <p:spPr>
          <a:xfrm>
            <a:off x="-71470" y="458332"/>
            <a:ext cx="8229600" cy="1399032"/>
          </a:xfrm>
          <a:prstGeom prst="rect">
            <a:avLst/>
          </a:prstGeom>
        </p:spPr>
        <p:txBody>
          <a:bodyPr>
            <a:normAutofit/>
          </a:bodyPr>
          <a:lstStyle/>
          <a:p>
            <a:pPr marL="484632" marR="0" lvl="0" indent="0" algn="l" defTabSz="914400" rtl="0" eaLnBrk="1" fontAlgn="auto" latinLnBrk="0" hangingPunct="1">
              <a:lnSpc>
                <a:spcPct val="100000"/>
              </a:lnSpc>
              <a:spcBef>
                <a:spcPct val="0"/>
              </a:spcBef>
              <a:spcAft>
                <a:spcPts val="0"/>
              </a:spcAft>
              <a:buClrTx/>
              <a:buSzTx/>
              <a:buFontTx/>
              <a:buNone/>
              <a:tabLst/>
              <a:defRPr/>
            </a:pPr>
            <a:r>
              <a:rPr lang="tr-TR" sz="4000" dirty="0" smtClean="0">
                <a:ln w="6350">
                  <a:solidFill>
                    <a:schemeClr val="accent1">
                      <a:shade val="43000"/>
                    </a:schemeClr>
                  </a:solidFill>
                </a:ln>
                <a:solidFill>
                  <a:srgbClr val="FFC000"/>
                </a:solidFill>
                <a:effectLst>
                  <a:outerShdw blurRad="26000" dist="26000" dir="14500000" algn="tl" rotWithShape="0">
                    <a:srgbClr val="000000">
                      <a:alpha val="40000"/>
                    </a:srgbClr>
                  </a:outerShdw>
                </a:effectLst>
                <a:latin typeface="Tahoma" pitchFamily="34" charset="0"/>
                <a:ea typeface="Tahoma" pitchFamily="34" charset="0"/>
                <a:cs typeface="Tahoma" pitchFamily="34" charset="0"/>
              </a:rPr>
              <a:t>Kamuda Stratejik Planlama Yapısı </a:t>
            </a: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14"/>
            <a:ext cx="8229600" cy="1399032"/>
          </a:xfrm>
        </p:spPr>
        <p:txBody>
          <a:bodyPr/>
          <a:lstStyle/>
          <a:p>
            <a:r>
              <a:rPr lang="tr-TR" dirty="0" smtClean="0"/>
              <a:t>Strateji</a:t>
            </a:r>
            <a:endParaRPr lang="tr-TR" dirty="0"/>
          </a:p>
        </p:txBody>
      </p:sp>
      <p:sp>
        <p:nvSpPr>
          <p:cNvPr id="3" name="2 İçerik Yer Tutucusu"/>
          <p:cNvSpPr>
            <a:spLocks noGrp="1"/>
          </p:cNvSpPr>
          <p:nvPr>
            <p:ph idx="1"/>
          </p:nvPr>
        </p:nvSpPr>
        <p:spPr>
          <a:xfrm>
            <a:off x="457200" y="1214454"/>
            <a:ext cx="8229600" cy="4572000"/>
          </a:xfrm>
        </p:spPr>
        <p:txBody>
          <a:bodyPr>
            <a:noAutofit/>
          </a:bodyPr>
          <a:lstStyle/>
          <a:p>
            <a:pPr marL="0" indent="0" algn="just">
              <a:spcBef>
                <a:spcPts val="0"/>
              </a:spcBef>
              <a:buNone/>
            </a:pPr>
            <a:r>
              <a:rPr lang="tr-TR" dirty="0" smtClean="0"/>
              <a:t>Aynı pazarda faaliyet gösteren iki rakip firmanın yöneticileri olası bir birleşmeyi konuşmak üzere kamp yapmak için ormana gitmeye karar verirler. Ormanda iken karşılarına saldırmaya hazır olan büyük bir ayı çıkar. Yöneticilerden biri hemen çantasını atar ve koşu ayakkabılarını giymeye başlar. Diğeri “Ne gerek var? Bir ayıdan hızlı koşarak kaçamazsın” der. Cevap dikkat çekicidir: “Belki ayıdan hızlı koşamam ama seni geçebilirim!” </a:t>
            </a:r>
          </a:p>
          <a:p>
            <a:pPr marL="0" indent="0" algn="just">
              <a:spcBef>
                <a:spcPts val="0"/>
              </a:spcBef>
              <a:buNone/>
            </a:pPr>
            <a:endParaRPr lang="tr-TR" dirty="0" smtClean="0"/>
          </a:p>
          <a:p>
            <a:pPr marL="0" indent="0" algn="just">
              <a:spcBef>
                <a:spcPts val="0"/>
              </a:spcBef>
              <a:buNone/>
            </a:pPr>
            <a:r>
              <a:rPr lang="tr-TR" dirty="0" smtClean="0"/>
              <a:t>Strateji, kelime kökeni bakımından iki kaynağa dayanır. Bunlardan biri: Latince yol, çizgi veya yatak anlamına gelen “</a:t>
            </a:r>
            <a:r>
              <a:rPr lang="tr-TR" dirty="0" err="1" smtClean="0"/>
              <a:t>Stratum</a:t>
            </a:r>
            <a:r>
              <a:rPr lang="tr-TR" dirty="0" smtClean="0"/>
              <a:t>” kavramıyla, ikincisi ise, eski Yunan General </a:t>
            </a:r>
            <a:r>
              <a:rPr lang="tr-TR" dirty="0" err="1" smtClean="0"/>
              <a:t>Strategos'un</a:t>
            </a:r>
            <a:r>
              <a:rPr lang="tr-TR" dirty="0" smtClean="0"/>
              <a:t> adıyla ilgilidir. Bu generalin sanatını ve bilgisini belirtmek için kullanılmıştır.</a:t>
            </a:r>
          </a:p>
          <a:p>
            <a:pPr marL="0" indent="0" algn="just">
              <a:spcBef>
                <a:spcPts val="0"/>
              </a:spcBef>
              <a:buNone/>
            </a:pPr>
            <a:endParaRPr lang="tr-TR" dirty="0" smtClean="0"/>
          </a:p>
          <a:p>
            <a:pPr marL="0" indent="0" algn="just">
              <a:spcBef>
                <a:spcPts val="0"/>
              </a:spcBef>
              <a:buNone/>
            </a:pPr>
            <a:r>
              <a:rPr lang="tr-TR" dirty="0" smtClean="0"/>
              <a:t>Strateji kelime anlamıyla “sevk etme, yöneltme, gönderme, götürme ve gütme” demektir. Kelime ilk olarak askeri alanda kullanılmıştır. Bir savaşta kazanmak için yapılacak askeri harekatın planlanması ve yürütülmesi bilimidir. </a:t>
            </a:r>
          </a:p>
          <a:p>
            <a:pPr marL="0" indent="0" algn="just">
              <a:spcBef>
                <a:spcPts val="0"/>
              </a:spcBef>
              <a:buNone/>
            </a:pPr>
            <a:endParaRPr lang="tr-TR" dirty="0" smtClean="0"/>
          </a:p>
          <a:p>
            <a:pPr algn="just">
              <a:buNone/>
            </a:pP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a:t>
            </a:fld>
            <a:endParaRPr lang="tr-TR" dirty="0"/>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274639"/>
            <a:ext cx="7200800" cy="1282153"/>
          </a:xfrm>
        </p:spPr>
        <p:txBody>
          <a:bodyPr>
            <a:noAutofit/>
          </a:bodyPr>
          <a:lstStyle/>
          <a:p>
            <a:pPr>
              <a:defRPr/>
            </a:pPr>
            <a:r>
              <a:rPr lang="tr-TR" dirty="0" smtClean="0"/>
              <a:t>İzleme ve Değerlendirme</a:t>
            </a:r>
            <a:endParaRPr lang="tr-TR" dirty="0"/>
          </a:p>
        </p:txBody>
      </p:sp>
      <p:sp>
        <p:nvSpPr>
          <p:cNvPr id="18435" name="2 İçerik Yer Tutucusu"/>
          <p:cNvSpPr>
            <a:spLocks noGrp="1"/>
          </p:cNvSpPr>
          <p:nvPr>
            <p:ph idx="1"/>
          </p:nvPr>
        </p:nvSpPr>
        <p:spPr>
          <a:xfrm>
            <a:off x="457200" y="1290652"/>
            <a:ext cx="8472518" cy="4281488"/>
          </a:xfrm>
        </p:spPr>
        <p:txBody>
          <a:bodyPr>
            <a:normAutofit/>
          </a:bodyPr>
          <a:lstStyle/>
          <a:p>
            <a:pPr algn="just">
              <a:buClr>
                <a:schemeClr val="tx1"/>
              </a:buClr>
              <a:buFont typeface="Wingdings" pitchFamily="2" charset="2"/>
              <a:buChar char="Ø"/>
              <a:defRPr/>
            </a:pPr>
            <a:r>
              <a:rPr lang="tr-TR" sz="1600" dirty="0" smtClean="0"/>
              <a:t>İzleme ve değerlendirme süreci, kurumsal öğrenmeyi ve buna bağlı olarak faaliyetlerin sürekli olarak iyileştirilmesini sağlar. İzleme ve değerlendirme faaliyetleri sonucunda elde edilen bilgiler kullanılarak stratejik plan gözden geçirilir, hedeflenen ve ulaşılan sonuçlar karşılaştırılır.</a:t>
            </a:r>
            <a:endParaRPr lang="tr-TR" sz="1600" b="1" dirty="0" smtClean="0">
              <a:solidFill>
                <a:schemeClr val="accent5">
                  <a:lumMod val="50000"/>
                </a:schemeClr>
              </a:solidFill>
            </a:endParaRPr>
          </a:p>
          <a:p>
            <a:pPr algn="just" eaLnBrk="1" hangingPunct="1">
              <a:buClr>
                <a:schemeClr val="tx1"/>
              </a:buClr>
              <a:buFont typeface="Wingdings" pitchFamily="2" charset="2"/>
              <a:buChar char="Ø"/>
              <a:defRPr/>
            </a:pPr>
            <a:r>
              <a:rPr lang="tr-TR" sz="1600" b="1" dirty="0" smtClean="0">
                <a:solidFill>
                  <a:schemeClr val="accent5">
                    <a:lumMod val="50000"/>
                  </a:schemeClr>
                </a:solidFill>
              </a:rPr>
              <a:t>İzleme</a:t>
            </a:r>
            <a:r>
              <a:rPr lang="tr-TR" sz="1600" dirty="0" smtClean="0"/>
              <a:t> stratejik planda ortaya konulan hedeflere ilişkin gerçekleşmelerin sistematik olarak takip edilmesi ve raporlanmasıdır. </a:t>
            </a:r>
          </a:p>
          <a:p>
            <a:pPr algn="just" eaLnBrk="1" hangingPunct="1">
              <a:buClr>
                <a:schemeClr val="tx1"/>
              </a:buClr>
              <a:buFont typeface="Wingdings" pitchFamily="2" charset="2"/>
              <a:buChar char="Ø"/>
              <a:defRPr/>
            </a:pPr>
            <a:r>
              <a:rPr lang="tr-TR" sz="1600" b="1" dirty="0" smtClean="0">
                <a:solidFill>
                  <a:schemeClr val="accent5">
                    <a:lumMod val="50000"/>
                  </a:schemeClr>
                </a:solidFill>
              </a:rPr>
              <a:t>Değerlendirme</a:t>
            </a:r>
            <a:r>
              <a:rPr lang="tr-TR" sz="1600" dirty="0" smtClean="0"/>
              <a:t> ise, uygulama sonuçlarının stratejik amaç ve hedeflere kıyasla ölçülmesi ve söz konusu amaç ve hedeflerin tutarlılık ve uygunluğunun analizidir.</a:t>
            </a:r>
          </a:p>
          <a:p>
            <a:pPr>
              <a:buFont typeface="Arial" charset="0"/>
              <a:buChar char="•"/>
              <a:defRPr/>
            </a:pPr>
            <a:endParaRPr lang="tr-TR" sz="1600" dirty="0" smtClean="0"/>
          </a:p>
        </p:txBody>
      </p:sp>
      <p:sp>
        <p:nvSpPr>
          <p:cNvPr id="4" name="3 Veri Yer Tutucusu"/>
          <p:cNvSpPr>
            <a:spLocks noGrp="1"/>
          </p:cNvSpPr>
          <p:nvPr>
            <p:ph type="dt" sz="quarter" idx="10"/>
          </p:nvPr>
        </p:nvSpPr>
        <p:spPr/>
        <p:txBody>
          <a:bodyPr/>
          <a:lstStyle/>
          <a:p>
            <a:pPr>
              <a:defRPr/>
            </a:pPr>
            <a:fld id="{6ADAC8FF-2EBF-4853-8990-70B81B9B423F}" type="datetime1">
              <a:rPr lang="tr-TR"/>
              <a:pPr>
                <a:defRPr/>
              </a:pPr>
              <a:t>20.09.2018</a:t>
            </a:fld>
            <a:endParaRPr lang="tr-TR"/>
          </a:p>
        </p:txBody>
      </p:sp>
      <p:sp>
        <p:nvSpPr>
          <p:cNvPr id="5" name="4 Slayt Numarası Yer Tutucusu"/>
          <p:cNvSpPr>
            <a:spLocks noGrp="1"/>
          </p:cNvSpPr>
          <p:nvPr>
            <p:ph type="sldNum" sz="quarter" idx="12"/>
          </p:nvPr>
        </p:nvSpPr>
        <p:spPr/>
        <p:txBody>
          <a:bodyPr/>
          <a:lstStyle/>
          <a:p>
            <a:pPr>
              <a:defRPr/>
            </a:pPr>
            <a:fld id="{49BDE502-495C-481B-AAA0-931D7D7A8AE2}" type="slidenum">
              <a:rPr lang="tr-TR" smtClean="0"/>
              <a:pPr>
                <a:defRPr/>
              </a:pPr>
              <a:t>30</a:t>
            </a:fld>
            <a:endParaRPr lang="tr-TR" dirty="0"/>
          </a:p>
        </p:txBody>
      </p:sp>
      <p:pic>
        <p:nvPicPr>
          <p:cNvPr id="2050" name="Picture 2"/>
          <p:cNvPicPr>
            <a:picLocks noChangeAspect="1" noChangeArrowheads="1"/>
          </p:cNvPicPr>
          <p:nvPr/>
        </p:nvPicPr>
        <p:blipFill>
          <a:blip r:embed="rId2"/>
          <a:srcRect/>
          <a:stretch>
            <a:fillRect/>
          </a:stretch>
        </p:blipFill>
        <p:spPr bwMode="auto">
          <a:xfrm>
            <a:off x="1766909" y="3500438"/>
            <a:ext cx="5876925" cy="3000376"/>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İzleme ve Değerlendirme</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31</a:t>
            </a:fld>
            <a:endParaRPr lang="tr-TR" dirty="0"/>
          </a:p>
        </p:txBody>
      </p:sp>
      <p:pic>
        <p:nvPicPr>
          <p:cNvPr id="3074" name="Picture 2"/>
          <p:cNvPicPr>
            <a:picLocks noChangeAspect="1" noChangeArrowheads="1"/>
          </p:cNvPicPr>
          <p:nvPr/>
        </p:nvPicPr>
        <p:blipFill>
          <a:blip r:embed="rId2"/>
          <a:srcRect/>
          <a:stretch>
            <a:fillRect/>
          </a:stretch>
        </p:blipFill>
        <p:spPr bwMode="auto">
          <a:xfrm>
            <a:off x="1714480" y="1571612"/>
            <a:ext cx="6267452" cy="4640709"/>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İzleme ve Değerlendirme</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32</a:t>
            </a:fld>
            <a:endParaRPr lang="tr-TR" dirty="0"/>
          </a:p>
        </p:txBody>
      </p:sp>
      <p:pic>
        <p:nvPicPr>
          <p:cNvPr id="4098" name="Picture 2"/>
          <p:cNvPicPr>
            <a:picLocks noChangeAspect="1" noChangeArrowheads="1"/>
          </p:cNvPicPr>
          <p:nvPr/>
        </p:nvPicPr>
        <p:blipFill>
          <a:blip r:embed="rId2"/>
          <a:srcRect/>
          <a:stretch>
            <a:fillRect/>
          </a:stretch>
        </p:blipFill>
        <p:spPr bwMode="auto">
          <a:xfrm>
            <a:off x="1695471" y="1214422"/>
            <a:ext cx="5876925" cy="5286412"/>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33</a:t>
            </a:fld>
            <a:endParaRPr lang="tr-TR" dirty="0"/>
          </a:p>
        </p:txBody>
      </p:sp>
      <p:graphicFrame>
        <p:nvGraphicFramePr>
          <p:cNvPr id="6" name="5 Tablo"/>
          <p:cNvGraphicFramePr>
            <a:graphicFrameLocks noGrp="1"/>
          </p:cNvGraphicFramePr>
          <p:nvPr/>
        </p:nvGraphicFramePr>
        <p:xfrm>
          <a:off x="500034" y="1273536"/>
          <a:ext cx="8572528" cy="5227298"/>
        </p:xfrm>
        <a:graphic>
          <a:graphicData uri="http://schemas.openxmlformats.org/drawingml/2006/table">
            <a:tbl>
              <a:tblPr/>
              <a:tblGrid>
                <a:gridCol w="714381"/>
                <a:gridCol w="1214446"/>
                <a:gridCol w="1500197"/>
                <a:gridCol w="5143504"/>
              </a:tblGrid>
              <a:tr h="197455">
                <a:tc>
                  <a:txBody>
                    <a:bodyPr/>
                    <a:lstStyle/>
                    <a:p>
                      <a:pPr algn="ctr">
                        <a:lnSpc>
                          <a:spcPct val="115000"/>
                        </a:lnSpc>
                        <a:spcAft>
                          <a:spcPts val="0"/>
                        </a:spcAft>
                      </a:pPr>
                      <a:endParaRPr lang="tr-TR" sz="1000" dirty="0">
                        <a:latin typeface="Tahoma"/>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solidFill>
                            <a:schemeClr val="bg1"/>
                          </a:solidFill>
                          <a:latin typeface="Tahoma"/>
                          <a:ea typeface="Times New Roman"/>
                          <a:cs typeface="Times New Roman"/>
                        </a:rPr>
                        <a:t>AŞAMA</a:t>
                      </a:r>
                      <a:endParaRPr lang="tr-TR" sz="1000" dirty="0">
                        <a:solidFill>
                          <a:schemeClr val="bg1"/>
                        </a:solidFill>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000" dirty="0">
                          <a:solidFill>
                            <a:schemeClr val="bg1"/>
                          </a:solidFill>
                          <a:latin typeface="Tahoma"/>
                          <a:ea typeface="Times New Roman"/>
                          <a:cs typeface="Times New Roman"/>
                        </a:rPr>
                        <a:t>KISIM</a:t>
                      </a:r>
                      <a:endParaRPr lang="tr-TR" sz="1000" dirty="0">
                        <a:solidFill>
                          <a:schemeClr val="bg1"/>
                        </a:solidFill>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000" dirty="0">
                          <a:solidFill>
                            <a:schemeClr val="bg1"/>
                          </a:solidFill>
                          <a:latin typeface="Tahoma"/>
                          <a:ea typeface="Times New Roman"/>
                          <a:cs typeface="Times New Roman"/>
                        </a:rPr>
                        <a:t>2018-2022 DÖNEMİ PLANI BÖLÜMÜ</a:t>
                      </a:r>
                      <a:endParaRPr lang="tr-TR" sz="1000" dirty="0">
                        <a:solidFill>
                          <a:schemeClr val="bg1"/>
                        </a:solidFill>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97455">
                <a:tc>
                  <a:txBody>
                    <a:bodyPr/>
                    <a:lstStyle/>
                    <a:p>
                      <a:pPr algn="ctr">
                        <a:lnSpc>
                          <a:spcPct val="115000"/>
                        </a:lnSpc>
                        <a:spcAft>
                          <a:spcPts val="0"/>
                        </a:spcAft>
                      </a:pPr>
                      <a:r>
                        <a:rPr lang="tr-TR" sz="1000">
                          <a:latin typeface="Tahoma"/>
                          <a:ea typeface="Times New Roman"/>
                          <a:cs typeface="Times New Roman"/>
                        </a:rPr>
                        <a:t>1</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Neredeyiz ? </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latin typeface="Tahoma"/>
                          <a:ea typeface="Times New Roman"/>
                          <a:cs typeface="Times New Roman"/>
                        </a:rPr>
                        <a:t>Durum Analizi</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solidFill>
                            <a:srgbClr val="231F20"/>
                          </a:solidFill>
                          <a:latin typeface="Tahoma"/>
                          <a:ea typeface="Times New Roman"/>
                          <a:cs typeface="Times New Roman"/>
                        </a:rPr>
                        <a:t>II.Durum Analizi  </a:t>
                      </a:r>
                      <a:r>
                        <a:rPr kumimoji="0" lang="tr-TR" sz="1000" b="1" kern="1200" dirty="0">
                          <a:solidFill>
                            <a:schemeClr val="accent5">
                              <a:lumMod val="50000"/>
                            </a:schemeClr>
                          </a:solidFill>
                          <a:latin typeface="Tahoma" pitchFamily="34" charset="0"/>
                          <a:ea typeface="Tahoma" pitchFamily="34" charset="0"/>
                          <a:cs typeface="Tahoma" pitchFamily="34" charset="0"/>
                        </a:rPr>
                        <a:t>(SP sayfa 13-66)</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3">
                <a:tc rowSpan="6">
                  <a:txBody>
                    <a:bodyPr/>
                    <a:lstStyle/>
                    <a:p>
                      <a:pPr algn="ctr">
                        <a:lnSpc>
                          <a:spcPct val="115000"/>
                        </a:lnSpc>
                        <a:spcAft>
                          <a:spcPts val="0"/>
                        </a:spcAft>
                      </a:pPr>
                      <a:r>
                        <a:rPr lang="tr-TR" sz="1000" dirty="0">
                          <a:latin typeface="Tahoma"/>
                          <a:ea typeface="Times New Roman"/>
                          <a:cs typeface="Times New Roman"/>
                        </a:rPr>
                        <a:t>2</a:t>
                      </a:r>
                      <a:endParaRPr lang="tr-TR" sz="1000" dirty="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Nereye Ulaşmak </a:t>
                      </a:r>
                    </a:p>
                    <a:p>
                      <a:pPr>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İstiyoruz?</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Misyon</a:t>
                      </a:r>
                      <a:endParaRPr lang="tr-TR" sz="1000" dirty="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III.Kurumun Geleceği – 3.Geleceğe Bakış 3.1.Misyon Bildirgesi </a:t>
                      </a:r>
                      <a:r>
                        <a:rPr kumimoji="0" lang="tr-TR" sz="1000" b="1" kern="1200" dirty="0">
                          <a:solidFill>
                            <a:schemeClr val="accent5">
                              <a:lumMod val="50000"/>
                            </a:schemeClr>
                          </a:solidFill>
                          <a:latin typeface="Tahoma" pitchFamily="34" charset="0"/>
                          <a:ea typeface="Tahoma" pitchFamily="34" charset="0"/>
                          <a:cs typeface="Tahoma" pitchFamily="34" charset="0"/>
                        </a:rPr>
                        <a:t>(SP sayfa 69)</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3">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a:latin typeface="Tahoma"/>
                          <a:ea typeface="Times New Roman"/>
                          <a:cs typeface="Times New Roman"/>
                        </a:rPr>
                        <a:t>Vizyon</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III.Kurumun Geleceği – 3.Geleceğe Bakış 3.2.Vizyon Bildirgesi </a:t>
                      </a:r>
                      <a:r>
                        <a:rPr kumimoji="0" lang="tr-TR" sz="1000" b="1" kern="1200" dirty="0">
                          <a:solidFill>
                            <a:schemeClr val="accent5">
                              <a:lumMod val="50000"/>
                            </a:schemeClr>
                          </a:solidFill>
                          <a:latin typeface="Tahoma" pitchFamily="34" charset="0"/>
                          <a:ea typeface="Tahoma" pitchFamily="34" charset="0"/>
                          <a:cs typeface="Tahoma" pitchFamily="34" charset="0"/>
                        </a:rPr>
                        <a:t>(SP sayfa 69)</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3">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dirty="0">
                          <a:latin typeface="Tahoma"/>
                          <a:ea typeface="Times New Roman"/>
                          <a:cs typeface="Times New Roman"/>
                        </a:rPr>
                        <a:t>Temel Değerler/İlkeler</a:t>
                      </a:r>
                      <a:endParaRPr lang="tr-TR" sz="1000" dirty="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III.Kurumun Geleceği – 3.Geleceğe Bakış 3.3.Değerlerimiz </a:t>
                      </a:r>
                      <a:r>
                        <a:rPr kumimoji="0" lang="tr-TR" sz="1000" b="1" kern="1200" dirty="0">
                          <a:solidFill>
                            <a:schemeClr val="accent5">
                              <a:lumMod val="50000"/>
                            </a:schemeClr>
                          </a:solidFill>
                          <a:latin typeface="Tahoma" pitchFamily="34" charset="0"/>
                          <a:ea typeface="Tahoma" pitchFamily="34" charset="0"/>
                          <a:cs typeface="Tahoma" pitchFamily="34" charset="0"/>
                        </a:rPr>
                        <a:t>(SP sayfa 69)</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3">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dirty="0">
                          <a:latin typeface="Tahoma"/>
                          <a:ea typeface="Times New Roman"/>
                          <a:cs typeface="Times New Roman"/>
                        </a:rPr>
                        <a:t>Amaçlar</a:t>
                      </a:r>
                      <a:endParaRPr lang="tr-TR" sz="1000" dirty="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IV.Strateji Geliştirme Tablo 30. Stratejik Amaçlar ve Stratejik Hedefler </a:t>
                      </a:r>
                      <a:r>
                        <a:rPr kumimoji="0" lang="tr-TR" sz="1000" b="1" kern="1200" dirty="0">
                          <a:solidFill>
                            <a:schemeClr val="accent5">
                              <a:lumMod val="50000"/>
                            </a:schemeClr>
                          </a:solidFill>
                          <a:latin typeface="Tahoma" pitchFamily="34" charset="0"/>
                          <a:ea typeface="Tahoma" pitchFamily="34" charset="0"/>
                          <a:cs typeface="Tahoma" pitchFamily="34" charset="0"/>
                        </a:rPr>
                        <a:t>(SP sayfa 71-75)</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3">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a:latin typeface="Tahoma"/>
                          <a:ea typeface="Times New Roman"/>
                          <a:cs typeface="Times New Roman"/>
                        </a:rPr>
                        <a:t>Hedefler</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IV.Strateji Geliştirme Tablo 30. Stratejik Amaçlar ve Stratejik Hedefler </a:t>
                      </a:r>
                      <a:r>
                        <a:rPr kumimoji="0" lang="tr-TR" sz="1000" b="1" kern="1200" dirty="0">
                          <a:solidFill>
                            <a:schemeClr val="accent5">
                              <a:lumMod val="50000"/>
                            </a:schemeClr>
                          </a:solidFill>
                          <a:latin typeface="Tahoma" pitchFamily="34" charset="0"/>
                          <a:ea typeface="Tahoma" pitchFamily="34" charset="0"/>
                          <a:cs typeface="Tahoma" pitchFamily="34" charset="0"/>
                        </a:rPr>
                        <a:t>(SP sayfa 71-75)</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591">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a:latin typeface="Tahoma"/>
                          <a:ea typeface="Times New Roman"/>
                          <a:cs typeface="Times New Roman"/>
                        </a:rPr>
                        <a:t>Öncelikli Hedefler</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Yıllık Performans Programı </a:t>
                      </a:r>
                      <a:r>
                        <a:rPr kumimoji="0" lang="tr-TR" sz="1000" b="1" kern="1200" dirty="0">
                          <a:solidFill>
                            <a:schemeClr val="accent5">
                              <a:lumMod val="50000"/>
                            </a:schemeClr>
                          </a:solidFill>
                          <a:latin typeface="Tahoma" pitchFamily="34" charset="0"/>
                          <a:ea typeface="Tahoma" pitchFamily="34" charset="0"/>
                          <a:cs typeface="Tahoma" pitchFamily="34" charset="0"/>
                        </a:rPr>
                        <a:t>(2018 Performans Programı henüz hazırlanmadı. Mart ayında yayımlanacaktır.)</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43">
                <a:tc rowSpan="2">
                  <a:txBody>
                    <a:bodyPr/>
                    <a:lstStyle/>
                    <a:p>
                      <a:pPr algn="ctr">
                        <a:lnSpc>
                          <a:spcPct val="115000"/>
                        </a:lnSpc>
                        <a:spcAft>
                          <a:spcPts val="0"/>
                        </a:spcAft>
                      </a:pPr>
                      <a:r>
                        <a:rPr lang="tr-TR" sz="1000">
                          <a:latin typeface="Tahoma"/>
                          <a:ea typeface="Times New Roman"/>
                          <a:cs typeface="Times New Roman"/>
                        </a:rPr>
                        <a:t>3</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algn="l" rtl="0" eaLnBrk="1" latinLnBrk="0" hangingPunct="1">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Gitmek İstediğimiz Yere Nasıl Ulaşabiliriz?</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latin typeface="Tahoma"/>
                          <a:ea typeface="Times New Roman"/>
                          <a:cs typeface="Times New Roman"/>
                        </a:rPr>
                        <a:t>Stratejiler</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IV.Strateji Geliştirme Tablo 31. Temel Stratejilerimiz </a:t>
                      </a:r>
                      <a:r>
                        <a:rPr kumimoji="0" lang="tr-TR" sz="1000" b="1" kern="1200" dirty="0">
                          <a:solidFill>
                            <a:schemeClr val="accent5">
                              <a:lumMod val="50000"/>
                            </a:schemeClr>
                          </a:solidFill>
                          <a:latin typeface="Tahoma" pitchFamily="34" charset="0"/>
                          <a:ea typeface="Tahoma" pitchFamily="34" charset="0"/>
                          <a:cs typeface="Tahoma" pitchFamily="34" charset="0"/>
                        </a:rPr>
                        <a:t>(SP sayfa 76)</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887">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a:latin typeface="Tahoma"/>
                          <a:ea typeface="Times New Roman"/>
                          <a:cs typeface="Times New Roman"/>
                        </a:rPr>
                        <a:t>Faaliyetler ve Projeler</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Yıllık Performans Programı içeriği faaliyet, projeler ve kaynak dağılımı </a:t>
                      </a:r>
                      <a:r>
                        <a:rPr kumimoji="0" lang="tr-TR" sz="1000" b="1" kern="1200" dirty="0">
                          <a:solidFill>
                            <a:schemeClr val="accent5">
                              <a:lumMod val="50000"/>
                            </a:schemeClr>
                          </a:solidFill>
                          <a:latin typeface="Tahoma" pitchFamily="34" charset="0"/>
                          <a:ea typeface="Tahoma" pitchFamily="34" charset="0"/>
                          <a:cs typeface="Tahoma" pitchFamily="34" charset="0"/>
                        </a:rPr>
                        <a:t>(2018 Performans Programı henüz hazırlanmadı. Mart ayında yayımlanacaktır.)</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239">
                <a:tc rowSpan="3">
                  <a:txBody>
                    <a:bodyPr/>
                    <a:lstStyle/>
                    <a:p>
                      <a:pPr algn="ctr">
                        <a:lnSpc>
                          <a:spcPct val="115000"/>
                        </a:lnSpc>
                        <a:spcAft>
                          <a:spcPts val="0"/>
                        </a:spcAft>
                      </a:pPr>
                      <a:r>
                        <a:rPr lang="tr-TR" sz="1000">
                          <a:latin typeface="Tahoma"/>
                          <a:ea typeface="Times New Roman"/>
                          <a:cs typeface="Times New Roman"/>
                        </a:rPr>
                        <a:t>4</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rtl="0" eaLnBrk="1" latinLnBrk="0" hangingPunct="1">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Başarımızı Nasıl Takip </a:t>
                      </a:r>
                    </a:p>
                    <a:p>
                      <a:pPr marL="0" algn="l" rtl="0" eaLnBrk="1" latinLnBrk="0" hangingPunct="1">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Eder ve Değerlendiririz? </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pPr>
                      <a:r>
                        <a:rPr lang="tr-TR" sz="1000">
                          <a:latin typeface="Tahoma"/>
                          <a:ea typeface="Times New Roman"/>
                          <a:cs typeface="Times New Roman"/>
                        </a:rPr>
                        <a:t>İzleme, Ölçme ve Değerlendirme</a:t>
                      </a:r>
                      <a:endParaRPr lang="tr-TR" sz="1000">
                        <a:latin typeface="Calibri"/>
                        <a:ea typeface="Times New Roman"/>
                        <a:cs typeface="Times New Roman"/>
                      </a:endParaRP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latin typeface="Tahoma"/>
                          <a:ea typeface="Times New Roman"/>
                          <a:cs typeface="Times New Roman"/>
                        </a:rPr>
                        <a:t>Yıllık Performans Programı (Hedefleme) </a:t>
                      </a:r>
                      <a:endParaRPr lang="tr-TR" sz="1000" dirty="0">
                        <a:latin typeface="Calibri"/>
                        <a:ea typeface="Times New Roman"/>
                        <a:cs typeface="Times New Roman"/>
                      </a:endParaRPr>
                    </a:p>
                    <a:p>
                      <a:pPr>
                        <a:lnSpc>
                          <a:spcPct val="115000"/>
                        </a:lnSpc>
                        <a:spcAft>
                          <a:spcPts val="0"/>
                        </a:spcAft>
                      </a:pPr>
                      <a:r>
                        <a:rPr kumimoji="0" lang="tr-TR" sz="1000" b="1" kern="1200" dirty="0">
                          <a:solidFill>
                            <a:schemeClr val="accent5">
                              <a:lumMod val="50000"/>
                            </a:schemeClr>
                          </a:solidFill>
                          <a:latin typeface="Tahoma" pitchFamily="34" charset="0"/>
                          <a:ea typeface="Tahoma" pitchFamily="34" charset="0"/>
                          <a:cs typeface="Tahoma" pitchFamily="34" charset="0"/>
                        </a:rPr>
                        <a:t>(2018 Performans Programı henüz hazırlanmadı. Mart ayında yayımlanacaktır)</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9774">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dirty="0">
                          <a:latin typeface="Tahoma"/>
                          <a:ea typeface="Times New Roman"/>
                          <a:cs typeface="Times New Roman"/>
                        </a:rPr>
                        <a:t>Faaliyet Bilgi Sistemi </a:t>
                      </a:r>
                      <a:r>
                        <a:rPr kumimoji="0" lang="tr-TR" sz="1000" b="1" kern="1200" dirty="0">
                          <a:solidFill>
                            <a:schemeClr val="accent5">
                              <a:lumMod val="50000"/>
                            </a:schemeClr>
                          </a:solidFill>
                          <a:latin typeface="Tahoma" pitchFamily="34" charset="0"/>
                          <a:ea typeface="Tahoma" pitchFamily="34" charset="0"/>
                          <a:cs typeface="Tahoma" pitchFamily="34" charset="0"/>
                        </a:rPr>
                        <a:t>(6 ayda bir birimler tarafından performans göstergesi ve faaliyet gerçekleşmeleri girilmektedir)</a:t>
                      </a:r>
                    </a:p>
                    <a:p>
                      <a:pPr>
                        <a:lnSpc>
                          <a:spcPct val="115000"/>
                        </a:lnSpc>
                        <a:spcAft>
                          <a:spcPts val="0"/>
                        </a:spcAft>
                      </a:pPr>
                      <a:r>
                        <a:rPr lang="tr-TR" sz="1000" dirty="0">
                          <a:latin typeface="Tahoma"/>
                          <a:ea typeface="Times New Roman"/>
                          <a:cs typeface="Times New Roman"/>
                        </a:rPr>
                        <a:t>Periyodik İzleme/Değerlendirme Kurulu raporları </a:t>
                      </a:r>
                      <a:r>
                        <a:rPr kumimoji="0" lang="tr-TR" sz="1000" b="1" kern="1200" dirty="0">
                          <a:solidFill>
                            <a:schemeClr val="accent5">
                              <a:lumMod val="50000"/>
                            </a:schemeClr>
                          </a:solidFill>
                          <a:latin typeface="Tahoma" pitchFamily="34" charset="0"/>
                          <a:ea typeface="Tahoma" pitchFamily="34" charset="0"/>
                          <a:cs typeface="Tahoma" pitchFamily="34" charset="0"/>
                        </a:rPr>
                        <a:t>(Uygulanamadı)</a:t>
                      </a:r>
                    </a:p>
                    <a:p>
                      <a:pPr>
                        <a:lnSpc>
                          <a:spcPct val="115000"/>
                        </a:lnSpc>
                        <a:spcAft>
                          <a:spcPts val="0"/>
                        </a:spcAft>
                      </a:pPr>
                      <a:r>
                        <a:rPr lang="tr-TR" sz="1000" dirty="0">
                          <a:latin typeface="Tahoma"/>
                          <a:ea typeface="Times New Roman"/>
                          <a:cs typeface="Times New Roman"/>
                        </a:rPr>
                        <a:t>Yıllık Faaliyet Raporu (Gerçekleşme)  </a:t>
                      </a:r>
                      <a:r>
                        <a:rPr kumimoji="0" lang="tr-TR" sz="1000" b="1" kern="1200" dirty="0">
                          <a:solidFill>
                            <a:schemeClr val="accent5">
                              <a:lumMod val="50000"/>
                            </a:schemeClr>
                          </a:solidFill>
                          <a:latin typeface="Tahoma" pitchFamily="34" charset="0"/>
                          <a:ea typeface="Tahoma" pitchFamily="34" charset="0"/>
                          <a:cs typeface="Tahoma" pitchFamily="34" charset="0"/>
                        </a:rPr>
                        <a:t>(2018 İdare Faaliyet Raporu yıl sonunda hazırlanacaktır)</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23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dirty="0">
                          <a:latin typeface="Tahoma"/>
                          <a:ea typeface="Times New Roman"/>
                          <a:cs typeface="Times New Roman"/>
                        </a:rPr>
                        <a:t>Ulaşılan değerlendirme sonuçlarının bir sonraki stratejik plan için zemin oluşturmasını sağlayacak direktif </a:t>
                      </a:r>
                      <a:r>
                        <a:rPr kumimoji="0" lang="tr-TR" sz="1000" b="1" kern="1200" dirty="0">
                          <a:solidFill>
                            <a:schemeClr val="accent5">
                              <a:lumMod val="50000"/>
                            </a:schemeClr>
                          </a:solidFill>
                          <a:latin typeface="Tahoma" pitchFamily="34" charset="0"/>
                          <a:ea typeface="Tahoma" pitchFamily="34" charset="0"/>
                          <a:cs typeface="Tahoma" pitchFamily="34" charset="0"/>
                        </a:rPr>
                        <a:t>(Üst Yönetim)</a:t>
                      </a:r>
                    </a:p>
                  </a:txBody>
                  <a:tcPr marL="35028" marR="35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lstStyle/>
          <a:p>
            <a:r>
              <a:rPr lang="tr-TR" dirty="0" smtClean="0"/>
              <a:t>Kamu İdarelerinde Stratejik Planlamada Yaşanan Sorunlar</a:t>
            </a:r>
            <a:endParaRPr lang="tr-TR" dirty="0"/>
          </a:p>
        </p:txBody>
      </p:sp>
      <p:sp>
        <p:nvSpPr>
          <p:cNvPr id="3" name="2 İçerik Yer Tutucusu"/>
          <p:cNvSpPr>
            <a:spLocks noGrp="1"/>
          </p:cNvSpPr>
          <p:nvPr>
            <p:ph idx="1"/>
          </p:nvPr>
        </p:nvSpPr>
        <p:spPr/>
        <p:txBody>
          <a:bodyPr>
            <a:normAutofit/>
          </a:bodyPr>
          <a:lstStyle/>
          <a:p>
            <a:pPr algn="just">
              <a:buClr>
                <a:schemeClr val="tx1"/>
              </a:buClr>
              <a:buFont typeface="Wingdings" pitchFamily="2" charset="2"/>
              <a:buChar char="Ø"/>
            </a:pPr>
            <a:r>
              <a:rPr lang="tr-TR" b="1" dirty="0" smtClean="0"/>
              <a:t>Ülkemizde Kamu Mali Yönetiminde Bulunan Çoklu Yapı</a:t>
            </a:r>
          </a:p>
          <a:p>
            <a:pPr algn="just">
              <a:buNone/>
            </a:pPr>
            <a:endParaRPr lang="tr-TR" dirty="0" smtClean="0"/>
          </a:p>
          <a:p>
            <a:pPr algn="just">
              <a:buNone/>
            </a:pPr>
            <a:r>
              <a:rPr lang="tr-TR" dirty="0" smtClean="0"/>
              <a:t>	</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34</a:t>
            </a:fld>
            <a:endParaRPr lang="tr-TR" dirty="0"/>
          </a:p>
        </p:txBody>
      </p:sp>
      <p:sp>
        <p:nvSpPr>
          <p:cNvPr id="6" name="5 Dikdörtgen"/>
          <p:cNvSpPr/>
          <p:nvPr/>
        </p:nvSpPr>
        <p:spPr>
          <a:xfrm>
            <a:off x="857224" y="5384085"/>
            <a:ext cx="7929618" cy="1200329"/>
          </a:xfrm>
          <a:prstGeom prst="rect">
            <a:avLst/>
          </a:prstGeom>
        </p:spPr>
        <p:txBody>
          <a:bodyPr wrap="square">
            <a:spAutoFit/>
          </a:bodyPr>
          <a:lstStyle/>
          <a:p>
            <a:endParaRPr lang="tr-TR" dirty="0" smtClean="0"/>
          </a:p>
          <a:p>
            <a:r>
              <a:rPr lang="tr-TR" dirty="0" smtClean="0"/>
              <a:t> </a:t>
            </a:r>
            <a:endParaRPr lang="tr-TR" sz="1200" dirty="0" smtClean="0"/>
          </a:p>
          <a:p>
            <a:r>
              <a:rPr lang="tr-TR" sz="1200" dirty="0" err="1" smtClean="0">
                <a:latin typeface="Tahoma" pitchFamily="34" charset="0"/>
                <a:ea typeface="Tahoma" pitchFamily="34" charset="0"/>
                <a:cs typeface="Tahoma" pitchFamily="34" charset="0"/>
              </a:rPr>
              <a:t>Kuddusi</a:t>
            </a:r>
            <a:r>
              <a:rPr lang="tr-TR" sz="1200" dirty="0" smtClean="0">
                <a:latin typeface="Tahoma" pitchFamily="34" charset="0"/>
                <a:ea typeface="Tahoma" pitchFamily="34" charset="0"/>
                <a:cs typeface="Tahoma" pitchFamily="34" charset="0"/>
              </a:rPr>
              <a:t> YAZICI, Türkiye’de Stratejik Planlama ve Bütçe İlişkisinin Güçlendirilmesi, Çankırı </a:t>
            </a:r>
            <a:r>
              <a:rPr lang="tr-TR" sz="1200" dirty="0" err="1" smtClean="0">
                <a:latin typeface="Tahoma" pitchFamily="34" charset="0"/>
                <a:ea typeface="Tahoma" pitchFamily="34" charset="0"/>
                <a:cs typeface="Tahoma" pitchFamily="34" charset="0"/>
              </a:rPr>
              <a:t>Karatekin</a:t>
            </a:r>
            <a:r>
              <a:rPr lang="tr-TR" sz="1200" dirty="0" smtClean="0">
                <a:latin typeface="Tahoma" pitchFamily="34" charset="0"/>
                <a:ea typeface="Tahoma" pitchFamily="34" charset="0"/>
                <a:cs typeface="Tahoma" pitchFamily="34" charset="0"/>
              </a:rPr>
              <a:t> Üniversitesi Sosyal Bilimler Enstitüsü Dergisi, 7(1): 393-428 	</a:t>
            </a:r>
          </a:p>
          <a:p>
            <a:r>
              <a:rPr lang="tr-TR" sz="1200" dirty="0" smtClean="0"/>
              <a:t>	</a:t>
            </a:r>
          </a:p>
        </p:txBody>
      </p:sp>
      <p:sp>
        <p:nvSpPr>
          <p:cNvPr id="7" name="6 Dikdörtgen"/>
          <p:cNvSpPr/>
          <p:nvPr/>
        </p:nvSpPr>
        <p:spPr>
          <a:xfrm>
            <a:off x="928662" y="2551837"/>
            <a:ext cx="7429552" cy="2585323"/>
          </a:xfrm>
          <a:prstGeom prst="rect">
            <a:avLst/>
          </a:prstGeom>
        </p:spPr>
        <p:txBody>
          <a:bodyPr wrap="square">
            <a:spAutoFit/>
          </a:bodyPr>
          <a:lstStyle/>
          <a:p>
            <a:pPr algn="just"/>
            <a:r>
              <a:rPr lang="tr-TR" dirty="0" smtClean="0"/>
              <a:t>Türkiye’de kamu mali yönetiminde çoklu bir yapı bulunmakta olup, bu durum beraberinde PEB sisteminin usul ve esaslarının ve geçiş dönemi planlamasının farklı merkezi idarelerce belirlenmesini gerektirmektedir. Türkiye’de bütçe hazırlanırken ve uygulanırken Maliye Bakanlığı ve Kalkınma Bakanlığı’nın koordineli bir şekilde çalışmasını sağlayacak yeterli düzenlemeler Kanunda yer almamaktadır. Kaldı ki, OECD ülkelerinin çoğunluğunda  böyle bir ikili yapı bulunmamaktadır. Pek çok ülkede stratejik planlama ve bütçe işlemleri aynı bakanlık/kurum tarafından yapılmaktadır.</a:t>
            </a:r>
            <a:endParaRPr lang="tr-TR" dirty="0"/>
          </a:p>
        </p:txBody>
      </p:sp>
    </p:spTree>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lstStyle/>
          <a:p>
            <a:r>
              <a:rPr lang="tr-TR" dirty="0" smtClean="0"/>
              <a:t>Kamu İdarelerinde Stratejik Planlamada Yaşanan Sorunlar</a:t>
            </a:r>
            <a:endParaRPr lang="tr-TR" dirty="0"/>
          </a:p>
        </p:txBody>
      </p:sp>
      <p:sp>
        <p:nvSpPr>
          <p:cNvPr id="3" name="2 İçerik Yer Tutucusu"/>
          <p:cNvSpPr>
            <a:spLocks noGrp="1"/>
          </p:cNvSpPr>
          <p:nvPr>
            <p:ph idx="1"/>
          </p:nvPr>
        </p:nvSpPr>
        <p:spPr/>
        <p:txBody>
          <a:bodyPr>
            <a:normAutofit/>
          </a:bodyPr>
          <a:lstStyle/>
          <a:p>
            <a:pPr algn="just">
              <a:buClr>
                <a:schemeClr val="tx1"/>
              </a:buClr>
              <a:buFont typeface="Wingdings" pitchFamily="2" charset="2"/>
              <a:buChar char="Ø"/>
            </a:pPr>
            <a:r>
              <a:rPr lang="tr-TR" b="1" dirty="0" smtClean="0"/>
              <a:t>Stratejik Planların Karar Alma Süreçlerinde Kullanılmaması</a:t>
            </a:r>
          </a:p>
          <a:p>
            <a:pPr algn="just">
              <a:buNone/>
            </a:pPr>
            <a:endParaRPr lang="tr-TR" dirty="0" smtClean="0"/>
          </a:p>
          <a:p>
            <a:pPr algn="just">
              <a:buNone/>
            </a:pPr>
            <a:r>
              <a:rPr lang="tr-TR" dirty="0" smtClean="0"/>
              <a:t>	Uygulamada stratejik yönetim sürecine ve stratejik planlamanın önemine ilişkin </a:t>
            </a:r>
            <a:r>
              <a:rPr lang="tr-TR" dirty="0" err="1" smtClean="0"/>
              <a:t>farkındalığın</a:t>
            </a:r>
            <a:r>
              <a:rPr lang="tr-TR" dirty="0" smtClean="0"/>
              <a:t> oluşmaya başlamasına karşın stratejik planların hala idarelerin karar alma süreçlerinde başvuru kaynağı olarak kullanılmadığı söylenebilir. Başka bir ifadeyle kamu idarelerinde stratejik planlamayı temel alan bir yönetim anlayışı yerleşmemiştir. </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35</a:t>
            </a:fld>
            <a:endParaRPr lang="tr-TR" dirty="0"/>
          </a:p>
        </p:txBody>
      </p:sp>
    </p:spTree>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lstStyle/>
          <a:p>
            <a:r>
              <a:rPr lang="tr-TR" dirty="0" smtClean="0"/>
              <a:t>Kamu İdarelerinde Stratejik Planlamada Yaşanan Sorunlar</a:t>
            </a:r>
            <a:endParaRPr lang="tr-TR" dirty="0"/>
          </a:p>
        </p:txBody>
      </p:sp>
      <p:sp>
        <p:nvSpPr>
          <p:cNvPr id="3" name="2 İçerik Yer Tutucusu"/>
          <p:cNvSpPr>
            <a:spLocks noGrp="1"/>
          </p:cNvSpPr>
          <p:nvPr>
            <p:ph idx="1"/>
          </p:nvPr>
        </p:nvSpPr>
        <p:spPr/>
        <p:txBody>
          <a:bodyPr>
            <a:normAutofit/>
          </a:bodyPr>
          <a:lstStyle/>
          <a:p>
            <a:pPr algn="just">
              <a:buClr>
                <a:schemeClr val="tx1"/>
              </a:buClr>
              <a:buFont typeface="Wingdings" pitchFamily="2" charset="2"/>
              <a:buChar char="Ø"/>
            </a:pPr>
            <a:r>
              <a:rPr lang="tr-TR" b="1" dirty="0" smtClean="0"/>
              <a:t>Üst yönetimin desteğinin sağlanamaması</a:t>
            </a:r>
          </a:p>
          <a:p>
            <a:pPr algn="just">
              <a:buNone/>
            </a:pPr>
            <a:endParaRPr lang="tr-TR" dirty="0" smtClean="0"/>
          </a:p>
          <a:p>
            <a:pPr algn="just">
              <a:buNone/>
            </a:pPr>
            <a:r>
              <a:rPr lang="tr-TR" dirty="0" smtClean="0"/>
              <a:t>	Üst yöneticilerin stratejik planlama yaklaşımına olan inançsızlığı nedeniyle idarelerdeki çalışmalara destek vermemeleri ve sahiplenmemeleri belge olmaktan öteye gitmeyen planlar hazırlanmasına yol açmıştır.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36</a:t>
            </a:fld>
            <a:endParaRPr lang="tr-TR" dirty="0"/>
          </a:p>
        </p:txBody>
      </p:sp>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lstStyle/>
          <a:p>
            <a:r>
              <a:rPr lang="tr-TR" dirty="0" smtClean="0"/>
              <a:t>Kamu İdarelerinde Stratejik Planlamada Yaşanan Sorunlar</a:t>
            </a:r>
            <a:endParaRPr lang="tr-TR" dirty="0"/>
          </a:p>
        </p:txBody>
      </p:sp>
      <p:sp>
        <p:nvSpPr>
          <p:cNvPr id="3" name="2 İçerik Yer Tutucusu"/>
          <p:cNvSpPr>
            <a:spLocks noGrp="1"/>
          </p:cNvSpPr>
          <p:nvPr>
            <p:ph idx="1"/>
          </p:nvPr>
        </p:nvSpPr>
        <p:spPr/>
        <p:txBody>
          <a:bodyPr>
            <a:normAutofit fontScale="92500" lnSpcReduction="20000"/>
          </a:bodyPr>
          <a:lstStyle/>
          <a:p>
            <a:pPr algn="just">
              <a:buClr>
                <a:schemeClr val="tx1"/>
              </a:buClr>
              <a:buFont typeface="Wingdings" pitchFamily="2" charset="2"/>
              <a:buChar char="Ø"/>
            </a:pPr>
            <a:r>
              <a:rPr lang="tr-TR" sz="2200" b="1" dirty="0" smtClean="0"/>
              <a:t>Stratejik Plan - Performans Programı - Bütçe İlişkisinin Kurulamaması</a:t>
            </a:r>
          </a:p>
          <a:p>
            <a:pPr algn="just">
              <a:buNone/>
            </a:pPr>
            <a:endParaRPr lang="tr-TR" dirty="0" smtClean="0"/>
          </a:p>
          <a:p>
            <a:pPr algn="just">
              <a:buNone/>
            </a:pPr>
            <a:r>
              <a:rPr lang="tr-TR" dirty="0" smtClean="0"/>
              <a:t>	Konuyla ilgili yasal mevzuatta performans programlarının stratejik planları esas alması, bütçelerin de performans programlarına uygun olarak hazırlanması gerektiği ifade edilmektedir. Ancak uygulamada performans programlarının stratejik planlardan yararlanılmadan, plandaki amaç ve hedeflerle ilişki kurulmadan hazırlandığı gözlenmektedir. Bu ilişkinin kurulmasını sağlayacak bir yapı da bulunmamaktadır. Aynı sorun performans programı ile bütçe ilişkisinin kurulmasında da yaşanmaktadır. Uygulamada performans programı olmadan bütçe hazırlanabildiği, performans programlarının bütçe-yatırım kararlarında değerlendirilmediği söylenebilmektedir. Ayrıca, idarelerin performans programı ve bütçeleri TBMM Plan ve Bütçe Komisyonuna gönderilmekte ancak birbirinden kopuk olarak hazırlanan bu iki belgeden yalnızca bütçe görüşülüp onaylanmakta, performans programı ise hiç gündeme gelmemektedir. </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37</a:t>
            </a:fld>
            <a:endParaRPr lang="tr-TR" dirty="0"/>
          </a:p>
        </p:txBody>
      </p:sp>
    </p:spTree>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lstStyle/>
          <a:p>
            <a:r>
              <a:rPr lang="tr-TR" dirty="0" smtClean="0"/>
              <a:t>Kamu İdarelerinde Stratejik Planlamada Yaşanan Sorunlar</a:t>
            </a:r>
            <a:endParaRPr lang="tr-TR" dirty="0"/>
          </a:p>
        </p:txBody>
      </p:sp>
      <p:sp>
        <p:nvSpPr>
          <p:cNvPr id="3" name="2 İçerik Yer Tutucusu"/>
          <p:cNvSpPr>
            <a:spLocks noGrp="1"/>
          </p:cNvSpPr>
          <p:nvPr>
            <p:ph idx="1"/>
          </p:nvPr>
        </p:nvSpPr>
        <p:spPr/>
        <p:txBody>
          <a:bodyPr>
            <a:normAutofit/>
          </a:bodyPr>
          <a:lstStyle/>
          <a:p>
            <a:pPr algn="just">
              <a:buClr>
                <a:schemeClr val="tx1"/>
              </a:buClr>
              <a:buFont typeface="Wingdings" pitchFamily="2" charset="2"/>
              <a:buChar char="Ø"/>
            </a:pPr>
            <a:r>
              <a:rPr lang="tr-TR" b="1" dirty="0" smtClean="0"/>
              <a:t>İzleme Değerlendirme Sistemi Kurulmaması</a:t>
            </a:r>
          </a:p>
          <a:p>
            <a:pPr algn="just"/>
            <a:endParaRPr lang="tr-TR" dirty="0" smtClean="0"/>
          </a:p>
          <a:p>
            <a:pPr algn="just">
              <a:buNone/>
            </a:pPr>
            <a:r>
              <a:rPr lang="tr-TR" dirty="0" smtClean="0"/>
              <a:t>	İzleme ve değerlendirme faaliyetini sistematik olarak yerine getirecek sistemlerin idarelerde henüz istenen nitelikte oluşturulmadığı gözlenmektedir.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38</a:t>
            </a:fld>
            <a:endParaRPr lang="tr-TR" dirty="0"/>
          </a:p>
        </p:txBody>
      </p:sp>
    </p:spTree>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lstStyle/>
          <a:p>
            <a:r>
              <a:rPr lang="tr-TR" dirty="0" smtClean="0"/>
              <a:t>Kamu İdarelerinde Stratejik Planlamada Yaşanan Sorunlar</a:t>
            </a:r>
            <a:endParaRPr lang="tr-TR" dirty="0"/>
          </a:p>
        </p:txBody>
      </p:sp>
      <p:sp>
        <p:nvSpPr>
          <p:cNvPr id="3" name="2 İçerik Yer Tutucusu"/>
          <p:cNvSpPr>
            <a:spLocks noGrp="1"/>
          </p:cNvSpPr>
          <p:nvPr>
            <p:ph idx="1"/>
          </p:nvPr>
        </p:nvSpPr>
        <p:spPr/>
        <p:txBody>
          <a:bodyPr>
            <a:normAutofit/>
          </a:bodyPr>
          <a:lstStyle/>
          <a:p>
            <a:pPr algn="just">
              <a:buClr>
                <a:schemeClr val="tx1"/>
              </a:buClr>
              <a:buFont typeface="Wingdings" pitchFamily="2" charset="2"/>
              <a:buChar char="Ø"/>
            </a:pPr>
            <a:r>
              <a:rPr lang="tr-TR" b="1" dirty="0" smtClean="0"/>
              <a:t>İç ve Dış Katılımın Sağlanamaması</a:t>
            </a:r>
          </a:p>
          <a:p>
            <a:pPr algn="just">
              <a:buNone/>
            </a:pPr>
            <a:endParaRPr lang="tr-TR" dirty="0" smtClean="0"/>
          </a:p>
          <a:p>
            <a:pPr algn="just">
              <a:buNone/>
            </a:pPr>
            <a:r>
              <a:rPr lang="tr-TR" dirty="0" smtClean="0"/>
              <a:t>	Çalışanların stratejik planlama sürecine katılımı planın sahiplenmesini sağlayacak kilit faktörlerden biridir. Plan tüm birimlerin katılımı, işbirliği ve desteği ile hazırlanırsa, sahiplenme ve başarı da oluşacaktır. Bu ortamı sağlayacak olan kişi yöneticidir.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39</a:t>
            </a:fld>
            <a:endParaRPr lang="tr-TR" dirty="0"/>
          </a:p>
        </p:txBody>
      </p:sp>
      <p:sp>
        <p:nvSpPr>
          <p:cNvPr id="6" name="5 Dikdörtgen"/>
          <p:cNvSpPr/>
          <p:nvPr/>
        </p:nvSpPr>
        <p:spPr>
          <a:xfrm>
            <a:off x="857224" y="5384085"/>
            <a:ext cx="7929618" cy="830997"/>
          </a:xfrm>
          <a:prstGeom prst="rect">
            <a:avLst/>
          </a:prstGeom>
        </p:spPr>
        <p:txBody>
          <a:bodyPr wrap="square">
            <a:spAutoFit/>
          </a:bodyPr>
          <a:lstStyle/>
          <a:p>
            <a:endParaRPr lang="tr-TR" dirty="0" smtClean="0"/>
          </a:p>
          <a:p>
            <a:r>
              <a:rPr lang="tr-TR" dirty="0" smtClean="0"/>
              <a:t> </a:t>
            </a:r>
            <a:r>
              <a:rPr lang="tr-TR" sz="1200" dirty="0" smtClean="0">
                <a:latin typeface="Tahoma" pitchFamily="34" charset="0"/>
                <a:ea typeface="Tahoma" pitchFamily="34" charset="0"/>
                <a:cs typeface="Tahoma" pitchFamily="34" charset="0"/>
              </a:rPr>
              <a:t>Neşe SONGÜR,  Türk Kamu Yönetiminde Stratejik Planlama ve </a:t>
            </a:r>
            <a:r>
              <a:rPr lang="es-ES" sz="1200" dirty="0" smtClean="0">
                <a:latin typeface="Tahoma" pitchFamily="34" charset="0"/>
                <a:ea typeface="Tahoma" pitchFamily="34" charset="0"/>
                <a:cs typeface="Tahoma" pitchFamily="34" charset="0"/>
              </a:rPr>
              <a:t>Uygulamalara İlişkin Genel Bir Değerlendirme</a:t>
            </a:r>
            <a:r>
              <a:rPr lang="tr-TR" sz="1200" dirty="0" smtClean="0">
                <a:latin typeface="Tahoma" pitchFamily="34" charset="0"/>
                <a:ea typeface="Tahoma" pitchFamily="34" charset="0"/>
                <a:cs typeface="Tahoma" pitchFamily="34" charset="0"/>
              </a:rPr>
              <a:t>, </a:t>
            </a:r>
          </a:p>
          <a:p>
            <a:r>
              <a:rPr lang="en-US" sz="1200" dirty="0" smtClean="0">
                <a:latin typeface="Tahoma" pitchFamily="34" charset="0"/>
                <a:ea typeface="Tahoma" pitchFamily="34" charset="0"/>
                <a:cs typeface="Tahoma" pitchFamily="34" charset="0"/>
              </a:rPr>
              <a:t> Strategic Public Management Journal (SPMJ), Issue No: 1, October 2015 - ISSN 2149-9543, pp. 56-78</a:t>
            </a:r>
            <a:r>
              <a:rPr lang="tr-TR" sz="1200" dirty="0" smtClean="0">
                <a:latin typeface="Tahoma" pitchFamily="34" charset="0"/>
                <a:ea typeface="Tahoma" pitchFamily="34" charset="0"/>
                <a:cs typeface="Tahoma" pitchFamily="34" charset="0"/>
              </a:rPr>
              <a:t>  </a:t>
            </a: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14"/>
            <a:ext cx="8229600" cy="1399032"/>
          </a:xfrm>
        </p:spPr>
        <p:txBody>
          <a:bodyPr/>
          <a:lstStyle/>
          <a:p>
            <a:r>
              <a:rPr lang="tr-TR" dirty="0" smtClean="0"/>
              <a:t>Stratejik Yönetim Nedir?</a:t>
            </a:r>
            <a:endParaRPr lang="tr-TR" dirty="0"/>
          </a:p>
        </p:txBody>
      </p:sp>
      <p:sp>
        <p:nvSpPr>
          <p:cNvPr id="3" name="2 İçerik Yer Tutucusu"/>
          <p:cNvSpPr>
            <a:spLocks noGrp="1"/>
          </p:cNvSpPr>
          <p:nvPr>
            <p:ph idx="1"/>
          </p:nvPr>
        </p:nvSpPr>
        <p:spPr>
          <a:xfrm>
            <a:off x="457200" y="928670"/>
            <a:ext cx="8229600" cy="4572000"/>
          </a:xfrm>
        </p:spPr>
        <p:txBody>
          <a:bodyPr>
            <a:noAutofit/>
          </a:bodyPr>
          <a:lstStyle/>
          <a:p>
            <a:pPr algn="just">
              <a:spcBef>
                <a:spcPts val="0"/>
              </a:spcBef>
              <a:buNone/>
            </a:pPr>
            <a:endParaRPr lang="tr-TR" sz="1700" dirty="0" smtClean="0"/>
          </a:p>
          <a:p>
            <a:pPr marL="0" indent="0" algn="just">
              <a:spcBef>
                <a:spcPts val="0"/>
              </a:spcBef>
              <a:buNone/>
            </a:pPr>
            <a:endParaRPr lang="tr-TR" sz="1700" dirty="0" smtClean="0"/>
          </a:p>
          <a:p>
            <a:pPr marL="0" indent="0" algn="just">
              <a:spcBef>
                <a:spcPts val="0"/>
              </a:spcBef>
              <a:buNone/>
            </a:pPr>
            <a:r>
              <a:rPr lang="tr-TR" sz="1700" dirty="0" smtClean="0"/>
              <a:t>Stratejik yönetim alanında önemli çalışmaları bulunan John M. </a:t>
            </a:r>
            <a:r>
              <a:rPr lang="tr-TR" sz="1700" dirty="0" err="1" smtClean="0"/>
              <a:t>Bryson’un</a:t>
            </a:r>
            <a:r>
              <a:rPr lang="tr-TR" sz="1700" dirty="0" smtClean="0"/>
              <a:t> tanımı şu şekildedir:</a:t>
            </a:r>
          </a:p>
          <a:p>
            <a:pPr marL="0" indent="0" algn="just">
              <a:spcBef>
                <a:spcPts val="0"/>
              </a:spcBef>
              <a:buNone/>
            </a:pPr>
            <a:endParaRPr lang="tr-TR" sz="1700" b="1" dirty="0" smtClean="0"/>
          </a:p>
          <a:p>
            <a:pPr marL="0" indent="0" algn="just">
              <a:spcBef>
                <a:spcPts val="0"/>
              </a:spcBef>
              <a:buNone/>
            </a:pPr>
            <a:r>
              <a:rPr lang="tr-TR" sz="1700" b="1" dirty="0" smtClean="0"/>
              <a:t>“</a:t>
            </a:r>
            <a:r>
              <a:rPr lang="tr-TR" sz="1700" b="1" dirty="0" smtClean="0">
                <a:solidFill>
                  <a:schemeClr val="accent5">
                    <a:lumMod val="50000"/>
                  </a:schemeClr>
                </a:solidFill>
              </a:rPr>
              <a:t>Stratejik yönetim, bir organizasyonun ne yaptığını, varlık nedenini ve gelecekte ulaşmak istediği hedefleri ortaya koyan bir yönetim tekniğidir.</a:t>
            </a:r>
            <a:r>
              <a:rPr lang="tr-TR" sz="1700" b="1" dirty="0" smtClean="0"/>
              <a:t>” </a:t>
            </a:r>
            <a:r>
              <a:rPr lang="tr-TR" sz="1700" dirty="0" smtClean="0"/>
              <a:t>(</a:t>
            </a:r>
            <a:r>
              <a:rPr lang="tr-TR" sz="1700" dirty="0" err="1" smtClean="0"/>
              <a:t>Bryson</a:t>
            </a:r>
            <a:r>
              <a:rPr lang="tr-TR" sz="1700" dirty="0" smtClean="0"/>
              <a:t>,1988)</a:t>
            </a:r>
          </a:p>
          <a:p>
            <a:pPr marL="0" indent="0" algn="just">
              <a:spcBef>
                <a:spcPts val="0"/>
              </a:spcBef>
              <a:buNone/>
            </a:pPr>
            <a:endParaRPr lang="tr-TR" sz="1700" dirty="0" smtClean="0"/>
          </a:p>
          <a:p>
            <a:pPr marL="0" indent="0" algn="just">
              <a:spcBef>
                <a:spcPts val="0"/>
              </a:spcBef>
              <a:buNone/>
            </a:pPr>
            <a:r>
              <a:rPr lang="tr-TR" sz="1700" dirty="0" smtClean="0"/>
              <a:t>Yönetim bilimi alanında çalışmalar yapan bir başka araştırmacı, W. </a:t>
            </a:r>
            <a:r>
              <a:rPr lang="tr-TR" sz="1700" dirty="0" err="1" smtClean="0"/>
              <a:t>Barry</a:t>
            </a:r>
            <a:r>
              <a:rPr lang="tr-TR" sz="1700" dirty="0" smtClean="0"/>
              <a:t> ise stratejik yönetimi şu şekilde tanımlamaktadır:</a:t>
            </a:r>
          </a:p>
          <a:p>
            <a:pPr marL="0" indent="0" algn="just">
              <a:spcBef>
                <a:spcPts val="0"/>
              </a:spcBef>
              <a:buNone/>
            </a:pPr>
            <a:endParaRPr lang="tr-TR" sz="1700" b="1" dirty="0" smtClean="0"/>
          </a:p>
          <a:p>
            <a:pPr marL="0" indent="0" algn="just">
              <a:spcBef>
                <a:spcPts val="0"/>
              </a:spcBef>
              <a:buNone/>
            </a:pPr>
            <a:r>
              <a:rPr lang="tr-TR" sz="1700" b="1" dirty="0" smtClean="0"/>
              <a:t>“</a:t>
            </a:r>
            <a:r>
              <a:rPr lang="tr-TR" sz="1700" b="1" dirty="0" smtClean="0">
                <a:solidFill>
                  <a:schemeClr val="accent5">
                    <a:lumMod val="50000"/>
                  </a:schemeClr>
                </a:solidFill>
              </a:rPr>
              <a:t>Stratejik yönetim, bir organizasyonun gelecekte varmak istediği hedefleri ve bu hedefe nasıl ulaşılacağını gösteren süreci analiz eder.</a:t>
            </a:r>
            <a:r>
              <a:rPr lang="tr-TR" sz="1700" b="1" dirty="0" smtClean="0"/>
              <a:t>” </a:t>
            </a:r>
            <a:r>
              <a:rPr lang="tr-TR" sz="1700" dirty="0" smtClean="0"/>
              <a:t>(</a:t>
            </a:r>
            <a:r>
              <a:rPr lang="tr-TR" sz="1700" dirty="0" err="1" smtClean="0"/>
              <a:t>Barry</a:t>
            </a:r>
            <a:r>
              <a:rPr lang="tr-TR" sz="1700" dirty="0" smtClean="0"/>
              <a:t>, 1986)</a:t>
            </a:r>
          </a:p>
          <a:p>
            <a:pPr marL="0" indent="0" algn="just">
              <a:spcBef>
                <a:spcPts val="0"/>
              </a:spcBef>
              <a:buNone/>
            </a:pPr>
            <a:endParaRPr lang="tr-TR" sz="1200" dirty="0" smtClean="0"/>
          </a:p>
          <a:p>
            <a:pPr marL="0" indent="0" algn="just">
              <a:spcBef>
                <a:spcPts val="0"/>
              </a:spcBef>
              <a:buNone/>
            </a:pPr>
            <a:endParaRPr lang="tr-TR" sz="1200" dirty="0" smtClean="0"/>
          </a:p>
          <a:p>
            <a:pPr marL="0" indent="0" algn="just">
              <a:spcBef>
                <a:spcPts val="0"/>
              </a:spcBef>
              <a:buNone/>
            </a:pPr>
            <a:r>
              <a:rPr lang="tr-TR" sz="1200" dirty="0" smtClean="0"/>
              <a:t>AKTAN, C.C., “Geleceği Kazanmanın Yolu: Stratejik Yönetim”, http://www.</a:t>
            </a:r>
            <a:r>
              <a:rPr lang="tr-TR" sz="1200" dirty="0" err="1" smtClean="0"/>
              <a:t>canaktan</a:t>
            </a:r>
            <a:r>
              <a:rPr lang="tr-TR" sz="1200" dirty="0" smtClean="0"/>
              <a:t>.org/</a:t>
            </a:r>
            <a:r>
              <a:rPr lang="tr-TR" sz="1200" dirty="0" err="1" smtClean="0"/>
              <a:t>canaktan</a:t>
            </a:r>
            <a:r>
              <a:rPr lang="tr-TR" sz="1200" dirty="0" smtClean="0"/>
              <a:t>_</a:t>
            </a:r>
            <a:r>
              <a:rPr lang="tr-TR" sz="1200" dirty="0" err="1" smtClean="0"/>
              <a:t>personal</a:t>
            </a:r>
            <a:r>
              <a:rPr lang="tr-TR" sz="1200" dirty="0" smtClean="0"/>
              <a:t>/</a:t>
            </a:r>
            <a:r>
              <a:rPr lang="tr-TR" sz="1200" dirty="0" err="1" smtClean="0"/>
              <a:t>canaktan</a:t>
            </a:r>
            <a:r>
              <a:rPr lang="tr-TR" sz="1200" dirty="0" smtClean="0"/>
              <a:t>-</a:t>
            </a:r>
            <a:r>
              <a:rPr lang="tr-TR" sz="1200" dirty="0" err="1" smtClean="0"/>
              <a:t>arastirmalari</a:t>
            </a:r>
            <a:r>
              <a:rPr lang="tr-TR" sz="1200" dirty="0" smtClean="0"/>
              <a:t>/toplam-kalite/aktan-stratejik-</a:t>
            </a:r>
            <a:r>
              <a:rPr lang="tr-TR" sz="1200" dirty="0" err="1" smtClean="0"/>
              <a:t>yonetim</a:t>
            </a:r>
            <a:r>
              <a:rPr lang="tr-TR" sz="1200" dirty="0" smtClean="0"/>
              <a:t>.</a:t>
            </a:r>
            <a:r>
              <a:rPr lang="tr-TR" sz="1200" dirty="0" err="1" smtClean="0"/>
              <a:t>pdf</a:t>
            </a:r>
            <a:r>
              <a:rPr lang="tr-TR" sz="1200" dirty="0" smtClean="0"/>
              <a:t>, Erişim tarihi : 03.01.2018</a:t>
            </a:r>
          </a:p>
          <a:p>
            <a:pPr marL="0" indent="0" algn="just">
              <a:spcBef>
                <a:spcPts val="0"/>
              </a:spcBef>
              <a:buNone/>
            </a:pPr>
            <a:r>
              <a:rPr lang="en-US" sz="1200" dirty="0" smtClean="0"/>
              <a:t>BARRY, B.W. “Strategic Planning Workbook for Public and Nonprofit Organizations, St. Paul: Amherst Wilder Foundation, 1986. </a:t>
            </a:r>
            <a:r>
              <a:rPr lang="tr-TR" sz="1200" dirty="0" smtClean="0"/>
              <a:t> </a:t>
            </a:r>
          </a:p>
          <a:p>
            <a:pPr marL="0" indent="0" algn="just">
              <a:spcBef>
                <a:spcPts val="0"/>
              </a:spcBef>
              <a:buNone/>
            </a:pPr>
            <a:r>
              <a:rPr lang="en-US" sz="1200" dirty="0" smtClean="0"/>
              <a:t>BRYSON, John M. Strategic Planning for Public and Nonprofit Organizations, San Francisco: </a:t>
            </a:r>
            <a:r>
              <a:rPr lang="en-US" sz="1200" dirty="0" err="1" smtClean="0"/>
              <a:t>Jossey</a:t>
            </a:r>
            <a:r>
              <a:rPr lang="en-US" sz="1200" dirty="0" smtClean="0"/>
              <a:t>-Bass, 1988.</a:t>
            </a:r>
            <a:endParaRPr lang="tr-TR" sz="1200" dirty="0" smtClean="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a:t>
            </a:fld>
            <a:endParaRPr lang="tr-TR" dirty="0"/>
          </a:p>
        </p:txBody>
      </p:sp>
    </p:spTree>
  </p:cSld>
  <p:clrMapOvr>
    <a:masterClrMapping/>
  </p:clrMapOvr>
  <p:transition>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normAutofit fontScale="90000"/>
          </a:bodyPr>
          <a:lstStyle/>
          <a:p>
            <a:r>
              <a:rPr lang="tr-TR" dirty="0" smtClean="0"/>
              <a:t>Kamu İdarelerinde Stratejik Planlamada Yaşanan Diğer Sorunlar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40</a:t>
            </a:fld>
            <a:endParaRPr lang="tr-TR" dirty="0"/>
          </a:p>
        </p:txBody>
      </p:sp>
      <p:sp>
        <p:nvSpPr>
          <p:cNvPr id="8" name="7 Dikdörtgen"/>
          <p:cNvSpPr/>
          <p:nvPr/>
        </p:nvSpPr>
        <p:spPr>
          <a:xfrm>
            <a:off x="285720" y="1342330"/>
            <a:ext cx="8643998" cy="3970318"/>
          </a:xfrm>
          <a:prstGeom prst="rect">
            <a:avLst/>
          </a:prstGeom>
        </p:spPr>
        <p:txBody>
          <a:bodyPr wrap="square">
            <a:spAutoFit/>
          </a:bodyPr>
          <a:lstStyle/>
          <a:p>
            <a:pPr algn="just"/>
            <a:endParaRPr lang="tr-TR" dirty="0" smtClean="0"/>
          </a:p>
          <a:p>
            <a:pPr algn="just"/>
            <a:endParaRPr lang="tr-TR" dirty="0" smtClean="0"/>
          </a:p>
          <a:p>
            <a:pPr algn="just"/>
            <a:r>
              <a:rPr lang="tr-TR" dirty="0" smtClean="0"/>
              <a:t>-Üst yöneticilerin, stratejik hedefler ve planlar öngörmeleri ve bunları uygulamaları ve sonuçlarını değerlendirmeleri için gereken sürede görevde kalmaları Türk kamu sektöründe ender görülen uygulamalardır. Müsteşar, genel müdür, başkan düzeyindeki bürokratların ortalama bu makamlarda görev yapma süresi 2-3 yıldır.</a:t>
            </a:r>
          </a:p>
          <a:p>
            <a:pPr algn="just"/>
            <a:endParaRPr lang="tr-TR" dirty="0" smtClean="0"/>
          </a:p>
          <a:p>
            <a:pPr algn="just"/>
            <a:r>
              <a:rPr lang="tr-TR" dirty="0" smtClean="0"/>
              <a:t>-Kamu sektörünün ürettiği mallar, büyük ölçüde hizmet niteliğinde olduğundan, bunların değerleme ve ölçümü zordur. Bu hizmetler fayda-maliyet analizi gibi tekniklerin uygulanmasına elverişliliği kısıtlıdır.</a:t>
            </a:r>
          </a:p>
          <a:p>
            <a:pPr algn="just"/>
            <a:endParaRPr lang="tr-TR" dirty="0" smtClean="0"/>
          </a:p>
          <a:p>
            <a:pPr algn="just"/>
            <a:r>
              <a:rPr lang="tr-TR" dirty="0" smtClean="0"/>
              <a:t>-Değişime ve yeniliklere statükoyu değiştireceği endişesiyle şüphe ile bakan, vatandaşın gereksinimlerinden önce kendi sosyal ve ekonomik çıkarlarını korumayı amaçlayan bürokratik kültürün varlığı en önemli engellerdendir.</a:t>
            </a:r>
          </a:p>
        </p:txBody>
      </p:sp>
      <p:sp>
        <p:nvSpPr>
          <p:cNvPr id="9" name="8 Dikdörtgen"/>
          <p:cNvSpPr/>
          <p:nvPr/>
        </p:nvSpPr>
        <p:spPr>
          <a:xfrm>
            <a:off x="428596" y="5857892"/>
            <a:ext cx="8429684" cy="400110"/>
          </a:xfrm>
          <a:prstGeom prst="rect">
            <a:avLst/>
          </a:prstGeom>
        </p:spPr>
        <p:txBody>
          <a:bodyPr wrap="square">
            <a:spAutoFit/>
          </a:bodyPr>
          <a:lstStyle/>
          <a:p>
            <a:r>
              <a:rPr lang="tr-TR" sz="1000" b="1" dirty="0" smtClean="0"/>
              <a:t>Kamu Sektöründe Stratejik Yönetim Uygulanabilir mi? (Engeller/Güçlükler) </a:t>
            </a:r>
          </a:p>
          <a:p>
            <a:r>
              <a:rPr lang="tr-TR" sz="1000" b="1" dirty="0" smtClean="0"/>
              <a:t>İlhami SÖYLER*   </a:t>
            </a:r>
            <a:r>
              <a:rPr lang="tr-TR" sz="1000" i="1" dirty="0" smtClean="0"/>
              <a:t>Maliye Dergisi  Sayı 152  Ocak- Haziran 2007</a:t>
            </a:r>
            <a:endParaRPr lang="tr-TR" sz="1000" dirty="0"/>
          </a:p>
        </p:txBody>
      </p:sp>
    </p:spTree>
  </p:cSld>
  <p:clrMapOvr>
    <a:masterClrMapping/>
  </p:clrMapOvr>
  <p:transition>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67494"/>
            <a:ext cx="8229600" cy="1399032"/>
          </a:xfrm>
        </p:spPr>
        <p:txBody>
          <a:bodyPr>
            <a:normAutofit fontScale="90000"/>
          </a:bodyPr>
          <a:lstStyle/>
          <a:p>
            <a:r>
              <a:rPr lang="tr-TR" dirty="0" smtClean="0"/>
              <a:t>Kamu İdarelerinde Stratejik Planlamada Yaşanan Diğer Sorunlar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41</a:t>
            </a:fld>
            <a:endParaRPr lang="tr-TR" dirty="0"/>
          </a:p>
        </p:txBody>
      </p:sp>
      <p:sp>
        <p:nvSpPr>
          <p:cNvPr id="8" name="7 Dikdörtgen"/>
          <p:cNvSpPr/>
          <p:nvPr/>
        </p:nvSpPr>
        <p:spPr>
          <a:xfrm>
            <a:off x="214282" y="1928802"/>
            <a:ext cx="8643998" cy="3416320"/>
          </a:xfrm>
          <a:prstGeom prst="rect">
            <a:avLst/>
          </a:prstGeom>
        </p:spPr>
        <p:txBody>
          <a:bodyPr wrap="square">
            <a:spAutoFit/>
          </a:bodyPr>
          <a:lstStyle/>
          <a:p>
            <a:pPr algn="just"/>
            <a:r>
              <a:rPr lang="tr-TR" dirty="0" smtClean="0"/>
              <a:t>-Kamu sektöründe stratejik yönetim sürecine katkıda bulunacak insan kaynakları yönetimi, toplam kalite yönetimi ve performans yönetimi gibi modern tekniklerin gelişigüzel uygulanması da bir engel teşkil etmektedir.</a:t>
            </a:r>
          </a:p>
          <a:p>
            <a:pPr algn="just"/>
            <a:endParaRPr lang="tr-TR" dirty="0" smtClean="0"/>
          </a:p>
          <a:p>
            <a:pPr algn="just"/>
            <a:r>
              <a:rPr lang="tr-TR" dirty="0" smtClean="0"/>
              <a:t>-Nihayet kamu sektörüne yerleşmiş bulunan zihinsel alışkanlık ve teamüllerden kurtularak, yeni arayış ve alternatiflere açık bir yönetim anlayışına geçmede yaşanan olumsuzlukları da belirtmek gerekir.</a:t>
            </a:r>
          </a:p>
          <a:p>
            <a:pPr algn="just"/>
            <a:endParaRPr lang="tr-TR" dirty="0" smtClean="0"/>
          </a:p>
          <a:p>
            <a:pPr algn="just"/>
            <a:r>
              <a:rPr lang="tr-TR" dirty="0" smtClean="0"/>
              <a:t>-Kamu kesiminin özel kesimden farklı hukuki yapısı, amaçları, organizasyon ve örgütlenme pozisyonu, personel politikaları, gerekse stratejik yönetimin önündeki hukuki, beşeri, mali ve teknolojik engel ve/veya güçlükler, stratejik yönetimin uygulanmasını zorlaştırmaktadır. </a:t>
            </a:r>
            <a:endParaRPr lang="tr-TR" dirty="0"/>
          </a:p>
        </p:txBody>
      </p:sp>
      <p:sp>
        <p:nvSpPr>
          <p:cNvPr id="9" name="8 Dikdörtgen"/>
          <p:cNvSpPr/>
          <p:nvPr/>
        </p:nvSpPr>
        <p:spPr>
          <a:xfrm>
            <a:off x="285720" y="5929330"/>
            <a:ext cx="8072494" cy="400110"/>
          </a:xfrm>
          <a:prstGeom prst="rect">
            <a:avLst/>
          </a:prstGeom>
        </p:spPr>
        <p:txBody>
          <a:bodyPr wrap="square">
            <a:spAutoFit/>
          </a:bodyPr>
          <a:lstStyle/>
          <a:p>
            <a:r>
              <a:rPr lang="tr-TR" sz="1000" b="1" dirty="0" smtClean="0"/>
              <a:t>Kamu Sektöründe Stratejik Yönetim Uygulanabilir mi? (Engeller/Güçlükler) </a:t>
            </a:r>
          </a:p>
          <a:p>
            <a:r>
              <a:rPr lang="tr-TR" sz="1000" b="1" dirty="0" smtClean="0"/>
              <a:t>İlhami SÖYLER*   </a:t>
            </a:r>
            <a:r>
              <a:rPr lang="tr-TR" sz="1000" i="1" dirty="0" smtClean="0"/>
              <a:t>Maliye Dergisi  Sayı 152  Ocak- Haziran 2007</a:t>
            </a:r>
            <a:endParaRPr lang="tr-TR" sz="1000" dirty="0"/>
          </a:p>
        </p:txBody>
      </p:sp>
    </p:spTree>
  </p:cSld>
  <p:clrMapOvr>
    <a:masterClrMapping/>
  </p:clrMapOvr>
  <p:transition>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14"/>
            <a:ext cx="8229600" cy="1399032"/>
          </a:xfrm>
        </p:spPr>
        <p:txBody>
          <a:bodyPr>
            <a:normAutofit/>
          </a:bodyPr>
          <a:lstStyle/>
          <a:p>
            <a:r>
              <a:rPr lang="tr-TR" dirty="0" smtClean="0"/>
              <a:t>Öneriler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6" name="5 Slayt Numarası Yer Tutucusu"/>
          <p:cNvSpPr>
            <a:spLocks noGrp="1"/>
          </p:cNvSpPr>
          <p:nvPr>
            <p:ph type="sldNum" sz="quarter" idx="12"/>
          </p:nvPr>
        </p:nvSpPr>
        <p:spPr/>
        <p:txBody>
          <a:bodyPr/>
          <a:lstStyle/>
          <a:p>
            <a:pPr>
              <a:defRPr/>
            </a:pPr>
            <a:fld id="{E8C0C97A-3DBC-40AE-9EF9-9E1E1856627A}" type="slidenum">
              <a:rPr lang="tr-TR" smtClean="0"/>
              <a:pPr>
                <a:defRPr/>
              </a:pPr>
              <a:t>42</a:t>
            </a:fld>
            <a:endParaRPr lang="tr-TR" dirty="0"/>
          </a:p>
        </p:txBody>
      </p:sp>
      <p:sp>
        <p:nvSpPr>
          <p:cNvPr id="7" name="6 Metin kutusu"/>
          <p:cNvSpPr txBox="1"/>
          <p:nvPr/>
        </p:nvSpPr>
        <p:spPr>
          <a:xfrm>
            <a:off x="428596" y="1198324"/>
            <a:ext cx="8286808" cy="5016758"/>
          </a:xfrm>
          <a:prstGeom prst="rect">
            <a:avLst/>
          </a:prstGeom>
          <a:noFill/>
        </p:spPr>
        <p:txBody>
          <a:bodyPr wrap="square" rtlCol="0">
            <a:spAutoFit/>
          </a:bodyPr>
          <a:lstStyle/>
          <a:p>
            <a:pPr indent="-342900" algn="just"/>
            <a:r>
              <a:rPr lang="tr-TR" sz="2000" dirty="0" smtClean="0"/>
              <a:t>Performans programı kapsamında öncelikli amaç, hedef, performans hedeflerinin ve gösterge sayısal hedef değerlerinin üst yönetim ve birim yöneticilerinin ortak çalışmaları sonucunda belirlenmesi gereklidir.</a:t>
            </a:r>
          </a:p>
          <a:p>
            <a:pPr indent="-342900" algn="just"/>
            <a:endParaRPr lang="tr-TR" sz="2000" dirty="0" smtClean="0"/>
          </a:p>
          <a:p>
            <a:pPr indent="-342900" algn="just"/>
            <a:r>
              <a:rPr lang="tr-TR" sz="2000" dirty="0" smtClean="0"/>
              <a:t>Birim yöneticileri inisiyatif almalı, stratejik planlama çalışmaları, birimin gösterge hedeflerini ve faaliyetlerini belirleyebilecek yetkisi ve bilgisi bulunmayan personele  devredilmemelidir.</a:t>
            </a:r>
          </a:p>
          <a:p>
            <a:pPr indent="-342900" algn="just"/>
            <a:endParaRPr lang="tr-TR" sz="2000" dirty="0" smtClean="0"/>
          </a:p>
          <a:p>
            <a:pPr indent="-342900" algn="just"/>
            <a:r>
              <a:rPr lang="tr-TR" sz="2000" dirty="0" smtClean="0"/>
              <a:t>Stratejik planlama çalışmalarında katılım, personel sayısı ve sunulan katkı açılarından istenilen seviyede gerçekleşmelidir.</a:t>
            </a:r>
          </a:p>
          <a:p>
            <a:pPr indent="-342900" algn="just"/>
            <a:endParaRPr lang="tr-TR" sz="2000" dirty="0" smtClean="0"/>
          </a:p>
          <a:p>
            <a:pPr indent="-342900" algn="just"/>
            <a:r>
              <a:rPr lang="tr-TR" sz="2000" dirty="0" smtClean="0"/>
              <a:t>İzleme ve Değerlendirme </a:t>
            </a:r>
            <a:r>
              <a:rPr lang="tr-TR" sz="2000" dirty="0" smtClean="0"/>
              <a:t>çalışmalarının </a:t>
            </a:r>
            <a:r>
              <a:rPr lang="tr-TR" sz="2000" dirty="0" smtClean="0"/>
              <a:t>etkin ve verimli olmamasından kaynaklı geri bildirim akışındaki yetersizlikten dolayı stratejik yönetim döngüsü kesintiye uğramaktadır. İzleme ve Değerlendirme Sistemine (</a:t>
            </a:r>
            <a:r>
              <a:rPr lang="tr-TR" sz="2000" dirty="0" err="1" smtClean="0"/>
              <a:t>fbs</a:t>
            </a:r>
            <a:r>
              <a:rPr lang="tr-TR" sz="2000" dirty="0" smtClean="0"/>
              <a:t>.mersin.edu.tr) veri girişleri zamanında yapılmalı, girilen veriler daha önceden girilenlerle karşılaştırılmalıdır.</a:t>
            </a:r>
            <a:endParaRPr lang="tr-TR" sz="2000" dirty="0"/>
          </a:p>
        </p:txBody>
      </p:sp>
    </p:spTree>
  </p:cSld>
  <p:clrMapOvr>
    <a:masterClrMapping/>
  </p:clrMapOvr>
  <p:transition>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Faaliyet Bilgi Sistemi</a:t>
            </a:r>
            <a:endParaRPr lang="tr-TR" dirty="0"/>
          </a:p>
        </p:txBody>
      </p:sp>
      <p:sp>
        <p:nvSpPr>
          <p:cNvPr id="3" name="2 İçerik Yer Tutucusu"/>
          <p:cNvSpPr>
            <a:spLocks noGrp="1"/>
          </p:cNvSpPr>
          <p:nvPr>
            <p:ph idx="1"/>
          </p:nvPr>
        </p:nvSpPr>
        <p:spPr/>
        <p:txBody>
          <a:bodyPr/>
          <a:lstStyle/>
          <a:p>
            <a:pPr algn="just"/>
            <a:r>
              <a:rPr lang="tr-TR" dirty="0" smtClean="0"/>
              <a:t>Gösterge gerçekleşmelerine ilişkin veriş girişlerinde ve faaliyet açıklamalarında gösterge adı ve alanı ile ilgisi bulunmayan başka konulardaki gerçekleşmelere ye verilmektedir. Bazı birimlerin girdiği göstergeleri sayısal değerleri ile ilgili faaliyet açıklamalarındaki ifadelerin çeliştiği görülmektedir</a:t>
            </a:r>
            <a:r>
              <a:rPr lang="tr-TR" dirty="0" smtClean="0"/>
              <a:t>.</a:t>
            </a:r>
            <a:endParaRPr lang="tr-TR" dirty="0" smtClean="0"/>
          </a:p>
          <a:p>
            <a:pPr algn="just"/>
            <a:endParaRPr lang="tr-TR" dirty="0" smtClean="0"/>
          </a:p>
          <a:p>
            <a:pPr algn="just"/>
            <a:r>
              <a:rPr lang="tr-TR" dirty="0" smtClean="0"/>
              <a:t>Faaliyet Bilgi Sistemi üzerinden, birimlerimize, Strateji Geliştirme Daire Başkanlığı tarafından mesaj gönderilmektedir. Bu mesajlaşma bölümünün ara sıra kontrol edilmesi gerekmektedir.</a:t>
            </a:r>
          </a:p>
          <a:p>
            <a:pPr algn="just"/>
            <a:endParaRPr lang="tr-TR" dirty="0" smtClean="0"/>
          </a:p>
          <a:p>
            <a:pPr algn="just"/>
            <a:r>
              <a:rPr lang="tr-TR" dirty="0" smtClean="0"/>
              <a:t>Gösterge verileri girilirken kümülatif (birikimli) olanlara dikkat edilmesi gereklidir.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43</a:t>
            </a:fld>
            <a:endParaRPr lang="tr-TR" dirty="0"/>
          </a:p>
        </p:txBody>
      </p:sp>
    </p:spTree>
  </p:cSld>
  <p:clrMapOvr>
    <a:masterClrMapping/>
  </p:clrMapOvr>
  <p:transition>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Faaliyet Bilgi Sistemi</a:t>
            </a:r>
            <a:endParaRPr lang="tr-TR" dirty="0"/>
          </a:p>
        </p:txBody>
      </p:sp>
      <p:sp>
        <p:nvSpPr>
          <p:cNvPr id="3" name="2 İçerik Yer Tutucusu"/>
          <p:cNvSpPr>
            <a:spLocks noGrp="1"/>
          </p:cNvSpPr>
          <p:nvPr>
            <p:ph idx="1"/>
          </p:nvPr>
        </p:nvSpPr>
        <p:spPr/>
        <p:txBody>
          <a:bodyPr/>
          <a:lstStyle/>
          <a:p>
            <a:pPr algn="just"/>
            <a:r>
              <a:rPr lang="tr-TR" dirty="0" smtClean="0"/>
              <a:t>Veri girişlerinde resmi yazı ile belirtilen son giriş tarihlerine uyulmuyor. Tekit yazıları ve telefonla görüşülmek zorunda kalınıyor.</a:t>
            </a:r>
          </a:p>
          <a:p>
            <a:pPr algn="just"/>
            <a:endParaRPr lang="tr-TR" dirty="0" smtClean="0"/>
          </a:p>
          <a:p>
            <a:pPr algn="just"/>
            <a:r>
              <a:rPr lang="tr-TR" dirty="0" smtClean="0"/>
              <a:t>Girilen verilerde 50-100 gibi rakamlar izlenmektedir, bu tip sağlıksız verilerin önlenmesi amacıyla zaman içerisinde hemen hemen tüm göstergelerin kanıtlayıcı belgelerle birlikte girilmesi sağlanacaktır.</a:t>
            </a:r>
          </a:p>
          <a:p>
            <a:pPr algn="just"/>
            <a:endParaRPr lang="tr-TR" dirty="0" smtClean="0"/>
          </a:p>
          <a:p>
            <a:pPr algn="just"/>
            <a:r>
              <a:rPr lang="tr-TR" dirty="0" smtClean="0"/>
              <a:t>Bazı birimlerin, Ocak-Haziran gerçekleşmesi açıklamalarına programlanan faaliyete girilenleri kopyalayıp yapıştırmış olduğu görülmüştür.</a:t>
            </a:r>
          </a:p>
          <a:p>
            <a:pPr algn="just"/>
            <a:endParaRPr lang="tr-TR" dirty="0" smtClean="0"/>
          </a:p>
          <a:p>
            <a:pPr algn="just"/>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44</a:t>
            </a:fld>
            <a:endParaRPr lang="tr-TR" dirty="0"/>
          </a:p>
        </p:txBody>
      </p:sp>
    </p:spTree>
  </p:cSld>
  <p:clrMapOvr>
    <a:masterClrMapping/>
  </p:clrMapOvr>
  <p:transition>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Faaliyet Bilgi Sistemi</a:t>
            </a:r>
            <a:endParaRPr lang="tr-TR" dirty="0"/>
          </a:p>
        </p:txBody>
      </p:sp>
      <p:sp>
        <p:nvSpPr>
          <p:cNvPr id="3" name="2 İçerik Yer Tutucusu"/>
          <p:cNvSpPr>
            <a:spLocks noGrp="1"/>
          </p:cNvSpPr>
          <p:nvPr>
            <p:ph idx="1"/>
          </p:nvPr>
        </p:nvSpPr>
        <p:spPr/>
        <p:txBody>
          <a:bodyPr/>
          <a:lstStyle/>
          <a:p>
            <a:pPr algn="just"/>
            <a:r>
              <a:rPr lang="tr-TR" dirty="0" smtClean="0"/>
              <a:t>Birbiri ile bağlantılı birden çok gösterge verilerinde tutarsızlıklar izlenmiştir. Örneğin Yürütülen Sertifika Programları Sayısına 1 adet olarak giriş yapılmış, Yararlanan Kursiyer Sayısı göstergesine rakam girilmemiş. </a:t>
            </a:r>
          </a:p>
          <a:p>
            <a:pPr algn="just"/>
            <a:endParaRPr lang="tr-TR" dirty="0" smtClean="0"/>
          </a:p>
          <a:p>
            <a:pPr algn="just"/>
            <a:r>
              <a:rPr lang="tr-TR" dirty="0" smtClean="0"/>
              <a:t>Bütçe-Harcama-Performans Programı İlişkilendirme belgelerinde YÖK doktora bursu, jüri ödemesi gibi kısa açıklama yerine en azından ödeme yapılan kişi, kuruluş, firma gibi bilgilerin de yer alması gereklidir.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45</a:t>
            </a:fld>
            <a:endParaRPr lang="tr-TR" dirty="0"/>
          </a:p>
        </p:txBody>
      </p:sp>
    </p:spTree>
  </p:cSld>
  <p:clrMapOvr>
    <a:masterClrMapping/>
  </p:clrMapOvr>
  <p:transition>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6058"/>
            <a:ext cx="8229600" cy="1399032"/>
          </a:xfrm>
        </p:spPr>
        <p:txBody>
          <a:bodyPr/>
          <a:lstStyle/>
          <a:p>
            <a:r>
              <a:rPr lang="tr-TR" dirty="0" smtClean="0"/>
              <a:t>KATILDIĞINIZ İÇİN TEŞEKKÜRLER</a:t>
            </a:r>
            <a:endParaRPr lang="tr-TR"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46</a:t>
            </a:fld>
            <a:endParaRPr lang="tr-TR"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Stratejik Yönetim Nedir?</a:t>
            </a:r>
            <a:endParaRPr lang="tr-TR" dirty="0"/>
          </a:p>
        </p:txBody>
      </p:sp>
      <p:sp>
        <p:nvSpPr>
          <p:cNvPr id="3" name="2 İçerik Yer Tutucusu"/>
          <p:cNvSpPr>
            <a:spLocks noGrp="1"/>
          </p:cNvSpPr>
          <p:nvPr>
            <p:ph idx="1"/>
          </p:nvPr>
        </p:nvSpPr>
        <p:spPr>
          <a:xfrm>
            <a:off x="457200" y="1071546"/>
            <a:ext cx="8229600" cy="4572000"/>
          </a:xfrm>
        </p:spPr>
        <p:txBody>
          <a:bodyPr>
            <a:noAutofit/>
          </a:bodyPr>
          <a:lstStyle/>
          <a:p>
            <a:pPr algn="just">
              <a:spcBef>
                <a:spcPts val="0"/>
              </a:spcBef>
              <a:buNone/>
            </a:pPr>
            <a:endParaRPr lang="tr-TR" sz="2400" dirty="0" smtClean="0"/>
          </a:p>
          <a:p>
            <a:pPr marL="0" indent="0" algn="just">
              <a:spcBef>
                <a:spcPts val="0"/>
              </a:spcBef>
              <a:buNone/>
            </a:pPr>
            <a:endParaRPr lang="tr-TR" sz="2400" dirty="0" smtClean="0"/>
          </a:p>
          <a:p>
            <a:pPr marL="0" indent="0" algn="just">
              <a:spcBef>
                <a:spcPts val="0"/>
              </a:spcBef>
              <a:buNone/>
            </a:pPr>
            <a:r>
              <a:rPr lang="tr-TR" sz="2400" dirty="0" smtClean="0"/>
              <a:t>Stratejik yönetim bir süreçtir. Ulaşmak istenen amaçlar ve hedefler, onlara ne ölçüde ulaşmak istendiği, ne zaman ulaşmak istendiği ve  bunu başarmak için kullanılması gereken araçlar belirlenir. Nasıl davranması gerektiğine karar verilir. Daha sonra ise bu verdiği kararlar uygulanmaya başlanır. Uygulama aşamasından sonra ise kontrol ve geliştirme süreci başlar. Yapılan uygulamaların sonuçları incelenir ve amaçlara ulaşabilmek için yapılması gereken değişiklikler planlanır ve uygulamaya geçilir. Daha sonra bu uygulamalar da kontrole tabii tutulur ve çember bu şekilde dönmeye devam eder. </a:t>
            </a:r>
            <a:endParaRPr lang="tr-TR" sz="2400" dirty="0"/>
          </a:p>
        </p:txBody>
      </p:sp>
      <p:sp>
        <p:nvSpPr>
          <p:cNvPr id="4" name="3 Veri Yer Tutucusu"/>
          <p:cNvSpPr>
            <a:spLocks noGrp="1"/>
          </p:cNvSpPr>
          <p:nvPr>
            <p:ph type="dt" sz="half" idx="10"/>
          </p:nvPr>
        </p:nvSpPr>
        <p:spPr/>
        <p:txBody>
          <a:bodyPr/>
          <a:lstStyle/>
          <a:p>
            <a:pPr>
              <a:defRPr/>
            </a:pPr>
            <a:fld id="{0FBD7820-3342-4E0F-A1CD-6920CF466702}" type="datetime1">
              <a:rPr lang="tr-TR" smtClean="0"/>
              <a:pPr>
                <a:defRPr/>
              </a:pPr>
              <a:t>20.09.2018</a:t>
            </a:fld>
            <a:endParaRPr lang="tr-TR"/>
          </a:p>
        </p:txBody>
      </p:sp>
      <p:sp>
        <p:nvSpPr>
          <p:cNvPr id="5" name="4 Slayt Numarası Yer Tutucusu"/>
          <p:cNvSpPr>
            <a:spLocks noGrp="1"/>
          </p:cNvSpPr>
          <p:nvPr>
            <p:ph type="sldNum" sz="quarter" idx="12"/>
          </p:nvPr>
        </p:nvSpPr>
        <p:spPr/>
        <p:txBody>
          <a:bodyPr/>
          <a:lstStyle/>
          <a:p>
            <a:pPr>
              <a:defRPr/>
            </a:pPr>
            <a:fld id="{E8C0C97A-3DBC-40AE-9EF9-9E1E1856627A}" type="slidenum">
              <a:rPr lang="tr-TR" smtClean="0"/>
              <a:pPr>
                <a:defRPr/>
              </a:pPr>
              <a:t>5</a:t>
            </a:fld>
            <a:endParaRPr lang="tr-TR"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3"/>
          <p:cNvSpPr>
            <a:spLocks noChangeShapeType="1"/>
          </p:cNvSpPr>
          <p:nvPr/>
        </p:nvSpPr>
        <p:spPr bwMode="auto">
          <a:xfrm>
            <a:off x="6858000" y="2565400"/>
            <a:ext cx="15240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099" name="Line 4"/>
          <p:cNvSpPr>
            <a:spLocks noChangeShapeType="1"/>
          </p:cNvSpPr>
          <p:nvPr/>
        </p:nvSpPr>
        <p:spPr bwMode="auto">
          <a:xfrm>
            <a:off x="6234113" y="2997200"/>
            <a:ext cx="6096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0" name="Line 5"/>
          <p:cNvSpPr>
            <a:spLocks noChangeShapeType="1"/>
          </p:cNvSpPr>
          <p:nvPr/>
        </p:nvSpPr>
        <p:spPr bwMode="auto">
          <a:xfrm>
            <a:off x="5624513" y="3454400"/>
            <a:ext cx="6096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1" name="Line 6"/>
          <p:cNvSpPr>
            <a:spLocks noChangeShapeType="1"/>
          </p:cNvSpPr>
          <p:nvPr/>
        </p:nvSpPr>
        <p:spPr bwMode="auto">
          <a:xfrm>
            <a:off x="5014913" y="3911600"/>
            <a:ext cx="6096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2" name="Line 7"/>
          <p:cNvSpPr>
            <a:spLocks noChangeShapeType="1"/>
          </p:cNvSpPr>
          <p:nvPr/>
        </p:nvSpPr>
        <p:spPr bwMode="auto">
          <a:xfrm>
            <a:off x="4405313" y="4368800"/>
            <a:ext cx="6096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3" name="Line 8"/>
          <p:cNvSpPr>
            <a:spLocks noChangeShapeType="1"/>
          </p:cNvSpPr>
          <p:nvPr/>
        </p:nvSpPr>
        <p:spPr bwMode="auto">
          <a:xfrm>
            <a:off x="3802063" y="4810125"/>
            <a:ext cx="6096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4" name="Line 9"/>
          <p:cNvSpPr>
            <a:spLocks noChangeShapeType="1"/>
          </p:cNvSpPr>
          <p:nvPr/>
        </p:nvSpPr>
        <p:spPr bwMode="auto">
          <a:xfrm flipV="1">
            <a:off x="4411663" y="4360863"/>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5" name="Line 10"/>
          <p:cNvSpPr>
            <a:spLocks noChangeShapeType="1"/>
          </p:cNvSpPr>
          <p:nvPr/>
        </p:nvSpPr>
        <p:spPr bwMode="auto">
          <a:xfrm flipV="1">
            <a:off x="3802063" y="4797425"/>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6" name="Line 11"/>
          <p:cNvSpPr>
            <a:spLocks noChangeShapeType="1"/>
          </p:cNvSpPr>
          <p:nvPr/>
        </p:nvSpPr>
        <p:spPr bwMode="auto">
          <a:xfrm flipV="1">
            <a:off x="6843713" y="2540000"/>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7" name="Line 12"/>
          <p:cNvSpPr>
            <a:spLocks noChangeShapeType="1"/>
          </p:cNvSpPr>
          <p:nvPr/>
        </p:nvSpPr>
        <p:spPr bwMode="auto">
          <a:xfrm flipV="1">
            <a:off x="6234113" y="2997200"/>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8" name="Line 13"/>
          <p:cNvSpPr>
            <a:spLocks noChangeShapeType="1"/>
          </p:cNvSpPr>
          <p:nvPr/>
        </p:nvSpPr>
        <p:spPr bwMode="auto">
          <a:xfrm flipV="1">
            <a:off x="5624513" y="3454400"/>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09" name="Line 14"/>
          <p:cNvSpPr>
            <a:spLocks noChangeShapeType="1"/>
          </p:cNvSpPr>
          <p:nvPr/>
        </p:nvSpPr>
        <p:spPr bwMode="auto">
          <a:xfrm flipV="1">
            <a:off x="5014913" y="3911600"/>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10" name="Text Box 15"/>
          <p:cNvSpPr txBox="1">
            <a:spLocks noChangeArrowheads="1"/>
          </p:cNvSpPr>
          <p:nvPr/>
        </p:nvSpPr>
        <p:spPr bwMode="auto">
          <a:xfrm>
            <a:off x="428596" y="4929198"/>
            <a:ext cx="3024187" cy="646331"/>
          </a:xfrm>
          <a:prstGeom prst="rect">
            <a:avLst/>
          </a:prstGeom>
          <a:noFill/>
          <a:ln w="9525">
            <a:noFill/>
            <a:miter lim="800000"/>
            <a:headEnd/>
            <a:tailEnd/>
          </a:ln>
        </p:spPr>
        <p:txBody>
          <a:bodyPr>
            <a:spAutoFit/>
          </a:bodyPr>
          <a:lstStyle/>
          <a:p>
            <a:r>
              <a:rPr lang="tr-TR" b="1" dirty="0" smtClean="0">
                <a:solidFill>
                  <a:schemeClr val="bg1"/>
                </a:solidFill>
                <a:latin typeface="Tahoma" pitchFamily="34" charset="0"/>
                <a:ea typeface="Arial Unicode MS" pitchFamily="34" charset="-128"/>
                <a:cs typeface="Arial Unicode MS" pitchFamily="34" charset="-128"/>
              </a:rPr>
              <a:t>Durum </a:t>
            </a:r>
            <a:r>
              <a:rPr lang="tr-TR" b="1" dirty="0">
                <a:solidFill>
                  <a:schemeClr val="bg1"/>
                </a:solidFill>
                <a:latin typeface="Tahoma" pitchFamily="34" charset="0"/>
                <a:ea typeface="Arial Unicode MS" pitchFamily="34" charset="-128"/>
                <a:cs typeface="Arial Unicode MS" pitchFamily="34" charset="-128"/>
              </a:rPr>
              <a:t>Analizi: Şu anda neredeyiz?</a:t>
            </a:r>
            <a:endParaRPr lang="en-US" b="1" dirty="0">
              <a:solidFill>
                <a:schemeClr val="bg1"/>
              </a:solidFill>
              <a:latin typeface="Tahoma" pitchFamily="34" charset="0"/>
              <a:ea typeface="Arial Unicode MS" pitchFamily="34" charset="-128"/>
              <a:cs typeface="Arial Unicode MS" pitchFamily="34" charset="-128"/>
            </a:endParaRPr>
          </a:p>
        </p:txBody>
      </p:sp>
      <p:sp>
        <p:nvSpPr>
          <p:cNvPr id="4111" name="Text Box 16"/>
          <p:cNvSpPr txBox="1">
            <a:spLocks noChangeArrowheads="1"/>
          </p:cNvSpPr>
          <p:nvPr/>
        </p:nvSpPr>
        <p:spPr bwMode="auto">
          <a:xfrm>
            <a:off x="6875466" y="1916115"/>
            <a:ext cx="1797287" cy="646331"/>
          </a:xfrm>
          <a:prstGeom prst="rect">
            <a:avLst/>
          </a:prstGeom>
          <a:noFill/>
          <a:ln w="9525">
            <a:noFill/>
            <a:miter lim="800000"/>
            <a:headEnd/>
            <a:tailEnd/>
          </a:ln>
        </p:spPr>
        <p:txBody>
          <a:bodyPr wrap="none">
            <a:spAutoFit/>
          </a:bodyPr>
          <a:lstStyle/>
          <a:p>
            <a:r>
              <a:rPr lang="tr-TR" b="1" dirty="0">
                <a:solidFill>
                  <a:srgbClr val="FF0000"/>
                </a:solidFill>
                <a:latin typeface="Tahoma" pitchFamily="34" charset="0"/>
                <a:ea typeface="Arial Unicode MS" pitchFamily="34" charset="-128"/>
                <a:cs typeface="Arial Unicode MS" pitchFamily="34" charset="-128"/>
              </a:rPr>
              <a:t>Nerede olmak</a:t>
            </a:r>
          </a:p>
          <a:p>
            <a:r>
              <a:rPr lang="tr-TR" b="1" dirty="0">
                <a:solidFill>
                  <a:srgbClr val="FF0000"/>
                </a:solidFill>
                <a:latin typeface="Tahoma" pitchFamily="34" charset="0"/>
                <a:ea typeface="Arial Unicode MS" pitchFamily="34" charset="-128"/>
                <a:cs typeface="Arial Unicode MS" pitchFamily="34" charset="-128"/>
              </a:rPr>
              <a:t>istiyoruz?</a:t>
            </a:r>
            <a:endParaRPr lang="en-US" b="1" dirty="0">
              <a:solidFill>
                <a:srgbClr val="FF0000"/>
              </a:solidFill>
              <a:latin typeface="Tahoma" pitchFamily="34" charset="0"/>
              <a:ea typeface="Arial Unicode MS" pitchFamily="34" charset="-128"/>
              <a:cs typeface="Arial Unicode MS" pitchFamily="34" charset="-128"/>
            </a:endParaRPr>
          </a:p>
        </p:txBody>
      </p:sp>
      <p:sp>
        <p:nvSpPr>
          <p:cNvPr id="4112" name="Line 17"/>
          <p:cNvSpPr>
            <a:spLocks noChangeShapeType="1"/>
          </p:cNvSpPr>
          <p:nvPr/>
        </p:nvSpPr>
        <p:spPr bwMode="auto">
          <a:xfrm flipV="1">
            <a:off x="2051054" y="1052516"/>
            <a:ext cx="4797425" cy="3671887"/>
          </a:xfrm>
          <a:prstGeom prst="line">
            <a:avLst/>
          </a:prstGeom>
          <a:noFill/>
          <a:ln w="85725">
            <a:solidFill>
              <a:schemeClr val="accent6">
                <a:lumMod val="50000"/>
              </a:schemeClr>
            </a:solidFill>
            <a:round/>
            <a:headEnd/>
            <a:tailEnd type="triangle" w="med" len="med"/>
          </a:ln>
        </p:spPr>
        <p:txBody>
          <a:bodyPr/>
          <a:lstStyle/>
          <a:p>
            <a:endParaRPr lang="tr-TR" dirty="0"/>
          </a:p>
        </p:txBody>
      </p:sp>
      <p:sp>
        <p:nvSpPr>
          <p:cNvPr id="4113" name="Text Box 18"/>
          <p:cNvSpPr txBox="1">
            <a:spLocks noChangeArrowheads="1"/>
          </p:cNvSpPr>
          <p:nvPr/>
        </p:nvSpPr>
        <p:spPr bwMode="auto">
          <a:xfrm rot="-2252175">
            <a:off x="2021241" y="2273990"/>
            <a:ext cx="4136325" cy="646331"/>
          </a:xfrm>
          <a:prstGeom prst="rect">
            <a:avLst/>
          </a:prstGeom>
          <a:noFill/>
          <a:ln w="9525">
            <a:noFill/>
            <a:miter lim="800000"/>
            <a:headEnd/>
            <a:tailEnd/>
          </a:ln>
        </p:spPr>
        <p:txBody>
          <a:bodyPr wrap="none">
            <a:spAutoFit/>
          </a:bodyPr>
          <a:lstStyle/>
          <a:p>
            <a:r>
              <a:rPr lang="tr-TR" b="1" dirty="0">
                <a:solidFill>
                  <a:schemeClr val="accent5">
                    <a:lumMod val="40000"/>
                    <a:lumOff val="60000"/>
                  </a:schemeClr>
                </a:solidFill>
                <a:latin typeface="Tahoma" pitchFamily="34" charset="0"/>
                <a:ea typeface="Arial Unicode MS" pitchFamily="34" charset="-128"/>
                <a:cs typeface="Arial Unicode MS" pitchFamily="34" charset="-128"/>
              </a:rPr>
              <a:t>Strateji oluşturma</a:t>
            </a:r>
          </a:p>
          <a:p>
            <a:r>
              <a:rPr lang="tr-TR" dirty="0">
                <a:solidFill>
                  <a:schemeClr val="accent5">
                    <a:lumMod val="40000"/>
                    <a:lumOff val="60000"/>
                  </a:schemeClr>
                </a:solidFill>
                <a:latin typeface="Tahoma" pitchFamily="34" charset="0"/>
                <a:ea typeface="Arial Unicode MS" pitchFamily="34" charset="-128"/>
                <a:cs typeface="Arial Unicode MS" pitchFamily="34" charset="-128"/>
              </a:rPr>
              <a:t>Olmak istediğimiz yere nasıl gideceğiz?</a:t>
            </a:r>
          </a:p>
        </p:txBody>
      </p:sp>
      <p:sp>
        <p:nvSpPr>
          <p:cNvPr id="4114" name="Text Box 19"/>
          <p:cNvSpPr txBox="1">
            <a:spLocks noChangeArrowheads="1"/>
          </p:cNvSpPr>
          <p:nvPr/>
        </p:nvSpPr>
        <p:spPr bwMode="auto">
          <a:xfrm rot="-2251989">
            <a:off x="2136776" y="2582757"/>
            <a:ext cx="5953125" cy="646331"/>
          </a:xfrm>
          <a:prstGeom prst="rect">
            <a:avLst/>
          </a:prstGeom>
          <a:noFill/>
          <a:ln w="9525">
            <a:noFill/>
            <a:miter lim="800000"/>
            <a:headEnd/>
            <a:tailEnd/>
          </a:ln>
        </p:spPr>
        <p:txBody>
          <a:bodyPr>
            <a:spAutoFit/>
          </a:bodyPr>
          <a:lstStyle/>
          <a:p>
            <a:r>
              <a:rPr lang="tr-TR" b="1" dirty="0">
                <a:solidFill>
                  <a:srgbClr val="FFFF00"/>
                </a:solidFill>
                <a:latin typeface="Tahoma" pitchFamily="34" charset="0"/>
                <a:ea typeface="Arial Unicode MS" pitchFamily="34" charset="-128"/>
                <a:cs typeface="Arial Unicode MS" pitchFamily="34" charset="-128"/>
              </a:rPr>
              <a:t>Hedefe doğru ilerlediğimizi nasıl bileceğiz</a:t>
            </a:r>
            <a:r>
              <a:rPr lang="tr-TR" dirty="0">
                <a:solidFill>
                  <a:srgbClr val="FFFF00"/>
                </a:solidFill>
                <a:latin typeface="Tahoma" pitchFamily="34" charset="0"/>
                <a:ea typeface="Arial Unicode MS" pitchFamily="34" charset="-128"/>
                <a:cs typeface="Arial Unicode MS" pitchFamily="34" charset="-128"/>
              </a:rPr>
              <a:t>? </a:t>
            </a:r>
          </a:p>
          <a:p>
            <a:r>
              <a:rPr lang="tr-TR" dirty="0">
                <a:solidFill>
                  <a:srgbClr val="FFFF00"/>
                </a:solidFill>
                <a:latin typeface="Tahoma" pitchFamily="34" charset="0"/>
                <a:ea typeface="Arial Unicode MS" pitchFamily="34" charset="-128"/>
                <a:cs typeface="Arial Unicode MS" pitchFamily="34" charset="-128"/>
              </a:rPr>
              <a:t>Performans </a:t>
            </a:r>
            <a:r>
              <a:rPr lang="tr-TR" dirty="0" smtClean="0">
                <a:solidFill>
                  <a:srgbClr val="FFFF00"/>
                </a:solidFill>
                <a:latin typeface="Tahoma" pitchFamily="34" charset="0"/>
                <a:ea typeface="Arial Unicode MS" pitchFamily="34" charset="-128"/>
                <a:cs typeface="Arial Unicode MS" pitchFamily="34" charset="-128"/>
              </a:rPr>
              <a:t>Yönetimi ve İzleme</a:t>
            </a:r>
            <a:endParaRPr lang="en-US" dirty="0">
              <a:solidFill>
                <a:srgbClr val="FFFF00"/>
              </a:solidFill>
              <a:latin typeface="Tahoma" pitchFamily="34" charset="0"/>
              <a:ea typeface="Arial Unicode MS" pitchFamily="34" charset="-128"/>
              <a:cs typeface="Arial Unicode MS" pitchFamily="34" charset="-128"/>
            </a:endParaRPr>
          </a:p>
        </p:txBody>
      </p:sp>
      <p:sp>
        <p:nvSpPr>
          <p:cNvPr id="4115" name="Line 20"/>
          <p:cNvSpPr>
            <a:spLocks noChangeShapeType="1"/>
          </p:cNvSpPr>
          <p:nvPr/>
        </p:nvSpPr>
        <p:spPr bwMode="auto">
          <a:xfrm>
            <a:off x="3192463" y="5275263"/>
            <a:ext cx="609600" cy="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16" name="Line 21"/>
          <p:cNvSpPr>
            <a:spLocks noChangeShapeType="1"/>
          </p:cNvSpPr>
          <p:nvPr/>
        </p:nvSpPr>
        <p:spPr bwMode="auto">
          <a:xfrm flipV="1">
            <a:off x="3200400" y="5275263"/>
            <a:ext cx="0" cy="457200"/>
          </a:xfrm>
          <a:prstGeom prst="line">
            <a:avLst/>
          </a:prstGeom>
          <a:noFill/>
          <a:ln w="38100">
            <a:solidFill>
              <a:schemeClr val="accent5">
                <a:lumMod val="60000"/>
                <a:lumOff val="40000"/>
              </a:schemeClr>
            </a:solidFill>
            <a:round/>
            <a:headEnd/>
            <a:tailEnd/>
          </a:ln>
        </p:spPr>
        <p:txBody>
          <a:bodyPr/>
          <a:lstStyle/>
          <a:p>
            <a:endParaRPr lang="tr-TR" dirty="0"/>
          </a:p>
        </p:txBody>
      </p:sp>
      <p:sp>
        <p:nvSpPr>
          <p:cNvPr id="4117" name="Text Box 22"/>
          <p:cNvSpPr txBox="1">
            <a:spLocks noChangeArrowheads="1"/>
          </p:cNvSpPr>
          <p:nvPr/>
        </p:nvSpPr>
        <p:spPr bwMode="auto">
          <a:xfrm>
            <a:off x="250827" y="5732464"/>
            <a:ext cx="8281988" cy="707886"/>
          </a:xfrm>
          <a:prstGeom prst="rect">
            <a:avLst/>
          </a:prstGeom>
          <a:solidFill>
            <a:schemeClr val="bg1">
              <a:lumMod val="85000"/>
              <a:lumOff val="15000"/>
            </a:schemeClr>
          </a:solidFill>
          <a:ln w="9525">
            <a:noFill/>
            <a:miter lim="800000"/>
            <a:headEnd/>
            <a:tailEnd/>
          </a:ln>
        </p:spPr>
        <p:txBody>
          <a:bodyPr>
            <a:spAutoFit/>
          </a:bodyPr>
          <a:lstStyle/>
          <a:p>
            <a:r>
              <a:rPr lang="tr-TR" sz="4000" b="1" u="sng" dirty="0">
                <a:solidFill>
                  <a:srgbClr val="FF9900"/>
                </a:solidFill>
                <a:latin typeface="Tahoma" pitchFamily="34" charset="0"/>
                <a:ea typeface="Arial Unicode MS" pitchFamily="34" charset="-128"/>
                <a:cs typeface="Arial Unicode MS" pitchFamily="34" charset="-128"/>
              </a:rPr>
              <a:t>Misyon</a:t>
            </a:r>
            <a:r>
              <a:rPr lang="tr-TR" sz="4000" b="1" dirty="0">
                <a:solidFill>
                  <a:schemeClr val="bg1"/>
                </a:solidFill>
                <a:latin typeface="Tahoma" pitchFamily="34" charset="0"/>
                <a:ea typeface="Arial Unicode MS" pitchFamily="34" charset="-128"/>
                <a:cs typeface="Arial Unicode MS" pitchFamily="34" charset="-128"/>
              </a:rPr>
              <a:t> </a:t>
            </a:r>
            <a:r>
              <a:rPr lang="tr-TR" b="1" dirty="0">
                <a:solidFill>
                  <a:srgbClr val="FF0000"/>
                </a:solidFill>
                <a:latin typeface="Tahoma" pitchFamily="34" charset="0"/>
                <a:ea typeface="Arial Unicode MS" pitchFamily="34" charset="-128"/>
                <a:cs typeface="Arial Unicode MS" pitchFamily="34" charset="-128"/>
              </a:rPr>
              <a:t>Neden varız?</a:t>
            </a:r>
            <a:endParaRPr lang="en-GB" b="1" dirty="0">
              <a:solidFill>
                <a:srgbClr val="FF0000"/>
              </a:solidFill>
              <a:latin typeface="Tahoma" pitchFamily="34" charset="0"/>
              <a:ea typeface="Arial Unicode MS" pitchFamily="34" charset="-128"/>
              <a:cs typeface="Arial Unicode MS" pitchFamily="34" charset="-128"/>
            </a:endParaRPr>
          </a:p>
        </p:txBody>
      </p:sp>
      <p:sp>
        <p:nvSpPr>
          <p:cNvPr id="4118" name="Text Box 23"/>
          <p:cNvSpPr txBox="1">
            <a:spLocks noChangeArrowheads="1"/>
          </p:cNvSpPr>
          <p:nvPr/>
        </p:nvSpPr>
        <p:spPr bwMode="auto">
          <a:xfrm>
            <a:off x="6804029" y="1341439"/>
            <a:ext cx="1896673" cy="707886"/>
          </a:xfrm>
          <a:prstGeom prst="rect">
            <a:avLst/>
          </a:prstGeom>
          <a:noFill/>
          <a:ln w="9525">
            <a:noFill/>
            <a:miter lim="800000"/>
            <a:headEnd/>
            <a:tailEnd/>
          </a:ln>
        </p:spPr>
        <p:txBody>
          <a:bodyPr wrap="none">
            <a:spAutoFit/>
          </a:bodyPr>
          <a:lstStyle/>
          <a:p>
            <a:r>
              <a:rPr lang="tr-TR" sz="4000" b="1" u="sng" dirty="0">
                <a:solidFill>
                  <a:srgbClr val="FF9900"/>
                </a:solidFill>
                <a:latin typeface="Tahoma" pitchFamily="34" charset="0"/>
                <a:ea typeface="Arial Unicode MS" pitchFamily="34" charset="-128"/>
                <a:cs typeface="Arial Unicode MS" pitchFamily="34" charset="-128"/>
              </a:rPr>
              <a:t>Vizyon</a:t>
            </a:r>
            <a:endParaRPr lang="en-GB" sz="2800" b="1" dirty="0">
              <a:solidFill>
                <a:srgbClr val="FF9900"/>
              </a:solidFill>
              <a:latin typeface="Tahoma" pitchFamily="34" charset="0"/>
              <a:ea typeface="Arial Unicode MS" pitchFamily="34" charset="-128"/>
              <a:cs typeface="Arial Unicode MS" pitchFamily="34" charset="-128"/>
            </a:endParaRPr>
          </a:p>
        </p:txBody>
      </p:sp>
      <p:sp>
        <p:nvSpPr>
          <p:cNvPr id="4119" name="Rectangle 24"/>
          <p:cNvSpPr>
            <a:spLocks noChangeArrowheads="1"/>
          </p:cNvSpPr>
          <p:nvPr/>
        </p:nvSpPr>
        <p:spPr bwMode="auto">
          <a:xfrm>
            <a:off x="323851" y="1303338"/>
            <a:ext cx="4495800" cy="685800"/>
          </a:xfrm>
          <a:prstGeom prst="rect">
            <a:avLst/>
          </a:prstGeom>
          <a:noFill/>
          <a:ln w="9525">
            <a:noFill/>
            <a:miter lim="800000"/>
            <a:headEnd/>
            <a:tailEnd/>
          </a:ln>
        </p:spPr>
        <p:txBody>
          <a:bodyPr anchor="ctr"/>
          <a:lstStyle/>
          <a:p>
            <a:pPr eaLnBrk="0" hangingPunct="0">
              <a:lnSpc>
                <a:spcPct val="90000"/>
              </a:lnSpc>
            </a:pPr>
            <a:r>
              <a:rPr lang="tr-TR" sz="3200" b="1" dirty="0">
                <a:solidFill>
                  <a:srgbClr val="FF9900"/>
                </a:solidFill>
                <a:latin typeface="Tahoma" pitchFamily="34" charset="0"/>
              </a:rPr>
              <a:t>Stratejik Y</a:t>
            </a:r>
            <a:r>
              <a:rPr lang="tr-TR" sz="3200" b="1" dirty="0">
                <a:solidFill>
                  <a:srgbClr val="FF9900"/>
                </a:solidFill>
                <a:latin typeface="Comic Sans MS" pitchFamily="66" charset="0"/>
              </a:rPr>
              <a:t>ö</a:t>
            </a:r>
            <a:r>
              <a:rPr lang="tr-TR" sz="3200" b="1" dirty="0">
                <a:solidFill>
                  <a:srgbClr val="FF9900"/>
                </a:solidFill>
                <a:latin typeface="Tahoma" pitchFamily="34" charset="0"/>
              </a:rPr>
              <a:t>netim</a:t>
            </a:r>
            <a:endParaRPr lang="en-US" sz="3200" b="1" dirty="0">
              <a:solidFill>
                <a:srgbClr val="FF9900"/>
              </a:solidFill>
              <a:latin typeface="Tahoma" pitchFamily="34" charset="0"/>
            </a:endParaRPr>
          </a:p>
        </p:txBody>
      </p:sp>
      <p:sp>
        <p:nvSpPr>
          <p:cNvPr id="25" name="33 Veri Yer Tutucusu"/>
          <p:cNvSpPr>
            <a:spLocks noGrp="1"/>
          </p:cNvSpPr>
          <p:nvPr>
            <p:ph type="dt" sz="half" idx="10"/>
          </p:nvPr>
        </p:nvSpPr>
        <p:spPr/>
        <p:txBody>
          <a:bodyPr/>
          <a:lstStyle/>
          <a:p>
            <a:pPr>
              <a:defRPr/>
            </a:pPr>
            <a:fld id="{DE7FC083-F59B-4B88-A499-0C49D70F4798}" type="datetime1">
              <a:rPr lang="tr-TR"/>
              <a:pPr>
                <a:defRPr/>
              </a:pPr>
              <a:t>20.09.2018</a:t>
            </a:fld>
            <a:endParaRPr lang="tr-TR" dirty="0"/>
          </a:p>
        </p:txBody>
      </p:sp>
      <p:sp>
        <p:nvSpPr>
          <p:cNvPr id="26" name="34 Slayt Numarası Yer Tutucusu"/>
          <p:cNvSpPr>
            <a:spLocks noGrp="1"/>
          </p:cNvSpPr>
          <p:nvPr>
            <p:ph type="sldNum" sz="quarter" idx="12"/>
          </p:nvPr>
        </p:nvSpPr>
        <p:spPr/>
        <p:txBody>
          <a:bodyPr/>
          <a:lstStyle/>
          <a:p>
            <a:pPr>
              <a:defRPr/>
            </a:pPr>
            <a:fld id="{B5B7D601-5EE2-4B36-9C67-7C23E156EC29}" type="slidenum">
              <a:rPr lang="tr-TR" smtClean="0"/>
              <a:pPr>
                <a:defRPr/>
              </a:pPr>
              <a:t>6</a:t>
            </a:fld>
            <a:endParaRPr lang="tr-TR"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9"/>
          <p:cNvGrpSpPr>
            <a:grpSpLocks/>
          </p:cNvGrpSpPr>
          <p:nvPr/>
        </p:nvGrpSpPr>
        <p:grpSpPr bwMode="auto">
          <a:xfrm>
            <a:off x="5148263" y="2060575"/>
            <a:ext cx="1871662" cy="3616325"/>
            <a:chOff x="2400" y="864"/>
            <a:chExt cx="480" cy="2784"/>
          </a:xfrm>
          <a:solidFill>
            <a:schemeClr val="tx1"/>
          </a:solidFill>
        </p:grpSpPr>
        <p:sp>
          <p:nvSpPr>
            <p:cNvPr id="6184" name="AutoShape 10"/>
            <p:cNvSpPr>
              <a:spLocks noChangeArrowheads="1"/>
            </p:cNvSpPr>
            <p:nvPr/>
          </p:nvSpPr>
          <p:spPr bwMode="auto">
            <a:xfrm>
              <a:off x="2400" y="864"/>
              <a:ext cx="480" cy="2784"/>
            </a:xfrm>
            <a:prstGeom prst="notchedRightArrow">
              <a:avLst>
                <a:gd name="adj1" fmla="val 50000"/>
                <a:gd name="adj2" fmla="val 25000"/>
              </a:avLst>
            </a:prstGeom>
            <a:grpFill/>
            <a:ln w="19050">
              <a:solidFill>
                <a:schemeClr val="bg1"/>
              </a:solidFill>
              <a:miter lim="800000"/>
              <a:headEnd/>
              <a:tailEnd/>
            </a:ln>
          </p:spPr>
          <p:txBody>
            <a:bodyPr wrap="none" anchor="ctr"/>
            <a:lstStyle/>
            <a:p>
              <a:pPr algn="ctr" eaLnBrk="0" hangingPunct="0">
                <a:lnSpc>
                  <a:spcPct val="95000"/>
                </a:lnSpc>
              </a:pPr>
              <a:endParaRPr lang="tr-TR" sz="1000" b="1">
                <a:solidFill>
                  <a:schemeClr val="accent2"/>
                </a:solidFill>
                <a:latin typeface="Tahoma" pitchFamily="34" charset="0"/>
                <a:cs typeface="Tahoma" pitchFamily="34" charset="0"/>
              </a:endParaRPr>
            </a:p>
          </p:txBody>
        </p:sp>
        <p:sp>
          <p:nvSpPr>
            <p:cNvPr id="6185" name="Text Box 11"/>
            <p:cNvSpPr txBox="1">
              <a:spLocks noChangeArrowheads="1"/>
            </p:cNvSpPr>
            <p:nvPr/>
          </p:nvSpPr>
          <p:spPr bwMode="auto">
            <a:xfrm>
              <a:off x="2459" y="1585"/>
              <a:ext cx="337" cy="327"/>
            </a:xfrm>
            <a:prstGeom prst="rect">
              <a:avLst/>
            </a:prstGeom>
            <a:solidFill>
              <a:srgbClr val="FFC000"/>
            </a:solidFill>
            <a:ln w="19050">
              <a:solidFill>
                <a:schemeClr val="bg1"/>
              </a:solidFill>
              <a:miter lim="800000"/>
              <a:headEnd/>
              <a:tailEnd/>
            </a:ln>
          </p:spPr>
          <p:txBody>
            <a:bodyPr>
              <a:spAutoFit/>
            </a:bodyPr>
            <a:lstStyle/>
            <a:p>
              <a:pPr algn="ctr" eaLnBrk="0" hangingPunct="0">
                <a:lnSpc>
                  <a:spcPct val="90000"/>
                </a:lnSpc>
              </a:pPr>
              <a:r>
                <a:rPr lang="tr-TR" sz="1200" b="1" dirty="0">
                  <a:solidFill>
                    <a:schemeClr val="bg1"/>
                  </a:solidFill>
                  <a:latin typeface="Tahoma" pitchFamily="34" charset="0"/>
                  <a:cs typeface="Tahoma" pitchFamily="34" charset="0"/>
                </a:rPr>
                <a:t>Performans Hedefleri</a:t>
              </a:r>
            </a:p>
          </p:txBody>
        </p:sp>
      </p:grpSp>
      <p:grpSp>
        <p:nvGrpSpPr>
          <p:cNvPr id="5" name="Group 9"/>
          <p:cNvGrpSpPr>
            <a:grpSpLocks/>
          </p:cNvGrpSpPr>
          <p:nvPr/>
        </p:nvGrpSpPr>
        <p:grpSpPr bwMode="auto">
          <a:xfrm>
            <a:off x="3214678" y="1643050"/>
            <a:ext cx="1500197" cy="2928958"/>
            <a:chOff x="2400" y="864"/>
            <a:chExt cx="480" cy="2784"/>
          </a:xfrm>
          <a:solidFill>
            <a:schemeClr val="tx1"/>
          </a:solidFill>
        </p:grpSpPr>
        <p:sp>
          <p:nvSpPr>
            <p:cNvPr id="6182" name="AutoShape 10"/>
            <p:cNvSpPr>
              <a:spLocks noChangeArrowheads="1"/>
            </p:cNvSpPr>
            <p:nvPr/>
          </p:nvSpPr>
          <p:spPr bwMode="auto">
            <a:xfrm>
              <a:off x="2400" y="864"/>
              <a:ext cx="480" cy="2784"/>
            </a:xfrm>
            <a:prstGeom prst="notchedRightArrow">
              <a:avLst>
                <a:gd name="adj1" fmla="val 50000"/>
                <a:gd name="adj2" fmla="val 25000"/>
              </a:avLst>
            </a:prstGeom>
            <a:grpFill/>
            <a:ln w="19050">
              <a:solidFill>
                <a:schemeClr val="bg1"/>
              </a:solidFill>
              <a:miter lim="800000"/>
              <a:headEnd/>
              <a:tailEnd/>
            </a:ln>
          </p:spPr>
          <p:txBody>
            <a:bodyPr wrap="none" anchor="ctr"/>
            <a:lstStyle/>
            <a:p>
              <a:pPr algn="ctr" eaLnBrk="0" hangingPunct="0">
                <a:lnSpc>
                  <a:spcPct val="95000"/>
                </a:lnSpc>
              </a:pPr>
              <a:endParaRPr lang="tr-TR" sz="1200" b="1">
                <a:solidFill>
                  <a:schemeClr val="bg1"/>
                </a:solidFill>
                <a:latin typeface="Tahoma" pitchFamily="34" charset="0"/>
                <a:cs typeface="Tahoma" pitchFamily="34" charset="0"/>
              </a:endParaRPr>
            </a:p>
          </p:txBody>
        </p:sp>
        <p:sp>
          <p:nvSpPr>
            <p:cNvPr id="6183" name="Text Box 11"/>
            <p:cNvSpPr txBox="1">
              <a:spLocks noChangeArrowheads="1"/>
            </p:cNvSpPr>
            <p:nvPr/>
          </p:nvSpPr>
          <p:spPr bwMode="auto">
            <a:xfrm rot="16235212">
              <a:off x="1933" y="2153"/>
              <a:ext cx="1220" cy="137"/>
            </a:xfrm>
            <a:prstGeom prst="rect">
              <a:avLst/>
            </a:prstGeom>
            <a:solidFill>
              <a:srgbClr val="92D050"/>
            </a:solidFill>
            <a:ln w="19050">
              <a:solidFill>
                <a:schemeClr val="bg1"/>
              </a:solidFill>
              <a:miter lim="800000"/>
              <a:headEnd/>
              <a:tailEnd/>
            </a:ln>
          </p:spPr>
          <p:txBody>
            <a:bodyPr wrap="square">
              <a:spAutoFit/>
            </a:bodyPr>
            <a:lstStyle/>
            <a:p>
              <a:pPr algn="ctr" eaLnBrk="0" hangingPunct="0">
                <a:lnSpc>
                  <a:spcPct val="90000"/>
                </a:lnSpc>
              </a:pPr>
              <a:r>
                <a:rPr lang="tr-TR" sz="1000" b="1">
                  <a:solidFill>
                    <a:schemeClr val="bg1"/>
                  </a:solidFill>
                  <a:latin typeface="Tahoma" pitchFamily="34" charset="0"/>
                  <a:cs typeface="Tahoma" pitchFamily="34" charset="0"/>
                </a:rPr>
                <a:t>Stratejik </a:t>
              </a:r>
            </a:p>
            <a:p>
              <a:pPr algn="ctr" eaLnBrk="0" hangingPunct="0">
                <a:lnSpc>
                  <a:spcPct val="90000"/>
                </a:lnSpc>
              </a:pPr>
              <a:r>
                <a:rPr lang="tr-TR" sz="1000" b="1">
                  <a:solidFill>
                    <a:schemeClr val="bg1"/>
                  </a:solidFill>
                  <a:latin typeface="Tahoma" pitchFamily="34" charset="0"/>
                  <a:cs typeface="Tahoma" pitchFamily="34" charset="0"/>
                </a:rPr>
                <a:t>Amaçlar</a:t>
              </a:r>
            </a:p>
          </p:txBody>
        </p:sp>
      </p:grpSp>
      <p:sp>
        <p:nvSpPr>
          <p:cNvPr id="2" name="1 Başlık"/>
          <p:cNvSpPr>
            <a:spLocks noGrp="1"/>
          </p:cNvSpPr>
          <p:nvPr>
            <p:ph type="title"/>
          </p:nvPr>
        </p:nvSpPr>
        <p:spPr>
          <a:xfrm>
            <a:off x="457200" y="274638"/>
            <a:ext cx="8229600" cy="922337"/>
          </a:xfrm>
        </p:spPr>
        <p:txBody>
          <a:bodyPr/>
          <a:lstStyle/>
          <a:p>
            <a:pPr eaLnBrk="1" hangingPunct="1">
              <a:defRPr/>
            </a:pPr>
            <a:endParaRPr lang="tr-TR" dirty="0"/>
          </a:p>
        </p:txBody>
      </p:sp>
      <p:sp>
        <p:nvSpPr>
          <p:cNvPr id="11" name="Text Box 14"/>
          <p:cNvSpPr txBox="1">
            <a:spLocks noChangeArrowheads="1"/>
          </p:cNvSpPr>
          <p:nvPr/>
        </p:nvSpPr>
        <p:spPr bwMode="auto">
          <a:xfrm rot="16235212">
            <a:off x="3344925" y="2949364"/>
            <a:ext cx="1284758" cy="246221"/>
          </a:xfrm>
          <a:prstGeom prst="rect">
            <a:avLst/>
          </a:prstGeom>
          <a:solidFill>
            <a:srgbClr val="92D050"/>
          </a:solidFill>
          <a:ln w="19050">
            <a:solidFill>
              <a:schemeClr val="bg1"/>
            </a:solidFill>
            <a:miter lim="800000"/>
            <a:headEnd/>
            <a:tailEnd/>
          </a:ln>
        </p:spPr>
        <p:txBody>
          <a:bodyPr wrap="square">
            <a:spAutoFit/>
          </a:bodyPr>
          <a:lstStyle/>
          <a:p>
            <a:pPr algn="ctr" eaLnBrk="0" hangingPunct="0">
              <a:defRPr/>
            </a:pPr>
            <a:r>
              <a:rPr lang="tr-TR" sz="1000" dirty="0">
                <a:solidFill>
                  <a:schemeClr val="bg1"/>
                </a:solidFill>
                <a:latin typeface="Tahoma" pitchFamily="34" charset="0"/>
                <a:ea typeface="Tahoma" pitchFamily="34" charset="0"/>
                <a:cs typeface="Tahoma" pitchFamily="34" charset="0"/>
              </a:rPr>
              <a:t>Hedefler</a:t>
            </a:r>
          </a:p>
        </p:txBody>
      </p:sp>
      <p:sp>
        <p:nvSpPr>
          <p:cNvPr id="51" name="50 Yuvarlatılmış Dikdörtgen"/>
          <p:cNvSpPr/>
          <p:nvPr/>
        </p:nvSpPr>
        <p:spPr>
          <a:xfrm>
            <a:off x="4143372" y="2714620"/>
            <a:ext cx="358899" cy="82881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tr-TR" sz="1000" dirty="0">
                <a:solidFill>
                  <a:schemeClr val="bg1"/>
                </a:solidFill>
                <a:latin typeface="Tahoma" pitchFamily="34" charset="0"/>
                <a:ea typeface="Tahoma" pitchFamily="34" charset="0"/>
                <a:cs typeface="Tahoma" pitchFamily="34" charset="0"/>
              </a:rPr>
              <a:t>Performans </a:t>
            </a:r>
          </a:p>
          <a:p>
            <a:pPr algn="ctr">
              <a:defRPr/>
            </a:pPr>
            <a:r>
              <a:rPr lang="tr-TR" sz="1000" dirty="0" smtClean="0">
                <a:solidFill>
                  <a:schemeClr val="bg1"/>
                </a:solidFill>
                <a:latin typeface="Tahoma" pitchFamily="34" charset="0"/>
                <a:ea typeface="Tahoma" pitchFamily="34" charset="0"/>
                <a:cs typeface="Tahoma" pitchFamily="34" charset="0"/>
              </a:rPr>
              <a:t>Göstergeleri</a:t>
            </a:r>
            <a:endParaRPr lang="tr-TR" sz="1000" dirty="0">
              <a:solidFill>
                <a:schemeClr val="bg1"/>
              </a:solidFill>
              <a:latin typeface="Tahoma" pitchFamily="34" charset="0"/>
              <a:ea typeface="Tahoma" pitchFamily="34" charset="0"/>
              <a:cs typeface="Tahoma" pitchFamily="34" charset="0"/>
            </a:endParaRPr>
          </a:p>
        </p:txBody>
      </p:sp>
      <p:sp>
        <p:nvSpPr>
          <p:cNvPr id="4" name="Oval 6"/>
          <p:cNvSpPr>
            <a:spLocks noChangeArrowheads="1"/>
          </p:cNvSpPr>
          <p:nvPr/>
        </p:nvSpPr>
        <p:spPr bwMode="auto">
          <a:xfrm>
            <a:off x="1536700" y="3925888"/>
            <a:ext cx="1052513" cy="941387"/>
          </a:xfrm>
          <a:prstGeom prst="ellipse">
            <a:avLst/>
          </a:prstGeom>
          <a:solidFill>
            <a:schemeClr val="tx1"/>
          </a:solidFill>
          <a:ln w="19050">
            <a:solidFill>
              <a:schemeClr val="bg1"/>
            </a:solidFill>
            <a:round/>
            <a:headEnd/>
            <a:tailEnd/>
          </a:ln>
        </p:spPr>
        <p:txBody>
          <a:bodyPr wrap="none" anchor="ctr"/>
          <a:lstStyle/>
          <a:p>
            <a:pPr algn="ctr" eaLnBrk="0" hangingPunct="0"/>
            <a:r>
              <a:rPr lang="tr-TR" sz="1200">
                <a:solidFill>
                  <a:schemeClr val="bg1"/>
                </a:solidFill>
                <a:latin typeface="Tahoma" pitchFamily="34" charset="0"/>
                <a:cs typeface="Tahoma" pitchFamily="34" charset="0"/>
              </a:rPr>
              <a:t>Misyon</a:t>
            </a:r>
          </a:p>
        </p:txBody>
      </p:sp>
      <p:sp>
        <p:nvSpPr>
          <p:cNvPr id="18" name="Oval 30"/>
          <p:cNvSpPr>
            <a:spLocks noChangeArrowheads="1"/>
          </p:cNvSpPr>
          <p:nvPr/>
        </p:nvSpPr>
        <p:spPr bwMode="auto">
          <a:xfrm>
            <a:off x="1595438" y="2870200"/>
            <a:ext cx="982662" cy="919163"/>
          </a:xfrm>
          <a:prstGeom prst="ellipse">
            <a:avLst/>
          </a:prstGeom>
          <a:solidFill>
            <a:schemeClr val="tx1"/>
          </a:solidFill>
          <a:ln w="19050">
            <a:solidFill>
              <a:schemeClr val="bg1"/>
            </a:solidFill>
            <a:round/>
            <a:headEnd/>
            <a:tailEnd/>
          </a:ln>
        </p:spPr>
        <p:txBody>
          <a:bodyPr wrap="none" anchor="ctr"/>
          <a:lstStyle/>
          <a:p>
            <a:pPr algn="ctr" eaLnBrk="0" hangingPunct="0"/>
            <a:r>
              <a:rPr lang="tr-TR" sz="1200">
                <a:solidFill>
                  <a:schemeClr val="bg1"/>
                </a:solidFill>
                <a:latin typeface="Tahoma" pitchFamily="34" charset="0"/>
                <a:cs typeface="Tahoma" pitchFamily="34" charset="0"/>
              </a:rPr>
              <a:t>İlkeler</a:t>
            </a:r>
          </a:p>
          <a:p>
            <a:pPr algn="ctr" eaLnBrk="0" hangingPunct="0"/>
            <a:r>
              <a:rPr lang="tr-TR" sz="1200">
                <a:solidFill>
                  <a:schemeClr val="bg1"/>
                </a:solidFill>
                <a:latin typeface="Tahoma" pitchFamily="34" charset="0"/>
                <a:cs typeface="Tahoma" pitchFamily="34" charset="0"/>
              </a:rPr>
              <a:t>Değerler</a:t>
            </a:r>
          </a:p>
        </p:txBody>
      </p:sp>
      <p:sp>
        <p:nvSpPr>
          <p:cNvPr id="6180" name="AutoShape 32"/>
          <p:cNvSpPr>
            <a:spLocks noChangeArrowheads="1"/>
          </p:cNvSpPr>
          <p:nvPr/>
        </p:nvSpPr>
        <p:spPr bwMode="auto">
          <a:xfrm>
            <a:off x="2571736" y="3084513"/>
            <a:ext cx="617537" cy="1660525"/>
          </a:xfrm>
          <a:prstGeom prst="homePlate">
            <a:avLst>
              <a:gd name="adj" fmla="val 25000"/>
            </a:avLst>
          </a:prstGeom>
          <a:solidFill>
            <a:schemeClr val="tx1"/>
          </a:solidFill>
          <a:ln w="19050">
            <a:solidFill>
              <a:schemeClr val="bg1"/>
            </a:solidFill>
            <a:miter lim="800000"/>
            <a:headEnd/>
            <a:tailEnd/>
          </a:ln>
        </p:spPr>
        <p:txBody>
          <a:bodyPr wrap="none" anchor="ctr"/>
          <a:lstStyle/>
          <a:p>
            <a:pPr algn="ctr" eaLnBrk="0" hangingPunct="0"/>
            <a:r>
              <a:rPr lang="tr-TR" sz="1200" dirty="0" smtClean="0">
                <a:solidFill>
                  <a:schemeClr val="bg1"/>
                </a:solidFill>
                <a:latin typeface="Tahoma" pitchFamily="34" charset="0"/>
                <a:cs typeface="Tahoma" pitchFamily="34" charset="0"/>
              </a:rPr>
              <a:t>Vizyon</a:t>
            </a:r>
            <a:endParaRPr lang="tr-TR" sz="1200" dirty="0" smtClean="0">
              <a:solidFill>
                <a:schemeClr val="accent2"/>
              </a:solidFill>
              <a:latin typeface="Tahoma" pitchFamily="34" charset="0"/>
              <a:cs typeface="Tahoma" pitchFamily="34" charset="0"/>
            </a:endParaRPr>
          </a:p>
          <a:p>
            <a:pPr algn="ctr" eaLnBrk="0" hangingPunct="0"/>
            <a:endParaRPr lang="tr-TR" sz="1200" u="sng" dirty="0">
              <a:solidFill>
                <a:schemeClr val="bg1"/>
              </a:solidFill>
              <a:latin typeface="Tahoma" pitchFamily="34" charset="0"/>
              <a:cs typeface="Tahoma" pitchFamily="34" charset="0"/>
            </a:endParaRPr>
          </a:p>
        </p:txBody>
      </p:sp>
      <p:grpSp>
        <p:nvGrpSpPr>
          <p:cNvPr id="7" name="Group 40"/>
          <p:cNvGrpSpPr>
            <a:grpSpLocks/>
          </p:cNvGrpSpPr>
          <p:nvPr/>
        </p:nvGrpSpPr>
        <p:grpSpPr bwMode="auto">
          <a:xfrm>
            <a:off x="952500" y="2833688"/>
            <a:ext cx="514350" cy="2152650"/>
            <a:chOff x="576" y="1455"/>
            <a:chExt cx="624" cy="1521"/>
          </a:xfrm>
        </p:grpSpPr>
        <p:sp>
          <p:nvSpPr>
            <p:cNvPr id="6178" name="AutoShape 41"/>
            <p:cNvSpPr>
              <a:spLocks noChangeArrowheads="1"/>
            </p:cNvSpPr>
            <p:nvPr/>
          </p:nvSpPr>
          <p:spPr bwMode="auto">
            <a:xfrm>
              <a:off x="576" y="1455"/>
              <a:ext cx="624" cy="1521"/>
            </a:xfrm>
            <a:prstGeom prst="homePlate">
              <a:avLst>
                <a:gd name="adj" fmla="val 25000"/>
              </a:avLst>
            </a:prstGeom>
            <a:solidFill>
              <a:srgbClr val="CCECFF"/>
            </a:solidFill>
            <a:ln w="9525">
              <a:solidFill>
                <a:schemeClr val="tx1"/>
              </a:solidFill>
              <a:miter lim="800000"/>
              <a:headEnd/>
              <a:tailEnd/>
            </a:ln>
          </p:spPr>
          <p:txBody>
            <a:bodyPr wrap="none" anchor="ctr"/>
            <a:lstStyle/>
            <a:p>
              <a:pPr algn="ctr" eaLnBrk="0" hangingPunct="0"/>
              <a:endParaRPr lang="tr-TR" sz="1200" u="sng" dirty="0">
                <a:latin typeface="Tahoma" pitchFamily="34" charset="0"/>
                <a:cs typeface="Tahoma" pitchFamily="34" charset="0"/>
              </a:endParaRPr>
            </a:p>
          </p:txBody>
        </p:sp>
        <p:sp>
          <p:nvSpPr>
            <p:cNvPr id="6179" name="Text Box 42"/>
            <p:cNvSpPr txBox="1">
              <a:spLocks noChangeArrowheads="1"/>
            </p:cNvSpPr>
            <p:nvPr/>
          </p:nvSpPr>
          <p:spPr bwMode="auto">
            <a:xfrm rot="-5364788">
              <a:off x="89" y="2046"/>
              <a:ext cx="1454" cy="336"/>
            </a:xfrm>
            <a:prstGeom prst="rect">
              <a:avLst/>
            </a:prstGeom>
            <a:solidFill>
              <a:srgbClr val="CCECFF"/>
            </a:solidFill>
            <a:ln w="9525">
              <a:noFill/>
              <a:miter lim="800000"/>
              <a:headEnd/>
              <a:tailEnd/>
            </a:ln>
          </p:spPr>
          <p:txBody>
            <a:bodyPr>
              <a:spAutoFit/>
            </a:bodyPr>
            <a:lstStyle/>
            <a:p>
              <a:pPr algn="ctr" eaLnBrk="0" hangingPunct="0">
                <a:spcBef>
                  <a:spcPct val="50000"/>
                </a:spcBef>
              </a:pPr>
              <a:r>
                <a:rPr lang="tr-TR" sz="1200" smtClean="0">
                  <a:latin typeface="Tahoma" pitchFamily="34" charset="0"/>
                  <a:cs typeface="Tahoma" pitchFamily="34" charset="0"/>
                </a:rPr>
                <a:t>Durum Analizi</a:t>
              </a:r>
              <a:endParaRPr lang="tr-TR" sz="1200" dirty="0">
                <a:latin typeface="Tahoma" pitchFamily="34" charset="0"/>
                <a:cs typeface="Tahoma" pitchFamily="34" charset="0"/>
              </a:endParaRPr>
            </a:p>
          </p:txBody>
        </p:sp>
      </p:grpSp>
      <p:grpSp>
        <p:nvGrpSpPr>
          <p:cNvPr id="8" name="Group 43"/>
          <p:cNvGrpSpPr>
            <a:grpSpLocks/>
          </p:cNvGrpSpPr>
          <p:nvPr/>
        </p:nvGrpSpPr>
        <p:grpSpPr bwMode="auto">
          <a:xfrm>
            <a:off x="252413" y="2828925"/>
            <a:ext cx="550862" cy="2187575"/>
            <a:chOff x="48" y="1431"/>
            <a:chExt cx="432" cy="1593"/>
          </a:xfrm>
        </p:grpSpPr>
        <p:sp>
          <p:nvSpPr>
            <p:cNvPr id="6176" name="AutoShape 44"/>
            <p:cNvSpPr>
              <a:spLocks noChangeArrowheads="1"/>
            </p:cNvSpPr>
            <p:nvPr/>
          </p:nvSpPr>
          <p:spPr bwMode="auto">
            <a:xfrm>
              <a:off x="48" y="1431"/>
              <a:ext cx="432" cy="1593"/>
            </a:xfrm>
            <a:prstGeom prst="homePlate">
              <a:avLst>
                <a:gd name="adj" fmla="val 25000"/>
              </a:avLst>
            </a:prstGeom>
            <a:solidFill>
              <a:srgbClr val="FFCCFF"/>
            </a:solidFill>
            <a:ln w="9525">
              <a:solidFill>
                <a:schemeClr val="tx1"/>
              </a:solidFill>
              <a:miter lim="800000"/>
              <a:headEnd/>
              <a:tailEnd/>
            </a:ln>
          </p:spPr>
          <p:txBody>
            <a:bodyPr wrap="none" anchor="ctr"/>
            <a:lstStyle/>
            <a:p>
              <a:pPr algn="ctr" eaLnBrk="0" hangingPunct="0"/>
              <a:endParaRPr lang="tr-TR" sz="1200" u="sng">
                <a:latin typeface="Tahoma" pitchFamily="34" charset="0"/>
                <a:cs typeface="Tahoma" pitchFamily="34" charset="0"/>
              </a:endParaRPr>
            </a:p>
          </p:txBody>
        </p:sp>
        <p:sp>
          <p:nvSpPr>
            <p:cNvPr id="6177" name="Text Box 45"/>
            <p:cNvSpPr txBox="1">
              <a:spLocks noChangeArrowheads="1"/>
            </p:cNvSpPr>
            <p:nvPr/>
          </p:nvSpPr>
          <p:spPr bwMode="auto">
            <a:xfrm rot="-5364788">
              <a:off x="-438" y="2097"/>
              <a:ext cx="1346" cy="217"/>
            </a:xfrm>
            <a:prstGeom prst="rect">
              <a:avLst/>
            </a:prstGeom>
            <a:solidFill>
              <a:srgbClr val="FFCCFF"/>
            </a:solidFill>
            <a:ln w="9525">
              <a:noFill/>
              <a:miter lim="800000"/>
              <a:headEnd/>
              <a:tailEnd/>
            </a:ln>
          </p:spPr>
          <p:txBody>
            <a:bodyPr>
              <a:spAutoFit/>
            </a:bodyPr>
            <a:lstStyle/>
            <a:p>
              <a:pPr algn="ctr" eaLnBrk="0" hangingPunct="0">
                <a:spcBef>
                  <a:spcPct val="50000"/>
                </a:spcBef>
              </a:pPr>
              <a:r>
                <a:rPr lang="tr-TR" sz="1200">
                  <a:latin typeface="Tahoma" pitchFamily="34" charset="0"/>
                  <a:cs typeface="Tahoma" pitchFamily="34" charset="0"/>
                </a:rPr>
                <a:t>Liderlik</a:t>
              </a:r>
            </a:p>
          </p:txBody>
        </p:sp>
      </p:grpSp>
      <p:grpSp>
        <p:nvGrpSpPr>
          <p:cNvPr id="9" name="Group 15"/>
          <p:cNvGrpSpPr>
            <a:grpSpLocks/>
          </p:cNvGrpSpPr>
          <p:nvPr/>
        </p:nvGrpSpPr>
        <p:grpSpPr bwMode="auto">
          <a:xfrm>
            <a:off x="7143768" y="2997200"/>
            <a:ext cx="577850" cy="1730375"/>
            <a:chOff x="3361" y="912"/>
            <a:chExt cx="527" cy="2784"/>
          </a:xfrm>
          <a:solidFill>
            <a:schemeClr val="tx1"/>
          </a:solidFill>
        </p:grpSpPr>
        <p:sp>
          <p:nvSpPr>
            <p:cNvPr id="6174" name="AutoShape 16"/>
            <p:cNvSpPr>
              <a:spLocks noChangeArrowheads="1"/>
            </p:cNvSpPr>
            <p:nvPr/>
          </p:nvSpPr>
          <p:spPr bwMode="auto">
            <a:xfrm>
              <a:off x="3408" y="912"/>
              <a:ext cx="480" cy="2784"/>
            </a:xfrm>
            <a:prstGeom prst="notchedRightArrow">
              <a:avLst>
                <a:gd name="adj1" fmla="val 50000"/>
                <a:gd name="adj2" fmla="val 25000"/>
              </a:avLst>
            </a:prstGeom>
            <a:grpFill/>
            <a:ln w="9525">
              <a:solidFill>
                <a:schemeClr val="bg1"/>
              </a:solidFill>
              <a:miter lim="800000"/>
              <a:headEnd/>
              <a:tailEnd/>
            </a:ln>
          </p:spPr>
          <p:txBody>
            <a:bodyPr wrap="none" anchor="ctr"/>
            <a:lstStyle/>
            <a:p>
              <a:pPr algn="ctr" eaLnBrk="0" hangingPunct="0"/>
              <a:endParaRPr lang="tr-TR" sz="1200">
                <a:solidFill>
                  <a:schemeClr val="bg1"/>
                </a:solidFill>
                <a:latin typeface="Tahoma" pitchFamily="34" charset="0"/>
                <a:cs typeface="Tahoma" pitchFamily="34" charset="0"/>
              </a:endParaRPr>
            </a:p>
          </p:txBody>
        </p:sp>
        <p:sp>
          <p:nvSpPr>
            <p:cNvPr id="6175" name="Text Box 17"/>
            <p:cNvSpPr txBox="1">
              <a:spLocks noChangeArrowheads="1"/>
            </p:cNvSpPr>
            <p:nvPr/>
          </p:nvSpPr>
          <p:spPr bwMode="auto">
            <a:xfrm rot="-5364788">
              <a:off x="2889" y="2096"/>
              <a:ext cx="1366" cy="422"/>
            </a:xfrm>
            <a:prstGeom prst="rect">
              <a:avLst/>
            </a:prstGeom>
            <a:grpFill/>
            <a:ln w="9525">
              <a:solidFill>
                <a:schemeClr val="bg1"/>
              </a:solidFill>
              <a:miter lim="800000"/>
              <a:headEnd/>
              <a:tailEnd/>
            </a:ln>
          </p:spPr>
          <p:txBody>
            <a:bodyPr>
              <a:spAutoFit/>
            </a:bodyPr>
            <a:lstStyle/>
            <a:p>
              <a:pPr algn="ctr" eaLnBrk="0" hangingPunct="0">
                <a:spcBef>
                  <a:spcPct val="50000"/>
                </a:spcBef>
              </a:pPr>
              <a:r>
                <a:rPr lang="tr-TR" sz="1200" dirty="0">
                  <a:solidFill>
                    <a:schemeClr val="bg1"/>
                  </a:solidFill>
                  <a:latin typeface="Tahoma" pitchFamily="34" charset="0"/>
                  <a:cs typeface="Tahoma" pitchFamily="34" charset="0"/>
                </a:rPr>
                <a:t>Faaliyet Projeler</a:t>
              </a:r>
            </a:p>
          </p:txBody>
        </p:sp>
      </p:grpSp>
      <p:sp>
        <p:nvSpPr>
          <p:cNvPr id="61" name="60 Yuvarlatılmış Dikdörtgen"/>
          <p:cNvSpPr/>
          <p:nvPr/>
        </p:nvSpPr>
        <p:spPr>
          <a:xfrm>
            <a:off x="3327397" y="4572009"/>
            <a:ext cx="1316041" cy="35718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tr-TR" sz="1200" dirty="0">
                <a:solidFill>
                  <a:schemeClr val="bg1"/>
                </a:solidFill>
              </a:rPr>
              <a:t>Stratejiler</a:t>
            </a:r>
          </a:p>
        </p:txBody>
      </p:sp>
      <p:grpSp>
        <p:nvGrpSpPr>
          <p:cNvPr id="10" name="39 Grup"/>
          <p:cNvGrpSpPr>
            <a:grpSpLocks/>
          </p:cNvGrpSpPr>
          <p:nvPr/>
        </p:nvGrpSpPr>
        <p:grpSpPr bwMode="auto">
          <a:xfrm>
            <a:off x="5435600" y="3500438"/>
            <a:ext cx="1296988" cy="1225550"/>
            <a:chOff x="4866639" y="1733192"/>
            <a:chExt cx="1518330" cy="1440516"/>
          </a:xfrm>
          <a:solidFill>
            <a:srgbClr val="FFC000"/>
          </a:solidFill>
        </p:grpSpPr>
        <p:sp>
          <p:nvSpPr>
            <p:cNvPr id="29" name="28 Yuvarlatılmış Dikdörtgen"/>
            <p:cNvSpPr/>
            <p:nvPr/>
          </p:nvSpPr>
          <p:spPr>
            <a:xfrm>
              <a:off x="4866639" y="1733192"/>
              <a:ext cx="1518330" cy="1440516"/>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tr-TR" sz="1000" dirty="0">
                  <a:solidFill>
                    <a:schemeClr val="bg1"/>
                  </a:solidFill>
                </a:rPr>
                <a:t>Performans Programı</a:t>
              </a:r>
            </a:p>
          </p:txBody>
        </p:sp>
        <p:sp>
          <p:nvSpPr>
            <p:cNvPr id="33" name="32 Yuvarlatılmış Dikdörtgen"/>
            <p:cNvSpPr/>
            <p:nvPr/>
          </p:nvSpPr>
          <p:spPr>
            <a:xfrm>
              <a:off x="4950269" y="2787455"/>
              <a:ext cx="1375231" cy="272429"/>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900" dirty="0">
                  <a:solidFill>
                    <a:schemeClr val="bg1"/>
                  </a:solidFill>
                </a:rPr>
                <a:t>Bütçeleme</a:t>
              </a:r>
            </a:p>
          </p:txBody>
        </p:sp>
        <p:sp>
          <p:nvSpPr>
            <p:cNvPr id="28" name="27 Yuvarlatılmış Dikdörtgen"/>
            <p:cNvSpPr/>
            <p:nvPr/>
          </p:nvSpPr>
          <p:spPr>
            <a:xfrm>
              <a:off x="4950269" y="2513161"/>
              <a:ext cx="1375231" cy="26123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900" dirty="0" err="1">
                  <a:solidFill>
                    <a:schemeClr val="bg1"/>
                  </a:solidFill>
                </a:rPr>
                <a:t>Maliyetlendirme</a:t>
              </a:r>
              <a:endParaRPr lang="tr-TR" sz="900" dirty="0">
                <a:solidFill>
                  <a:schemeClr val="bg1"/>
                </a:solidFill>
              </a:endParaRPr>
            </a:p>
          </p:txBody>
        </p:sp>
        <p:sp>
          <p:nvSpPr>
            <p:cNvPr id="52" name="51 Yuvarlatılmış Dikdörtgen"/>
            <p:cNvSpPr/>
            <p:nvPr/>
          </p:nvSpPr>
          <p:spPr>
            <a:xfrm>
              <a:off x="4950269" y="2240731"/>
              <a:ext cx="1375231" cy="259367"/>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900" dirty="0" err="1">
                  <a:solidFill>
                    <a:schemeClr val="bg1"/>
                  </a:solidFill>
                </a:rPr>
                <a:t>Önceliklendirme</a:t>
              </a:r>
              <a:endParaRPr lang="tr-TR" sz="900" dirty="0">
                <a:solidFill>
                  <a:schemeClr val="bg1"/>
                </a:solidFill>
              </a:endParaRPr>
            </a:p>
          </p:txBody>
        </p:sp>
      </p:grpSp>
      <p:cxnSp>
        <p:nvCxnSpPr>
          <p:cNvPr id="46" name="45 Dirsek Bağlayıcısı"/>
          <p:cNvCxnSpPr>
            <a:stCxn id="6175" idx="0"/>
            <a:endCxn id="28" idx="3"/>
          </p:cNvCxnSpPr>
          <p:nvPr/>
        </p:nvCxnSpPr>
        <p:spPr>
          <a:xfrm rot="10800000" flipV="1">
            <a:off x="6681788" y="3861882"/>
            <a:ext cx="461992" cy="413256"/>
          </a:xfrm>
          <a:prstGeom prst="bentConnector3">
            <a:avLst>
              <a:gd name="adj1" fmla="val 50000"/>
            </a:avLst>
          </a:prstGeom>
          <a:ln w="28575">
            <a:headEnd type="triangle"/>
            <a:tailEnd type="none"/>
          </a:ln>
        </p:spPr>
        <p:style>
          <a:lnRef idx="1">
            <a:schemeClr val="accent2"/>
          </a:lnRef>
          <a:fillRef idx="0">
            <a:schemeClr val="accent2"/>
          </a:fillRef>
          <a:effectRef idx="0">
            <a:schemeClr val="accent2"/>
          </a:effectRef>
          <a:fontRef idx="minor">
            <a:schemeClr val="tx1"/>
          </a:fontRef>
        </p:style>
      </p:cxnSp>
      <p:sp>
        <p:nvSpPr>
          <p:cNvPr id="34" name="33 Veri Yer Tutucusu"/>
          <p:cNvSpPr>
            <a:spLocks noGrp="1"/>
          </p:cNvSpPr>
          <p:nvPr>
            <p:ph type="dt" sz="quarter" idx="10"/>
          </p:nvPr>
        </p:nvSpPr>
        <p:spPr/>
        <p:txBody>
          <a:bodyPr/>
          <a:lstStyle/>
          <a:p>
            <a:pPr>
              <a:defRPr/>
            </a:pPr>
            <a:fld id="{DE7FC083-F59B-4B88-A499-0C49D70F4798}" type="datetime1">
              <a:rPr lang="tr-TR"/>
              <a:pPr>
                <a:defRPr/>
              </a:pPr>
              <a:t>20.09.2018</a:t>
            </a:fld>
            <a:endParaRPr lang="tr-TR" dirty="0"/>
          </a:p>
        </p:txBody>
      </p:sp>
      <p:sp>
        <p:nvSpPr>
          <p:cNvPr id="35" name="34 Slayt Numarası Yer Tutucusu"/>
          <p:cNvSpPr>
            <a:spLocks noGrp="1"/>
          </p:cNvSpPr>
          <p:nvPr>
            <p:ph type="sldNum" sz="quarter" idx="12"/>
          </p:nvPr>
        </p:nvSpPr>
        <p:spPr/>
        <p:txBody>
          <a:bodyPr/>
          <a:lstStyle/>
          <a:p>
            <a:pPr>
              <a:defRPr/>
            </a:pPr>
            <a:fld id="{88FFCEBF-DBCD-43C4-8EEC-009927576CB5}" type="slidenum">
              <a:rPr lang="tr-TR" smtClean="0"/>
              <a:pPr>
                <a:defRPr/>
              </a:pPr>
              <a:t>7</a:t>
            </a:fld>
            <a:endParaRPr lang="tr-TR" dirty="0"/>
          </a:p>
        </p:txBody>
      </p:sp>
      <p:cxnSp>
        <p:nvCxnSpPr>
          <p:cNvPr id="59" name="58 Dirsek Bağlayıcısı"/>
          <p:cNvCxnSpPr>
            <a:endCxn id="52" idx="1"/>
          </p:cNvCxnSpPr>
          <p:nvPr/>
        </p:nvCxnSpPr>
        <p:spPr>
          <a:xfrm>
            <a:off x="4500562" y="3071810"/>
            <a:ext cx="1006476" cy="970759"/>
          </a:xfrm>
          <a:prstGeom prst="bentConnector3">
            <a:avLst>
              <a:gd name="adj1" fmla="val 50000"/>
            </a:avLst>
          </a:prstGeom>
          <a:ln w="28575">
            <a:headEnd type="triangle"/>
            <a:tailEnd type="none"/>
          </a:ln>
        </p:spPr>
        <p:style>
          <a:lnRef idx="1">
            <a:schemeClr val="accent2"/>
          </a:lnRef>
          <a:fillRef idx="0">
            <a:schemeClr val="accent2"/>
          </a:fillRef>
          <a:effectRef idx="0">
            <a:schemeClr val="accent2"/>
          </a:effectRef>
          <a:fontRef idx="minor">
            <a:schemeClr val="tx1"/>
          </a:fontRef>
        </p:style>
      </p:cxnSp>
      <p:cxnSp>
        <p:nvCxnSpPr>
          <p:cNvPr id="62" name="61 Dirsek Bağlayıcısı"/>
          <p:cNvCxnSpPr>
            <a:stCxn id="6175" idx="1"/>
            <a:endCxn id="33" idx="3"/>
          </p:cNvCxnSpPr>
          <p:nvPr/>
        </p:nvCxnSpPr>
        <p:spPr>
          <a:xfrm rot="5400000">
            <a:off x="6914025" y="4056507"/>
            <a:ext cx="224519" cy="688992"/>
          </a:xfrm>
          <a:prstGeom prst="bentConnector2">
            <a:avLst/>
          </a:prstGeom>
          <a:ln w="28575">
            <a:headEnd type="triangle"/>
            <a:tailEnd type="none"/>
          </a:ln>
        </p:spPr>
        <p:style>
          <a:lnRef idx="1">
            <a:schemeClr val="accent2"/>
          </a:lnRef>
          <a:fillRef idx="0">
            <a:schemeClr val="accent2"/>
          </a:fillRef>
          <a:effectRef idx="0">
            <a:schemeClr val="accent2"/>
          </a:effectRef>
          <a:fontRef idx="minor">
            <a:schemeClr val="tx1"/>
          </a:fontRef>
        </p:style>
      </p:cxnSp>
      <p:sp>
        <p:nvSpPr>
          <p:cNvPr id="69" name="68 Dikdörtgen"/>
          <p:cNvSpPr/>
          <p:nvPr/>
        </p:nvSpPr>
        <p:spPr>
          <a:xfrm>
            <a:off x="7848600" y="3422656"/>
            <a:ext cx="1187450" cy="79216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dirty="0">
                <a:solidFill>
                  <a:schemeClr val="bg1"/>
                </a:solidFill>
                <a:latin typeface="Tahoma" pitchFamily="34" charset="0"/>
                <a:ea typeface="Tahoma" pitchFamily="34" charset="0"/>
                <a:cs typeface="Tahoma" pitchFamily="34" charset="0"/>
              </a:rPr>
              <a:t>İzleme Ve Değerlendirme</a:t>
            </a:r>
          </a:p>
        </p:txBody>
      </p:sp>
      <p:cxnSp>
        <p:nvCxnSpPr>
          <p:cNvPr id="82" name="81 Düz Ok Bağlayıcısı"/>
          <p:cNvCxnSpPr/>
          <p:nvPr/>
        </p:nvCxnSpPr>
        <p:spPr>
          <a:xfrm rot="16200000" flipH="1">
            <a:off x="3676645" y="1890704"/>
            <a:ext cx="785818" cy="4759"/>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cxnSp>
        <p:nvCxnSpPr>
          <p:cNvPr id="39" name="38 Düz Ok Bağlayıcısı"/>
          <p:cNvCxnSpPr/>
          <p:nvPr/>
        </p:nvCxnSpPr>
        <p:spPr>
          <a:xfrm>
            <a:off x="5786446" y="1500174"/>
            <a:ext cx="0" cy="1296987"/>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sp>
        <p:nvSpPr>
          <p:cNvPr id="40" name="39 Metin kutusu"/>
          <p:cNvSpPr txBox="1"/>
          <p:nvPr/>
        </p:nvSpPr>
        <p:spPr>
          <a:xfrm>
            <a:off x="5786446" y="1714488"/>
            <a:ext cx="1071570" cy="646331"/>
          </a:xfrm>
          <a:prstGeom prst="rect">
            <a:avLst/>
          </a:prstGeom>
          <a:noFill/>
        </p:spPr>
        <p:txBody>
          <a:bodyPr wrap="square" rtlCol="0">
            <a:spAutoFit/>
          </a:bodyPr>
          <a:lstStyle/>
          <a:p>
            <a:r>
              <a:rPr lang="tr-TR" dirty="0" smtClean="0"/>
              <a:t>Kısa Vade</a:t>
            </a:r>
            <a:endParaRPr lang="tr-TR" dirty="0"/>
          </a:p>
        </p:txBody>
      </p:sp>
      <p:sp>
        <p:nvSpPr>
          <p:cNvPr id="41" name="40 Metin kutusu"/>
          <p:cNvSpPr txBox="1"/>
          <p:nvPr/>
        </p:nvSpPr>
        <p:spPr>
          <a:xfrm>
            <a:off x="3357554" y="1711099"/>
            <a:ext cx="1071570" cy="646331"/>
          </a:xfrm>
          <a:prstGeom prst="rect">
            <a:avLst/>
          </a:prstGeom>
          <a:noFill/>
        </p:spPr>
        <p:txBody>
          <a:bodyPr wrap="square" rtlCol="0">
            <a:spAutoFit/>
          </a:bodyPr>
          <a:lstStyle/>
          <a:p>
            <a:r>
              <a:rPr lang="tr-TR" dirty="0" smtClean="0"/>
              <a:t>Orta Vade</a:t>
            </a:r>
            <a:endParaRPr lang="tr-TR" dirty="0"/>
          </a:p>
        </p:txBody>
      </p:sp>
      <p:cxnSp>
        <p:nvCxnSpPr>
          <p:cNvPr id="43" name="42 Düz Ok Bağlayıcısı"/>
          <p:cNvCxnSpPr/>
          <p:nvPr/>
        </p:nvCxnSpPr>
        <p:spPr>
          <a:xfrm rot="16200000" flipV="1">
            <a:off x="7543014" y="2386813"/>
            <a:ext cx="1785950" cy="12673"/>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cxnSp>
        <p:nvCxnSpPr>
          <p:cNvPr id="49" name="48 Düz Bağlayıcı"/>
          <p:cNvCxnSpPr/>
          <p:nvPr/>
        </p:nvCxnSpPr>
        <p:spPr>
          <a:xfrm rot="10800000">
            <a:off x="4071934" y="1500175"/>
            <a:ext cx="4357718" cy="1588"/>
          </a:xfrm>
          <a:prstGeom prst="line">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cxnSp>
        <p:nvCxnSpPr>
          <p:cNvPr id="45" name="44 Düz Ok Bağlayıcısı"/>
          <p:cNvCxnSpPr>
            <a:stCxn id="11" idx="1"/>
            <a:endCxn id="61" idx="0"/>
          </p:cNvCxnSpPr>
          <p:nvPr/>
        </p:nvCxnSpPr>
        <p:spPr>
          <a:xfrm rot="16200000" flipH="1">
            <a:off x="3554477" y="4141067"/>
            <a:ext cx="857189" cy="4693"/>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cxnSp>
        <p:nvCxnSpPr>
          <p:cNvPr id="70" name="69 Düz Ok Bağlayıcısı"/>
          <p:cNvCxnSpPr/>
          <p:nvPr/>
        </p:nvCxnSpPr>
        <p:spPr>
          <a:xfrm>
            <a:off x="4071934" y="5856304"/>
            <a:ext cx="3429024" cy="1588"/>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cxnSp>
        <p:nvCxnSpPr>
          <p:cNvPr id="74" name="73 Düz Ok Bağlayıcısı"/>
          <p:cNvCxnSpPr/>
          <p:nvPr/>
        </p:nvCxnSpPr>
        <p:spPr>
          <a:xfrm rot="16200000" flipH="1">
            <a:off x="3536149" y="5393544"/>
            <a:ext cx="928695" cy="3"/>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cxnSp>
        <p:nvCxnSpPr>
          <p:cNvPr id="77" name="76 Düz Ok Bağlayıcısı"/>
          <p:cNvCxnSpPr/>
          <p:nvPr/>
        </p:nvCxnSpPr>
        <p:spPr>
          <a:xfrm rot="5400000" flipH="1" flipV="1">
            <a:off x="6858810" y="5214156"/>
            <a:ext cx="1285884" cy="1588"/>
          </a:xfrm>
          <a:prstGeom prst="straightConnector1">
            <a:avLst/>
          </a:prstGeom>
          <a:ln w="38100">
            <a:solidFill>
              <a:schemeClr val="accent6">
                <a:lumMod val="60000"/>
                <a:lumOff val="40000"/>
              </a:schemeClr>
            </a:solidFill>
            <a:headEnd type="none"/>
            <a:tailEnd type="triangle"/>
          </a:ln>
        </p:spPr>
        <p:style>
          <a:lnRef idx="1">
            <a:schemeClr val="accent2"/>
          </a:lnRef>
          <a:fillRef idx="0">
            <a:schemeClr val="accent2"/>
          </a:fillRef>
          <a:effectRef idx="0">
            <a:schemeClr val="accent2"/>
          </a:effectRef>
          <a:fontRef idx="minor">
            <a:schemeClr val="tx1"/>
          </a:fontRef>
        </p:style>
      </p:cxn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2000"/>
                                        <p:tgtEl>
                                          <p:spTgt spid="46"/>
                                        </p:tgtEl>
                                      </p:cBhvr>
                                    </p:animEffect>
                                  </p:childTnLst>
                                </p:cTn>
                              </p:par>
                              <p:par>
                                <p:cTn id="8" presetID="10" presetClass="entr" presetSubtype="0" fill="hold"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2000"/>
                                        <p:tgtEl>
                                          <p:spTgt spid="59"/>
                                        </p:tgtEl>
                                      </p:cBhvr>
                                    </p:animEffect>
                                  </p:childTnLst>
                                </p:cTn>
                              </p:par>
                              <p:par>
                                <p:cTn id="11" presetID="10"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2000"/>
                                        <p:tgtEl>
                                          <p:spTgt spid="62"/>
                                        </p:tgtEl>
                                      </p:cBhvr>
                                    </p:animEffect>
                                  </p:childTnLst>
                                </p:cTn>
                              </p:par>
                              <p:par>
                                <p:cTn id="14" presetID="10" presetClass="entr" presetSubtype="0" fill="hold" nodeType="withEffect">
                                  <p:stCondLst>
                                    <p:cond delay="0"/>
                                  </p:stCondLst>
                                  <p:childTnLst>
                                    <p:set>
                                      <p:cBhvr>
                                        <p:cTn id="15" dur="1" fill="hold">
                                          <p:stCondLst>
                                            <p:cond delay="0"/>
                                          </p:stCondLst>
                                        </p:cTn>
                                        <p:tgtEl>
                                          <p:spTgt spid="82"/>
                                        </p:tgtEl>
                                        <p:attrNameLst>
                                          <p:attrName>style.visibility</p:attrName>
                                        </p:attrNameLst>
                                      </p:cBhvr>
                                      <p:to>
                                        <p:strVal val="visible"/>
                                      </p:to>
                                    </p:set>
                                    <p:animEffect transition="in" filter="fade">
                                      <p:cBhvr>
                                        <p:cTn id="16" dur="2000"/>
                                        <p:tgtEl>
                                          <p:spTgt spid="82"/>
                                        </p:tgtEl>
                                      </p:cBhvr>
                                    </p:animEffect>
                                  </p:childTnLst>
                                </p:cTn>
                              </p:par>
                              <p:par>
                                <p:cTn id="17" presetID="10"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2000"/>
                                        <p:tgtEl>
                                          <p:spTgt spid="39"/>
                                        </p:tgtEl>
                                      </p:cBhvr>
                                    </p:animEffect>
                                  </p:childTnLst>
                                </p:cTn>
                              </p:par>
                              <p:par>
                                <p:cTn id="20" presetID="10" presetClass="entr" presetSubtype="0" fill="hold" nodeType="with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2000"/>
                                        <p:tgtEl>
                                          <p:spTgt spid="45"/>
                                        </p:tgtEl>
                                      </p:cBhvr>
                                    </p:animEffect>
                                  </p:childTnLst>
                                </p:cTn>
                              </p:par>
                              <p:par>
                                <p:cTn id="23" presetID="10" presetClass="entr" presetSubtype="0" fill="hold" nodeType="with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fade">
                                      <p:cBhvr>
                                        <p:cTn id="25" dur="2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01142"/>
            <a:ext cx="8229600" cy="1399032"/>
          </a:xfrm>
        </p:spPr>
        <p:txBody>
          <a:bodyPr>
            <a:normAutofit/>
          </a:bodyPr>
          <a:lstStyle/>
          <a:p>
            <a:pPr eaLnBrk="1" hangingPunct="1">
              <a:defRPr/>
            </a:pPr>
            <a:r>
              <a:rPr lang="tr-TR" dirty="0" smtClean="0"/>
              <a:t>Yasal Dayanak </a:t>
            </a:r>
          </a:p>
        </p:txBody>
      </p:sp>
      <p:sp>
        <p:nvSpPr>
          <p:cNvPr id="6147" name="2 İçerik Yer Tutucusu"/>
          <p:cNvSpPr>
            <a:spLocks noGrp="1"/>
          </p:cNvSpPr>
          <p:nvPr>
            <p:ph idx="1"/>
          </p:nvPr>
        </p:nvSpPr>
        <p:spPr>
          <a:xfrm>
            <a:off x="457200" y="1341439"/>
            <a:ext cx="8229600" cy="4945082"/>
          </a:xfrm>
        </p:spPr>
        <p:txBody>
          <a:bodyPr>
            <a:normAutofit/>
          </a:bodyPr>
          <a:lstStyle/>
          <a:p>
            <a:pPr eaLnBrk="1" hangingPunct="1">
              <a:buFont typeface="Wingdings" pitchFamily="2" charset="2"/>
              <a:buChar char="Ø"/>
            </a:pPr>
            <a:r>
              <a:rPr lang="tr-TR" dirty="0" smtClean="0"/>
              <a:t>5018 Sayılı Kamu Malî Yönetimi Ve Kontrol Kanunu </a:t>
            </a:r>
          </a:p>
          <a:p>
            <a:pPr algn="just">
              <a:buNone/>
              <a:tabLst>
                <a:tab pos="1614488" algn="l"/>
              </a:tabLst>
            </a:pPr>
            <a:r>
              <a:rPr lang="tr-TR" b="1" dirty="0" smtClean="0">
                <a:solidFill>
                  <a:srgbClr val="FF0066"/>
                </a:solidFill>
              </a:rPr>
              <a:t>	</a:t>
            </a:r>
            <a:r>
              <a:rPr lang="tr-TR" b="1" dirty="0" smtClean="0">
                <a:solidFill>
                  <a:schemeClr val="accent5">
                    <a:lumMod val="50000"/>
                  </a:schemeClr>
                </a:solidFill>
              </a:rPr>
              <a:t>Madde 7		: Mali Saydamlık</a:t>
            </a:r>
          </a:p>
          <a:p>
            <a:pPr algn="just">
              <a:buNone/>
              <a:tabLst>
                <a:tab pos="1614488" algn="l"/>
              </a:tabLst>
            </a:pPr>
            <a:r>
              <a:rPr lang="tr-TR" b="1" dirty="0" smtClean="0">
                <a:solidFill>
                  <a:schemeClr val="accent5">
                    <a:lumMod val="50000"/>
                  </a:schemeClr>
                </a:solidFill>
              </a:rPr>
              <a:t>	Madde 8		: Hesap Verme Sorumluluğu</a:t>
            </a:r>
          </a:p>
          <a:p>
            <a:pPr algn="just">
              <a:buNone/>
              <a:tabLst>
                <a:tab pos="1619250" algn="l"/>
              </a:tabLst>
            </a:pPr>
            <a:r>
              <a:rPr lang="tr-TR" b="1" dirty="0" smtClean="0">
                <a:solidFill>
                  <a:schemeClr val="accent5">
                    <a:lumMod val="50000"/>
                  </a:schemeClr>
                </a:solidFill>
              </a:rPr>
              <a:t>	Madde 9		: Stratejik Planlama ve Performans Esaslı 		  	  Bütçeleme</a:t>
            </a:r>
          </a:p>
          <a:p>
            <a:pPr algn="just">
              <a:buNone/>
              <a:tabLst>
                <a:tab pos="1614488" algn="l"/>
              </a:tabLst>
            </a:pPr>
            <a:r>
              <a:rPr lang="tr-TR" b="1" dirty="0" smtClean="0">
                <a:solidFill>
                  <a:schemeClr val="accent5">
                    <a:lumMod val="50000"/>
                  </a:schemeClr>
                </a:solidFill>
              </a:rPr>
              <a:t>	Madde 12	: Bütçe Kapsamı</a:t>
            </a:r>
          </a:p>
          <a:p>
            <a:pPr algn="just">
              <a:buNone/>
              <a:tabLst>
                <a:tab pos="1614488" algn="l"/>
              </a:tabLst>
            </a:pPr>
            <a:r>
              <a:rPr lang="tr-TR" b="1" dirty="0" smtClean="0">
                <a:solidFill>
                  <a:schemeClr val="accent5">
                    <a:lumMod val="50000"/>
                  </a:schemeClr>
                </a:solidFill>
              </a:rPr>
              <a:t>	Madde 13	: Bütçe İlkeleri</a:t>
            </a:r>
          </a:p>
          <a:p>
            <a:pPr algn="just">
              <a:buNone/>
              <a:tabLst>
                <a:tab pos="1614488" algn="l"/>
              </a:tabLst>
            </a:pPr>
            <a:r>
              <a:rPr lang="tr-TR" b="1" dirty="0" smtClean="0">
                <a:solidFill>
                  <a:schemeClr val="accent5">
                    <a:lumMod val="50000"/>
                  </a:schemeClr>
                </a:solidFill>
              </a:rPr>
              <a:t>	Madde 41	: Faaliyet Raporları</a:t>
            </a:r>
          </a:p>
          <a:p>
            <a:pPr eaLnBrk="1" hangingPunct="1">
              <a:buFont typeface="Wingdings" pitchFamily="2" charset="2"/>
              <a:buChar char="Ø"/>
            </a:pPr>
            <a:r>
              <a:rPr lang="tr-TR" dirty="0" smtClean="0"/>
              <a:t>Kamu İdarelerinde Stratejik Planlamaya İlişkin Usul Ve</a:t>
            </a:r>
          </a:p>
          <a:p>
            <a:pPr eaLnBrk="1" hangingPunct="1">
              <a:buFont typeface="Arial" charset="0"/>
              <a:buNone/>
            </a:pPr>
            <a:r>
              <a:rPr lang="tr-TR" dirty="0" smtClean="0"/>
              <a:t>	Esaslar Hakkında Yönetmelik (26.05.2006)</a:t>
            </a:r>
          </a:p>
          <a:p>
            <a:pPr eaLnBrk="1" hangingPunct="1">
              <a:buFont typeface="Wingdings" pitchFamily="2" charset="2"/>
              <a:buChar char="Ø"/>
            </a:pPr>
            <a:r>
              <a:rPr lang="tr-TR" dirty="0" smtClean="0"/>
              <a:t>Kamu İdareleri İçin Stratejik Planlama Kılavuzu (DPT, 2006)</a:t>
            </a:r>
          </a:p>
          <a:p>
            <a:pPr>
              <a:buFont typeface="Wingdings" pitchFamily="2" charset="2"/>
              <a:buChar char="Ø"/>
            </a:pPr>
            <a:r>
              <a:rPr lang="tr-TR" dirty="0" smtClean="0"/>
              <a:t>Kamu İdarelerince Hazırlanacak Stratejik Planlara Dair Tebliğ </a:t>
            </a:r>
          </a:p>
          <a:p>
            <a:pPr>
              <a:buFont typeface="Wingdings" pitchFamily="2" charset="2"/>
              <a:buChar char="Ø"/>
            </a:pPr>
            <a:r>
              <a:rPr lang="tr-TR" dirty="0" smtClean="0"/>
              <a:t>Üniversiteler İçin Stratejik Planlama Kılavuzu</a:t>
            </a:r>
          </a:p>
          <a:p>
            <a:pPr eaLnBrk="1" hangingPunct="1">
              <a:buFont typeface="Wingdings" pitchFamily="2" charset="2"/>
              <a:buChar char="Ø"/>
            </a:pPr>
            <a:endParaRPr lang="tr-TR" dirty="0" smtClean="0"/>
          </a:p>
          <a:p>
            <a:pPr eaLnBrk="1" hangingPunct="1">
              <a:buFont typeface="Wingdings" pitchFamily="2" charset="2"/>
              <a:buChar char="Ø"/>
            </a:pPr>
            <a:endParaRPr lang="tr-TR" dirty="0" smtClean="0"/>
          </a:p>
          <a:p>
            <a:pPr eaLnBrk="1" hangingPunct="1"/>
            <a:endParaRPr lang="tr-TR" sz="1800" dirty="0" smtClean="0"/>
          </a:p>
        </p:txBody>
      </p:sp>
      <p:sp>
        <p:nvSpPr>
          <p:cNvPr id="4" name="3 Veri Yer Tutucusu"/>
          <p:cNvSpPr>
            <a:spLocks noGrp="1"/>
          </p:cNvSpPr>
          <p:nvPr>
            <p:ph type="dt" sz="quarter" idx="10"/>
          </p:nvPr>
        </p:nvSpPr>
        <p:spPr/>
        <p:txBody>
          <a:bodyPr/>
          <a:lstStyle/>
          <a:p>
            <a:pPr>
              <a:defRPr/>
            </a:pPr>
            <a:fld id="{9AE46F98-BA1E-445E-858B-0B2B39BC6073}" type="datetime1">
              <a:rPr lang="tr-TR"/>
              <a:pPr>
                <a:defRPr/>
              </a:pPr>
              <a:t>20.09.2018</a:t>
            </a:fld>
            <a:endParaRPr lang="tr-TR" dirty="0"/>
          </a:p>
        </p:txBody>
      </p:sp>
      <p:sp>
        <p:nvSpPr>
          <p:cNvPr id="5" name="4 Slayt Numarası Yer Tutucusu"/>
          <p:cNvSpPr>
            <a:spLocks noGrp="1"/>
          </p:cNvSpPr>
          <p:nvPr>
            <p:ph type="sldNum" sz="quarter" idx="12"/>
          </p:nvPr>
        </p:nvSpPr>
        <p:spPr/>
        <p:txBody>
          <a:bodyPr/>
          <a:lstStyle/>
          <a:p>
            <a:pPr>
              <a:defRPr/>
            </a:pPr>
            <a:fld id="{4838A1D4-E1BB-4FCB-B5A8-2B068F651964}" type="slidenum">
              <a:rPr lang="tr-TR" smtClean="0"/>
              <a:pPr>
                <a:defRPr/>
              </a:pPr>
              <a:t>8</a:t>
            </a:fld>
            <a:endParaRPr lang="tr-TR"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7"/>
          <p:cNvSpPr>
            <a:spLocks noChangeArrowheads="1"/>
          </p:cNvSpPr>
          <p:nvPr/>
        </p:nvSpPr>
        <p:spPr bwMode="auto">
          <a:xfrm>
            <a:off x="395289" y="1412878"/>
            <a:ext cx="2305051" cy="1584325"/>
          </a:xfrm>
          <a:prstGeom prst="rect">
            <a:avLst/>
          </a:prstGeom>
          <a:ln>
            <a:headEnd/>
            <a:tailEnd/>
          </a:ln>
        </p:spPr>
        <p:style>
          <a:lnRef idx="3">
            <a:schemeClr val="lt1"/>
          </a:lnRef>
          <a:fillRef idx="1">
            <a:schemeClr val="accent6"/>
          </a:fillRef>
          <a:effectRef idx="1">
            <a:schemeClr val="accent6"/>
          </a:effectRef>
          <a:fontRef idx="minor">
            <a:schemeClr val="lt1"/>
          </a:fontRef>
        </p:style>
        <p:txBody>
          <a:bodyPr wrap="none"/>
          <a:lstStyle/>
          <a:p>
            <a:pPr algn="ctr">
              <a:defRPr/>
            </a:pPr>
            <a:r>
              <a:rPr lang="tr-TR" sz="1600" b="1" dirty="0">
                <a:solidFill>
                  <a:srgbClr val="FF9900"/>
                </a:solidFill>
                <a:latin typeface="Arial" charset="0"/>
              </a:rPr>
              <a:t>Stratejik Plan</a:t>
            </a:r>
          </a:p>
          <a:p>
            <a:pPr algn="ctr">
              <a:defRPr/>
            </a:pPr>
            <a:endParaRPr lang="tr-TR" sz="1600" b="1" dirty="0">
              <a:solidFill>
                <a:schemeClr val="accent2"/>
              </a:solidFill>
              <a:latin typeface="Arial" charset="0"/>
            </a:endParaRPr>
          </a:p>
        </p:txBody>
      </p:sp>
      <p:sp>
        <p:nvSpPr>
          <p:cNvPr id="5123" name="Rectangle 9"/>
          <p:cNvSpPr>
            <a:spLocks noChangeArrowheads="1"/>
          </p:cNvSpPr>
          <p:nvPr/>
        </p:nvSpPr>
        <p:spPr bwMode="auto">
          <a:xfrm>
            <a:off x="468313" y="1689101"/>
            <a:ext cx="2159000" cy="1152525"/>
          </a:xfrm>
          <a:prstGeom prst="rect">
            <a:avLst/>
          </a:prstGeom>
          <a:solidFill>
            <a:schemeClr val="bg1"/>
          </a:solidFill>
          <a:ln w="9525">
            <a:noFill/>
            <a:miter lim="800000"/>
            <a:headEnd/>
            <a:tailEnd/>
          </a:ln>
        </p:spPr>
        <p:txBody>
          <a:bodyPr wrap="none" anchor="ctr"/>
          <a:lstStyle/>
          <a:p>
            <a:r>
              <a:rPr lang="tr-TR" sz="1200" b="1" dirty="0"/>
              <a:t>• Misyon</a:t>
            </a:r>
          </a:p>
          <a:p>
            <a:r>
              <a:rPr lang="tr-TR" sz="1200" b="1" dirty="0"/>
              <a:t>• Vizyon</a:t>
            </a:r>
          </a:p>
          <a:p>
            <a:r>
              <a:rPr lang="tr-TR" sz="1200" b="1" dirty="0"/>
              <a:t>• Temel Değerler</a:t>
            </a:r>
          </a:p>
          <a:p>
            <a:r>
              <a:rPr lang="tr-TR" sz="1200" b="1" dirty="0"/>
              <a:t>• Stratejik amaçlar</a:t>
            </a:r>
          </a:p>
          <a:p>
            <a:r>
              <a:rPr lang="tr-TR" sz="1200" b="1" dirty="0"/>
              <a:t>• Stratejik hedefler</a:t>
            </a:r>
          </a:p>
          <a:p>
            <a:r>
              <a:rPr lang="tr-TR" sz="1200" b="1" dirty="0"/>
              <a:t>     </a:t>
            </a:r>
            <a:endParaRPr lang="tr-TR" sz="1200" b="1" i="1" dirty="0"/>
          </a:p>
        </p:txBody>
      </p:sp>
      <p:sp>
        <p:nvSpPr>
          <p:cNvPr id="5124" name="Line 183"/>
          <p:cNvSpPr>
            <a:spLocks noChangeShapeType="1"/>
          </p:cNvSpPr>
          <p:nvPr/>
        </p:nvSpPr>
        <p:spPr bwMode="auto">
          <a:xfrm>
            <a:off x="2744788" y="2133600"/>
            <a:ext cx="503237" cy="0"/>
          </a:xfrm>
          <a:prstGeom prst="line">
            <a:avLst/>
          </a:prstGeom>
          <a:noFill/>
          <a:ln w="76200">
            <a:solidFill>
              <a:srgbClr val="FF3300"/>
            </a:solidFill>
            <a:round/>
            <a:headEnd/>
            <a:tailEnd type="triangle" w="med" len="med"/>
          </a:ln>
        </p:spPr>
        <p:txBody>
          <a:bodyPr/>
          <a:lstStyle/>
          <a:p>
            <a:endParaRPr lang="tr-TR" dirty="0"/>
          </a:p>
        </p:txBody>
      </p:sp>
      <p:sp>
        <p:nvSpPr>
          <p:cNvPr id="25608" name="Rectangle 156"/>
          <p:cNvSpPr>
            <a:spLocks noChangeArrowheads="1"/>
          </p:cNvSpPr>
          <p:nvPr/>
        </p:nvSpPr>
        <p:spPr bwMode="auto">
          <a:xfrm>
            <a:off x="3290888" y="1268414"/>
            <a:ext cx="2627312" cy="1800225"/>
          </a:xfrm>
          <a:prstGeom prst="rect">
            <a:avLst/>
          </a:prstGeom>
          <a:ln>
            <a:headEnd/>
            <a:tailEnd/>
          </a:ln>
        </p:spPr>
        <p:style>
          <a:lnRef idx="3">
            <a:schemeClr val="lt1"/>
          </a:lnRef>
          <a:fillRef idx="1">
            <a:schemeClr val="accent6"/>
          </a:fillRef>
          <a:effectRef idx="1">
            <a:schemeClr val="accent6"/>
          </a:effectRef>
          <a:fontRef idx="minor">
            <a:schemeClr val="lt1"/>
          </a:fontRef>
        </p:style>
        <p:txBody>
          <a:bodyPr wrap="none"/>
          <a:lstStyle/>
          <a:p>
            <a:pPr algn="ctr">
              <a:defRPr/>
            </a:pPr>
            <a:r>
              <a:rPr lang="tr-TR" sz="1600" b="1" dirty="0">
                <a:solidFill>
                  <a:srgbClr val="FF9900"/>
                </a:solidFill>
                <a:latin typeface="Arial" charset="0"/>
              </a:rPr>
              <a:t>Performans Programı</a:t>
            </a:r>
          </a:p>
          <a:p>
            <a:pPr algn="ctr">
              <a:defRPr/>
            </a:pPr>
            <a:endParaRPr lang="tr-TR" sz="1600" b="1" dirty="0">
              <a:solidFill>
                <a:schemeClr val="bg1"/>
              </a:solidFill>
              <a:latin typeface="Arial" charset="0"/>
            </a:endParaRPr>
          </a:p>
        </p:txBody>
      </p:sp>
      <p:sp>
        <p:nvSpPr>
          <p:cNvPr id="5126" name="Rectangle 157"/>
          <p:cNvSpPr>
            <a:spLocks noChangeArrowheads="1"/>
          </p:cNvSpPr>
          <p:nvPr/>
        </p:nvSpPr>
        <p:spPr bwMode="auto">
          <a:xfrm>
            <a:off x="3397252" y="1573216"/>
            <a:ext cx="2447925" cy="1368425"/>
          </a:xfrm>
          <a:prstGeom prst="rect">
            <a:avLst/>
          </a:prstGeom>
          <a:solidFill>
            <a:schemeClr val="bg1"/>
          </a:solidFill>
          <a:ln w="9525">
            <a:noFill/>
            <a:miter lim="800000"/>
            <a:headEnd/>
            <a:tailEnd/>
          </a:ln>
        </p:spPr>
        <p:txBody>
          <a:bodyPr wrap="none" anchor="ctr"/>
          <a:lstStyle/>
          <a:p>
            <a:r>
              <a:rPr lang="tr-TR" sz="1200" b="1" dirty="0"/>
              <a:t>• Öncelikler</a:t>
            </a:r>
          </a:p>
          <a:p>
            <a:r>
              <a:rPr lang="tr-TR" sz="1200" b="1" dirty="0"/>
              <a:t>• Performans hedefleri</a:t>
            </a:r>
          </a:p>
          <a:p>
            <a:r>
              <a:rPr lang="tr-TR" sz="1200" b="1" dirty="0"/>
              <a:t>• Faaliyet/projeler</a:t>
            </a:r>
          </a:p>
          <a:p>
            <a:r>
              <a:rPr lang="tr-TR" sz="1200" b="1" dirty="0"/>
              <a:t>• Kaynak ihtiyacı</a:t>
            </a:r>
          </a:p>
          <a:p>
            <a:r>
              <a:rPr lang="tr-TR" sz="1200" b="1" dirty="0"/>
              <a:t>• Performans Göstergeleri</a:t>
            </a:r>
          </a:p>
        </p:txBody>
      </p:sp>
      <p:sp>
        <p:nvSpPr>
          <p:cNvPr id="5127" name="Line 184"/>
          <p:cNvSpPr>
            <a:spLocks noChangeShapeType="1"/>
          </p:cNvSpPr>
          <p:nvPr/>
        </p:nvSpPr>
        <p:spPr bwMode="auto">
          <a:xfrm>
            <a:off x="5962652" y="2133600"/>
            <a:ext cx="503239" cy="0"/>
          </a:xfrm>
          <a:prstGeom prst="line">
            <a:avLst/>
          </a:prstGeom>
          <a:noFill/>
          <a:ln w="76200">
            <a:solidFill>
              <a:srgbClr val="FF3300"/>
            </a:solidFill>
            <a:round/>
            <a:headEnd/>
            <a:tailEnd type="triangle" w="med" len="med"/>
          </a:ln>
        </p:spPr>
        <p:txBody>
          <a:bodyPr/>
          <a:lstStyle/>
          <a:p>
            <a:endParaRPr lang="tr-TR" dirty="0"/>
          </a:p>
        </p:txBody>
      </p:sp>
      <p:sp>
        <p:nvSpPr>
          <p:cNvPr id="25611" name="Rectangle 159"/>
          <p:cNvSpPr>
            <a:spLocks noChangeArrowheads="1"/>
          </p:cNvSpPr>
          <p:nvPr/>
        </p:nvSpPr>
        <p:spPr bwMode="auto">
          <a:xfrm>
            <a:off x="6516693" y="1412878"/>
            <a:ext cx="2376487" cy="1584325"/>
          </a:xfrm>
          <a:prstGeom prst="rect">
            <a:avLst/>
          </a:prstGeom>
          <a:ln>
            <a:headEnd/>
            <a:tailEnd/>
          </a:ln>
        </p:spPr>
        <p:style>
          <a:lnRef idx="3">
            <a:schemeClr val="lt1"/>
          </a:lnRef>
          <a:fillRef idx="1">
            <a:schemeClr val="accent6"/>
          </a:fillRef>
          <a:effectRef idx="1">
            <a:schemeClr val="accent6"/>
          </a:effectRef>
          <a:fontRef idx="minor">
            <a:schemeClr val="lt1"/>
          </a:fontRef>
        </p:style>
        <p:txBody>
          <a:bodyPr wrap="none"/>
          <a:lstStyle/>
          <a:p>
            <a:pPr algn="ctr">
              <a:defRPr/>
            </a:pPr>
            <a:r>
              <a:rPr lang="tr-TR" sz="1600" b="1" dirty="0">
                <a:solidFill>
                  <a:srgbClr val="FF9900"/>
                </a:solidFill>
              </a:rPr>
              <a:t>İdare Bütçesi</a:t>
            </a:r>
          </a:p>
        </p:txBody>
      </p:sp>
      <p:sp>
        <p:nvSpPr>
          <p:cNvPr id="5129" name="Rectangle 160"/>
          <p:cNvSpPr>
            <a:spLocks noChangeArrowheads="1"/>
          </p:cNvSpPr>
          <p:nvPr/>
        </p:nvSpPr>
        <p:spPr bwMode="auto">
          <a:xfrm>
            <a:off x="6554793" y="1700213"/>
            <a:ext cx="2289175" cy="1152525"/>
          </a:xfrm>
          <a:prstGeom prst="rect">
            <a:avLst/>
          </a:prstGeom>
          <a:solidFill>
            <a:schemeClr val="bg1"/>
          </a:solidFill>
          <a:ln w="9525">
            <a:noFill/>
            <a:miter lim="800000"/>
            <a:headEnd/>
            <a:tailEnd/>
          </a:ln>
        </p:spPr>
        <p:txBody>
          <a:bodyPr wrap="none" anchor="ctr"/>
          <a:lstStyle/>
          <a:p>
            <a:pPr>
              <a:buFontTx/>
              <a:buChar char="•"/>
            </a:pPr>
            <a:r>
              <a:rPr lang="tr-TR" sz="1200" b="1" dirty="0"/>
              <a:t> Harcama birimleri</a:t>
            </a:r>
          </a:p>
          <a:p>
            <a:pPr>
              <a:buFontTx/>
              <a:buChar char="•"/>
            </a:pPr>
            <a:r>
              <a:rPr lang="tr-TR" sz="1200" b="1" dirty="0"/>
              <a:t> Kaynak tahsisi</a:t>
            </a:r>
          </a:p>
          <a:p>
            <a:pPr>
              <a:buFontTx/>
              <a:buChar char="•"/>
            </a:pPr>
            <a:r>
              <a:rPr lang="tr-TR" sz="1200" b="1" dirty="0"/>
              <a:t> Performans göstergeleri</a:t>
            </a:r>
          </a:p>
        </p:txBody>
      </p:sp>
      <p:sp>
        <p:nvSpPr>
          <p:cNvPr id="5130" name="Line 186"/>
          <p:cNvSpPr>
            <a:spLocks noChangeShapeType="1"/>
          </p:cNvSpPr>
          <p:nvPr/>
        </p:nvSpPr>
        <p:spPr bwMode="auto">
          <a:xfrm>
            <a:off x="7380288" y="3071810"/>
            <a:ext cx="0" cy="647700"/>
          </a:xfrm>
          <a:prstGeom prst="line">
            <a:avLst/>
          </a:prstGeom>
          <a:noFill/>
          <a:ln w="76200">
            <a:solidFill>
              <a:srgbClr val="FF3300"/>
            </a:solidFill>
            <a:round/>
            <a:headEnd/>
            <a:tailEnd/>
          </a:ln>
        </p:spPr>
        <p:txBody>
          <a:bodyPr/>
          <a:lstStyle/>
          <a:p>
            <a:endParaRPr lang="tr-TR" dirty="0"/>
          </a:p>
        </p:txBody>
      </p:sp>
      <p:sp>
        <p:nvSpPr>
          <p:cNvPr id="5131" name="Line 185"/>
          <p:cNvSpPr>
            <a:spLocks noChangeShapeType="1"/>
          </p:cNvSpPr>
          <p:nvPr/>
        </p:nvSpPr>
        <p:spPr bwMode="auto">
          <a:xfrm flipH="1">
            <a:off x="6500826" y="3714752"/>
            <a:ext cx="863600" cy="0"/>
          </a:xfrm>
          <a:prstGeom prst="line">
            <a:avLst/>
          </a:prstGeom>
          <a:noFill/>
          <a:ln w="76200">
            <a:solidFill>
              <a:srgbClr val="FF3300"/>
            </a:solidFill>
            <a:round/>
            <a:headEnd/>
            <a:tailEnd type="triangle" w="med" len="med"/>
          </a:ln>
        </p:spPr>
        <p:txBody>
          <a:bodyPr/>
          <a:lstStyle/>
          <a:p>
            <a:endParaRPr lang="tr-TR" dirty="0"/>
          </a:p>
        </p:txBody>
      </p:sp>
      <p:sp>
        <p:nvSpPr>
          <p:cNvPr id="15" name="Rectangle 167"/>
          <p:cNvSpPr>
            <a:spLocks noChangeArrowheads="1"/>
          </p:cNvSpPr>
          <p:nvPr/>
        </p:nvSpPr>
        <p:spPr bwMode="auto">
          <a:xfrm>
            <a:off x="3143240" y="3500438"/>
            <a:ext cx="2879725" cy="576263"/>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pPr algn="ctr">
              <a:defRPr/>
            </a:pPr>
            <a:r>
              <a:rPr lang="tr-TR" b="1" dirty="0">
                <a:solidFill>
                  <a:srgbClr val="FF9900"/>
                </a:solidFill>
                <a:effectLst>
                  <a:outerShdw blurRad="38100" dist="38100" dir="2700000" algn="tl">
                    <a:srgbClr val="000000"/>
                  </a:outerShdw>
                </a:effectLst>
              </a:rPr>
              <a:t>UYGULAMA</a:t>
            </a:r>
          </a:p>
        </p:txBody>
      </p:sp>
      <p:cxnSp>
        <p:nvCxnSpPr>
          <p:cNvPr id="5133" name="35 Düz Bağlayıcı"/>
          <p:cNvCxnSpPr>
            <a:cxnSpLocks noChangeShapeType="1"/>
          </p:cNvCxnSpPr>
          <p:nvPr/>
        </p:nvCxnSpPr>
        <p:spPr bwMode="auto">
          <a:xfrm flipH="1" flipV="1">
            <a:off x="1500166" y="3786190"/>
            <a:ext cx="1416051" cy="1588"/>
          </a:xfrm>
          <a:prstGeom prst="line">
            <a:avLst/>
          </a:prstGeom>
          <a:noFill/>
          <a:ln w="76200" algn="ctr">
            <a:solidFill>
              <a:srgbClr val="FF0000"/>
            </a:solidFill>
            <a:round/>
            <a:headEnd/>
            <a:tailEnd/>
          </a:ln>
        </p:spPr>
      </p:cxnSp>
      <p:sp>
        <p:nvSpPr>
          <p:cNvPr id="5134" name="Line 26"/>
          <p:cNvSpPr>
            <a:spLocks noChangeShapeType="1"/>
          </p:cNvSpPr>
          <p:nvPr/>
        </p:nvSpPr>
        <p:spPr bwMode="auto">
          <a:xfrm flipH="1">
            <a:off x="1476375" y="3813183"/>
            <a:ext cx="0" cy="758825"/>
          </a:xfrm>
          <a:prstGeom prst="line">
            <a:avLst/>
          </a:prstGeom>
          <a:noFill/>
          <a:ln w="76200">
            <a:solidFill>
              <a:srgbClr val="FF3300"/>
            </a:solidFill>
            <a:round/>
            <a:headEnd/>
            <a:tailEnd type="triangle" w="med" len="med"/>
          </a:ln>
        </p:spPr>
        <p:txBody>
          <a:bodyPr/>
          <a:lstStyle/>
          <a:p>
            <a:endParaRPr lang="tr-TR" dirty="0"/>
          </a:p>
        </p:txBody>
      </p:sp>
      <p:sp>
        <p:nvSpPr>
          <p:cNvPr id="25618" name="Rectangle 161"/>
          <p:cNvSpPr>
            <a:spLocks noChangeArrowheads="1"/>
          </p:cNvSpPr>
          <p:nvPr/>
        </p:nvSpPr>
        <p:spPr bwMode="auto">
          <a:xfrm>
            <a:off x="395291" y="4581527"/>
            <a:ext cx="2232025" cy="1800225"/>
          </a:xfrm>
          <a:prstGeom prst="rect">
            <a:avLst/>
          </a:prstGeom>
          <a:solidFill>
            <a:schemeClr val="accent2">
              <a:lumMod val="75000"/>
            </a:schemeClr>
          </a:solidFill>
          <a:ln>
            <a:headEnd/>
            <a:tailEnd/>
          </a:ln>
        </p:spPr>
        <p:style>
          <a:lnRef idx="3">
            <a:schemeClr val="lt1"/>
          </a:lnRef>
          <a:fillRef idx="1">
            <a:schemeClr val="accent2"/>
          </a:fillRef>
          <a:effectRef idx="1">
            <a:schemeClr val="accent2"/>
          </a:effectRef>
          <a:fontRef idx="minor">
            <a:schemeClr val="lt1"/>
          </a:fontRef>
        </p:style>
        <p:txBody>
          <a:bodyPr wrap="none"/>
          <a:lstStyle/>
          <a:p>
            <a:pPr algn="ctr">
              <a:defRPr/>
            </a:pPr>
            <a:r>
              <a:rPr lang="tr-TR" sz="1600" b="1" dirty="0">
                <a:solidFill>
                  <a:srgbClr val="FF9900"/>
                </a:solidFill>
              </a:rPr>
              <a:t>Faaliyet Raporu</a:t>
            </a:r>
          </a:p>
        </p:txBody>
      </p:sp>
      <p:sp>
        <p:nvSpPr>
          <p:cNvPr id="5136" name="Rectangle 162"/>
          <p:cNvSpPr>
            <a:spLocks noChangeArrowheads="1"/>
          </p:cNvSpPr>
          <p:nvPr/>
        </p:nvSpPr>
        <p:spPr bwMode="auto">
          <a:xfrm>
            <a:off x="468313" y="5000625"/>
            <a:ext cx="2087563" cy="1308100"/>
          </a:xfrm>
          <a:prstGeom prst="rect">
            <a:avLst/>
          </a:prstGeom>
          <a:solidFill>
            <a:schemeClr val="bg1"/>
          </a:solidFill>
          <a:ln w="9525">
            <a:noFill/>
            <a:miter lim="800000"/>
            <a:headEnd/>
            <a:tailEnd/>
          </a:ln>
        </p:spPr>
        <p:txBody>
          <a:bodyPr wrap="none" anchor="ctr"/>
          <a:lstStyle/>
          <a:p>
            <a:r>
              <a:rPr lang="tr-TR" sz="1200" b="1" dirty="0"/>
              <a:t>• Faaliyet/proje sonuçları</a:t>
            </a:r>
          </a:p>
          <a:p>
            <a:r>
              <a:rPr lang="tr-TR" sz="1200" b="1" dirty="0"/>
              <a:t>• Performans hedef</a:t>
            </a:r>
          </a:p>
          <a:p>
            <a:r>
              <a:rPr lang="tr-TR" sz="1200" b="1" dirty="0" smtClean="0"/>
              <a:t>ve </a:t>
            </a:r>
            <a:r>
              <a:rPr lang="tr-TR" sz="1200" b="1" dirty="0"/>
              <a:t>gerçekleşmeleri</a:t>
            </a:r>
          </a:p>
          <a:p>
            <a:r>
              <a:rPr lang="tr-TR" sz="1200" b="1" dirty="0"/>
              <a:t>• Sapma ve nedenleri</a:t>
            </a:r>
          </a:p>
          <a:p>
            <a:r>
              <a:rPr lang="tr-TR" sz="1200" b="1" dirty="0"/>
              <a:t>• Öneriler</a:t>
            </a:r>
          </a:p>
        </p:txBody>
      </p:sp>
      <p:sp>
        <p:nvSpPr>
          <p:cNvPr id="5137" name="Line 27"/>
          <p:cNvSpPr>
            <a:spLocks noChangeShapeType="1"/>
          </p:cNvSpPr>
          <p:nvPr/>
        </p:nvSpPr>
        <p:spPr bwMode="auto">
          <a:xfrm flipV="1">
            <a:off x="2771777" y="5503863"/>
            <a:ext cx="719139" cy="12700"/>
          </a:xfrm>
          <a:prstGeom prst="line">
            <a:avLst/>
          </a:prstGeom>
          <a:noFill/>
          <a:ln w="76200">
            <a:solidFill>
              <a:srgbClr val="FF3300"/>
            </a:solidFill>
            <a:round/>
            <a:headEnd/>
            <a:tailEnd type="triangle" w="med" len="med"/>
          </a:ln>
        </p:spPr>
        <p:txBody>
          <a:bodyPr/>
          <a:lstStyle/>
          <a:p>
            <a:endParaRPr lang="tr-TR" dirty="0"/>
          </a:p>
        </p:txBody>
      </p:sp>
      <p:sp>
        <p:nvSpPr>
          <p:cNvPr id="25621" name="Rectangle 163"/>
          <p:cNvSpPr>
            <a:spLocks noChangeArrowheads="1"/>
          </p:cNvSpPr>
          <p:nvPr/>
        </p:nvSpPr>
        <p:spPr bwMode="auto">
          <a:xfrm>
            <a:off x="3602040" y="4824416"/>
            <a:ext cx="2193925" cy="1368425"/>
          </a:xfrm>
          <a:prstGeom prst="rect">
            <a:avLst/>
          </a:prstGeom>
          <a:solidFill>
            <a:schemeClr val="accent2">
              <a:lumMod val="75000"/>
            </a:schemeClr>
          </a:solidFill>
          <a:ln>
            <a:headEnd/>
            <a:tailEnd/>
          </a:ln>
        </p:spPr>
        <p:style>
          <a:lnRef idx="3">
            <a:schemeClr val="lt1"/>
          </a:lnRef>
          <a:fillRef idx="1">
            <a:schemeClr val="accent2"/>
          </a:fillRef>
          <a:effectRef idx="1">
            <a:schemeClr val="accent2"/>
          </a:effectRef>
          <a:fontRef idx="minor">
            <a:schemeClr val="lt1"/>
          </a:fontRef>
        </p:style>
        <p:txBody>
          <a:bodyPr wrap="none"/>
          <a:lstStyle/>
          <a:p>
            <a:pPr algn="ctr">
              <a:defRPr/>
            </a:pPr>
            <a:r>
              <a:rPr lang="tr-TR" sz="1600" b="1" dirty="0">
                <a:solidFill>
                  <a:srgbClr val="FF9900"/>
                </a:solidFill>
              </a:rPr>
              <a:t>Denetim ve </a:t>
            </a:r>
          </a:p>
          <a:p>
            <a:pPr algn="ctr">
              <a:defRPr/>
            </a:pPr>
            <a:r>
              <a:rPr lang="tr-TR" sz="1600" b="1" dirty="0">
                <a:solidFill>
                  <a:srgbClr val="FF9900"/>
                </a:solidFill>
              </a:rPr>
              <a:t>Değerlendirme</a:t>
            </a:r>
          </a:p>
          <a:p>
            <a:pPr algn="ctr">
              <a:defRPr/>
            </a:pPr>
            <a:endParaRPr lang="tr-TR" sz="1600" b="1" dirty="0">
              <a:solidFill>
                <a:schemeClr val="accent2"/>
              </a:solidFill>
            </a:endParaRPr>
          </a:p>
        </p:txBody>
      </p:sp>
      <p:sp>
        <p:nvSpPr>
          <p:cNvPr id="5139" name="Rectangle 164"/>
          <p:cNvSpPr>
            <a:spLocks noChangeArrowheads="1"/>
          </p:cNvSpPr>
          <p:nvPr/>
        </p:nvSpPr>
        <p:spPr bwMode="auto">
          <a:xfrm>
            <a:off x="3708400" y="5410201"/>
            <a:ext cx="2016125" cy="719138"/>
          </a:xfrm>
          <a:prstGeom prst="rect">
            <a:avLst/>
          </a:prstGeom>
          <a:solidFill>
            <a:schemeClr val="bg1"/>
          </a:solidFill>
          <a:ln w="9525">
            <a:noFill/>
            <a:miter lim="800000"/>
            <a:headEnd/>
            <a:tailEnd/>
          </a:ln>
        </p:spPr>
        <p:txBody>
          <a:bodyPr wrap="none" anchor="ctr"/>
          <a:lstStyle/>
          <a:p>
            <a:r>
              <a:rPr lang="tr-TR" sz="1200" b="1" dirty="0"/>
              <a:t>• İç Denetim</a:t>
            </a:r>
          </a:p>
          <a:p>
            <a:r>
              <a:rPr lang="tr-TR" sz="1200" b="1" dirty="0"/>
              <a:t>• Dış Denetim</a:t>
            </a:r>
          </a:p>
        </p:txBody>
      </p:sp>
      <p:sp>
        <p:nvSpPr>
          <p:cNvPr id="5140" name="Line 28"/>
          <p:cNvSpPr>
            <a:spLocks noChangeShapeType="1"/>
          </p:cNvSpPr>
          <p:nvPr/>
        </p:nvSpPr>
        <p:spPr bwMode="auto">
          <a:xfrm flipV="1">
            <a:off x="5867400" y="5505453"/>
            <a:ext cx="649288" cy="11113"/>
          </a:xfrm>
          <a:prstGeom prst="line">
            <a:avLst/>
          </a:prstGeom>
          <a:noFill/>
          <a:ln w="76200">
            <a:solidFill>
              <a:srgbClr val="FF3300"/>
            </a:solidFill>
            <a:round/>
            <a:headEnd/>
            <a:tailEnd type="triangle" w="med" len="med"/>
          </a:ln>
        </p:spPr>
        <p:txBody>
          <a:bodyPr/>
          <a:lstStyle/>
          <a:p>
            <a:endParaRPr lang="tr-TR" dirty="0"/>
          </a:p>
        </p:txBody>
      </p:sp>
      <p:sp>
        <p:nvSpPr>
          <p:cNvPr id="25624" name="Rectangle 165"/>
          <p:cNvSpPr>
            <a:spLocks noChangeArrowheads="1"/>
          </p:cNvSpPr>
          <p:nvPr/>
        </p:nvSpPr>
        <p:spPr bwMode="auto">
          <a:xfrm>
            <a:off x="6697667" y="4786322"/>
            <a:ext cx="2122487" cy="1411281"/>
          </a:xfrm>
          <a:prstGeom prst="rect">
            <a:avLst/>
          </a:prstGeom>
          <a:solidFill>
            <a:schemeClr val="accent2">
              <a:lumMod val="75000"/>
            </a:schemeClr>
          </a:solidFill>
          <a:ln>
            <a:headEnd/>
            <a:tailEnd/>
          </a:ln>
        </p:spPr>
        <p:style>
          <a:lnRef idx="3">
            <a:schemeClr val="lt1"/>
          </a:lnRef>
          <a:fillRef idx="1">
            <a:schemeClr val="accent2"/>
          </a:fillRef>
          <a:effectRef idx="1">
            <a:schemeClr val="accent2"/>
          </a:effectRef>
          <a:fontRef idx="minor">
            <a:schemeClr val="lt1"/>
          </a:fontRef>
        </p:style>
        <p:txBody>
          <a:bodyPr wrap="none"/>
          <a:lstStyle/>
          <a:p>
            <a:pPr algn="ctr">
              <a:defRPr/>
            </a:pPr>
            <a:r>
              <a:rPr lang="tr-TR" sz="1600" b="1" dirty="0">
                <a:solidFill>
                  <a:srgbClr val="FF9900"/>
                </a:solidFill>
              </a:rPr>
              <a:t>TBMM</a:t>
            </a:r>
          </a:p>
          <a:p>
            <a:pPr algn="ctr">
              <a:defRPr/>
            </a:pPr>
            <a:endParaRPr lang="tr-TR" sz="1600" b="1" dirty="0">
              <a:solidFill>
                <a:schemeClr val="accent2"/>
              </a:solidFill>
            </a:endParaRPr>
          </a:p>
        </p:txBody>
      </p:sp>
      <p:sp>
        <p:nvSpPr>
          <p:cNvPr id="5142" name="Rectangle 166"/>
          <p:cNvSpPr>
            <a:spLocks noChangeArrowheads="1"/>
          </p:cNvSpPr>
          <p:nvPr/>
        </p:nvSpPr>
        <p:spPr bwMode="auto">
          <a:xfrm>
            <a:off x="6804025" y="5253038"/>
            <a:ext cx="1944688" cy="792162"/>
          </a:xfrm>
          <a:prstGeom prst="rect">
            <a:avLst/>
          </a:prstGeom>
          <a:solidFill>
            <a:schemeClr val="bg1"/>
          </a:solidFill>
          <a:ln w="9525">
            <a:noFill/>
            <a:miter lim="800000"/>
            <a:headEnd/>
            <a:tailEnd/>
          </a:ln>
        </p:spPr>
        <p:txBody>
          <a:bodyPr wrap="none" anchor="ctr"/>
          <a:lstStyle/>
          <a:p>
            <a:r>
              <a:rPr lang="tr-TR" sz="1200" b="1" dirty="0"/>
              <a:t>• Hesap verme </a:t>
            </a:r>
          </a:p>
          <a:p>
            <a:r>
              <a:rPr lang="tr-TR" sz="1200" b="1" dirty="0"/>
              <a:t>  sorumluluğu</a:t>
            </a:r>
          </a:p>
        </p:txBody>
      </p:sp>
      <p:sp>
        <p:nvSpPr>
          <p:cNvPr id="26" name="33 Veri Yer Tutucusu"/>
          <p:cNvSpPr>
            <a:spLocks noGrp="1"/>
          </p:cNvSpPr>
          <p:nvPr>
            <p:ph type="dt" sz="half" idx="10"/>
          </p:nvPr>
        </p:nvSpPr>
        <p:spPr>
          <a:xfrm>
            <a:off x="357158" y="6480969"/>
            <a:ext cx="2133600" cy="301752"/>
          </a:xfrm>
        </p:spPr>
        <p:txBody>
          <a:bodyPr/>
          <a:lstStyle/>
          <a:p>
            <a:pPr>
              <a:defRPr/>
            </a:pPr>
            <a:fld id="{DE7FC083-F59B-4B88-A499-0C49D70F4798}" type="datetime1">
              <a:rPr lang="tr-TR"/>
              <a:pPr>
                <a:defRPr/>
              </a:pPr>
              <a:t>20.09.2018</a:t>
            </a:fld>
            <a:endParaRPr lang="tr-TR" dirty="0"/>
          </a:p>
        </p:txBody>
      </p:sp>
      <p:sp>
        <p:nvSpPr>
          <p:cNvPr id="28" name="4 Slayt Numarası Yer Tutucusu"/>
          <p:cNvSpPr>
            <a:spLocks noGrp="1"/>
          </p:cNvSpPr>
          <p:nvPr>
            <p:ph type="sldNum" sz="quarter" idx="12"/>
          </p:nvPr>
        </p:nvSpPr>
        <p:spPr>
          <a:xfrm>
            <a:off x="7589520" y="6480969"/>
            <a:ext cx="502920" cy="301752"/>
          </a:xfrm>
        </p:spPr>
        <p:txBody>
          <a:bodyPr/>
          <a:lstStyle/>
          <a:p>
            <a:pPr>
              <a:defRPr/>
            </a:pPr>
            <a:fld id="{4838A1D4-E1BB-4FCB-B5A8-2B068F651964}" type="slidenum">
              <a:rPr lang="tr-TR" smtClean="0"/>
              <a:pPr>
                <a:defRPr/>
              </a:pPr>
              <a:t>9</a:t>
            </a:fld>
            <a:endParaRPr lang="tr-T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1984</TotalTime>
  <Words>2291</Words>
  <Application>Microsoft Office PowerPoint</Application>
  <PresentationFormat>Ekran Gösterisi (4:3)</PresentationFormat>
  <Paragraphs>496</Paragraphs>
  <Slides>46</Slides>
  <Notes>3</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Canlı</vt:lpstr>
      <vt:lpstr>STRATEJİK PLANLAMA      </vt:lpstr>
      <vt:lpstr>Slayt 2</vt:lpstr>
      <vt:lpstr>Strateji</vt:lpstr>
      <vt:lpstr>Stratejik Yönetim Nedir?</vt:lpstr>
      <vt:lpstr>Stratejik Yönetim Nedir?</vt:lpstr>
      <vt:lpstr>Slayt 6</vt:lpstr>
      <vt:lpstr>Slayt 7</vt:lpstr>
      <vt:lpstr>Yasal Dayanak </vt:lpstr>
      <vt:lpstr>Slayt 9</vt:lpstr>
      <vt:lpstr>Stratejik Yönetim Süreci</vt:lpstr>
      <vt:lpstr>Tanımlar</vt:lpstr>
      <vt:lpstr>Slayt 12</vt:lpstr>
      <vt:lpstr>Durum Analizi</vt:lpstr>
      <vt:lpstr>Durum Analizi Süreci </vt:lpstr>
      <vt:lpstr>Tespit ve İhtiyaçların Belirlenmesi </vt:lpstr>
      <vt:lpstr>Geleceğe Bakış </vt:lpstr>
      <vt:lpstr>Farklılaşma Stratejisi</vt:lpstr>
      <vt:lpstr>Farklılaşma Stratejisi</vt:lpstr>
      <vt:lpstr>Strateji Geliştirme  Amaç, Hedef ve Stratejilerin Belirlenmesi</vt:lpstr>
      <vt:lpstr>Stratejik Amaçlar      </vt:lpstr>
      <vt:lpstr>Stratejik Hedefler </vt:lpstr>
      <vt:lpstr>Stratejiler</vt:lpstr>
      <vt:lpstr>Performans Göstergeleri </vt:lpstr>
      <vt:lpstr>Stratejik Plandan Bir Örnek</vt:lpstr>
      <vt:lpstr>Performans Programı</vt:lpstr>
      <vt:lpstr>Performans Hedefleri</vt:lpstr>
      <vt:lpstr>Faaliyet-Projeler</vt:lpstr>
      <vt:lpstr>Faaliyet-Projeler</vt:lpstr>
      <vt:lpstr>Slayt 29</vt:lpstr>
      <vt:lpstr>İzleme ve Değerlendirme</vt:lpstr>
      <vt:lpstr>İzleme ve Değerlendirme</vt:lpstr>
      <vt:lpstr>İzleme ve Değerlendirme</vt:lpstr>
      <vt:lpstr>Slayt 33</vt:lpstr>
      <vt:lpstr>Kamu İdarelerinde Stratejik Planlamada Yaşanan Sorunlar</vt:lpstr>
      <vt:lpstr>Kamu İdarelerinde Stratejik Planlamada Yaşanan Sorunlar</vt:lpstr>
      <vt:lpstr>Kamu İdarelerinde Stratejik Planlamada Yaşanan Sorunlar</vt:lpstr>
      <vt:lpstr>Kamu İdarelerinde Stratejik Planlamada Yaşanan Sorunlar</vt:lpstr>
      <vt:lpstr>Kamu İdarelerinde Stratejik Planlamada Yaşanan Sorunlar</vt:lpstr>
      <vt:lpstr>Kamu İdarelerinde Stratejik Planlamada Yaşanan Sorunlar</vt:lpstr>
      <vt:lpstr>Kamu İdarelerinde Stratejik Planlamada Yaşanan Diğer Sorunlar</vt:lpstr>
      <vt:lpstr>Kamu İdarelerinde Stratejik Planlamada Yaşanan Diğer Sorunlar</vt:lpstr>
      <vt:lpstr>Öneriler</vt:lpstr>
      <vt:lpstr>Faaliyet Bilgi Sistemi</vt:lpstr>
      <vt:lpstr>Faaliyet Bilgi Sistemi</vt:lpstr>
      <vt:lpstr>Faaliyet Bilgi Sistemi</vt:lpstr>
      <vt:lpstr>KATILDIĞINIZ İÇİN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ad</cp:lastModifiedBy>
  <cp:revision>434</cp:revision>
  <dcterms:created xsi:type="dcterms:W3CDTF">2012-03-07T11:58:03Z</dcterms:created>
  <dcterms:modified xsi:type="dcterms:W3CDTF">2018-09-20T11:38:27Z</dcterms:modified>
</cp:coreProperties>
</file>