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Lst>
  <p:notesMasterIdLst>
    <p:notesMasterId r:id="rId21"/>
  </p:notesMasterIdLst>
  <p:handoutMasterIdLst>
    <p:handoutMasterId r:id="rId22"/>
  </p:handoutMasterIdLst>
  <p:sldIdLst>
    <p:sldId id="256" r:id="rId2"/>
    <p:sldId id="292" r:id="rId3"/>
    <p:sldId id="293" r:id="rId4"/>
    <p:sldId id="294" r:id="rId5"/>
    <p:sldId id="258" r:id="rId6"/>
    <p:sldId id="296" r:id="rId7"/>
    <p:sldId id="298" r:id="rId8"/>
    <p:sldId id="260" r:id="rId9"/>
    <p:sldId id="274" r:id="rId10"/>
    <p:sldId id="275" r:id="rId11"/>
    <p:sldId id="276" r:id="rId12"/>
    <p:sldId id="297" r:id="rId13"/>
    <p:sldId id="300" r:id="rId14"/>
    <p:sldId id="279" r:id="rId15"/>
    <p:sldId id="282" r:id="rId16"/>
    <p:sldId id="285" r:id="rId17"/>
    <p:sldId id="287" r:id="rId18"/>
    <p:sldId id="289" r:id="rId19"/>
    <p:sldId id="299"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1" autoAdjust="0"/>
    <p:restoredTop sz="95714" autoAdjust="0"/>
  </p:normalViewPr>
  <p:slideViewPr>
    <p:cSldViewPr>
      <p:cViewPr varScale="1">
        <p:scale>
          <a:sx n="82" d="100"/>
          <a:sy n="82"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6B44DE-B176-4251-9296-52EE95ECB0EB}" type="datetimeFigureOut">
              <a:rPr lang="tr-TR" smtClean="0"/>
              <a:pPr/>
              <a:t>20.09.2018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DD6C73-069C-4505-99C3-FA4F9AF37313}" type="slidenum">
              <a:rPr lang="tr-TR" smtClean="0"/>
              <a:pPr/>
              <a:t>‹#›</a:t>
            </a:fld>
            <a:endParaRPr lang="tr-TR"/>
          </a:p>
        </p:txBody>
      </p:sp>
    </p:spTree>
    <p:extLst>
      <p:ext uri="{BB962C8B-B14F-4D97-AF65-F5344CB8AC3E}">
        <p14:creationId xmlns:p14="http://schemas.microsoft.com/office/powerpoint/2010/main" val="37213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262DDA-E150-47F9-81E3-F53730E1C716}" type="datetimeFigureOut">
              <a:rPr lang="tr-TR" smtClean="0"/>
              <a:pPr/>
              <a:t>20.09.2018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57F8C4-E191-479E-9C52-DB5A85B928A7}" type="slidenum">
              <a:rPr lang="tr-TR" smtClean="0"/>
              <a:pPr/>
              <a:t>‹#›</a:t>
            </a:fld>
            <a:endParaRPr lang="tr-TR"/>
          </a:p>
        </p:txBody>
      </p:sp>
    </p:spTree>
    <p:extLst>
      <p:ext uri="{BB962C8B-B14F-4D97-AF65-F5344CB8AC3E}">
        <p14:creationId xmlns:p14="http://schemas.microsoft.com/office/powerpoint/2010/main" val="2065997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657F8C4-E191-479E-9C52-DB5A85B928A7}" type="slidenum">
              <a:rPr lang="tr-TR" smtClean="0"/>
              <a:pPr/>
              <a:t>1</a:t>
            </a:fld>
            <a:endParaRPr lang="tr-TR"/>
          </a:p>
        </p:txBody>
      </p:sp>
    </p:spTree>
    <p:extLst>
      <p:ext uri="{BB962C8B-B14F-4D97-AF65-F5344CB8AC3E}">
        <p14:creationId xmlns:p14="http://schemas.microsoft.com/office/powerpoint/2010/main" val="2389820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Yönetmelik hükümleri esas alınarak, birimlere yardımcı olmak ve ayrıca hazırlanması gereken zorunlu bilgi ve formları oluşturmak üzere hazırlanan rehber revize edilir. Birim faaliyet raporu taslakları</a:t>
            </a:r>
            <a:r>
              <a:rPr lang="tr-TR" baseline="0" dirty="0" smtClean="0"/>
              <a:t> hazırlanır ve tüm birimlere gönderilir. Birimler buna uygun olarak raporlarını hazırlayıp basılı olarak ve elektronik ortamda SGDB göndermeleri talep edilir.</a:t>
            </a:r>
            <a:endParaRPr lang="tr-TR" dirty="0"/>
          </a:p>
        </p:txBody>
      </p:sp>
      <p:sp>
        <p:nvSpPr>
          <p:cNvPr id="4" name="Slayt Numarası Yer Tutucusu 3"/>
          <p:cNvSpPr>
            <a:spLocks noGrp="1"/>
          </p:cNvSpPr>
          <p:nvPr>
            <p:ph type="sldNum" sz="quarter" idx="10"/>
          </p:nvPr>
        </p:nvSpPr>
        <p:spPr/>
        <p:txBody>
          <a:bodyPr/>
          <a:lstStyle/>
          <a:p>
            <a:fld id="{2657F8C4-E191-479E-9C52-DB5A85B928A7}" type="slidenum">
              <a:rPr lang="tr-TR" smtClean="0"/>
              <a:pPr/>
              <a:t>10</a:t>
            </a:fld>
            <a:endParaRPr lang="tr-TR"/>
          </a:p>
        </p:txBody>
      </p:sp>
    </p:spTree>
    <p:extLst>
      <p:ext uri="{BB962C8B-B14F-4D97-AF65-F5344CB8AC3E}">
        <p14:creationId xmlns:p14="http://schemas.microsoft.com/office/powerpoint/2010/main" val="1269944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İdarenin misyon ve vizyonuna, teşkilat yapısına,</a:t>
            </a:r>
            <a:r>
              <a:rPr lang="tr-TR" baseline="0" dirty="0" smtClean="0"/>
              <a:t> mevzuatına ilişkin bilgilere, sunulan hizmetlere, insan kaynakları ve fiziki kaynakları ile ilgili bilgilere, iç ve dış denetim raporlarında yer alan tespit ve değerlendirmelere yer verilir.</a:t>
            </a:r>
            <a:endParaRPr lang="tr-TR" dirty="0"/>
          </a:p>
        </p:txBody>
      </p:sp>
      <p:sp>
        <p:nvSpPr>
          <p:cNvPr id="4" name="Slayt Numarası Yer Tutucusu 3"/>
          <p:cNvSpPr>
            <a:spLocks noGrp="1"/>
          </p:cNvSpPr>
          <p:nvPr>
            <p:ph type="sldNum" sz="quarter" idx="10"/>
          </p:nvPr>
        </p:nvSpPr>
        <p:spPr/>
        <p:txBody>
          <a:bodyPr/>
          <a:lstStyle/>
          <a:p>
            <a:fld id="{2657F8C4-E191-479E-9C52-DB5A85B928A7}" type="slidenum">
              <a:rPr lang="tr-TR" smtClean="0"/>
              <a:pPr/>
              <a:t>14</a:t>
            </a:fld>
            <a:endParaRPr lang="tr-TR"/>
          </a:p>
        </p:txBody>
      </p:sp>
    </p:spTree>
    <p:extLst>
      <p:ext uri="{BB962C8B-B14F-4D97-AF65-F5344CB8AC3E}">
        <p14:creationId xmlns:p14="http://schemas.microsoft.com/office/powerpoint/2010/main" val="2755336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657F8C4-E191-479E-9C52-DB5A85B928A7}" type="slidenum">
              <a:rPr lang="tr-TR" smtClean="0"/>
              <a:pPr/>
              <a:t>15</a:t>
            </a:fld>
            <a:endParaRPr lang="tr-TR"/>
          </a:p>
        </p:txBody>
      </p:sp>
    </p:spTree>
    <p:extLst>
      <p:ext uri="{BB962C8B-B14F-4D97-AF65-F5344CB8AC3E}">
        <p14:creationId xmlns:p14="http://schemas.microsoft.com/office/powerpoint/2010/main" val="4081723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Kullanılan kaynaklara, bütçe hedef ve gerçekleşmeleri ile meydana gelen sapmaların nedenlerine, varlık ve yükümlülüklerile yardım yapılan birlik, kurum ve kuruluşların faaliyetlerine ait bilgilere, temel mali tablolarave bu tablolara ait açıklamalara, iç ve dış mali denetim sonuçları hakkındaki özet bilgiler yer alır.</a:t>
            </a:r>
            <a:endParaRPr lang="tr-TR" dirty="0"/>
          </a:p>
        </p:txBody>
      </p:sp>
      <p:sp>
        <p:nvSpPr>
          <p:cNvPr id="4" name="Slayt Numarası Yer Tutucusu 3"/>
          <p:cNvSpPr>
            <a:spLocks noGrp="1"/>
          </p:cNvSpPr>
          <p:nvPr>
            <p:ph type="sldNum" sz="quarter" idx="10"/>
          </p:nvPr>
        </p:nvSpPr>
        <p:spPr/>
        <p:txBody>
          <a:bodyPr/>
          <a:lstStyle/>
          <a:p>
            <a:fld id="{2657F8C4-E191-479E-9C52-DB5A85B928A7}" type="slidenum">
              <a:rPr lang="tr-TR" smtClean="0"/>
              <a:pPr/>
              <a:t>16</a:t>
            </a:fld>
            <a:endParaRPr lang="tr-TR"/>
          </a:p>
        </p:txBody>
      </p:sp>
    </p:spTree>
    <p:extLst>
      <p:ext uri="{BB962C8B-B14F-4D97-AF65-F5344CB8AC3E}">
        <p14:creationId xmlns:p14="http://schemas.microsoft.com/office/powerpoint/2010/main" val="284130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135186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4138063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3598488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258778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1566641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3188647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274425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282306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3744543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207149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B696F82-C9E0-49F6-8DAB-269A2D983EA3}" type="datetimeFigureOut">
              <a:rPr lang="tr-TR" smtClean="0"/>
              <a:pPr/>
              <a:t>20.09.2018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EF51DE-E573-4CEB-8921-2CD161FB5671}" type="slidenum">
              <a:rPr lang="tr-TR" smtClean="0"/>
              <a:pPr/>
              <a:t>‹#›</a:t>
            </a:fld>
            <a:endParaRPr lang="tr-TR"/>
          </a:p>
        </p:txBody>
      </p:sp>
    </p:spTree>
    <p:extLst>
      <p:ext uri="{BB962C8B-B14F-4D97-AF65-F5344CB8AC3E}">
        <p14:creationId xmlns:p14="http://schemas.microsoft.com/office/powerpoint/2010/main" val="373721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96F82-C9E0-49F6-8DAB-269A2D983EA3}" type="datetimeFigureOut">
              <a:rPr lang="tr-TR" smtClean="0"/>
              <a:pPr/>
              <a:t>20.09.2018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EF51DE-E573-4CEB-8921-2CD161FB5671}" type="slidenum">
              <a:rPr lang="tr-TR" smtClean="0"/>
              <a:pPr/>
              <a:t>‹#›</a:t>
            </a:fld>
            <a:endParaRPr lang="tr-TR"/>
          </a:p>
        </p:txBody>
      </p:sp>
    </p:spTree>
    <p:extLst>
      <p:ext uri="{BB962C8B-B14F-4D97-AF65-F5344CB8AC3E}">
        <p14:creationId xmlns:p14="http://schemas.microsoft.com/office/powerpoint/2010/main" val="273944048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1052737"/>
            <a:ext cx="7851648" cy="1224136"/>
          </a:xfrm>
        </p:spPr>
        <p:txBody>
          <a:bodyPr>
            <a:normAutofit/>
          </a:bodyPr>
          <a:lstStyle/>
          <a:p>
            <a:pPr algn="ctr"/>
            <a:r>
              <a:rPr lang="tr-TR" sz="2400" b="1" dirty="0" smtClean="0">
                <a:solidFill>
                  <a:srgbClr val="002060"/>
                </a:solidFill>
                <a:latin typeface="Tahoma" pitchFamily="34" charset="0"/>
                <a:ea typeface="Tahoma" pitchFamily="34" charset="0"/>
                <a:cs typeface="Tahoma" pitchFamily="34" charset="0"/>
              </a:rPr>
              <a:t>MERSİN ÜNİVERSİTESİ </a:t>
            </a:r>
            <a:br>
              <a:rPr lang="tr-TR" sz="2400" b="1" dirty="0" smtClean="0">
                <a:solidFill>
                  <a:srgbClr val="002060"/>
                </a:solidFill>
                <a:latin typeface="Tahoma" pitchFamily="34" charset="0"/>
                <a:ea typeface="Tahoma" pitchFamily="34" charset="0"/>
                <a:cs typeface="Tahoma" pitchFamily="34" charset="0"/>
              </a:rPr>
            </a:br>
            <a:r>
              <a:rPr lang="tr-TR" sz="2400" b="1" dirty="0" smtClean="0">
                <a:solidFill>
                  <a:srgbClr val="002060"/>
                </a:solidFill>
                <a:latin typeface="Tahoma" pitchFamily="34" charset="0"/>
                <a:ea typeface="Tahoma" pitchFamily="34" charset="0"/>
                <a:cs typeface="Tahoma" pitchFamily="34" charset="0"/>
              </a:rPr>
              <a:t>STRATEJİ GELİŞTİRME BAŞKANLIĞI </a:t>
            </a:r>
            <a:endParaRPr lang="tr-TR" sz="2400" b="1" dirty="0">
              <a:solidFill>
                <a:srgbClr val="002060"/>
              </a:solidFill>
              <a:latin typeface="Tahoma" pitchFamily="34" charset="0"/>
              <a:ea typeface="Tahoma" pitchFamily="34" charset="0"/>
              <a:cs typeface="Tahoma" pitchFamily="34" charset="0"/>
            </a:endParaRPr>
          </a:p>
        </p:txBody>
      </p:sp>
      <p:sp>
        <p:nvSpPr>
          <p:cNvPr id="3" name="Alt Başlık 2"/>
          <p:cNvSpPr>
            <a:spLocks noGrp="1"/>
          </p:cNvSpPr>
          <p:nvPr>
            <p:ph type="subTitle" idx="1"/>
          </p:nvPr>
        </p:nvSpPr>
        <p:spPr>
          <a:xfrm>
            <a:off x="1331640" y="2852936"/>
            <a:ext cx="6912768" cy="3024336"/>
          </a:xfrm>
        </p:spPr>
        <p:txBody>
          <a:bodyPr>
            <a:normAutofit/>
          </a:bodyPr>
          <a:lstStyle/>
          <a:p>
            <a:pPr algn="ctr"/>
            <a:r>
              <a:rPr lang="tr-TR" sz="3200" b="1" dirty="0">
                <a:solidFill>
                  <a:srgbClr val="002060"/>
                </a:solidFill>
                <a:latin typeface="Tahoma" pitchFamily="34" charset="0"/>
                <a:ea typeface="Tahoma" pitchFamily="34" charset="0"/>
                <a:cs typeface="Tahoma" pitchFamily="34" charset="0"/>
              </a:rPr>
              <a:t>İDARE FAALİYET RAPORU HAZIRLAMA </a:t>
            </a:r>
            <a:r>
              <a:rPr lang="tr-TR" sz="3200" b="1" dirty="0" smtClean="0">
                <a:solidFill>
                  <a:srgbClr val="002060"/>
                </a:solidFill>
                <a:latin typeface="Tahoma" pitchFamily="34" charset="0"/>
                <a:ea typeface="Tahoma" pitchFamily="34" charset="0"/>
                <a:cs typeface="Tahoma" pitchFamily="34" charset="0"/>
              </a:rPr>
              <a:t>SÜRECİ</a:t>
            </a:r>
          </a:p>
          <a:p>
            <a:pPr algn="ctr"/>
            <a:endParaRPr lang="tr-TR" b="1" dirty="0">
              <a:solidFill>
                <a:srgbClr val="002060"/>
              </a:solidFill>
              <a:latin typeface="Tahoma" pitchFamily="34" charset="0"/>
              <a:ea typeface="Tahoma" pitchFamily="34" charset="0"/>
              <a:cs typeface="Tahoma" pitchFamily="34" charset="0"/>
            </a:endParaRPr>
          </a:p>
          <a:p>
            <a:pPr algn="ctr"/>
            <a:r>
              <a:rPr lang="tr-TR" sz="2400" b="1" dirty="0" smtClean="0">
                <a:solidFill>
                  <a:srgbClr val="002060"/>
                </a:solidFill>
                <a:latin typeface="Tahoma" pitchFamily="34" charset="0"/>
                <a:ea typeface="Tahoma" pitchFamily="34" charset="0"/>
                <a:cs typeface="Tahoma" pitchFamily="34" charset="0"/>
              </a:rPr>
              <a:t>                                  </a:t>
            </a:r>
          </a:p>
          <a:p>
            <a:pPr algn="ctr"/>
            <a:r>
              <a:rPr lang="tr-TR" sz="2400" b="1" dirty="0">
                <a:solidFill>
                  <a:srgbClr val="002060"/>
                </a:solidFill>
                <a:latin typeface="Tahoma" pitchFamily="34" charset="0"/>
                <a:ea typeface="Tahoma" pitchFamily="34" charset="0"/>
                <a:cs typeface="Tahoma" pitchFamily="34" charset="0"/>
              </a:rPr>
              <a:t> </a:t>
            </a:r>
            <a:r>
              <a:rPr lang="tr-TR" sz="2400" b="1" dirty="0" smtClean="0">
                <a:solidFill>
                  <a:srgbClr val="002060"/>
                </a:solidFill>
                <a:latin typeface="Tahoma" pitchFamily="34" charset="0"/>
                <a:ea typeface="Tahoma" pitchFamily="34" charset="0"/>
                <a:cs typeface="Tahoma" pitchFamily="34" charset="0"/>
              </a:rPr>
              <a:t>                                 </a:t>
            </a:r>
            <a:r>
              <a:rPr lang="tr-TR" sz="1800" b="1" dirty="0" smtClean="0">
                <a:solidFill>
                  <a:srgbClr val="002060"/>
                </a:solidFill>
                <a:latin typeface="Tahoma" pitchFamily="34" charset="0"/>
                <a:ea typeface="Tahoma" pitchFamily="34" charset="0"/>
                <a:cs typeface="Tahoma" pitchFamily="34" charset="0"/>
              </a:rPr>
              <a:t>Musavver ALAGEYİK</a:t>
            </a:r>
          </a:p>
          <a:p>
            <a:pPr algn="ctr"/>
            <a:r>
              <a:rPr lang="tr-TR" sz="1800" b="1" dirty="0" smtClean="0">
                <a:solidFill>
                  <a:srgbClr val="002060"/>
                </a:solidFill>
                <a:latin typeface="Tahoma" pitchFamily="34" charset="0"/>
                <a:ea typeface="Tahoma" pitchFamily="34" charset="0"/>
                <a:cs typeface="Tahoma" pitchFamily="34" charset="0"/>
              </a:rPr>
              <a:t>                                                 20.09.2018</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8703" y="188640"/>
            <a:ext cx="1301890" cy="102098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04664"/>
            <a:ext cx="7532295" cy="876964"/>
          </a:xfrm>
        </p:spPr>
        <p:txBody>
          <a:bodyPr>
            <a:normAutofit/>
          </a:bodyPr>
          <a:lstStyle/>
          <a:p>
            <a:pPr algn="ctr"/>
            <a:r>
              <a:rPr lang="tr-TR" sz="2000" b="1" dirty="0" smtClean="0">
                <a:solidFill>
                  <a:srgbClr val="002060"/>
                </a:solidFill>
                <a:latin typeface="Tahoma" pitchFamily="34" charset="0"/>
                <a:ea typeface="Tahoma" pitchFamily="34" charset="0"/>
                <a:cs typeface="Tahoma" pitchFamily="34" charset="0"/>
              </a:rPr>
              <a:t>İDARE FAALİYET RAPORU HAZIRLAMA SÜRECİ-I</a:t>
            </a:r>
            <a:endParaRPr lang="tr-TR" sz="2000" dirty="0">
              <a:solidFill>
                <a:srgbClr val="00206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412776"/>
            <a:ext cx="8003232" cy="3456384"/>
          </a:xfrm>
        </p:spPr>
        <p:txBody>
          <a:bodyPr>
            <a:normAutofit fontScale="25000" lnSpcReduction="20000"/>
          </a:bodyPr>
          <a:lstStyle/>
          <a:p>
            <a:pPr algn="just">
              <a:buNone/>
            </a:pPr>
            <a:endParaRPr lang="tr-TR" sz="2000" dirty="0" smtClean="0">
              <a:latin typeface="Tahoma" pitchFamily="34" charset="0"/>
              <a:ea typeface="Tahoma" pitchFamily="34" charset="0"/>
              <a:cs typeface="Tahoma" pitchFamily="34" charset="0"/>
            </a:endParaRPr>
          </a:p>
          <a:p>
            <a:pPr algn="just">
              <a:buNone/>
            </a:pPr>
            <a:r>
              <a:rPr lang="tr-TR" sz="2000" dirty="0" smtClean="0">
                <a:latin typeface="Tahoma" pitchFamily="34" charset="0"/>
                <a:ea typeface="Tahoma" pitchFamily="34" charset="0"/>
                <a:cs typeface="Tahoma" pitchFamily="34" charset="0"/>
              </a:rPr>
              <a:t>	</a:t>
            </a:r>
            <a:endParaRPr lang="tr-TR" sz="8000" dirty="0" smtClean="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r>
              <a:rPr lang="tr-TR" sz="8000" dirty="0" smtClean="0">
                <a:latin typeface="Tahoma" pitchFamily="34" charset="0"/>
                <a:ea typeface="Tahoma" pitchFamily="34" charset="0"/>
                <a:cs typeface="Tahoma" pitchFamily="34" charset="0"/>
              </a:rPr>
              <a:t>    </a:t>
            </a:r>
          </a:p>
          <a:p>
            <a:pPr algn="just">
              <a:buNone/>
            </a:pPr>
            <a:endParaRPr lang="tr-TR" sz="8000" dirty="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endParaRPr lang="tr-TR" sz="8000" dirty="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endParaRPr lang="tr-TR" sz="8000" dirty="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endParaRPr lang="tr-TR" sz="8000" dirty="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endParaRPr lang="tr-TR" sz="8000" dirty="0">
              <a:latin typeface="Tahoma" pitchFamily="34" charset="0"/>
              <a:ea typeface="Tahoma" pitchFamily="34" charset="0"/>
              <a:cs typeface="Tahoma" pitchFamily="34" charset="0"/>
            </a:endParaRPr>
          </a:p>
          <a:p>
            <a:pPr algn="just">
              <a:buNone/>
            </a:pPr>
            <a:r>
              <a:rPr lang="tr-TR" sz="2000" dirty="0" smtClean="0">
                <a:latin typeface="Tahoma" pitchFamily="34" charset="0"/>
                <a:ea typeface="Tahoma" pitchFamily="34" charset="0"/>
                <a:cs typeface="Tahoma" pitchFamily="34" charset="0"/>
              </a:rPr>
              <a:t>	</a:t>
            </a:r>
            <a:endParaRPr lang="tr-TR" dirty="0" smtClean="0"/>
          </a:p>
          <a:p>
            <a:endParaRPr lang="tr-TR" dirty="0"/>
          </a:p>
        </p:txBody>
      </p:sp>
      <p:sp>
        <p:nvSpPr>
          <p:cNvPr id="5" name="Dikdörtgen 4"/>
          <p:cNvSpPr/>
          <p:nvPr/>
        </p:nvSpPr>
        <p:spPr>
          <a:xfrm>
            <a:off x="1072153" y="1412776"/>
            <a:ext cx="7431742" cy="2448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tr-TR" sz="1600" dirty="0" smtClean="0">
                <a:solidFill>
                  <a:schemeClr val="tx1"/>
                </a:solidFill>
                <a:latin typeface="Tahoma" pitchFamily="34" charset="0"/>
                <a:ea typeface="Tahoma" pitchFamily="34" charset="0"/>
                <a:cs typeface="Tahoma" pitchFamily="34" charset="0"/>
              </a:rPr>
              <a:t>STRATEJİ GELİŞTİRME DAİRE BAŞKANLIĞI</a:t>
            </a:r>
          </a:p>
          <a:p>
            <a:pPr algn="just">
              <a:buNone/>
            </a:pPr>
            <a:r>
              <a:rPr lang="tr-TR" dirty="0">
                <a:solidFill>
                  <a:schemeClr val="tx1"/>
                </a:solidFill>
                <a:latin typeface="Tahoma" pitchFamily="34" charset="0"/>
                <a:ea typeface="Tahoma" pitchFamily="34" charset="0"/>
                <a:cs typeface="Tahoma" pitchFamily="34" charset="0"/>
              </a:rPr>
              <a:t>B</a:t>
            </a:r>
            <a:r>
              <a:rPr lang="tr-TR" dirty="0" smtClean="0">
                <a:solidFill>
                  <a:schemeClr val="tx1"/>
                </a:solidFill>
                <a:latin typeface="Tahoma" pitchFamily="34" charset="0"/>
                <a:ea typeface="Tahoma" pitchFamily="34" charset="0"/>
                <a:cs typeface="Tahoma" pitchFamily="34" charset="0"/>
              </a:rPr>
              <a:t>irim </a:t>
            </a:r>
            <a:r>
              <a:rPr lang="tr-TR" dirty="0">
                <a:solidFill>
                  <a:schemeClr val="tx1"/>
                </a:solidFill>
                <a:latin typeface="Tahoma" pitchFamily="34" charset="0"/>
                <a:ea typeface="Tahoma" pitchFamily="34" charset="0"/>
                <a:cs typeface="Tahoma" pitchFamily="34" charset="0"/>
              </a:rPr>
              <a:t>faaliyet raporlarının hazırlanmasında uyumun sağlanması amacıyla </a:t>
            </a:r>
            <a:r>
              <a:rPr lang="tr-TR" dirty="0" smtClean="0">
                <a:solidFill>
                  <a:schemeClr val="tx1"/>
                </a:solidFill>
                <a:latin typeface="Tahoma" pitchFamily="34" charset="0"/>
                <a:ea typeface="Tahoma" pitchFamily="34" charset="0"/>
                <a:cs typeface="Tahoma" pitchFamily="34" charset="0"/>
              </a:rPr>
              <a:t>“</a:t>
            </a:r>
            <a:r>
              <a:rPr lang="tr-TR" b="1" dirty="0">
                <a:solidFill>
                  <a:schemeClr val="tx1"/>
                </a:solidFill>
                <a:latin typeface="Tahoma" pitchFamily="34" charset="0"/>
                <a:ea typeface="Tahoma" pitchFamily="34" charset="0"/>
                <a:cs typeface="Tahoma" pitchFamily="34" charset="0"/>
              </a:rPr>
              <a:t>Birim Faaliyet Raporu Hazırlama Rehberi</a:t>
            </a:r>
            <a:r>
              <a:rPr lang="tr-TR" dirty="0">
                <a:solidFill>
                  <a:schemeClr val="tx1"/>
                </a:solidFill>
                <a:latin typeface="Tahoma" pitchFamily="34" charset="0"/>
                <a:ea typeface="Tahoma" pitchFamily="34" charset="0"/>
                <a:cs typeface="Tahoma" pitchFamily="34" charset="0"/>
              </a:rPr>
              <a:t>” gelişmeler dikkate alınarak </a:t>
            </a:r>
            <a:r>
              <a:rPr lang="tr-TR" dirty="0" smtClean="0">
                <a:solidFill>
                  <a:schemeClr val="tx1"/>
                </a:solidFill>
                <a:latin typeface="Tahoma" pitchFamily="34" charset="0"/>
                <a:ea typeface="Tahoma" pitchFamily="34" charset="0"/>
                <a:cs typeface="Tahoma" pitchFamily="34" charset="0"/>
              </a:rPr>
              <a:t>revize edilir. Revize </a:t>
            </a:r>
            <a:r>
              <a:rPr lang="tr-TR" dirty="0">
                <a:solidFill>
                  <a:schemeClr val="tx1"/>
                </a:solidFill>
                <a:latin typeface="Tahoma" pitchFamily="34" charset="0"/>
                <a:ea typeface="Tahoma" pitchFamily="34" charset="0"/>
                <a:cs typeface="Tahoma" pitchFamily="34" charset="0"/>
              </a:rPr>
              <a:t>edilen rehber, resmi yazı ekinde üst yönetici tarafından onay işlemi tamamlandıktan sonra harcama birimlerine gönderilir ve web sayfasında yayımlanır (</a:t>
            </a:r>
            <a:r>
              <a:rPr lang="tr-TR" b="1" dirty="0">
                <a:solidFill>
                  <a:srgbClr val="C00000"/>
                </a:solidFill>
                <a:latin typeface="Tahoma" pitchFamily="34" charset="0"/>
                <a:ea typeface="Tahoma" pitchFamily="34" charset="0"/>
                <a:cs typeface="Tahoma" pitchFamily="34" charset="0"/>
              </a:rPr>
              <a:t>Aralık</a:t>
            </a:r>
            <a:r>
              <a:rPr lang="tr-TR" dirty="0">
                <a:solidFill>
                  <a:srgbClr val="C00000"/>
                </a:solidFill>
                <a:latin typeface="Tahoma" pitchFamily="34" charset="0"/>
                <a:ea typeface="Tahoma" pitchFamily="34" charset="0"/>
                <a:cs typeface="Tahoma" pitchFamily="34" charset="0"/>
              </a:rPr>
              <a:t> </a:t>
            </a:r>
            <a:r>
              <a:rPr lang="tr-TR" dirty="0">
                <a:solidFill>
                  <a:schemeClr val="tx1"/>
                </a:solidFill>
                <a:latin typeface="Tahoma" pitchFamily="34" charset="0"/>
                <a:ea typeface="Tahoma" pitchFamily="34" charset="0"/>
                <a:cs typeface="Tahoma" pitchFamily="34" charset="0"/>
              </a:rPr>
              <a:t>ayı içerisinde). </a:t>
            </a:r>
          </a:p>
          <a:p>
            <a:pPr algn="just">
              <a:buNone/>
            </a:pPr>
            <a:endParaRPr lang="tr-TR" dirty="0">
              <a:solidFill>
                <a:schemeClr val="tx1"/>
              </a:solidFill>
              <a:latin typeface="Tahoma" pitchFamily="34" charset="0"/>
              <a:ea typeface="Tahoma" pitchFamily="34" charset="0"/>
              <a:cs typeface="Tahoma" pitchFamily="34" charset="0"/>
            </a:endParaRPr>
          </a:p>
        </p:txBody>
      </p:sp>
      <p:sp>
        <p:nvSpPr>
          <p:cNvPr id="7" name="Aşağı Ok 6"/>
          <p:cNvSpPr/>
          <p:nvPr/>
        </p:nvSpPr>
        <p:spPr>
          <a:xfrm>
            <a:off x="4499992" y="4077072"/>
            <a:ext cx="484632" cy="36004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1072153" y="4581128"/>
            <a:ext cx="7431742" cy="15841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endParaRPr lang="tr-TR" sz="900" dirty="0">
              <a:latin typeface="Tahoma" pitchFamily="34" charset="0"/>
              <a:ea typeface="Tahoma" pitchFamily="34" charset="0"/>
              <a:cs typeface="Tahoma" pitchFamily="34" charset="0"/>
            </a:endParaRPr>
          </a:p>
        </p:txBody>
      </p:sp>
      <p:sp>
        <p:nvSpPr>
          <p:cNvPr id="9" name="Dikdörtgen 8"/>
          <p:cNvSpPr/>
          <p:nvPr/>
        </p:nvSpPr>
        <p:spPr>
          <a:xfrm>
            <a:off x="1115616" y="4581128"/>
            <a:ext cx="7344816" cy="1600438"/>
          </a:xfrm>
          <a:prstGeom prst="rect">
            <a:avLst/>
          </a:prstGeom>
        </p:spPr>
        <p:txBody>
          <a:bodyPr wrap="square">
            <a:spAutoFit/>
          </a:bodyPr>
          <a:lstStyle/>
          <a:p>
            <a:r>
              <a:rPr lang="tr-TR" sz="1000" dirty="0">
                <a:latin typeface="Tahoma" pitchFamily="34" charset="0"/>
                <a:ea typeface="Tahoma" pitchFamily="34" charset="0"/>
                <a:cs typeface="Tahoma" pitchFamily="34" charset="0"/>
              </a:rPr>
              <a:t> </a:t>
            </a:r>
            <a:endParaRPr lang="tr-TR" sz="1000" dirty="0" smtClean="0">
              <a:latin typeface="Tahoma" pitchFamily="34" charset="0"/>
              <a:ea typeface="Tahoma" pitchFamily="34" charset="0"/>
              <a:cs typeface="Tahoma" pitchFamily="34" charset="0"/>
            </a:endParaRPr>
          </a:p>
          <a:p>
            <a:pPr algn="ctr"/>
            <a:r>
              <a:rPr lang="tr-TR" sz="1600" dirty="0" smtClean="0">
                <a:latin typeface="Tahoma" pitchFamily="34" charset="0"/>
                <a:ea typeface="Tahoma" pitchFamily="34" charset="0"/>
                <a:cs typeface="Tahoma" pitchFamily="34" charset="0"/>
              </a:rPr>
              <a:t>HARCAMA BİRİMLERİ </a:t>
            </a:r>
            <a:endParaRPr lang="tr-TR" sz="1600" dirty="0">
              <a:latin typeface="Tahoma" pitchFamily="34" charset="0"/>
              <a:ea typeface="Tahoma" pitchFamily="34" charset="0"/>
              <a:cs typeface="Tahoma" pitchFamily="34" charset="0"/>
            </a:endParaRPr>
          </a:p>
          <a:p>
            <a:r>
              <a:rPr lang="tr-TR" dirty="0" smtClean="0">
                <a:latin typeface="Tahoma" pitchFamily="34" charset="0"/>
                <a:ea typeface="Tahoma" pitchFamily="34" charset="0"/>
                <a:cs typeface="Tahoma" pitchFamily="34" charset="0"/>
              </a:rPr>
              <a:t>Harcama </a:t>
            </a:r>
            <a:r>
              <a:rPr lang="tr-TR" dirty="0">
                <a:latin typeface="Tahoma" pitchFamily="34" charset="0"/>
                <a:ea typeface="Tahoma" pitchFamily="34" charset="0"/>
                <a:cs typeface="Tahoma" pitchFamily="34" charset="0"/>
              </a:rPr>
              <a:t>birimleri tarafından hazırlanan birim faaliyet raporları resmi yazıda belirtilen tarihe kadar harcama birimi görevlileri tarafından şahsen Strateji Geliştirme Daire Başkanlığına getirilerek kontrolleri yapılır.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549085" y="332656"/>
            <a:ext cx="7983355" cy="792088"/>
          </a:xfrm>
        </p:spPr>
        <p:txBody>
          <a:bodyPr>
            <a:normAutofit/>
          </a:bodyPr>
          <a:lstStyle/>
          <a:p>
            <a:pPr algn="ctr"/>
            <a:r>
              <a:rPr lang="tr-TR" sz="2000" b="1" dirty="0" smtClean="0">
                <a:solidFill>
                  <a:srgbClr val="002060"/>
                </a:solidFill>
                <a:latin typeface="Tahoma" pitchFamily="34" charset="0"/>
                <a:ea typeface="Tahoma" pitchFamily="34" charset="0"/>
                <a:cs typeface="Tahoma" pitchFamily="34" charset="0"/>
              </a:rPr>
              <a:t>İDARE FAALİYET RAPORU HAZIRLAMA SÜRECİ-II</a:t>
            </a:r>
            <a:endParaRPr lang="tr-TR" sz="2000" dirty="0">
              <a:solidFill>
                <a:srgbClr val="00206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563363" y="1650593"/>
            <a:ext cx="8107783" cy="5127848"/>
          </a:xfrm>
        </p:spPr>
        <p:txBody>
          <a:bodyPr>
            <a:normAutofit fontScale="25000" lnSpcReduction="20000"/>
          </a:bodyPr>
          <a:lstStyle/>
          <a:p>
            <a:pPr algn="ctr">
              <a:buNone/>
            </a:pPr>
            <a:r>
              <a:rPr lang="tr-TR" sz="2000" dirty="0" smtClean="0">
                <a:latin typeface="Tahoma" pitchFamily="34" charset="0"/>
                <a:ea typeface="Tahoma" pitchFamily="34" charset="0"/>
                <a:cs typeface="Tahoma" pitchFamily="34" charset="0"/>
              </a:rPr>
              <a:t>  </a:t>
            </a:r>
            <a:r>
              <a:rPr lang="tr-TR" sz="7200" dirty="0" smtClean="0">
                <a:latin typeface="Tahoma" pitchFamily="34" charset="0"/>
                <a:ea typeface="Tahoma" pitchFamily="34" charset="0"/>
                <a:cs typeface="Tahoma" pitchFamily="34" charset="0"/>
              </a:rPr>
              <a:t>Tüm harcama birimlerinin birim faaliyet raporlarının kontrolü </a:t>
            </a:r>
          </a:p>
          <a:p>
            <a:pPr algn="ctr">
              <a:buNone/>
            </a:pPr>
            <a:r>
              <a:rPr lang="tr-TR" sz="7200" dirty="0" smtClean="0">
                <a:latin typeface="Tahoma" pitchFamily="34" charset="0"/>
                <a:ea typeface="Tahoma" pitchFamily="34" charset="0"/>
                <a:cs typeface="Tahoma" pitchFamily="34" charset="0"/>
              </a:rPr>
              <a:t>tamamlandıktan sonra birim faaliyet raporlarında yer alan bilgi ve veriler </a:t>
            </a:r>
          </a:p>
          <a:p>
            <a:pPr algn="ctr">
              <a:buNone/>
            </a:pPr>
            <a:r>
              <a:rPr lang="tr-TR" sz="7200" dirty="0" smtClean="0">
                <a:latin typeface="Tahoma" pitchFamily="34" charset="0"/>
                <a:ea typeface="Tahoma" pitchFamily="34" charset="0"/>
                <a:cs typeface="Tahoma" pitchFamily="34" charset="0"/>
              </a:rPr>
              <a:t>idare düzeyinde değerlendirilerek konsolide edilir.</a:t>
            </a:r>
          </a:p>
          <a:p>
            <a:pPr algn="just">
              <a:buNone/>
            </a:pPr>
            <a:endParaRPr lang="tr-TR" sz="3600" dirty="0" smtClean="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buNone/>
            </a:pPr>
            <a:endParaRPr lang="tr-TR" sz="2000" dirty="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buNone/>
            </a:pPr>
            <a:r>
              <a:rPr lang="tr-TR" sz="2000" dirty="0" smtClean="0">
                <a:latin typeface="Tahoma" pitchFamily="34" charset="0"/>
                <a:ea typeface="Tahoma" pitchFamily="34" charset="0"/>
                <a:cs typeface="Tahoma" pitchFamily="34" charset="0"/>
              </a:rPr>
              <a:t>     </a:t>
            </a:r>
          </a:p>
          <a:p>
            <a:pPr algn="just">
              <a:buNone/>
            </a:pPr>
            <a:endParaRPr lang="tr-TR" sz="2000" dirty="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buNone/>
            </a:pPr>
            <a:endParaRPr lang="tr-TR" sz="2000" dirty="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buNone/>
            </a:pPr>
            <a:endParaRPr lang="tr-TR" sz="2000" dirty="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buNone/>
            </a:pPr>
            <a:endParaRPr lang="tr-TR" sz="2000" dirty="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ctr">
              <a:buNone/>
            </a:pPr>
            <a:r>
              <a:rPr lang="tr-TR" sz="7200" dirty="0" smtClean="0">
                <a:latin typeface="Tahoma" pitchFamily="34" charset="0"/>
                <a:ea typeface="Tahoma" pitchFamily="34" charset="0"/>
                <a:cs typeface="Tahoma" pitchFamily="34" charset="0"/>
              </a:rPr>
              <a:t>Hazırlanan taslak idare faaliyet raporu, mali hizmetler birim yöneticisi beyanı</a:t>
            </a:r>
          </a:p>
          <a:p>
            <a:pPr algn="ctr">
              <a:buNone/>
            </a:pPr>
            <a:r>
              <a:rPr lang="tr-TR" sz="7200" dirty="0" smtClean="0">
                <a:latin typeface="Tahoma" pitchFamily="34" charset="0"/>
                <a:ea typeface="Tahoma" pitchFamily="34" charset="0"/>
                <a:cs typeface="Tahoma" pitchFamily="34" charset="0"/>
              </a:rPr>
              <a:t>imzalanmış şekilde üst yönetici onayına sunulur.</a:t>
            </a:r>
          </a:p>
          <a:p>
            <a:pPr algn="just">
              <a:buNone/>
            </a:pPr>
            <a:endParaRPr lang="tr-TR" sz="2600" dirty="0">
              <a:latin typeface="Tahoma" pitchFamily="34" charset="0"/>
              <a:ea typeface="Tahoma" pitchFamily="34" charset="0"/>
              <a:cs typeface="Tahoma" pitchFamily="34" charset="0"/>
            </a:endParaRPr>
          </a:p>
          <a:p>
            <a:pPr algn="just">
              <a:buNone/>
            </a:pPr>
            <a:endParaRPr lang="tr-TR" sz="2600" dirty="0" smtClean="0">
              <a:latin typeface="Tahoma" pitchFamily="34" charset="0"/>
              <a:ea typeface="Tahoma" pitchFamily="34" charset="0"/>
              <a:cs typeface="Tahoma" pitchFamily="34" charset="0"/>
            </a:endParaRPr>
          </a:p>
          <a:p>
            <a:pPr algn="just">
              <a:buNone/>
            </a:pPr>
            <a:endParaRPr lang="tr-TR" sz="2000" dirty="0" smtClean="0">
              <a:latin typeface="Tahoma" pitchFamily="34" charset="0"/>
              <a:ea typeface="Tahoma" pitchFamily="34" charset="0"/>
              <a:cs typeface="Tahoma" pitchFamily="34" charset="0"/>
            </a:endParaRPr>
          </a:p>
          <a:p>
            <a:pPr algn="just"/>
            <a:endParaRPr lang="tr-TR" sz="2000" dirty="0" smtClean="0">
              <a:latin typeface="Tahoma" pitchFamily="34" charset="0"/>
              <a:ea typeface="Tahoma" pitchFamily="34" charset="0"/>
              <a:cs typeface="Tahoma" pitchFamily="34" charset="0"/>
            </a:endParaRPr>
          </a:p>
          <a:p>
            <a:pPr algn="just"/>
            <a:endParaRPr lang="tr-TR" sz="2000" dirty="0">
              <a:latin typeface="Tahoma" pitchFamily="34" charset="0"/>
              <a:ea typeface="Tahoma" pitchFamily="34" charset="0"/>
              <a:cs typeface="Tahoma" pitchFamily="34" charset="0"/>
            </a:endParaRPr>
          </a:p>
          <a:p>
            <a:pPr algn="just"/>
            <a:endParaRPr lang="tr-TR" sz="2000" dirty="0" smtClean="0">
              <a:latin typeface="Tahoma" pitchFamily="34" charset="0"/>
              <a:ea typeface="Tahoma" pitchFamily="34" charset="0"/>
              <a:cs typeface="Tahoma" pitchFamily="34" charset="0"/>
            </a:endParaRPr>
          </a:p>
          <a:p>
            <a:pPr algn="just"/>
            <a:endParaRPr lang="tr-TR" sz="2000" dirty="0">
              <a:latin typeface="Tahoma" pitchFamily="34" charset="0"/>
              <a:ea typeface="Tahoma" pitchFamily="34" charset="0"/>
              <a:cs typeface="Tahoma" pitchFamily="34" charset="0"/>
            </a:endParaRPr>
          </a:p>
          <a:p>
            <a:pPr algn="just"/>
            <a:endParaRPr lang="tr-TR" sz="2000" dirty="0" smtClean="0">
              <a:latin typeface="Tahoma" pitchFamily="34" charset="0"/>
              <a:ea typeface="Tahoma" pitchFamily="34" charset="0"/>
              <a:cs typeface="Tahoma" pitchFamily="34" charset="0"/>
            </a:endParaRPr>
          </a:p>
          <a:p>
            <a:pPr algn="just"/>
            <a:endParaRPr lang="tr-TR" sz="2000" dirty="0">
              <a:latin typeface="Tahoma" pitchFamily="34" charset="0"/>
              <a:ea typeface="Tahoma" pitchFamily="34" charset="0"/>
              <a:cs typeface="Tahoma" pitchFamily="34" charset="0"/>
            </a:endParaRPr>
          </a:p>
          <a:p>
            <a:pPr algn="just"/>
            <a:endParaRPr lang="tr-TR" sz="2000" dirty="0" smtClean="0">
              <a:latin typeface="Tahoma" pitchFamily="34" charset="0"/>
              <a:ea typeface="Tahoma" pitchFamily="34" charset="0"/>
              <a:cs typeface="Tahoma" pitchFamily="34" charset="0"/>
            </a:endParaRPr>
          </a:p>
          <a:p>
            <a:pPr algn="just"/>
            <a:endParaRPr lang="tr-TR" sz="2000" dirty="0">
              <a:latin typeface="Tahoma" pitchFamily="34" charset="0"/>
              <a:ea typeface="Tahoma" pitchFamily="34" charset="0"/>
              <a:cs typeface="Tahoma" pitchFamily="34" charset="0"/>
            </a:endParaRPr>
          </a:p>
          <a:p>
            <a:pPr marL="0" indent="0" algn="ctr">
              <a:buNone/>
            </a:pPr>
            <a:endParaRPr lang="tr-TR" sz="7200" dirty="0" smtClean="0">
              <a:latin typeface="Tahoma" pitchFamily="34" charset="0"/>
              <a:ea typeface="Tahoma" pitchFamily="34" charset="0"/>
              <a:cs typeface="Tahoma" pitchFamily="34" charset="0"/>
            </a:endParaRPr>
          </a:p>
          <a:p>
            <a:pPr marL="0" indent="0" algn="ctr">
              <a:buNone/>
            </a:pPr>
            <a:r>
              <a:rPr lang="tr-TR" sz="7200" dirty="0" smtClean="0">
                <a:latin typeface="Tahoma" pitchFamily="34" charset="0"/>
                <a:ea typeface="Tahoma" pitchFamily="34" charset="0"/>
                <a:cs typeface="Tahoma" pitchFamily="34" charset="0"/>
              </a:rPr>
              <a:t>Üst yönetici tarafından onaylanan idare faaliyet raporu eki üst yönetici güvence beyanı imzalanmış şekli ile birlikte SGDB’na gelir.</a:t>
            </a:r>
          </a:p>
          <a:p>
            <a:pPr marL="0" indent="0" algn="ctr">
              <a:buNone/>
            </a:pPr>
            <a:endParaRPr lang="tr-TR" sz="7200" dirty="0" smtClean="0">
              <a:latin typeface="Tahoma" pitchFamily="34" charset="0"/>
              <a:ea typeface="Tahoma" pitchFamily="34" charset="0"/>
              <a:cs typeface="Tahoma" pitchFamily="34" charset="0"/>
            </a:endParaRPr>
          </a:p>
          <a:p>
            <a:pPr marL="0" indent="0" algn="ctr">
              <a:buNone/>
            </a:pPr>
            <a:r>
              <a:rPr lang="tr-TR" sz="7200" dirty="0" smtClean="0">
                <a:latin typeface="Tahoma" pitchFamily="34" charset="0"/>
                <a:ea typeface="Tahoma" pitchFamily="34" charset="0"/>
                <a:cs typeface="Tahoma" pitchFamily="34" charset="0"/>
              </a:rPr>
              <a:t>İdare faaliyet raporu, basımının gerçekleştirilmesi için matbaaya gönderilir.</a:t>
            </a:r>
          </a:p>
          <a:p>
            <a:pPr algn="just"/>
            <a:endParaRPr lang="tr-TR" sz="8000" dirty="0" smtClean="0">
              <a:latin typeface="Tahoma" pitchFamily="34" charset="0"/>
              <a:ea typeface="Tahoma" pitchFamily="34" charset="0"/>
              <a:cs typeface="Tahoma" pitchFamily="34" charset="0"/>
            </a:endParaRPr>
          </a:p>
          <a:p>
            <a:pPr algn="just">
              <a:buNone/>
            </a:pPr>
            <a:endParaRPr lang="tr-TR" sz="8000" dirty="0">
              <a:latin typeface="Tahoma" pitchFamily="34" charset="0"/>
              <a:ea typeface="Tahoma" pitchFamily="34" charset="0"/>
              <a:cs typeface="Tahoma" pitchFamily="34" charset="0"/>
            </a:endParaRPr>
          </a:p>
          <a:p>
            <a:pPr algn="just">
              <a:buNone/>
            </a:pPr>
            <a:endParaRPr lang="tr-TR" sz="8000" dirty="0" smtClean="0">
              <a:latin typeface="Tahoma" pitchFamily="34" charset="0"/>
              <a:ea typeface="Tahoma" pitchFamily="34" charset="0"/>
              <a:cs typeface="Tahoma" pitchFamily="34" charset="0"/>
            </a:endParaRPr>
          </a:p>
          <a:p>
            <a:pPr algn="just">
              <a:buNone/>
            </a:pPr>
            <a:r>
              <a:rPr lang="tr-TR" sz="2000" dirty="0" smtClean="0">
                <a:latin typeface="Tahoma" pitchFamily="34" charset="0"/>
                <a:ea typeface="Tahoma" pitchFamily="34" charset="0"/>
                <a:cs typeface="Tahoma" pitchFamily="34" charset="0"/>
              </a:rPr>
              <a:t>    </a:t>
            </a:r>
            <a:endParaRPr lang="tr-TR" sz="2400" dirty="0" smtClean="0">
              <a:latin typeface="Tahoma" pitchFamily="34" charset="0"/>
              <a:ea typeface="Tahoma" pitchFamily="34" charset="0"/>
              <a:cs typeface="Tahoma" pitchFamily="34" charset="0"/>
            </a:endParaRPr>
          </a:p>
          <a:p>
            <a:pPr algn="just">
              <a:buNone/>
            </a:pPr>
            <a:r>
              <a:rPr lang="tr-TR" sz="2400" dirty="0" smtClean="0">
                <a:latin typeface="Tahoma" pitchFamily="34" charset="0"/>
                <a:ea typeface="Tahoma" pitchFamily="34" charset="0"/>
                <a:cs typeface="Tahoma" pitchFamily="34" charset="0"/>
              </a:rPr>
              <a:t>     </a:t>
            </a:r>
            <a:endParaRPr lang="tr-TR" sz="2000" dirty="0" smtClean="0">
              <a:latin typeface="Tahoma" pitchFamily="34" charset="0"/>
              <a:ea typeface="Tahoma" pitchFamily="34" charset="0"/>
              <a:cs typeface="Tahoma" pitchFamily="34" charset="0"/>
            </a:endParaRPr>
          </a:p>
        </p:txBody>
      </p:sp>
      <p:sp>
        <p:nvSpPr>
          <p:cNvPr id="4" name="Dikdörtgen 3"/>
          <p:cNvSpPr/>
          <p:nvPr/>
        </p:nvSpPr>
        <p:spPr>
          <a:xfrm>
            <a:off x="549085" y="1416528"/>
            <a:ext cx="8113047" cy="12892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endParaRPr lang="tr-TR" dirty="0">
              <a:solidFill>
                <a:schemeClr val="tx1"/>
              </a:solidFill>
              <a:latin typeface="Tahoma" pitchFamily="34" charset="0"/>
              <a:ea typeface="Tahoma" pitchFamily="34" charset="0"/>
              <a:cs typeface="Tahoma" pitchFamily="34" charset="0"/>
            </a:endParaRPr>
          </a:p>
        </p:txBody>
      </p:sp>
      <p:sp>
        <p:nvSpPr>
          <p:cNvPr id="6" name="Dikdörtgen 5"/>
          <p:cNvSpPr/>
          <p:nvPr/>
        </p:nvSpPr>
        <p:spPr>
          <a:xfrm>
            <a:off x="549085" y="3357779"/>
            <a:ext cx="8113046" cy="10735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endParaRPr lang="tr-TR" dirty="0">
              <a:solidFill>
                <a:schemeClr val="tx1"/>
              </a:solidFill>
              <a:latin typeface="Tahoma" pitchFamily="34" charset="0"/>
              <a:ea typeface="Tahoma" pitchFamily="34" charset="0"/>
              <a:cs typeface="Tahoma" pitchFamily="34" charset="0"/>
            </a:endParaRPr>
          </a:p>
        </p:txBody>
      </p:sp>
      <p:sp>
        <p:nvSpPr>
          <p:cNvPr id="9" name="Aşağı Ok 8"/>
          <p:cNvSpPr/>
          <p:nvPr/>
        </p:nvSpPr>
        <p:spPr>
          <a:xfrm>
            <a:off x="4363292" y="4581128"/>
            <a:ext cx="484632" cy="432048"/>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p:nvSpPr>
        <p:spPr>
          <a:xfrm>
            <a:off x="558099" y="5085184"/>
            <a:ext cx="8113047" cy="1512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endParaRPr lang="tr-TR" dirty="0">
              <a:solidFill>
                <a:schemeClr val="tx1"/>
              </a:solidFill>
              <a:latin typeface="Tahoma" pitchFamily="34" charset="0"/>
              <a:ea typeface="Tahoma" pitchFamily="34" charset="0"/>
              <a:cs typeface="Tahoma" pitchFamily="34" charset="0"/>
            </a:endParaRPr>
          </a:p>
        </p:txBody>
      </p:sp>
      <p:sp>
        <p:nvSpPr>
          <p:cNvPr id="11" name="Aşağı Ok 10"/>
          <p:cNvSpPr/>
          <p:nvPr/>
        </p:nvSpPr>
        <p:spPr>
          <a:xfrm>
            <a:off x="4360732" y="2856412"/>
            <a:ext cx="484632" cy="432048"/>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Dikdörtgen 5"/>
          <p:cNvSpPr/>
          <p:nvPr/>
        </p:nvSpPr>
        <p:spPr>
          <a:xfrm>
            <a:off x="1115616" y="4077072"/>
            <a:ext cx="7344816" cy="246221"/>
          </a:xfrm>
          <a:prstGeom prst="rect">
            <a:avLst/>
          </a:prstGeom>
        </p:spPr>
        <p:txBody>
          <a:bodyPr wrap="square">
            <a:spAutoFit/>
          </a:bodyPr>
          <a:lstStyle/>
          <a:p>
            <a:r>
              <a:rPr lang="tr-TR" sz="1000" dirty="0">
                <a:latin typeface="Tahoma" pitchFamily="34" charset="0"/>
                <a:ea typeface="Tahoma" pitchFamily="34" charset="0"/>
                <a:cs typeface="Tahoma" pitchFamily="34" charset="0"/>
              </a:rPr>
              <a:t> </a:t>
            </a:r>
            <a:endParaRPr lang="tr-TR" sz="1000" dirty="0" smtClean="0">
              <a:latin typeface="Tahoma" pitchFamily="34" charset="0"/>
              <a:ea typeface="Tahoma" pitchFamily="34" charset="0"/>
              <a:cs typeface="Tahoma" pitchFamily="34" charset="0"/>
            </a:endParaRPr>
          </a:p>
        </p:txBody>
      </p:sp>
      <p:sp>
        <p:nvSpPr>
          <p:cNvPr id="7" name="Dikdörtgen 6"/>
          <p:cNvSpPr/>
          <p:nvPr/>
        </p:nvSpPr>
        <p:spPr>
          <a:xfrm>
            <a:off x="862197" y="1988840"/>
            <a:ext cx="7560840" cy="2448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899592" y="2432457"/>
            <a:ext cx="7056784" cy="1492716"/>
          </a:xfrm>
          <a:prstGeom prst="rect">
            <a:avLst/>
          </a:prstGeom>
        </p:spPr>
        <p:txBody>
          <a:bodyPr wrap="square">
            <a:spAutoFit/>
          </a:bodyPr>
          <a:lstStyle/>
          <a:p>
            <a:endParaRPr lang="tr-TR" sz="1100" dirty="0" smtClean="0">
              <a:solidFill>
                <a:srgbClr val="C00000"/>
              </a:solidFill>
              <a:latin typeface="Tahoma" pitchFamily="34" charset="0"/>
              <a:ea typeface="Tahoma" pitchFamily="34" charset="0"/>
              <a:cs typeface="Tahoma" pitchFamily="34" charset="0"/>
            </a:endParaRPr>
          </a:p>
          <a:p>
            <a:pPr algn="ctr"/>
            <a:r>
              <a:rPr lang="tr-TR" sz="2000" dirty="0" smtClean="0">
                <a:solidFill>
                  <a:srgbClr val="C00000"/>
                </a:solidFill>
                <a:latin typeface="Tahoma" pitchFamily="34" charset="0"/>
                <a:ea typeface="Tahoma" pitchFamily="34" charset="0"/>
                <a:cs typeface="Tahoma" pitchFamily="34" charset="0"/>
              </a:rPr>
              <a:t>Şubat</a:t>
            </a:r>
            <a:r>
              <a:rPr lang="tr-TR" sz="2000" dirty="0" smtClean="0">
                <a:latin typeface="Tahoma" pitchFamily="34" charset="0"/>
                <a:ea typeface="Tahoma" pitchFamily="34" charset="0"/>
                <a:cs typeface="Tahoma" pitchFamily="34" charset="0"/>
              </a:rPr>
              <a:t> </a:t>
            </a:r>
            <a:r>
              <a:rPr lang="tr-TR" sz="2000" dirty="0">
                <a:latin typeface="Tahoma" pitchFamily="34" charset="0"/>
                <a:ea typeface="Tahoma" pitchFamily="34" charset="0"/>
                <a:cs typeface="Tahoma" pitchFamily="34" charset="0"/>
              </a:rPr>
              <a:t>ayı</a:t>
            </a:r>
            <a:r>
              <a:rPr lang="tr-TR" sz="2000" b="1" dirty="0">
                <a:solidFill>
                  <a:schemeClr val="tx1">
                    <a:lumMod val="10000"/>
                  </a:schemeClr>
                </a:solidFill>
              </a:rPr>
              <a:t> </a:t>
            </a:r>
            <a:r>
              <a:rPr lang="tr-TR" sz="2000" dirty="0" smtClean="0">
                <a:latin typeface="Tahoma" pitchFamily="34" charset="0"/>
                <a:ea typeface="Tahoma" pitchFamily="34" charset="0"/>
                <a:cs typeface="Tahoma" pitchFamily="34" charset="0"/>
              </a:rPr>
              <a:t>içerisinde </a:t>
            </a:r>
            <a:r>
              <a:rPr lang="tr-TR" sz="2000" dirty="0">
                <a:latin typeface="Tahoma" pitchFamily="34" charset="0"/>
                <a:ea typeface="Tahoma" pitchFamily="34" charset="0"/>
                <a:cs typeface="Tahoma" pitchFamily="34" charset="0"/>
              </a:rPr>
              <a:t>İdare Faaliyet Raporu Maliye Bakanlığı, </a:t>
            </a:r>
            <a:r>
              <a:rPr lang="tr-TR" sz="2000" dirty="0" smtClean="0">
                <a:latin typeface="Tahoma" pitchFamily="34" charset="0"/>
                <a:ea typeface="Tahoma" pitchFamily="34" charset="0"/>
                <a:cs typeface="Tahoma" pitchFamily="34" charset="0"/>
              </a:rPr>
              <a:t>Sayıştay ve </a:t>
            </a:r>
            <a:r>
              <a:rPr lang="tr-TR" sz="2000" dirty="0">
                <a:latin typeface="Tahoma" pitchFamily="34" charset="0"/>
                <a:ea typeface="Tahoma" pitchFamily="34" charset="0"/>
                <a:cs typeface="Tahoma" pitchFamily="34" charset="0"/>
              </a:rPr>
              <a:t>ilgili kurum ve kuruluşlara gönderilir.</a:t>
            </a:r>
          </a:p>
          <a:p>
            <a:pPr algn="ctr">
              <a:buNone/>
            </a:pPr>
            <a:endParaRPr lang="tr-TR" sz="2000" dirty="0">
              <a:latin typeface="Tahoma" pitchFamily="34" charset="0"/>
              <a:ea typeface="Tahoma" pitchFamily="34" charset="0"/>
              <a:cs typeface="Tahoma" pitchFamily="34" charset="0"/>
            </a:endParaRPr>
          </a:p>
          <a:p>
            <a:pPr algn="ctr"/>
            <a:r>
              <a:rPr lang="tr-TR" sz="2000" dirty="0">
                <a:latin typeface="Tahoma" pitchFamily="34" charset="0"/>
                <a:ea typeface="Tahoma" pitchFamily="34" charset="0"/>
                <a:cs typeface="Tahoma" pitchFamily="34" charset="0"/>
              </a:rPr>
              <a:t>Üniversite web sayfasında yayımlanır. </a:t>
            </a:r>
          </a:p>
        </p:txBody>
      </p:sp>
      <p:sp>
        <p:nvSpPr>
          <p:cNvPr id="5" name="Aşağı Ok 4"/>
          <p:cNvSpPr/>
          <p:nvPr/>
        </p:nvSpPr>
        <p:spPr>
          <a:xfrm>
            <a:off x="4400301" y="1412776"/>
            <a:ext cx="484632" cy="432048"/>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28153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Resim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25800" y="0"/>
            <a:ext cx="3656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251520" y="2492896"/>
            <a:ext cx="2736304" cy="646331"/>
          </a:xfrm>
          <a:prstGeom prst="rect">
            <a:avLst/>
          </a:prstGeom>
        </p:spPr>
        <p:txBody>
          <a:bodyPr wrap="square">
            <a:spAutoFit/>
          </a:bodyPr>
          <a:lstStyle/>
          <a:p>
            <a:pPr>
              <a:spcBef>
                <a:spcPct val="0"/>
              </a:spcBef>
            </a:pPr>
            <a:r>
              <a:rPr lang="tr-TR" altLang="tr-TR" b="1" dirty="0">
                <a:latin typeface="Calibri" pitchFamily="34" charset="0"/>
              </a:rPr>
              <a:t>Birim ve İdare Faaliyet Raporlarının Şekli</a:t>
            </a:r>
          </a:p>
        </p:txBody>
      </p:sp>
    </p:spTree>
    <p:extLst>
      <p:ext uri="{BB962C8B-B14F-4D97-AF65-F5344CB8AC3E}">
        <p14:creationId xmlns:p14="http://schemas.microsoft.com/office/powerpoint/2010/main" val="3947990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7859216" cy="792088"/>
          </a:xfrm>
        </p:spPr>
        <p:txBody>
          <a:bodyPr>
            <a:noAutofit/>
          </a:bodyPr>
          <a:lstStyle/>
          <a:p>
            <a:pPr algn="ctr"/>
            <a:r>
              <a:rPr lang="tr-TR" sz="2000" b="1" dirty="0" smtClean="0">
                <a:solidFill>
                  <a:srgbClr val="002060"/>
                </a:solidFill>
                <a:latin typeface="Tahoma" pitchFamily="34" charset="0"/>
                <a:ea typeface="Tahoma" pitchFamily="34" charset="0"/>
                <a:cs typeface="Tahoma" pitchFamily="34" charset="0"/>
              </a:rPr>
              <a:t>İDARE FAALİYET RAPORU İÇERİĞİ-I</a:t>
            </a:r>
            <a:endParaRPr lang="tr-TR" sz="2000" dirty="0">
              <a:solidFill>
                <a:srgbClr val="00206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556792"/>
            <a:ext cx="8229600" cy="4752528"/>
          </a:xfrm>
        </p:spPr>
        <p:txBody>
          <a:bodyPr>
            <a:normAutofit fontScale="25000" lnSpcReduction="20000"/>
          </a:bodyPr>
          <a:lstStyle/>
          <a:p>
            <a:pPr>
              <a:lnSpc>
                <a:spcPct val="80000"/>
              </a:lnSpc>
              <a:buNone/>
              <a:defRPr/>
            </a:pPr>
            <a:r>
              <a:rPr lang="tr-TR" dirty="0" smtClean="0"/>
              <a:t>	</a:t>
            </a:r>
            <a:endParaRPr lang="tr-TR" sz="8000" dirty="0" smtClean="0"/>
          </a:p>
          <a:p>
            <a:pPr>
              <a:lnSpc>
                <a:spcPct val="80000"/>
              </a:lnSpc>
              <a:buNone/>
              <a:defRPr/>
            </a:pPr>
            <a:r>
              <a:rPr lang="tr-TR" sz="8000" dirty="0" smtClean="0"/>
              <a:t>	</a:t>
            </a:r>
          </a:p>
          <a:p>
            <a:pPr>
              <a:lnSpc>
                <a:spcPct val="80000"/>
              </a:lnSpc>
              <a:buNone/>
              <a:defRPr/>
            </a:pPr>
            <a:endParaRPr lang="tr-TR" sz="74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endParaRPr>
          </a:p>
          <a:p>
            <a:pPr>
              <a:lnSpc>
                <a:spcPct val="80000"/>
              </a:lnSpc>
              <a:buFont typeface="Wingdings" panose="05000000000000000000" pitchFamily="2" charset="2"/>
              <a:buChar char="Ø"/>
              <a:defRPr/>
            </a:pPr>
            <a:r>
              <a:rPr lang="tr-TR" sz="8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Genel Bilgiler: </a:t>
            </a:r>
          </a:p>
          <a:p>
            <a:pPr marL="0" indent="0">
              <a:lnSpc>
                <a:spcPct val="80000"/>
              </a:lnSpc>
              <a:buNone/>
              <a:defRPr/>
            </a:pPr>
            <a:endParaRPr lang="tr-TR" sz="8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80000"/>
              </a:lnSpc>
              <a:buNone/>
              <a:defRPr/>
            </a:pPr>
            <a:r>
              <a:rPr lang="tr-TR" sz="8000" dirty="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 </a:t>
            </a:r>
            <a:r>
              <a:rPr lang="tr-TR" sz="8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        </a:t>
            </a:r>
            <a:r>
              <a:rPr lang="tr-TR" sz="8000" dirty="0" smtClean="0">
                <a:latin typeface="Tahoma" panose="020B0604030504040204" pitchFamily="34" charset="0"/>
                <a:ea typeface="Tahoma" panose="020B0604030504040204" pitchFamily="34" charset="0"/>
                <a:cs typeface="Tahoma" panose="020B0604030504040204" pitchFamily="34" charset="0"/>
              </a:rPr>
              <a:t>İdarenin misyon ve vizyonuna, teşkilat yapısına ve mevzuatına ilişkin    bilgilere, sunulan hizmetlere, insan kaynakları ve fiziki kaynakları ile ilgili bilgilere, iç ve dış denetim raporlarında yer alan tespit ve değerlendirmelere kısaca yer verilir.</a:t>
            </a:r>
          </a:p>
          <a:p>
            <a:pPr algn="just">
              <a:lnSpc>
                <a:spcPct val="80000"/>
              </a:lnSpc>
              <a:buFont typeface="Wingdings" panose="05000000000000000000" pitchFamily="2" charset="2"/>
              <a:buChar char="Ø"/>
              <a:defRPr/>
            </a:pPr>
            <a:endParaRPr lang="tr-TR" sz="80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80000"/>
              </a:lnSpc>
              <a:buFont typeface="Wingdings" panose="05000000000000000000" pitchFamily="2" charset="2"/>
              <a:buChar char="Ø"/>
              <a:defRPr/>
            </a:pPr>
            <a:endParaRPr lang="tr-TR" sz="8000" dirty="0">
              <a:latin typeface="Tahoma" panose="020B0604030504040204" pitchFamily="34" charset="0"/>
              <a:ea typeface="Tahoma" panose="020B0604030504040204" pitchFamily="34" charset="0"/>
              <a:cs typeface="Tahoma" panose="020B0604030504040204" pitchFamily="34" charset="0"/>
            </a:endParaRPr>
          </a:p>
          <a:p>
            <a:pPr algn="just">
              <a:lnSpc>
                <a:spcPct val="80000"/>
              </a:lnSpc>
              <a:buFont typeface="Wingdings" panose="05000000000000000000" pitchFamily="2" charset="2"/>
              <a:buChar char="Ø"/>
              <a:defRPr/>
            </a:pPr>
            <a:r>
              <a:rPr lang="tr-TR" sz="8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Amaç ve Hedefler: </a:t>
            </a:r>
          </a:p>
          <a:p>
            <a:pPr marL="0" indent="0" algn="just">
              <a:lnSpc>
                <a:spcPct val="80000"/>
              </a:lnSpc>
              <a:buNone/>
              <a:defRPr/>
            </a:pPr>
            <a:r>
              <a:rPr lang="tr-TR" sz="8000" dirty="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	</a:t>
            </a:r>
            <a:r>
              <a:rPr lang="tr-TR" sz="8000" dirty="0" smtClean="0">
                <a:latin typeface="Tahoma" panose="020B0604030504040204" pitchFamily="34" charset="0"/>
                <a:ea typeface="Tahoma" panose="020B0604030504040204" pitchFamily="34" charset="0"/>
                <a:cs typeface="Tahoma" panose="020B0604030504040204" pitchFamily="34" charset="0"/>
              </a:rPr>
              <a:t>İdarenin amaç ve hedeflerine faaliyet yılı önceliklerine ve izlenen temel ilke politikalarına yer verilir.</a:t>
            </a:r>
          </a:p>
          <a:p>
            <a:pPr>
              <a:lnSpc>
                <a:spcPct val="80000"/>
              </a:lnSpc>
              <a:buNone/>
              <a:defRPr/>
            </a:pPr>
            <a:endParaRPr lang="tr-TR" sz="8000" b="1" dirty="0" smtClean="0">
              <a:latin typeface="Tahoma" panose="020B0604030504040204" pitchFamily="34" charset="0"/>
              <a:ea typeface="Tahoma" panose="020B0604030504040204" pitchFamily="34" charset="0"/>
              <a:cs typeface="Tahoma" panose="020B0604030504040204" pitchFamily="34" charset="0"/>
            </a:endParaRPr>
          </a:p>
          <a:p>
            <a:pPr algn="just">
              <a:lnSpc>
                <a:spcPct val="80000"/>
              </a:lnSpc>
              <a:buNone/>
              <a:defRPr/>
            </a:pPr>
            <a:endParaRPr lang="tr-TR" sz="8000" dirty="0">
              <a:latin typeface="Tahoma" panose="020B0604030504040204" pitchFamily="34" charset="0"/>
              <a:ea typeface="Tahoma" panose="020B0604030504040204" pitchFamily="34" charset="0"/>
              <a:cs typeface="Tahoma" panose="020B0604030504040204" pitchFamily="34" charset="0"/>
            </a:endParaRPr>
          </a:p>
          <a:p>
            <a:pPr algn="just">
              <a:lnSpc>
                <a:spcPct val="80000"/>
              </a:lnSpc>
              <a:buNone/>
              <a:defRPr/>
            </a:pPr>
            <a:r>
              <a:rPr lang="tr-TR" sz="8000" dirty="0" smtClean="0">
                <a:latin typeface="Tahoma" panose="020B0604030504040204" pitchFamily="34" charset="0"/>
                <a:ea typeface="Tahoma" panose="020B0604030504040204" pitchFamily="34" charset="0"/>
                <a:cs typeface="Tahoma" panose="020B0604030504040204" pitchFamily="34" charset="0"/>
              </a:rPr>
              <a:t> 	</a:t>
            </a:r>
          </a:p>
          <a:p>
            <a:pPr algn="just">
              <a:lnSpc>
                <a:spcPct val="80000"/>
              </a:lnSpc>
              <a:buNone/>
              <a:defRPr/>
            </a:pPr>
            <a:endParaRPr lang="tr-TR" sz="8000" dirty="0" smtClean="0"/>
          </a:p>
          <a:p>
            <a:pPr algn="just">
              <a:lnSpc>
                <a:spcPct val="80000"/>
              </a:lnSpc>
              <a:buNone/>
              <a:defRPr/>
            </a:pPr>
            <a:r>
              <a:rPr lang="tr-TR" sz="8000" dirty="0" smtClean="0"/>
              <a:t>	</a:t>
            </a:r>
            <a:r>
              <a:rPr lang="tr-TR" sz="7200" dirty="0" smtClean="0">
                <a:latin typeface="Tahoma" pitchFamily="34" charset="0"/>
                <a:ea typeface="Tahoma" pitchFamily="34" charset="0"/>
                <a:cs typeface="Tahoma" pitchFamily="34" charset="0"/>
              </a:rPr>
              <a:t>	</a:t>
            </a:r>
          </a:p>
          <a:p>
            <a:pPr algn="just">
              <a:lnSpc>
                <a:spcPct val="80000"/>
              </a:lnSpc>
              <a:buNone/>
              <a:defRPr/>
            </a:pPr>
            <a:endParaRPr lang="tr-TR" sz="7200" dirty="0" smtClean="0"/>
          </a:p>
          <a:p>
            <a:pPr algn="just">
              <a:lnSpc>
                <a:spcPct val="80000"/>
              </a:lnSpc>
              <a:buNone/>
              <a:defRPr/>
            </a:pPr>
            <a:endParaRPr lang="tr-TR" sz="8000" dirty="0" smtClean="0"/>
          </a:p>
          <a:p>
            <a:pPr>
              <a:lnSpc>
                <a:spcPct val="80000"/>
              </a:lnSpc>
              <a:buNone/>
              <a:defRPr/>
            </a:pPr>
            <a:r>
              <a:rPr lang="tr-TR" sz="9600" dirty="0" smtClean="0"/>
              <a:t>	</a:t>
            </a:r>
            <a:endParaRPr lang="tr-TR" sz="9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432048"/>
          </a:xfrm>
        </p:spPr>
        <p:txBody>
          <a:bodyPr>
            <a:normAutofit/>
          </a:bodyPr>
          <a:lstStyle/>
          <a:p>
            <a:pPr algn="ctr"/>
            <a:r>
              <a:rPr lang="tr-TR" sz="2000" b="1" dirty="0" smtClean="0">
                <a:solidFill>
                  <a:srgbClr val="002060"/>
                </a:solidFill>
                <a:latin typeface="Tahoma" pitchFamily="34" charset="0"/>
                <a:ea typeface="Tahoma" pitchFamily="34" charset="0"/>
                <a:cs typeface="Tahoma" pitchFamily="34" charset="0"/>
              </a:rPr>
              <a:t>İDARE FAALİYET RAPORU İÇERİĞİ-II</a:t>
            </a:r>
            <a:endParaRPr lang="tr-TR" sz="2000" dirty="0">
              <a:solidFill>
                <a:srgbClr val="00206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611560" y="1628800"/>
            <a:ext cx="7920880" cy="4752528"/>
          </a:xfrm>
        </p:spPr>
        <p:txBody>
          <a:bodyPr>
            <a:normAutofit fontScale="85000" lnSpcReduction="20000"/>
          </a:bodyPr>
          <a:lstStyle/>
          <a:p>
            <a:pPr algn="just">
              <a:lnSpc>
                <a:spcPct val="80000"/>
              </a:lnSpc>
              <a:buNone/>
              <a:defRPr/>
            </a:pPr>
            <a:endParaRPr lang="tr-TR" sz="2400" dirty="0" smtClean="0"/>
          </a:p>
          <a:p>
            <a:pPr algn="just">
              <a:lnSpc>
                <a:spcPct val="80000"/>
              </a:lnSpc>
              <a:buFont typeface="Wingdings" panose="05000000000000000000" pitchFamily="2" charset="2"/>
              <a:buChar char="Ø"/>
              <a:defRPr/>
            </a:pPr>
            <a:r>
              <a:rPr lang="tr-TR" sz="24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Faaliyetlere İlişkin Bilgi ve Değerlendirmeler: </a:t>
            </a:r>
          </a:p>
          <a:p>
            <a:pPr algn="just">
              <a:lnSpc>
                <a:spcPct val="80000"/>
              </a:lnSpc>
              <a:buFont typeface="Wingdings" panose="05000000000000000000" pitchFamily="2" charset="2"/>
              <a:buChar char="Ø"/>
              <a:defRPr/>
            </a:pPr>
            <a:endParaRPr lang="tr-TR" sz="2400" dirty="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80000"/>
              </a:lnSpc>
              <a:buNone/>
              <a:defRPr/>
            </a:pPr>
            <a:r>
              <a:rPr lang="tr-TR" sz="24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	</a:t>
            </a:r>
            <a:r>
              <a:rPr lang="tr-TR" sz="2400" dirty="0" smtClean="0">
                <a:latin typeface="Tahoma" panose="020B0604030504040204" pitchFamily="34" charset="0"/>
                <a:ea typeface="Tahoma" panose="020B0604030504040204" pitchFamily="34" charset="0"/>
                <a:cs typeface="Tahoma" panose="020B0604030504040204" pitchFamily="34" charset="0"/>
              </a:rPr>
              <a:t>Bu bölümde mali bilgiler ve performans bilgilerine detaylı olarak yer verilir.</a:t>
            </a:r>
          </a:p>
          <a:p>
            <a:pPr algn="just">
              <a:lnSpc>
                <a:spcPct val="80000"/>
              </a:lnSpc>
              <a:buNone/>
              <a:defRPr/>
            </a:pPr>
            <a:endParaRPr lang="tr-TR"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80000"/>
              </a:lnSpc>
              <a:buNone/>
              <a:defRPr/>
            </a:pPr>
            <a:r>
              <a:rPr lang="tr-TR" sz="2400" dirty="0" smtClean="0">
                <a:latin typeface="Tahoma" panose="020B0604030504040204" pitchFamily="34" charset="0"/>
                <a:ea typeface="Tahoma" panose="020B0604030504040204" pitchFamily="34" charset="0"/>
                <a:cs typeface="Tahoma" panose="020B0604030504040204" pitchFamily="34" charset="0"/>
              </a:rPr>
              <a:t>Mali bilgiler başlığı altında, kullanılan kaynaklara, bütçe hedef ve gerçekleşmeleri ile meydana gelen sapmaların nedenlerine, varlık ve yükümlülükler ile yardım yapılan birlik, kurum ve kuruluşların faaliyetlerine ilişkin bilgilere, temel mali tablolara ve bu tablolara ilişkin açıklamalara yer verilir. Ayrıca iç ve dış mali denetim sonuçları hakkındaki özet bilgiler yer alır.</a:t>
            </a:r>
          </a:p>
          <a:p>
            <a:pPr algn="just">
              <a:lnSpc>
                <a:spcPct val="80000"/>
              </a:lnSpc>
              <a:buNone/>
              <a:defRPr/>
            </a:pPr>
            <a:endParaRPr lang="tr-TR"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80000"/>
              </a:lnSpc>
              <a:buNone/>
              <a:defRPr/>
            </a:pPr>
            <a:r>
              <a:rPr lang="tr-TR" sz="2400" dirty="0" smtClean="0">
                <a:latin typeface="Tahoma" panose="020B0604030504040204" pitchFamily="34" charset="0"/>
                <a:ea typeface="Tahoma" panose="020B0604030504040204" pitchFamily="34" charset="0"/>
                <a:cs typeface="Tahoma" panose="020B0604030504040204" pitchFamily="34" charset="0"/>
              </a:rPr>
              <a:t>Performans bilgileri başlığı altında, idarenin stratejik plan ve performans programı uyarınca yürütülen faaliyet  ve projelerine, performans programında yer alan performans hedef ve göstergelerinin gerçekleşme durumu ile meydana gelen sapmaların nedenlerine, diğer performans bilgilerine ve bunlara ilişkin değerlendirmelere yer verilir.     </a:t>
            </a:r>
          </a:p>
          <a:p>
            <a:pPr algn="just">
              <a:lnSpc>
                <a:spcPct val="80000"/>
              </a:lnSpc>
              <a:buNone/>
              <a:defRPr/>
            </a:pPr>
            <a:endParaRPr lang="tr-TR" sz="2400" dirty="0" smtClean="0"/>
          </a:p>
          <a:p>
            <a:pPr algn="just">
              <a:lnSpc>
                <a:spcPct val="80000"/>
              </a:lnSpc>
              <a:buNone/>
              <a:defRPr/>
            </a:pPr>
            <a:r>
              <a:rPr lang="tr-TR" sz="2400" dirty="0" smtClean="0"/>
              <a:t>			</a:t>
            </a:r>
            <a:endParaRPr lang="tr-TR" sz="1800" dirty="0" smtClean="0">
              <a:latin typeface="Tahoma" pitchFamily="34" charset="0"/>
              <a:ea typeface="Tahoma" pitchFamily="34" charset="0"/>
              <a:cs typeface="Tahoma" pitchFamily="34" charset="0"/>
            </a:endParaRPr>
          </a:p>
          <a:p>
            <a:pPr>
              <a:lnSpc>
                <a:spcPct val="80000"/>
              </a:lnSpc>
              <a:buNone/>
              <a:defRPr/>
            </a:pPr>
            <a:endParaRPr lang="tr-TR" sz="2600" dirty="0" smtClean="0"/>
          </a:p>
          <a:p>
            <a:pPr>
              <a:lnSpc>
                <a:spcPct val="80000"/>
              </a:lnSpc>
              <a:buNone/>
              <a:defRPr/>
            </a:pPr>
            <a:endParaRPr lang="tr-TR" sz="7200" dirty="0" smtClean="0"/>
          </a:p>
          <a:p>
            <a:pPr>
              <a:lnSpc>
                <a:spcPct val="80000"/>
              </a:lnSpc>
              <a:buNone/>
              <a:defRPr/>
            </a:pPr>
            <a:endParaRPr lang="tr-TR" sz="2400" dirty="0" smtClean="0"/>
          </a:p>
          <a:p>
            <a:pPr>
              <a:lnSpc>
                <a:spcPct val="80000"/>
              </a:lnSpc>
              <a:buNone/>
              <a:defRPr/>
            </a:pPr>
            <a:endParaRPr lang="tr-TR" sz="2400" dirty="0" smtClean="0"/>
          </a:p>
          <a:p>
            <a:endParaRPr lang="tr-TR" dirty="0"/>
          </a:p>
        </p:txBody>
      </p:sp>
      <p:sp>
        <p:nvSpPr>
          <p:cNvPr id="4" name="2 İçerik Yer Tutucusu"/>
          <p:cNvSpPr txBox="1">
            <a:spLocks/>
          </p:cNvSpPr>
          <p:nvPr/>
        </p:nvSpPr>
        <p:spPr>
          <a:xfrm>
            <a:off x="683568" y="980728"/>
            <a:ext cx="7776864" cy="568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80000"/>
              </a:lnSpc>
              <a:buFont typeface="Arial" panose="020B0604020202020204" pitchFamily="34" charset="0"/>
              <a:buNone/>
              <a:defRPr/>
            </a:pPr>
            <a:r>
              <a:rPr lang="tr-TR" sz="2600" dirty="0" smtClean="0"/>
              <a:t>	</a:t>
            </a:r>
          </a:p>
          <a:p>
            <a:pPr algn="just">
              <a:lnSpc>
                <a:spcPct val="80000"/>
              </a:lnSpc>
              <a:buFont typeface="Arial" panose="020B0604020202020204" pitchFamily="34" charset="0"/>
              <a:buNone/>
              <a:defRPr/>
            </a:pP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720080"/>
          </a:xfrm>
        </p:spPr>
        <p:txBody>
          <a:bodyPr>
            <a:normAutofit/>
          </a:bodyPr>
          <a:lstStyle/>
          <a:p>
            <a:r>
              <a:rPr lang="tr-TR" sz="2000" b="1" dirty="0">
                <a:solidFill>
                  <a:srgbClr val="002060"/>
                </a:solidFill>
                <a:latin typeface="Tahoma" pitchFamily="34" charset="0"/>
                <a:ea typeface="Tahoma" pitchFamily="34" charset="0"/>
                <a:cs typeface="Tahoma" pitchFamily="34" charset="0"/>
              </a:rPr>
              <a:t>İDARE FAALİYET RAPORU </a:t>
            </a:r>
            <a:r>
              <a:rPr lang="tr-TR" sz="2000" b="1" dirty="0" smtClean="0">
                <a:solidFill>
                  <a:srgbClr val="002060"/>
                </a:solidFill>
                <a:latin typeface="Tahoma" pitchFamily="34" charset="0"/>
                <a:ea typeface="Tahoma" pitchFamily="34" charset="0"/>
                <a:cs typeface="Tahoma" pitchFamily="34" charset="0"/>
              </a:rPr>
              <a:t>İÇERİĞİ-III</a:t>
            </a:r>
            <a:endParaRPr lang="tr-TR" sz="2000" dirty="0">
              <a:solidFill>
                <a:srgbClr val="002060"/>
              </a:solidFill>
            </a:endParaRPr>
          </a:p>
        </p:txBody>
      </p:sp>
      <p:sp>
        <p:nvSpPr>
          <p:cNvPr id="3" name="2 İçerik Yer Tutucusu"/>
          <p:cNvSpPr>
            <a:spLocks noGrp="1"/>
          </p:cNvSpPr>
          <p:nvPr>
            <p:ph idx="1"/>
          </p:nvPr>
        </p:nvSpPr>
        <p:spPr>
          <a:xfrm>
            <a:off x="457200" y="908720"/>
            <a:ext cx="8229600" cy="5472608"/>
          </a:xfrm>
        </p:spPr>
        <p:txBody>
          <a:bodyPr>
            <a:normAutofit lnSpcReduction="10000"/>
          </a:bodyPr>
          <a:lstStyle/>
          <a:p>
            <a:pPr algn="just">
              <a:lnSpc>
                <a:spcPct val="80000"/>
              </a:lnSpc>
              <a:buFont typeface="Wingdings" panose="05000000000000000000" pitchFamily="2" charset="2"/>
              <a:buChar char="Ø"/>
              <a:defRPr/>
            </a:pPr>
            <a:r>
              <a:rPr lang="tr-TR" sz="2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Kurumsal Kabiliyet ve Kapasitenin Değerlendirilmesi:</a:t>
            </a:r>
          </a:p>
          <a:p>
            <a:pPr algn="just">
              <a:lnSpc>
                <a:spcPct val="80000"/>
              </a:lnSpc>
              <a:buNone/>
              <a:defRPr/>
            </a:pPr>
            <a:r>
              <a:rPr lang="tr-TR" sz="2000" dirty="0" smtClean="0">
                <a:latin typeface="Tahoma" panose="020B0604030504040204" pitchFamily="34" charset="0"/>
                <a:ea typeface="Tahoma" panose="020B0604030504040204" pitchFamily="34" charset="0"/>
                <a:cs typeface="Tahoma" panose="020B0604030504040204" pitchFamily="34" charset="0"/>
              </a:rPr>
              <a:t>		</a:t>
            </a:r>
          </a:p>
          <a:p>
            <a:pPr algn="just">
              <a:lnSpc>
                <a:spcPct val="80000"/>
              </a:lnSpc>
              <a:buNone/>
              <a:defRPr/>
            </a:pP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smtClean="0">
                <a:latin typeface="Tahoma" panose="020B0604030504040204" pitchFamily="34" charset="0"/>
                <a:ea typeface="Tahoma" panose="020B0604030504040204" pitchFamily="34" charset="0"/>
                <a:cs typeface="Tahoma" panose="020B0604030504040204" pitchFamily="34" charset="0"/>
              </a:rPr>
              <a:t>	Orta ve uzun vadeli hedeflere ulaşılabilmesi sürecinde teşkilat yapısı, organizasyon yeteneği, teknolojik kapasite gibi unsurlar açısından içsel bir durum değerlendirmesi yapılarak idarenin üstün ve zayıf yanlarına yer verilir.</a:t>
            </a:r>
          </a:p>
          <a:p>
            <a:pPr algn="just">
              <a:lnSpc>
                <a:spcPct val="80000"/>
              </a:lnSpc>
              <a:buNone/>
              <a:defRPr/>
            </a:pPr>
            <a:endParaRPr lang="tr-TR" sz="2000" dirty="0">
              <a:latin typeface="Tahoma" panose="020B0604030504040204" pitchFamily="34" charset="0"/>
              <a:ea typeface="Tahoma" panose="020B0604030504040204" pitchFamily="34" charset="0"/>
              <a:cs typeface="Tahoma" panose="020B0604030504040204" pitchFamily="34" charset="0"/>
            </a:endParaRPr>
          </a:p>
          <a:p>
            <a:pPr algn="just">
              <a:lnSpc>
                <a:spcPct val="80000"/>
              </a:lnSpc>
              <a:buFont typeface="Wingdings" panose="05000000000000000000" pitchFamily="2" charset="2"/>
              <a:buChar char="Ø"/>
              <a:defRPr/>
            </a:pPr>
            <a:r>
              <a:rPr lang="tr-TR" sz="2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Öneri ve Tedbirler:</a:t>
            </a:r>
          </a:p>
          <a:p>
            <a:pPr algn="just">
              <a:lnSpc>
                <a:spcPct val="80000"/>
              </a:lnSpc>
              <a:buNone/>
              <a:defRPr/>
            </a:pPr>
            <a:r>
              <a:rPr lang="tr-TR" sz="2000" dirty="0" smtClean="0">
                <a:latin typeface="Tahoma" panose="020B0604030504040204" pitchFamily="34" charset="0"/>
                <a:ea typeface="Tahoma" panose="020B0604030504040204" pitchFamily="34" charset="0"/>
                <a:cs typeface="Tahoma" panose="020B0604030504040204" pitchFamily="34" charset="0"/>
              </a:rPr>
              <a:t>		</a:t>
            </a:r>
          </a:p>
          <a:p>
            <a:pPr algn="just">
              <a:lnSpc>
                <a:spcPct val="80000"/>
              </a:lnSpc>
              <a:buNone/>
              <a:defRPr/>
            </a:pP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smtClean="0">
                <a:latin typeface="Tahoma" panose="020B0604030504040204" pitchFamily="34" charset="0"/>
                <a:ea typeface="Tahoma" panose="020B0604030504040204" pitchFamily="34" charset="0"/>
                <a:cs typeface="Tahoma" panose="020B0604030504040204" pitchFamily="34" charset="0"/>
              </a:rPr>
              <a:t>	Faaliyet yılı sonuçları ile genel ekonomik koşullar, bütçe imkanları ve beklentiler göz önüne alınarak, idarenin gelecek yıllarda faaliyetlerinde yapmayı planladığı değişiklik önerilerine, hedeflerinde meydana gelecek değişiklikler ile karşılaşabileceği risklere ve bunlara yönelik alınması gereken tedbirlere bu bölümde yer verilir.</a:t>
            </a:r>
          </a:p>
          <a:p>
            <a:pPr algn="just">
              <a:lnSpc>
                <a:spcPct val="80000"/>
              </a:lnSpc>
              <a:buNone/>
              <a:defRPr/>
            </a:pPr>
            <a:endParaRPr lang="tr-TR" sz="2000" dirty="0">
              <a:latin typeface="Tahoma" panose="020B0604030504040204" pitchFamily="34" charset="0"/>
              <a:ea typeface="Tahoma" panose="020B0604030504040204" pitchFamily="34" charset="0"/>
              <a:cs typeface="Tahoma" panose="020B0604030504040204" pitchFamily="34" charset="0"/>
            </a:endParaRPr>
          </a:p>
          <a:p>
            <a:pPr algn="just">
              <a:lnSpc>
                <a:spcPct val="80000"/>
              </a:lnSpc>
              <a:buFont typeface="Wingdings" panose="05000000000000000000" pitchFamily="2" charset="2"/>
              <a:buChar char="Ø"/>
              <a:defRPr/>
            </a:pPr>
            <a:r>
              <a:rPr lang="tr-TR" sz="2000" dirty="0" smtClean="0">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Ekler:</a:t>
            </a:r>
            <a:r>
              <a:rPr lang="tr-TR" sz="2000" dirty="0" smtClean="0">
                <a:latin typeface="Tahoma" panose="020B0604030504040204" pitchFamily="34" charset="0"/>
                <a:ea typeface="Tahoma" panose="020B0604030504040204" pitchFamily="34" charset="0"/>
                <a:cs typeface="Tahoma" panose="020B0604030504040204" pitchFamily="34" charset="0"/>
              </a:rPr>
              <a:t> </a:t>
            </a:r>
          </a:p>
          <a:p>
            <a:pPr algn="just">
              <a:lnSpc>
                <a:spcPct val="80000"/>
              </a:lnSpc>
              <a:buFont typeface="Wingdings" panose="05000000000000000000" pitchFamily="2" charset="2"/>
              <a:buChar char="Ø"/>
              <a:defRPr/>
            </a:pPr>
            <a:endParaRPr lang="tr-TR" sz="2000" dirty="0">
              <a:latin typeface="Tahoma" panose="020B0604030504040204" pitchFamily="34" charset="0"/>
              <a:ea typeface="Tahoma" panose="020B0604030504040204" pitchFamily="34" charset="0"/>
              <a:cs typeface="Tahoma" panose="020B0604030504040204" pitchFamily="34" charset="0"/>
            </a:endParaRPr>
          </a:p>
          <a:p>
            <a:pPr marL="457200" lvl="1" indent="0" algn="just">
              <a:lnSpc>
                <a:spcPct val="80000"/>
              </a:lnSpc>
              <a:buNone/>
              <a:defRPr/>
            </a:pPr>
            <a:r>
              <a:rPr lang="tr-TR" sz="2000" dirty="0" smtClean="0">
                <a:latin typeface="Tahoma" panose="020B0604030504040204" pitchFamily="34" charset="0"/>
                <a:ea typeface="Tahoma" panose="020B0604030504040204" pitchFamily="34" charset="0"/>
                <a:cs typeface="Tahoma" panose="020B0604030504040204" pitchFamily="34" charset="0"/>
              </a:rPr>
              <a:t>	Üst yönetici tarafından imzalanan İç Kontrol Güvence Beyanı ile mali hizmetler birim yöneticisi tarafından imzalanan Mali Hizmetler Birim Yöneticisinin Beyanı yer alır.</a:t>
            </a:r>
            <a:endParaRPr lang="tr-TR" sz="20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864096"/>
          </a:xfrm>
        </p:spPr>
        <p:txBody>
          <a:bodyPr>
            <a:normAutofit fontScale="90000"/>
          </a:bodyPr>
          <a:lstStyle/>
          <a:p>
            <a:pPr algn="ctr"/>
            <a:r>
              <a:rPr lang="tr-TR" dirty="0" smtClean="0"/>
              <a:t/>
            </a:r>
            <a:br>
              <a:rPr lang="tr-TR" dirty="0" smtClean="0"/>
            </a:br>
            <a:endParaRPr lang="tr-TR" dirty="0"/>
          </a:p>
        </p:txBody>
      </p:sp>
      <p:sp>
        <p:nvSpPr>
          <p:cNvPr id="3" name="2 İçerik Yer Tutucusu"/>
          <p:cNvSpPr>
            <a:spLocks noGrp="1"/>
          </p:cNvSpPr>
          <p:nvPr>
            <p:ph idx="1"/>
          </p:nvPr>
        </p:nvSpPr>
        <p:spPr>
          <a:xfrm>
            <a:off x="457200" y="1484784"/>
            <a:ext cx="8229600" cy="4839816"/>
          </a:xfrm>
        </p:spPr>
        <p:txBody>
          <a:bodyPr>
            <a:normAutofit fontScale="47500" lnSpcReduction="20000"/>
          </a:bodyPr>
          <a:lstStyle/>
          <a:p>
            <a:pPr>
              <a:buNone/>
            </a:pPr>
            <a:endParaRPr lang="tr-TR" dirty="0" smtClean="0"/>
          </a:p>
          <a:p>
            <a:pPr algn="just">
              <a:buNone/>
            </a:pPr>
            <a:r>
              <a:rPr lang="tr-TR" sz="3400" b="1" dirty="0" smtClean="0">
                <a:latin typeface="Tahoma" pitchFamily="34" charset="0"/>
                <a:ea typeface="Tahoma" pitchFamily="34" charset="0"/>
                <a:cs typeface="Tahoma" pitchFamily="34" charset="0"/>
              </a:rPr>
              <a:t>Üst yönetici olarak yetkim dahilinde</a:t>
            </a:r>
            <a:r>
              <a:rPr lang="tr-TR" sz="3400" dirty="0" smtClean="0">
                <a:latin typeface="Tahoma" pitchFamily="34" charset="0"/>
                <a:ea typeface="Tahoma" pitchFamily="34" charset="0"/>
                <a:cs typeface="Tahoma" pitchFamily="34" charset="0"/>
              </a:rPr>
              <a:t>;</a:t>
            </a:r>
          </a:p>
          <a:p>
            <a:pPr algn="just">
              <a:buNone/>
            </a:pPr>
            <a:r>
              <a:rPr lang="tr-TR" sz="3400" dirty="0" smtClean="0">
                <a:latin typeface="Tahoma" pitchFamily="34" charset="0"/>
                <a:ea typeface="Tahoma" pitchFamily="34" charset="0"/>
                <a:cs typeface="Tahoma" pitchFamily="34" charset="0"/>
              </a:rPr>
              <a:t> </a:t>
            </a:r>
          </a:p>
          <a:p>
            <a:pPr algn="just">
              <a:buNone/>
            </a:pPr>
            <a:r>
              <a:rPr lang="tr-TR" sz="3400" dirty="0" smtClean="0">
                <a:latin typeface="Tahoma" pitchFamily="34" charset="0"/>
                <a:ea typeface="Tahoma" pitchFamily="34" charset="0"/>
                <a:cs typeface="Tahoma" pitchFamily="34" charset="0"/>
              </a:rPr>
              <a:t>Bu raporda yer alan bilgilerin güvenilir, tam ve doğru olduğunu beyan ederim.</a:t>
            </a:r>
          </a:p>
          <a:p>
            <a:pPr algn="just">
              <a:buNone/>
            </a:pPr>
            <a:r>
              <a:rPr lang="tr-TR" sz="3400" dirty="0" smtClean="0">
                <a:latin typeface="Tahoma" pitchFamily="34" charset="0"/>
                <a:ea typeface="Tahoma" pitchFamily="34" charset="0"/>
                <a:cs typeface="Tahoma" pitchFamily="34" charset="0"/>
              </a:rPr>
              <a:t> </a:t>
            </a:r>
          </a:p>
          <a:p>
            <a:pPr algn="just">
              <a:buNone/>
            </a:pPr>
            <a:r>
              <a:rPr lang="tr-TR" sz="3400" dirty="0" smtClean="0">
                <a:latin typeface="Tahoma" pitchFamily="34" charset="0"/>
                <a:ea typeface="Tahoma" pitchFamily="34" charset="0"/>
                <a:cs typeface="Tahoma" pitchFamily="34" charset="0"/>
              </a:rPr>
              <a:t>Bu raporda açıklanan faaliyetler için bütçe ile tahsis edilmiş kaynakların, planlanmış</a:t>
            </a:r>
          </a:p>
          <a:p>
            <a:pPr algn="just">
              <a:buNone/>
            </a:pPr>
            <a:r>
              <a:rPr lang="tr-TR" sz="3400" dirty="0" smtClean="0">
                <a:latin typeface="Tahoma" pitchFamily="34" charset="0"/>
                <a:ea typeface="Tahoma" pitchFamily="34" charset="0"/>
                <a:cs typeface="Tahoma" pitchFamily="34" charset="0"/>
              </a:rPr>
              <a:t>Amaçlar doğrultusunda ve iyi mali yönetim ilkelerine uygun olarak kullanıldığını ve iç</a:t>
            </a:r>
          </a:p>
          <a:p>
            <a:pPr algn="just">
              <a:buNone/>
            </a:pPr>
            <a:r>
              <a:rPr lang="tr-TR" sz="3400" dirty="0" smtClean="0">
                <a:latin typeface="Tahoma" pitchFamily="34" charset="0"/>
                <a:ea typeface="Tahoma" pitchFamily="34" charset="0"/>
                <a:cs typeface="Tahoma" pitchFamily="34" charset="0"/>
              </a:rPr>
              <a:t>Kontrol sisteminin işlemlerin yasallık ve düzenliliğine ilişkin yeterli güvenceyi sağladığını </a:t>
            </a:r>
          </a:p>
          <a:p>
            <a:pPr algn="just">
              <a:buNone/>
            </a:pPr>
            <a:r>
              <a:rPr lang="tr-TR" sz="3400" dirty="0" smtClean="0">
                <a:latin typeface="Tahoma" pitchFamily="34" charset="0"/>
                <a:ea typeface="Tahoma" pitchFamily="34" charset="0"/>
                <a:cs typeface="Tahoma" pitchFamily="34" charset="0"/>
              </a:rPr>
              <a:t>bildiririm.</a:t>
            </a:r>
          </a:p>
          <a:p>
            <a:pPr algn="just">
              <a:buNone/>
            </a:pPr>
            <a:r>
              <a:rPr lang="tr-TR" sz="3400" dirty="0" smtClean="0">
                <a:latin typeface="Tahoma" pitchFamily="34" charset="0"/>
                <a:ea typeface="Tahoma" pitchFamily="34" charset="0"/>
                <a:cs typeface="Tahoma" pitchFamily="34" charset="0"/>
              </a:rPr>
              <a:t> </a:t>
            </a:r>
          </a:p>
          <a:p>
            <a:pPr algn="just">
              <a:buNone/>
            </a:pPr>
            <a:r>
              <a:rPr lang="tr-TR" sz="3400" dirty="0" smtClean="0">
                <a:latin typeface="Tahoma" pitchFamily="34" charset="0"/>
                <a:ea typeface="Tahoma" pitchFamily="34" charset="0"/>
                <a:cs typeface="Tahoma" pitchFamily="34" charset="0"/>
              </a:rPr>
              <a:t>Bu güvence, üst yönetici olarak sahip olduğum bilgi ve değerlendirmeler, iç kontroller, iç </a:t>
            </a:r>
          </a:p>
          <a:p>
            <a:pPr algn="just">
              <a:buNone/>
            </a:pPr>
            <a:r>
              <a:rPr lang="tr-TR" sz="3400" dirty="0" smtClean="0">
                <a:latin typeface="Tahoma" pitchFamily="34" charset="0"/>
                <a:ea typeface="Tahoma" pitchFamily="34" charset="0"/>
                <a:cs typeface="Tahoma" pitchFamily="34" charset="0"/>
              </a:rPr>
              <a:t>denetçi raporları ile Sayıştay raporları gibi bilgim dahilindeki hususlara dayanmaktadır.</a:t>
            </a:r>
          </a:p>
          <a:p>
            <a:pPr algn="just">
              <a:buNone/>
            </a:pPr>
            <a:r>
              <a:rPr lang="tr-TR" sz="3400" dirty="0" smtClean="0">
                <a:latin typeface="Tahoma" pitchFamily="34" charset="0"/>
                <a:ea typeface="Tahoma" pitchFamily="34" charset="0"/>
                <a:cs typeface="Tahoma" pitchFamily="34" charset="0"/>
              </a:rPr>
              <a:t> </a:t>
            </a:r>
          </a:p>
          <a:p>
            <a:pPr algn="just">
              <a:buNone/>
            </a:pPr>
            <a:r>
              <a:rPr lang="tr-TR" sz="3400" dirty="0" smtClean="0">
                <a:latin typeface="Tahoma" pitchFamily="34" charset="0"/>
                <a:ea typeface="Tahoma" pitchFamily="34" charset="0"/>
                <a:cs typeface="Tahoma" pitchFamily="34" charset="0"/>
              </a:rPr>
              <a:t>Burada raporlanmayan, idarenin menfaatlerine zarar veren herhangi bir husus hakkında </a:t>
            </a:r>
          </a:p>
          <a:p>
            <a:pPr algn="just">
              <a:buNone/>
            </a:pPr>
            <a:r>
              <a:rPr lang="tr-TR" sz="3400" dirty="0" smtClean="0">
                <a:latin typeface="Tahoma" pitchFamily="34" charset="0"/>
                <a:ea typeface="Tahoma" pitchFamily="34" charset="0"/>
                <a:cs typeface="Tahoma" pitchFamily="34" charset="0"/>
              </a:rPr>
              <a:t>bilgim olmadığını beyan ederim. (Yer-Tarih)</a:t>
            </a:r>
          </a:p>
          <a:p>
            <a:pPr algn="just">
              <a:buNone/>
            </a:pPr>
            <a:r>
              <a:rPr lang="tr-TR" sz="3400" dirty="0" smtClean="0">
                <a:latin typeface="Tahoma" pitchFamily="34" charset="0"/>
                <a:ea typeface="Tahoma" pitchFamily="34" charset="0"/>
                <a:cs typeface="Tahoma" pitchFamily="34" charset="0"/>
              </a:rPr>
              <a:t>   </a:t>
            </a:r>
          </a:p>
          <a:p>
            <a:pPr algn="just">
              <a:buNone/>
            </a:pPr>
            <a:r>
              <a:rPr lang="tr-TR" sz="3400" dirty="0" smtClean="0">
                <a:latin typeface="Tahoma" pitchFamily="34" charset="0"/>
                <a:ea typeface="Tahoma" pitchFamily="34" charset="0"/>
                <a:cs typeface="Tahoma" pitchFamily="34" charset="0"/>
              </a:rPr>
              <a:t>                                                                                                                     							   İmza</a:t>
            </a:r>
          </a:p>
          <a:p>
            <a:pPr algn="just">
              <a:buNone/>
            </a:pPr>
            <a:r>
              <a:rPr lang="tr-TR" sz="3400" dirty="0" smtClean="0">
                <a:latin typeface="Tahoma" pitchFamily="34" charset="0"/>
                <a:ea typeface="Tahoma" pitchFamily="34" charset="0"/>
                <a:cs typeface="Tahoma" pitchFamily="34" charset="0"/>
              </a:rPr>
              <a:t>								Ad-Soyad                                                                                                                      							   Unvan</a:t>
            </a:r>
          </a:p>
          <a:p>
            <a:endParaRPr lang="tr-TR" dirty="0"/>
          </a:p>
        </p:txBody>
      </p:sp>
      <p:sp>
        <p:nvSpPr>
          <p:cNvPr id="4" name="3 Dikdörtgen"/>
          <p:cNvSpPr/>
          <p:nvPr/>
        </p:nvSpPr>
        <p:spPr>
          <a:xfrm>
            <a:off x="1907704" y="771913"/>
            <a:ext cx="5544615" cy="369332"/>
          </a:xfrm>
          <a:prstGeom prst="rect">
            <a:avLst/>
          </a:prstGeom>
        </p:spPr>
        <p:txBody>
          <a:bodyPr wrap="square">
            <a:spAutoFit/>
          </a:bodyPr>
          <a:lstStyle/>
          <a:p>
            <a:r>
              <a:rPr lang="tr-TR" b="1" dirty="0" smtClean="0">
                <a:solidFill>
                  <a:srgbClr val="002060"/>
                </a:solidFill>
                <a:latin typeface="Tahoma" pitchFamily="34" charset="0"/>
                <a:ea typeface="Tahoma" pitchFamily="34" charset="0"/>
                <a:cs typeface="Tahoma" pitchFamily="34" charset="0"/>
              </a:rPr>
              <a:t>ÜST YÖNETİCİ İÇ KONTROL GÜVENCE BEYANI</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124744"/>
            <a:ext cx="7571184" cy="720080"/>
          </a:xfrm>
        </p:spPr>
        <p:txBody>
          <a:bodyPr>
            <a:normAutofit fontScale="90000"/>
          </a:bodyPr>
          <a:lstStyle/>
          <a:p>
            <a:pPr algn="ctr"/>
            <a:r>
              <a:rPr lang="tr-TR" sz="2000" b="1" dirty="0" smtClean="0">
                <a:solidFill>
                  <a:srgbClr val="002060"/>
                </a:solidFill>
                <a:latin typeface="Tahoma" pitchFamily="34" charset="0"/>
                <a:ea typeface="Tahoma" pitchFamily="34" charset="0"/>
                <a:cs typeface="Tahoma" pitchFamily="34" charset="0"/>
              </a:rPr>
              <a:t>MALİ HİZMETLER BİRİM YÖNETİCİSİNİN BEYANI</a:t>
            </a:r>
            <a:r>
              <a:rPr lang="tr-TR" dirty="0" smtClean="0">
                <a:solidFill>
                  <a:srgbClr val="002060"/>
                </a:solidFill>
              </a:rPr>
              <a:t/>
            </a:r>
            <a:br>
              <a:rPr lang="tr-TR" dirty="0" smtClean="0">
                <a:solidFill>
                  <a:srgbClr val="002060"/>
                </a:solidFill>
              </a:rPr>
            </a:br>
            <a:endParaRPr lang="tr-TR" dirty="0">
              <a:solidFill>
                <a:srgbClr val="002060"/>
              </a:solidFill>
            </a:endParaRPr>
          </a:p>
        </p:txBody>
      </p:sp>
      <p:sp>
        <p:nvSpPr>
          <p:cNvPr id="3" name="2 İçerik Yer Tutucusu"/>
          <p:cNvSpPr>
            <a:spLocks noGrp="1"/>
          </p:cNvSpPr>
          <p:nvPr>
            <p:ph idx="1"/>
          </p:nvPr>
        </p:nvSpPr>
        <p:spPr>
          <a:xfrm>
            <a:off x="611560" y="1916832"/>
            <a:ext cx="7992888" cy="4407768"/>
          </a:xfrm>
        </p:spPr>
        <p:txBody>
          <a:bodyPr>
            <a:normAutofit/>
          </a:bodyPr>
          <a:lstStyle/>
          <a:p>
            <a:pPr algn="just">
              <a:buNone/>
            </a:pPr>
            <a:r>
              <a:rPr lang="tr-TR" sz="1600" b="1" dirty="0" smtClean="0">
                <a:latin typeface="Tahoma" pitchFamily="34" charset="0"/>
                <a:ea typeface="Tahoma" pitchFamily="34" charset="0"/>
                <a:cs typeface="Tahoma" pitchFamily="34" charset="0"/>
              </a:rPr>
              <a:t>Mali hizmetler birim yöneticisi</a:t>
            </a:r>
            <a:r>
              <a:rPr lang="tr-TR" sz="1600" b="1" baseline="30000" dirty="0" smtClean="0">
                <a:latin typeface="Tahoma" pitchFamily="34" charset="0"/>
                <a:ea typeface="Tahoma" pitchFamily="34" charset="0"/>
                <a:cs typeface="Tahoma" pitchFamily="34" charset="0"/>
              </a:rPr>
              <a:t> </a:t>
            </a:r>
            <a:r>
              <a:rPr lang="tr-TR" sz="1600" b="1" dirty="0" smtClean="0">
                <a:latin typeface="Tahoma" pitchFamily="34" charset="0"/>
                <a:ea typeface="Tahoma" pitchFamily="34" charset="0"/>
                <a:cs typeface="Tahoma" pitchFamily="34" charset="0"/>
              </a:rPr>
              <a:t>olarak yetkim dahilinde</a:t>
            </a:r>
            <a:r>
              <a:rPr lang="tr-TR" sz="1600" dirty="0" smtClean="0">
                <a:latin typeface="Tahoma" pitchFamily="34" charset="0"/>
                <a:ea typeface="Tahoma" pitchFamily="34" charset="0"/>
                <a:cs typeface="Tahoma" pitchFamily="34" charset="0"/>
              </a:rPr>
              <a:t>;</a:t>
            </a:r>
          </a:p>
          <a:p>
            <a:pPr algn="just">
              <a:buNone/>
            </a:pPr>
            <a:r>
              <a:rPr lang="tr-TR" sz="1600" dirty="0" smtClean="0">
                <a:latin typeface="Tahoma" pitchFamily="34" charset="0"/>
                <a:ea typeface="Tahoma" pitchFamily="34" charset="0"/>
                <a:cs typeface="Tahoma" pitchFamily="34" charset="0"/>
              </a:rPr>
              <a:t> </a:t>
            </a:r>
          </a:p>
          <a:p>
            <a:pPr algn="just">
              <a:buNone/>
            </a:pPr>
            <a:r>
              <a:rPr lang="tr-TR" sz="1600" dirty="0" smtClean="0">
                <a:latin typeface="Tahoma" pitchFamily="34" charset="0"/>
                <a:ea typeface="Tahoma" pitchFamily="34" charset="0"/>
                <a:cs typeface="Tahoma" pitchFamily="34" charset="0"/>
              </a:rPr>
              <a:t>Bu idarede, faaliyetlerin mali yönetim ve kontrol mevzuatı ile diğer mevzuata </a:t>
            </a:r>
          </a:p>
          <a:p>
            <a:pPr algn="just">
              <a:buNone/>
            </a:pPr>
            <a:r>
              <a:rPr lang="tr-TR" sz="1600" dirty="0" smtClean="0">
                <a:latin typeface="Tahoma" pitchFamily="34" charset="0"/>
                <a:ea typeface="Tahoma" pitchFamily="34" charset="0"/>
                <a:cs typeface="Tahoma" pitchFamily="34" charset="0"/>
              </a:rPr>
              <a:t>uygun olarak yürütüldüğünü, kamu kaynaklarının etkili, ekonomik ve verimli </a:t>
            </a:r>
          </a:p>
          <a:p>
            <a:pPr algn="just">
              <a:buNone/>
            </a:pPr>
            <a:r>
              <a:rPr lang="tr-TR" sz="1600" dirty="0" smtClean="0">
                <a:latin typeface="Tahoma" pitchFamily="34" charset="0"/>
                <a:ea typeface="Tahoma" pitchFamily="34" charset="0"/>
                <a:cs typeface="Tahoma" pitchFamily="34" charset="0"/>
              </a:rPr>
              <a:t>bir şekilde kullanılmasını temin etmek üzere iç kontrol süreçlerinin işletildiğini, </a:t>
            </a:r>
          </a:p>
          <a:p>
            <a:pPr algn="just">
              <a:buNone/>
            </a:pPr>
            <a:r>
              <a:rPr lang="tr-TR" sz="1600" dirty="0" smtClean="0">
                <a:latin typeface="Tahoma" pitchFamily="34" charset="0"/>
                <a:ea typeface="Tahoma" pitchFamily="34" charset="0"/>
                <a:cs typeface="Tahoma" pitchFamily="34" charset="0"/>
              </a:rPr>
              <a:t>izlendiğini ve gerekli tedbirlerin alınması için düşünce ve önerilerimin </a:t>
            </a:r>
          </a:p>
          <a:p>
            <a:pPr algn="just">
              <a:buNone/>
            </a:pPr>
            <a:r>
              <a:rPr lang="tr-TR" sz="1600" dirty="0" smtClean="0">
                <a:latin typeface="Tahoma" pitchFamily="34" charset="0"/>
                <a:ea typeface="Tahoma" pitchFamily="34" charset="0"/>
                <a:cs typeface="Tahoma" pitchFamily="34" charset="0"/>
              </a:rPr>
              <a:t>zamanında üst yöneticiye raporlandığını beyan ederim.</a:t>
            </a:r>
          </a:p>
          <a:p>
            <a:pPr algn="just">
              <a:buNone/>
            </a:pPr>
            <a:endParaRPr lang="tr-TR" sz="1600" dirty="0" smtClean="0">
              <a:latin typeface="Tahoma" pitchFamily="34" charset="0"/>
              <a:ea typeface="Tahoma" pitchFamily="34" charset="0"/>
              <a:cs typeface="Tahoma" pitchFamily="34" charset="0"/>
            </a:endParaRPr>
          </a:p>
          <a:p>
            <a:pPr algn="just">
              <a:buNone/>
            </a:pPr>
            <a:r>
              <a:rPr lang="tr-TR" sz="1600" dirty="0" smtClean="0">
                <a:latin typeface="Tahoma" pitchFamily="34" charset="0"/>
                <a:ea typeface="Tahoma" pitchFamily="34" charset="0"/>
                <a:cs typeface="Tahoma" pitchFamily="34" charset="0"/>
              </a:rPr>
              <a:t>İdaremizin ………. yılı Faaliyet Raporunun “III/A- Mali Bilgiler” bölümünde yer</a:t>
            </a:r>
          </a:p>
          <a:p>
            <a:pPr algn="just">
              <a:buNone/>
            </a:pPr>
            <a:r>
              <a:rPr lang="tr-TR" sz="1600" dirty="0" smtClean="0">
                <a:latin typeface="Tahoma" pitchFamily="34" charset="0"/>
                <a:ea typeface="Tahoma" pitchFamily="34" charset="0"/>
                <a:cs typeface="Tahoma" pitchFamily="34" charset="0"/>
              </a:rPr>
              <a:t>alan bilgilerin güvenilir, tam ve doğru olduğunu teyit ederim. (Yer-Tarih)</a:t>
            </a:r>
          </a:p>
          <a:p>
            <a:pPr algn="just">
              <a:buNone/>
            </a:pPr>
            <a:r>
              <a:rPr lang="tr-TR" sz="1800" dirty="0" smtClean="0">
                <a:latin typeface="Tahoma" pitchFamily="34" charset="0"/>
                <a:ea typeface="Tahoma" pitchFamily="34" charset="0"/>
                <a:cs typeface="Tahoma" pitchFamily="34" charset="0"/>
              </a:rPr>
              <a:t>								</a:t>
            </a:r>
          </a:p>
          <a:p>
            <a:pPr algn="just">
              <a:buNone/>
            </a:pPr>
            <a:r>
              <a:rPr lang="tr-TR" sz="1800" dirty="0" smtClean="0">
                <a:latin typeface="Tahoma" pitchFamily="34" charset="0"/>
                <a:ea typeface="Tahoma" pitchFamily="34" charset="0"/>
                <a:cs typeface="Tahoma" pitchFamily="34" charset="0"/>
              </a:rPr>
              <a:t>								</a:t>
            </a:r>
            <a:r>
              <a:rPr lang="tr-TR" sz="1600" dirty="0" smtClean="0">
                <a:latin typeface="Tahoma" pitchFamily="34" charset="0"/>
                <a:ea typeface="Tahoma" pitchFamily="34" charset="0"/>
                <a:cs typeface="Tahoma" pitchFamily="34" charset="0"/>
              </a:rPr>
              <a:t>İmza							            Ad-</a:t>
            </a:r>
            <a:r>
              <a:rPr lang="tr-TR" sz="1600" dirty="0" err="1" smtClean="0">
                <a:latin typeface="Tahoma" pitchFamily="34" charset="0"/>
                <a:ea typeface="Tahoma" pitchFamily="34" charset="0"/>
                <a:cs typeface="Tahoma" pitchFamily="34" charset="0"/>
              </a:rPr>
              <a:t>Soyad</a:t>
            </a:r>
            <a:r>
              <a:rPr lang="tr-TR" sz="1600" dirty="0" smtClean="0">
                <a:latin typeface="Tahoma" pitchFamily="34" charset="0"/>
                <a:ea typeface="Tahoma" pitchFamily="34" charset="0"/>
                <a:cs typeface="Tahoma" pitchFamily="34" charset="0"/>
              </a:rPr>
              <a:t>                                                                                                                      							Unvan</a:t>
            </a:r>
          </a:p>
          <a:p>
            <a:endParaRPr lang="tr-TR" dirty="0"/>
          </a:p>
        </p:txBody>
      </p:sp>
      <p:sp>
        <p:nvSpPr>
          <p:cNvPr id="4" name="3 Dikdörtgen"/>
          <p:cNvSpPr/>
          <p:nvPr/>
        </p:nvSpPr>
        <p:spPr>
          <a:xfrm>
            <a:off x="2286000" y="4509120"/>
            <a:ext cx="6318448" cy="369332"/>
          </a:xfrm>
          <a:prstGeom prst="rect">
            <a:avLst/>
          </a:prstGeom>
        </p:spPr>
        <p:txBody>
          <a:bodyPr wrap="square">
            <a:spAutoFit/>
          </a:bodyPr>
          <a:lstStyle/>
          <a:p>
            <a:pPr algn="just">
              <a:buNone/>
            </a:pPr>
            <a:r>
              <a:rPr lang="tr-TR" dirty="0" smtClean="0">
                <a:latin typeface="Tahoma" pitchFamily="34" charset="0"/>
                <a:ea typeface="Tahoma" pitchFamily="34" charset="0"/>
                <a:cs typeface="Tahoma" pitchFamily="34" charset="0"/>
              </a:rPr>
              <a:t>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ikdörtgen 3"/>
          <p:cNvSpPr/>
          <p:nvPr/>
        </p:nvSpPr>
        <p:spPr>
          <a:xfrm>
            <a:off x="2286000" y="2967335"/>
            <a:ext cx="4572000" cy="769441"/>
          </a:xfrm>
          <a:prstGeom prst="rect">
            <a:avLst/>
          </a:prstGeom>
        </p:spPr>
        <p:txBody>
          <a:bodyPr>
            <a:spAutoFit/>
          </a:bodyPr>
          <a:lstStyle/>
          <a:p>
            <a:pPr algn="just">
              <a:buNone/>
            </a:pPr>
            <a:r>
              <a:rPr lang="tr-TR" sz="4400" b="1" dirty="0" smtClean="0">
                <a:solidFill>
                  <a:srgbClr val="002060"/>
                </a:solidFill>
                <a:latin typeface="Tahoma" pitchFamily="34" charset="0"/>
                <a:ea typeface="Tahoma" pitchFamily="34" charset="0"/>
                <a:cs typeface="Tahoma" pitchFamily="34" charset="0"/>
              </a:rPr>
              <a:t>TEŞEKKÜRLER </a:t>
            </a:r>
            <a:endParaRPr lang="tr-TR" sz="4400" dirty="0">
              <a:solidFill>
                <a:srgbClr val="00206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38188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Başlık 2"/>
          <p:cNvSpPr>
            <a:spLocks noGrp="1"/>
          </p:cNvSpPr>
          <p:nvPr>
            <p:ph type="title"/>
          </p:nvPr>
        </p:nvSpPr>
        <p:spPr>
          <a:xfrm>
            <a:off x="457200" y="836713"/>
            <a:ext cx="8229600" cy="720080"/>
          </a:xfrm>
        </p:spPr>
        <p:txBody>
          <a:bodyPr>
            <a:normAutofit/>
          </a:bodyPr>
          <a:lstStyle/>
          <a:p>
            <a:pPr algn="ctr"/>
            <a:r>
              <a:rPr lang="tr-TR" sz="2400" b="1" dirty="0">
                <a:solidFill>
                  <a:srgbClr val="002060"/>
                </a:solidFill>
              </a:rPr>
              <a:t>NEDEN FAALİYET RAPORU HAZIRLIYORUZ?</a:t>
            </a:r>
            <a:endParaRPr lang="tr-TR" sz="2400" dirty="0">
              <a:solidFill>
                <a:srgbClr val="002060"/>
              </a:solidFill>
            </a:endParaRPr>
          </a:p>
        </p:txBody>
      </p:sp>
      <p:sp>
        <p:nvSpPr>
          <p:cNvPr id="4" name="İçerik Yer Tutucusu 3"/>
          <p:cNvSpPr>
            <a:spLocks noGrp="1"/>
          </p:cNvSpPr>
          <p:nvPr>
            <p:ph idx="1"/>
          </p:nvPr>
        </p:nvSpPr>
        <p:spPr>
          <a:xfrm>
            <a:off x="611560" y="2060848"/>
            <a:ext cx="8075240" cy="4065315"/>
          </a:xfrm>
        </p:spPr>
        <p:txBody>
          <a:bodyPr/>
          <a:lstStyle/>
          <a:p>
            <a:pPr>
              <a:buFont typeface="Arial" panose="020B0604020202020204" pitchFamily="34" charset="0"/>
              <a:buChar char="•"/>
            </a:pPr>
            <a:r>
              <a:rPr lang="tr-TR" sz="2800" dirty="0" smtClean="0">
                <a:latin typeface="Tahoma" panose="020B0604030504040204" pitchFamily="34" charset="0"/>
                <a:ea typeface="Tahoma" panose="020B0604030504040204" pitchFamily="34" charset="0"/>
                <a:cs typeface="Tahoma" panose="020B0604030504040204" pitchFamily="34" charset="0"/>
              </a:rPr>
              <a:t>Performans </a:t>
            </a:r>
            <a:r>
              <a:rPr lang="tr-TR" sz="2800" dirty="0">
                <a:latin typeface="Tahoma" panose="020B0604030504040204" pitchFamily="34" charset="0"/>
                <a:ea typeface="Tahoma" panose="020B0604030504040204" pitchFamily="34" charset="0"/>
                <a:cs typeface="Tahoma" panose="020B0604030504040204" pitchFamily="34" charset="0"/>
              </a:rPr>
              <a:t>bütçelemenin bir </a:t>
            </a:r>
            <a:r>
              <a:rPr lang="tr-TR" sz="2800" dirty="0" smtClean="0">
                <a:latin typeface="Tahoma" panose="020B0604030504040204" pitchFamily="34" charset="0"/>
                <a:ea typeface="Tahoma" panose="020B0604030504040204" pitchFamily="34" charset="0"/>
                <a:cs typeface="Tahoma" panose="020B0604030504040204" pitchFamily="34" charset="0"/>
              </a:rPr>
              <a:t>unsuru</a:t>
            </a:r>
          </a:p>
          <a:p>
            <a:pPr marL="0" indent="0">
              <a:buNone/>
            </a:pPr>
            <a:endParaRPr lang="tr-TR" sz="2800" dirty="0">
              <a:latin typeface="Tahoma" panose="020B0604030504040204" pitchFamily="34" charset="0"/>
              <a:ea typeface="Tahoma" panose="020B0604030504040204" pitchFamily="34" charset="0"/>
              <a:cs typeface="Tahoma" panose="020B0604030504040204" pitchFamily="34" charset="0"/>
            </a:endParaRPr>
          </a:p>
          <a:p>
            <a:pPr>
              <a:buFont typeface="Arial" panose="020B0604020202020204" pitchFamily="34" charset="0"/>
              <a:buChar char="•"/>
            </a:pPr>
            <a:r>
              <a:rPr lang="tr-TR" sz="2800" dirty="0">
                <a:latin typeface="Tahoma" panose="020B0604030504040204" pitchFamily="34" charset="0"/>
                <a:ea typeface="Tahoma" panose="020B0604030504040204" pitchFamily="34" charset="0"/>
                <a:cs typeface="Tahoma" panose="020B0604030504040204" pitchFamily="34" charset="0"/>
              </a:rPr>
              <a:t>Amaç ve hedeflere ilişkin sonuçların </a:t>
            </a:r>
            <a:r>
              <a:rPr lang="tr-TR" sz="2800" dirty="0" smtClean="0">
                <a:latin typeface="Tahoma" panose="020B0604030504040204" pitchFamily="34" charset="0"/>
                <a:ea typeface="Tahoma" panose="020B0604030504040204" pitchFamily="34" charset="0"/>
                <a:cs typeface="Tahoma" panose="020B0604030504040204" pitchFamily="34" charset="0"/>
              </a:rPr>
              <a:t>raporlanması</a:t>
            </a:r>
          </a:p>
          <a:p>
            <a:pPr>
              <a:buFont typeface="Arial" panose="020B0604020202020204" pitchFamily="34" charset="0"/>
              <a:buChar char="•"/>
            </a:pPr>
            <a:endParaRPr lang="tr-TR" sz="2800" dirty="0">
              <a:latin typeface="Tahoma" panose="020B0604030504040204" pitchFamily="34" charset="0"/>
              <a:ea typeface="Tahoma" panose="020B0604030504040204" pitchFamily="34" charset="0"/>
              <a:cs typeface="Tahoma" panose="020B0604030504040204" pitchFamily="34" charset="0"/>
            </a:endParaRPr>
          </a:p>
          <a:p>
            <a:pPr>
              <a:buFont typeface="Arial" panose="020B0604020202020204" pitchFamily="34" charset="0"/>
              <a:buChar char="•"/>
            </a:pPr>
            <a:r>
              <a:rPr lang="tr-TR" sz="2800" dirty="0">
                <a:latin typeface="Tahoma" panose="020B0604030504040204" pitchFamily="34" charset="0"/>
                <a:ea typeface="Tahoma" panose="020B0604030504040204" pitchFamily="34" charset="0"/>
                <a:cs typeface="Tahoma" panose="020B0604030504040204" pitchFamily="34" charset="0"/>
              </a:rPr>
              <a:t>Hesap verebilirliğin sağlanmasında bir araç</a:t>
            </a:r>
          </a:p>
          <a:p>
            <a:pPr>
              <a:buFont typeface="Arial" panose="020B0604020202020204" pitchFamily="34" charset="0"/>
              <a:buChar char="•"/>
            </a:pPr>
            <a:endParaRPr lang="tr-TR" sz="2800" dirty="0"/>
          </a:p>
        </p:txBody>
      </p:sp>
    </p:spTree>
    <p:extLst>
      <p:ext uri="{BB962C8B-B14F-4D97-AF65-F5344CB8AC3E}">
        <p14:creationId xmlns:p14="http://schemas.microsoft.com/office/powerpoint/2010/main" val="310062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3599" y="188640"/>
            <a:ext cx="2536554" cy="1119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3599" y="1412776"/>
            <a:ext cx="2536554" cy="110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6788" y="2840037"/>
            <a:ext cx="3243404" cy="117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4437112"/>
            <a:ext cx="53530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1092337"/>
            <a:ext cx="2816225" cy="409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4207" y="1092337"/>
            <a:ext cx="2547937" cy="421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6020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3"/>
            <a:ext cx="8229600" cy="792089"/>
          </a:xfrm>
        </p:spPr>
        <p:txBody>
          <a:bodyPr>
            <a:normAutofit/>
          </a:bodyPr>
          <a:lstStyle/>
          <a:p>
            <a:pPr algn="ctr"/>
            <a:r>
              <a:rPr lang="tr-TR" sz="2800" b="1" dirty="0">
                <a:solidFill>
                  <a:srgbClr val="002060"/>
                </a:solidFill>
              </a:rPr>
              <a:t>FAALİYET RAPORU</a:t>
            </a:r>
            <a:endParaRPr lang="tr-TR" sz="2800" dirty="0">
              <a:solidFill>
                <a:srgbClr val="002060"/>
              </a:solidFill>
            </a:endParaRPr>
          </a:p>
        </p:txBody>
      </p:sp>
      <p:sp>
        <p:nvSpPr>
          <p:cNvPr id="3" name="İçerik Yer Tutucusu 2"/>
          <p:cNvSpPr>
            <a:spLocks noGrp="1"/>
          </p:cNvSpPr>
          <p:nvPr>
            <p:ph idx="1"/>
          </p:nvPr>
        </p:nvSpPr>
        <p:spPr>
          <a:xfrm>
            <a:off x="467544" y="1196752"/>
            <a:ext cx="8229600" cy="5271864"/>
          </a:xfrm>
        </p:spPr>
        <p:txBody>
          <a:bodyPr>
            <a:normAutofit fontScale="92500" lnSpcReduction="20000"/>
          </a:bodyPr>
          <a:lstStyle/>
          <a:p>
            <a:pPr marL="0" indent="0" algn="ctr">
              <a:buNone/>
            </a:pPr>
            <a:r>
              <a:rPr lang="tr-TR" sz="3100" b="1" dirty="0">
                <a:solidFill>
                  <a:srgbClr val="7030A0"/>
                </a:solidFill>
              </a:rPr>
              <a:t>Kamu idarelerinin</a:t>
            </a:r>
            <a:r>
              <a:rPr lang="tr-TR" sz="3100" b="1" dirty="0" smtClean="0">
                <a:solidFill>
                  <a:srgbClr val="7030A0"/>
                </a:solidFill>
              </a:rPr>
              <a:t>;</a:t>
            </a:r>
          </a:p>
          <a:p>
            <a:pPr marL="0" indent="0" algn="ctr">
              <a:buNone/>
            </a:pPr>
            <a:endParaRPr lang="tr-TR" sz="2800" b="1" dirty="0" smtClean="0">
              <a:solidFill>
                <a:srgbClr val="7030A0"/>
              </a:solidFill>
            </a:endParaRPr>
          </a:p>
          <a:p>
            <a:pPr marL="342900" indent="-342900" algn="just">
              <a:buFont typeface="Arial" panose="020B0604020202020204" pitchFamily="34" charset="0"/>
              <a:buChar char="•"/>
            </a:pPr>
            <a:r>
              <a:rPr lang="tr-TR" sz="2800" dirty="0"/>
              <a:t>Stratejik plan ve performans programları uyarınca yürütülen faaliyetlerini, </a:t>
            </a:r>
          </a:p>
          <a:p>
            <a:pPr marL="0" indent="0" algn="just">
              <a:buNone/>
            </a:pPr>
            <a:endParaRPr lang="tr-TR" sz="2800" dirty="0">
              <a:latin typeface="Tahoma" panose="020B0604030504040204" pitchFamily="34" charset="0"/>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tr-TR" sz="2800" dirty="0" smtClean="0"/>
              <a:t>Belirlenmiş </a:t>
            </a:r>
            <a:r>
              <a:rPr lang="tr-TR" sz="2800" dirty="0"/>
              <a:t>performans göstergelerine göre hedef ve gerçekleşme </a:t>
            </a:r>
            <a:r>
              <a:rPr lang="tr-TR" sz="2800" dirty="0" smtClean="0"/>
              <a:t>durumu,</a:t>
            </a:r>
          </a:p>
          <a:p>
            <a:pPr marL="0" indent="0" algn="just">
              <a:buNone/>
            </a:pPr>
            <a:endParaRPr lang="tr-TR" sz="2800" dirty="0" smtClean="0"/>
          </a:p>
          <a:p>
            <a:pPr marL="342900" indent="-342900" algn="just">
              <a:buFont typeface="Arial" panose="020B0604020202020204" pitchFamily="34" charset="0"/>
              <a:buChar char="•"/>
            </a:pPr>
            <a:r>
              <a:rPr lang="tr-TR" sz="2800" dirty="0" smtClean="0"/>
              <a:t>Hedeflere ulaşma düzeyinde meydana </a:t>
            </a:r>
            <a:r>
              <a:rPr lang="tr-TR" sz="2800" dirty="0"/>
              <a:t>gelen sapmaların nedenlerini açıklayan, </a:t>
            </a:r>
          </a:p>
          <a:p>
            <a:pPr marL="342900" indent="-342900" algn="just">
              <a:buFont typeface="Arial" panose="020B0604020202020204" pitchFamily="34" charset="0"/>
              <a:buChar char="•"/>
            </a:pPr>
            <a:endParaRPr lang="tr-TR" sz="2800" dirty="0"/>
          </a:p>
          <a:p>
            <a:pPr marL="0" indent="0" algn="just">
              <a:buNone/>
            </a:pPr>
            <a:r>
              <a:rPr lang="tr-TR" sz="2800" b="1" dirty="0" smtClean="0">
                <a:solidFill>
                  <a:srgbClr val="7030A0"/>
                </a:solidFill>
              </a:rPr>
              <a:t>     </a:t>
            </a:r>
            <a:r>
              <a:rPr lang="tr-TR" sz="2800" b="1" dirty="0">
                <a:solidFill>
                  <a:srgbClr val="7030A0"/>
                </a:solidFill>
              </a:rPr>
              <a:t>İdare hakkındaki genel ve mali bilgileri içeren </a:t>
            </a:r>
            <a:r>
              <a:rPr lang="tr-TR" sz="2800" b="1" dirty="0" smtClean="0">
                <a:solidFill>
                  <a:srgbClr val="7030A0"/>
                </a:solidFill>
              </a:rPr>
              <a:t>yıllık rapordur</a:t>
            </a:r>
            <a:r>
              <a:rPr lang="tr-TR" sz="2800" b="1" dirty="0">
                <a:solidFill>
                  <a:srgbClr val="7030A0"/>
                </a:solidFill>
              </a:rPr>
              <a:t>.</a:t>
            </a:r>
          </a:p>
          <a:p>
            <a:pPr marL="0" indent="0" algn="ctr">
              <a:buNone/>
            </a:pPr>
            <a:endParaRPr lang="tr-TR" sz="2800" b="1" dirty="0">
              <a:solidFill>
                <a:srgbClr val="7030A0"/>
              </a:solidFill>
            </a:endParaRPr>
          </a:p>
          <a:p>
            <a:pPr marL="0" indent="0">
              <a:buNone/>
            </a:pPr>
            <a:endParaRPr lang="tr-TR" sz="2800" b="1" dirty="0">
              <a:solidFill>
                <a:srgbClr val="7030A0"/>
              </a:solidFill>
            </a:endParaRPr>
          </a:p>
          <a:p>
            <a:endParaRPr lang="tr-TR" dirty="0"/>
          </a:p>
        </p:txBody>
      </p:sp>
    </p:spTree>
    <p:extLst>
      <p:ext uri="{BB962C8B-B14F-4D97-AF65-F5344CB8AC3E}">
        <p14:creationId xmlns:p14="http://schemas.microsoft.com/office/powerpoint/2010/main" val="3620917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Dikdörtgen"/>
          <p:cNvSpPr/>
          <p:nvPr/>
        </p:nvSpPr>
        <p:spPr>
          <a:xfrm>
            <a:off x="902464" y="1772816"/>
            <a:ext cx="7269935" cy="3139321"/>
          </a:xfrm>
          <a:prstGeom prst="rect">
            <a:avLst/>
          </a:prstGeom>
        </p:spPr>
        <p:txBody>
          <a:bodyPr wrap="square">
            <a:spAutoFit/>
          </a:bodyPr>
          <a:lstStyle/>
          <a:p>
            <a:pPr algn="just"/>
            <a:r>
              <a:rPr lang="tr-TR" sz="2200" b="1" dirty="0" smtClean="0">
                <a:solidFill>
                  <a:srgbClr val="002060"/>
                </a:solidFill>
                <a:latin typeface="Tahoma" pitchFamily="34" charset="0"/>
                <a:ea typeface="Tahoma" pitchFamily="34" charset="0"/>
                <a:cs typeface="Tahoma" pitchFamily="34" charset="0"/>
              </a:rPr>
              <a:t>5018 Sayılı Kamu Mali Yönetimi ve Kontrol Kanun’unun 41. Maddesi;</a:t>
            </a:r>
          </a:p>
          <a:p>
            <a:pPr algn="just"/>
            <a:endParaRPr lang="tr-TR" sz="2200" b="1" dirty="0">
              <a:latin typeface="Tahoma" pitchFamily="34" charset="0"/>
              <a:ea typeface="Tahoma" pitchFamily="34" charset="0"/>
              <a:cs typeface="Tahoma" pitchFamily="34" charset="0"/>
            </a:endParaRPr>
          </a:p>
          <a:p>
            <a:pPr algn="just"/>
            <a:r>
              <a:rPr lang="tr-TR" sz="2200" dirty="0" smtClean="0">
                <a:latin typeface="Tahoma" pitchFamily="34" charset="0"/>
                <a:ea typeface="Tahoma" pitchFamily="34" charset="0"/>
                <a:cs typeface="Tahoma" pitchFamily="34" charset="0"/>
              </a:rPr>
              <a:t>Kamu idarelerinin stratejik planlama ve performans programları uyarınca yürütülen faaliyetleri, belirlenmiş performans göstergelerine göre hedef ve gerçekleşme durumu ile meydana gelen sapmaların nedenlerini açıklayacak ve idarenin faaliyet sonuçlarını gösterecek şekilde faaliyet raporu hazırlamaları hükme bağlanmıştır. </a:t>
            </a:r>
            <a:endParaRPr lang="tr-TR" sz="22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504056"/>
          </a:xfrm>
        </p:spPr>
        <p:txBody>
          <a:bodyPr>
            <a:normAutofit fontScale="90000"/>
          </a:bodyPr>
          <a:lstStyle/>
          <a:p>
            <a:pPr marL="411480" indent="-274320">
              <a:lnSpc>
                <a:spcPct val="80000"/>
              </a:lnSpc>
              <a:defRPr/>
            </a:pPr>
            <a:r>
              <a:rPr lang="tr-TR" sz="3100" dirty="0" smtClean="0">
                <a:solidFill>
                  <a:srgbClr val="0000CC"/>
                </a:solidFill>
              </a:rPr>
              <a:t/>
            </a:r>
            <a:br>
              <a:rPr lang="tr-TR" sz="3100" dirty="0" smtClean="0">
                <a:solidFill>
                  <a:srgbClr val="0000CC"/>
                </a:solidFill>
              </a:rPr>
            </a:br>
            <a:r>
              <a:rPr lang="tr-TR" sz="3100" dirty="0">
                <a:solidFill>
                  <a:srgbClr val="0000CC"/>
                </a:solidFill>
              </a:rPr>
              <a:t/>
            </a:r>
            <a:br>
              <a:rPr lang="tr-TR" sz="3100" dirty="0">
                <a:solidFill>
                  <a:srgbClr val="0000CC"/>
                </a:solidFill>
              </a:rPr>
            </a:br>
            <a:r>
              <a:rPr lang="tr-TR" sz="3100" dirty="0" smtClean="0">
                <a:solidFill>
                  <a:srgbClr val="0000CC"/>
                </a:solidFill>
              </a:rPr>
              <a:t/>
            </a:r>
            <a:br>
              <a:rPr lang="tr-TR" sz="3100" dirty="0" smtClean="0">
                <a:solidFill>
                  <a:srgbClr val="0000CC"/>
                </a:solidFill>
              </a:rPr>
            </a:br>
            <a:r>
              <a:rPr lang="tr-TR" sz="2700" b="1" dirty="0">
                <a:solidFill>
                  <a:srgbClr val="002060"/>
                </a:solidFill>
              </a:rPr>
              <a:t>FAALİYET RAPORLARI YASAL </a:t>
            </a:r>
            <a:r>
              <a:rPr lang="tr-TR" sz="2700" b="1" dirty="0" smtClean="0">
                <a:solidFill>
                  <a:srgbClr val="002060"/>
                </a:solidFill>
              </a:rPr>
              <a:t>DAYANAKLARI-I</a:t>
            </a:r>
            <a:r>
              <a:rPr lang="tr-TR" sz="3100" b="1" dirty="0">
                <a:solidFill>
                  <a:srgbClr val="002060"/>
                </a:solidFill>
              </a:rPr>
              <a:t/>
            </a:r>
            <a:br>
              <a:rPr lang="tr-TR" sz="3100" b="1" dirty="0">
                <a:solidFill>
                  <a:srgbClr val="002060"/>
                </a:solidFill>
              </a:rPr>
            </a:br>
            <a:r>
              <a:rPr lang="tr-TR" sz="5400" dirty="0">
                <a:effectLst>
                  <a:outerShdw blurRad="38100" dist="38100" dir="2700000" algn="tl">
                    <a:srgbClr val="C0C0C0"/>
                  </a:outerShdw>
                </a:effectLst>
              </a:rPr>
              <a:t>	</a:t>
            </a:r>
            <a:r>
              <a:rPr lang="tr-TR" sz="5400" dirty="0">
                <a:solidFill>
                  <a:srgbClr val="0000CC"/>
                </a:solidFill>
              </a:rPr>
              <a:t/>
            </a:r>
            <a:br>
              <a:rPr lang="tr-TR" sz="5400" dirty="0">
                <a:solidFill>
                  <a:srgbClr val="0000CC"/>
                </a:solidFill>
              </a:rPr>
            </a:br>
            <a:endParaRPr lang="tr-TR" sz="3100" dirty="0"/>
          </a:p>
        </p:txBody>
      </p:sp>
      <p:sp>
        <p:nvSpPr>
          <p:cNvPr id="3" name="İçerik Yer Tutucusu 2"/>
          <p:cNvSpPr>
            <a:spLocks noGrp="1"/>
          </p:cNvSpPr>
          <p:nvPr>
            <p:ph idx="1"/>
          </p:nvPr>
        </p:nvSpPr>
        <p:spPr>
          <a:xfrm>
            <a:off x="395536" y="1052737"/>
            <a:ext cx="8280920" cy="5487888"/>
          </a:xfrm>
        </p:spPr>
        <p:txBody>
          <a:bodyPr>
            <a:normAutofit fontScale="25000" lnSpcReduction="20000"/>
          </a:bodyPr>
          <a:lstStyle/>
          <a:p>
            <a:pPr marL="411480">
              <a:lnSpc>
                <a:spcPct val="120000"/>
              </a:lnSpc>
              <a:buNone/>
              <a:defRPr/>
            </a:pPr>
            <a:r>
              <a:rPr lang="tr-TR" sz="6400" b="1" dirty="0">
                <a:latin typeface="Tahoma" panose="020B0604030504040204" pitchFamily="34" charset="0"/>
                <a:ea typeface="Tahoma" panose="020B0604030504040204" pitchFamily="34" charset="0"/>
                <a:cs typeface="Tahoma" panose="020B0604030504040204" pitchFamily="34" charset="0"/>
              </a:rPr>
              <a:t>5018 sayılı Kamu Mali Yönetimi ve Kontrol Kanununun 41. </a:t>
            </a:r>
            <a:r>
              <a:rPr lang="tr-TR" sz="6400" b="1" dirty="0" smtClean="0">
                <a:latin typeface="Tahoma" panose="020B0604030504040204" pitchFamily="34" charset="0"/>
                <a:ea typeface="Tahoma" panose="020B0604030504040204" pitchFamily="34" charset="0"/>
                <a:cs typeface="Tahoma" panose="020B0604030504040204" pitchFamily="34" charset="0"/>
              </a:rPr>
              <a:t> maddesi</a:t>
            </a:r>
            <a:r>
              <a:rPr lang="tr-TR" sz="6400" dirty="0" smtClean="0">
                <a:latin typeface="Tahoma" panose="020B0604030504040204" pitchFamily="34" charset="0"/>
                <a:ea typeface="Tahoma" panose="020B0604030504040204" pitchFamily="34" charset="0"/>
                <a:cs typeface="Tahoma" panose="020B0604030504040204" pitchFamily="34" charset="0"/>
              </a:rPr>
              <a:t> (</a:t>
            </a:r>
            <a:r>
              <a:rPr lang="tr-TR" sz="6400" b="1" dirty="0" smtClean="0">
                <a:latin typeface="Tahoma" panose="020B0604030504040204" pitchFamily="34" charset="0"/>
                <a:ea typeface="Tahoma" panose="020B0604030504040204" pitchFamily="34" charset="0"/>
                <a:cs typeface="Tahoma" panose="020B0604030504040204" pitchFamily="34" charset="0"/>
              </a:rPr>
              <a:t>Değişik</a:t>
            </a:r>
            <a:r>
              <a:rPr lang="tr-TR" sz="6400" b="1" dirty="0">
                <a:latin typeface="Tahoma" panose="020B0604030504040204" pitchFamily="34" charset="0"/>
                <a:ea typeface="Tahoma" panose="020B0604030504040204" pitchFamily="34" charset="0"/>
                <a:cs typeface="Tahoma" panose="020B0604030504040204" pitchFamily="34" charset="0"/>
              </a:rPr>
              <a:t>: 22/12/2005-5436/3 md.) </a:t>
            </a:r>
            <a:endParaRPr lang="tr-TR" sz="6400" b="1" dirty="0" smtClean="0">
              <a:latin typeface="Tahoma" panose="020B0604030504040204" pitchFamily="34" charset="0"/>
              <a:ea typeface="Tahoma" panose="020B0604030504040204" pitchFamily="34" charset="0"/>
              <a:cs typeface="Tahoma" panose="020B0604030504040204" pitchFamily="34" charset="0"/>
            </a:endParaRPr>
          </a:p>
          <a:p>
            <a:pPr marL="411480">
              <a:lnSpc>
                <a:spcPct val="120000"/>
              </a:lnSpc>
              <a:buNone/>
              <a:defRPr/>
            </a:pPr>
            <a:endParaRPr lang="tr-TR" sz="6400" b="1" dirty="0" smtClean="0">
              <a:latin typeface="Tahoma" panose="020B0604030504040204" pitchFamily="34" charset="0"/>
              <a:ea typeface="Tahoma" panose="020B0604030504040204" pitchFamily="34" charset="0"/>
              <a:cs typeface="Tahoma" panose="020B0604030504040204" pitchFamily="34" charset="0"/>
            </a:endParaRPr>
          </a:p>
          <a:p>
            <a:pPr marL="411480">
              <a:lnSpc>
                <a:spcPct val="120000"/>
              </a:lnSpc>
              <a:buNone/>
              <a:defRPr/>
            </a:pPr>
            <a:r>
              <a:rPr lang="tr-TR" sz="6400" b="1" dirty="0" smtClean="0">
                <a:latin typeface="Tahoma" panose="020B0604030504040204" pitchFamily="34" charset="0"/>
                <a:ea typeface="Tahoma" panose="020B0604030504040204" pitchFamily="34" charset="0"/>
                <a:cs typeface="Tahoma" panose="020B0604030504040204" pitchFamily="34" charset="0"/>
              </a:rPr>
              <a:t>Faaliyet </a:t>
            </a:r>
            <a:r>
              <a:rPr lang="tr-TR" sz="6400" b="1" dirty="0">
                <a:latin typeface="Tahoma" panose="020B0604030504040204" pitchFamily="34" charset="0"/>
                <a:ea typeface="Tahoma" panose="020B0604030504040204" pitchFamily="34" charset="0"/>
                <a:cs typeface="Tahoma" panose="020B0604030504040204" pitchFamily="34" charset="0"/>
              </a:rPr>
              <a:t>Raporları ile </a:t>
            </a:r>
            <a:r>
              <a:rPr lang="tr-TR" sz="6400" b="1" dirty="0" smtClean="0">
                <a:latin typeface="Tahoma" panose="020B0604030504040204" pitchFamily="34" charset="0"/>
                <a:ea typeface="Tahoma" panose="020B0604030504040204" pitchFamily="34" charset="0"/>
                <a:cs typeface="Tahoma" panose="020B0604030504040204" pitchFamily="34" charset="0"/>
              </a:rPr>
              <a:t>ilgili bilgiler;</a:t>
            </a:r>
          </a:p>
          <a:p>
            <a:pPr marL="525780" indent="-457200">
              <a:lnSpc>
                <a:spcPct val="120000"/>
              </a:lnSpc>
              <a:defRPr/>
            </a:pPr>
            <a:r>
              <a:rPr lang="tr-TR" sz="7200" dirty="0" smtClean="0">
                <a:latin typeface="Tahoma" panose="020B0604030504040204" pitchFamily="34" charset="0"/>
                <a:ea typeface="Tahoma" panose="020B0604030504040204" pitchFamily="34" charset="0"/>
                <a:cs typeface="Tahoma" panose="020B0604030504040204" pitchFamily="34" charset="0"/>
              </a:rPr>
              <a:t>Üst </a:t>
            </a:r>
            <a:r>
              <a:rPr lang="tr-TR" sz="7200" dirty="0">
                <a:latin typeface="Tahoma" panose="020B0604030504040204" pitchFamily="34" charset="0"/>
                <a:ea typeface="Tahoma" panose="020B0604030504040204" pitchFamily="34" charset="0"/>
                <a:cs typeface="Tahoma" panose="020B0604030504040204" pitchFamily="34" charset="0"/>
              </a:rPr>
              <a:t>yöneticiler ve bütçeyle ödenek tahsis edilen harcama </a:t>
            </a:r>
            <a:r>
              <a:rPr lang="tr-TR" sz="7200" dirty="0" smtClean="0">
                <a:latin typeface="Tahoma" panose="020B0604030504040204" pitchFamily="34" charset="0"/>
                <a:ea typeface="Tahoma" panose="020B0604030504040204" pitchFamily="34" charset="0"/>
                <a:cs typeface="Tahoma" panose="020B0604030504040204" pitchFamily="34" charset="0"/>
              </a:rPr>
              <a:t>yetkililerince hesap </a:t>
            </a:r>
            <a:r>
              <a:rPr lang="tr-TR" sz="7200" dirty="0">
                <a:latin typeface="Tahoma" panose="020B0604030504040204" pitchFamily="34" charset="0"/>
                <a:ea typeface="Tahoma" panose="020B0604030504040204" pitchFamily="34" charset="0"/>
                <a:cs typeface="Tahoma" panose="020B0604030504040204" pitchFamily="34" charset="0"/>
              </a:rPr>
              <a:t>verme sorumluluğu çerçevesinde, her yıl faaliyet raporu hazırlanır. </a:t>
            </a:r>
            <a:endParaRPr lang="tr-TR" sz="7200" dirty="0" smtClean="0">
              <a:latin typeface="Tahoma" panose="020B0604030504040204" pitchFamily="34" charset="0"/>
              <a:ea typeface="Tahoma" panose="020B0604030504040204" pitchFamily="34" charset="0"/>
              <a:cs typeface="Tahoma" panose="020B0604030504040204" pitchFamily="34" charset="0"/>
            </a:endParaRPr>
          </a:p>
          <a:p>
            <a:pPr marL="525780" indent="-457200">
              <a:lnSpc>
                <a:spcPct val="120000"/>
              </a:lnSpc>
              <a:defRPr/>
            </a:pPr>
            <a:endParaRPr lang="tr-TR" sz="7200" dirty="0">
              <a:latin typeface="Tahoma" panose="020B0604030504040204" pitchFamily="34" charset="0"/>
              <a:ea typeface="Tahoma" panose="020B0604030504040204" pitchFamily="34" charset="0"/>
              <a:cs typeface="Tahoma" panose="020B0604030504040204" pitchFamily="34" charset="0"/>
            </a:endParaRPr>
          </a:p>
          <a:p>
            <a:pPr marL="525780" indent="-457200">
              <a:lnSpc>
                <a:spcPct val="120000"/>
              </a:lnSpc>
              <a:defRPr/>
            </a:pPr>
            <a:r>
              <a:rPr lang="tr-TR" sz="7200" dirty="0" smtClean="0">
                <a:solidFill>
                  <a:srgbClr val="C00000"/>
                </a:solidFill>
                <a:latin typeface="Tahoma" panose="020B0604030504040204" pitchFamily="34" charset="0"/>
                <a:ea typeface="Tahoma" panose="020B0604030504040204" pitchFamily="34" charset="0"/>
                <a:cs typeface="Tahoma" panose="020B0604030504040204" pitchFamily="34" charset="0"/>
              </a:rPr>
              <a:t>Üst </a:t>
            </a:r>
            <a:r>
              <a:rPr lang="tr-TR" sz="7200" dirty="0">
                <a:solidFill>
                  <a:srgbClr val="C00000"/>
                </a:solidFill>
                <a:latin typeface="Tahoma" panose="020B0604030504040204" pitchFamily="34" charset="0"/>
                <a:ea typeface="Tahoma" panose="020B0604030504040204" pitchFamily="34" charset="0"/>
                <a:cs typeface="Tahoma" panose="020B0604030504040204" pitchFamily="34" charset="0"/>
              </a:rPr>
              <a:t>yönetici</a:t>
            </a:r>
            <a:r>
              <a:rPr lang="tr-TR" sz="7200" dirty="0">
                <a:latin typeface="Tahoma" panose="020B0604030504040204" pitchFamily="34" charset="0"/>
                <a:ea typeface="Tahoma" panose="020B0604030504040204" pitchFamily="34" charset="0"/>
                <a:cs typeface="Tahoma" panose="020B0604030504040204" pitchFamily="34" charset="0"/>
              </a:rPr>
              <a:t>, </a:t>
            </a:r>
            <a:r>
              <a:rPr lang="tr-TR" sz="7200" dirty="0">
                <a:solidFill>
                  <a:srgbClr val="002060"/>
                </a:solidFill>
                <a:latin typeface="Tahoma" panose="020B0604030504040204" pitchFamily="34" charset="0"/>
                <a:ea typeface="Tahoma" panose="020B0604030504040204" pitchFamily="34" charset="0"/>
                <a:cs typeface="Tahoma" panose="020B0604030504040204" pitchFamily="34" charset="0"/>
              </a:rPr>
              <a:t>harcama yetkilileri </a:t>
            </a:r>
            <a:r>
              <a:rPr lang="tr-TR" sz="7200" dirty="0">
                <a:latin typeface="Tahoma" panose="020B0604030504040204" pitchFamily="34" charset="0"/>
                <a:ea typeface="Tahoma" panose="020B0604030504040204" pitchFamily="34" charset="0"/>
                <a:cs typeface="Tahoma" panose="020B0604030504040204" pitchFamily="34" charset="0"/>
              </a:rPr>
              <a:t>tarafından hazırlanan birim faaliyet raporlarını esas alarak, idaresinin faaliyet sonuçlarını gösteren idare faaliyet raporunu düzenleyerek kamuoyuna açıklar</a:t>
            </a:r>
            <a:r>
              <a:rPr lang="tr-TR" sz="7200" dirty="0" smtClean="0">
                <a:latin typeface="Tahoma" panose="020B0604030504040204" pitchFamily="34" charset="0"/>
                <a:ea typeface="Tahoma" panose="020B0604030504040204" pitchFamily="34" charset="0"/>
                <a:cs typeface="Tahoma" panose="020B0604030504040204" pitchFamily="34" charset="0"/>
              </a:rPr>
              <a:t>.</a:t>
            </a:r>
          </a:p>
          <a:p>
            <a:pPr marL="525780" indent="-457200">
              <a:lnSpc>
                <a:spcPct val="120000"/>
              </a:lnSpc>
              <a:defRPr/>
            </a:pPr>
            <a:endParaRPr lang="tr-TR" sz="7200" dirty="0">
              <a:latin typeface="Tahoma" panose="020B0604030504040204" pitchFamily="34" charset="0"/>
              <a:ea typeface="Tahoma" panose="020B0604030504040204" pitchFamily="34" charset="0"/>
              <a:cs typeface="Tahoma" panose="020B0604030504040204" pitchFamily="34" charset="0"/>
            </a:endParaRPr>
          </a:p>
          <a:p>
            <a:pPr marL="525780" indent="-457200">
              <a:lnSpc>
                <a:spcPct val="120000"/>
              </a:lnSpc>
              <a:defRPr/>
            </a:pPr>
            <a:r>
              <a:rPr lang="tr-TR" sz="7200" dirty="0" smtClean="0">
                <a:latin typeface="Tahoma" panose="020B0604030504040204" pitchFamily="34" charset="0"/>
                <a:ea typeface="Tahoma" panose="020B0604030504040204" pitchFamily="34" charset="0"/>
                <a:cs typeface="Tahoma" panose="020B0604030504040204" pitchFamily="34" charset="0"/>
              </a:rPr>
              <a:t>Merkezî </a:t>
            </a:r>
            <a:r>
              <a:rPr lang="tr-TR" sz="7200" dirty="0">
                <a:latin typeface="Tahoma" panose="020B0604030504040204" pitchFamily="34" charset="0"/>
                <a:ea typeface="Tahoma" panose="020B0604030504040204" pitchFamily="34" charset="0"/>
                <a:cs typeface="Tahoma" panose="020B0604030504040204" pitchFamily="34" charset="0"/>
              </a:rPr>
              <a:t>yönetim kapsamındaki kamu idareleri ve sosyal güvenlik kurumları, idare faaliyet raporlarının birer örneğini </a:t>
            </a:r>
            <a:r>
              <a:rPr lang="tr-TR" sz="7200" dirty="0" smtClean="0">
                <a:latin typeface="Tahoma" panose="020B0604030504040204" pitchFamily="34" charset="0"/>
                <a:ea typeface="Tahoma" panose="020B0604030504040204" pitchFamily="34" charset="0"/>
                <a:cs typeface="Tahoma" panose="020B0604030504040204" pitchFamily="34" charset="0"/>
              </a:rPr>
              <a:t> Maliye Bakanlığı ve Sayıştay’a </a:t>
            </a:r>
            <a:r>
              <a:rPr lang="tr-TR" sz="7200" dirty="0">
                <a:latin typeface="Tahoma" panose="020B0604030504040204" pitchFamily="34" charset="0"/>
                <a:ea typeface="Tahoma" panose="020B0604030504040204" pitchFamily="34" charset="0"/>
                <a:cs typeface="Tahoma" panose="020B0604030504040204" pitchFamily="34" charset="0"/>
              </a:rPr>
              <a:t>gönderir. </a:t>
            </a:r>
            <a:endParaRPr lang="tr-TR" sz="7200" dirty="0" smtClean="0">
              <a:latin typeface="Tahoma" panose="020B0604030504040204" pitchFamily="34" charset="0"/>
              <a:ea typeface="Tahoma" panose="020B0604030504040204" pitchFamily="34" charset="0"/>
              <a:cs typeface="Tahoma" panose="020B0604030504040204" pitchFamily="34" charset="0"/>
            </a:endParaRPr>
          </a:p>
          <a:p>
            <a:pPr marL="68580" indent="0">
              <a:lnSpc>
                <a:spcPct val="120000"/>
              </a:lnSpc>
              <a:buNone/>
              <a:defRPr/>
            </a:pPr>
            <a:endParaRPr lang="tr-TR" sz="7200" dirty="0">
              <a:latin typeface="Tahoma" panose="020B0604030504040204" pitchFamily="34" charset="0"/>
              <a:ea typeface="Tahoma" panose="020B0604030504040204" pitchFamily="34" charset="0"/>
              <a:cs typeface="Tahoma" panose="020B0604030504040204" pitchFamily="34" charset="0"/>
            </a:endParaRPr>
          </a:p>
          <a:p>
            <a:pPr marL="457200" lvl="1" indent="0" algn="ctr">
              <a:buNone/>
            </a:pPr>
            <a:r>
              <a:rPr lang="tr-TR" sz="7200" dirty="0" smtClean="0">
                <a:latin typeface="Tahoma" panose="020B0604030504040204" pitchFamily="34" charset="0"/>
                <a:ea typeface="Tahoma" panose="020B0604030504040204" pitchFamily="34" charset="0"/>
                <a:cs typeface="Tahoma" panose="020B0604030504040204" pitchFamily="34" charset="0"/>
              </a:rPr>
              <a:t>Üst </a:t>
            </a:r>
            <a:r>
              <a:rPr lang="tr-TR" sz="7200" dirty="0">
                <a:latin typeface="Tahoma" panose="020B0604030504040204" pitchFamily="34" charset="0"/>
                <a:ea typeface="Tahoma" panose="020B0604030504040204" pitchFamily="34" charset="0"/>
                <a:cs typeface="Tahoma" panose="020B0604030504040204" pitchFamily="34" charset="0"/>
              </a:rPr>
              <a:t>yönetici tarafından hazırlanan idare faaliyet raporları izleyen mali yılın </a:t>
            </a:r>
            <a:r>
              <a:rPr lang="tr-TR" sz="7200" dirty="0" smtClean="0">
                <a:latin typeface="Tahoma" panose="020B0604030504040204" pitchFamily="34" charset="0"/>
                <a:ea typeface="Tahoma" panose="020B0604030504040204" pitchFamily="34" charset="0"/>
                <a:cs typeface="Tahoma" panose="020B0604030504040204" pitchFamily="34" charset="0"/>
              </a:rPr>
              <a:t>   en </a:t>
            </a:r>
            <a:r>
              <a:rPr lang="tr-TR" sz="7200" dirty="0">
                <a:latin typeface="Tahoma" panose="020B0604030504040204" pitchFamily="34" charset="0"/>
                <a:ea typeface="Tahoma" panose="020B0604030504040204" pitchFamily="34" charset="0"/>
                <a:cs typeface="Tahoma" panose="020B0604030504040204" pitchFamily="34" charset="0"/>
              </a:rPr>
              <a:t>geç </a:t>
            </a:r>
            <a:r>
              <a:rPr lang="tr-TR" sz="7200" dirty="0">
                <a:solidFill>
                  <a:srgbClr val="C00000"/>
                </a:solidFill>
                <a:latin typeface="Tahoma" panose="020B0604030504040204" pitchFamily="34" charset="0"/>
                <a:ea typeface="Tahoma" panose="020B0604030504040204" pitchFamily="34" charset="0"/>
                <a:cs typeface="Tahoma" panose="020B0604030504040204" pitchFamily="34" charset="0"/>
              </a:rPr>
              <a:t>Şubat</a:t>
            </a:r>
            <a:r>
              <a:rPr lang="tr-TR" sz="7200" b="1" dirty="0">
                <a:latin typeface="Tahoma" panose="020B0604030504040204" pitchFamily="34" charset="0"/>
                <a:ea typeface="Tahoma" panose="020B0604030504040204" pitchFamily="34" charset="0"/>
                <a:cs typeface="Tahoma" panose="020B0604030504040204" pitchFamily="34" charset="0"/>
              </a:rPr>
              <a:t> </a:t>
            </a:r>
            <a:r>
              <a:rPr lang="tr-TR" sz="7200" dirty="0">
                <a:latin typeface="Tahoma" panose="020B0604030504040204" pitchFamily="34" charset="0"/>
                <a:ea typeface="Tahoma" panose="020B0604030504040204" pitchFamily="34" charset="0"/>
                <a:cs typeface="Tahoma" panose="020B0604030504040204" pitchFamily="34" charset="0"/>
              </a:rPr>
              <a:t>ayı </a:t>
            </a:r>
            <a:r>
              <a:rPr lang="tr-TR" sz="7200" b="1" dirty="0">
                <a:solidFill>
                  <a:schemeClr val="tx1">
                    <a:lumMod val="10000"/>
                  </a:schemeClr>
                </a:solidFill>
                <a:latin typeface="Tahoma" panose="020B0604030504040204" pitchFamily="34" charset="0"/>
                <a:ea typeface="Tahoma" panose="020B0604030504040204" pitchFamily="34" charset="0"/>
                <a:cs typeface="Tahoma" panose="020B0604030504040204" pitchFamily="34" charset="0"/>
              </a:rPr>
              <a:t>(Değişik ibare:RG-22/11/2014-29183) </a:t>
            </a:r>
            <a:r>
              <a:rPr lang="tr-TR" sz="7200" dirty="0">
                <a:latin typeface="Tahoma" panose="020B0604030504040204" pitchFamily="34" charset="0"/>
                <a:ea typeface="Tahoma" panose="020B0604030504040204" pitchFamily="34" charset="0"/>
                <a:cs typeface="Tahoma" panose="020B0604030504040204" pitchFamily="34" charset="0"/>
              </a:rPr>
              <a:t>sonuna kadar kamuoyuna açıklanır. </a:t>
            </a:r>
          </a:p>
          <a:p>
            <a:pPr>
              <a:buNone/>
            </a:pPr>
            <a:r>
              <a:rPr lang="tr-TR" sz="7200" dirty="0">
                <a:latin typeface="Tahoma" panose="020B0604030504040204" pitchFamily="34" charset="0"/>
                <a:ea typeface="Tahoma" panose="020B0604030504040204" pitchFamily="34" charset="0"/>
                <a:cs typeface="Tahoma" panose="020B0604030504040204" pitchFamily="34" charset="0"/>
              </a:rPr>
              <a:t>   </a:t>
            </a:r>
            <a:r>
              <a:rPr lang="tr-TR" sz="7200" dirty="0" smtClean="0">
                <a:latin typeface="Tahoma" panose="020B0604030504040204" pitchFamily="34" charset="0"/>
                <a:ea typeface="Tahoma" panose="020B0604030504040204" pitchFamily="34" charset="0"/>
                <a:cs typeface="Tahoma" panose="020B0604030504040204" pitchFamily="34" charset="0"/>
              </a:rPr>
              <a:t> </a:t>
            </a:r>
            <a:endParaRPr lang="tr-TR" sz="7200" dirty="0">
              <a:latin typeface="Tahoma" panose="020B0604030504040204" pitchFamily="34" charset="0"/>
              <a:ea typeface="Tahoma" panose="020B0604030504040204" pitchFamily="34" charset="0"/>
              <a:cs typeface="Tahoma" panose="020B0604030504040204" pitchFamily="34" charset="0"/>
            </a:endParaRPr>
          </a:p>
          <a:p>
            <a:endParaRPr lang="tr-TR" sz="7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09316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Başlık 1"/>
          <p:cNvSpPr>
            <a:spLocks noGrp="1"/>
          </p:cNvSpPr>
          <p:nvPr>
            <p:ph type="title" idx="4294967295"/>
          </p:nvPr>
        </p:nvSpPr>
        <p:spPr>
          <a:xfrm>
            <a:off x="1115616" y="274637"/>
            <a:ext cx="7560839" cy="1006991"/>
          </a:xfrm>
        </p:spPr>
        <p:txBody>
          <a:bodyPr>
            <a:normAutofit fontScale="90000"/>
          </a:bodyPr>
          <a:lstStyle/>
          <a:p>
            <a:r>
              <a:rPr lang="tr-TR" sz="2200" b="1" dirty="0">
                <a:solidFill>
                  <a:srgbClr val="002060"/>
                </a:solidFill>
              </a:rPr>
              <a:t>KAMU</a:t>
            </a:r>
            <a:r>
              <a:rPr lang="tr-TR" sz="2200" b="1" dirty="0">
                <a:solidFill>
                  <a:srgbClr val="0070C0"/>
                </a:solidFill>
              </a:rPr>
              <a:t> </a:t>
            </a:r>
            <a:r>
              <a:rPr lang="tr-TR" sz="2200" b="1" dirty="0">
                <a:solidFill>
                  <a:srgbClr val="002060"/>
                </a:solidFill>
              </a:rPr>
              <a:t>İDARELERİNCE HAZIRLANACAK FAALİYET RAPORLARI HAKKINDA YÖNETMELİK </a:t>
            </a:r>
            <a:r>
              <a:rPr lang="tr-TR" sz="1800" b="1" dirty="0">
                <a:solidFill>
                  <a:schemeClr val="tx2">
                    <a:satMod val="200000"/>
                  </a:schemeClr>
                </a:solidFill>
              </a:rPr>
              <a:t/>
            </a:r>
            <a:br>
              <a:rPr lang="tr-TR" sz="1800" b="1" dirty="0">
                <a:solidFill>
                  <a:schemeClr val="tx2">
                    <a:satMod val="200000"/>
                  </a:schemeClr>
                </a:solidFill>
              </a:rPr>
            </a:br>
            <a:endParaRPr lang="tr-TR" sz="1800" dirty="0"/>
          </a:p>
        </p:txBody>
      </p:sp>
      <p:sp>
        <p:nvSpPr>
          <p:cNvPr id="3" name="İçerik Yer Tutucusu 2"/>
          <p:cNvSpPr>
            <a:spLocks noGrp="1"/>
          </p:cNvSpPr>
          <p:nvPr>
            <p:ph idx="4294967295"/>
          </p:nvPr>
        </p:nvSpPr>
        <p:spPr>
          <a:xfrm>
            <a:off x="467544" y="1281629"/>
            <a:ext cx="8352928" cy="5315723"/>
          </a:xfrm>
        </p:spPr>
        <p:txBody>
          <a:bodyPr>
            <a:normAutofit fontScale="25000" lnSpcReduction="20000"/>
          </a:bodyPr>
          <a:lstStyle/>
          <a:p>
            <a:pPr marL="0" indent="0">
              <a:buNone/>
            </a:pPr>
            <a:r>
              <a:rPr lang="tr-TR" sz="7200" b="1"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t>(17 Mart 2006 Tarih ve 26111 sayılı Resmi Gazete) </a:t>
            </a:r>
            <a:r>
              <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t/>
            </a:r>
            <a:br>
              <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br>
            <a:endPar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tr-TR" sz="6400" b="1" dirty="0" smtClean="0">
                <a:solidFill>
                  <a:srgbClr val="0066FF"/>
                </a:solidFill>
                <a:latin typeface="Tahoma" panose="020B0604030504040204" pitchFamily="34" charset="0"/>
                <a:ea typeface="Tahoma" panose="020B0604030504040204" pitchFamily="34" charset="0"/>
                <a:cs typeface="Tahoma" panose="020B0604030504040204" pitchFamily="34" charset="0"/>
              </a:rPr>
              <a:t>DAYANAK </a:t>
            </a:r>
            <a:r>
              <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t/>
            </a:r>
            <a:br>
              <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br>
            <a:r>
              <a:rPr lang="tr-TR" sz="7200" dirty="0" smtClean="0">
                <a:latin typeface="Tahoma" panose="020B0604030504040204" pitchFamily="34" charset="0"/>
                <a:ea typeface="Tahoma" panose="020B0604030504040204" pitchFamily="34" charset="0"/>
                <a:cs typeface="Tahoma" panose="020B0604030504040204" pitchFamily="34" charset="0"/>
              </a:rPr>
              <a:t>Bu Yönetmelik, 10/12/2003 tarihli ve 5018 sayılı Kamu Mali Yönetim ve Kontrol Kanununun 41. maddesine dayanılarak hazırlanmıştır. </a:t>
            </a:r>
            <a:br>
              <a:rPr lang="tr-TR" sz="7200" dirty="0" smtClean="0">
                <a:latin typeface="Tahoma" panose="020B0604030504040204" pitchFamily="34" charset="0"/>
                <a:ea typeface="Tahoma" panose="020B0604030504040204" pitchFamily="34" charset="0"/>
                <a:cs typeface="Tahoma" panose="020B0604030504040204" pitchFamily="34" charset="0"/>
              </a:rPr>
            </a:br>
            <a:endParaRPr lang="tr-TR" sz="7200" dirty="0" smtClean="0">
              <a:latin typeface="Tahoma" panose="020B0604030504040204" pitchFamily="34" charset="0"/>
              <a:ea typeface="Tahoma" panose="020B0604030504040204" pitchFamily="34" charset="0"/>
              <a:cs typeface="Tahoma" panose="020B0604030504040204" pitchFamily="34" charset="0"/>
            </a:endParaRPr>
          </a:p>
          <a:p>
            <a:pPr marL="0" indent="0">
              <a:buNone/>
            </a:pPr>
            <a:r>
              <a:rPr lang="tr-TR" sz="64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TANIMLAR</a:t>
            </a:r>
            <a:r>
              <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t/>
            </a:r>
            <a:br>
              <a:rPr lang="tr-TR" sz="7200" dirty="0" smtClean="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b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Bu Yönetmelikte geçen bazı tanımlar;</a:t>
            </a:r>
            <a:b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a:t>
            </a: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Bakanlık:</a:t>
            </a:r>
            <a:r>
              <a:rPr lang="tr-TR" sz="64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Maliye Bakanlığını,</a:t>
            </a:r>
            <a:b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-Faaliyet Raporu: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Birim ve İdare faaliyet raporlarını, genel faaliyet raporunu ve     mahalli idareler genel faaliyet raporunu, </a:t>
            </a:r>
            <a:b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-Harcama Birimi: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Kamu İdaresi bütçesinde ödenek tahsis edilen ve harcama yetkisi bulunan birimi, </a:t>
            </a:r>
            <a:endPar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-Kanun</a:t>
            </a:r>
            <a:r>
              <a:rPr lang="tr-TR" sz="6400" b="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5018 sayılı Kamu Mali Yönetimi ve Kontrol Kanununu, </a:t>
            </a:r>
            <a:b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6400" dirty="0">
                <a:solidFill>
                  <a:srgbClr val="000000"/>
                </a:solidFill>
                <a:latin typeface="Tahoma" panose="020B0604030504040204" pitchFamily="34" charset="0"/>
                <a:ea typeface="Tahoma" panose="020B0604030504040204" pitchFamily="34" charset="0"/>
                <a:cs typeface="Tahoma" panose="020B0604030504040204" pitchFamily="34" charset="0"/>
              </a:rPr>
              <a:t>-</a:t>
            </a:r>
            <a:r>
              <a:rPr lang="tr-TR" sz="6400" b="1" dirty="0">
                <a:solidFill>
                  <a:srgbClr val="000000"/>
                </a:solidFill>
                <a:latin typeface="Tahoma" panose="020B0604030504040204" pitchFamily="34" charset="0"/>
                <a:ea typeface="Tahoma" panose="020B0604030504040204" pitchFamily="34" charset="0"/>
                <a:cs typeface="Tahoma" panose="020B0604030504040204" pitchFamily="34" charset="0"/>
              </a:rPr>
              <a:t>Mali </a:t>
            </a: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Yıl: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Takvim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yılını, </a:t>
            </a:r>
            <a:b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6400" b="1" dirty="0">
                <a:solidFill>
                  <a:srgbClr val="000000"/>
                </a:solidFill>
                <a:latin typeface="Tahoma" panose="020B0604030504040204" pitchFamily="34" charset="0"/>
                <a:ea typeface="Tahoma" panose="020B0604030504040204" pitchFamily="34" charset="0"/>
                <a:cs typeface="Tahoma" panose="020B0604030504040204" pitchFamily="34" charset="0"/>
              </a:rPr>
              <a:t>-Özel Bütçeli İdareler: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Kanuna ekli (II) sayılı cetvelde yer alan kamu idarelerini, </a:t>
            </a:r>
            <a:b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6400" dirty="0">
                <a:solidFill>
                  <a:srgbClr val="000000"/>
                </a:solidFill>
                <a:latin typeface="Tahoma" panose="020B0604030504040204" pitchFamily="34" charset="0"/>
                <a:ea typeface="Tahoma" panose="020B0604030504040204" pitchFamily="34" charset="0"/>
                <a:cs typeface="Tahoma" panose="020B0604030504040204" pitchFamily="34" charset="0"/>
              </a:rPr>
              <a:t>-</a:t>
            </a:r>
            <a:r>
              <a:rPr lang="tr-TR" sz="6400" b="1" dirty="0">
                <a:solidFill>
                  <a:srgbClr val="000000"/>
                </a:solidFill>
                <a:latin typeface="Tahoma" panose="020B0604030504040204" pitchFamily="34" charset="0"/>
                <a:ea typeface="Tahoma" panose="020B0604030504040204" pitchFamily="34" charset="0"/>
                <a:cs typeface="Tahoma" panose="020B0604030504040204" pitchFamily="34" charset="0"/>
              </a:rPr>
              <a:t>Stratejik </a:t>
            </a: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plan:</a:t>
            </a:r>
            <a:r>
              <a:rPr lang="tr-TR" sz="64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Kamu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idarelerinin orta ve uzun vadeli amaçlarını, temel ilke ve   politikalarını , hedef ve önceliklerini, performans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ölçütlerini, bunlara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ulaşmak için izlenecek yöntemler ile kaynak dağılımlarını içeren planı, </a:t>
            </a:r>
            <a:b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tr-TR" sz="6400" b="1" dirty="0">
                <a:solidFill>
                  <a:srgbClr val="000000"/>
                </a:solidFill>
                <a:latin typeface="Tahoma" panose="020B0604030504040204" pitchFamily="34" charset="0"/>
                <a:ea typeface="Tahoma" panose="020B0604030504040204" pitchFamily="34" charset="0"/>
                <a:cs typeface="Tahoma" panose="020B0604030504040204" pitchFamily="34" charset="0"/>
              </a:rPr>
              <a:t>-Üst </a:t>
            </a: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Yönetici: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Milli Savunma Bakanlığında Bakanı, bakanlıklarda müsteşarı, diğer kamu idarelerinde  en üst yöneticiyi, il özel idarelerinde valiyi ve belediye başkanını, </a:t>
            </a:r>
            <a:endPar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tr-TR" sz="6400" dirty="0" smtClean="0">
                <a:solidFill>
                  <a:srgbClr val="000000"/>
                </a:solidFill>
                <a:latin typeface="Tahoma" panose="020B0604030504040204" pitchFamily="34" charset="0"/>
                <a:ea typeface="Tahoma" panose="020B0604030504040204" pitchFamily="34" charset="0"/>
                <a:cs typeface="Tahoma" panose="020B0604030504040204" pitchFamily="34" charset="0"/>
              </a:rPr>
              <a:t>-</a:t>
            </a:r>
            <a:r>
              <a:rPr lang="tr-TR" sz="64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Yönetmelik:</a:t>
            </a:r>
            <a:r>
              <a:rPr lang="tr-TR" sz="6400" dirty="0" smtClean="0">
                <a:solidFill>
                  <a:srgbClr val="000000"/>
                </a:solidFill>
                <a:latin typeface="Tahoma" panose="020B0604030504040204" pitchFamily="34" charset="0"/>
                <a:ea typeface="Tahoma" panose="020B0604030504040204" pitchFamily="34" charset="0"/>
                <a:cs typeface="Tahoma" panose="020B0604030504040204" pitchFamily="34" charset="0"/>
              </a:rPr>
              <a:t>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Bu </a:t>
            </a:r>
            <a:r>
              <a:rPr lang="tr-TR" sz="7200" dirty="0" smtClean="0">
                <a:solidFill>
                  <a:srgbClr val="000000"/>
                </a:solidFill>
                <a:latin typeface="Tahoma" panose="020B0604030504040204" pitchFamily="34" charset="0"/>
                <a:ea typeface="Tahoma" panose="020B0604030504040204" pitchFamily="34" charset="0"/>
                <a:cs typeface="Tahoma" panose="020B0604030504040204" pitchFamily="34" charset="0"/>
              </a:rPr>
              <a:t>yönetmeliği ifade </a:t>
            </a:r>
            <a:r>
              <a:rPr lang="tr-TR" sz="7200" dirty="0">
                <a:solidFill>
                  <a:srgbClr val="000000"/>
                </a:solidFill>
                <a:latin typeface="Tahoma" panose="020B0604030504040204" pitchFamily="34" charset="0"/>
                <a:ea typeface="Tahoma" panose="020B0604030504040204" pitchFamily="34" charset="0"/>
                <a:cs typeface="Tahoma" panose="020B0604030504040204" pitchFamily="34" charset="0"/>
              </a:rPr>
              <a:t>eder.</a:t>
            </a:r>
            <a:r>
              <a:rPr lang="tr-TR" sz="7200" dirty="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t/>
            </a:r>
            <a:br>
              <a:rPr lang="tr-TR" sz="7200" dirty="0">
                <a:solidFill>
                  <a:schemeClr val="tx2">
                    <a:satMod val="200000"/>
                  </a:schemeClr>
                </a:solidFill>
                <a:latin typeface="Tahoma" panose="020B0604030504040204" pitchFamily="34" charset="0"/>
                <a:ea typeface="Tahoma" panose="020B0604030504040204" pitchFamily="34" charset="0"/>
                <a:cs typeface="Tahoma" panose="020B0604030504040204" pitchFamily="34" charset="0"/>
              </a:rPr>
            </a:br>
            <a:endParaRPr lang="tr-TR" sz="7200" dirty="0">
              <a:latin typeface="Tahoma" panose="020B0604030504040204" pitchFamily="34" charset="0"/>
              <a:ea typeface="Tahoma" panose="020B0604030504040204" pitchFamily="34" charset="0"/>
              <a:cs typeface="Tahoma" panose="020B0604030504040204" pitchFamily="34" charset="0"/>
            </a:endParaRPr>
          </a:p>
          <a:p>
            <a:r>
              <a:rPr lang="tr-TR" sz="2000" dirty="0" smtClean="0">
                <a:solidFill>
                  <a:srgbClr val="000000"/>
                </a:solidFill>
              </a:rPr>
              <a:t/>
            </a:r>
            <a:br>
              <a:rPr lang="tr-TR" sz="2000" dirty="0" smtClean="0">
                <a:solidFill>
                  <a:srgbClr val="000000"/>
                </a:solidFill>
              </a:rPr>
            </a:br>
            <a:r>
              <a:rPr lang="tr-TR" sz="2000" dirty="0" smtClean="0">
                <a:solidFill>
                  <a:schemeClr val="tx2">
                    <a:satMod val="200000"/>
                  </a:schemeClr>
                </a:solidFill>
              </a:rPr>
              <a:t/>
            </a:r>
            <a:br>
              <a:rPr lang="tr-TR" sz="2000" dirty="0" smtClean="0">
                <a:solidFill>
                  <a:schemeClr val="tx2">
                    <a:satMod val="200000"/>
                  </a:schemeClr>
                </a:solidFill>
              </a:rPr>
            </a:br>
            <a:endParaRPr lang="tr-TR" sz="2000" dirty="0"/>
          </a:p>
        </p:txBody>
      </p:sp>
    </p:spTree>
    <p:extLst>
      <p:ext uri="{BB962C8B-B14F-4D97-AF65-F5344CB8AC3E}">
        <p14:creationId xmlns:p14="http://schemas.microsoft.com/office/powerpoint/2010/main" val="385479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740780" y="476672"/>
            <a:ext cx="7647644" cy="804957"/>
          </a:xfrm>
        </p:spPr>
        <p:txBody>
          <a:bodyPr>
            <a:normAutofit/>
          </a:bodyPr>
          <a:lstStyle/>
          <a:p>
            <a:pPr algn="ctr"/>
            <a:r>
              <a:rPr lang="tr-TR" sz="2000" b="1" dirty="0" smtClean="0">
                <a:solidFill>
                  <a:srgbClr val="002060"/>
                </a:solidFill>
                <a:latin typeface="Tahoma" pitchFamily="34" charset="0"/>
                <a:ea typeface="Tahoma" pitchFamily="34" charset="0"/>
                <a:cs typeface="Tahoma" pitchFamily="34" charset="0"/>
              </a:rPr>
              <a:t>İDARE FAALİYET RAPORU HAZIRLAMA İLKELERİ-I</a:t>
            </a:r>
            <a:endParaRPr lang="tr-TR" sz="2000" b="1" dirty="0">
              <a:solidFill>
                <a:srgbClr val="00206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457200" y="1412776"/>
            <a:ext cx="8229600" cy="4713387"/>
          </a:xfrm>
        </p:spPr>
        <p:txBody>
          <a:bodyPr>
            <a:normAutofit/>
          </a:bodyPr>
          <a:lstStyle/>
          <a:p>
            <a:endParaRPr lang="tr-TR" sz="2400" dirty="0" smtClean="0"/>
          </a:p>
          <a:p>
            <a:pPr>
              <a:buNone/>
            </a:pPr>
            <a:endParaRPr lang="tr-TR" sz="2400" dirty="0" smtClean="0"/>
          </a:p>
        </p:txBody>
      </p:sp>
      <p:sp>
        <p:nvSpPr>
          <p:cNvPr id="4" name="3 Dikdörtgen"/>
          <p:cNvSpPr/>
          <p:nvPr/>
        </p:nvSpPr>
        <p:spPr>
          <a:xfrm>
            <a:off x="740780" y="1556792"/>
            <a:ext cx="7776864" cy="4647426"/>
          </a:xfrm>
          <a:prstGeom prst="rect">
            <a:avLst/>
          </a:prstGeom>
        </p:spPr>
        <p:txBody>
          <a:bodyPr wrap="square">
            <a:spAutoFit/>
          </a:bodyPr>
          <a:lstStyle/>
          <a:p>
            <a:pPr>
              <a:lnSpc>
                <a:spcPct val="80000"/>
              </a:lnSpc>
              <a:defRPr/>
            </a:pPr>
            <a:r>
              <a:rPr lang="tr-TR" sz="2200" b="1" dirty="0">
                <a:latin typeface="Tahoma" pitchFamily="34" charset="0"/>
                <a:ea typeface="Tahoma" pitchFamily="34" charset="0"/>
                <a:cs typeface="Tahoma" pitchFamily="34" charset="0"/>
              </a:rPr>
              <a:t>Sorumluluk </a:t>
            </a:r>
            <a:r>
              <a:rPr lang="tr-TR" sz="2200" b="1" dirty="0" smtClean="0">
                <a:latin typeface="Tahoma" pitchFamily="34" charset="0"/>
                <a:ea typeface="Tahoma" pitchFamily="34" charset="0"/>
                <a:cs typeface="Tahoma" pitchFamily="34" charset="0"/>
              </a:rPr>
              <a:t>İlkesi</a:t>
            </a:r>
            <a:endParaRPr lang="tr-TR" sz="2200" b="1" dirty="0">
              <a:latin typeface="Tahoma" pitchFamily="34" charset="0"/>
              <a:ea typeface="Tahoma" pitchFamily="34" charset="0"/>
              <a:cs typeface="Tahoma" pitchFamily="34" charset="0"/>
            </a:endParaRPr>
          </a:p>
          <a:p>
            <a:pPr>
              <a:lnSpc>
                <a:spcPct val="80000"/>
              </a:lnSpc>
              <a:defRPr/>
            </a:pPr>
            <a:r>
              <a:rPr lang="tr-TR" sz="2200" dirty="0" smtClean="0">
                <a:latin typeface="Tahoma" pitchFamily="34" charset="0"/>
                <a:ea typeface="Tahoma" pitchFamily="34" charset="0"/>
                <a:cs typeface="Tahoma" pitchFamily="34" charset="0"/>
              </a:rPr>
              <a:t>	Faaliyet </a:t>
            </a:r>
            <a:r>
              <a:rPr lang="tr-TR" sz="2200" dirty="0">
                <a:latin typeface="Tahoma" pitchFamily="34" charset="0"/>
                <a:ea typeface="Tahoma" pitchFamily="34" charset="0"/>
                <a:cs typeface="Tahoma" pitchFamily="34" charset="0"/>
              </a:rPr>
              <a:t>raporları mali saydamlık ve hesap verme sorumluluğunu sağlayacak şekilde hazırlanır. </a:t>
            </a:r>
            <a:endParaRPr lang="tr-TR" sz="2200" dirty="0" smtClean="0">
              <a:latin typeface="Tahoma" pitchFamily="34" charset="0"/>
              <a:ea typeface="Tahoma" pitchFamily="34" charset="0"/>
              <a:cs typeface="Tahoma" pitchFamily="34" charset="0"/>
            </a:endParaRPr>
          </a:p>
          <a:p>
            <a:pPr>
              <a:lnSpc>
                <a:spcPct val="80000"/>
              </a:lnSpc>
              <a:defRPr/>
            </a:pPr>
            <a:endParaRPr lang="tr-TR" sz="2200" dirty="0" smtClean="0">
              <a:latin typeface="Tahoma" pitchFamily="34" charset="0"/>
              <a:ea typeface="Tahoma" pitchFamily="34" charset="0"/>
              <a:cs typeface="Tahoma" pitchFamily="34" charset="0"/>
            </a:endParaRPr>
          </a:p>
          <a:p>
            <a:pPr>
              <a:lnSpc>
                <a:spcPct val="80000"/>
              </a:lnSpc>
              <a:defRPr/>
            </a:pPr>
            <a:endParaRPr lang="tr-TR" sz="2200" b="1" dirty="0">
              <a:latin typeface="Tahoma" pitchFamily="34" charset="0"/>
              <a:ea typeface="Tahoma" pitchFamily="34" charset="0"/>
              <a:cs typeface="Tahoma" pitchFamily="34" charset="0"/>
            </a:endParaRPr>
          </a:p>
          <a:p>
            <a:pPr>
              <a:lnSpc>
                <a:spcPct val="80000"/>
              </a:lnSpc>
              <a:defRPr/>
            </a:pPr>
            <a:r>
              <a:rPr lang="tr-TR" sz="2200" b="1" dirty="0">
                <a:latin typeface="Tahoma" pitchFamily="34" charset="0"/>
                <a:ea typeface="Tahoma" pitchFamily="34" charset="0"/>
                <a:cs typeface="Tahoma" pitchFamily="34" charset="0"/>
              </a:rPr>
              <a:t>Doğruluk ve </a:t>
            </a:r>
            <a:r>
              <a:rPr lang="tr-TR" sz="2200" b="1" dirty="0" smtClean="0">
                <a:latin typeface="Tahoma" pitchFamily="34" charset="0"/>
                <a:ea typeface="Tahoma" pitchFamily="34" charset="0"/>
                <a:cs typeface="Tahoma" pitchFamily="34" charset="0"/>
              </a:rPr>
              <a:t>Tarafsızlık </a:t>
            </a:r>
            <a:r>
              <a:rPr lang="tr-TR" sz="2200" b="1" dirty="0">
                <a:latin typeface="Tahoma" pitchFamily="34" charset="0"/>
                <a:ea typeface="Tahoma" pitchFamily="34" charset="0"/>
                <a:cs typeface="Tahoma" pitchFamily="34" charset="0"/>
              </a:rPr>
              <a:t>İ</a:t>
            </a:r>
            <a:r>
              <a:rPr lang="tr-TR" sz="2200" b="1" dirty="0" smtClean="0">
                <a:latin typeface="Tahoma" pitchFamily="34" charset="0"/>
                <a:ea typeface="Tahoma" pitchFamily="34" charset="0"/>
                <a:cs typeface="Tahoma" pitchFamily="34" charset="0"/>
              </a:rPr>
              <a:t>lkesi </a:t>
            </a:r>
            <a:endParaRPr lang="tr-TR" sz="2200" b="1" dirty="0">
              <a:latin typeface="Tahoma" pitchFamily="34" charset="0"/>
              <a:ea typeface="Tahoma" pitchFamily="34" charset="0"/>
              <a:cs typeface="Tahoma" pitchFamily="34" charset="0"/>
            </a:endParaRPr>
          </a:p>
          <a:p>
            <a:pPr>
              <a:lnSpc>
                <a:spcPct val="80000"/>
              </a:lnSpc>
              <a:defRPr/>
            </a:pPr>
            <a:r>
              <a:rPr lang="tr-TR" sz="2200" dirty="0" smtClean="0">
                <a:latin typeface="Tahoma" pitchFamily="34" charset="0"/>
                <a:ea typeface="Tahoma" pitchFamily="34" charset="0"/>
                <a:cs typeface="Tahoma" pitchFamily="34" charset="0"/>
              </a:rPr>
              <a:t>	Faaliyet </a:t>
            </a:r>
            <a:r>
              <a:rPr lang="tr-TR" sz="2200" dirty="0">
                <a:latin typeface="Tahoma" pitchFamily="34" charset="0"/>
                <a:ea typeface="Tahoma" pitchFamily="34" charset="0"/>
                <a:cs typeface="Tahoma" pitchFamily="34" charset="0"/>
              </a:rPr>
              <a:t>raporlarında yer alan bilgilerin doğru, güvenilir, önyargısız ve tarafsız olması zorunludur</a:t>
            </a:r>
            <a:r>
              <a:rPr lang="tr-TR" sz="2200" dirty="0" smtClean="0">
                <a:latin typeface="Tahoma" pitchFamily="34" charset="0"/>
                <a:ea typeface="Tahoma" pitchFamily="34" charset="0"/>
                <a:cs typeface="Tahoma" pitchFamily="34" charset="0"/>
              </a:rPr>
              <a:t>.</a:t>
            </a:r>
          </a:p>
          <a:p>
            <a:pPr>
              <a:lnSpc>
                <a:spcPct val="80000"/>
              </a:lnSpc>
              <a:defRPr/>
            </a:pPr>
            <a:endParaRPr lang="tr-TR" sz="2200" b="1" dirty="0" smtClean="0">
              <a:latin typeface="Tahoma" pitchFamily="34" charset="0"/>
              <a:ea typeface="Tahoma" pitchFamily="34" charset="0"/>
              <a:cs typeface="Tahoma" pitchFamily="34" charset="0"/>
            </a:endParaRPr>
          </a:p>
          <a:p>
            <a:pPr>
              <a:lnSpc>
                <a:spcPct val="80000"/>
              </a:lnSpc>
              <a:defRPr/>
            </a:pPr>
            <a:endParaRPr lang="tr-TR" sz="2200" b="1" dirty="0">
              <a:latin typeface="Tahoma" pitchFamily="34" charset="0"/>
              <a:ea typeface="Tahoma" pitchFamily="34" charset="0"/>
              <a:cs typeface="Tahoma" pitchFamily="34" charset="0"/>
            </a:endParaRPr>
          </a:p>
          <a:p>
            <a:pPr>
              <a:lnSpc>
                <a:spcPct val="80000"/>
              </a:lnSpc>
              <a:defRPr/>
            </a:pPr>
            <a:r>
              <a:rPr lang="tr-TR" sz="2200" b="1" dirty="0">
                <a:latin typeface="Tahoma" pitchFamily="34" charset="0"/>
                <a:ea typeface="Tahoma" pitchFamily="34" charset="0"/>
                <a:cs typeface="Tahoma" pitchFamily="34" charset="0"/>
              </a:rPr>
              <a:t>Açıklık </a:t>
            </a:r>
            <a:r>
              <a:rPr lang="tr-TR" sz="2200" b="1" dirty="0" smtClean="0">
                <a:latin typeface="Tahoma" pitchFamily="34" charset="0"/>
                <a:ea typeface="Tahoma" pitchFamily="34" charset="0"/>
                <a:cs typeface="Tahoma" pitchFamily="34" charset="0"/>
              </a:rPr>
              <a:t>İlkesi</a:t>
            </a:r>
            <a:endParaRPr lang="tr-TR" sz="2200" b="1" dirty="0">
              <a:latin typeface="Tahoma" pitchFamily="34" charset="0"/>
              <a:ea typeface="Tahoma" pitchFamily="34" charset="0"/>
              <a:cs typeface="Tahoma" pitchFamily="34" charset="0"/>
            </a:endParaRPr>
          </a:p>
          <a:p>
            <a:pPr>
              <a:lnSpc>
                <a:spcPct val="80000"/>
              </a:lnSpc>
              <a:defRPr/>
            </a:pPr>
            <a:r>
              <a:rPr lang="tr-TR" sz="2200" dirty="0" smtClean="0">
                <a:latin typeface="Tahoma" pitchFamily="34" charset="0"/>
                <a:ea typeface="Tahoma" pitchFamily="34" charset="0"/>
                <a:cs typeface="Tahoma" pitchFamily="34" charset="0"/>
              </a:rPr>
              <a:t>	Faaliyet </a:t>
            </a:r>
            <a:r>
              <a:rPr lang="tr-TR" sz="2200" dirty="0">
                <a:latin typeface="Tahoma" pitchFamily="34" charset="0"/>
                <a:ea typeface="Tahoma" pitchFamily="34" charset="0"/>
                <a:cs typeface="Tahoma" pitchFamily="34" charset="0"/>
              </a:rPr>
              <a:t>raporları, ilgili tarafların ve kamuoyunun bilgi sahibi olmasını sağlamak üzere açık, anlaşılır ve sade bir dil kullanılarak hazırlanır</a:t>
            </a:r>
            <a:r>
              <a:rPr lang="tr-TR" sz="2200" dirty="0" smtClean="0">
                <a:latin typeface="Tahoma" pitchFamily="34" charset="0"/>
                <a:ea typeface="Tahoma" pitchFamily="34" charset="0"/>
                <a:cs typeface="Tahoma" pitchFamily="34" charset="0"/>
              </a:rPr>
              <a:t>.</a:t>
            </a:r>
          </a:p>
          <a:p>
            <a:pPr>
              <a:lnSpc>
                <a:spcPct val="80000"/>
              </a:lnSpc>
              <a:defRPr/>
            </a:pPr>
            <a:r>
              <a:rPr lang="tr-TR" sz="2200" dirty="0" smtClean="0">
                <a:latin typeface="Tahoma" pitchFamily="34" charset="0"/>
                <a:ea typeface="Tahoma" pitchFamily="34" charset="0"/>
                <a:cs typeface="Tahoma" pitchFamily="34" charset="0"/>
              </a:rPr>
              <a:t>	Raporlarda </a:t>
            </a:r>
            <a:r>
              <a:rPr lang="tr-TR" sz="2200" dirty="0">
                <a:latin typeface="Tahoma" pitchFamily="34" charset="0"/>
                <a:ea typeface="Tahoma" pitchFamily="34" charset="0"/>
                <a:cs typeface="Tahoma" pitchFamily="34" charset="0"/>
              </a:rPr>
              <a:t>teknik terim ve kısaltmaların kullanılması durumunda bunlar ayrıca tanımlanır.</a:t>
            </a:r>
            <a:endParaRPr lang="tr-TR" sz="2200" b="1" dirty="0">
              <a:latin typeface="Tahoma" pitchFamily="34" charset="0"/>
              <a:ea typeface="Tahoma" pitchFamily="34" charset="0"/>
              <a:cs typeface="Tahoma" pitchFamily="34" charset="0"/>
            </a:endParaRPr>
          </a:p>
          <a:p>
            <a:pPr>
              <a:lnSpc>
                <a:spcPct val="80000"/>
              </a:lnSpc>
              <a:defRPr/>
            </a:pPr>
            <a:r>
              <a:rPr lang="tr-TR" b="1" dirty="0" smtClean="0"/>
              <a:t>      </a:t>
            </a:r>
            <a:endParaRPr lang="tr-TR"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476672"/>
            <a:ext cx="7632848" cy="804957"/>
          </a:xfrm>
        </p:spPr>
        <p:txBody>
          <a:bodyPr>
            <a:normAutofit/>
          </a:bodyPr>
          <a:lstStyle/>
          <a:p>
            <a:pPr algn="ctr"/>
            <a:r>
              <a:rPr lang="tr-TR" sz="2000" b="1" dirty="0" smtClean="0">
                <a:solidFill>
                  <a:srgbClr val="002060"/>
                </a:solidFill>
                <a:latin typeface="Tahoma" pitchFamily="34" charset="0"/>
                <a:ea typeface="Tahoma" pitchFamily="34" charset="0"/>
                <a:cs typeface="Tahoma" pitchFamily="34" charset="0"/>
              </a:rPr>
              <a:t>İDARE FAALİYET RAPORU HAZIRLAMA İLKELERİ-II</a:t>
            </a:r>
            <a:endParaRPr lang="tr-TR" sz="2000" dirty="0">
              <a:solidFill>
                <a:srgbClr val="002060"/>
              </a:solidFill>
              <a:latin typeface="Tahoma" pitchFamily="34" charset="0"/>
              <a:ea typeface="Tahoma" pitchFamily="34" charset="0"/>
              <a:cs typeface="Tahoma" pitchFamily="34" charset="0"/>
            </a:endParaRPr>
          </a:p>
        </p:txBody>
      </p:sp>
      <p:sp>
        <p:nvSpPr>
          <p:cNvPr id="3" name="2 İçerik Yer Tutucusu"/>
          <p:cNvSpPr>
            <a:spLocks noGrp="1"/>
          </p:cNvSpPr>
          <p:nvPr>
            <p:ph idx="1"/>
          </p:nvPr>
        </p:nvSpPr>
        <p:spPr>
          <a:xfrm>
            <a:off x="755576" y="1700808"/>
            <a:ext cx="7920880" cy="4353347"/>
          </a:xfrm>
        </p:spPr>
        <p:txBody>
          <a:bodyPr>
            <a:normAutofit fontScale="92500" lnSpcReduction="10000"/>
          </a:bodyPr>
          <a:lstStyle/>
          <a:p>
            <a:pPr>
              <a:lnSpc>
                <a:spcPct val="80000"/>
              </a:lnSpc>
              <a:buNone/>
              <a:defRPr/>
            </a:pPr>
            <a:r>
              <a:rPr lang="tr-TR" sz="2200" b="1" dirty="0" smtClean="0">
                <a:latin typeface="Tahoma" pitchFamily="34" charset="0"/>
                <a:ea typeface="Tahoma" pitchFamily="34" charset="0"/>
                <a:cs typeface="Tahoma" pitchFamily="34" charset="0"/>
              </a:rPr>
              <a:t>Tam Açıklama İlkesi</a:t>
            </a:r>
          </a:p>
          <a:p>
            <a:pPr>
              <a:lnSpc>
                <a:spcPct val="80000"/>
              </a:lnSpc>
              <a:buNone/>
              <a:defRPr/>
            </a:pPr>
            <a:r>
              <a:rPr lang="tr-TR" sz="2200" b="1" dirty="0" smtClean="0">
                <a:latin typeface="Tahoma" pitchFamily="34" charset="0"/>
                <a:ea typeface="Tahoma" pitchFamily="34" charset="0"/>
                <a:cs typeface="Tahoma" pitchFamily="34" charset="0"/>
              </a:rPr>
              <a:t>		</a:t>
            </a:r>
            <a:r>
              <a:rPr lang="tr-TR" sz="2200" dirty="0" smtClean="0">
                <a:latin typeface="Tahoma" pitchFamily="34" charset="0"/>
                <a:ea typeface="Tahoma" pitchFamily="34" charset="0"/>
                <a:cs typeface="Tahoma" pitchFamily="34" charset="0"/>
              </a:rPr>
              <a:t>Faaliyet raporlarında yer alan bilgilerin eksiksiz olması, faaliyet sonuçlarını tüm yönleriyle açıklaması gerekir.</a:t>
            </a:r>
          </a:p>
          <a:p>
            <a:pPr>
              <a:lnSpc>
                <a:spcPct val="80000"/>
              </a:lnSpc>
              <a:buNone/>
              <a:defRPr/>
            </a:pPr>
            <a:r>
              <a:rPr lang="tr-TR" sz="2200" dirty="0" smtClean="0">
                <a:latin typeface="Tahoma" pitchFamily="34" charset="0"/>
                <a:ea typeface="Tahoma" pitchFamily="34" charset="0"/>
                <a:cs typeface="Tahoma" pitchFamily="34" charset="0"/>
              </a:rPr>
              <a:t>		İdarenin faaliyetleriyle ilgisi olmayan hususlara faaliyet raporlarında yer verilmez.</a:t>
            </a:r>
          </a:p>
          <a:p>
            <a:pPr>
              <a:lnSpc>
                <a:spcPct val="80000"/>
              </a:lnSpc>
              <a:defRPr/>
            </a:pPr>
            <a:endParaRPr lang="tr-TR" sz="2200" b="1" dirty="0" smtClean="0">
              <a:latin typeface="Tahoma" pitchFamily="34" charset="0"/>
              <a:ea typeface="Tahoma" pitchFamily="34" charset="0"/>
              <a:cs typeface="Tahoma" pitchFamily="34" charset="0"/>
            </a:endParaRPr>
          </a:p>
          <a:p>
            <a:pPr>
              <a:lnSpc>
                <a:spcPct val="80000"/>
              </a:lnSpc>
              <a:buNone/>
              <a:defRPr/>
            </a:pPr>
            <a:r>
              <a:rPr lang="tr-TR" sz="2200" b="1" dirty="0" smtClean="0">
                <a:latin typeface="Tahoma" pitchFamily="34" charset="0"/>
                <a:ea typeface="Tahoma" pitchFamily="34" charset="0"/>
                <a:cs typeface="Tahoma" pitchFamily="34" charset="0"/>
              </a:rPr>
              <a:t>Tutarlılık İlkesi</a:t>
            </a:r>
          </a:p>
          <a:p>
            <a:pPr>
              <a:lnSpc>
                <a:spcPct val="80000"/>
              </a:lnSpc>
              <a:buNone/>
              <a:defRPr/>
            </a:pPr>
            <a:r>
              <a:rPr lang="tr-TR" sz="2200" dirty="0" smtClean="0">
                <a:latin typeface="Tahoma" pitchFamily="34" charset="0"/>
                <a:ea typeface="Tahoma" pitchFamily="34" charset="0"/>
                <a:cs typeface="Tahoma" pitchFamily="34" charset="0"/>
              </a:rPr>
              <a:t>		Faaliyet sonuçlarının gösterilmesi ve değerlendirilmesinde aynı yöntemler kullanılır. Yöntem değişiklikleri olması durumunda, bu değişiklikler raporda açıklanır.</a:t>
            </a:r>
          </a:p>
          <a:p>
            <a:pPr>
              <a:lnSpc>
                <a:spcPct val="80000"/>
              </a:lnSpc>
              <a:buNone/>
              <a:defRPr/>
            </a:pPr>
            <a:r>
              <a:rPr lang="tr-TR" sz="2200" dirty="0" smtClean="0">
                <a:latin typeface="Tahoma" pitchFamily="34" charset="0"/>
                <a:ea typeface="Tahoma" pitchFamily="34" charset="0"/>
                <a:cs typeface="Tahoma" pitchFamily="34" charset="0"/>
              </a:rPr>
              <a:t>		Faaliyet raporları yıllar itibarıyla karşılaştırmaya imkân verecek biçimde hazırlanır. </a:t>
            </a:r>
          </a:p>
          <a:p>
            <a:pPr>
              <a:lnSpc>
                <a:spcPct val="80000"/>
              </a:lnSpc>
              <a:buNone/>
              <a:defRPr/>
            </a:pPr>
            <a:endParaRPr lang="tr-TR" sz="2200" b="1" dirty="0" smtClean="0">
              <a:latin typeface="Tahoma" pitchFamily="34" charset="0"/>
              <a:ea typeface="Tahoma" pitchFamily="34" charset="0"/>
              <a:cs typeface="Tahoma" pitchFamily="34" charset="0"/>
            </a:endParaRPr>
          </a:p>
          <a:p>
            <a:pPr>
              <a:lnSpc>
                <a:spcPct val="80000"/>
              </a:lnSpc>
              <a:buNone/>
              <a:defRPr/>
            </a:pPr>
            <a:r>
              <a:rPr lang="tr-TR" sz="2200" b="1" dirty="0" smtClean="0">
                <a:latin typeface="Tahoma" pitchFamily="34" charset="0"/>
                <a:ea typeface="Tahoma" pitchFamily="34" charset="0"/>
                <a:cs typeface="Tahoma" pitchFamily="34" charset="0"/>
              </a:rPr>
              <a:t>Yıllık Olma İlkesi</a:t>
            </a:r>
          </a:p>
          <a:p>
            <a:pPr>
              <a:lnSpc>
                <a:spcPct val="80000"/>
              </a:lnSpc>
              <a:buNone/>
              <a:defRPr/>
            </a:pPr>
            <a:r>
              <a:rPr lang="tr-TR" sz="2200" dirty="0" smtClean="0">
                <a:latin typeface="Tahoma" pitchFamily="34" charset="0"/>
                <a:ea typeface="Tahoma" pitchFamily="34" charset="0"/>
                <a:cs typeface="Tahoma" pitchFamily="34" charset="0"/>
              </a:rPr>
              <a:t>		Faaliyet raporları, bir mali yılın faaliyet sonuçlarını gösterecek şekilde hazırlanır. </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1678</TotalTime>
  <Words>649</Words>
  <Application>Microsoft Office PowerPoint</Application>
  <PresentationFormat>Ekran Gösterisi (4:3)</PresentationFormat>
  <Paragraphs>225</Paragraphs>
  <Slides>19</Slides>
  <Notes>5</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MERSİN ÜNİVERSİTESİ  STRATEJİ GELİŞTİRME BAŞKANLIĞI </vt:lpstr>
      <vt:lpstr>NEDEN FAALİYET RAPORU HAZIRLIYORUZ?</vt:lpstr>
      <vt:lpstr>PowerPoint Sunusu</vt:lpstr>
      <vt:lpstr>FAALİYET RAPORU</vt:lpstr>
      <vt:lpstr>PowerPoint Sunusu</vt:lpstr>
      <vt:lpstr>   FAALİYET RAPORLARI YASAL DAYANAKLARI-I   </vt:lpstr>
      <vt:lpstr>KAMU İDARELERİNCE HAZIRLANACAK FAALİYET RAPORLARI HAKKINDA YÖNETMELİK  </vt:lpstr>
      <vt:lpstr>İDARE FAALİYET RAPORU HAZIRLAMA İLKELERİ-I</vt:lpstr>
      <vt:lpstr>İDARE FAALİYET RAPORU HAZIRLAMA İLKELERİ-II</vt:lpstr>
      <vt:lpstr>İDARE FAALİYET RAPORU HAZIRLAMA SÜRECİ-I</vt:lpstr>
      <vt:lpstr>İDARE FAALİYET RAPORU HAZIRLAMA SÜRECİ-II</vt:lpstr>
      <vt:lpstr>PowerPoint Sunusu</vt:lpstr>
      <vt:lpstr>PowerPoint Sunusu</vt:lpstr>
      <vt:lpstr>İDARE FAALİYET RAPORU İÇERİĞİ-I</vt:lpstr>
      <vt:lpstr>İDARE FAALİYET RAPORU İÇERİĞİ-II</vt:lpstr>
      <vt:lpstr>İDARE FAALİYET RAPORU İÇERİĞİ-III</vt:lpstr>
      <vt:lpstr> </vt:lpstr>
      <vt:lpstr>MALİ HİZMETLER BİRİM YÖNETİCİSİNİN BEYANI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FAALİYET RAPORLARI SUNU</dc:title>
  <dc:creator>admin</dc:creator>
  <cp:lastModifiedBy>Fatos</cp:lastModifiedBy>
  <cp:revision>243</cp:revision>
  <dcterms:created xsi:type="dcterms:W3CDTF">2017-12-29T08:37:12Z</dcterms:created>
  <dcterms:modified xsi:type="dcterms:W3CDTF">2018-09-19T21:10:34Z</dcterms:modified>
</cp:coreProperties>
</file>