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11576" y="601726"/>
            <a:ext cx="555942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3496" y="1557654"/>
            <a:ext cx="11605006" cy="3592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26876" y="6408445"/>
            <a:ext cx="282575" cy="254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kvim.com.tr/ekonomi/2019/02/14/2019-agi-ne-kadar-agi-asgari-ucretin-icinde-mi-2019-asgari-gecim-indirimi-tablosu" TargetMode="Externa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23588"/>
            <a:ext cx="1743075" cy="778510"/>
          </a:xfrm>
          <a:custGeom>
            <a:avLst/>
            <a:gdLst/>
            <a:ahLst/>
            <a:cxnLst/>
            <a:rect l="l" t="t" r="r" b="b"/>
            <a:pathLst>
              <a:path w="1743075" h="778510">
                <a:moveTo>
                  <a:pt x="1346454" y="0"/>
                </a:moveTo>
                <a:lnTo>
                  <a:pt x="0" y="0"/>
                </a:lnTo>
                <a:lnTo>
                  <a:pt x="0" y="778382"/>
                </a:lnTo>
                <a:lnTo>
                  <a:pt x="1346454" y="778382"/>
                </a:lnTo>
                <a:lnTo>
                  <a:pt x="1356233" y="777620"/>
                </a:lnTo>
                <a:lnTo>
                  <a:pt x="1364107" y="775462"/>
                </a:lnTo>
                <a:lnTo>
                  <a:pt x="1370330" y="772413"/>
                </a:lnTo>
                <a:lnTo>
                  <a:pt x="1374648" y="768985"/>
                </a:lnTo>
                <a:lnTo>
                  <a:pt x="1374648" y="764286"/>
                </a:lnTo>
                <a:lnTo>
                  <a:pt x="1379347" y="764286"/>
                </a:lnTo>
                <a:lnTo>
                  <a:pt x="1735963" y="407924"/>
                </a:lnTo>
                <a:lnTo>
                  <a:pt x="1741297" y="399414"/>
                </a:lnTo>
                <a:lnTo>
                  <a:pt x="1742948" y="388619"/>
                </a:lnTo>
                <a:lnTo>
                  <a:pt x="1741297" y="376936"/>
                </a:lnTo>
                <a:lnTo>
                  <a:pt x="1735963" y="365760"/>
                </a:lnTo>
                <a:lnTo>
                  <a:pt x="1379347" y="14097"/>
                </a:lnTo>
                <a:lnTo>
                  <a:pt x="1379347" y="9398"/>
                </a:lnTo>
                <a:lnTo>
                  <a:pt x="1374648" y="9398"/>
                </a:lnTo>
                <a:lnTo>
                  <a:pt x="1370330" y="5968"/>
                </a:lnTo>
                <a:lnTo>
                  <a:pt x="1364107" y="2920"/>
                </a:lnTo>
                <a:lnTo>
                  <a:pt x="1356233" y="762"/>
                </a:lnTo>
                <a:lnTo>
                  <a:pt x="1346454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5041" y="1680209"/>
            <a:ext cx="706056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4020820" algn="l"/>
              </a:tabLst>
            </a:pPr>
            <a:r>
              <a:rPr sz="5400" b="0" spc="-5" dirty="0">
                <a:solidFill>
                  <a:srgbClr val="242424"/>
                </a:solidFill>
                <a:latin typeface="Comic Sans MS"/>
                <a:cs typeface="Comic Sans MS"/>
              </a:rPr>
              <a:t>AKADEMİK ve</a:t>
            </a:r>
            <a:r>
              <a:rPr sz="5400" b="0" spc="-100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5400" b="0" spc="-5" dirty="0">
                <a:solidFill>
                  <a:srgbClr val="242424"/>
                </a:solidFill>
                <a:latin typeface="Comic Sans MS"/>
                <a:cs typeface="Comic Sans MS"/>
              </a:rPr>
              <a:t>İDARİ  </a:t>
            </a:r>
            <a:r>
              <a:rPr sz="5400" b="0" spc="5" dirty="0">
                <a:solidFill>
                  <a:srgbClr val="242424"/>
                </a:solidFill>
                <a:latin typeface="Comic Sans MS"/>
                <a:cs typeface="Comic Sans MS"/>
              </a:rPr>
              <a:t>PERSONEL	</a:t>
            </a:r>
            <a:r>
              <a:rPr sz="5400" b="0" dirty="0">
                <a:solidFill>
                  <a:srgbClr val="242424"/>
                </a:solidFill>
                <a:latin typeface="Comic Sans MS"/>
                <a:cs typeface="Comic Sans MS"/>
              </a:rPr>
              <a:t>MAAŞ  </a:t>
            </a:r>
            <a:r>
              <a:rPr sz="5400" b="0" spc="-5" dirty="0">
                <a:solidFill>
                  <a:srgbClr val="242424"/>
                </a:solidFill>
                <a:latin typeface="Comic Sans MS"/>
                <a:cs typeface="Comic Sans MS"/>
              </a:rPr>
              <a:t>HESABI</a:t>
            </a:r>
            <a:endParaRPr sz="5400" dirty="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26876" y="6408445"/>
            <a:ext cx="28321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z="1800" dirty="0">
                <a:solidFill>
                  <a:srgbClr val="888888"/>
                </a:solidFill>
                <a:latin typeface="Calibri"/>
                <a:cs typeface="Calibri"/>
              </a:rPr>
              <a:t>1</a:t>
            </a:fld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8545" y="4775453"/>
            <a:ext cx="1787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575757"/>
                </a:solidFill>
                <a:latin typeface="Comic Sans MS"/>
                <a:cs typeface="Comic Sans MS"/>
              </a:rPr>
              <a:t>HAZIRLAYANLAR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59934" y="4668164"/>
            <a:ext cx="184213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6360">
              <a:lnSpc>
                <a:spcPct val="1438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575757"/>
                </a:solidFill>
                <a:latin typeface="Comic Sans MS"/>
                <a:cs typeface="Comic Sans MS"/>
              </a:rPr>
              <a:t>Serdar </a:t>
            </a:r>
            <a:r>
              <a:rPr sz="1600" b="1" spc="-5" dirty="0">
                <a:solidFill>
                  <a:srgbClr val="575757"/>
                </a:solidFill>
                <a:latin typeface="Comic Sans MS"/>
                <a:cs typeface="Comic Sans MS"/>
              </a:rPr>
              <a:t>DEĞER  </a:t>
            </a:r>
            <a:r>
              <a:rPr sz="1600" b="1" spc="-10" dirty="0">
                <a:solidFill>
                  <a:srgbClr val="575757"/>
                </a:solidFill>
                <a:latin typeface="Comic Sans MS"/>
                <a:cs typeface="Comic Sans MS"/>
              </a:rPr>
              <a:t>Muhasebe</a:t>
            </a:r>
            <a:r>
              <a:rPr sz="1600" b="1" spc="-55" dirty="0">
                <a:solidFill>
                  <a:srgbClr val="575757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575757"/>
                </a:solidFill>
                <a:latin typeface="Comic Sans MS"/>
                <a:cs typeface="Comic Sans MS"/>
              </a:rPr>
              <a:t>Yetkilisi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03389" y="4668164"/>
            <a:ext cx="191643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38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575757"/>
                </a:solidFill>
                <a:latin typeface="Comic Sans MS"/>
                <a:cs typeface="Comic Sans MS"/>
              </a:rPr>
              <a:t>Abdulhamit</a:t>
            </a:r>
            <a:r>
              <a:rPr sz="1600" b="1" spc="-70" dirty="0">
                <a:solidFill>
                  <a:srgbClr val="575757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575757"/>
                </a:solidFill>
                <a:latin typeface="Comic Sans MS"/>
                <a:cs typeface="Comic Sans MS"/>
              </a:rPr>
              <a:t>GÜNEŞ  Bilg.İşl.</a:t>
            </a:r>
            <a:endParaRPr sz="1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5"/>
            <a:ext cx="1591945" cy="507365"/>
          </a:xfrm>
          <a:custGeom>
            <a:avLst/>
            <a:gdLst/>
            <a:ahLst/>
            <a:cxnLst/>
            <a:rect l="l" t="t" r="r" b="b"/>
            <a:pathLst>
              <a:path w="1591945" h="507365">
                <a:moveTo>
                  <a:pt x="0" y="0"/>
                </a:moveTo>
                <a:lnTo>
                  <a:pt x="0" y="503428"/>
                </a:lnTo>
                <a:lnTo>
                  <a:pt x="1245844" y="506984"/>
                </a:lnTo>
                <a:lnTo>
                  <a:pt x="1346200" y="506984"/>
                </a:lnTo>
                <a:lnTo>
                  <a:pt x="1350899" y="502158"/>
                </a:lnTo>
                <a:lnTo>
                  <a:pt x="1352423" y="500634"/>
                </a:lnTo>
                <a:lnTo>
                  <a:pt x="1354328" y="499110"/>
                </a:lnTo>
                <a:lnTo>
                  <a:pt x="1355852" y="497459"/>
                </a:lnTo>
                <a:lnTo>
                  <a:pt x="1584960" y="268605"/>
                </a:lnTo>
                <a:lnTo>
                  <a:pt x="1590294" y="261493"/>
                </a:lnTo>
                <a:lnTo>
                  <a:pt x="1591945" y="254254"/>
                </a:lnTo>
                <a:lnTo>
                  <a:pt x="1590294" y="247142"/>
                </a:lnTo>
                <a:lnTo>
                  <a:pt x="1584960" y="240030"/>
                </a:lnTo>
                <a:lnTo>
                  <a:pt x="1355852" y="11303"/>
                </a:lnTo>
                <a:lnTo>
                  <a:pt x="1350899" y="11303"/>
                </a:lnTo>
                <a:lnTo>
                  <a:pt x="1350899" y="6477"/>
                </a:lnTo>
                <a:lnTo>
                  <a:pt x="1346200" y="6477"/>
                </a:lnTo>
                <a:lnTo>
                  <a:pt x="1341374" y="1778"/>
                </a:lnTo>
                <a:lnTo>
                  <a:pt x="1245844" y="1778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5634" y="320421"/>
            <a:ext cx="57238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9725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242424"/>
                </a:solidFill>
                <a:latin typeface="Comic Sans MS"/>
                <a:cs typeface="Comic Sans MS"/>
              </a:rPr>
              <a:t>AKADEMİK </a:t>
            </a:r>
            <a:r>
              <a:rPr sz="3600" b="0" dirty="0">
                <a:solidFill>
                  <a:srgbClr val="242424"/>
                </a:solidFill>
                <a:latin typeface="Comic Sans MS"/>
                <a:cs typeface="Comic Sans MS"/>
              </a:rPr>
              <a:t>PERSONEL  EK GÖSTERGE</a:t>
            </a:r>
            <a:r>
              <a:rPr sz="3600" b="0" spc="-160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3600" b="0" spc="-5" dirty="0">
                <a:solidFill>
                  <a:srgbClr val="242424"/>
                </a:solidFill>
                <a:latin typeface="Comic Sans MS"/>
                <a:cs typeface="Comic Sans MS"/>
              </a:rPr>
              <a:t>PUANLARI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26876" y="6408445"/>
            <a:ext cx="28321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z="1800" dirty="0">
                <a:solidFill>
                  <a:srgbClr val="888888"/>
                </a:solidFill>
                <a:latin typeface="Calibri"/>
                <a:cs typeface="Calibri"/>
              </a:rPr>
              <a:t>10</a:t>
            </a:fld>
            <a:endParaRPr sz="18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365250" y="1593850"/>
          <a:ext cx="9752965" cy="4925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30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60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88265" marR="2961005">
                        <a:lnSpc>
                          <a:spcPct val="107000"/>
                        </a:lnSpc>
                        <a:tabLst>
                          <a:tab pos="1033144" algn="l"/>
                          <a:tab pos="1956435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Profesörlerden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Rektör,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Rektör Yrd.,  Dekan,	Dekan 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Yardımcısı,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Yüksekokul  Müdürü</a:t>
                      </a:r>
                      <a:r>
                        <a:rPr sz="20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Olanlar	ile Profesör 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kadrosunda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4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yılını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tamamlayan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Profesör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(1.Derece)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6400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24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Diğer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Prof.</a:t>
                      </a:r>
                      <a:r>
                        <a:rPr sz="20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(1.Derece)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5300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Doçentler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(1-3</a:t>
                      </a:r>
                      <a:r>
                        <a:rPr sz="20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Derece)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4800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000" spc="-25" dirty="0">
                          <a:latin typeface="Arial"/>
                          <a:cs typeface="Arial"/>
                        </a:rPr>
                        <a:t>Yardımcı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Doçentler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(1-5</a:t>
                      </a:r>
                      <a:r>
                        <a:rPr sz="20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Derece)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3600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1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Öğretim Görevlisi,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Okutmanlar,</a:t>
                      </a:r>
                      <a:r>
                        <a:rPr sz="20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Diğer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  <a:spcBef>
                          <a:spcPts val="170"/>
                        </a:spcBef>
                        <a:tabLst>
                          <a:tab pos="1124585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Öğretim	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Yardımcıları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1.Derece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3600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1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2.Derece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2700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1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Diğer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Dereceler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2300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630682"/>
            <a:ext cx="10971530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mic Sans MS"/>
                <a:cs typeface="Comic Sans MS"/>
              </a:rPr>
              <a:t>Kazanılmış hak aylığı</a:t>
            </a:r>
            <a:r>
              <a:rPr sz="1800" b="1" spc="-75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nedir?</a:t>
            </a:r>
            <a:endParaRPr sz="1800">
              <a:latin typeface="Comic Sans MS"/>
              <a:cs typeface="Comic Sans MS"/>
            </a:endParaRPr>
          </a:p>
          <a:p>
            <a:pPr marL="12700" marR="7620" algn="just">
              <a:lnSpc>
                <a:spcPct val="100000"/>
              </a:lnSpc>
            </a:pPr>
            <a:r>
              <a:rPr sz="1800" dirty="0">
                <a:latin typeface="Comic Sans MS"/>
                <a:cs typeface="Comic Sans MS"/>
              </a:rPr>
              <a:t>657 </a:t>
            </a:r>
            <a:r>
              <a:rPr sz="1800" spc="-5" dirty="0">
                <a:latin typeface="Comic Sans MS"/>
                <a:cs typeface="Comic Sans MS"/>
              </a:rPr>
              <a:t>sayılı Kanun'a </a:t>
            </a:r>
            <a:r>
              <a:rPr sz="1800" dirty="0">
                <a:latin typeface="Comic Sans MS"/>
                <a:cs typeface="Comic Sans MS"/>
              </a:rPr>
              <a:t>göre </a:t>
            </a:r>
            <a:r>
              <a:rPr sz="1800" spc="-5" dirty="0">
                <a:latin typeface="Comic Sans MS"/>
                <a:cs typeface="Comic Sans MS"/>
              </a:rPr>
              <a:t>devlet memurunun öğrenim durumu </a:t>
            </a:r>
            <a:r>
              <a:rPr sz="1800" dirty="0">
                <a:latin typeface="Comic Sans MS"/>
                <a:cs typeface="Comic Sans MS"/>
              </a:rPr>
              <a:t>ve hizmet </a:t>
            </a:r>
            <a:r>
              <a:rPr sz="1800" spc="-5" dirty="0">
                <a:latin typeface="Comic Sans MS"/>
                <a:cs typeface="Comic Sans MS"/>
              </a:rPr>
              <a:t>sınıfı gibi hususların  değerlendirilmesiyle tespit edilen memuriyete </a:t>
            </a:r>
            <a:r>
              <a:rPr sz="1800" dirty="0">
                <a:latin typeface="Comic Sans MS"/>
                <a:cs typeface="Comic Sans MS"/>
              </a:rPr>
              <a:t>giriş </a:t>
            </a:r>
            <a:r>
              <a:rPr sz="1800" spc="-5" dirty="0">
                <a:latin typeface="Comic Sans MS"/>
                <a:cs typeface="Comic Sans MS"/>
              </a:rPr>
              <a:t>derece </a:t>
            </a:r>
            <a:r>
              <a:rPr sz="1800" dirty="0">
                <a:latin typeface="Comic Sans MS"/>
                <a:cs typeface="Comic Sans MS"/>
              </a:rPr>
              <a:t>ve kademesine </a:t>
            </a:r>
            <a:r>
              <a:rPr sz="1800" spc="-5" dirty="0">
                <a:latin typeface="Comic Sans MS"/>
                <a:cs typeface="Comic Sans MS"/>
              </a:rPr>
              <a:t>yine </a:t>
            </a:r>
            <a:r>
              <a:rPr sz="1800" dirty="0">
                <a:latin typeface="Comic Sans MS"/>
                <a:cs typeface="Comic Sans MS"/>
              </a:rPr>
              <a:t>bu </a:t>
            </a:r>
            <a:r>
              <a:rPr sz="1800" spc="-5" dirty="0">
                <a:latin typeface="Comic Sans MS"/>
                <a:cs typeface="Comic Sans MS"/>
              </a:rPr>
              <a:t>kanunda yer alan  ilavelerin yapılması suretiyle bulunacak derece ve kademe üzerinden hesaplanan aylık </a:t>
            </a:r>
            <a:r>
              <a:rPr sz="1800" dirty="0">
                <a:latin typeface="Comic Sans MS"/>
                <a:cs typeface="Comic Sans MS"/>
              </a:rPr>
              <a:t>olarak  </a:t>
            </a:r>
            <a:r>
              <a:rPr sz="1800" spc="-5" dirty="0">
                <a:latin typeface="Comic Sans MS"/>
                <a:cs typeface="Comic Sans MS"/>
              </a:rPr>
              <a:t>tanımlanmaktadır.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omic Sans MS"/>
                <a:cs typeface="Comic Sans MS"/>
              </a:rPr>
              <a:t>Emekli keseneğine esas </a:t>
            </a:r>
            <a:r>
              <a:rPr sz="1800" b="1" dirty="0">
                <a:latin typeface="Comic Sans MS"/>
                <a:cs typeface="Comic Sans MS"/>
              </a:rPr>
              <a:t>aylık</a:t>
            </a:r>
            <a:r>
              <a:rPr sz="1800" b="1" spc="-35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nedir?</a:t>
            </a:r>
            <a:endParaRPr sz="1800">
              <a:latin typeface="Comic Sans MS"/>
              <a:cs typeface="Comic Sans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Comic Sans MS"/>
                <a:cs typeface="Comic Sans MS"/>
              </a:rPr>
              <a:t>15.10.2008 </a:t>
            </a:r>
            <a:r>
              <a:rPr sz="1800" spc="-5" dirty="0">
                <a:latin typeface="Comic Sans MS"/>
                <a:cs typeface="Comic Sans MS"/>
              </a:rPr>
              <a:t>tarihinden sonra </a:t>
            </a:r>
            <a:r>
              <a:rPr sz="1800" dirty="0">
                <a:latin typeface="Comic Sans MS"/>
                <a:cs typeface="Comic Sans MS"/>
              </a:rPr>
              <a:t>5510 sayılı </a:t>
            </a:r>
            <a:r>
              <a:rPr sz="1800" spc="-5" dirty="0">
                <a:latin typeface="Comic Sans MS"/>
                <a:cs typeface="Comic Sans MS"/>
              </a:rPr>
              <a:t>Kanun'un 4-c maddesi </a:t>
            </a:r>
            <a:r>
              <a:rPr sz="1800" dirty="0">
                <a:latin typeface="Comic Sans MS"/>
                <a:cs typeface="Comic Sans MS"/>
              </a:rPr>
              <a:t>kapsamında </a:t>
            </a:r>
            <a:r>
              <a:rPr sz="1800" spc="-5" dirty="0">
                <a:latin typeface="Comic Sans MS"/>
                <a:cs typeface="Comic Sans MS"/>
              </a:rPr>
              <a:t>sigortalı </a:t>
            </a:r>
            <a:r>
              <a:rPr sz="1800" dirty="0">
                <a:latin typeface="Comic Sans MS"/>
                <a:cs typeface="Comic Sans MS"/>
              </a:rPr>
              <a:t>olanlar </a:t>
            </a:r>
            <a:r>
              <a:rPr sz="1800" spc="-10" dirty="0">
                <a:latin typeface="Comic Sans MS"/>
                <a:cs typeface="Comic Sans MS"/>
              </a:rPr>
              <a:t>için  </a:t>
            </a:r>
            <a:r>
              <a:rPr sz="1800" spc="-5" dirty="0">
                <a:latin typeface="Comic Sans MS"/>
                <a:cs typeface="Comic Sans MS"/>
              </a:rPr>
              <a:t>kazanılmış </a:t>
            </a:r>
            <a:r>
              <a:rPr sz="1800" dirty="0">
                <a:latin typeface="Comic Sans MS"/>
                <a:cs typeface="Comic Sans MS"/>
              </a:rPr>
              <a:t>hak aylık </a:t>
            </a:r>
            <a:r>
              <a:rPr sz="1800" spc="-5" dirty="0">
                <a:latin typeface="Comic Sans MS"/>
                <a:cs typeface="Comic Sans MS"/>
              </a:rPr>
              <a:t>kavramı olmakla </a:t>
            </a:r>
            <a:r>
              <a:rPr sz="1800" spc="-10" dirty="0">
                <a:latin typeface="Comic Sans MS"/>
                <a:cs typeface="Comic Sans MS"/>
              </a:rPr>
              <a:t>birlikte </a:t>
            </a:r>
            <a:r>
              <a:rPr sz="1800" spc="-5" dirty="0">
                <a:latin typeface="Comic Sans MS"/>
                <a:cs typeface="Comic Sans MS"/>
              </a:rPr>
              <a:t>emekliliğe </a:t>
            </a:r>
            <a:r>
              <a:rPr sz="1800" dirty="0">
                <a:latin typeface="Comic Sans MS"/>
                <a:cs typeface="Comic Sans MS"/>
              </a:rPr>
              <a:t>esas aylık kavramı </a:t>
            </a:r>
            <a:r>
              <a:rPr sz="1800" spc="-5" dirty="0">
                <a:latin typeface="Comic Sans MS"/>
                <a:cs typeface="Comic Sans MS"/>
              </a:rPr>
              <a:t>yoktur. </a:t>
            </a:r>
            <a:r>
              <a:rPr sz="1800" dirty="0">
                <a:latin typeface="Comic Sans MS"/>
                <a:cs typeface="Comic Sans MS"/>
              </a:rPr>
              <a:t>Bunlar </a:t>
            </a:r>
            <a:r>
              <a:rPr sz="1800" spc="-10" dirty="0">
                <a:latin typeface="Comic Sans MS"/>
                <a:cs typeface="Comic Sans MS"/>
              </a:rPr>
              <a:t>için prime  </a:t>
            </a:r>
            <a:r>
              <a:rPr sz="1800" dirty="0">
                <a:latin typeface="Comic Sans MS"/>
                <a:cs typeface="Comic Sans MS"/>
              </a:rPr>
              <a:t>esas </a:t>
            </a:r>
            <a:r>
              <a:rPr sz="1800" spc="-5" dirty="0">
                <a:latin typeface="Comic Sans MS"/>
                <a:cs typeface="Comic Sans MS"/>
              </a:rPr>
              <a:t>kazanç kavramı vardır. </a:t>
            </a:r>
            <a:r>
              <a:rPr sz="1800" dirty="0">
                <a:latin typeface="Comic Sans MS"/>
                <a:cs typeface="Comic Sans MS"/>
              </a:rPr>
              <a:t>Ancak, </a:t>
            </a:r>
            <a:r>
              <a:rPr sz="1800" spc="-5" dirty="0">
                <a:latin typeface="Comic Sans MS"/>
                <a:cs typeface="Comic Sans MS"/>
              </a:rPr>
              <a:t>657 sayılı </a:t>
            </a:r>
            <a:r>
              <a:rPr sz="1800" dirty="0">
                <a:latin typeface="Comic Sans MS"/>
                <a:cs typeface="Comic Sans MS"/>
              </a:rPr>
              <a:t>Kanun </a:t>
            </a:r>
            <a:r>
              <a:rPr sz="1800" spc="-10" dirty="0">
                <a:latin typeface="Comic Sans MS"/>
                <a:cs typeface="Comic Sans MS"/>
              </a:rPr>
              <a:t>çerçevesinde </a:t>
            </a:r>
            <a:r>
              <a:rPr sz="1800" dirty="0">
                <a:latin typeface="Comic Sans MS"/>
                <a:cs typeface="Comic Sans MS"/>
              </a:rPr>
              <a:t>yapılan </a:t>
            </a:r>
            <a:r>
              <a:rPr sz="1800" spc="-5" dirty="0">
                <a:latin typeface="Comic Sans MS"/>
                <a:cs typeface="Comic Sans MS"/>
              </a:rPr>
              <a:t>uygulamalar devam </a:t>
            </a:r>
            <a:r>
              <a:rPr sz="1800" dirty="0">
                <a:latin typeface="Comic Sans MS"/>
                <a:cs typeface="Comic Sans MS"/>
              </a:rPr>
              <a:t>etmekte  </a:t>
            </a:r>
            <a:r>
              <a:rPr sz="1800" spc="-5" dirty="0">
                <a:latin typeface="Comic Sans MS"/>
                <a:cs typeface="Comic Sans MS"/>
              </a:rPr>
              <a:t>olduğundan </a:t>
            </a:r>
            <a:r>
              <a:rPr sz="1800" dirty="0">
                <a:latin typeface="Comic Sans MS"/>
                <a:cs typeface="Comic Sans MS"/>
              </a:rPr>
              <a:t>ve </a:t>
            </a:r>
            <a:r>
              <a:rPr sz="1800" spc="-5" dirty="0">
                <a:latin typeface="Comic Sans MS"/>
                <a:cs typeface="Comic Sans MS"/>
              </a:rPr>
              <a:t>ek göstergeler </a:t>
            </a:r>
            <a:r>
              <a:rPr sz="1800" dirty="0">
                <a:latin typeface="Comic Sans MS"/>
                <a:cs typeface="Comic Sans MS"/>
              </a:rPr>
              <a:t>prime esas </a:t>
            </a:r>
            <a:r>
              <a:rPr sz="1800" spc="-5" dirty="0">
                <a:latin typeface="Comic Sans MS"/>
                <a:cs typeface="Comic Sans MS"/>
              </a:rPr>
              <a:t>kazanç unsurları arasında yer aldığından ek </a:t>
            </a:r>
            <a:r>
              <a:rPr sz="1800" dirty="0">
                <a:latin typeface="Comic Sans MS"/>
                <a:cs typeface="Comic Sans MS"/>
              </a:rPr>
              <a:t>göstergeler  emekli </a:t>
            </a:r>
            <a:r>
              <a:rPr sz="1800" spc="-5" dirty="0">
                <a:latin typeface="Comic Sans MS"/>
                <a:cs typeface="Comic Sans MS"/>
              </a:rPr>
              <a:t>maaşının önemli </a:t>
            </a:r>
            <a:r>
              <a:rPr sz="1800" spc="-10" dirty="0">
                <a:latin typeface="Comic Sans MS"/>
                <a:cs typeface="Comic Sans MS"/>
              </a:rPr>
              <a:t>bir </a:t>
            </a:r>
            <a:r>
              <a:rPr sz="1800" spc="-5" dirty="0">
                <a:latin typeface="Comic Sans MS"/>
                <a:cs typeface="Comic Sans MS"/>
              </a:rPr>
              <a:t>unsuru </a:t>
            </a:r>
            <a:r>
              <a:rPr sz="1800" dirty="0">
                <a:latin typeface="Comic Sans MS"/>
                <a:cs typeface="Comic Sans MS"/>
              </a:rPr>
              <a:t>olmaya </a:t>
            </a:r>
            <a:r>
              <a:rPr sz="1800" spc="-5" dirty="0">
                <a:latin typeface="Comic Sans MS"/>
                <a:cs typeface="Comic Sans MS"/>
              </a:rPr>
              <a:t>devam </a:t>
            </a:r>
            <a:r>
              <a:rPr sz="1800" dirty="0">
                <a:latin typeface="Comic Sans MS"/>
                <a:cs typeface="Comic Sans MS"/>
              </a:rPr>
              <a:t>etmektedir. Konuyu örnekle açıklamak gerekirse, </a:t>
            </a:r>
            <a:r>
              <a:rPr sz="1800" spc="5" dirty="0">
                <a:latin typeface="Comic Sans MS"/>
                <a:cs typeface="Comic Sans MS"/>
              </a:rPr>
              <a:t>5510  </a:t>
            </a:r>
            <a:r>
              <a:rPr sz="1800" dirty="0">
                <a:latin typeface="Comic Sans MS"/>
                <a:cs typeface="Comic Sans MS"/>
              </a:rPr>
              <a:t>sayılı </a:t>
            </a:r>
            <a:r>
              <a:rPr sz="1800" spc="-5" dirty="0">
                <a:latin typeface="Comic Sans MS"/>
                <a:cs typeface="Comic Sans MS"/>
              </a:rPr>
              <a:t>Kanun'a tabi </a:t>
            </a:r>
            <a:r>
              <a:rPr sz="1800" dirty="0">
                <a:latin typeface="Comic Sans MS"/>
                <a:cs typeface="Comic Sans MS"/>
              </a:rPr>
              <a:t>olarak görev yapan bir memur </a:t>
            </a:r>
            <a:r>
              <a:rPr sz="1800" spc="-5" dirty="0">
                <a:latin typeface="Comic Sans MS"/>
                <a:cs typeface="Comic Sans MS"/>
              </a:rPr>
              <a:t>genel müdür </a:t>
            </a:r>
            <a:r>
              <a:rPr sz="1800" dirty="0">
                <a:latin typeface="Comic Sans MS"/>
                <a:cs typeface="Comic Sans MS"/>
              </a:rPr>
              <a:t>olarak </a:t>
            </a:r>
            <a:r>
              <a:rPr sz="1800" spc="-5" dirty="0">
                <a:latin typeface="Comic Sans MS"/>
                <a:cs typeface="Comic Sans MS"/>
              </a:rPr>
              <a:t>atandıktan </a:t>
            </a:r>
            <a:r>
              <a:rPr sz="1800" dirty="0">
                <a:latin typeface="Comic Sans MS"/>
                <a:cs typeface="Comic Sans MS"/>
              </a:rPr>
              <a:t>6 ay sonra </a:t>
            </a:r>
            <a:r>
              <a:rPr sz="1800" spc="-5" dirty="0">
                <a:latin typeface="Comic Sans MS"/>
                <a:cs typeface="Comic Sans MS"/>
              </a:rPr>
              <a:t>görevden  alınır ve 657 sayılı Kanun'un </a:t>
            </a:r>
            <a:r>
              <a:rPr sz="1800" dirty="0">
                <a:latin typeface="Comic Sans MS"/>
                <a:cs typeface="Comic Sans MS"/>
              </a:rPr>
              <a:t>43/B </a:t>
            </a:r>
            <a:r>
              <a:rPr sz="1800" spc="-5" dirty="0">
                <a:latin typeface="Comic Sans MS"/>
                <a:cs typeface="Comic Sans MS"/>
              </a:rPr>
              <a:t>maddesinde </a:t>
            </a:r>
            <a:r>
              <a:rPr sz="1800" spc="-10" dirty="0">
                <a:latin typeface="Comic Sans MS"/>
                <a:cs typeface="Comic Sans MS"/>
              </a:rPr>
              <a:t>belirtilen </a:t>
            </a:r>
            <a:r>
              <a:rPr sz="1800" spc="-5" dirty="0">
                <a:latin typeface="Comic Sans MS"/>
                <a:cs typeface="Comic Sans MS"/>
              </a:rPr>
              <a:t>unvanlı kadrolara atanırsa 6400 ek   göstergeden </a:t>
            </a:r>
            <a:r>
              <a:rPr sz="1800" spc="-10" dirty="0">
                <a:latin typeface="Comic Sans MS"/>
                <a:cs typeface="Comic Sans MS"/>
              </a:rPr>
              <a:t>ve </a:t>
            </a:r>
            <a:r>
              <a:rPr sz="1800" spc="-5" dirty="0">
                <a:latin typeface="Comic Sans MS"/>
                <a:cs typeface="Comic Sans MS"/>
              </a:rPr>
              <a:t>atanılan kadronun </a:t>
            </a:r>
            <a:r>
              <a:rPr sz="1800" spc="-10" dirty="0">
                <a:latin typeface="Comic Sans MS"/>
                <a:cs typeface="Comic Sans MS"/>
              </a:rPr>
              <a:t>karşılığı </a:t>
            </a:r>
            <a:r>
              <a:rPr sz="1800" spc="-5" dirty="0">
                <a:latin typeface="Comic Sans MS"/>
                <a:cs typeface="Comic Sans MS"/>
              </a:rPr>
              <a:t>olan makam </a:t>
            </a:r>
            <a:r>
              <a:rPr sz="1800" dirty="0">
                <a:latin typeface="Comic Sans MS"/>
                <a:cs typeface="Comic Sans MS"/>
              </a:rPr>
              <a:t>ve görev </a:t>
            </a:r>
            <a:r>
              <a:rPr sz="1800" spc="-5" dirty="0">
                <a:latin typeface="Comic Sans MS"/>
                <a:cs typeface="Comic Sans MS"/>
              </a:rPr>
              <a:t>tazminatından faydalanmaya devam  </a:t>
            </a:r>
            <a:r>
              <a:rPr sz="1800" dirty="0">
                <a:latin typeface="Comic Sans MS"/>
                <a:cs typeface="Comic Sans MS"/>
              </a:rPr>
              <a:t>eder ve bu unsurlar sigorta primine esas </a:t>
            </a:r>
            <a:r>
              <a:rPr sz="1800" spc="-5" dirty="0">
                <a:latin typeface="Comic Sans MS"/>
                <a:cs typeface="Comic Sans MS"/>
              </a:rPr>
              <a:t>kazançlarda da dikkate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alınır.</a:t>
            </a:r>
            <a:endParaRPr sz="1800">
              <a:latin typeface="Comic Sans MS"/>
              <a:cs typeface="Comic Sans MS"/>
            </a:endParaRPr>
          </a:p>
          <a:p>
            <a:pPr marL="12700" marR="8255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omic Sans MS"/>
                <a:cs typeface="Comic Sans MS"/>
              </a:rPr>
              <a:t>5434 </a:t>
            </a:r>
            <a:r>
              <a:rPr sz="1800" spc="-5" dirty="0">
                <a:latin typeface="Comic Sans MS"/>
                <a:cs typeface="Comic Sans MS"/>
              </a:rPr>
              <a:t>sayılı Kanun'un emekli keseneğine </a:t>
            </a:r>
            <a:r>
              <a:rPr sz="1800" dirty="0">
                <a:latin typeface="Comic Sans MS"/>
                <a:cs typeface="Comic Sans MS"/>
              </a:rPr>
              <a:t>esas aylık </a:t>
            </a:r>
            <a:r>
              <a:rPr sz="1800" spc="-5" dirty="0">
                <a:latin typeface="Comic Sans MS"/>
                <a:cs typeface="Comic Sans MS"/>
              </a:rPr>
              <a:t>derecesini kazanılmış </a:t>
            </a:r>
            <a:r>
              <a:rPr sz="1800" dirty="0">
                <a:latin typeface="Comic Sans MS"/>
                <a:cs typeface="Comic Sans MS"/>
              </a:rPr>
              <a:t>hak aylık </a:t>
            </a:r>
            <a:r>
              <a:rPr sz="1800" spc="-5" dirty="0">
                <a:latin typeface="Comic Sans MS"/>
                <a:cs typeface="Comic Sans MS"/>
              </a:rPr>
              <a:t>derecesinin önüne   </a:t>
            </a:r>
            <a:r>
              <a:rPr sz="1800" dirty="0">
                <a:latin typeface="Comic Sans MS"/>
                <a:cs typeface="Comic Sans MS"/>
              </a:rPr>
              <a:t>geçiren </a:t>
            </a:r>
            <a:r>
              <a:rPr sz="1800" spc="-5" dirty="0">
                <a:latin typeface="Comic Sans MS"/>
                <a:cs typeface="Comic Sans MS"/>
              </a:rPr>
              <a:t>ek 18'inci maddesi </a:t>
            </a:r>
            <a:r>
              <a:rPr sz="1800" dirty="0">
                <a:latin typeface="Comic Sans MS"/>
                <a:cs typeface="Comic Sans MS"/>
              </a:rPr>
              <a:t>5510 sayılı Kanun'un 106'ncı </a:t>
            </a:r>
            <a:r>
              <a:rPr sz="1800" spc="-5" dirty="0">
                <a:latin typeface="Comic Sans MS"/>
                <a:cs typeface="Comic Sans MS"/>
              </a:rPr>
              <a:t>maddesiyle </a:t>
            </a:r>
            <a:r>
              <a:rPr sz="1800" dirty="0">
                <a:latin typeface="Comic Sans MS"/>
                <a:cs typeface="Comic Sans MS"/>
              </a:rPr>
              <a:t>yürürlükten</a:t>
            </a:r>
            <a:r>
              <a:rPr sz="1800" spc="-7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kaldırılmıştır.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26876" y="6408445"/>
            <a:ext cx="28321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z="1800" dirty="0">
                <a:solidFill>
                  <a:srgbClr val="888888"/>
                </a:solidFill>
                <a:latin typeface="Calibri"/>
                <a:cs typeface="Calibri"/>
              </a:rPr>
              <a:t>11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85837" y="376237"/>
          <a:ext cx="9996805" cy="5701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8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63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30"/>
                        </a:spcBef>
                      </a:pP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YAN ÖDEME AYLIĞI </a:t>
                      </a:r>
                      <a:r>
                        <a:rPr sz="1800" b="1" dirty="0">
                          <a:latin typeface="Comic Sans MS"/>
                          <a:cs typeface="Comic Sans MS"/>
                        </a:rPr>
                        <a:t>(657/152</a:t>
                      </a:r>
                      <a:r>
                        <a:rPr sz="1800" b="1" spc="-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Mad)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25781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5"/>
                        </a:spcBef>
                        <a:tabLst>
                          <a:tab pos="2693035" algn="l"/>
                          <a:tab pos="3056255" algn="l"/>
                        </a:tabLst>
                      </a:pP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Yan</a:t>
                      </a:r>
                      <a:r>
                        <a:rPr sz="1800" b="1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Ödeme</a:t>
                      </a:r>
                      <a:r>
                        <a:rPr sz="1800" b="1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Göstergesi	</a:t>
                      </a:r>
                      <a:r>
                        <a:rPr sz="1800" b="1" dirty="0">
                          <a:latin typeface="Comic Sans MS"/>
                          <a:cs typeface="Comic Sans MS"/>
                        </a:rPr>
                        <a:t>X	</a:t>
                      </a: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Yan Ödeme</a:t>
                      </a:r>
                      <a:r>
                        <a:rPr sz="1800" b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b="1" dirty="0">
                          <a:latin typeface="Comic Sans MS"/>
                          <a:cs typeface="Comic Sans MS"/>
                        </a:rPr>
                        <a:t>Katsayı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180975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0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marL="319405" indent="-309880">
                        <a:lnSpc>
                          <a:spcPct val="100000"/>
                        </a:lnSpc>
                        <a:buAutoNum type="alphaLcParenR"/>
                        <a:tabLst>
                          <a:tab pos="320040" algn="l"/>
                        </a:tabLst>
                      </a:pPr>
                      <a:r>
                        <a:rPr sz="1800" b="1" dirty="0">
                          <a:latin typeface="Comic Sans MS"/>
                          <a:cs typeface="Comic Sans MS"/>
                        </a:rPr>
                        <a:t>Niteliği </a:t>
                      </a: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ve çalışma şartları bakımından </a:t>
                      </a:r>
                      <a:r>
                        <a:rPr sz="1800" b="1" dirty="0">
                          <a:latin typeface="Comic Sans MS"/>
                          <a:cs typeface="Comic Sans MS"/>
                        </a:rPr>
                        <a:t>güç olan </a:t>
                      </a: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işlerde çalışanlara iş </a:t>
                      </a:r>
                      <a:r>
                        <a:rPr sz="1800" b="1" dirty="0">
                          <a:latin typeface="Comic Sans MS"/>
                          <a:cs typeface="Comic Sans MS"/>
                        </a:rPr>
                        <a:t>güçlüğü</a:t>
                      </a:r>
                      <a:r>
                        <a:rPr sz="1800" b="1" spc="-15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zammı,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  <a:p>
                      <a:pPr marL="326390" indent="-316865">
                        <a:lnSpc>
                          <a:spcPct val="100000"/>
                        </a:lnSpc>
                        <a:spcBef>
                          <a:spcPts val="325"/>
                        </a:spcBef>
                        <a:buAutoNum type="alphaLcParenR"/>
                        <a:tabLst>
                          <a:tab pos="327025" algn="l"/>
                        </a:tabLst>
                      </a:pP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Hayat ve sağlık için tehlike arz eden </a:t>
                      </a:r>
                      <a:r>
                        <a:rPr sz="1800" b="1" dirty="0">
                          <a:latin typeface="Comic Sans MS"/>
                          <a:cs typeface="Comic Sans MS"/>
                        </a:rPr>
                        <a:t>hizmetlerde </a:t>
                      </a: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çalışanlara iş riski</a:t>
                      </a:r>
                      <a:r>
                        <a:rPr sz="1800" b="1" spc="-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zammı,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  <a:p>
                      <a:pPr marL="9525" marR="327025">
                        <a:lnSpc>
                          <a:spcPct val="114999"/>
                        </a:lnSpc>
                        <a:buAutoNum type="alphaLcParenR"/>
                        <a:tabLst>
                          <a:tab pos="310515" algn="l"/>
                        </a:tabLst>
                      </a:pP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Sayıştay'a </a:t>
                      </a:r>
                      <a:r>
                        <a:rPr sz="1800" b="1" dirty="0">
                          <a:latin typeface="Comic Sans MS"/>
                          <a:cs typeface="Comic Sans MS"/>
                        </a:rPr>
                        <a:t>hesap </a:t>
                      </a: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vermekle </a:t>
                      </a:r>
                      <a:r>
                        <a:rPr sz="1800" b="1" dirty="0">
                          <a:latin typeface="Comic Sans MS"/>
                          <a:cs typeface="Comic Sans MS"/>
                        </a:rPr>
                        <a:t>yükümlü </a:t>
                      </a: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olan saymanlarla, vezne açığından </a:t>
                      </a:r>
                      <a:r>
                        <a:rPr sz="1800" b="1" dirty="0">
                          <a:latin typeface="Comic Sans MS"/>
                          <a:cs typeface="Comic Sans MS"/>
                        </a:rPr>
                        <a:t>malen sorumlu  olan </a:t>
                      </a: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veznedar ve diğer görevlilere </a:t>
                      </a:r>
                      <a:r>
                        <a:rPr sz="1800" b="1" dirty="0">
                          <a:latin typeface="Comic Sans MS"/>
                          <a:cs typeface="Comic Sans MS"/>
                        </a:rPr>
                        <a:t>mali sorumluluk </a:t>
                      </a: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zammı (Taşınır kayıt</a:t>
                      </a:r>
                      <a:r>
                        <a:rPr sz="1800" b="1" spc="-1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yetkilileri),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  <a:p>
                      <a:pPr marL="326390" indent="-316865">
                        <a:lnSpc>
                          <a:spcPct val="100000"/>
                        </a:lnSpc>
                        <a:spcBef>
                          <a:spcPts val="325"/>
                        </a:spcBef>
                        <a:buAutoNum type="alphaLcParenR"/>
                        <a:tabLst>
                          <a:tab pos="327025" algn="l"/>
                        </a:tabLst>
                      </a:pP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Temininde, görevde tutulmasında veya belli </a:t>
                      </a:r>
                      <a:r>
                        <a:rPr sz="1800" b="1" dirty="0">
                          <a:latin typeface="Comic Sans MS"/>
                          <a:cs typeface="Comic Sans MS"/>
                        </a:rPr>
                        <a:t>yerlerde </a:t>
                      </a: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istihdam edilmesinde</a:t>
                      </a:r>
                      <a:r>
                        <a:rPr sz="1800" b="1" spc="-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b="1" dirty="0">
                          <a:latin typeface="Comic Sans MS"/>
                          <a:cs typeface="Comic Sans MS"/>
                        </a:rPr>
                        <a:t>güçlük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  <a:p>
                      <a:pPr marL="95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bulunan elemanlar için temininde </a:t>
                      </a:r>
                      <a:r>
                        <a:rPr sz="1800" b="1" dirty="0">
                          <a:latin typeface="Comic Sans MS"/>
                          <a:cs typeface="Comic Sans MS"/>
                        </a:rPr>
                        <a:t>güçlük </a:t>
                      </a: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zammı,</a:t>
                      </a:r>
                      <a:r>
                        <a:rPr sz="1800" b="1" spc="-1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b="1" dirty="0">
                          <a:latin typeface="Comic Sans MS"/>
                          <a:cs typeface="Comic Sans MS"/>
                        </a:rPr>
                        <a:t>ödenir.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  <a:p>
                      <a:pPr marL="9525" marR="495934" algn="just">
                        <a:lnSpc>
                          <a:spcPct val="114999"/>
                        </a:lnSpc>
                      </a:pPr>
                      <a:r>
                        <a:rPr sz="1800" b="1" dirty="0">
                          <a:latin typeface="Comic Sans MS"/>
                          <a:cs typeface="Comic Sans MS"/>
                        </a:rPr>
                        <a:t>Devlet Memurlarına </a:t>
                      </a: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Ödenecek Zam ve Tazminatlara İlişkin Bakanlar </a:t>
                      </a:r>
                      <a:r>
                        <a:rPr sz="1800" b="1" dirty="0">
                          <a:latin typeface="Comic Sans MS"/>
                          <a:cs typeface="Comic Sans MS"/>
                        </a:rPr>
                        <a:t>Kurulu </a:t>
                      </a: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Kararı ile  belirtilen iş </a:t>
                      </a:r>
                      <a:r>
                        <a:rPr sz="1800" b="1" dirty="0">
                          <a:latin typeface="Comic Sans MS"/>
                          <a:cs typeface="Comic Sans MS"/>
                        </a:rPr>
                        <a:t>güçlüğü </a:t>
                      </a: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zammı, iş riski zammı, </a:t>
                      </a:r>
                      <a:r>
                        <a:rPr sz="1800" b="1" dirty="0">
                          <a:latin typeface="Comic Sans MS"/>
                          <a:cs typeface="Comic Sans MS"/>
                        </a:rPr>
                        <a:t>mali sorumluluk </a:t>
                      </a: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zammı ile temininde</a:t>
                      </a:r>
                      <a:r>
                        <a:rPr sz="1800" b="1" spc="-2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b="1" dirty="0">
                          <a:latin typeface="Comic Sans MS"/>
                          <a:cs typeface="Comic Sans MS"/>
                        </a:rPr>
                        <a:t>güçlük  </a:t>
                      </a: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zammı puanları toplamına </a:t>
                      </a:r>
                      <a:r>
                        <a:rPr sz="1800" b="1" dirty="0">
                          <a:latin typeface="Comic Sans MS"/>
                          <a:cs typeface="Comic Sans MS"/>
                        </a:rPr>
                        <a:t>yan ödeme </a:t>
                      </a: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katsayısının </a:t>
                      </a:r>
                      <a:r>
                        <a:rPr sz="1800" b="1" dirty="0">
                          <a:latin typeface="Comic Sans MS"/>
                          <a:cs typeface="Comic Sans MS"/>
                        </a:rPr>
                        <a:t>uygulanması </a:t>
                      </a: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ile</a:t>
                      </a:r>
                      <a:r>
                        <a:rPr sz="1800" b="1" spc="-114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ulaşılır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5715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1326876" y="6408445"/>
            <a:ext cx="28321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z="1800" dirty="0">
                <a:solidFill>
                  <a:srgbClr val="888888"/>
                </a:solidFill>
                <a:latin typeface="Calibri"/>
                <a:cs typeface="Calibri"/>
              </a:rPr>
              <a:t>12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5"/>
            <a:ext cx="1591945" cy="507365"/>
          </a:xfrm>
          <a:custGeom>
            <a:avLst/>
            <a:gdLst/>
            <a:ahLst/>
            <a:cxnLst/>
            <a:rect l="l" t="t" r="r" b="b"/>
            <a:pathLst>
              <a:path w="1591945" h="507365">
                <a:moveTo>
                  <a:pt x="0" y="0"/>
                </a:moveTo>
                <a:lnTo>
                  <a:pt x="0" y="503428"/>
                </a:lnTo>
                <a:lnTo>
                  <a:pt x="1245844" y="506984"/>
                </a:lnTo>
                <a:lnTo>
                  <a:pt x="1346200" y="506984"/>
                </a:lnTo>
                <a:lnTo>
                  <a:pt x="1350899" y="502158"/>
                </a:lnTo>
                <a:lnTo>
                  <a:pt x="1352423" y="500634"/>
                </a:lnTo>
                <a:lnTo>
                  <a:pt x="1354328" y="499110"/>
                </a:lnTo>
                <a:lnTo>
                  <a:pt x="1355852" y="497459"/>
                </a:lnTo>
                <a:lnTo>
                  <a:pt x="1584960" y="268605"/>
                </a:lnTo>
                <a:lnTo>
                  <a:pt x="1590294" y="261493"/>
                </a:lnTo>
                <a:lnTo>
                  <a:pt x="1591945" y="254254"/>
                </a:lnTo>
                <a:lnTo>
                  <a:pt x="1590294" y="247142"/>
                </a:lnTo>
                <a:lnTo>
                  <a:pt x="1584960" y="240030"/>
                </a:lnTo>
                <a:lnTo>
                  <a:pt x="1355852" y="11303"/>
                </a:lnTo>
                <a:lnTo>
                  <a:pt x="1350899" y="11303"/>
                </a:lnTo>
                <a:lnTo>
                  <a:pt x="1350899" y="6477"/>
                </a:lnTo>
                <a:lnTo>
                  <a:pt x="1346200" y="6477"/>
                </a:lnTo>
                <a:lnTo>
                  <a:pt x="1341374" y="1778"/>
                </a:lnTo>
                <a:lnTo>
                  <a:pt x="1245844" y="1778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1698" y="587451"/>
            <a:ext cx="8714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dirty="0">
                <a:solidFill>
                  <a:srgbClr val="242424"/>
                </a:solidFill>
                <a:latin typeface="Comic Sans MS"/>
                <a:cs typeface="Comic Sans MS"/>
              </a:rPr>
              <a:t>EK </a:t>
            </a:r>
            <a:r>
              <a:rPr sz="5400" b="0" spc="-10" dirty="0">
                <a:solidFill>
                  <a:srgbClr val="242424"/>
                </a:solidFill>
                <a:latin typeface="Comic Sans MS"/>
                <a:cs typeface="Comic Sans MS"/>
              </a:rPr>
              <a:t>ÖDEME(666 </a:t>
            </a:r>
            <a:r>
              <a:rPr sz="5400" b="0" spc="-5" dirty="0">
                <a:solidFill>
                  <a:srgbClr val="242424"/>
                </a:solidFill>
                <a:latin typeface="Comic Sans MS"/>
                <a:cs typeface="Comic Sans MS"/>
              </a:rPr>
              <a:t>sayılı</a:t>
            </a:r>
            <a:r>
              <a:rPr sz="5400" b="0" spc="-120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5400" b="0" dirty="0">
                <a:solidFill>
                  <a:srgbClr val="242424"/>
                </a:solidFill>
                <a:latin typeface="Comic Sans MS"/>
                <a:cs typeface="Comic Sans MS"/>
              </a:rPr>
              <a:t>KHK)</a:t>
            </a:r>
            <a:endParaRPr sz="54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5191" y="1951608"/>
            <a:ext cx="429768" cy="256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191" y="2352420"/>
            <a:ext cx="429768" cy="256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85391" y="1789557"/>
            <a:ext cx="9944100" cy="110172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800" b="1" dirty="0">
                <a:latin typeface="Comic Sans MS"/>
                <a:cs typeface="Comic Sans MS"/>
              </a:rPr>
              <a:t>666 </a:t>
            </a:r>
            <a:r>
              <a:rPr sz="1800" b="1" spc="-5" dirty="0">
                <a:latin typeface="Comic Sans MS"/>
                <a:cs typeface="Comic Sans MS"/>
              </a:rPr>
              <a:t>Sayılı </a:t>
            </a:r>
            <a:r>
              <a:rPr sz="1800" b="1" dirty="0">
                <a:latin typeface="Comic Sans MS"/>
                <a:cs typeface="Comic Sans MS"/>
              </a:rPr>
              <a:t>Kanun </a:t>
            </a:r>
            <a:r>
              <a:rPr sz="1800" b="1" spc="-5" dirty="0">
                <a:latin typeface="Comic Sans MS"/>
                <a:cs typeface="Comic Sans MS"/>
              </a:rPr>
              <a:t>Hükmünde Kararname </a:t>
            </a:r>
            <a:r>
              <a:rPr sz="1800" b="1" spc="-10" dirty="0">
                <a:latin typeface="Comic Sans MS"/>
                <a:cs typeface="Comic Sans MS"/>
              </a:rPr>
              <a:t>gereğince</a:t>
            </a:r>
            <a:r>
              <a:rPr sz="1800" b="1" spc="-225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ödenir.</a:t>
            </a:r>
            <a:endParaRPr sz="18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  <a:spcBef>
                <a:spcPts val="994"/>
              </a:spcBef>
              <a:tabLst>
                <a:tab pos="1187450" algn="l"/>
                <a:tab pos="1602105" algn="l"/>
                <a:tab pos="2454275" algn="l"/>
                <a:tab pos="3304540" algn="l"/>
                <a:tab pos="4173220" algn="l"/>
                <a:tab pos="4883785" algn="l"/>
                <a:tab pos="5974715" algn="l"/>
                <a:tab pos="6445885" algn="l"/>
                <a:tab pos="7395209" algn="l"/>
                <a:tab pos="7989570" algn="l"/>
                <a:tab pos="9093835" algn="l"/>
                <a:tab pos="9494520" algn="l"/>
              </a:tabLst>
            </a:pPr>
            <a:r>
              <a:rPr sz="1800" b="1" spc="-5" dirty="0">
                <a:latin typeface="Comic Sans MS"/>
                <a:cs typeface="Comic Sans MS"/>
              </a:rPr>
              <a:t>Y</a:t>
            </a:r>
            <a:r>
              <a:rPr sz="1800" b="1" spc="-20" dirty="0">
                <a:latin typeface="Comic Sans MS"/>
                <a:cs typeface="Comic Sans MS"/>
              </a:rPr>
              <a:t>a</a:t>
            </a:r>
            <a:r>
              <a:rPr sz="1800" b="1" dirty="0">
                <a:latin typeface="Comic Sans MS"/>
                <a:cs typeface="Comic Sans MS"/>
              </a:rPr>
              <a:t>pı</a:t>
            </a:r>
            <a:r>
              <a:rPr sz="1800" b="1" spc="-10" dirty="0">
                <a:latin typeface="Comic Sans MS"/>
                <a:cs typeface="Comic Sans MS"/>
              </a:rPr>
              <a:t>l</a:t>
            </a:r>
            <a:r>
              <a:rPr sz="1800" b="1" spc="-20" dirty="0">
                <a:latin typeface="Comic Sans MS"/>
                <a:cs typeface="Comic Sans MS"/>
              </a:rPr>
              <a:t>a</a:t>
            </a:r>
            <a:r>
              <a:rPr sz="1800" b="1" spc="-5" dirty="0">
                <a:latin typeface="Comic Sans MS"/>
                <a:cs typeface="Comic Sans MS"/>
              </a:rPr>
              <a:t>ca</a:t>
            </a:r>
            <a:r>
              <a:rPr sz="1800" b="1" dirty="0">
                <a:latin typeface="Comic Sans MS"/>
                <a:cs typeface="Comic Sans MS"/>
              </a:rPr>
              <a:t>k	ek	öde</a:t>
            </a:r>
            <a:r>
              <a:rPr sz="1800" b="1" spc="5" dirty="0">
                <a:latin typeface="Comic Sans MS"/>
                <a:cs typeface="Comic Sans MS"/>
              </a:rPr>
              <a:t>m</a:t>
            </a:r>
            <a:r>
              <a:rPr sz="1800" b="1" dirty="0">
                <a:latin typeface="Comic Sans MS"/>
                <a:cs typeface="Comic Sans MS"/>
              </a:rPr>
              <a:t>e	</a:t>
            </a:r>
            <a:r>
              <a:rPr sz="1800" b="1" spc="-5" dirty="0">
                <a:latin typeface="Comic Sans MS"/>
                <a:cs typeface="Comic Sans MS"/>
              </a:rPr>
              <a:t>d</a:t>
            </a:r>
            <a:r>
              <a:rPr sz="1800" b="1" spc="-20" dirty="0">
                <a:latin typeface="Comic Sans MS"/>
                <a:cs typeface="Comic Sans MS"/>
              </a:rPr>
              <a:t>a</a:t>
            </a:r>
            <a:r>
              <a:rPr sz="1800" b="1" spc="15" dirty="0">
                <a:latin typeface="Comic Sans MS"/>
                <a:cs typeface="Comic Sans MS"/>
              </a:rPr>
              <a:t>m</a:t>
            </a:r>
            <a:r>
              <a:rPr sz="1800" b="1" dirty="0">
                <a:latin typeface="Comic Sans MS"/>
                <a:cs typeface="Comic Sans MS"/>
              </a:rPr>
              <a:t>ga	ve</a:t>
            </a:r>
            <a:r>
              <a:rPr sz="1800" b="1" spc="-10" dirty="0">
                <a:latin typeface="Comic Sans MS"/>
                <a:cs typeface="Comic Sans MS"/>
              </a:rPr>
              <a:t>r</a:t>
            </a:r>
            <a:r>
              <a:rPr sz="1800" b="1" dirty="0">
                <a:latin typeface="Comic Sans MS"/>
                <a:cs typeface="Comic Sans MS"/>
              </a:rPr>
              <a:t>gisi	h</a:t>
            </a:r>
            <a:r>
              <a:rPr sz="1800" b="1" spc="-20" dirty="0">
                <a:latin typeface="Comic Sans MS"/>
                <a:cs typeface="Comic Sans MS"/>
              </a:rPr>
              <a:t>a</a:t>
            </a:r>
            <a:r>
              <a:rPr sz="1800" b="1" spc="-5" dirty="0">
                <a:latin typeface="Comic Sans MS"/>
                <a:cs typeface="Comic Sans MS"/>
              </a:rPr>
              <a:t>ri</a:t>
            </a:r>
            <a:r>
              <a:rPr sz="1800" b="1" dirty="0">
                <a:latin typeface="Comic Sans MS"/>
                <a:cs typeface="Comic Sans MS"/>
              </a:rPr>
              <a:t>ç	he</a:t>
            </a:r>
            <a:r>
              <a:rPr sz="1800" b="1" spc="-15" dirty="0">
                <a:latin typeface="Comic Sans MS"/>
                <a:cs typeface="Comic Sans MS"/>
              </a:rPr>
              <a:t>r</a:t>
            </a:r>
            <a:r>
              <a:rPr sz="1800" b="1" dirty="0">
                <a:latin typeface="Comic Sans MS"/>
                <a:cs typeface="Comic Sans MS"/>
              </a:rPr>
              <a:t>h</a:t>
            </a:r>
            <a:r>
              <a:rPr sz="1800" b="1" spc="-5" dirty="0">
                <a:latin typeface="Comic Sans MS"/>
                <a:cs typeface="Comic Sans MS"/>
              </a:rPr>
              <a:t>a</a:t>
            </a:r>
            <a:r>
              <a:rPr sz="1800" b="1" spc="-10" dirty="0">
                <a:latin typeface="Comic Sans MS"/>
                <a:cs typeface="Comic Sans MS"/>
              </a:rPr>
              <a:t>n</a:t>
            </a:r>
            <a:r>
              <a:rPr sz="1800" b="1" dirty="0">
                <a:latin typeface="Comic Sans MS"/>
                <a:cs typeface="Comic Sans MS"/>
              </a:rPr>
              <a:t>gi	</a:t>
            </a:r>
            <a:r>
              <a:rPr sz="1800" b="1" spc="-5" dirty="0">
                <a:latin typeface="Comic Sans MS"/>
                <a:cs typeface="Comic Sans MS"/>
              </a:rPr>
              <a:t>bi</a:t>
            </a:r>
            <a:r>
              <a:rPr sz="1800" b="1" dirty="0">
                <a:latin typeface="Comic Sans MS"/>
                <a:cs typeface="Comic Sans MS"/>
              </a:rPr>
              <a:t>r	ve</a:t>
            </a:r>
            <a:r>
              <a:rPr sz="1800" b="1" spc="-15" dirty="0">
                <a:latin typeface="Comic Sans MS"/>
                <a:cs typeface="Comic Sans MS"/>
              </a:rPr>
              <a:t>r</a:t>
            </a:r>
            <a:r>
              <a:rPr sz="1800" b="1" dirty="0">
                <a:latin typeface="Comic Sans MS"/>
                <a:cs typeface="Comic Sans MS"/>
              </a:rPr>
              <a:t>giye	</a:t>
            </a:r>
            <a:r>
              <a:rPr sz="1800" b="1" spc="-10" dirty="0">
                <a:latin typeface="Comic Sans MS"/>
                <a:cs typeface="Comic Sans MS"/>
              </a:rPr>
              <a:t>t</a:t>
            </a:r>
            <a:r>
              <a:rPr sz="1800" b="1" dirty="0">
                <a:latin typeface="Comic Sans MS"/>
                <a:cs typeface="Comic Sans MS"/>
              </a:rPr>
              <a:t>abi	tutu</a:t>
            </a:r>
            <a:r>
              <a:rPr sz="1800" b="1" spc="-15" dirty="0">
                <a:latin typeface="Comic Sans MS"/>
                <a:cs typeface="Comic Sans MS"/>
              </a:rPr>
              <a:t>l</a:t>
            </a:r>
            <a:r>
              <a:rPr sz="1800" b="1" dirty="0">
                <a:latin typeface="Comic Sans MS"/>
                <a:cs typeface="Comic Sans MS"/>
              </a:rPr>
              <a:t>maz	ve	</a:t>
            </a:r>
            <a:r>
              <a:rPr sz="1800" b="1" spc="-5" dirty="0">
                <a:latin typeface="Comic Sans MS"/>
                <a:cs typeface="Comic Sans MS"/>
              </a:rPr>
              <a:t>i</a:t>
            </a:r>
            <a:r>
              <a:rPr sz="1800" b="1" spc="-15" dirty="0">
                <a:latin typeface="Comic Sans MS"/>
                <a:cs typeface="Comic Sans MS"/>
              </a:rPr>
              <a:t>l</a:t>
            </a:r>
            <a:r>
              <a:rPr sz="1800" b="1" dirty="0">
                <a:latin typeface="Comic Sans MS"/>
                <a:cs typeface="Comic Sans MS"/>
              </a:rPr>
              <a:t>g</a:t>
            </a:r>
            <a:r>
              <a:rPr sz="1800" b="1" spc="-15" dirty="0">
                <a:latin typeface="Comic Sans MS"/>
                <a:cs typeface="Comic Sans MS"/>
              </a:rPr>
              <a:t>i</a:t>
            </a:r>
            <a:r>
              <a:rPr sz="1800" b="1" dirty="0">
                <a:latin typeface="Comic Sans MS"/>
                <a:cs typeface="Comic Sans MS"/>
              </a:rPr>
              <a:t>li  </a:t>
            </a:r>
            <a:r>
              <a:rPr sz="1800" b="1" spc="-5" dirty="0">
                <a:latin typeface="Comic Sans MS"/>
                <a:cs typeface="Comic Sans MS"/>
              </a:rPr>
              <a:t>mevzuatı uyarınca döner </a:t>
            </a:r>
            <a:r>
              <a:rPr sz="1800" b="1" dirty="0">
                <a:latin typeface="Comic Sans MS"/>
                <a:cs typeface="Comic Sans MS"/>
              </a:rPr>
              <a:t>sermaye </a:t>
            </a:r>
            <a:r>
              <a:rPr sz="1800" b="1" spc="-5" dirty="0">
                <a:latin typeface="Comic Sans MS"/>
                <a:cs typeface="Comic Sans MS"/>
              </a:rPr>
              <a:t>ödemesi alanlar ek </a:t>
            </a:r>
            <a:r>
              <a:rPr sz="1800" b="1" dirty="0">
                <a:latin typeface="Comic Sans MS"/>
                <a:cs typeface="Comic Sans MS"/>
              </a:rPr>
              <a:t>ödeme</a:t>
            </a:r>
            <a:r>
              <a:rPr sz="1800" b="1" spc="-160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alamaz.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26876" y="6408445"/>
            <a:ext cx="28321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z="1800" dirty="0">
                <a:solidFill>
                  <a:srgbClr val="888888"/>
                </a:solidFill>
                <a:latin typeface="Calibri"/>
                <a:cs typeface="Calibri"/>
              </a:rPr>
              <a:t>13</a:t>
            </a:fld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73554" y="4196842"/>
            <a:ext cx="82746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En 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Yüksek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Devlet 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Memuru </a:t>
            </a:r>
            <a:r>
              <a:rPr sz="1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Aylığı(9500*Aylık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Katsayı)* Ek ödeme 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Oranı</a:t>
            </a:r>
            <a:r>
              <a:rPr sz="1800" b="1" spc="-33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(%)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5"/>
            <a:ext cx="1591945" cy="507365"/>
          </a:xfrm>
          <a:custGeom>
            <a:avLst/>
            <a:gdLst/>
            <a:ahLst/>
            <a:cxnLst/>
            <a:rect l="l" t="t" r="r" b="b"/>
            <a:pathLst>
              <a:path w="1591945" h="507365">
                <a:moveTo>
                  <a:pt x="0" y="0"/>
                </a:moveTo>
                <a:lnTo>
                  <a:pt x="0" y="503428"/>
                </a:lnTo>
                <a:lnTo>
                  <a:pt x="1245844" y="506984"/>
                </a:lnTo>
                <a:lnTo>
                  <a:pt x="1346200" y="506984"/>
                </a:lnTo>
                <a:lnTo>
                  <a:pt x="1350899" y="502158"/>
                </a:lnTo>
                <a:lnTo>
                  <a:pt x="1352423" y="500634"/>
                </a:lnTo>
                <a:lnTo>
                  <a:pt x="1354328" y="499110"/>
                </a:lnTo>
                <a:lnTo>
                  <a:pt x="1355852" y="497459"/>
                </a:lnTo>
                <a:lnTo>
                  <a:pt x="1584960" y="268605"/>
                </a:lnTo>
                <a:lnTo>
                  <a:pt x="1590294" y="261493"/>
                </a:lnTo>
                <a:lnTo>
                  <a:pt x="1591945" y="254254"/>
                </a:lnTo>
                <a:lnTo>
                  <a:pt x="1590294" y="247142"/>
                </a:lnTo>
                <a:lnTo>
                  <a:pt x="1584960" y="240030"/>
                </a:lnTo>
                <a:lnTo>
                  <a:pt x="1355852" y="11303"/>
                </a:lnTo>
                <a:lnTo>
                  <a:pt x="1350899" y="11303"/>
                </a:lnTo>
                <a:lnTo>
                  <a:pt x="1350899" y="6477"/>
                </a:lnTo>
                <a:lnTo>
                  <a:pt x="1346200" y="6477"/>
                </a:lnTo>
                <a:lnTo>
                  <a:pt x="1341374" y="1778"/>
                </a:lnTo>
                <a:lnTo>
                  <a:pt x="1245844" y="1778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4255" y="581355"/>
            <a:ext cx="79622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dirty="0">
                <a:solidFill>
                  <a:srgbClr val="242424"/>
                </a:solidFill>
                <a:latin typeface="Comic Sans MS"/>
                <a:cs typeface="Comic Sans MS"/>
              </a:rPr>
              <a:t>MAKAM</a:t>
            </a:r>
            <a:r>
              <a:rPr sz="6000" b="0" spc="-18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6000" b="0" dirty="0">
                <a:solidFill>
                  <a:srgbClr val="242424"/>
                </a:solidFill>
                <a:latin typeface="Comic Sans MS"/>
                <a:cs typeface="Comic Sans MS"/>
              </a:rPr>
              <a:t>TAZMİNATI</a:t>
            </a:r>
            <a:endParaRPr sz="6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26876" y="6408445"/>
            <a:ext cx="28321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z="1800" dirty="0">
                <a:solidFill>
                  <a:srgbClr val="888888"/>
                </a:solidFill>
                <a:latin typeface="Calibri"/>
                <a:cs typeface="Calibri"/>
              </a:rPr>
              <a:t>14</a:t>
            </a:fld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8996" y="2143505"/>
            <a:ext cx="10222865" cy="2780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 marR="5080" indent="-47625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mic Sans MS"/>
                <a:cs typeface="Comic Sans MS"/>
              </a:rPr>
              <a:t>657 </a:t>
            </a:r>
            <a:r>
              <a:rPr sz="1800" b="1" spc="-5" dirty="0">
                <a:latin typeface="Comic Sans MS"/>
                <a:cs typeface="Comic Sans MS"/>
              </a:rPr>
              <a:t>sayılı </a:t>
            </a:r>
            <a:r>
              <a:rPr sz="1800" b="1" spc="-10" dirty="0">
                <a:latin typeface="Comic Sans MS"/>
                <a:cs typeface="Comic Sans MS"/>
              </a:rPr>
              <a:t>Devlet </a:t>
            </a:r>
            <a:r>
              <a:rPr sz="1800" b="1" spc="-5" dirty="0">
                <a:latin typeface="Comic Sans MS"/>
                <a:cs typeface="Comic Sans MS"/>
              </a:rPr>
              <a:t>Memurları </a:t>
            </a:r>
            <a:r>
              <a:rPr sz="1800" b="1" spc="-10" dirty="0">
                <a:latin typeface="Comic Sans MS"/>
                <a:cs typeface="Comic Sans MS"/>
              </a:rPr>
              <a:t>Kanunun </a:t>
            </a:r>
            <a:r>
              <a:rPr sz="1800" b="1" dirty="0">
                <a:latin typeface="Comic Sans MS"/>
                <a:cs typeface="Comic Sans MS"/>
              </a:rPr>
              <a:t>Ek 26. maddesi </a:t>
            </a:r>
            <a:r>
              <a:rPr sz="1800" b="1" spc="-5" dirty="0">
                <a:latin typeface="Comic Sans MS"/>
                <a:cs typeface="Comic Sans MS"/>
              </a:rPr>
              <a:t>ile 2914 </a:t>
            </a:r>
            <a:r>
              <a:rPr sz="1800" b="1" spc="-10" dirty="0">
                <a:latin typeface="Comic Sans MS"/>
                <a:cs typeface="Comic Sans MS"/>
              </a:rPr>
              <a:t>sayılı Yükseköğretim  </a:t>
            </a:r>
            <a:r>
              <a:rPr sz="1800" b="1" dirty="0">
                <a:latin typeface="Comic Sans MS"/>
                <a:cs typeface="Comic Sans MS"/>
              </a:rPr>
              <a:t>Personel </a:t>
            </a:r>
            <a:r>
              <a:rPr sz="1800" b="1" spc="-10" dirty="0">
                <a:latin typeface="Comic Sans MS"/>
                <a:cs typeface="Comic Sans MS"/>
              </a:rPr>
              <a:t>Kanunun </a:t>
            </a:r>
            <a:r>
              <a:rPr sz="1800" b="1" dirty="0">
                <a:latin typeface="Comic Sans MS"/>
                <a:cs typeface="Comic Sans MS"/>
              </a:rPr>
              <a:t>Ek 2 </a:t>
            </a:r>
            <a:r>
              <a:rPr sz="1800" b="1" spc="-5" dirty="0">
                <a:latin typeface="Comic Sans MS"/>
                <a:cs typeface="Comic Sans MS"/>
              </a:rPr>
              <a:t>nci </a:t>
            </a:r>
            <a:r>
              <a:rPr sz="1800" b="1" dirty="0">
                <a:latin typeface="Comic Sans MS"/>
                <a:cs typeface="Comic Sans MS"/>
              </a:rPr>
              <a:t>maddesi hükümleri </a:t>
            </a:r>
            <a:r>
              <a:rPr sz="1800" b="1" spc="-10" dirty="0">
                <a:latin typeface="Comic Sans MS"/>
                <a:cs typeface="Comic Sans MS"/>
              </a:rPr>
              <a:t>uyarınca </a:t>
            </a:r>
            <a:r>
              <a:rPr sz="1800" b="1" spc="-15" dirty="0">
                <a:latin typeface="Comic Sans MS"/>
                <a:cs typeface="Comic Sans MS"/>
              </a:rPr>
              <a:t>anılan</a:t>
            </a:r>
            <a:r>
              <a:rPr sz="1800" b="1" spc="750" dirty="0">
                <a:latin typeface="Comic Sans MS"/>
                <a:cs typeface="Comic Sans MS"/>
              </a:rPr>
              <a:t> </a:t>
            </a:r>
            <a:r>
              <a:rPr sz="1800" b="1" spc="-10" dirty="0">
                <a:latin typeface="Comic Sans MS"/>
                <a:cs typeface="Comic Sans MS"/>
              </a:rPr>
              <a:t>Kanunlara </a:t>
            </a:r>
            <a:r>
              <a:rPr sz="1800" b="1" spc="-15" dirty="0">
                <a:latin typeface="Comic Sans MS"/>
                <a:cs typeface="Comic Sans MS"/>
              </a:rPr>
              <a:t>ekli </a:t>
            </a:r>
            <a:r>
              <a:rPr sz="1800" b="1" spc="-10" dirty="0">
                <a:latin typeface="Comic Sans MS"/>
                <a:cs typeface="Comic Sans MS"/>
              </a:rPr>
              <a:t>Makam  </a:t>
            </a:r>
            <a:r>
              <a:rPr sz="1800" b="1" spc="-15" dirty="0">
                <a:latin typeface="Comic Sans MS"/>
                <a:cs typeface="Comic Sans MS"/>
              </a:rPr>
              <a:t>Tazminatı </a:t>
            </a:r>
            <a:r>
              <a:rPr sz="1800" b="1" spc="-10" dirty="0">
                <a:latin typeface="Comic Sans MS"/>
                <a:cs typeface="Comic Sans MS"/>
              </a:rPr>
              <a:t>Cetvelinde </a:t>
            </a:r>
            <a:r>
              <a:rPr sz="1800" b="1" dirty="0">
                <a:latin typeface="Comic Sans MS"/>
                <a:cs typeface="Comic Sans MS"/>
              </a:rPr>
              <a:t>yer </a:t>
            </a:r>
            <a:r>
              <a:rPr sz="1800" b="1" spc="-10" dirty="0">
                <a:latin typeface="Comic Sans MS"/>
                <a:cs typeface="Comic Sans MS"/>
              </a:rPr>
              <a:t>alan kadro unvanlarına atanan </a:t>
            </a:r>
            <a:r>
              <a:rPr sz="1800" b="1" spc="-5" dirty="0">
                <a:latin typeface="Comic Sans MS"/>
                <a:cs typeface="Comic Sans MS"/>
              </a:rPr>
              <a:t>personele </a:t>
            </a:r>
            <a:r>
              <a:rPr sz="1800" b="1" spc="-10" dirty="0">
                <a:latin typeface="Comic Sans MS"/>
                <a:cs typeface="Comic Sans MS"/>
              </a:rPr>
              <a:t>anılan </a:t>
            </a:r>
            <a:r>
              <a:rPr sz="1800" b="1" spc="-5" dirty="0">
                <a:latin typeface="Comic Sans MS"/>
                <a:cs typeface="Comic Sans MS"/>
              </a:rPr>
              <a:t>cetvellerde bu  </a:t>
            </a:r>
            <a:r>
              <a:rPr sz="1800" b="1" spc="-10" dirty="0">
                <a:latin typeface="Comic Sans MS"/>
                <a:cs typeface="Comic Sans MS"/>
              </a:rPr>
              <a:t>unvanlar </a:t>
            </a:r>
            <a:r>
              <a:rPr sz="1800" b="1" spc="-15" dirty="0">
                <a:latin typeface="Comic Sans MS"/>
                <a:cs typeface="Comic Sans MS"/>
              </a:rPr>
              <a:t>için </a:t>
            </a:r>
            <a:r>
              <a:rPr sz="1800" b="1" spc="-10" dirty="0">
                <a:latin typeface="Comic Sans MS"/>
                <a:cs typeface="Comic Sans MS"/>
              </a:rPr>
              <a:t>belirlenen </a:t>
            </a:r>
            <a:r>
              <a:rPr sz="1800" b="1" spc="-5" dirty="0">
                <a:latin typeface="Comic Sans MS"/>
                <a:cs typeface="Comic Sans MS"/>
              </a:rPr>
              <a:t>gösterge </a:t>
            </a:r>
            <a:r>
              <a:rPr sz="1800" b="1" spc="-10" dirty="0">
                <a:latin typeface="Comic Sans MS"/>
                <a:cs typeface="Comic Sans MS"/>
              </a:rPr>
              <a:t>rakamlarının </a:t>
            </a:r>
            <a:r>
              <a:rPr sz="1800" b="1" dirty="0">
                <a:latin typeface="Comic Sans MS"/>
                <a:cs typeface="Comic Sans MS"/>
              </a:rPr>
              <a:t>memur aylık </a:t>
            </a:r>
            <a:r>
              <a:rPr sz="1800" b="1" spc="-10" dirty="0">
                <a:latin typeface="Comic Sans MS"/>
                <a:cs typeface="Comic Sans MS"/>
              </a:rPr>
              <a:t>katsayısıyla çarpımı </a:t>
            </a:r>
            <a:r>
              <a:rPr sz="1800" b="1" spc="-5" dirty="0">
                <a:latin typeface="Comic Sans MS"/>
                <a:cs typeface="Comic Sans MS"/>
              </a:rPr>
              <a:t>sonucu  bulunacak </a:t>
            </a:r>
            <a:r>
              <a:rPr sz="1800" b="1" dirty="0">
                <a:latin typeface="Comic Sans MS"/>
                <a:cs typeface="Comic Sans MS"/>
              </a:rPr>
              <a:t>miktar </a:t>
            </a:r>
            <a:r>
              <a:rPr sz="1800" b="1" spc="-5" dirty="0">
                <a:latin typeface="Comic Sans MS"/>
                <a:cs typeface="Comic Sans MS"/>
              </a:rPr>
              <a:t>üzerinden </a:t>
            </a:r>
            <a:r>
              <a:rPr sz="1800" b="1" dirty="0">
                <a:latin typeface="Comic Sans MS"/>
                <a:cs typeface="Comic Sans MS"/>
              </a:rPr>
              <a:t>makam </a:t>
            </a:r>
            <a:r>
              <a:rPr sz="1800" b="1" spc="-5" dirty="0">
                <a:latin typeface="Comic Sans MS"/>
                <a:cs typeface="Comic Sans MS"/>
              </a:rPr>
              <a:t>tazminatı</a:t>
            </a:r>
            <a:r>
              <a:rPr sz="1800" b="1" spc="-220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ödenmektedir.</a:t>
            </a:r>
            <a:endParaRPr sz="1800">
              <a:latin typeface="Comic Sans MS"/>
              <a:cs typeface="Comic Sans MS"/>
            </a:endParaRPr>
          </a:p>
          <a:p>
            <a:pPr marL="59690" algn="just">
              <a:lnSpc>
                <a:spcPct val="100000"/>
              </a:lnSpc>
              <a:spcBef>
                <a:spcPts val="2210"/>
              </a:spcBef>
            </a:pPr>
            <a:r>
              <a:rPr sz="1800" b="1" spc="-5" dirty="0">
                <a:latin typeface="Comic Sans MS"/>
                <a:cs typeface="Comic Sans MS"/>
              </a:rPr>
              <a:t>Makam tazminatı damga vergisi </a:t>
            </a:r>
            <a:r>
              <a:rPr sz="1800" b="1" dirty="0">
                <a:latin typeface="Comic Sans MS"/>
                <a:cs typeface="Comic Sans MS"/>
              </a:rPr>
              <a:t>hariç </a:t>
            </a:r>
            <a:r>
              <a:rPr sz="1800" b="1" spc="-5" dirty="0">
                <a:latin typeface="Comic Sans MS"/>
                <a:cs typeface="Comic Sans MS"/>
              </a:rPr>
              <a:t>herhangi bir vergiye </a:t>
            </a:r>
            <a:r>
              <a:rPr sz="1800" b="1" spc="-15" dirty="0">
                <a:latin typeface="Comic Sans MS"/>
                <a:cs typeface="Comic Sans MS"/>
              </a:rPr>
              <a:t>tabi </a:t>
            </a:r>
            <a:r>
              <a:rPr sz="1800" b="1" spc="-5" dirty="0">
                <a:latin typeface="Comic Sans MS"/>
                <a:cs typeface="Comic Sans MS"/>
              </a:rPr>
              <a:t>tutulmaz</a:t>
            </a:r>
            <a:r>
              <a:rPr sz="1800" b="1" spc="-60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ve</a:t>
            </a:r>
            <a:endParaRPr sz="1800">
              <a:latin typeface="Comic Sans MS"/>
              <a:cs typeface="Comic Sans MS"/>
            </a:endParaRPr>
          </a:p>
          <a:p>
            <a:pPr marL="59690" algn="just">
              <a:lnSpc>
                <a:spcPct val="100000"/>
              </a:lnSpc>
            </a:pPr>
            <a:r>
              <a:rPr sz="1800" b="1" spc="-5" dirty="0">
                <a:latin typeface="Comic Sans MS"/>
                <a:cs typeface="Comic Sans MS"/>
              </a:rPr>
              <a:t>ödemelerde aylıklara </a:t>
            </a:r>
            <a:r>
              <a:rPr sz="1800" b="1" spc="-10" dirty="0">
                <a:latin typeface="Comic Sans MS"/>
                <a:cs typeface="Comic Sans MS"/>
              </a:rPr>
              <a:t>ilişkin </a:t>
            </a:r>
            <a:r>
              <a:rPr sz="1800" b="1" dirty="0">
                <a:latin typeface="Comic Sans MS"/>
                <a:cs typeface="Comic Sans MS"/>
              </a:rPr>
              <a:t>hükümler</a:t>
            </a:r>
            <a:r>
              <a:rPr sz="1800" b="1" spc="-120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uygulanır.</a:t>
            </a:r>
            <a:endParaRPr sz="1800">
              <a:latin typeface="Comic Sans MS"/>
              <a:cs typeface="Comic Sans MS"/>
            </a:endParaRPr>
          </a:p>
          <a:p>
            <a:pPr marL="2573020">
              <a:lnSpc>
                <a:spcPct val="100000"/>
              </a:lnSpc>
              <a:spcBef>
                <a:spcPts val="2195"/>
              </a:spcBef>
              <a:tabLst>
                <a:tab pos="5948680" algn="l"/>
              </a:tabLst>
            </a:pP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Makam</a:t>
            </a:r>
            <a:r>
              <a:rPr sz="1800" b="1" spc="3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Tazminatı</a:t>
            </a:r>
            <a:r>
              <a:rPr sz="1800" b="1" spc="-6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Göstergesi	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X 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Aylık</a:t>
            </a:r>
            <a:r>
              <a:rPr sz="1800" b="1" spc="-9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Katsayı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5"/>
            <a:ext cx="1591945" cy="507365"/>
          </a:xfrm>
          <a:custGeom>
            <a:avLst/>
            <a:gdLst/>
            <a:ahLst/>
            <a:cxnLst/>
            <a:rect l="l" t="t" r="r" b="b"/>
            <a:pathLst>
              <a:path w="1591945" h="507365">
                <a:moveTo>
                  <a:pt x="0" y="0"/>
                </a:moveTo>
                <a:lnTo>
                  <a:pt x="0" y="503428"/>
                </a:lnTo>
                <a:lnTo>
                  <a:pt x="1245844" y="506984"/>
                </a:lnTo>
                <a:lnTo>
                  <a:pt x="1346200" y="506984"/>
                </a:lnTo>
                <a:lnTo>
                  <a:pt x="1350899" y="502158"/>
                </a:lnTo>
                <a:lnTo>
                  <a:pt x="1352423" y="500634"/>
                </a:lnTo>
                <a:lnTo>
                  <a:pt x="1354328" y="499110"/>
                </a:lnTo>
                <a:lnTo>
                  <a:pt x="1355852" y="497459"/>
                </a:lnTo>
                <a:lnTo>
                  <a:pt x="1584960" y="268605"/>
                </a:lnTo>
                <a:lnTo>
                  <a:pt x="1590294" y="261493"/>
                </a:lnTo>
                <a:lnTo>
                  <a:pt x="1591945" y="254254"/>
                </a:lnTo>
                <a:lnTo>
                  <a:pt x="1590294" y="247142"/>
                </a:lnTo>
                <a:lnTo>
                  <a:pt x="1584960" y="240030"/>
                </a:lnTo>
                <a:lnTo>
                  <a:pt x="1355852" y="11303"/>
                </a:lnTo>
                <a:lnTo>
                  <a:pt x="1350899" y="11303"/>
                </a:lnTo>
                <a:lnTo>
                  <a:pt x="1350899" y="6477"/>
                </a:lnTo>
                <a:lnTo>
                  <a:pt x="1346200" y="6477"/>
                </a:lnTo>
                <a:lnTo>
                  <a:pt x="1341374" y="1778"/>
                </a:lnTo>
                <a:lnTo>
                  <a:pt x="1245844" y="1778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34334" y="614553"/>
            <a:ext cx="7399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242424"/>
                </a:solidFill>
                <a:latin typeface="Comic Sans MS"/>
                <a:cs typeface="Comic Sans MS"/>
              </a:rPr>
              <a:t>MAKAM TAZMİNATI</a:t>
            </a:r>
            <a:r>
              <a:rPr sz="3600" b="0" spc="-140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3600" b="0" spc="-5" dirty="0">
                <a:solidFill>
                  <a:srgbClr val="242424"/>
                </a:solidFill>
                <a:latin typeface="Comic Sans MS"/>
                <a:cs typeface="Comic Sans MS"/>
              </a:rPr>
              <a:t>ORANLARI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26876" y="6408445"/>
            <a:ext cx="28321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z="1800" dirty="0">
                <a:solidFill>
                  <a:srgbClr val="888888"/>
                </a:solidFill>
                <a:latin typeface="Calibri"/>
                <a:cs typeface="Calibri"/>
              </a:rPr>
              <a:t>15</a:t>
            </a:fld>
            <a:endParaRPr sz="18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90725" y="1999742"/>
          <a:ext cx="9519920" cy="3676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06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4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0145"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2914 SAYILI 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KANUNA GÖRE UYGULANACAK</a:t>
                      </a:r>
                      <a:r>
                        <a:rPr sz="2000" spc="-1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MAKAM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  <a:p>
                      <a:pPr marL="2393315" marR="2297430" indent="-73025" algn="ctr">
                        <a:lnSpc>
                          <a:spcPct val="108500"/>
                        </a:lnSpc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TAZMİNATI  KADRO VE</a:t>
                      </a:r>
                      <a:r>
                        <a:rPr sz="2000" spc="-9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ÜNVAN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414020" marR="377825" indent="-1270" algn="ctr">
                        <a:lnSpc>
                          <a:spcPct val="107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MAKAM  TAZMİNATI  GÖS</a:t>
                      </a:r>
                      <a:r>
                        <a:rPr sz="2000" spc="5" dirty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ERGESİ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64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Rektör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R="91059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7000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35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Profesör (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Bu kadroda üç 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yılını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tamamlamış</a:t>
                      </a:r>
                      <a:r>
                        <a:rPr sz="2000" spc="-19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olanlar)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R="91059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6000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0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Profesör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R="91059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4500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079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Doçentler (Kazanılmış hak aylıkları birinci derece</a:t>
                      </a:r>
                      <a:r>
                        <a:rPr sz="2000" spc="-17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olmak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şartıyla)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R="91059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2000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5"/>
            <a:ext cx="1591945" cy="507365"/>
          </a:xfrm>
          <a:custGeom>
            <a:avLst/>
            <a:gdLst/>
            <a:ahLst/>
            <a:cxnLst/>
            <a:rect l="l" t="t" r="r" b="b"/>
            <a:pathLst>
              <a:path w="1591945" h="507365">
                <a:moveTo>
                  <a:pt x="0" y="0"/>
                </a:moveTo>
                <a:lnTo>
                  <a:pt x="0" y="503428"/>
                </a:lnTo>
                <a:lnTo>
                  <a:pt x="1245844" y="506984"/>
                </a:lnTo>
                <a:lnTo>
                  <a:pt x="1346200" y="506984"/>
                </a:lnTo>
                <a:lnTo>
                  <a:pt x="1350899" y="502158"/>
                </a:lnTo>
                <a:lnTo>
                  <a:pt x="1352423" y="500634"/>
                </a:lnTo>
                <a:lnTo>
                  <a:pt x="1354328" y="499110"/>
                </a:lnTo>
                <a:lnTo>
                  <a:pt x="1355852" y="497459"/>
                </a:lnTo>
                <a:lnTo>
                  <a:pt x="1584960" y="268605"/>
                </a:lnTo>
                <a:lnTo>
                  <a:pt x="1590294" y="261493"/>
                </a:lnTo>
                <a:lnTo>
                  <a:pt x="1591945" y="254254"/>
                </a:lnTo>
                <a:lnTo>
                  <a:pt x="1590294" y="247142"/>
                </a:lnTo>
                <a:lnTo>
                  <a:pt x="1584960" y="240030"/>
                </a:lnTo>
                <a:lnTo>
                  <a:pt x="1355852" y="11303"/>
                </a:lnTo>
                <a:lnTo>
                  <a:pt x="1350899" y="11303"/>
                </a:lnTo>
                <a:lnTo>
                  <a:pt x="1350899" y="6477"/>
                </a:lnTo>
                <a:lnTo>
                  <a:pt x="1346200" y="6477"/>
                </a:lnTo>
                <a:lnTo>
                  <a:pt x="1341374" y="1778"/>
                </a:lnTo>
                <a:lnTo>
                  <a:pt x="1245844" y="1778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37992" y="607567"/>
            <a:ext cx="2341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42424"/>
                </a:solidFill>
              </a:rPr>
              <a:t>GÖREV</a:t>
            </a:r>
            <a:r>
              <a:rPr sz="1800" spc="-170" dirty="0">
                <a:solidFill>
                  <a:srgbClr val="242424"/>
                </a:solidFill>
              </a:rPr>
              <a:t> </a:t>
            </a:r>
            <a:r>
              <a:rPr sz="1800" spc="-5" dirty="0">
                <a:solidFill>
                  <a:srgbClr val="242424"/>
                </a:solidFill>
              </a:rPr>
              <a:t>TAZMİNATI</a:t>
            </a:r>
            <a:endParaRPr sz="1800"/>
          </a:p>
        </p:txBody>
      </p:sp>
      <p:sp>
        <p:nvSpPr>
          <p:cNvPr id="11" name="object 11"/>
          <p:cNvSpPr txBox="1"/>
          <p:nvPr/>
        </p:nvSpPr>
        <p:spPr>
          <a:xfrm>
            <a:off x="11327383" y="6330907"/>
            <a:ext cx="269875" cy="34480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800" dirty="0">
                <a:solidFill>
                  <a:srgbClr val="888888"/>
                </a:solidFill>
                <a:latin typeface="Comic Sans MS"/>
                <a:cs typeface="Comic Sans MS"/>
              </a:rPr>
              <a:t>16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3605" y="1457071"/>
            <a:ext cx="9422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mic Sans MS"/>
                <a:cs typeface="Comic Sans MS"/>
              </a:rPr>
              <a:t>375</a:t>
            </a:r>
            <a:r>
              <a:rPr sz="1800" b="1" spc="240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sayılı</a:t>
            </a:r>
            <a:r>
              <a:rPr sz="1800" b="1" spc="22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KHK</a:t>
            </a:r>
            <a:r>
              <a:rPr sz="1800" b="1" spc="-21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ve</a:t>
            </a:r>
            <a:r>
              <a:rPr sz="1800" b="1" spc="265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2008/13694</a:t>
            </a:r>
            <a:r>
              <a:rPr sz="1800" b="1" spc="235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Sayılı</a:t>
            </a:r>
            <a:r>
              <a:rPr sz="1800" b="1" spc="23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BKK</a:t>
            </a:r>
            <a:r>
              <a:rPr sz="1800" b="1" spc="265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hükümleri</a:t>
            </a:r>
            <a:r>
              <a:rPr sz="1800" b="1" spc="23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uyarınca</a:t>
            </a:r>
            <a:r>
              <a:rPr sz="1800" b="1" spc="220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aylıklarını</a:t>
            </a:r>
            <a:r>
              <a:rPr sz="1800" b="1" spc="225" dirty="0">
                <a:latin typeface="Comic Sans MS"/>
                <a:cs typeface="Comic Sans MS"/>
              </a:rPr>
              <a:t> </a:t>
            </a:r>
            <a:r>
              <a:rPr sz="1800" b="1" spc="-10" dirty="0">
                <a:latin typeface="Comic Sans MS"/>
                <a:cs typeface="Comic Sans MS"/>
              </a:rPr>
              <a:t>657</a:t>
            </a:r>
            <a:r>
              <a:rPr sz="1800" b="1" spc="240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sayılı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9117" y="1682622"/>
            <a:ext cx="11527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86545" algn="l"/>
              </a:tabLst>
            </a:pPr>
            <a:r>
              <a:rPr sz="1800" b="1" spc="-5" dirty="0">
                <a:latin typeface="Comic Sans MS"/>
                <a:cs typeface="Comic Sans MS"/>
              </a:rPr>
              <a:t>Devlet </a:t>
            </a:r>
            <a:r>
              <a:rPr sz="1800" b="1" spc="-10" dirty="0">
                <a:latin typeface="Comic Sans MS"/>
                <a:cs typeface="Comic Sans MS"/>
              </a:rPr>
              <a:t>Memurları Kanununa </a:t>
            </a:r>
            <a:r>
              <a:rPr sz="1800" b="1" dirty="0">
                <a:latin typeface="Comic Sans MS"/>
                <a:cs typeface="Comic Sans MS"/>
              </a:rPr>
              <a:t>ve </a:t>
            </a:r>
            <a:r>
              <a:rPr sz="1800" b="1" spc="-10" dirty="0">
                <a:latin typeface="Comic Sans MS"/>
                <a:cs typeface="Comic Sans MS"/>
              </a:rPr>
              <a:t>2914 sayılı Yükseköğretim Personel</a:t>
            </a:r>
            <a:r>
              <a:rPr sz="1800" b="1" spc="280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Kanununa</a:t>
            </a:r>
            <a:r>
              <a:rPr sz="1800" b="1" spc="2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göre	</a:t>
            </a:r>
            <a:r>
              <a:rPr sz="1800" b="1" spc="-5" dirty="0">
                <a:latin typeface="Comic Sans MS"/>
                <a:cs typeface="Comic Sans MS"/>
              </a:rPr>
              <a:t>almakta</a:t>
            </a:r>
            <a:r>
              <a:rPr sz="1800" b="1" spc="-30" dirty="0">
                <a:latin typeface="Comic Sans MS"/>
                <a:cs typeface="Comic Sans MS"/>
              </a:rPr>
              <a:t> </a:t>
            </a:r>
            <a:r>
              <a:rPr sz="1800" b="1" spc="-10" dirty="0">
                <a:latin typeface="Comic Sans MS"/>
                <a:cs typeface="Comic Sans MS"/>
              </a:rPr>
              <a:t>personelden;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9117" y="1872818"/>
            <a:ext cx="115239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95234" algn="l"/>
              </a:tabLst>
            </a:pPr>
            <a:r>
              <a:rPr sz="1800" b="1" spc="-5" dirty="0">
                <a:latin typeface="Comic Sans MS"/>
                <a:cs typeface="Comic Sans MS"/>
              </a:rPr>
              <a:t>bu </a:t>
            </a:r>
            <a:r>
              <a:rPr sz="1800" b="1" spc="-10" dirty="0">
                <a:latin typeface="Comic Sans MS"/>
                <a:cs typeface="Comic Sans MS"/>
              </a:rPr>
              <a:t>kanunlarda </a:t>
            </a:r>
            <a:r>
              <a:rPr sz="1800" b="1" spc="-5" dirty="0">
                <a:latin typeface="Comic Sans MS"/>
                <a:cs typeface="Comic Sans MS"/>
              </a:rPr>
              <a:t>makam </a:t>
            </a:r>
            <a:r>
              <a:rPr sz="1800" b="1" spc="-10" dirty="0">
                <a:latin typeface="Comic Sans MS"/>
                <a:cs typeface="Comic Sans MS"/>
              </a:rPr>
              <a:t>tazminatı öngörülmüş olan</a:t>
            </a:r>
            <a:r>
              <a:rPr sz="1800" b="1" spc="470" dirty="0">
                <a:latin typeface="Comic Sans MS"/>
                <a:cs typeface="Comic Sans MS"/>
              </a:rPr>
              <a:t> </a:t>
            </a:r>
            <a:r>
              <a:rPr sz="1800" b="1" spc="-10" dirty="0">
                <a:latin typeface="Comic Sans MS"/>
                <a:cs typeface="Comic Sans MS"/>
              </a:rPr>
              <a:t>kadrolara</a:t>
            </a:r>
            <a:r>
              <a:rPr sz="1800" b="1" spc="70" dirty="0">
                <a:latin typeface="Comic Sans MS"/>
                <a:cs typeface="Comic Sans MS"/>
              </a:rPr>
              <a:t> </a:t>
            </a:r>
            <a:r>
              <a:rPr sz="1800" b="1" spc="-10" dirty="0">
                <a:latin typeface="Comic Sans MS"/>
                <a:cs typeface="Comic Sans MS"/>
              </a:rPr>
              <a:t>atanmış	olanlara, belirlenen </a:t>
            </a:r>
            <a:r>
              <a:rPr sz="1800" b="1" spc="-5" dirty="0">
                <a:latin typeface="Comic Sans MS"/>
                <a:cs typeface="Comic Sans MS"/>
              </a:rPr>
              <a:t>görev</a:t>
            </a:r>
            <a:r>
              <a:rPr sz="1800" b="1" spc="150" dirty="0">
                <a:latin typeface="Comic Sans MS"/>
                <a:cs typeface="Comic Sans MS"/>
              </a:rPr>
              <a:t> </a:t>
            </a:r>
            <a:r>
              <a:rPr sz="1800" b="1" spc="-10" dirty="0">
                <a:latin typeface="Comic Sans MS"/>
                <a:cs typeface="Comic Sans MS"/>
              </a:rPr>
              <a:t>tazminatı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9117" y="2063318"/>
            <a:ext cx="115258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40960" algn="l"/>
              </a:tabLst>
            </a:pPr>
            <a:r>
              <a:rPr sz="1800" b="1" spc="-10" dirty="0">
                <a:latin typeface="Comic Sans MS"/>
                <a:cs typeface="Comic Sans MS"/>
              </a:rPr>
              <a:t>oranının, almakta oldukları</a:t>
            </a:r>
            <a:r>
              <a:rPr sz="1800" b="1" spc="415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makam</a:t>
            </a:r>
            <a:r>
              <a:rPr sz="1800" b="1" spc="150" dirty="0">
                <a:latin typeface="Comic Sans MS"/>
                <a:cs typeface="Comic Sans MS"/>
              </a:rPr>
              <a:t> </a:t>
            </a:r>
            <a:r>
              <a:rPr sz="1800" b="1" spc="-10" dirty="0">
                <a:latin typeface="Comic Sans MS"/>
                <a:cs typeface="Comic Sans MS"/>
              </a:rPr>
              <a:t>tazminatı	</a:t>
            </a:r>
            <a:r>
              <a:rPr sz="1800" b="1" spc="-5" dirty="0">
                <a:latin typeface="Comic Sans MS"/>
                <a:cs typeface="Comic Sans MS"/>
              </a:rPr>
              <a:t>gösterge </a:t>
            </a:r>
            <a:r>
              <a:rPr sz="1800" b="1" spc="-10" dirty="0">
                <a:latin typeface="Comic Sans MS"/>
                <a:cs typeface="Comic Sans MS"/>
              </a:rPr>
              <a:t>rakamına ilave edilmesi </a:t>
            </a:r>
            <a:r>
              <a:rPr sz="1800" b="1" spc="-5" dirty="0">
                <a:latin typeface="Comic Sans MS"/>
                <a:cs typeface="Comic Sans MS"/>
              </a:rPr>
              <a:t>suretiyle </a:t>
            </a:r>
            <a:r>
              <a:rPr sz="1800" b="1" spc="-10" dirty="0">
                <a:latin typeface="Comic Sans MS"/>
                <a:cs typeface="Comic Sans MS"/>
              </a:rPr>
              <a:t>bulunan</a:t>
            </a:r>
            <a:r>
              <a:rPr sz="1800" b="1" spc="55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görev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9117" y="2254377"/>
            <a:ext cx="3245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omic Sans MS"/>
                <a:cs typeface="Comic Sans MS"/>
              </a:rPr>
              <a:t>tazminatı </a:t>
            </a:r>
            <a:r>
              <a:rPr sz="1800" b="1" spc="-5" dirty="0">
                <a:latin typeface="Comic Sans MS"/>
                <a:cs typeface="Comic Sans MS"/>
              </a:rPr>
              <a:t>gösterge</a:t>
            </a:r>
            <a:r>
              <a:rPr sz="1800" b="1" spc="350" dirty="0">
                <a:latin typeface="Comic Sans MS"/>
                <a:cs typeface="Comic Sans MS"/>
              </a:rPr>
              <a:t> </a:t>
            </a:r>
            <a:r>
              <a:rPr sz="1800" b="1" spc="-15" dirty="0">
                <a:latin typeface="Comic Sans MS"/>
                <a:cs typeface="Comic Sans MS"/>
              </a:rPr>
              <a:t>rakamının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117" y="2361311"/>
            <a:ext cx="11330940" cy="105854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  <a:tabLst>
                <a:tab pos="9434830" algn="l"/>
              </a:tabLst>
            </a:pPr>
            <a:r>
              <a:rPr sz="1800" b="1" dirty="0">
                <a:latin typeface="Comic Sans MS"/>
                <a:cs typeface="Comic Sans MS"/>
              </a:rPr>
              <a:t>memur </a:t>
            </a:r>
            <a:r>
              <a:rPr sz="1800" b="1" spc="-5" dirty="0">
                <a:latin typeface="Comic Sans MS"/>
                <a:cs typeface="Comic Sans MS"/>
              </a:rPr>
              <a:t>aylıklarına uygulanan katsayı ile çarpımı sonucunda bulunacak</a:t>
            </a:r>
            <a:r>
              <a:rPr sz="1800" b="1" spc="-21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miktarda</a:t>
            </a:r>
            <a:r>
              <a:rPr sz="1800" b="1" spc="-5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görev	</a:t>
            </a:r>
            <a:r>
              <a:rPr sz="1800" b="1" spc="-10" dirty="0">
                <a:latin typeface="Comic Sans MS"/>
                <a:cs typeface="Comic Sans MS"/>
              </a:rPr>
              <a:t>tazminatı</a:t>
            </a:r>
            <a:r>
              <a:rPr sz="1800" b="1" spc="-114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ödenir.</a:t>
            </a:r>
            <a:endParaRPr sz="1800">
              <a:latin typeface="Comic Sans MS"/>
              <a:cs typeface="Comic Sans MS"/>
            </a:endParaRPr>
          </a:p>
          <a:p>
            <a:pPr marL="83820" marR="210185">
              <a:lnSpc>
                <a:spcPct val="100000"/>
              </a:lnSpc>
              <a:spcBef>
                <a:spcPts val="825"/>
              </a:spcBef>
              <a:tabLst>
                <a:tab pos="7959090" algn="l"/>
                <a:tab pos="8873490" algn="l"/>
              </a:tabLst>
            </a:pPr>
            <a:r>
              <a:rPr sz="1800" b="1" dirty="0">
                <a:latin typeface="Comic Sans MS"/>
                <a:cs typeface="Comic Sans MS"/>
              </a:rPr>
              <a:t>Görev </a:t>
            </a:r>
            <a:r>
              <a:rPr sz="1800" b="1" spc="-10" dirty="0">
                <a:latin typeface="Comic Sans MS"/>
                <a:cs typeface="Comic Sans MS"/>
              </a:rPr>
              <a:t>tazminatı, </a:t>
            </a:r>
            <a:r>
              <a:rPr sz="1800" b="1" spc="-15" dirty="0">
                <a:latin typeface="Comic Sans MS"/>
                <a:cs typeface="Comic Sans MS"/>
              </a:rPr>
              <a:t>damga vergisi </a:t>
            </a:r>
            <a:r>
              <a:rPr sz="1800" b="1" dirty="0">
                <a:latin typeface="Comic Sans MS"/>
                <a:cs typeface="Comic Sans MS"/>
              </a:rPr>
              <a:t>hariç </a:t>
            </a:r>
            <a:r>
              <a:rPr sz="1800" b="1" spc="-5" dirty="0">
                <a:latin typeface="Comic Sans MS"/>
                <a:cs typeface="Comic Sans MS"/>
              </a:rPr>
              <a:t>herhangi </a:t>
            </a:r>
            <a:r>
              <a:rPr sz="1800" b="1" dirty="0">
                <a:latin typeface="Comic Sans MS"/>
                <a:cs typeface="Comic Sans MS"/>
              </a:rPr>
              <a:t>bir </a:t>
            </a:r>
            <a:r>
              <a:rPr sz="1800" b="1" spc="-5" dirty="0">
                <a:latin typeface="Comic Sans MS"/>
                <a:cs typeface="Comic Sans MS"/>
              </a:rPr>
              <a:t>vergiye tabi tutulmaz </a:t>
            </a:r>
            <a:r>
              <a:rPr sz="1800" b="1" dirty="0">
                <a:latin typeface="Comic Sans MS"/>
                <a:cs typeface="Comic Sans MS"/>
              </a:rPr>
              <a:t>ve bu </a:t>
            </a:r>
            <a:r>
              <a:rPr sz="1800" b="1" spc="-10" dirty="0">
                <a:latin typeface="Comic Sans MS"/>
                <a:cs typeface="Comic Sans MS"/>
              </a:rPr>
              <a:t>tazminata </a:t>
            </a:r>
            <a:r>
              <a:rPr sz="1800" b="1" dirty="0">
                <a:latin typeface="Comic Sans MS"/>
                <a:cs typeface="Comic Sans MS"/>
              </a:rPr>
              <a:t>hak  </a:t>
            </a:r>
            <a:r>
              <a:rPr sz="1800" b="1" spc="-5" dirty="0">
                <a:latin typeface="Comic Sans MS"/>
                <a:cs typeface="Comic Sans MS"/>
              </a:rPr>
              <a:t>kazanma ve </a:t>
            </a:r>
            <a:r>
              <a:rPr sz="1800" b="1" spc="-15" dirty="0">
                <a:latin typeface="Comic Sans MS"/>
                <a:cs typeface="Comic Sans MS"/>
              </a:rPr>
              <a:t>ödemelerde </a:t>
            </a:r>
            <a:r>
              <a:rPr sz="1800" b="1" spc="-5" dirty="0">
                <a:latin typeface="Comic Sans MS"/>
                <a:cs typeface="Comic Sans MS"/>
              </a:rPr>
              <a:t>aylıklara </a:t>
            </a:r>
            <a:r>
              <a:rPr sz="1800" b="1" spc="-15" dirty="0">
                <a:latin typeface="Comic Sans MS"/>
                <a:cs typeface="Comic Sans MS"/>
              </a:rPr>
              <a:t>ilişkin </a:t>
            </a:r>
            <a:r>
              <a:rPr sz="1800" b="1" dirty="0">
                <a:latin typeface="Comic Sans MS"/>
                <a:cs typeface="Comic Sans MS"/>
              </a:rPr>
              <a:t>hükümler</a:t>
            </a:r>
            <a:r>
              <a:rPr sz="1800" b="1" spc="195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uygulanır.</a:t>
            </a:r>
            <a:r>
              <a:rPr sz="1800" b="1" spc="-65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Ödenecek	</a:t>
            </a:r>
            <a:r>
              <a:rPr sz="1800" b="1" spc="-10" dirty="0">
                <a:latin typeface="Comic Sans MS"/>
                <a:cs typeface="Comic Sans MS"/>
              </a:rPr>
              <a:t>görev	tazminatı</a:t>
            </a:r>
            <a:r>
              <a:rPr sz="1800" b="1" spc="-70" dirty="0">
                <a:latin typeface="Comic Sans MS"/>
                <a:cs typeface="Comic Sans MS"/>
              </a:rPr>
              <a:t> </a:t>
            </a:r>
            <a:r>
              <a:rPr sz="1800" b="1" spc="-10" dirty="0">
                <a:latin typeface="Comic Sans MS"/>
                <a:cs typeface="Comic Sans MS"/>
              </a:rPr>
              <a:t>tutarından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0440" y="3394329"/>
            <a:ext cx="11238230" cy="1687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86535" algn="l"/>
                <a:tab pos="4229735" algn="l"/>
              </a:tabLst>
            </a:pPr>
            <a:r>
              <a:rPr sz="1800" b="1" dirty="0">
                <a:latin typeface="Comic Sans MS"/>
                <a:cs typeface="Comic Sans MS"/>
              </a:rPr>
              <a:t>mahsup	</a:t>
            </a:r>
            <a:r>
              <a:rPr sz="1800" b="1" spc="-10" dirty="0">
                <a:latin typeface="Comic Sans MS"/>
                <a:cs typeface="Comic Sans MS"/>
              </a:rPr>
              <a:t>edilecek</a:t>
            </a:r>
            <a:r>
              <a:rPr sz="1800" b="1" spc="285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tutarın,	görev </a:t>
            </a:r>
            <a:r>
              <a:rPr sz="1800" b="1" spc="-15" dirty="0">
                <a:latin typeface="Comic Sans MS"/>
                <a:cs typeface="Comic Sans MS"/>
              </a:rPr>
              <a:t>tazminatının </a:t>
            </a:r>
            <a:r>
              <a:rPr sz="1800" b="1" spc="-10" dirty="0">
                <a:latin typeface="Comic Sans MS"/>
                <a:cs typeface="Comic Sans MS"/>
              </a:rPr>
              <a:t>%20'sini </a:t>
            </a:r>
            <a:r>
              <a:rPr sz="1800" b="1" dirty="0">
                <a:latin typeface="Comic Sans MS"/>
                <a:cs typeface="Comic Sans MS"/>
              </a:rPr>
              <a:t>geçmesi </a:t>
            </a:r>
            <a:r>
              <a:rPr sz="1800" b="1" spc="-5" dirty="0">
                <a:latin typeface="Comic Sans MS"/>
                <a:cs typeface="Comic Sans MS"/>
              </a:rPr>
              <a:t>halinde, </a:t>
            </a:r>
            <a:r>
              <a:rPr sz="1800" b="1" dirty="0">
                <a:latin typeface="Comic Sans MS"/>
                <a:cs typeface="Comic Sans MS"/>
              </a:rPr>
              <a:t>görev</a:t>
            </a:r>
            <a:r>
              <a:rPr sz="1800" b="1" spc="-190" dirty="0">
                <a:latin typeface="Comic Sans MS"/>
                <a:cs typeface="Comic Sans MS"/>
              </a:rPr>
              <a:t> </a:t>
            </a:r>
            <a:r>
              <a:rPr sz="1800" b="1" spc="-15" dirty="0">
                <a:latin typeface="Comic Sans MS"/>
                <a:cs typeface="Comic Sans MS"/>
              </a:rPr>
              <a:t>tazminatının</a:t>
            </a:r>
            <a:endParaRPr sz="1800">
              <a:latin typeface="Comic Sans MS"/>
              <a:cs typeface="Comic Sans MS"/>
            </a:endParaRPr>
          </a:p>
          <a:p>
            <a:pPr marL="12700" marR="12065">
              <a:lnSpc>
                <a:spcPct val="100000"/>
              </a:lnSpc>
              <a:tabLst>
                <a:tab pos="1155700" algn="l"/>
                <a:tab pos="2329180" algn="l"/>
              </a:tabLst>
            </a:pPr>
            <a:r>
              <a:rPr sz="1800" b="1" dirty="0">
                <a:latin typeface="Comic Sans MS"/>
                <a:cs typeface="Comic Sans MS"/>
              </a:rPr>
              <a:t>% 80'i</a:t>
            </a:r>
            <a:r>
              <a:rPr sz="1800" b="1" spc="-55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asgari</a:t>
            </a:r>
            <a:r>
              <a:rPr sz="1800" b="1" spc="-4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görev	</a:t>
            </a:r>
            <a:r>
              <a:rPr sz="1800" b="1" spc="-15" dirty="0">
                <a:latin typeface="Comic Sans MS"/>
                <a:cs typeface="Comic Sans MS"/>
              </a:rPr>
              <a:t>tazminatı </a:t>
            </a:r>
            <a:r>
              <a:rPr sz="1800" b="1" spc="-5" dirty="0">
                <a:latin typeface="Comic Sans MS"/>
                <a:cs typeface="Comic Sans MS"/>
              </a:rPr>
              <a:t>olarak ödenir. (2000/457 sayılı Bakanlar </a:t>
            </a:r>
            <a:r>
              <a:rPr sz="1800" b="1" dirty="0">
                <a:latin typeface="Comic Sans MS"/>
                <a:cs typeface="Comic Sans MS"/>
              </a:rPr>
              <a:t>Kurulu </a:t>
            </a:r>
            <a:r>
              <a:rPr sz="1800" b="1" spc="-5" dirty="0">
                <a:latin typeface="Comic Sans MS"/>
                <a:cs typeface="Comic Sans MS"/>
              </a:rPr>
              <a:t>Kararının </a:t>
            </a:r>
            <a:r>
              <a:rPr sz="1800" b="1" dirty="0">
                <a:latin typeface="Comic Sans MS"/>
                <a:cs typeface="Comic Sans MS"/>
              </a:rPr>
              <a:t>4 üncü  maddesi,	</a:t>
            </a:r>
            <a:r>
              <a:rPr sz="1800" b="1" spc="-5" dirty="0">
                <a:latin typeface="Comic Sans MS"/>
                <a:cs typeface="Comic Sans MS"/>
              </a:rPr>
              <a:t>2008/13694 sayılı Bakanlar </a:t>
            </a:r>
            <a:r>
              <a:rPr sz="1800" b="1" dirty="0">
                <a:latin typeface="Comic Sans MS"/>
                <a:cs typeface="Comic Sans MS"/>
              </a:rPr>
              <a:t>Kurlu </a:t>
            </a:r>
            <a:r>
              <a:rPr sz="1800" b="1" spc="-10" dirty="0">
                <a:latin typeface="Comic Sans MS"/>
                <a:cs typeface="Comic Sans MS"/>
              </a:rPr>
              <a:t>Kararının </a:t>
            </a:r>
            <a:r>
              <a:rPr sz="1800" b="1" dirty="0">
                <a:latin typeface="Comic Sans MS"/>
                <a:cs typeface="Comic Sans MS"/>
              </a:rPr>
              <a:t>3 </a:t>
            </a:r>
            <a:r>
              <a:rPr sz="1800" b="1" spc="-5" dirty="0">
                <a:latin typeface="Comic Sans MS"/>
                <a:cs typeface="Comic Sans MS"/>
              </a:rPr>
              <a:t>ve </a:t>
            </a:r>
            <a:r>
              <a:rPr sz="1800" b="1" dirty="0">
                <a:latin typeface="Comic Sans MS"/>
                <a:cs typeface="Comic Sans MS"/>
              </a:rPr>
              <a:t>4 üncü </a:t>
            </a:r>
            <a:r>
              <a:rPr sz="1800" b="1" spc="-15" dirty="0">
                <a:latin typeface="Comic Sans MS"/>
                <a:cs typeface="Comic Sans MS"/>
              </a:rPr>
              <a:t>maddesi) </a:t>
            </a:r>
            <a:r>
              <a:rPr sz="1800" b="1" spc="-10" dirty="0">
                <a:latin typeface="Comic Sans MS"/>
                <a:cs typeface="Comic Sans MS"/>
              </a:rPr>
              <a:t>666 </a:t>
            </a:r>
            <a:r>
              <a:rPr sz="1800" b="1" spc="-5" dirty="0">
                <a:latin typeface="Comic Sans MS"/>
                <a:cs typeface="Comic Sans MS"/>
              </a:rPr>
              <a:t>sayılı </a:t>
            </a:r>
            <a:r>
              <a:rPr sz="1800" b="1" dirty="0">
                <a:latin typeface="Comic Sans MS"/>
                <a:cs typeface="Comic Sans MS"/>
              </a:rPr>
              <a:t>KHK </a:t>
            </a:r>
            <a:r>
              <a:rPr sz="1800" b="1" spc="-5" dirty="0">
                <a:latin typeface="Comic Sans MS"/>
                <a:cs typeface="Comic Sans MS"/>
              </a:rPr>
              <a:t>gereğince  ek </a:t>
            </a:r>
            <a:r>
              <a:rPr sz="1800" b="1" dirty="0">
                <a:latin typeface="Comic Sans MS"/>
                <a:cs typeface="Comic Sans MS"/>
              </a:rPr>
              <a:t>ödeme </a:t>
            </a:r>
            <a:r>
              <a:rPr sz="1800" b="1" spc="-5" dirty="0">
                <a:latin typeface="Comic Sans MS"/>
                <a:cs typeface="Comic Sans MS"/>
              </a:rPr>
              <a:t>alanlar bu ödeneğin </a:t>
            </a:r>
            <a:r>
              <a:rPr sz="1800" b="1" spc="-10" dirty="0">
                <a:latin typeface="Comic Sans MS"/>
                <a:cs typeface="Comic Sans MS"/>
              </a:rPr>
              <a:t>%80nini</a:t>
            </a:r>
            <a:r>
              <a:rPr sz="1800" b="1" spc="110" dirty="0">
                <a:latin typeface="Comic Sans MS"/>
                <a:cs typeface="Comic Sans MS"/>
              </a:rPr>
              <a:t> </a:t>
            </a:r>
            <a:r>
              <a:rPr sz="1800" b="1" spc="-15" dirty="0">
                <a:latin typeface="Comic Sans MS"/>
                <a:cs typeface="Comic Sans MS"/>
              </a:rPr>
              <a:t>alırlar.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Times New Roman"/>
              <a:cs typeface="Times New Roman"/>
            </a:endParaRPr>
          </a:p>
          <a:p>
            <a:pPr marL="99060" algn="ctr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Görev 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Tazminatı </a:t>
            </a:r>
            <a:r>
              <a:rPr sz="1800" b="1" spc="-15" dirty="0">
                <a:solidFill>
                  <a:srgbClr val="FF0000"/>
                </a:solidFill>
                <a:latin typeface="Comic Sans MS"/>
                <a:cs typeface="Comic Sans MS"/>
              </a:rPr>
              <a:t>Oranı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x 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Aylık</a:t>
            </a:r>
            <a:r>
              <a:rPr sz="1800" b="1" spc="-1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Katsayı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5"/>
            <a:ext cx="1591945" cy="507365"/>
          </a:xfrm>
          <a:custGeom>
            <a:avLst/>
            <a:gdLst/>
            <a:ahLst/>
            <a:cxnLst/>
            <a:rect l="l" t="t" r="r" b="b"/>
            <a:pathLst>
              <a:path w="1591945" h="507365">
                <a:moveTo>
                  <a:pt x="0" y="0"/>
                </a:moveTo>
                <a:lnTo>
                  <a:pt x="0" y="503428"/>
                </a:lnTo>
                <a:lnTo>
                  <a:pt x="1245844" y="506984"/>
                </a:lnTo>
                <a:lnTo>
                  <a:pt x="1346200" y="506984"/>
                </a:lnTo>
                <a:lnTo>
                  <a:pt x="1350899" y="502158"/>
                </a:lnTo>
                <a:lnTo>
                  <a:pt x="1352423" y="500634"/>
                </a:lnTo>
                <a:lnTo>
                  <a:pt x="1354328" y="499110"/>
                </a:lnTo>
                <a:lnTo>
                  <a:pt x="1355852" y="497459"/>
                </a:lnTo>
                <a:lnTo>
                  <a:pt x="1584960" y="268605"/>
                </a:lnTo>
                <a:lnTo>
                  <a:pt x="1590294" y="261493"/>
                </a:lnTo>
                <a:lnTo>
                  <a:pt x="1591945" y="254254"/>
                </a:lnTo>
                <a:lnTo>
                  <a:pt x="1590294" y="247142"/>
                </a:lnTo>
                <a:lnTo>
                  <a:pt x="1584960" y="240030"/>
                </a:lnTo>
                <a:lnTo>
                  <a:pt x="1355852" y="11303"/>
                </a:lnTo>
                <a:lnTo>
                  <a:pt x="1350899" y="11303"/>
                </a:lnTo>
                <a:lnTo>
                  <a:pt x="1350899" y="6477"/>
                </a:lnTo>
                <a:lnTo>
                  <a:pt x="1346200" y="6477"/>
                </a:lnTo>
                <a:lnTo>
                  <a:pt x="1341374" y="1778"/>
                </a:lnTo>
                <a:lnTo>
                  <a:pt x="1245844" y="1778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3360" y="602361"/>
            <a:ext cx="857313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spc="-5" dirty="0">
                <a:solidFill>
                  <a:srgbClr val="242424"/>
                </a:solidFill>
                <a:latin typeface="Comic Sans MS"/>
                <a:cs typeface="Comic Sans MS"/>
              </a:rPr>
              <a:t>GÖREV TAZMİNATI</a:t>
            </a:r>
            <a:r>
              <a:rPr sz="4300" b="0" spc="-2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4300" b="0" spc="-20" dirty="0">
                <a:solidFill>
                  <a:srgbClr val="242424"/>
                </a:solidFill>
                <a:latin typeface="Comic Sans MS"/>
                <a:cs typeface="Comic Sans MS"/>
              </a:rPr>
              <a:t>ORANLARI</a:t>
            </a:r>
            <a:endParaRPr sz="43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3139" y="2015617"/>
          <a:ext cx="10732135" cy="418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08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6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7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Comic Sans MS"/>
                          <a:cs typeface="Comic Sans MS"/>
                        </a:rPr>
                        <a:t>ÜNVAN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omic Sans MS"/>
                          <a:cs typeface="Comic Sans MS"/>
                        </a:rPr>
                        <a:t>Makam</a:t>
                      </a:r>
                      <a:r>
                        <a:rPr sz="1600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5" dirty="0">
                          <a:latin typeface="Comic Sans MS"/>
                          <a:cs typeface="Comic Sans MS"/>
                        </a:rPr>
                        <a:t>Tazminatı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omic Sans MS"/>
                          <a:cs typeface="Comic Sans MS"/>
                        </a:rPr>
                        <a:t>Görev</a:t>
                      </a:r>
                      <a:r>
                        <a:rPr sz="1600" spc="-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5" dirty="0">
                          <a:latin typeface="Comic Sans MS"/>
                          <a:cs typeface="Comic Sans MS"/>
                        </a:rPr>
                        <a:t>Tazminatı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omic Sans MS"/>
                          <a:cs typeface="Comic Sans MS"/>
                        </a:rPr>
                        <a:t>Toplam Görev</a:t>
                      </a:r>
                      <a:r>
                        <a:rPr sz="1600" spc="-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5" dirty="0">
                          <a:latin typeface="Comic Sans MS"/>
                          <a:cs typeface="Comic Sans MS"/>
                        </a:rPr>
                        <a:t>Tazminatı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sz="1600" spc="-10" dirty="0">
                          <a:latin typeface="Comic Sans MS"/>
                          <a:cs typeface="Comic Sans MS"/>
                        </a:rPr>
                        <a:t>Rektörler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21462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sz="1600" spc="-15" dirty="0">
                          <a:latin typeface="Comic Sans MS"/>
                          <a:cs typeface="Comic Sans MS"/>
                        </a:rPr>
                        <a:t>7.000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21462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-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21462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-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21462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904">
                <a:tc>
                  <a:txBody>
                    <a:bodyPr/>
                    <a:lstStyle/>
                    <a:p>
                      <a:pPr marL="77470" marR="1220470">
                        <a:lnSpc>
                          <a:spcPct val="107500"/>
                        </a:lnSpc>
                        <a:spcBef>
                          <a:spcPts val="1380"/>
                        </a:spcBef>
                      </a:pPr>
                      <a:r>
                        <a:rPr sz="1600" spc="-5" dirty="0">
                          <a:latin typeface="Comic Sans MS"/>
                          <a:cs typeface="Comic Sans MS"/>
                        </a:rPr>
                        <a:t>Profesör Ünvanında 3</a:t>
                      </a:r>
                      <a:r>
                        <a:rPr sz="1600" spc="-1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15" dirty="0">
                          <a:latin typeface="Comic Sans MS"/>
                          <a:cs typeface="Comic Sans MS"/>
                        </a:rPr>
                        <a:t>yılını  tamamlayanlar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175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Comic Sans MS"/>
                          <a:cs typeface="Comic Sans MS"/>
                        </a:rPr>
                        <a:t>6.000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Comic Sans MS"/>
                          <a:cs typeface="Comic Sans MS"/>
                        </a:rPr>
                        <a:t>9000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22860" algn="ctr">
                        <a:lnSpc>
                          <a:spcPct val="100000"/>
                        </a:lnSpc>
                      </a:pPr>
                      <a:r>
                        <a:rPr sz="1600" spc="-15" dirty="0">
                          <a:latin typeface="Comic Sans MS"/>
                          <a:cs typeface="Comic Sans MS"/>
                        </a:rPr>
                        <a:t>15.000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990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600" spc="-5" dirty="0">
                          <a:latin typeface="Comic Sans MS"/>
                          <a:cs typeface="Comic Sans MS"/>
                        </a:rPr>
                        <a:t>Diğer</a:t>
                      </a:r>
                      <a:r>
                        <a:rPr sz="160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5" dirty="0">
                          <a:latin typeface="Comic Sans MS"/>
                          <a:cs typeface="Comic Sans MS"/>
                        </a:rPr>
                        <a:t>Prof.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171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600" spc="-20" dirty="0">
                          <a:latin typeface="Comic Sans MS"/>
                          <a:cs typeface="Comic Sans MS"/>
                        </a:rPr>
                        <a:t>4.500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171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600" spc="-20" dirty="0">
                          <a:latin typeface="Comic Sans MS"/>
                          <a:cs typeface="Comic Sans MS"/>
                        </a:rPr>
                        <a:t>7000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171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600" spc="-15" dirty="0">
                          <a:latin typeface="Comic Sans MS"/>
                          <a:cs typeface="Comic Sans MS"/>
                        </a:rPr>
                        <a:t>11.500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171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990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600" spc="-5" dirty="0">
                          <a:latin typeface="Comic Sans MS"/>
                          <a:cs typeface="Comic Sans MS"/>
                        </a:rPr>
                        <a:t>Doç.(Kaz.Hak.Aylığı </a:t>
                      </a:r>
                      <a:r>
                        <a:rPr sz="1600" spc="-15" dirty="0">
                          <a:latin typeface="Comic Sans MS"/>
                          <a:cs typeface="Comic Sans MS"/>
                        </a:rPr>
                        <a:t>1.der.</a:t>
                      </a:r>
                      <a:r>
                        <a:rPr sz="1600" spc="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5" dirty="0">
                          <a:latin typeface="Comic Sans MS"/>
                          <a:cs typeface="Comic Sans MS"/>
                        </a:rPr>
                        <a:t>ol.)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171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600" spc="-20" dirty="0">
                          <a:latin typeface="Comic Sans MS"/>
                          <a:cs typeface="Comic Sans MS"/>
                        </a:rPr>
                        <a:t>2.000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171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600" spc="-20" dirty="0">
                          <a:latin typeface="Comic Sans MS"/>
                          <a:cs typeface="Comic Sans MS"/>
                        </a:rPr>
                        <a:t>6000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171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600" spc="-20" dirty="0">
                          <a:latin typeface="Comic Sans MS"/>
                          <a:cs typeface="Comic Sans MS"/>
                        </a:rPr>
                        <a:t>8.000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171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5"/>
            <a:ext cx="1591945" cy="507365"/>
          </a:xfrm>
          <a:custGeom>
            <a:avLst/>
            <a:gdLst/>
            <a:ahLst/>
            <a:cxnLst/>
            <a:rect l="l" t="t" r="r" b="b"/>
            <a:pathLst>
              <a:path w="1591945" h="507365">
                <a:moveTo>
                  <a:pt x="0" y="0"/>
                </a:moveTo>
                <a:lnTo>
                  <a:pt x="0" y="503428"/>
                </a:lnTo>
                <a:lnTo>
                  <a:pt x="1245844" y="506984"/>
                </a:lnTo>
                <a:lnTo>
                  <a:pt x="1346200" y="506984"/>
                </a:lnTo>
                <a:lnTo>
                  <a:pt x="1350899" y="502158"/>
                </a:lnTo>
                <a:lnTo>
                  <a:pt x="1352423" y="500634"/>
                </a:lnTo>
                <a:lnTo>
                  <a:pt x="1354328" y="499110"/>
                </a:lnTo>
                <a:lnTo>
                  <a:pt x="1355852" y="497459"/>
                </a:lnTo>
                <a:lnTo>
                  <a:pt x="1584960" y="268605"/>
                </a:lnTo>
                <a:lnTo>
                  <a:pt x="1590294" y="261493"/>
                </a:lnTo>
                <a:lnTo>
                  <a:pt x="1591945" y="254254"/>
                </a:lnTo>
                <a:lnTo>
                  <a:pt x="1590294" y="247142"/>
                </a:lnTo>
                <a:lnTo>
                  <a:pt x="1584960" y="240030"/>
                </a:lnTo>
                <a:lnTo>
                  <a:pt x="1355852" y="11303"/>
                </a:lnTo>
                <a:lnTo>
                  <a:pt x="1350899" y="11303"/>
                </a:lnTo>
                <a:lnTo>
                  <a:pt x="1350899" y="6477"/>
                </a:lnTo>
                <a:lnTo>
                  <a:pt x="1346200" y="6477"/>
                </a:lnTo>
                <a:lnTo>
                  <a:pt x="1341374" y="1778"/>
                </a:lnTo>
                <a:lnTo>
                  <a:pt x="1245844" y="1778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10916" y="581355"/>
            <a:ext cx="80676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dirty="0">
                <a:solidFill>
                  <a:srgbClr val="242424"/>
                </a:solidFill>
                <a:latin typeface="Comic Sans MS"/>
                <a:cs typeface="Comic Sans MS"/>
              </a:rPr>
              <a:t>TEMSİL</a:t>
            </a:r>
            <a:r>
              <a:rPr sz="6000" b="0" spc="-190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6000" b="0" dirty="0">
                <a:solidFill>
                  <a:srgbClr val="242424"/>
                </a:solidFill>
                <a:latin typeface="Comic Sans MS"/>
                <a:cs typeface="Comic Sans MS"/>
              </a:rPr>
              <a:t>TAZMİNATI</a:t>
            </a:r>
            <a:endParaRPr sz="60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963672" y="2143505"/>
            <a:ext cx="6024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9460" algn="l"/>
                <a:tab pos="1496695" algn="l"/>
                <a:tab pos="2545715" algn="l"/>
                <a:tab pos="2873375" algn="l"/>
                <a:tab pos="3425190" algn="l"/>
                <a:tab pos="4491990" algn="l"/>
                <a:tab pos="4920615" algn="l"/>
              </a:tabLst>
            </a:pPr>
            <a:r>
              <a:rPr sz="1800" b="1" spc="-5" dirty="0">
                <a:latin typeface="Comic Sans MS"/>
                <a:cs typeface="Comic Sans MS"/>
              </a:rPr>
              <a:t>4505	</a:t>
            </a:r>
            <a:r>
              <a:rPr sz="1800" b="1" spc="-10" dirty="0">
                <a:latin typeface="Comic Sans MS"/>
                <a:cs typeface="Comic Sans MS"/>
              </a:rPr>
              <a:t>sayılı	Kanunun	</a:t>
            </a:r>
            <a:r>
              <a:rPr sz="1800" b="1" dirty="0">
                <a:latin typeface="Comic Sans MS"/>
                <a:cs typeface="Comic Sans MS"/>
              </a:rPr>
              <a:t>5	</a:t>
            </a:r>
            <a:r>
              <a:rPr sz="1800" b="1" spc="-10" dirty="0">
                <a:latin typeface="Comic Sans MS"/>
                <a:cs typeface="Comic Sans MS"/>
              </a:rPr>
              <a:t>inci	</a:t>
            </a:r>
            <a:r>
              <a:rPr sz="1800" b="1" dirty="0">
                <a:latin typeface="Comic Sans MS"/>
                <a:cs typeface="Comic Sans MS"/>
              </a:rPr>
              <a:t>maddesi	</a:t>
            </a:r>
            <a:r>
              <a:rPr sz="1800" b="1" spc="-10" dirty="0">
                <a:latin typeface="Comic Sans MS"/>
                <a:cs typeface="Comic Sans MS"/>
              </a:rPr>
              <a:t>ve	2000/457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52001" y="2143505"/>
            <a:ext cx="575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mic Sans MS"/>
                <a:cs typeface="Comic Sans MS"/>
              </a:rPr>
              <a:t>s</a:t>
            </a:r>
            <a:r>
              <a:rPr sz="1800" b="1" spc="-10" dirty="0">
                <a:latin typeface="Comic Sans MS"/>
                <a:cs typeface="Comic Sans MS"/>
              </a:rPr>
              <a:t>a</a:t>
            </a:r>
            <a:r>
              <a:rPr sz="1800" b="1" spc="-15" dirty="0">
                <a:latin typeface="Comic Sans MS"/>
                <a:cs typeface="Comic Sans MS"/>
              </a:rPr>
              <a:t>yıl</a:t>
            </a:r>
            <a:r>
              <a:rPr sz="1800" b="1" dirty="0">
                <a:latin typeface="Comic Sans MS"/>
                <a:cs typeface="Comic Sans MS"/>
              </a:rPr>
              <a:t>ı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91141" y="2143505"/>
            <a:ext cx="1547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3570" algn="l"/>
              </a:tabLst>
            </a:pPr>
            <a:r>
              <a:rPr sz="1800" b="1" spc="-10" dirty="0">
                <a:latin typeface="Comic Sans MS"/>
                <a:cs typeface="Comic Sans MS"/>
              </a:rPr>
              <a:t>BK</a:t>
            </a:r>
            <a:r>
              <a:rPr sz="1800" b="1" dirty="0">
                <a:latin typeface="Comic Sans MS"/>
                <a:cs typeface="Comic Sans MS"/>
              </a:rPr>
              <a:t>K	uyarınca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10916" y="2417826"/>
            <a:ext cx="8428990" cy="253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omic Sans MS"/>
                <a:cs typeface="Comic Sans MS"/>
              </a:rPr>
              <a:t>Aylıklarını 657 </a:t>
            </a:r>
            <a:r>
              <a:rPr sz="1800" b="1" spc="-10" dirty="0">
                <a:latin typeface="Comic Sans MS"/>
                <a:cs typeface="Comic Sans MS"/>
              </a:rPr>
              <a:t>sayılı Devlet Memurları Kanunu </a:t>
            </a:r>
            <a:r>
              <a:rPr sz="1800" b="1" dirty="0">
                <a:latin typeface="Comic Sans MS"/>
                <a:cs typeface="Comic Sans MS"/>
              </a:rPr>
              <a:t>ve 2914 </a:t>
            </a:r>
            <a:r>
              <a:rPr sz="1800" b="1" spc="-10" dirty="0">
                <a:latin typeface="Comic Sans MS"/>
                <a:cs typeface="Comic Sans MS"/>
              </a:rPr>
              <a:t>sayılı </a:t>
            </a:r>
            <a:r>
              <a:rPr sz="1800" b="1" spc="-5" dirty="0">
                <a:latin typeface="Comic Sans MS"/>
                <a:cs typeface="Comic Sans MS"/>
              </a:rPr>
              <a:t>Yüksek  Öğretim </a:t>
            </a:r>
            <a:r>
              <a:rPr sz="1800" b="1" spc="-10" dirty="0">
                <a:latin typeface="Comic Sans MS"/>
                <a:cs typeface="Comic Sans MS"/>
              </a:rPr>
              <a:t>Personel Kanunu hükümlerine </a:t>
            </a:r>
            <a:r>
              <a:rPr sz="1800" b="1" spc="-5" dirty="0">
                <a:latin typeface="Comic Sans MS"/>
                <a:cs typeface="Comic Sans MS"/>
              </a:rPr>
              <a:t>göre almakta olan </a:t>
            </a:r>
            <a:r>
              <a:rPr sz="1800" b="1" spc="-10" dirty="0">
                <a:latin typeface="Comic Sans MS"/>
                <a:cs typeface="Comic Sans MS"/>
              </a:rPr>
              <a:t>personelden </a:t>
            </a:r>
            <a:r>
              <a:rPr sz="1800" b="1" spc="-5" dirty="0">
                <a:latin typeface="Comic Sans MS"/>
                <a:cs typeface="Comic Sans MS"/>
              </a:rPr>
              <a:t>ekli  </a:t>
            </a:r>
            <a:r>
              <a:rPr sz="1800" b="1" dirty="0">
                <a:latin typeface="Comic Sans MS"/>
                <a:cs typeface="Comic Sans MS"/>
              </a:rPr>
              <a:t>cetvelde yer </a:t>
            </a:r>
            <a:r>
              <a:rPr sz="1800" b="1" spc="-10" dirty="0">
                <a:latin typeface="Comic Sans MS"/>
                <a:cs typeface="Comic Sans MS"/>
              </a:rPr>
              <a:t>alan </a:t>
            </a:r>
            <a:r>
              <a:rPr sz="1800" b="1" spc="-5" dirty="0">
                <a:latin typeface="Comic Sans MS"/>
                <a:cs typeface="Comic Sans MS"/>
              </a:rPr>
              <a:t>gösterge </a:t>
            </a:r>
            <a:r>
              <a:rPr sz="1800" b="1" spc="-10" dirty="0">
                <a:latin typeface="Comic Sans MS"/>
                <a:cs typeface="Comic Sans MS"/>
              </a:rPr>
              <a:t>rakamları üzerinden </a:t>
            </a:r>
            <a:r>
              <a:rPr sz="1800" b="1" spc="-5" dirty="0">
                <a:latin typeface="Comic Sans MS"/>
                <a:cs typeface="Comic Sans MS"/>
              </a:rPr>
              <a:t>makam </a:t>
            </a:r>
            <a:r>
              <a:rPr sz="1800" b="1" spc="-10" dirty="0">
                <a:latin typeface="Comic Sans MS"/>
                <a:cs typeface="Comic Sans MS"/>
              </a:rPr>
              <a:t>tazminatı </a:t>
            </a:r>
            <a:r>
              <a:rPr sz="1800" b="1" spc="-15" dirty="0">
                <a:latin typeface="Comic Sans MS"/>
                <a:cs typeface="Comic Sans MS"/>
              </a:rPr>
              <a:t>alanlara, </a:t>
            </a:r>
            <a:r>
              <a:rPr sz="1800" b="1" spc="750" dirty="0">
                <a:latin typeface="Comic Sans MS"/>
                <a:cs typeface="Comic Sans MS"/>
              </a:rPr>
              <a:t> </a:t>
            </a:r>
            <a:r>
              <a:rPr sz="1800" b="1" spc="-15" dirty="0">
                <a:latin typeface="Comic Sans MS"/>
                <a:cs typeface="Comic Sans MS"/>
              </a:rPr>
              <a:t>hizalarında </a:t>
            </a:r>
            <a:r>
              <a:rPr sz="1800" b="1" spc="-10" dirty="0">
                <a:latin typeface="Comic Sans MS"/>
                <a:cs typeface="Comic Sans MS"/>
              </a:rPr>
              <a:t>gösterilen gösterge rakamının </a:t>
            </a:r>
            <a:r>
              <a:rPr sz="1800" b="1" dirty="0">
                <a:latin typeface="Comic Sans MS"/>
                <a:cs typeface="Comic Sans MS"/>
              </a:rPr>
              <a:t>memur </a:t>
            </a:r>
            <a:r>
              <a:rPr sz="1800" b="1" spc="-10" dirty="0">
                <a:latin typeface="Comic Sans MS"/>
                <a:cs typeface="Comic Sans MS"/>
              </a:rPr>
              <a:t>aylıklarına uygulanan  </a:t>
            </a:r>
            <a:r>
              <a:rPr sz="1800" b="1" spc="-5" dirty="0">
                <a:latin typeface="Comic Sans MS"/>
                <a:cs typeface="Comic Sans MS"/>
              </a:rPr>
              <a:t>katsayı ile </a:t>
            </a:r>
            <a:r>
              <a:rPr sz="1800" b="1" spc="-10" dirty="0">
                <a:latin typeface="Comic Sans MS"/>
                <a:cs typeface="Comic Sans MS"/>
              </a:rPr>
              <a:t>çarpımı </a:t>
            </a:r>
            <a:r>
              <a:rPr sz="1800" b="1" spc="-5" dirty="0">
                <a:latin typeface="Comic Sans MS"/>
                <a:cs typeface="Comic Sans MS"/>
              </a:rPr>
              <a:t>sonucu </a:t>
            </a:r>
            <a:r>
              <a:rPr sz="1800" b="1" spc="-10" dirty="0">
                <a:latin typeface="Comic Sans MS"/>
                <a:cs typeface="Comic Sans MS"/>
              </a:rPr>
              <a:t>bulunan miktarda </a:t>
            </a:r>
            <a:r>
              <a:rPr sz="1800" b="1" dirty="0">
                <a:latin typeface="Comic Sans MS"/>
                <a:cs typeface="Comic Sans MS"/>
              </a:rPr>
              <a:t>Temsil </a:t>
            </a:r>
            <a:r>
              <a:rPr sz="1800" b="1" spc="-10" dirty="0">
                <a:latin typeface="Comic Sans MS"/>
                <a:cs typeface="Comic Sans MS"/>
              </a:rPr>
              <a:t>Tazminatı </a:t>
            </a:r>
            <a:r>
              <a:rPr sz="1800" b="1" spc="-5" dirty="0">
                <a:latin typeface="Comic Sans MS"/>
                <a:cs typeface="Comic Sans MS"/>
              </a:rPr>
              <a:t>ödenir.  </a:t>
            </a:r>
            <a:r>
              <a:rPr sz="1800" b="1" dirty="0">
                <a:latin typeface="Comic Sans MS"/>
                <a:cs typeface="Comic Sans MS"/>
              </a:rPr>
              <a:t>Temsil </a:t>
            </a:r>
            <a:r>
              <a:rPr sz="1800" b="1" spc="-5" dirty="0">
                <a:latin typeface="Comic Sans MS"/>
                <a:cs typeface="Comic Sans MS"/>
              </a:rPr>
              <a:t>tazminatı Rektör için</a:t>
            </a:r>
            <a:r>
              <a:rPr sz="1800" b="1" spc="-204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ödenmektedir.</a:t>
            </a:r>
            <a:endParaRPr sz="1800">
              <a:latin typeface="Comic Sans MS"/>
              <a:cs typeface="Comic Sans MS"/>
            </a:endParaRPr>
          </a:p>
          <a:p>
            <a:pPr marL="259715">
              <a:lnSpc>
                <a:spcPct val="100000"/>
              </a:lnSpc>
              <a:tabLst>
                <a:tab pos="2324735" algn="l"/>
              </a:tabLst>
            </a:pPr>
            <a:r>
              <a:rPr sz="1800" b="1" dirty="0">
                <a:latin typeface="Comic Sans MS"/>
                <a:cs typeface="Comic Sans MS"/>
              </a:rPr>
              <a:t>Temsil</a:t>
            </a:r>
            <a:r>
              <a:rPr sz="1800" b="1" spc="-15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Tazminatı	Göstergesi </a:t>
            </a:r>
            <a:r>
              <a:rPr sz="1800" b="1" dirty="0">
                <a:latin typeface="Comic Sans MS"/>
                <a:cs typeface="Comic Sans MS"/>
              </a:rPr>
              <a:t>:</a:t>
            </a:r>
            <a:r>
              <a:rPr sz="1800" b="1" spc="-110" dirty="0">
                <a:latin typeface="Comic Sans MS"/>
                <a:cs typeface="Comic Sans MS"/>
              </a:rPr>
              <a:t> </a:t>
            </a:r>
            <a:r>
              <a:rPr sz="1800" b="1" spc="5" dirty="0">
                <a:latin typeface="Comic Sans MS"/>
                <a:cs typeface="Comic Sans MS"/>
              </a:rPr>
              <a:t>17000</a:t>
            </a:r>
            <a:endParaRPr sz="1800">
              <a:latin typeface="Comic Sans MS"/>
              <a:cs typeface="Comic Sans MS"/>
            </a:endParaRPr>
          </a:p>
          <a:p>
            <a:pPr marL="1819910">
              <a:lnSpc>
                <a:spcPct val="100000"/>
              </a:lnSpc>
              <a:spcBef>
                <a:spcPts val="2200"/>
              </a:spcBef>
            </a:pP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Temsil 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Tazminatı Göstergesi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x 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Aylık</a:t>
            </a:r>
            <a:r>
              <a:rPr sz="1800" b="1" spc="-3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Katsayı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21545" y="453644"/>
            <a:ext cx="1727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77010" algn="l"/>
              </a:tabLst>
            </a:pPr>
            <a:r>
              <a:rPr sz="1800" b="0" spc="-15" dirty="0">
                <a:latin typeface="Comic Sans MS"/>
                <a:cs typeface="Comic Sans MS"/>
              </a:rPr>
              <a:t>T</a:t>
            </a:r>
            <a:r>
              <a:rPr sz="1800" b="0" spc="-5" dirty="0">
                <a:latin typeface="Comic Sans MS"/>
                <a:cs typeface="Comic Sans MS"/>
              </a:rPr>
              <a:t>ARİHL</a:t>
            </a:r>
            <a:r>
              <a:rPr sz="1800" b="0" dirty="0">
                <a:latin typeface="Comic Sans MS"/>
                <a:cs typeface="Comic Sans MS"/>
              </a:rPr>
              <a:t>İ	ve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2594" y="453644"/>
            <a:ext cx="6687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25930" algn="l"/>
                <a:tab pos="3469004" algn="l"/>
                <a:tab pos="5476240" algn="l"/>
              </a:tabLst>
            </a:pPr>
            <a:r>
              <a:rPr sz="1800" dirty="0">
                <a:latin typeface="Comic Sans MS"/>
                <a:cs typeface="Comic Sans MS"/>
              </a:rPr>
              <a:t>DAN</a:t>
            </a:r>
            <a:r>
              <a:rPr sz="1800" spc="-5" dirty="0">
                <a:latin typeface="Comic Sans MS"/>
                <a:cs typeface="Comic Sans MS"/>
              </a:rPr>
              <a:t>IŞT</a:t>
            </a:r>
            <a:r>
              <a:rPr sz="1800" dirty="0">
                <a:latin typeface="Comic Sans MS"/>
                <a:cs typeface="Comic Sans MS"/>
              </a:rPr>
              <a:t>AY	</a:t>
            </a:r>
            <a:r>
              <a:rPr sz="1800" spc="-5" dirty="0">
                <a:latin typeface="Comic Sans MS"/>
                <a:cs typeface="Comic Sans MS"/>
              </a:rPr>
              <a:t>SE</a:t>
            </a:r>
            <a:r>
              <a:rPr sz="1800" dirty="0">
                <a:latin typeface="Comic Sans MS"/>
                <a:cs typeface="Comic Sans MS"/>
              </a:rPr>
              <a:t>K</a:t>
            </a:r>
            <a:r>
              <a:rPr sz="1800" spc="-5" dirty="0">
                <a:latin typeface="Comic Sans MS"/>
                <a:cs typeface="Comic Sans MS"/>
              </a:rPr>
              <a:t>İZİ</a:t>
            </a:r>
            <a:r>
              <a:rPr sz="1800" spc="5" dirty="0">
                <a:latin typeface="Comic Sans MS"/>
                <a:cs typeface="Comic Sans MS"/>
              </a:rPr>
              <a:t>N</a:t>
            </a:r>
            <a:r>
              <a:rPr sz="1800" dirty="0">
                <a:latin typeface="Comic Sans MS"/>
                <a:cs typeface="Comic Sans MS"/>
              </a:rPr>
              <a:t>Cİ	DAİRE’Sİ</a:t>
            </a:r>
            <a:r>
              <a:rPr sz="1800" spc="5" dirty="0">
                <a:latin typeface="Comic Sans MS"/>
                <a:cs typeface="Comic Sans MS"/>
              </a:rPr>
              <a:t>N</a:t>
            </a:r>
            <a:r>
              <a:rPr sz="1800" spc="-5" dirty="0">
                <a:latin typeface="Comic Sans MS"/>
                <a:cs typeface="Comic Sans MS"/>
              </a:rPr>
              <a:t>İ</a:t>
            </a:r>
            <a:r>
              <a:rPr sz="1800" dirty="0">
                <a:latin typeface="Comic Sans MS"/>
                <a:cs typeface="Comic Sans MS"/>
              </a:rPr>
              <a:t>N	</a:t>
            </a:r>
            <a:r>
              <a:rPr sz="1800" spc="5" dirty="0">
                <a:latin typeface="Comic Sans MS"/>
                <a:cs typeface="Comic Sans MS"/>
              </a:rPr>
              <a:t>09</a:t>
            </a:r>
            <a:r>
              <a:rPr sz="1800" spc="-5" dirty="0">
                <a:latin typeface="Comic Sans MS"/>
                <a:cs typeface="Comic Sans MS"/>
              </a:rPr>
              <a:t>.</a:t>
            </a:r>
            <a:r>
              <a:rPr sz="1800" spc="5" dirty="0">
                <a:latin typeface="Comic Sans MS"/>
                <a:cs typeface="Comic Sans MS"/>
              </a:rPr>
              <a:t>03</a:t>
            </a:r>
            <a:r>
              <a:rPr sz="1800" spc="-5" dirty="0">
                <a:latin typeface="Comic Sans MS"/>
                <a:cs typeface="Comic Sans MS"/>
              </a:rPr>
              <a:t>.</a:t>
            </a:r>
            <a:r>
              <a:rPr sz="1800" spc="5" dirty="0">
                <a:latin typeface="Comic Sans MS"/>
                <a:cs typeface="Comic Sans MS"/>
              </a:rPr>
              <a:t>2017  </a:t>
            </a:r>
            <a:r>
              <a:rPr sz="1800" dirty="0">
                <a:latin typeface="Comic Sans MS"/>
                <a:cs typeface="Comic Sans MS"/>
              </a:rPr>
              <a:t>ESAS:2012/5599 </a:t>
            </a:r>
            <a:r>
              <a:rPr sz="1800" spc="-5" dirty="0">
                <a:latin typeface="Comic Sans MS"/>
                <a:cs typeface="Comic Sans MS"/>
              </a:rPr>
              <a:t>KARAR:2017/1511SAYILI</a:t>
            </a:r>
            <a:r>
              <a:rPr sz="1800" spc="-6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KARARINDA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71306" y="5428234"/>
            <a:ext cx="2346960" cy="0"/>
          </a:xfrm>
          <a:custGeom>
            <a:avLst/>
            <a:gdLst/>
            <a:ahLst/>
            <a:cxnLst/>
            <a:rect l="l" t="t" r="r" b="b"/>
            <a:pathLst>
              <a:path w="2346959">
                <a:moveTo>
                  <a:pt x="0" y="0"/>
                </a:moveTo>
                <a:lnTo>
                  <a:pt x="234696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63448" y="1080177"/>
          <a:ext cx="11821795" cy="560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1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2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1737">
                <a:tc>
                  <a:txBody>
                    <a:bodyPr/>
                    <a:lstStyle/>
                    <a:p>
                      <a:pPr marL="127000">
                        <a:lnSpc>
                          <a:spcPts val="1295"/>
                        </a:lnSpc>
                        <a:spcBef>
                          <a:spcPts val="114"/>
                        </a:spcBef>
                      </a:pPr>
                      <a:r>
                        <a:rPr sz="1100" b="1" dirty="0">
                          <a:latin typeface="Comic Sans MS"/>
                          <a:cs typeface="Comic Sans MS"/>
                        </a:rPr>
                        <a:t>MALİ</a:t>
                      </a:r>
                      <a:r>
                        <a:rPr sz="1100" b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b="1" spc="-5" dirty="0">
                          <a:latin typeface="Comic Sans MS"/>
                          <a:cs typeface="Comic Sans MS"/>
                        </a:rPr>
                        <a:t>HAKLAR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4604" marB="0"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857250">
                        <a:lnSpc>
                          <a:spcPts val="1295"/>
                        </a:lnSpc>
                        <a:spcBef>
                          <a:spcPts val="114"/>
                        </a:spcBef>
                      </a:pPr>
                      <a:r>
                        <a:rPr sz="1100" b="1" spc="-5" dirty="0">
                          <a:latin typeface="Comic Sans MS"/>
                          <a:cs typeface="Comic Sans MS"/>
                        </a:rPr>
                        <a:t>YASAL</a:t>
                      </a:r>
                      <a:r>
                        <a:rPr sz="1100" b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b="1" spc="-5" dirty="0">
                          <a:latin typeface="Comic Sans MS"/>
                          <a:cs typeface="Comic Sans MS"/>
                        </a:rPr>
                        <a:t>DAYANAK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4604" marB="0"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539750">
                        <a:lnSpc>
                          <a:spcPts val="1295"/>
                        </a:lnSpc>
                        <a:spcBef>
                          <a:spcPts val="114"/>
                        </a:spcBef>
                      </a:pPr>
                      <a:r>
                        <a:rPr sz="1100" b="1" spc="-5" dirty="0">
                          <a:latin typeface="Comic Sans MS"/>
                          <a:cs typeface="Comic Sans MS"/>
                        </a:rPr>
                        <a:t>AÇIKLAMA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4604" marB="0"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008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b="1" spc="-5" dirty="0">
                          <a:latin typeface="Comic Sans MS"/>
                          <a:cs typeface="Comic Sans MS"/>
                        </a:rPr>
                        <a:t>EK GÖSTERGE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0795" marB="0"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8572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" dirty="0">
                          <a:latin typeface="Comic Sans MS"/>
                          <a:cs typeface="Comic Sans MS"/>
                        </a:rPr>
                        <a:t>2914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sayılı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Kanunun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5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nci</a:t>
                      </a:r>
                      <a:r>
                        <a:rPr sz="11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maddesi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0795" marB="0"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539750" marR="119380" algn="just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Comic Sans MS"/>
                          <a:cs typeface="Comic Sans MS"/>
                        </a:rPr>
                        <a:t>-</a:t>
                      </a: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Doçentlik </a:t>
                      </a:r>
                      <a:r>
                        <a:rPr sz="11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unvan </a:t>
                      </a:r>
                      <a:r>
                        <a:rPr sz="11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şartına </a:t>
                      </a:r>
                      <a:r>
                        <a:rPr sz="11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bağlı </a:t>
                      </a:r>
                      <a:r>
                        <a:rPr sz="11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olup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, kişinin bu ödenekten  yararlanabilmesi için doçent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unvanını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almış olması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ve 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emekliliğe esas derecesinin en azından 3. derecede 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bulunması</a:t>
                      </a:r>
                      <a:r>
                        <a:rPr sz="11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şarttır.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0795" marB="0"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037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b="1" spc="-5" dirty="0">
                          <a:latin typeface="Comic Sans MS"/>
                          <a:cs typeface="Comic Sans MS"/>
                        </a:rPr>
                        <a:t>EK DERSLER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85725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spc="-5" dirty="0">
                          <a:latin typeface="Comic Sans MS"/>
                          <a:cs typeface="Comic Sans MS"/>
                        </a:rPr>
                        <a:t>2914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sayılı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Kanunun 11 nci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maddesi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539750" marR="120650" algn="just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dirty="0">
                          <a:latin typeface="Comic Sans MS"/>
                          <a:cs typeface="Comic Sans MS"/>
                        </a:rPr>
                        <a:t>-</a:t>
                      </a: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Doçentlik </a:t>
                      </a:r>
                      <a:r>
                        <a:rPr sz="11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unvan </a:t>
                      </a:r>
                      <a:r>
                        <a:rPr sz="11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şartına </a:t>
                      </a:r>
                      <a:r>
                        <a:rPr sz="11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bağlı </a:t>
                      </a:r>
                      <a:r>
                        <a:rPr sz="11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olup,</a:t>
                      </a:r>
                      <a:r>
                        <a:rPr sz="1100" b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doçentlik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kadrosuna  atanmadan </a:t>
                      </a:r>
                      <a:r>
                        <a:rPr sz="1100" spc="-10" dirty="0">
                          <a:latin typeface="Comic Sans MS"/>
                          <a:cs typeface="Comic Sans MS"/>
                        </a:rPr>
                        <a:t>doçentler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için belirlenen ek ders ücreti  haklarından</a:t>
                      </a:r>
                      <a:r>
                        <a:rPr sz="11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yararlanacaklardır.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656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b="1" spc="-5" dirty="0">
                          <a:latin typeface="Comic Sans MS"/>
                          <a:cs typeface="Comic Sans MS"/>
                        </a:rPr>
                        <a:t>DÖNER SERMAYE </a:t>
                      </a:r>
                      <a:r>
                        <a:rPr sz="1100" b="1" dirty="0">
                          <a:latin typeface="Comic Sans MS"/>
                          <a:cs typeface="Comic Sans MS"/>
                        </a:rPr>
                        <a:t>KATKI</a:t>
                      </a:r>
                      <a:r>
                        <a:rPr sz="1100" b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b="1" spc="-5" dirty="0">
                          <a:latin typeface="Comic Sans MS"/>
                          <a:cs typeface="Comic Sans MS"/>
                        </a:rPr>
                        <a:t>PAYI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21590" marB="0"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8572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" dirty="0">
                          <a:latin typeface="Comic Sans MS"/>
                          <a:cs typeface="Comic Sans MS"/>
                        </a:rPr>
                        <a:t>2547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sayılı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Kanunun 58 nci</a:t>
                      </a:r>
                      <a:r>
                        <a:rPr sz="11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maddesi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21590" marB="0"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539750" marR="120650" algn="just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dirty="0">
                          <a:latin typeface="Comic Sans MS"/>
                          <a:cs typeface="Comic Sans MS"/>
                        </a:rPr>
                        <a:t>-</a:t>
                      </a: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Doçentlik </a:t>
                      </a:r>
                      <a:r>
                        <a:rPr sz="11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unvan </a:t>
                      </a:r>
                      <a:r>
                        <a:rPr sz="11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şartına </a:t>
                      </a:r>
                      <a:r>
                        <a:rPr sz="11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bağlı </a:t>
                      </a:r>
                      <a:r>
                        <a:rPr sz="11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olup,</a:t>
                      </a:r>
                      <a:r>
                        <a:rPr sz="1100" b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doçentlik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kadrosuna  atanmadan </a:t>
                      </a:r>
                      <a:r>
                        <a:rPr sz="1100" spc="-10" dirty="0">
                          <a:latin typeface="Comic Sans MS"/>
                          <a:cs typeface="Comic Sans MS"/>
                        </a:rPr>
                        <a:t>doçentler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için belirlenen döner sermaye katkı 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paylarından</a:t>
                      </a:r>
                      <a:r>
                        <a:rPr sz="1100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yararlanacaklardır.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21590" marB="0"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821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b="1" spc="-5" dirty="0">
                          <a:latin typeface="Comic Sans MS"/>
                          <a:cs typeface="Comic Sans MS"/>
                        </a:rPr>
                        <a:t>ÜNİVERSİTE</a:t>
                      </a:r>
                      <a:r>
                        <a:rPr sz="1100" b="1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b="1" spc="-5" dirty="0">
                          <a:latin typeface="Comic Sans MS"/>
                          <a:cs typeface="Comic Sans MS"/>
                        </a:rPr>
                        <a:t>ÖDENEĞİ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30480" marB="0"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8572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spc="-5" dirty="0">
                          <a:latin typeface="Comic Sans MS"/>
                          <a:cs typeface="Comic Sans MS"/>
                        </a:rPr>
                        <a:t>2914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sayılı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Kanunun 12 nci</a:t>
                      </a:r>
                      <a:r>
                        <a:rPr sz="11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maddesi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30480" marB="0"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539750" marR="120014" algn="just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Comic Sans MS"/>
                          <a:cs typeface="Comic Sans MS"/>
                        </a:rPr>
                        <a:t>-</a:t>
                      </a: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Doçentlik </a:t>
                      </a:r>
                      <a:r>
                        <a:rPr sz="11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kadro </a:t>
                      </a:r>
                      <a:r>
                        <a:rPr sz="11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şartına </a:t>
                      </a:r>
                      <a:r>
                        <a:rPr sz="11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bağlı </a:t>
                      </a:r>
                      <a:r>
                        <a:rPr sz="11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olup;</a:t>
                      </a:r>
                      <a:r>
                        <a:rPr sz="1100" b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kişinin bu </a:t>
                      </a:r>
                      <a:r>
                        <a:rPr sz="1100" spc="-15" dirty="0">
                          <a:latin typeface="Comic Sans MS"/>
                          <a:cs typeface="Comic Sans MS"/>
                        </a:rPr>
                        <a:t>mali</a:t>
                      </a:r>
                      <a:r>
                        <a:rPr sz="1100" spc="-1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spc="-15" dirty="0">
                          <a:latin typeface="Comic Sans MS"/>
                          <a:cs typeface="Comic Sans MS"/>
                        </a:rPr>
                        <a:t>haktan 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yararlanabilmesi için doçent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unvanını </a:t>
                      </a:r>
                      <a:r>
                        <a:rPr sz="1100" spc="-10" dirty="0">
                          <a:latin typeface="Comic Sans MS"/>
                          <a:cs typeface="Comic Sans MS"/>
                        </a:rPr>
                        <a:t>almış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olmasının 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yanında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doçent kadrosuna atanmış olması da  gerekmektedir.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30480" marB="0"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286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b="1" spc="-5" dirty="0">
                          <a:latin typeface="Comic Sans MS"/>
                          <a:cs typeface="Comic Sans MS"/>
                        </a:rPr>
                        <a:t>GELİŞTİRME</a:t>
                      </a:r>
                      <a:r>
                        <a:rPr sz="1100" b="1" spc="-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b="1" spc="-5" dirty="0">
                          <a:latin typeface="Comic Sans MS"/>
                          <a:cs typeface="Comic Sans MS"/>
                        </a:rPr>
                        <a:t>ÖDENEĞİ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85725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spc="-5" dirty="0">
                          <a:latin typeface="Comic Sans MS"/>
                          <a:cs typeface="Comic Sans MS"/>
                        </a:rPr>
                        <a:t>2914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sayılı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Kanunun 14 nci</a:t>
                      </a:r>
                      <a:r>
                        <a:rPr sz="11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maddesi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539750" marR="119380" algn="just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-</a:t>
                      </a:r>
                      <a:r>
                        <a:rPr sz="11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Doçentlik </a:t>
                      </a:r>
                      <a:r>
                        <a:rPr sz="11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unvan </a:t>
                      </a:r>
                      <a:r>
                        <a:rPr sz="11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şartına </a:t>
                      </a:r>
                      <a:r>
                        <a:rPr sz="11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bağlı olup,</a:t>
                      </a:r>
                      <a:r>
                        <a:rPr sz="1100" b="1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kişinin bu ödenekten  yararlanabilmesi için doçent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unvanını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almış olması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ve 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emekliliğe esas derecesinin en azından 3. derecede 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bulunması</a:t>
                      </a:r>
                      <a:r>
                        <a:rPr sz="11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şarttır.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2608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b="1" spc="-5" dirty="0">
                          <a:latin typeface="Comic Sans MS"/>
                          <a:cs typeface="Comic Sans MS"/>
                        </a:rPr>
                        <a:t>MAKAM</a:t>
                      </a:r>
                      <a:r>
                        <a:rPr sz="1100" b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b="1" spc="-5" dirty="0">
                          <a:latin typeface="Comic Sans MS"/>
                          <a:cs typeface="Comic Sans MS"/>
                        </a:rPr>
                        <a:t>TAZMİNATI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85725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spc="-5" dirty="0">
                          <a:latin typeface="Comic Sans MS"/>
                          <a:cs typeface="Comic Sans MS"/>
                        </a:rPr>
                        <a:t>2914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sayılı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Kanunun ek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2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nci</a:t>
                      </a:r>
                      <a:r>
                        <a:rPr sz="11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maddesi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539750" marR="120014" algn="just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dirty="0">
                          <a:latin typeface="Comic Sans MS"/>
                          <a:cs typeface="Comic Sans MS"/>
                        </a:rPr>
                        <a:t>-</a:t>
                      </a: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Doçentlik </a:t>
                      </a:r>
                      <a:r>
                        <a:rPr sz="11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kadro </a:t>
                      </a:r>
                      <a:r>
                        <a:rPr sz="11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şartına </a:t>
                      </a:r>
                      <a:r>
                        <a:rPr sz="11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bağlı </a:t>
                      </a:r>
                      <a:r>
                        <a:rPr sz="11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olup;</a:t>
                      </a:r>
                      <a:r>
                        <a:rPr sz="1100" b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kişinin bu </a:t>
                      </a:r>
                      <a:r>
                        <a:rPr sz="1100" spc="-15" dirty="0">
                          <a:latin typeface="Comic Sans MS"/>
                          <a:cs typeface="Comic Sans MS"/>
                        </a:rPr>
                        <a:t>mali</a:t>
                      </a:r>
                      <a:r>
                        <a:rPr sz="1100" spc="-1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spc="-15" dirty="0">
                          <a:latin typeface="Comic Sans MS"/>
                          <a:cs typeface="Comic Sans MS"/>
                        </a:rPr>
                        <a:t>haktan 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yararlanabilmesi için doçent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unvanını </a:t>
                      </a:r>
                      <a:r>
                        <a:rPr sz="1100" spc="-10" dirty="0">
                          <a:latin typeface="Comic Sans MS"/>
                          <a:cs typeface="Comic Sans MS"/>
                        </a:rPr>
                        <a:t>almış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olmasının 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yanında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doçent kadrosuna atanmış olması da  gerekmektedir.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3153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b="1" dirty="0">
                          <a:latin typeface="Comic Sans MS"/>
                          <a:cs typeface="Comic Sans MS"/>
                        </a:rPr>
                        <a:t>EĞİTİM </a:t>
                      </a:r>
                      <a:r>
                        <a:rPr sz="1100" b="1" spc="-5" dirty="0">
                          <a:latin typeface="Comic Sans MS"/>
                          <a:cs typeface="Comic Sans MS"/>
                        </a:rPr>
                        <a:t>ÖĞRETİM</a:t>
                      </a:r>
                      <a:r>
                        <a:rPr sz="1100" b="1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b="1" spc="-5" dirty="0">
                          <a:latin typeface="Comic Sans MS"/>
                          <a:cs typeface="Comic Sans MS"/>
                        </a:rPr>
                        <a:t>ÖDENEĞİ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85725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spc="-5" dirty="0">
                          <a:latin typeface="Comic Sans MS"/>
                          <a:cs typeface="Comic Sans MS"/>
                        </a:rPr>
                        <a:t>2914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sayılı Kanunun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ek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1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inci</a:t>
                      </a:r>
                      <a:r>
                        <a:rPr sz="110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maddesi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539750" marR="119380" algn="just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spc="-5" dirty="0">
                          <a:latin typeface="Comic Sans MS"/>
                          <a:cs typeface="Comic Sans MS"/>
                        </a:rPr>
                        <a:t>-</a:t>
                      </a:r>
                      <a:r>
                        <a:rPr sz="1100" b="1" spc="-5" dirty="0">
                          <a:latin typeface="Comic Sans MS"/>
                          <a:cs typeface="Comic Sans MS"/>
                        </a:rPr>
                        <a:t>Doçentlik </a:t>
                      </a:r>
                      <a:r>
                        <a:rPr sz="1100" b="1" dirty="0">
                          <a:latin typeface="Comic Sans MS"/>
                          <a:cs typeface="Comic Sans MS"/>
                        </a:rPr>
                        <a:t>unvan </a:t>
                      </a:r>
                      <a:r>
                        <a:rPr sz="1100" b="1" spc="-5" dirty="0">
                          <a:latin typeface="Comic Sans MS"/>
                          <a:cs typeface="Comic Sans MS"/>
                        </a:rPr>
                        <a:t>şartına </a:t>
                      </a:r>
                      <a:r>
                        <a:rPr sz="1100" b="1" dirty="0">
                          <a:latin typeface="Comic Sans MS"/>
                          <a:cs typeface="Comic Sans MS"/>
                        </a:rPr>
                        <a:t>bağlı </a:t>
                      </a:r>
                      <a:r>
                        <a:rPr sz="1100" b="1" spc="-5" dirty="0">
                          <a:latin typeface="Comic Sans MS"/>
                          <a:cs typeface="Comic Sans MS"/>
                        </a:rPr>
                        <a:t>olup,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kişinin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bu ödenekten  yararlanabilmesi için doçent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unvanını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almış olması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ve 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emekliliğe esas derecesinin en azından 3. derecede 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bulunması</a:t>
                      </a:r>
                      <a:r>
                        <a:rPr sz="11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şarttır.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0798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b="1" spc="-5" dirty="0">
                          <a:latin typeface="Comic Sans MS"/>
                          <a:cs typeface="Comic Sans MS"/>
                        </a:rPr>
                        <a:t>GÖREV</a:t>
                      </a:r>
                      <a:r>
                        <a:rPr sz="1100" b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b="1" spc="-5" dirty="0">
                          <a:latin typeface="Comic Sans MS"/>
                          <a:cs typeface="Comic Sans MS"/>
                        </a:rPr>
                        <a:t>TAZMİNATI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85725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dirty="0">
                          <a:latin typeface="Comic Sans MS"/>
                          <a:cs typeface="Comic Sans MS"/>
                        </a:rPr>
                        <a:t>Görev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Tazminatı Ödenmesi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Hakkında</a:t>
                      </a:r>
                      <a:r>
                        <a:rPr sz="1100" spc="-7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Karar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539750" marR="120014">
                        <a:lnSpc>
                          <a:spcPct val="100000"/>
                        </a:lnSpc>
                        <a:spcBef>
                          <a:spcPts val="210"/>
                        </a:spcBef>
                        <a:tabLst>
                          <a:tab pos="1737995" algn="l"/>
                          <a:tab pos="2099310" algn="l"/>
                          <a:tab pos="2681605" algn="l"/>
                          <a:tab pos="3334385" algn="l"/>
                          <a:tab pos="3797300" algn="l"/>
                        </a:tabLst>
                      </a:pPr>
                      <a:r>
                        <a:rPr sz="1100" dirty="0">
                          <a:latin typeface="Comic Sans MS"/>
                          <a:cs typeface="Comic Sans MS"/>
                        </a:rPr>
                        <a:t>-</a:t>
                      </a: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Doçentlik </a:t>
                      </a:r>
                      <a:r>
                        <a:rPr sz="11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kadro </a:t>
                      </a:r>
                      <a:r>
                        <a:rPr sz="11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şartına </a:t>
                      </a:r>
                      <a:r>
                        <a:rPr sz="11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bağlı </a:t>
                      </a:r>
                      <a:r>
                        <a:rPr sz="11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cs typeface="Comic Sans MS"/>
                        </a:rPr>
                        <a:t>olup;</a:t>
                      </a:r>
                      <a:r>
                        <a:rPr sz="1100" b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kişinin bu </a:t>
                      </a:r>
                      <a:r>
                        <a:rPr sz="1100" spc="-15" dirty="0">
                          <a:latin typeface="Comic Sans MS"/>
                          <a:cs typeface="Comic Sans MS"/>
                        </a:rPr>
                        <a:t>mali</a:t>
                      </a:r>
                      <a:r>
                        <a:rPr sz="1100" spc="-1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spc="-15" dirty="0">
                          <a:latin typeface="Comic Sans MS"/>
                          <a:cs typeface="Comic Sans MS"/>
                        </a:rPr>
                        <a:t>haktan 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yar</a:t>
                      </a:r>
                      <a:r>
                        <a:rPr sz="1100" spc="-15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100" spc="5" dirty="0"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l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an</a:t>
                      </a:r>
                      <a:r>
                        <a:rPr sz="1100" spc="-15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b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il</a:t>
                      </a:r>
                      <a:r>
                        <a:rPr sz="1100" spc="-10" dirty="0">
                          <a:latin typeface="Comic Sans MS"/>
                          <a:cs typeface="Comic Sans MS"/>
                        </a:rPr>
                        <a:t>me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si	</a:t>
                      </a:r>
                      <a:r>
                        <a:rPr sz="1100" spc="-10" dirty="0">
                          <a:latin typeface="Comic Sans MS"/>
                          <a:cs typeface="Comic Sans MS"/>
                        </a:rPr>
                        <a:t>i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çi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n	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doç</a:t>
                      </a:r>
                      <a:r>
                        <a:rPr sz="1100" spc="-10" dirty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t	unvanını	a</a:t>
                      </a:r>
                      <a:r>
                        <a:rPr sz="1100" spc="-20" dirty="0">
                          <a:latin typeface="Comic Sans MS"/>
                          <a:cs typeface="Comic Sans MS"/>
                        </a:rPr>
                        <a:t>l</a:t>
                      </a:r>
                      <a:r>
                        <a:rPr sz="1100" spc="-10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ı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ş	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l</a:t>
                      </a:r>
                      <a:r>
                        <a:rPr sz="1100" spc="-10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ası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nın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  <a:p>
                      <a:pPr marL="539750">
                        <a:lnSpc>
                          <a:spcPts val="1390"/>
                        </a:lnSpc>
                        <a:tabLst>
                          <a:tab pos="1267460" algn="l"/>
                          <a:tab pos="1951355" algn="l"/>
                          <a:tab pos="2849245" algn="l"/>
                          <a:tab pos="3587115" algn="l"/>
                          <a:tab pos="4228465" algn="l"/>
                        </a:tabLst>
                      </a:pPr>
                      <a:r>
                        <a:rPr sz="1100" dirty="0">
                          <a:latin typeface="Comic Sans MS"/>
                          <a:cs typeface="Comic Sans MS"/>
                        </a:rPr>
                        <a:t>yanında	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doçent	kadrosuna	atanmış	</a:t>
                      </a:r>
                      <a:r>
                        <a:rPr sz="1100" spc="-229" dirty="0">
                          <a:latin typeface="Comic Sans MS"/>
                          <a:cs typeface="Comic Sans MS"/>
                        </a:rPr>
                        <a:t>olm</a:t>
                      </a:r>
                      <a:r>
                        <a:rPr sz="2700" spc="-345" baseline="-27777" dirty="0">
                          <a:solidFill>
                            <a:srgbClr val="888888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229" dirty="0">
                          <a:latin typeface="Comic Sans MS"/>
                          <a:cs typeface="Comic Sans MS"/>
                        </a:rPr>
                        <a:t>as</a:t>
                      </a:r>
                      <a:r>
                        <a:rPr sz="2700" spc="-345" baseline="-27777" dirty="0">
                          <a:solidFill>
                            <a:srgbClr val="888888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100" spc="-229" dirty="0">
                          <a:latin typeface="Comic Sans MS"/>
                          <a:cs typeface="Comic Sans MS"/>
                        </a:rPr>
                        <a:t>ı	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da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  <a:p>
                      <a:pPr marL="539750">
                        <a:lnSpc>
                          <a:spcPts val="1250"/>
                        </a:lnSpc>
                      </a:pPr>
                      <a:r>
                        <a:rPr sz="1100" spc="-5" dirty="0">
                          <a:latin typeface="Comic Sans MS"/>
                          <a:cs typeface="Comic Sans MS"/>
                        </a:rPr>
                        <a:t>gerekmektedir.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26670" marB="0"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0400" y="295656"/>
            <a:ext cx="5029200" cy="6082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26876" y="6408445"/>
            <a:ext cx="28321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z="1800" dirty="0">
                <a:solidFill>
                  <a:srgbClr val="888888"/>
                </a:solidFill>
                <a:latin typeface="Calibri"/>
                <a:cs typeface="Calibri"/>
              </a:rPr>
              <a:t>2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228600"/>
            <a:ext cx="9296400" cy="4963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5"/>
            <a:ext cx="1591945" cy="507365"/>
          </a:xfrm>
          <a:custGeom>
            <a:avLst/>
            <a:gdLst/>
            <a:ahLst/>
            <a:cxnLst/>
            <a:rect l="l" t="t" r="r" b="b"/>
            <a:pathLst>
              <a:path w="1591945" h="507365">
                <a:moveTo>
                  <a:pt x="0" y="0"/>
                </a:moveTo>
                <a:lnTo>
                  <a:pt x="0" y="503428"/>
                </a:lnTo>
                <a:lnTo>
                  <a:pt x="1245844" y="506984"/>
                </a:lnTo>
                <a:lnTo>
                  <a:pt x="1346200" y="506984"/>
                </a:lnTo>
                <a:lnTo>
                  <a:pt x="1350899" y="502158"/>
                </a:lnTo>
                <a:lnTo>
                  <a:pt x="1352423" y="500634"/>
                </a:lnTo>
                <a:lnTo>
                  <a:pt x="1354328" y="499110"/>
                </a:lnTo>
                <a:lnTo>
                  <a:pt x="1355852" y="497459"/>
                </a:lnTo>
                <a:lnTo>
                  <a:pt x="1584960" y="268605"/>
                </a:lnTo>
                <a:lnTo>
                  <a:pt x="1590294" y="261493"/>
                </a:lnTo>
                <a:lnTo>
                  <a:pt x="1591945" y="254254"/>
                </a:lnTo>
                <a:lnTo>
                  <a:pt x="1590294" y="247142"/>
                </a:lnTo>
                <a:lnTo>
                  <a:pt x="1584960" y="240030"/>
                </a:lnTo>
                <a:lnTo>
                  <a:pt x="1355852" y="11303"/>
                </a:lnTo>
                <a:lnTo>
                  <a:pt x="1350899" y="11303"/>
                </a:lnTo>
                <a:lnTo>
                  <a:pt x="1350899" y="6477"/>
                </a:lnTo>
                <a:lnTo>
                  <a:pt x="1346200" y="6477"/>
                </a:lnTo>
                <a:lnTo>
                  <a:pt x="1341374" y="1778"/>
                </a:lnTo>
                <a:lnTo>
                  <a:pt x="1245844" y="1778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6051" y="596595"/>
            <a:ext cx="81756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5" dirty="0">
                <a:solidFill>
                  <a:srgbClr val="242424"/>
                </a:solidFill>
                <a:latin typeface="Comic Sans MS"/>
                <a:cs typeface="Comic Sans MS"/>
              </a:rPr>
              <a:t>YABANCI </a:t>
            </a:r>
            <a:r>
              <a:rPr sz="4800" b="0" dirty="0">
                <a:solidFill>
                  <a:srgbClr val="242424"/>
                </a:solidFill>
                <a:latin typeface="Comic Sans MS"/>
                <a:cs typeface="Comic Sans MS"/>
              </a:rPr>
              <a:t>DİL</a:t>
            </a:r>
            <a:r>
              <a:rPr sz="4800" b="0" spc="-14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4800" b="0" dirty="0">
                <a:solidFill>
                  <a:srgbClr val="242424"/>
                </a:solidFill>
                <a:latin typeface="Comic Sans MS"/>
                <a:cs typeface="Comic Sans MS"/>
              </a:rPr>
              <a:t>TAZMİNATI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03245" y="1587753"/>
            <a:ext cx="429768" cy="256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33445" y="1552194"/>
            <a:ext cx="7972425" cy="346773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32384">
              <a:lnSpc>
                <a:spcPct val="87800"/>
              </a:lnSpc>
              <a:spcBef>
                <a:spcPts val="360"/>
              </a:spcBef>
              <a:tabLst>
                <a:tab pos="3887470" algn="l"/>
              </a:tabLst>
            </a:pPr>
            <a:r>
              <a:rPr sz="1800" dirty="0">
                <a:latin typeface="Comic Sans MS"/>
                <a:cs typeface="Comic Sans MS"/>
              </a:rPr>
              <a:t>27/6/1989 </a:t>
            </a:r>
            <a:r>
              <a:rPr sz="1800" spc="-5" dirty="0">
                <a:latin typeface="Comic Sans MS"/>
                <a:cs typeface="Comic Sans MS"/>
              </a:rPr>
              <a:t>tarihli ve </a:t>
            </a:r>
            <a:r>
              <a:rPr sz="1800" dirty="0">
                <a:latin typeface="Comic Sans MS"/>
                <a:cs typeface="Comic Sans MS"/>
              </a:rPr>
              <a:t>375 sayılı Kanun </a:t>
            </a:r>
            <a:r>
              <a:rPr sz="1800" spc="-5" dirty="0">
                <a:latin typeface="Comic Sans MS"/>
                <a:cs typeface="Comic Sans MS"/>
              </a:rPr>
              <a:t>Hükmünde </a:t>
            </a:r>
            <a:r>
              <a:rPr sz="1800" spc="-10" dirty="0">
                <a:latin typeface="Comic Sans MS"/>
                <a:cs typeface="Comic Sans MS"/>
              </a:rPr>
              <a:t>Kararnamenin </a:t>
            </a:r>
            <a:r>
              <a:rPr sz="1800" dirty="0">
                <a:latin typeface="Comic Sans MS"/>
                <a:cs typeface="Comic Sans MS"/>
              </a:rPr>
              <a:t>2 nci  </a:t>
            </a:r>
            <a:r>
              <a:rPr sz="1800" spc="-5" dirty="0">
                <a:latin typeface="Comic Sans MS"/>
                <a:cs typeface="Comic Sans MS"/>
              </a:rPr>
              <a:t>maddesine</a:t>
            </a:r>
            <a:r>
              <a:rPr sz="1800" spc="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dayanılarak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hazırlanan	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Yabancı Dil Bilgisi Seviye Belirleme</a:t>
            </a:r>
            <a:r>
              <a:rPr sz="1800" u="heavy" spc="-35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ve 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Usul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EsaslarıHakkında Yönetmelik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04.01.2013 </a:t>
            </a:r>
            <a:r>
              <a:rPr sz="1800" spc="-5" dirty="0">
                <a:latin typeface="Comic Sans MS"/>
                <a:cs typeface="Comic Sans MS"/>
              </a:rPr>
              <a:t>tarihli ve </a:t>
            </a:r>
            <a:r>
              <a:rPr sz="1800" dirty="0">
                <a:latin typeface="Comic Sans MS"/>
                <a:cs typeface="Comic Sans MS"/>
              </a:rPr>
              <a:t>28518</a:t>
            </a:r>
            <a:r>
              <a:rPr sz="1800" spc="-33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sayılı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ts val="1820"/>
              </a:lnSpc>
            </a:pPr>
            <a:r>
              <a:rPr sz="1800" spc="-5" dirty="0">
                <a:latin typeface="Comic Sans MS"/>
                <a:cs typeface="Comic Sans MS"/>
              </a:rPr>
              <a:t>Resmi </a:t>
            </a:r>
            <a:r>
              <a:rPr sz="1800" spc="-25" dirty="0">
                <a:latin typeface="Comic Sans MS"/>
                <a:cs typeface="Comic Sans MS"/>
              </a:rPr>
              <a:t>Gezetede</a:t>
            </a:r>
            <a:r>
              <a:rPr sz="1800" spc="-5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yayımlanmıştır.</a:t>
            </a:r>
            <a:endParaRPr sz="1800">
              <a:latin typeface="Comic Sans MS"/>
              <a:cs typeface="Comic Sans MS"/>
            </a:endParaRPr>
          </a:p>
          <a:p>
            <a:pPr marL="12700" marR="5080">
              <a:lnSpc>
                <a:spcPct val="87900"/>
              </a:lnSpc>
              <a:spcBef>
                <a:spcPts val="185"/>
              </a:spcBef>
            </a:pPr>
            <a:r>
              <a:rPr sz="1800" dirty="0">
                <a:latin typeface="Comic Sans MS"/>
                <a:cs typeface="Comic Sans MS"/>
              </a:rPr>
              <a:t>Bu </a:t>
            </a:r>
            <a:r>
              <a:rPr sz="1800" spc="-10" dirty="0">
                <a:latin typeface="Comic Sans MS"/>
                <a:cs typeface="Comic Sans MS"/>
              </a:rPr>
              <a:t>Yönetmelik </a:t>
            </a:r>
            <a:r>
              <a:rPr sz="1800" spc="-5" dirty="0">
                <a:latin typeface="Comic Sans MS"/>
                <a:cs typeface="Comic Sans MS"/>
              </a:rPr>
              <a:t>“….aylıklarını </a:t>
            </a:r>
            <a:r>
              <a:rPr sz="1800" dirty="0">
                <a:latin typeface="Comic Sans MS"/>
                <a:cs typeface="Comic Sans MS"/>
              </a:rPr>
              <a:t>657 sayılı </a:t>
            </a:r>
            <a:r>
              <a:rPr sz="1800" spc="-5" dirty="0">
                <a:latin typeface="Comic Sans MS"/>
                <a:cs typeface="Comic Sans MS"/>
              </a:rPr>
              <a:t>Devlet </a:t>
            </a:r>
            <a:r>
              <a:rPr sz="1800" dirty="0">
                <a:latin typeface="Comic Sans MS"/>
                <a:cs typeface="Comic Sans MS"/>
              </a:rPr>
              <a:t>Memurları Kanunu, </a:t>
            </a:r>
            <a:r>
              <a:rPr sz="1800" spc="-5" dirty="0">
                <a:latin typeface="Comic Sans MS"/>
                <a:cs typeface="Comic Sans MS"/>
              </a:rPr>
              <a:t>….2914  </a:t>
            </a:r>
            <a:r>
              <a:rPr sz="1800" dirty="0">
                <a:latin typeface="Comic Sans MS"/>
                <a:cs typeface="Comic Sans MS"/>
              </a:rPr>
              <a:t>sayılı </a:t>
            </a:r>
            <a:r>
              <a:rPr sz="1800" spc="-10" dirty="0">
                <a:latin typeface="Comic Sans MS"/>
                <a:cs typeface="Comic Sans MS"/>
              </a:rPr>
              <a:t>Yükseköğretim </a:t>
            </a:r>
            <a:r>
              <a:rPr sz="1800" dirty="0">
                <a:latin typeface="Comic Sans MS"/>
                <a:cs typeface="Comic Sans MS"/>
              </a:rPr>
              <a:t>Personel Kanunu hükümlerine göre almakta olan  </a:t>
            </a:r>
            <a:r>
              <a:rPr sz="1800" spc="-10" dirty="0">
                <a:latin typeface="Comic Sans MS"/>
                <a:cs typeface="Comic Sans MS"/>
              </a:rPr>
              <a:t>personelden </a:t>
            </a:r>
            <a:r>
              <a:rPr sz="1800" dirty="0">
                <a:latin typeface="Comic Sans MS"/>
                <a:cs typeface="Comic Sans MS"/>
              </a:rPr>
              <a:t>yabancı </a:t>
            </a:r>
            <a:r>
              <a:rPr sz="1800" spc="-5" dirty="0">
                <a:latin typeface="Comic Sans MS"/>
                <a:cs typeface="Comic Sans MS"/>
              </a:rPr>
              <a:t>dil </a:t>
            </a:r>
            <a:r>
              <a:rPr sz="1800" spc="-10" dirty="0">
                <a:latin typeface="Comic Sans MS"/>
                <a:cs typeface="Comic Sans MS"/>
              </a:rPr>
              <a:t>bilgisi </a:t>
            </a:r>
            <a:r>
              <a:rPr sz="1800" spc="-5" dirty="0">
                <a:latin typeface="Comic Sans MS"/>
                <a:cs typeface="Comic Sans MS"/>
              </a:rPr>
              <a:t>seviye tespit </a:t>
            </a:r>
            <a:r>
              <a:rPr sz="1800" dirty="0">
                <a:latin typeface="Comic Sans MS"/>
                <a:cs typeface="Comic Sans MS"/>
              </a:rPr>
              <a:t>sınavına </a:t>
            </a:r>
            <a:r>
              <a:rPr sz="1800" spc="-5" dirty="0">
                <a:latin typeface="Comic Sans MS"/>
                <a:cs typeface="Comic Sans MS"/>
              </a:rPr>
              <a:t>girecekleri kapsar.  </a:t>
            </a:r>
            <a:r>
              <a:rPr sz="1800" dirty="0">
                <a:latin typeface="Comic Sans MS"/>
                <a:cs typeface="Comic Sans MS"/>
              </a:rPr>
              <a:t>375 sayılı Kanun </a:t>
            </a:r>
            <a:r>
              <a:rPr sz="1800" spc="-5" dirty="0">
                <a:latin typeface="Comic Sans MS"/>
                <a:cs typeface="Comic Sans MS"/>
              </a:rPr>
              <a:t>Hükmünde </a:t>
            </a:r>
            <a:r>
              <a:rPr sz="1800" dirty="0">
                <a:latin typeface="Comic Sans MS"/>
                <a:cs typeface="Comic Sans MS"/>
              </a:rPr>
              <a:t>Kararnamenin 2 nci </a:t>
            </a:r>
            <a:r>
              <a:rPr sz="1800" spc="-5" dirty="0">
                <a:latin typeface="Comic Sans MS"/>
                <a:cs typeface="Comic Sans MS"/>
              </a:rPr>
              <a:t>maddesinin </a:t>
            </a:r>
            <a:r>
              <a:rPr sz="1800" dirty="0">
                <a:latin typeface="Comic Sans MS"/>
                <a:cs typeface="Comic Sans MS"/>
              </a:rPr>
              <a:t>3 üncü </a:t>
            </a:r>
            <a:r>
              <a:rPr sz="1800" spc="-5" dirty="0">
                <a:latin typeface="Comic Sans MS"/>
                <a:cs typeface="Comic Sans MS"/>
              </a:rPr>
              <a:t>fıkrasına  </a:t>
            </a:r>
            <a:r>
              <a:rPr sz="1800" dirty="0">
                <a:latin typeface="Comic Sans MS"/>
                <a:cs typeface="Comic Sans MS"/>
              </a:rPr>
              <a:t>göre; </a:t>
            </a:r>
            <a:r>
              <a:rPr sz="1800" spc="-5" dirty="0">
                <a:latin typeface="Comic Sans MS"/>
                <a:cs typeface="Comic Sans MS"/>
              </a:rPr>
              <a:t>bu </a:t>
            </a:r>
            <a:r>
              <a:rPr sz="1800" dirty="0">
                <a:latin typeface="Comic Sans MS"/>
                <a:cs typeface="Comic Sans MS"/>
              </a:rPr>
              <a:t>madde uyarınca yapılan </a:t>
            </a:r>
            <a:r>
              <a:rPr sz="1800" spc="-5" dirty="0">
                <a:latin typeface="Comic Sans MS"/>
                <a:cs typeface="Comic Sans MS"/>
              </a:rPr>
              <a:t>sınavlar beş </a:t>
            </a:r>
            <a:r>
              <a:rPr sz="1800" dirty="0">
                <a:latin typeface="Comic Sans MS"/>
                <a:cs typeface="Comic Sans MS"/>
              </a:rPr>
              <a:t>yıl </a:t>
            </a:r>
            <a:r>
              <a:rPr sz="1800" spc="-5" dirty="0">
                <a:latin typeface="Comic Sans MS"/>
                <a:cs typeface="Comic Sans MS"/>
              </a:rPr>
              <a:t>süreyle </a:t>
            </a:r>
            <a:r>
              <a:rPr sz="1800" dirty="0">
                <a:latin typeface="Comic Sans MS"/>
                <a:cs typeface="Comic Sans MS"/>
              </a:rPr>
              <a:t>geçerli olup, </a:t>
            </a:r>
            <a:r>
              <a:rPr sz="1800" spc="-5" dirty="0">
                <a:latin typeface="Comic Sans MS"/>
                <a:cs typeface="Comic Sans MS"/>
              </a:rPr>
              <a:t>bu  </a:t>
            </a:r>
            <a:r>
              <a:rPr sz="1800" dirty="0">
                <a:latin typeface="Comic Sans MS"/>
                <a:cs typeface="Comic Sans MS"/>
              </a:rPr>
              <a:t>sürenin </a:t>
            </a:r>
            <a:r>
              <a:rPr sz="1800" spc="-5" dirty="0">
                <a:latin typeface="Comic Sans MS"/>
                <a:cs typeface="Comic Sans MS"/>
              </a:rPr>
              <a:t>bitiminde </a:t>
            </a:r>
            <a:r>
              <a:rPr sz="1800" dirty="0">
                <a:latin typeface="Comic Sans MS"/>
                <a:cs typeface="Comic Sans MS"/>
              </a:rPr>
              <a:t>sınava </a:t>
            </a:r>
            <a:r>
              <a:rPr sz="1800" spc="-5" dirty="0">
                <a:latin typeface="Comic Sans MS"/>
                <a:cs typeface="Comic Sans MS"/>
              </a:rPr>
              <a:t>girmeyenlerin </a:t>
            </a:r>
            <a:r>
              <a:rPr sz="1800" dirty="0">
                <a:latin typeface="Comic Sans MS"/>
                <a:cs typeface="Comic Sans MS"/>
              </a:rPr>
              <a:t>yabancı </a:t>
            </a:r>
            <a:r>
              <a:rPr sz="1800" spc="-5" dirty="0">
                <a:latin typeface="Comic Sans MS"/>
                <a:cs typeface="Comic Sans MS"/>
              </a:rPr>
              <a:t>dil seviyeleri bir </a:t>
            </a:r>
            <a:r>
              <a:rPr sz="1800" dirty="0">
                <a:latin typeface="Comic Sans MS"/>
                <a:cs typeface="Comic Sans MS"/>
              </a:rPr>
              <a:t>alt </a:t>
            </a:r>
            <a:r>
              <a:rPr sz="1800" spc="-5" dirty="0">
                <a:latin typeface="Comic Sans MS"/>
                <a:cs typeface="Comic Sans MS"/>
              </a:rPr>
              <a:t>düzeye  </a:t>
            </a:r>
            <a:r>
              <a:rPr sz="1800" dirty="0">
                <a:latin typeface="Comic Sans MS"/>
                <a:cs typeface="Comic Sans MS"/>
              </a:rPr>
              <a:t>inmektedir. </a:t>
            </a:r>
            <a:r>
              <a:rPr sz="1800" spc="-5" dirty="0">
                <a:latin typeface="Comic Sans MS"/>
                <a:cs typeface="Comic Sans MS"/>
              </a:rPr>
              <a:t>Yabancı dil seviyesi </a:t>
            </a:r>
            <a:r>
              <a:rPr sz="1800" dirty="0">
                <a:latin typeface="Comic Sans MS"/>
                <a:cs typeface="Comic Sans MS"/>
              </a:rPr>
              <a:t>70-79 </a:t>
            </a:r>
            <a:r>
              <a:rPr sz="1800" spc="-5" dirty="0">
                <a:latin typeface="Comic Sans MS"/>
                <a:cs typeface="Comic Sans MS"/>
              </a:rPr>
              <a:t>(C) </a:t>
            </a:r>
            <a:r>
              <a:rPr sz="1800" dirty="0">
                <a:latin typeface="Comic Sans MS"/>
                <a:cs typeface="Comic Sans MS"/>
              </a:rPr>
              <a:t>olanların yabancı </a:t>
            </a:r>
            <a:r>
              <a:rPr sz="1800" spc="-5" dirty="0">
                <a:latin typeface="Comic Sans MS"/>
                <a:cs typeface="Comic Sans MS"/>
              </a:rPr>
              <a:t>dil </a:t>
            </a:r>
            <a:r>
              <a:rPr sz="1800" dirty="0">
                <a:latin typeface="Comic Sans MS"/>
                <a:cs typeface="Comic Sans MS"/>
              </a:rPr>
              <a:t>tazminatları  </a:t>
            </a:r>
            <a:r>
              <a:rPr sz="1800" spc="-5" dirty="0">
                <a:latin typeface="Comic Sans MS"/>
                <a:cs typeface="Comic Sans MS"/>
              </a:rPr>
              <a:t>kesilmektedir.</a:t>
            </a:r>
            <a:endParaRPr sz="1800">
              <a:latin typeface="Comic Sans MS"/>
              <a:cs typeface="Comic Sans MS"/>
            </a:endParaRPr>
          </a:p>
          <a:p>
            <a:pPr marL="1434465">
              <a:lnSpc>
                <a:spcPct val="100000"/>
              </a:lnSpc>
              <a:spcBef>
                <a:spcPts val="1795"/>
              </a:spcBef>
            </a:pP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Yabancı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Dil 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Tazminat Göstergesi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x 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Aylık</a:t>
            </a:r>
            <a:r>
              <a:rPr sz="1800" b="1" spc="-33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Katsayı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5"/>
            <a:ext cx="1591945" cy="507365"/>
          </a:xfrm>
          <a:custGeom>
            <a:avLst/>
            <a:gdLst/>
            <a:ahLst/>
            <a:cxnLst/>
            <a:rect l="l" t="t" r="r" b="b"/>
            <a:pathLst>
              <a:path w="1591945" h="507365">
                <a:moveTo>
                  <a:pt x="0" y="0"/>
                </a:moveTo>
                <a:lnTo>
                  <a:pt x="0" y="503428"/>
                </a:lnTo>
                <a:lnTo>
                  <a:pt x="1245844" y="506984"/>
                </a:lnTo>
                <a:lnTo>
                  <a:pt x="1346200" y="506984"/>
                </a:lnTo>
                <a:lnTo>
                  <a:pt x="1350899" y="502158"/>
                </a:lnTo>
                <a:lnTo>
                  <a:pt x="1352423" y="500634"/>
                </a:lnTo>
                <a:lnTo>
                  <a:pt x="1354328" y="499110"/>
                </a:lnTo>
                <a:lnTo>
                  <a:pt x="1355852" y="497459"/>
                </a:lnTo>
                <a:lnTo>
                  <a:pt x="1584960" y="268605"/>
                </a:lnTo>
                <a:lnTo>
                  <a:pt x="1590294" y="261493"/>
                </a:lnTo>
                <a:lnTo>
                  <a:pt x="1591945" y="254254"/>
                </a:lnTo>
                <a:lnTo>
                  <a:pt x="1590294" y="247142"/>
                </a:lnTo>
                <a:lnTo>
                  <a:pt x="1584960" y="240030"/>
                </a:lnTo>
                <a:lnTo>
                  <a:pt x="1355852" y="11303"/>
                </a:lnTo>
                <a:lnTo>
                  <a:pt x="1350899" y="11303"/>
                </a:lnTo>
                <a:lnTo>
                  <a:pt x="1350899" y="6477"/>
                </a:lnTo>
                <a:lnTo>
                  <a:pt x="1346200" y="6477"/>
                </a:lnTo>
                <a:lnTo>
                  <a:pt x="1341374" y="1778"/>
                </a:lnTo>
                <a:lnTo>
                  <a:pt x="1245844" y="1778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77132" y="611504"/>
            <a:ext cx="61436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1690" marR="5080" indent="-809625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242424"/>
                </a:solidFill>
                <a:latin typeface="Comic Sans MS"/>
                <a:cs typeface="Comic Sans MS"/>
              </a:rPr>
              <a:t>YABANCI </a:t>
            </a:r>
            <a:r>
              <a:rPr sz="3600" b="0" dirty="0">
                <a:solidFill>
                  <a:srgbClr val="242424"/>
                </a:solidFill>
                <a:latin typeface="Comic Sans MS"/>
                <a:cs typeface="Comic Sans MS"/>
              </a:rPr>
              <a:t>DİL</a:t>
            </a:r>
            <a:r>
              <a:rPr sz="3600" b="0" spc="-9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3600" b="0" dirty="0">
                <a:solidFill>
                  <a:srgbClr val="242424"/>
                </a:solidFill>
                <a:latin typeface="Comic Sans MS"/>
                <a:cs typeface="Comic Sans MS"/>
              </a:rPr>
              <a:t>TAZMİNATI  GÖSTERGE</a:t>
            </a:r>
            <a:r>
              <a:rPr sz="3600" b="0" spc="-6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3600" b="0" spc="-5" dirty="0">
                <a:solidFill>
                  <a:srgbClr val="242424"/>
                </a:solidFill>
                <a:latin typeface="Comic Sans MS"/>
                <a:cs typeface="Comic Sans MS"/>
              </a:rPr>
              <a:t>RAKAMI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3139" y="2059177"/>
          <a:ext cx="10301605" cy="38849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56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7535">
                <a:tc gridSpan="2">
                  <a:txBody>
                    <a:bodyPr/>
                    <a:lstStyle/>
                    <a:p>
                      <a:pPr marR="34290" algn="ctr">
                        <a:lnSpc>
                          <a:spcPts val="1875"/>
                        </a:lnSpc>
                      </a:pPr>
                      <a:r>
                        <a:rPr sz="1600" spc="-5" dirty="0">
                          <a:latin typeface="Comic Sans MS"/>
                          <a:cs typeface="Comic Sans MS"/>
                        </a:rPr>
                        <a:t>Yabancı Dil Tazminatı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  <a:p>
                      <a:pPr marL="333184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spc="-10" dirty="0">
                          <a:latin typeface="Comic Sans MS"/>
                          <a:cs typeface="Comic Sans MS"/>
                        </a:rPr>
                        <a:t>(Yabancı </a:t>
                      </a:r>
                      <a:r>
                        <a:rPr sz="1600" spc="-20" dirty="0">
                          <a:latin typeface="Comic Sans MS"/>
                          <a:cs typeface="Comic Sans MS"/>
                        </a:rPr>
                        <a:t>dilden </a:t>
                      </a:r>
                      <a:r>
                        <a:rPr sz="1600" spc="-5" dirty="0">
                          <a:latin typeface="Comic Sans MS"/>
                          <a:cs typeface="Comic Sans MS"/>
                        </a:rPr>
                        <a:t>faydalanılması</a:t>
                      </a:r>
                      <a:r>
                        <a:rPr sz="1600" spc="1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10" dirty="0">
                          <a:latin typeface="Comic Sans MS"/>
                          <a:cs typeface="Comic Sans MS"/>
                        </a:rPr>
                        <a:t>durumunda)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77470">
                        <a:lnSpc>
                          <a:spcPts val="1860"/>
                        </a:lnSpc>
                      </a:pPr>
                      <a:r>
                        <a:rPr sz="1600" spc="-15" dirty="0">
                          <a:latin typeface="Comic Sans MS"/>
                          <a:cs typeface="Comic Sans MS"/>
                        </a:rPr>
                        <a:t>A1düzeyi</a:t>
                      </a:r>
                      <a:r>
                        <a:rPr sz="1600" spc="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20" dirty="0">
                          <a:latin typeface="Comic Sans MS"/>
                          <a:cs typeface="Comic Sans MS"/>
                        </a:rPr>
                        <a:t>(96-100)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860"/>
                        </a:lnSpc>
                      </a:pPr>
                      <a:r>
                        <a:rPr sz="1600" spc="-15" dirty="0">
                          <a:latin typeface="Comic Sans MS"/>
                          <a:cs typeface="Comic Sans MS"/>
                        </a:rPr>
                        <a:t>1200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644">
                <a:tc>
                  <a:txBody>
                    <a:bodyPr/>
                    <a:lstStyle/>
                    <a:p>
                      <a:pPr marL="77470">
                        <a:lnSpc>
                          <a:spcPts val="1864"/>
                        </a:lnSpc>
                        <a:tabLst>
                          <a:tab pos="1075690" algn="l"/>
                        </a:tabLst>
                      </a:pPr>
                      <a:r>
                        <a:rPr sz="1600" spc="-15" dirty="0">
                          <a:latin typeface="Comic Sans MS"/>
                          <a:cs typeface="Comic Sans MS"/>
                        </a:rPr>
                        <a:t>A2düzeyi	</a:t>
                      </a:r>
                      <a:r>
                        <a:rPr sz="1600" spc="-10" dirty="0">
                          <a:latin typeface="Comic Sans MS"/>
                          <a:cs typeface="Comic Sans MS"/>
                        </a:rPr>
                        <a:t>(90-95)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864"/>
                        </a:lnSpc>
                      </a:pPr>
                      <a:r>
                        <a:rPr sz="1600" spc="-20" dirty="0">
                          <a:latin typeface="Comic Sans MS"/>
                          <a:cs typeface="Comic Sans MS"/>
                        </a:rPr>
                        <a:t>900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77470">
                        <a:lnSpc>
                          <a:spcPts val="1864"/>
                        </a:lnSpc>
                        <a:tabLst>
                          <a:tab pos="1056005" algn="l"/>
                        </a:tabLst>
                      </a:pPr>
                      <a:r>
                        <a:rPr sz="1600" spc="-5" dirty="0">
                          <a:latin typeface="Comic Sans MS"/>
                          <a:cs typeface="Comic Sans MS"/>
                        </a:rPr>
                        <a:t>B </a:t>
                      </a:r>
                      <a:r>
                        <a:rPr sz="1600" spc="-10" dirty="0">
                          <a:latin typeface="Comic Sans MS"/>
                          <a:cs typeface="Comic Sans MS"/>
                        </a:rPr>
                        <a:t>düzeyi	</a:t>
                      </a:r>
                      <a:r>
                        <a:rPr sz="1600" spc="-20" dirty="0">
                          <a:latin typeface="Comic Sans MS"/>
                          <a:cs typeface="Comic Sans MS"/>
                        </a:rPr>
                        <a:t>(80-89)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864"/>
                        </a:lnSpc>
                      </a:pPr>
                      <a:r>
                        <a:rPr sz="1600" spc="-20" dirty="0">
                          <a:latin typeface="Comic Sans MS"/>
                          <a:cs typeface="Comic Sans MS"/>
                        </a:rPr>
                        <a:t>600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644">
                <a:tc>
                  <a:txBody>
                    <a:bodyPr/>
                    <a:lstStyle/>
                    <a:p>
                      <a:pPr marL="77470">
                        <a:lnSpc>
                          <a:spcPts val="1864"/>
                        </a:lnSpc>
                        <a:tabLst>
                          <a:tab pos="1049655" algn="l"/>
                        </a:tabLst>
                      </a:pPr>
                      <a:r>
                        <a:rPr sz="1600" spc="-5" dirty="0"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sz="16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15" dirty="0">
                          <a:latin typeface="Comic Sans MS"/>
                          <a:cs typeface="Comic Sans MS"/>
                        </a:rPr>
                        <a:t>düzeyi	</a:t>
                      </a:r>
                      <a:r>
                        <a:rPr sz="1600" spc="-10" dirty="0">
                          <a:latin typeface="Comic Sans MS"/>
                          <a:cs typeface="Comic Sans MS"/>
                        </a:rPr>
                        <a:t>(70-79)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864"/>
                        </a:lnSpc>
                      </a:pPr>
                      <a:r>
                        <a:rPr sz="1600" spc="-20" dirty="0">
                          <a:latin typeface="Comic Sans MS"/>
                          <a:cs typeface="Comic Sans MS"/>
                        </a:rPr>
                        <a:t>300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534">
                <a:tc gridSpan="2">
                  <a:txBody>
                    <a:bodyPr/>
                    <a:lstStyle/>
                    <a:p>
                      <a:pPr marL="15240" algn="ctr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Comic Sans MS"/>
                          <a:cs typeface="Comic Sans MS"/>
                        </a:rPr>
                        <a:t>Yabancı Dil Tazminatı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  <a:p>
                      <a:pPr marL="340614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spc="-20" dirty="0">
                          <a:latin typeface="Comic Sans MS"/>
                          <a:cs typeface="Comic Sans MS"/>
                        </a:rPr>
                        <a:t>(Yabancı dilden </a:t>
                      </a:r>
                      <a:r>
                        <a:rPr sz="1600" spc="-5" dirty="0">
                          <a:latin typeface="Comic Sans MS"/>
                          <a:cs typeface="Comic Sans MS"/>
                        </a:rPr>
                        <a:t>faydalanılmadığı</a:t>
                      </a:r>
                      <a:r>
                        <a:rPr sz="1600" spc="15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20" dirty="0">
                          <a:latin typeface="Comic Sans MS"/>
                          <a:cs typeface="Comic Sans MS"/>
                        </a:rPr>
                        <a:t>durumda)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77470">
                        <a:lnSpc>
                          <a:spcPts val="1870"/>
                        </a:lnSpc>
                      </a:pPr>
                      <a:r>
                        <a:rPr sz="1600" spc="-5" dirty="0">
                          <a:latin typeface="Comic Sans MS"/>
                          <a:cs typeface="Comic Sans MS"/>
                        </a:rPr>
                        <a:t>A </a:t>
                      </a:r>
                      <a:r>
                        <a:rPr sz="1600" spc="-15" dirty="0">
                          <a:latin typeface="Comic Sans MS"/>
                          <a:cs typeface="Comic Sans MS"/>
                        </a:rPr>
                        <a:t>düzeyi</a:t>
                      </a:r>
                      <a:r>
                        <a:rPr sz="1600" spc="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20" dirty="0">
                          <a:latin typeface="Comic Sans MS"/>
                          <a:cs typeface="Comic Sans MS"/>
                        </a:rPr>
                        <a:t>(96-100)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870"/>
                        </a:lnSpc>
                      </a:pPr>
                      <a:r>
                        <a:rPr sz="1600" spc="-20" dirty="0">
                          <a:latin typeface="Comic Sans MS"/>
                          <a:cs typeface="Comic Sans MS"/>
                        </a:rPr>
                        <a:t>750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644">
                <a:tc>
                  <a:txBody>
                    <a:bodyPr/>
                    <a:lstStyle/>
                    <a:p>
                      <a:pPr marL="77470">
                        <a:lnSpc>
                          <a:spcPts val="1870"/>
                        </a:lnSpc>
                        <a:tabLst>
                          <a:tab pos="1075690" algn="l"/>
                        </a:tabLst>
                      </a:pPr>
                      <a:r>
                        <a:rPr sz="1600" spc="-5" dirty="0">
                          <a:latin typeface="Comic Sans MS"/>
                          <a:cs typeface="Comic Sans MS"/>
                        </a:rPr>
                        <a:t>A </a:t>
                      </a:r>
                      <a:r>
                        <a:rPr sz="1600" spc="-15" dirty="0">
                          <a:latin typeface="Comic Sans MS"/>
                          <a:cs typeface="Comic Sans MS"/>
                        </a:rPr>
                        <a:t>düzeyi	</a:t>
                      </a:r>
                      <a:r>
                        <a:rPr sz="1600" spc="-10" dirty="0">
                          <a:latin typeface="Comic Sans MS"/>
                          <a:cs typeface="Comic Sans MS"/>
                        </a:rPr>
                        <a:t>(90-95)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870"/>
                        </a:lnSpc>
                      </a:pPr>
                      <a:r>
                        <a:rPr sz="1600" spc="-25" dirty="0">
                          <a:latin typeface="Comic Sans MS"/>
                          <a:cs typeface="Comic Sans MS"/>
                        </a:rPr>
                        <a:t>750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644">
                <a:tc>
                  <a:txBody>
                    <a:bodyPr/>
                    <a:lstStyle/>
                    <a:p>
                      <a:pPr marL="77470">
                        <a:lnSpc>
                          <a:spcPts val="1870"/>
                        </a:lnSpc>
                        <a:tabLst>
                          <a:tab pos="1056005" algn="l"/>
                        </a:tabLst>
                      </a:pPr>
                      <a:r>
                        <a:rPr sz="1600" spc="-5" dirty="0">
                          <a:latin typeface="Comic Sans MS"/>
                          <a:cs typeface="Comic Sans MS"/>
                        </a:rPr>
                        <a:t>B</a:t>
                      </a:r>
                      <a:r>
                        <a:rPr sz="16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15" dirty="0">
                          <a:latin typeface="Comic Sans MS"/>
                          <a:cs typeface="Comic Sans MS"/>
                        </a:rPr>
                        <a:t>düzeyi	</a:t>
                      </a:r>
                      <a:r>
                        <a:rPr sz="1600" spc="-10" dirty="0">
                          <a:latin typeface="Comic Sans MS"/>
                          <a:cs typeface="Comic Sans MS"/>
                        </a:rPr>
                        <a:t>(80-89)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870"/>
                        </a:lnSpc>
                      </a:pPr>
                      <a:r>
                        <a:rPr sz="1600" spc="-20" dirty="0">
                          <a:latin typeface="Comic Sans MS"/>
                          <a:cs typeface="Comic Sans MS"/>
                        </a:rPr>
                        <a:t>500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77470">
                        <a:lnSpc>
                          <a:spcPts val="1870"/>
                        </a:lnSpc>
                        <a:tabLst>
                          <a:tab pos="1049655" algn="l"/>
                        </a:tabLst>
                      </a:pPr>
                      <a:r>
                        <a:rPr sz="1600" spc="-5" dirty="0"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sz="16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15" dirty="0">
                          <a:latin typeface="Comic Sans MS"/>
                          <a:cs typeface="Comic Sans MS"/>
                        </a:rPr>
                        <a:t>düzeyi	</a:t>
                      </a:r>
                      <a:r>
                        <a:rPr sz="1600" spc="-10" dirty="0">
                          <a:latin typeface="Comic Sans MS"/>
                          <a:cs typeface="Comic Sans MS"/>
                        </a:rPr>
                        <a:t>(70-79)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870"/>
                        </a:lnSpc>
                      </a:pPr>
                      <a:r>
                        <a:rPr sz="1600" spc="-20" dirty="0">
                          <a:latin typeface="Comic Sans MS"/>
                          <a:cs typeface="Comic Sans MS"/>
                        </a:rPr>
                        <a:t>250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5"/>
            <a:ext cx="1591945" cy="507365"/>
          </a:xfrm>
          <a:custGeom>
            <a:avLst/>
            <a:gdLst/>
            <a:ahLst/>
            <a:cxnLst/>
            <a:rect l="l" t="t" r="r" b="b"/>
            <a:pathLst>
              <a:path w="1591945" h="507365">
                <a:moveTo>
                  <a:pt x="0" y="0"/>
                </a:moveTo>
                <a:lnTo>
                  <a:pt x="0" y="503428"/>
                </a:lnTo>
                <a:lnTo>
                  <a:pt x="1245844" y="506984"/>
                </a:lnTo>
                <a:lnTo>
                  <a:pt x="1346200" y="506984"/>
                </a:lnTo>
                <a:lnTo>
                  <a:pt x="1350899" y="502158"/>
                </a:lnTo>
                <a:lnTo>
                  <a:pt x="1352423" y="500634"/>
                </a:lnTo>
                <a:lnTo>
                  <a:pt x="1354328" y="499110"/>
                </a:lnTo>
                <a:lnTo>
                  <a:pt x="1355852" y="497459"/>
                </a:lnTo>
                <a:lnTo>
                  <a:pt x="1584960" y="268605"/>
                </a:lnTo>
                <a:lnTo>
                  <a:pt x="1590294" y="261493"/>
                </a:lnTo>
                <a:lnTo>
                  <a:pt x="1591945" y="254254"/>
                </a:lnTo>
                <a:lnTo>
                  <a:pt x="1590294" y="247142"/>
                </a:lnTo>
                <a:lnTo>
                  <a:pt x="1584960" y="240030"/>
                </a:lnTo>
                <a:lnTo>
                  <a:pt x="1355852" y="11303"/>
                </a:lnTo>
                <a:lnTo>
                  <a:pt x="1350899" y="11303"/>
                </a:lnTo>
                <a:lnTo>
                  <a:pt x="1350899" y="6477"/>
                </a:lnTo>
                <a:lnTo>
                  <a:pt x="1346200" y="6477"/>
                </a:lnTo>
                <a:lnTo>
                  <a:pt x="1341374" y="1778"/>
                </a:lnTo>
                <a:lnTo>
                  <a:pt x="1245844" y="1778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01159" y="581355"/>
            <a:ext cx="56800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15" dirty="0">
                <a:latin typeface="Comic Sans MS"/>
                <a:cs typeface="Comic Sans MS"/>
              </a:rPr>
              <a:t>AİLE</a:t>
            </a:r>
            <a:r>
              <a:rPr sz="6000" b="0" spc="-180" dirty="0">
                <a:latin typeface="Comic Sans MS"/>
                <a:cs typeface="Comic Sans MS"/>
              </a:rPr>
              <a:t> </a:t>
            </a:r>
            <a:r>
              <a:rPr sz="6000" b="0" spc="-5" dirty="0">
                <a:latin typeface="Comic Sans MS"/>
                <a:cs typeface="Comic Sans MS"/>
              </a:rPr>
              <a:t>YARDIMI</a:t>
            </a:r>
            <a:endParaRPr sz="6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980435" y="2141346"/>
            <a:ext cx="8459470" cy="2805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marR="5080" indent="-304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mic Sans MS"/>
                <a:cs typeface="Comic Sans MS"/>
              </a:rPr>
              <a:t>657 </a:t>
            </a:r>
            <a:r>
              <a:rPr sz="1800" b="1" spc="-10" dirty="0">
                <a:latin typeface="Comic Sans MS"/>
                <a:cs typeface="Comic Sans MS"/>
              </a:rPr>
              <a:t>sayılı Kanunun 202 inci </a:t>
            </a:r>
            <a:r>
              <a:rPr sz="1800" b="1" dirty="0">
                <a:latin typeface="Comic Sans MS"/>
                <a:cs typeface="Comic Sans MS"/>
              </a:rPr>
              <a:t>maddesi </a:t>
            </a:r>
            <a:r>
              <a:rPr sz="1800" b="1" spc="-10" dirty="0">
                <a:latin typeface="Comic Sans MS"/>
                <a:cs typeface="Comic Sans MS"/>
              </a:rPr>
              <a:t>(değişik </a:t>
            </a:r>
            <a:r>
              <a:rPr sz="1800" b="1" spc="-5" dirty="0">
                <a:latin typeface="Comic Sans MS"/>
                <a:cs typeface="Comic Sans MS"/>
              </a:rPr>
              <a:t>5473 </a:t>
            </a:r>
            <a:r>
              <a:rPr sz="1800" b="1" spc="-10" dirty="0">
                <a:latin typeface="Comic Sans MS"/>
                <a:cs typeface="Comic Sans MS"/>
              </a:rPr>
              <a:t>sayılı kanun </a:t>
            </a:r>
            <a:r>
              <a:rPr sz="1800" b="1" dirty="0">
                <a:latin typeface="Comic Sans MS"/>
                <a:cs typeface="Comic Sans MS"/>
              </a:rPr>
              <a:t>3 </a:t>
            </a:r>
            <a:r>
              <a:rPr sz="1800" b="1" spc="-10" dirty="0">
                <a:latin typeface="Comic Sans MS"/>
                <a:cs typeface="Comic Sans MS"/>
              </a:rPr>
              <a:t>üncü  </a:t>
            </a:r>
            <a:r>
              <a:rPr sz="1800" b="1" dirty="0">
                <a:latin typeface="Comic Sans MS"/>
                <a:cs typeface="Comic Sans MS"/>
              </a:rPr>
              <a:t>madde) </a:t>
            </a:r>
            <a:r>
              <a:rPr sz="1800" b="1" spc="-10" dirty="0">
                <a:latin typeface="Comic Sans MS"/>
                <a:cs typeface="Comic Sans MS"/>
              </a:rPr>
              <a:t>gereği </a:t>
            </a:r>
            <a:r>
              <a:rPr sz="1800" b="1" spc="-5" dirty="0">
                <a:latin typeface="Comic Sans MS"/>
                <a:cs typeface="Comic Sans MS"/>
              </a:rPr>
              <a:t>memurun </a:t>
            </a:r>
            <a:r>
              <a:rPr sz="1800" b="1" dirty="0">
                <a:latin typeface="Comic Sans MS"/>
                <a:cs typeface="Comic Sans MS"/>
              </a:rPr>
              <a:t>her ne </a:t>
            </a:r>
            <a:r>
              <a:rPr sz="1800" b="1" spc="-10" dirty="0">
                <a:latin typeface="Comic Sans MS"/>
                <a:cs typeface="Comic Sans MS"/>
              </a:rPr>
              <a:t>şekilde </a:t>
            </a:r>
            <a:r>
              <a:rPr sz="1800" b="1" dirty="0">
                <a:latin typeface="Comic Sans MS"/>
                <a:cs typeface="Comic Sans MS"/>
              </a:rPr>
              <a:t>olursa </a:t>
            </a:r>
            <a:r>
              <a:rPr sz="1800" b="1" spc="-10" dirty="0">
                <a:latin typeface="Comic Sans MS"/>
                <a:cs typeface="Comic Sans MS"/>
              </a:rPr>
              <a:t>olsun menfaat </a:t>
            </a:r>
            <a:r>
              <a:rPr sz="1800" b="1" spc="-15" dirty="0">
                <a:latin typeface="Comic Sans MS"/>
                <a:cs typeface="Comic Sans MS"/>
              </a:rPr>
              <a:t>karşılığı  </a:t>
            </a:r>
            <a:r>
              <a:rPr sz="1800" b="1" spc="-5" dirty="0">
                <a:latin typeface="Comic Sans MS"/>
                <a:cs typeface="Comic Sans MS"/>
              </a:rPr>
              <a:t>çalışmayan ve sosyal </a:t>
            </a:r>
            <a:r>
              <a:rPr sz="1800" b="1" spc="-10" dirty="0">
                <a:latin typeface="Comic Sans MS"/>
                <a:cs typeface="Comic Sans MS"/>
              </a:rPr>
              <a:t>güvenlik kurumlarından </a:t>
            </a:r>
            <a:r>
              <a:rPr sz="1800" b="1" dirty="0">
                <a:latin typeface="Comic Sans MS"/>
                <a:cs typeface="Comic Sans MS"/>
              </a:rPr>
              <a:t>aylık </a:t>
            </a:r>
            <a:r>
              <a:rPr sz="1800" b="1" spc="-10" dirty="0">
                <a:latin typeface="Comic Sans MS"/>
                <a:cs typeface="Comic Sans MS"/>
              </a:rPr>
              <a:t>almayan eşi </a:t>
            </a:r>
            <a:r>
              <a:rPr sz="1800" b="1" spc="-15" dirty="0">
                <a:latin typeface="Comic Sans MS"/>
                <a:cs typeface="Comic Sans MS"/>
              </a:rPr>
              <a:t>için </a:t>
            </a:r>
            <a:r>
              <a:rPr sz="1800" b="1" spc="-5" dirty="0">
                <a:latin typeface="Comic Sans MS"/>
                <a:cs typeface="Comic Sans MS"/>
              </a:rPr>
              <a:t>1500  </a:t>
            </a:r>
            <a:r>
              <a:rPr sz="1800" b="1" dirty="0">
                <a:latin typeface="Comic Sans MS"/>
                <a:cs typeface="Comic Sans MS"/>
              </a:rPr>
              <a:t>gösterge </a:t>
            </a:r>
            <a:r>
              <a:rPr sz="1800" b="1" spc="-10" dirty="0">
                <a:latin typeface="Comic Sans MS"/>
                <a:cs typeface="Comic Sans MS"/>
              </a:rPr>
              <a:t>rakamının </a:t>
            </a:r>
            <a:r>
              <a:rPr sz="1800" b="1" dirty="0">
                <a:latin typeface="Comic Sans MS"/>
                <a:cs typeface="Comic Sans MS"/>
              </a:rPr>
              <a:t>aylık </a:t>
            </a:r>
            <a:r>
              <a:rPr sz="1800" b="1" spc="-10" dirty="0">
                <a:latin typeface="Comic Sans MS"/>
                <a:cs typeface="Comic Sans MS"/>
              </a:rPr>
              <a:t>katsayı ile çarpımının neticesi </a:t>
            </a:r>
            <a:r>
              <a:rPr sz="1800" b="1" spc="-5" dirty="0">
                <a:latin typeface="Comic Sans MS"/>
                <a:cs typeface="Comic Sans MS"/>
              </a:rPr>
              <a:t>elde edilecek </a:t>
            </a:r>
            <a:r>
              <a:rPr sz="1800" b="1" spc="-10" dirty="0">
                <a:latin typeface="Comic Sans MS"/>
                <a:cs typeface="Comic Sans MS"/>
              </a:rPr>
              <a:t>miktar  üzerinden ödenir. </a:t>
            </a:r>
            <a:r>
              <a:rPr sz="1800" b="1" spc="-15" dirty="0">
                <a:latin typeface="Comic Sans MS"/>
                <a:cs typeface="Comic Sans MS"/>
              </a:rPr>
              <a:t>Hiçbir </a:t>
            </a:r>
            <a:r>
              <a:rPr sz="1800" b="1" spc="-10" dirty="0">
                <a:latin typeface="Comic Sans MS"/>
                <a:cs typeface="Comic Sans MS"/>
              </a:rPr>
              <a:t>vergi </a:t>
            </a:r>
            <a:r>
              <a:rPr sz="1800" b="1" dirty="0">
                <a:latin typeface="Comic Sans MS"/>
                <a:cs typeface="Comic Sans MS"/>
              </a:rPr>
              <a:t>ve </a:t>
            </a:r>
            <a:r>
              <a:rPr sz="1800" b="1" spc="-10" dirty="0">
                <a:latin typeface="Comic Sans MS"/>
                <a:cs typeface="Comic Sans MS"/>
              </a:rPr>
              <a:t>kesintiye </a:t>
            </a:r>
            <a:r>
              <a:rPr sz="1800" b="1" spc="-15" dirty="0">
                <a:latin typeface="Comic Sans MS"/>
                <a:cs typeface="Comic Sans MS"/>
              </a:rPr>
              <a:t>tabii </a:t>
            </a:r>
            <a:r>
              <a:rPr sz="1800" b="1" spc="-10" dirty="0">
                <a:latin typeface="Comic Sans MS"/>
                <a:cs typeface="Comic Sans MS"/>
              </a:rPr>
              <a:t>tutulmaz </a:t>
            </a:r>
            <a:r>
              <a:rPr sz="1800" b="1" dirty="0">
                <a:latin typeface="Comic Sans MS"/>
                <a:cs typeface="Comic Sans MS"/>
              </a:rPr>
              <a:t>ve </a:t>
            </a:r>
            <a:r>
              <a:rPr sz="1800" b="1" spc="-5" dirty="0">
                <a:latin typeface="Comic Sans MS"/>
                <a:cs typeface="Comic Sans MS"/>
              </a:rPr>
              <a:t>borç </a:t>
            </a:r>
            <a:r>
              <a:rPr sz="1800" b="1" spc="-15" dirty="0">
                <a:latin typeface="Comic Sans MS"/>
                <a:cs typeface="Comic Sans MS"/>
              </a:rPr>
              <a:t>için  </a:t>
            </a:r>
            <a:r>
              <a:rPr sz="1800" b="1" spc="-10" dirty="0">
                <a:latin typeface="Comic Sans MS"/>
                <a:cs typeface="Comic Sans MS"/>
              </a:rPr>
              <a:t>haczedilemez. (05.07.2011 </a:t>
            </a:r>
            <a:r>
              <a:rPr sz="1800" b="1" spc="-15" dirty="0">
                <a:latin typeface="Comic Sans MS"/>
                <a:cs typeface="Comic Sans MS"/>
              </a:rPr>
              <a:t>tarihli </a:t>
            </a:r>
            <a:r>
              <a:rPr sz="1800" b="1" dirty="0">
                <a:latin typeface="Comic Sans MS"/>
                <a:cs typeface="Comic Sans MS"/>
              </a:rPr>
              <a:t>ve </a:t>
            </a:r>
            <a:r>
              <a:rPr sz="1800" b="1" spc="-5" dirty="0">
                <a:latin typeface="Comic Sans MS"/>
                <a:cs typeface="Comic Sans MS"/>
              </a:rPr>
              <a:t>27985 mükerrer </a:t>
            </a:r>
            <a:r>
              <a:rPr sz="1800" b="1" spc="-10" dirty="0">
                <a:latin typeface="Comic Sans MS"/>
                <a:cs typeface="Comic Sans MS"/>
              </a:rPr>
              <a:t>sayılı Resmi  </a:t>
            </a:r>
            <a:r>
              <a:rPr sz="1800" b="1" spc="-5" dirty="0">
                <a:latin typeface="Comic Sans MS"/>
                <a:cs typeface="Comic Sans MS"/>
              </a:rPr>
              <a:t>Gazetede </a:t>
            </a:r>
            <a:r>
              <a:rPr sz="1800" b="1" spc="-10" dirty="0">
                <a:latin typeface="Comic Sans MS"/>
                <a:cs typeface="Comic Sans MS"/>
              </a:rPr>
              <a:t>yayımlanan </a:t>
            </a:r>
            <a:r>
              <a:rPr sz="1800" b="1" spc="-5" dirty="0">
                <a:latin typeface="Comic Sans MS"/>
                <a:cs typeface="Comic Sans MS"/>
              </a:rPr>
              <a:t>2011/2022 </a:t>
            </a:r>
            <a:r>
              <a:rPr sz="1800" b="1" spc="-10" dirty="0">
                <a:latin typeface="Comic Sans MS"/>
                <a:cs typeface="Comic Sans MS"/>
              </a:rPr>
              <a:t>sayılı Bakanlar </a:t>
            </a:r>
            <a:r>
              <a:rPr sz="1800" b="1" spc="-5" dirty="0">
                <a:latin typeface="Comic Sans MS"/>
                <a:cs typeface="Comic Sans MS"/>
              </a:rPr>
              <a:t>Kurulu </a:t>
            </a:r>
            <a:r>
              <a:rPr sz="1800" b="1" spc="-10" dirty="0">
                <a:latin typeface="Comic Sans MS"/>
                <a:cs typeface="Comic Sans MS"/>
              </a:rPr>
              <a:t>Kararı </a:t>
            </a:r>
            <a:r>
              <a:rPr sz="1800" b="1" spc="-15" dirty="0">
                <a:latin typeface="Comic Sans MS"/>
                <a:cs typeface="Comic Sans MS"/>
              </a:rPr>
              <a:t>ile </a:t>
            </a:r>
            <a:r>
              <a:rPr sz="1800" b="1" spc="5" dirty="0">
                <a:latin typeface="Comic Sans MS"/>
                <a:cs typeface="Comic Sans MS"/>
              </a:rPr>
              <a:t>1500  </a:t>
            </a:r>
            <a:r>
              <a:rPr sz="1800" b="1" dirty="0">
                <a:latin typeface="Comic Sans MS"/>
                <a:cs typeface="Comic Sans MS"/>
              </a:rPr>
              <a:t>gösterge </a:t>
            </a:r>
            <a:r>
              <a:rPr sz="1800" b="1" spc="-5" dirty="0">
                <a:latin typeface="Comic Sans MS"/>
                <a:cs typeface="Comic Sans MS"/>
              </a:rPr>
              <a:t>rakamı </a:t>
            </a:r>
            <a:r>
              <a:rPr sz="1800" b="1" i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2134</a:t>
            </a:r>
            <a:r>
              <a:rPr sz="1800" b="1" i="1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gösterge rakamına</a:t>
            </a:r>
            <a:r>
              <a:rPr sz="1800" b="1" spc="-260" dirty="0">
                <a:latin typeface="Comic Sans MS"/>
                <a:cs typeface="Comic Sans MS"/>
              </a:rPr>
              <a:t> </a:t>
            </a:r>
            <a:r>
              <a:rPr sz="1800" b="1" spc="-10" dirty="0">
                <a:latin typeface="Comic Sans MS"/>
                <a:cs typeface="Comic Sans MS"/>
              </a:rPr>
              <a:t>çıkarılmıştır.)</a:t>
            </a:r>
            <a:endParaRPr sz="1800">
              <a:latin typeface="Comic Sans MS"/>
              <a:cs typeface="Comic Sans MS"/>
            </a:endParaRPr>
          </a:p>
          <a:p>
            <a:pPr marL="3260725">
              <a:lnSpc>
                <a:spcPct val="100000"/>
              </a:lnSpc>
              <a:spcBef>
                <a:spcPts val="2205"/>
              </a:spcBef>
            </a:pP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2134 x 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Aylık</a:t>
            </a:r>
            <a:r>
              <a:rPr sz="2000" b="1" spc="-13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Katsayı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5"/>
            <a:ext cx="1591945" cy="507365"/>
          </a:xfrm>
          <a:custGeom>
            <a:avLst/>
            <a:gdLst/>
            <a:ahLst/>
            <a:cxnLst/>
            <a:rect l="l" t="t" r="r" b="b"/>
            <a:pathLst>
              <a:path w="1591945" h="507365">
                <a:moveTo>
                  <a:pt x="0" y="0"/>
                </a:moveTo>
                <a:lnTo>
                  <a:pt x="0" y="503428"/>
                </a:lnTo>
                <a:lnTo>
                  <a:pt x="1245844" y="506984"/>
                </a:lnTo>
                <a:lnTo>
                  <a:pt x="1346200" y="506984"/>
                </a:lnTo>
                <a:lnTo>
                  <a:pt x="1350899" y="502158"/>
                </a:lnTo>
                <a:lnTo>
                  <a:pt x="1352423" y="500634"/>
                </a:lnTo>
                <a:lnTo>
                  <a:pt x="1354328" y="499110"/>
                </a:lnTo>
                <a:lnTo>
                  <a:pt x="1355852" y="497459"/>
                </a:lnTo>
                <a:lnTo>
                  <a:pt x="1584960" y="268605"/>
                </a:lnTo>
                <a:lnTo>
                  <a:pt x="1590294" y="261493"/>
                </a:lnTo>
                <a:lnTo>
                  <a:pt x="1591945" y="254254"/>
                </a:lnTo>
                <a:lnTo>
                  <a:pt x="1590294" y="247142"/>
                </a:lnTo>
                <a:lnTo>
                  <a:pt x="1584960" y="240030"/>
                </a:lnTo>
                <a:lnTo>
                  <a:pt x="1355852" y="11303"/>
                </a:lnTo>
                <a:lnTo>
                  <a:pt x="1350899" y="11303"/>
                </a:lnTo>
                <a:lnTo>
                  <a:pt x="1350899" y="6477"/>
                </a:lnTo>
                <a:lnTo>
                  <a:pt x="1346200" y="6477"/>
                </a:lnTo>
                <a:lnTo>
                  <a:pt x="1341374" y="1778"/>
                </a:lnTo>
                <a:lnTo>
                  <a:pt x="1245844" y="1778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58259" y="581355"/>
            <a:ext cx="636778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5" dirty="0">
                <a:solidFill>
                  <a:srgbClr val="242424"/>
                </a:solidFill>
                <a:latin typeface="Comic Sans MS"/>
                <a:cs typeface="Comic Sans MS"/>
              </a:rPr>
              <a:t>ÇOCUK</a:t>
            </a:r>
            <a:r>
              <a:rPr sz="6000" b="0" spc="-190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6000" b="0" spc="-5" dirty="0">
                <a:solidFill>
                  <a:srgbClr val="242424"/>
                </a:solidFill>
                <a:latin typeface="Comic Sans MS"/>
                <a:cs typeface="Comic Sans MS"/>
              </a:rPr>
              <a:t>YARDIMI</a:t>
            </a:r>
            <a:endParaRPr sz="6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963672" y="2143505"/>
            <a:ext cx="8472805" cy="1702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 marR="5080" indent="-47625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mic Sans MS"/>
                <a:cs typeface="Comic Sans MS"/>
              </a:rPr>
              <a:t>657 </a:t>
            </a:r>
            <a:r>
              <a:rPr sz="1800" b="1" spc="-10" dirty="0">
                <a:latin typeface="Comic Sans MS"/>
                <a:cs typeface="Comic Sans MS"/>
              </a:rPr>
              <a:t>sayılı Kanunun </a:t>
            </a:r>
            <a:r>
              <a:rPr sz="1800" b="1" spc="-5" dirty="0">
                <a:latin typeface="Comic Sans MS"/>
                <a:cs typeface="Comic Sans MS"/>
              </a:rPr>
              <a:t>202 </a:t>
            </a:r>
            <a:r>
              <a:rPr sz="1800" b="1" spc="-10" dirty="0">
                <a:latin typeface="Comic Sans MS"/>
                <a:cs typeface="Comic Sans MS"/>
              </a:rPr>
              <a:t>inci </a:t>
            </a:r>
            <a:r>
              <a:rPr sz="1800" b="1" dirty="0">
                <a:latin typeface="Comic Sans MS"/>
                <a:cs typeface="Comic Sans MS"/>
              </a:rPr>
              <a:t>maddesi </a:t>
            </a:r>
            <a:r>
              <a:rPr sz="1800" b="1" spc="-10" dirty="0">
                <a:latin typeface="Comic Sans MS"/>
                <a:cs typeface="Comic Sans MS"/>
              </a:rPr>
              <a:t>gereği (değişik </a:t>
            </a:r>
            <a:r>
              <a:rPr sz="1800" b="1" spc="-5" dirty="0">
                <a:latin typeface="Comic Sans MS"/>
                <a:cs typeface="Comic Sans MS"/>
              </a:rPr>
              <a:t>5473 </a:t>
            </a:r>
            <a:r>
              <a:rPr sz="1800" b="1" spc="-10" dirty="0">
                <a:latin typeface="Comic Sans MS"/>
                <a:cs typeface="Comic Sans MS"/>
              </a:rPr>
              <a:t>sayılı kanun </a:t>
            </a:r>
            <a:r>
              <a:rPr sz="1800" b="1" dirty="0">
                <a:latin typeface="Comic Sans MS"/>
                <a:cs typeface="Comic Sans MS"/>
              </a:rPr>
              <a:t>3  üncü madde) </a:t>
            </a:r>
            <a:r>
              <a:rPr sz="1800" b="1" spc="-5" dirty="0">
                <a:latin typeface="Comic Sans MS"/>
                <a:cs typeface="Comic Sans MS"/>
              </a:rPr>
              <a:t>memurun </a:t>
            </a:r>
            <a:r>
              <a:rPr sz="1800" b="1" spc="-10" dirty="0">
                <a:latin typeface="Comic Sans MS"/>
                <a:cs typeface="Comic Sans MS"/>
              </a:rPr>
              <a:t>çocuklarından </a:t>
            </a:r>
            <a:r>
              <a:rPr sz="1800" b="1" dirty="0">
                <a:latin typeface="Comic Sans MS"/>
                <a:cs typeface="Comic Sans MS"/>
              </a:rPr>
              <a:t>her </a:t>
            </a:r>
            <a:r>
              <a:rPr sz="1800" b="1" spc="-15" dirty="0">
                <a:latin typeface="Comic Sans MS"/>
                <a:cs typeface="Comic Sans MS"/>
              </a:rPr>
              <a:t>biri </a:t>
            </a:r>
            <a:r>
              <a:rPr sz="1800" b="1" spc="-10" dirty="0">
                <a:latin typeface="Comic Sans MS"/>
                <a:cs typeface="Comic Sans MS"/>
              </a:rPr>
              <a:t>için </a:t>
            </a:r>
            <a:r>
              <a:rPr sz="1800" b="1" spc="-5" dirty="0">
                <a:latin typeface="Comic Sans MS"/>
                <a:cs typeface="Comic Sans MS"/>
              </a:rPr>
              <a:t>de </a:t>
            </a:r>
            <a:r>
              <a:rPr sz="1800" b="1" spc="-10" dirty="0">
                <a:latin typeface="Comic Sans MS"/>
                <a:cs typeface="Comic Sans MS"/>
              </a:rPr>
              <a:t>250 </a:t>
            </a:r>
            <a:r>
              <a:rPr sz="1800" b="1" spc="-5" dirty="0">
                <a:latin typeface="Comic Sans MS"/>
                <a:cs typeface="Comic Sans MS"/>
              </a:rPr>
              <a:t>gösterge  </a:t>
            </a:r>
            <a:r>
              <a:rPr sz="1800" b="1" spc="-10" dirty="0">
                <a:latin typeface="Comic Sans MS"/>
                <a:cs typeface="Comic Sans MS"/>
              </a:rPr>
              <a:t>rakamının </a:t>
            </a:r>
            <a:r>
              <a:rPr sz="1800" b="1" spc="-5" dirty="0">
                <a:latin typeface="Comic Sans MS"/>
                <a:cs typeface="Comic Sans MS"/>
              </a:rPr>
              <a:t>(0-6 yaş </a:t>
            </a:r>
            <a:r>
              <a:rPr sz="1800" b="1" spc="-10" dirty="0">
                <a:latin typeface="Comic Sans MS"/>
                <a:cs typeface="Comic Sans MS"/>
              </a:rPr>
              <a:t>grubunda </a:t>
            </a:r>
            <a:r>
              <a:rPr sz="1800" b="1" dirty="0">
                <a:latin typeface="Comic Sans MS"/>
                <a:cs typeface="Comic Sans MS"/>
              </a:rPr>
              <a:t>yer </a:t>
            </a:r>
            <a:r>
              <a:rPr sz="1800" b="1" spc="-10" dirty="0">
                <a:latin typeface="Comic Sans MS"/>
                <a:cs typeface="Comic Sans MS"/>
              </a:rPr>
              <a:t>alan </a:t>
            </a:r>
            <a:r>
              <a:rPr sz="1800" b="1" spc="-5" dirty="0">
                <a:latin typeface="Comic Sans MS"/>
                <a:cs typeface="Comic Sans MS"/>
              </a:rPr>
              <a:t>çocuklar </a:t>
            </a:r>
            <a:r>
              <a:rPr sz="1800" b="1" spc="-10" dirty="0">
                <a:latin typeface="Comic Sans MS"/>
                <a:cs typeface="Comic Sans MS"/>
              </a:rPr>
              <a:t>için </a:t>
            </a:r>
            <a:r>
              <a:rPr sz="1800" b="1" spc="-5" dirty="0">
                <a:latin typeface="Comic Sans MS"/>
                <a:cs typeface="Comic Sans MS"/>
              </a:rPr>
              <a:t>500 </a:t>
            </a:r>
            <a:r>
              <a:rPr sz="1800" b="1" spc="-10" dirty="0">
                <a:latin typeface="Comic Sans MS"/>
                <a:cs typeface="Comic Sans MS"/>
              </a:rPr>
              <a:t>gösterge rakamı)  </a:t>
            </a:r>
            <a:r>
              <a:rPr sz="1800" b="1" dirty="0">
                <a:latin typeface="Comic Sans MS"/>
                <a:cs typeface="Comic Sans MS"/>
              </a:rPr>
              <a:t>aylık </a:t>
            </a:r>
            <a:r>
              <a:rPr sz="1800" b="1" spc="-5" dirty="0">
                <a:latin typeface="Comic Sans MS"/>
                <a:cs typeface="Comic Sans MS"/>
              </a:rPr>
              <a:t>katsayısı ile </a:t>
            </a:r>
            <a:r>
              <a:rPr sz="1800" b="1" spc="-10" dirty="0">
                <a:latin typeface="Comic Sans MS"/>
                <a:cs typeface="Comic Sans MS"/>
              </a:rPr>
              <a:t>çarpılması </a:t>
            </a:r>
            <a:r>
              <a:rPr sz="1800" b="1" dirty="0">
                <a:latin typeface="Comic Sans MS"/>
                <a:cs typeface="Comic Sans MS"/>
              </a:rPr>
              <a:t>sonucu </a:t>
            </a:r>
            <a:r>
              <a:rPr sz="1800" b="1" spc="-5" dirty="0">
                <a:latin typeface="Comic Sans MS"/>
                <a:cs typeface="Comic Sans MS"/>
              </a:rPr>
              <a:t>elde edilecek </a:t>
            </a:r>
            <a:r>
              <a:rPr sz="1800" b="1" dirty="0">
                <a:latin typeface="Comic Sans MS"/>
                <a:cs typeface="Comic Sans MS"/>
              </a:rPr>
              <a:t>miktar </a:t>
            </a:r>
            <a:r>
              <a:rPr sz="1800" b="1" spc="-5" dirty="0">
                <a:latin typeface="Comic Sans MS"/>
                <a:cs typeface="Comic Sans MS"/>
              </a:rPr>
              <a:t>üzerinden</a:t>
            </a:r>
            <a:r>
              <a:rPr sz="1800" b="1" spc="-275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ödenir.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681480">
              <a:lnSpc>
                <a:spcPct val="100000"/>
              </a:lnSpc>
              <a:spcBef>
                <a:spcPts val="5"/>
              </a:spcBef>
              <a:tabLst>
                <a:tab pos="4676140" algn="l"/>
                <a:tab pos="5039360" algn="l"/>
              </a:tabLst>
            </a:pP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Çocuk</a:t>
            </a:r>
            <a:r>
              <a:rPr sz="1800" b="1" spc="2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Yardımı</a:t>
            </a:r>
            <a:r>
              <a:rPr sz="1800" b="1" spc="-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Göstergesi	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X	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Aylık</a:t>
            </a:r>
            <a:r>
              <a:rPr sz="1800" b="1" spc="-5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Katsayı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5"/>
            <a:ext cx="1591945" cy="507365"/>
          </a:xfrm>
          <a:custGeom>
            <a:avLst/>
            <a:gdLst/>
            <a:ahLst/>
            <a:cxnLst/>
            <a:rect l="l" t="t" r="r" b="b"/>
            <a:pathLst>
              <a:path w="1591945" h="507365">
                <a:moveTo>
                  <a:pt x="0" y="0"/>
                </a:moveTo>
                <a:lnTo>
                  <a:pt x="0" y="503428"/>
                </a:lnTo>
                <a:lnTo>
                  <a:pt x="1245844" y="506984"/>
                </a:lnTo>
                <a:lnTo>
                  <a:pt x="1346200" y="506984"/>
                </a:lnTo>
                <a:lnTo>
                  <a:pt x="1350899" y="502158"/>
                </a:lnTo>
                <a:lnTo>
                  <a:pt x="1352423" y="500634"/>
                </a:lnTo>
                <a:lnTo>
                  <a:pt x="1354328" y="499110"/>
                </a:lnTo>
                <a:lnTo>
                  <a:pt x="1355852" y="497459"/>
                </a:lnTo>
                <a:lnTo>
                  <a:pt x="1584960" y="268605"/>
                </a:lnTo>
                <a:lnTo>
                  <a:pt x="1590294" y="261493"/>
                </a:lnTo>
                <a:lnTo>
                  <a:pt x="1591945" y="254254"/>
                </a:lnTo>
                <a:lnTo>
                  <a:pt x="1590294" y="247142"/>
                </a:lnTo>
                <a:lnTo>
                  <a:pt x="1584960" y="240030"/>
                </a:lnTo>
                <a:lnTo>
                  <a:pt x="1355852" y="11303"/>
                </a:lnTo>
                <a:lnTo>
                  <a:pt x="1350899" y="11303"/>
                </a:lnTo>
                <a:lnTo>
                  <a:pt x="1350899" y="6477"/>
                </a:lnTo>
                <a:lnTo>
                  <a:pt x="1346200" y="6477"/>
                </a:lnTo>
                <a:lnTo>
                  <a:pt x="1341374" y="1778"/>
                </a:lnTo>
                <a:lnTo>
                  <a:pt x="1245844" y="1778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79467" y="611504"/>
            <a:ext cx="5322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242424"/>
                </a:solidFill>
                <a:latin typeface="Comic Sans MS"/>
                <a:cs typeface="Comic Sans MS"/>
              </a:rPr>
              <a:t>ÜNİVERSİTE</a:t>
            </a:r>
            <a:r>
              <a:rPr sz="3600" b="0" spc="-19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3600" b="0" spc="-5" dirty="0">
                <a:solidFill>
                  <a:srgbClr val="242424"/>
                </a:solidFill>
                <a:latin typeface="Comic Sans MS"/>
                <a:cs typeface="Comic Sans MS"/>
              </a:rPr>
              <a:t>ÖDENEĞİ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80716" y="1294764"/>
            <a:ext cx="356616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10916" y="1262253"/>
            <a:ext cx="8317865" cy="83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EC6C49"/>
                </a:solidFill>
                <a:latin typeface="Comic Sans MS"/>
                <a:cs typeface="Comic Sans MS"/>
              </a:rPr>
              <a:t>2914 Sayılı </a:t>
            </a:r>
            <a:r>
              <a:rPr sz="1500" b="1" dirty="0">
                <a:solidFill>
                  <a:srgbClr val="EC6C49"/>
                </a:solidFill>
                <a:latin typeface="Comic Sans MS"/>
                <a:cs typeface="Comic Sans MS"/>
              </a:rPr>
              <a:t>Yükseköğretim </a:t>
            </a:r>
            <a:r>
              <a:rPr sz="1500" b="1" spc="-5" dirty="0">
                <a:solidFill>
                  <a:srgbClr val="EC6C49"/>
                </a:solidFill>
                <a:latin typeface="Comic Sans MS"/>
                <a:cs typeface="Comic Sans MS"/>
              </a:rPr>
              <a:t>Personel Kanununun </a:t>
            </a:r>
            <a:r>
              <a:rPr sz="1500" b="1" spc="-20" dirty="0">
                <a:solidFill>
                  <a:srgbClr val="EC6C49"/>
                </a:solidFill>
                <a:latin typeface="Comic Sans MS"/>
                <a:cs typeface="Comic Sans MS"/>
              </a:rPr>
              <a:t>12.maddesine </a:t>
            </a:r>
            <a:r>
              <a:rPr sz="1500" b="1" spc="-5" dirty="0">
                <a:solidFill>
                  <a:srgbClr val="EC6C49"/>
                </a:solidFill>
                <a:latin typeface="Comic Sans MS"/>
                <a:cs typeface="Comic Sans MS"/>
              </a:rPr>
              <a:t>göre </a:t>
            </a:r>
            <a:r>
              <a:rPr sz="1500" b="1" spc="-15" dirty="0">
                <a:solidFill>
                  <a:srgbClr val="EC6C49"/>
                </a:solidFill>
                <a:latin typeface="Comic Sans MS"/>
                <a:cs typeface="Comic Sans MS"/>
              </a:rPr>
              <a:t>akademik </a:t>
            </a:r>
            <a:r>
              <a:rPr sz="1500" b="1" spc="-5" dirty="0">
                <a:solidFill>
                  <a:srgbClr val="EC6C49"/>
                </a:solidFill>
                <a:latin typeface="Comic Sans MS"/>
                <a:cs typeface="Comic Sans MS"/>
              </a:rPr>
              <a:t>personele</a:t>
            </a:r>
            <a:r>
              <a:rPr sz="1500" b="1" spc="-100" dirty="0">
                <a:solidFill>
                  <a:srgbClr val="EC6C49"/>
                </a:solidFill>
                <a:latin typeface="Comic Sans MS"/>
                <a:cs typeface="Comic Sans MS"/>
              </a:rPr>
              <a:t> </a:t>
            </a:r>
            <a:r>
              <a:rPr sz="1500" b="1" dirty="0">
                <a:solidFill>
                  <a:srgbClr val="EC6C49"/>
                </a:solidFill>
                <a:latin typeface="Comic Sans MS"/>
                <a:cs typeface="Comic Sans MS"/>
              </a:rPr>
              <a:t>her</a:t>
            </a:r>
            <a:endParaRPr sz="15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tabLst>
                <a:tab pos="3859529" algn="l"/>
              </a:tabLst>
            </a:pPr>
            <a:r>
              <a:rPr sz="1500" b="1" spc="-5" dirty="0">
                <a:solidFill>
                  <a:srgbClr val="EC6C49"/>
                </a:solidFill>
                <a:latin typeface="Comic Sans MS"/>
                <a:cs typeface="Comic Sans MS"/>
              </a:rPr>
              <a:t>ay </a:t>
            </a:r>
            <a:r>
              <a:rPr sz="1500" b="1" dirty="0">
                <a:solidFill>
                  <a:srgbClr val="EC6C49"/>
                </a:solidFill>
                <a:latin typeface="Comic Sans MS"/>
                <a:cs typeface="Comic Sans MS"/>
              </a:rPr>
              <a:t>üniversite ödeneği ödenir.</a:t>
            </a:r>
            <a:r>
              <a:rPr sz="1500" b="1" spc="-75" dirty="0">
                <a:solidFill>
                  <a:srgbClr val="EC6C49"/>
                </a:solidFill>
                <a:latin typeface="Comic Sans MS"/>
                <a:cs typeface="Comic Sans MS"/>
              </a:rPr>
              <a:t> </a:t>
            </a:r>
            <a:r>
              <a:rPr sz="1500" b="1" dirty="0">
                <a:solidFill>
                  <a:srgbClr val="EC6C49"/>
                </a:solidFill>
                <a:latin typeface="Comic Sans MS"/>
                <a:cs typeface="Comic Sans MS"/>
              </a:rPr>
              <a:t>Bu</a:t>
            </a:r>
            <a:r>
              <a:rPr sz="1500" b="1" spc="5" dirty="0">
                <a:solidFill>
                  <a:srgbClr val="EC6C49"/>
                </a:solidFill>
                <a:latin typeface="Comic Sans MS"/>
                <a:cs typeface="Comic Sans MS"/>
              </a:rPr>
              <a:t> </a:t>
            </a:r>
            <a:r>
              <a:rPr sz="1500" b="1" spc="-5" dirty="0">
                <a:solidFill>
                  <a:srgbClr val="EC6C49"/>
                </a:solidFill>
                <a:latin typeface="Comic Sans MS"/>
                <a:cs typeface="Comic Sans MS"/>
              </a:rPr>
              <a:t>ödenek	kısmi statüde görev yapanlara</a:t>
            </a:r>
            <a:r>
              <a:rPr sz="1500" b="1" spc="-65" dirty="0">
                <a:solidFill>
                  <a:srgbClr val="EC6C49"/>
                </a:solidFill>
                <a:latin typeface="Comic Sans MS"/>
                <a:cs typeface="Comic Sans MS"/>
              </a:rPr>
              <a:t> </a:t>
            </a:r>
            <a:r>
              <a:rPr sz="1500" b="1" spc="-5" dirty="0">
                <a:solidFill>
                  <a:srgbClr val="EC6C49"/>
                </a:solidFill>
                <a:latin typeface="Comic Sans MS"/>
                <a:cs typeface="Comic Sans MS"/>
              </a:rPr>
              <a:t>ödenmez.</a:t>
            </a:r>
            <a:endParaRPr sz="1500">
              <a:latin typeface="Comic Sans MS"/>
              <a:cs typeface="Comic Sans MS"/>
            </a:endParaRPr>
          </a:p>
          <a:p>
            <a:pPr marR="6985" algn="ctr">
              <a:lnSpc>
                <a:spcPct val="100000"/>
              </a:lnSpc>
              <a:spcBef>
                <a:spcPts val="994"/>
              </a:spcBef>
            </a:pPr>
            <a:r>
              <a:rPr sz="1500" b="1" dirty="0">
                <a:solidFill>
                  <a:srgbClr val="FF0000"/>
                </a:solidFill>
                <a:latin typeface="Comic Sans MS"/>
                <a:cs typeface="Comic Sans MS"/>
              </a:rPr>
              <a:t>En </a:t>
            </a:r>
            <a:r>
              <a:rPr sz="1500" b="1" spc="-5" dirty="0">
                <a:solidFill>
                  <a:srgbClr val="FF0000"/>
                </a:solidFill>
                <a:latin typeface="Comic Sans MS"/>
                <a:cs typeface="Comic Sans MS"/>
              </a:rPr>
              <a:t>Yüksek </a:t>
            </a:r>
            <a:r>
              <a:rPr sz="1500" b="1" dirty="0">
                <a:solidFill>
                  <a:srgbClr val="FF0000"/>
                </a:solidFill>
                <a:latin typeface="Comic Sans MS"/>
                <a:cs typeface="Comic Sans MS"/>
              </a:rPr>
              <a:t>Devlet </a:t>
            </a:r>
            <a:r>
              <a:rPr sz="1500" b="1" spc="-5" dirty="0">
                <a:solidFill>
                  <a:srgbClr val="FF0000"/>
                </a:solidFill>
                <a:latin typeface="Comic Sans MS"/>
                <a:cs typeface="Comic Sans MS"/>
              </a:rPr>
              <a:t>Memuru</a:t>
            </a:r>
            <a:r>
              <a:rPr sz="1500" b="1" spc="-1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500" b="1" spc="-5" dirty="0">
                <a:solidFill>
                  <a:srgbClr val="FF0000"/>
                </a:solidFill>
                <a:latin typeface="Comic Sans MS"/>
                <a:cs typeface="Comic Sans MS"/>
              </a:rPr>
              <a:t>Aylığı*Oran</a:t>
            </a:r>
            <a:endParaRPr sz="15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882648" y="2630804"/>
          <a:ext cx="8613775" cy="3816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1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3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025">
                <a:tc gridSpan="2"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700" spc="-5" dirty="0">
                          <a:latin typeface="Comic Sans MS"/>
                          <a:cs typeface="Comic Sans MS"/>
                        </a:rPr>
                        <a:t>ÜNİVERSİTE</a:t>
                      </a:r>
                      <a:r>
                        <a:rPr sz="1700" spc="-5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700" dirty="0">
                          <a:latin typeface="Comic Sans MS"/>
                          <a:cs typeface="Comic Sans MS"/>
                        </a:rPr>
                        <a:t>ÖDENEĞİ</a:t>
                      </a:r>
                      <a:endParaRPr sz="1700">
                        <a:latin typeface="Comic Sans MS"/>
                        <a:cs typeface="Comic Sans MS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700" dirty="0">
                          <a:latin typeface="Comic Sans MS"/>
                          <a:cs typeface="Comic Sans MS"/>
                        </a:rPr>
                        <a:t>ÜNVAN</a:t>
                      </a:r>
                      <a:endParaRPr sz="1700">
                        <a:latin typeface="Comic Sans MS"/>
                        <a:cs typeface="Comic Sans MS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700" dirty="0">
                          <a:latin typeface="Comic Sans MS"/>
                          <a:cs typeface="Comic Sans MS"/>
                        </a:rPr>
                        <a:t>%</a:t>
                      </a:r>
                      <a:r>
                        <a:rPr sz="17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700" spc="-5" dirty="0">
                          <a:latin typeface="Comic Sans MS"/>
                          <a:cs typeface="Comic Sans MS"/>
                        </a:rPr>
                        <a:t>ORAN</a:t>
                      </a:r>
                      <a:endParaRPr sz="1700">
                        <a:latin typeface="Comic Sans MS"/>
                        <a:cs typeface="Comic Sans MS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055">
                <a:tc>
                  <a:txBody>
                    <a:bodyPr/>
                    <a:lstStyle/>
                    <a:p>
                      <a:pPr marL="83820" marR="52705" algn="just">
                        <a:lnSpc>
                          <a:spcPct val="107100"/>
                        </a:lnSpc>
                        <a:spcBef>
                          <a:spcPts val="275"/>
                        </a:spcBef>
                      </a:pPr>
                      <a:r>
                        <a:rPr sz="1200" spc="-10" dirty="0">
                          <a:latin typeface="Comic Sans MS"/>
                          <a:cs typeface="Comic Sans MS"/>
                        </a:rPr>
                        <a:t>1.Profesörlerden Rektör, Rektör Yardımcısı,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Dekan,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Dekan  </a:t>
                      </a:r>
                      <a:r>
                        <a:rPr sz="1200" spc="-10" dirty="0">
                          <a:latin typeface="Comic Sans MS"/>
                          <a:cs typeface="Comic Sans MS"/>
                        </a:rPr>
                        <a:t>Yardımcısı,Yüksekokul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Müdürü </a:t>
                      </a:r>
                      <a:r>
                        <a:rPr sz="1200" spc="-10" dirty="0">
                          <a:latin typeface="Comic Sans MS"/>
                          <a:cs typeface="Comic Sans MS"/>
                        </a:rPr>
                        <a:t>olanlar ile Profesörlük kadrosunda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3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yılını  tamamlamış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10" dirty="0">
                          <a:latin typeface="Comic Sans MS"/>
                          <a:cs typeface="Comic Sans MS"/>
                        </a:rPr>
                        <a:t>olanlar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245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114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2.Diğer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profesör kadrosunda</a:t>
                      </a:r>
                      <a:r>
                        <a:rPr sz="1200" spc="-1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Bulunanlar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215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114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3-Doçent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kadrosunda</a:t>
                      </a:r>
                      <a:r>
                        <a:rPr sz="1200" spc="-1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10" dirty="0">
                          <a:latin typeface="Comic Sans MS"/>
                          <a:cs typeface="Comic Sans MS"/>
                        </a:rPr>
                        <a:t>bulunanlar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175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4-Yrd.Doçent Kadrosunda</a:t>
                      </a:r>
                      <a:r>
                        <a:rPr sz="1200" spc="-1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bulunanlar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165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15665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700" spc="-5" dirty="0">
                          <a:latin typeface="Comic Sans MS"/>
                          <a:cs typeface="Comic Sans MS"/>
                        </a:rPr>
                        <a:t>Diğer Öğretim</a:t>
                      </a:r>
                      <a:r>
                        <a:rPr sz="1700" spc="-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700" dirty="0">
                          <a:latin typeface="Comic Sans MS"/>
                          <a:cs typeface="Comic Sans MS"/>
                        </a:rPr>
                        <a:t>Elemanları</a:t>
                      </a:r>
                      <a:endParaRPr sz="1700">
                        <a:latin typeface="Comic Sans MS"/>
                        <a:cs typeface="Comic Sans MS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700" spc="5" dirty="0">
                          <a:latin typeface="Comic Sans MS"/>
                          <a:cs typeface="Comic Sans MS"/>
                        </a:rPr>
                        <a:t>%</a:t>
                      </a:r>
                      <a:r>
                        <a:rPr sz="1700" spc="-5" dirty="0">
                          <a:latin typeface="Comic Sans MS"/>
                          <a:cs typeface="Comic Sans MS"/>
                        </a:rPr>
                        <a:t> ORAN</a:t>
                      </a:r>
                      <a:endParaRPr sz="1700">
                        <a:latin typeface="Comic Sans MS"/>
                        <a:cs typeface="Comic Sans MS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634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1.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Dereceden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aylık</a:t>
                      </a:r>
                      <a:r>
                        <a:rPr sz="1200" spc="-5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alanlarda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000" spc="-5" dirty="0">
                          <a:latin typeface="Comic Sans MS"/>
                          <a:cs typeface="Comic Sans MS"/>
                        </a:rPr>
                        <a:t>130</a:t>
                      </a:r>
                      <a:endParaRPr sz="1000">
                        <a:latin typeface="Comic Sans MS"/>
                        <a:cs typeface="Comic Sans M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634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2.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Dereceden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aylık</a:t>
                      </a:r>
                      <a:r>
                        <a:rPr sz="120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alanlarda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spc="-25" dirty="0">
                          <a:latin typeface="Comic Sans MS"/>
                          <a:cs typeface="Comic Sans MS"/>
                        </a:rPr>
                        <a:t>117</a:t>
                      </a:r>
                      <a:endParaRPr sz="1000">
                        <a:latin typeface="Comic Sans MS"/>
                        <a:cs typeface="Comic Sans MS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634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3.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Dereceden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aylık</a:t>
                      </a:r>
                      <a:r>
                        <a:rPr sz="120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alanlarda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25" dirty="0">
                          <a:latin typeface="Comic Sans MS"/>
                          <a:cs typeface="Comic Sans MS"/>
                        </a:rPr>
                        <a:t>110</a:t>
                      </a:r>
                      <a:endParaRPr sz="1000">
                        <a:latin typeface="Comic Sans MS"/>
                        <a:cs typeface="Comic Sans MS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4-5.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Dereceden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aylık</a:t>
                      </a:r>
                      <a:r>
                        <a:rPr sz="1200" spc="-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alanlarda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5" dirty="0">
                          <a:latin typeface="Comic Sans MS"/>
                          <a:cs typeface="Comic Sans MS"/>
                        </a:rPr>
                        <a:t>104</a:t>
                      </a:r>
                      <a:endParaRPr sz="1000">
                        <a:latin typeface="Comic Sans MS"/>
                        <a:cs typeface="Comic Sans MS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634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Diğer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Derecelerden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Aylık</a:t>
                      </a:r>
                      <a:r>
                        <a:rPr sz="1200" spc="-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Alanlar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5" dirty="0">
                          <a:latin typeface="Comic Sans MS"/>
                          <a:cs typeface="Comic Sans MS"/>
                        </a:rPr>
                        <a:t>98</a:t>
                      </a:r>
                      <a:endParaRPr sz="1000">
                        <a:latin typeface="Comic Sans MS"/>
                        <a:cs typeface="Comic Sans MS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5"/>
            <a:ext cx="1591945" cy="507365"/>
          </a:xfrm>
          <a:custGeom>
            <a:avLst/>
            <a:gdLst/>
            <a:ahLst/>
            <a:cxnLst/>
            <a:rect l="l" t="t" r="r" b="b"/>
            <a:pathLst>
              <a:path w="1591945" h="507365">
                <a:moveTo>
                  <a:pt x="0" y="0"/>
                </a:moveTo>
                <a:lnTo>
                  <a:pt x="0" y="503428"/>
                </a:lnTo>
                <a:lnTo>
                  <a:pt x="1245844" y="506984"/>
                </a:lnTo>
                <a:lnTo>
                  <a:pt x="1346200" y="506984"/>
                </a:lnTo>
                <a:lnTo>
                  <a:pt x="1350899" y="502158"/>
                </a:lnTo>
                <a:lnTo>
                  <a:pt x="1352423" y="500634"/>
                </a:lnTo>
                <a:lnTo>
                  <a:pt x="1354328" y="499110"/>
                </a:lnTo>
                <a:lnTo>
                  <a:pt x="1355852" y="497459"/>
                </a:lnTo>
                <a:lnTo>
                  <a:pt x="1584960" y="268605"/>
                </a:lnTo>
                <a:lnTo>
                  <a:pt x="1590294" y="261493"/>
                </a:lnTo>
                <a:lnTo>
                  <a:pt x="1591945" y="254254"/>
                </a:lnTo>
                <a:lnTo>
                  <a:pt x="1590294" y="247142"/>
                </a:lnTo>
                <a:lnTo>
                  <a:pt x="1584960" y="240030"/>
                </a:lnTo>
                <a:lnTo>
                  <a:pt x="1355852" y="11303"/>
                </a:lnTo>
                <a:lnTo>
                  <a:pt x="1350899" y="11303"/>
                </a:lnTo>
                <a:lnTo>
                  <a:pt x="1350899" y="6477"/>
                </a:lnTo>
                <a:lnTo>
                  <a:pt x="1346200" y="6477"/>
                </a:lnTo>
                <a:lnTo>
                  <a:pt x="1341374" y="1778"/>
                </a:lnTo>
                <a:lnTo>
                  <a:pt x="1245844" y="1778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3440" y="596595"/>
            <a:ext cx="72955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5" dirty="0">
                <a:solidFill>
                  <a:srgbClr val="242424"/>
                </a:solidFill>
                <a:latin typeface="Comic Sans MS"/>
                <a:cs typeface="Comic Sans MS"/>
              </a:rPr>
              <a:t>İDARİ </a:t>
            </a:r>
            <a:r>
              <a:rPr sz="4800" b="0" dirty="0">
                <a:solidFill>
                  <a:srgbClr val="242424"/>
                </a:solidFill>
                <a:latin typeface="Comic Sans MS"/>
                <a:cs typeface="Comic Sans MS"/>
              </a:rPr>
              <a:t>GÖREV</a:t>
            </a:r>
            <a:r>
              <a:rPr sz="4800" b="0" spc="-16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4800" b="0" spc="-5" dirty="0">
                <a:solidFill>
                  <a:srgbClr val="242424"/>
                </a:solidFill>
                <a:latin typeface="Comic Sans MS"/>
                <a:cs typeface="Comic Sans MS"/>
              </a:rPr>
              <a:t>ÖDENEĞİ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668016" y="2143505"/>
            <a:ext cx="8761095" cy="2685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6640" algn="l"/>
                <a:tab pos="2131060" algn="l"/>
                <a:tab pos="3883660" algn="l"/>
                <a:tab pos="4272280" algn="l"/>
                <a:tab pos="4676140" algn="l"/>
                <a:tab pos="5775325" algn="l"/>
                <a:tab pos="6396990" algn="l"/>
                <a:tab pos="7583170" algn="l"/>
              </a:tabLst>
            </a:pPr>
            <a:r>
              <a:rPr sz="1800" b="1" dirty="0">
                <a:latin typeface="Comic Sans MS"/>
                <a:cs typeface="Comic Sans MS"/>
              </a:rPr>
              <a:t>Almakta	</a:t>
            </a:r>
            <a:r>
              <a:rPr sz="1800" b="1" spc="-5" dirty="0">
                <a:latin typeface="Comic Sans MS"/>
                <a:cs typeface="Comic Sans MS"/>
              </a:rPr>
              <a:t>oldukları	</a:t>
            </a:r>
            <a:r>
              <a:rPr sz="1800" b="1" dirty="0">
                <a:latin typeface="Comic Sans MS"/>
                <a:cs typeface="Comic Sans MS"/>
              </a:rPr>
              <a:t>aylık</a:t>
            </a:r>
            <a:r>
              <a:rPr sz="1800" b="1" spc="395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gösterge	</a:t>
            </a:r>
            <a:r>
              <a:rPr sz="1800" b="1" dirty="0">
                <a:latin typeface="Comic Sans MS"/>
                <a:cs typeface="Comic Sans MS"/>
              </a:rPr>
              <a:t>ve	ek	</a:t>
            </a:r>
            <a:r>
              <a:rPr sz="1800" b="1" spc="-5" dirty="0">
                <a:latin typeface="Comic Sans MS"/>
                <a:cs typeface="Comic Sans MS"/>
              </a:rPr>
              <a:t>gösterge	brüt	tutarının;	Rektörlere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omic Sans MS"/>
                <a:cs typeface="Comic Sans MS"/>
              </a:rPr>
              <a:t>%70'i, Rektör </a:t>
            </a:r>
            <a:r>
              <a:rPr sz="1800" b="1" spc="-10" dirty="0">
                <a:latin typeface="Comic Sans MS"/>
                <a:cs typeface="Comic Sans MS"/>
              </a:rPr>
              <a:t>Yardımcıları </a:t>
            </a:r>
            <a:r>
              <a:rPr sz="1800" b="1" dirty="0">
                <a:latin typeface="Comic Sans MS"/>
                <a:cs typeface="Comic Sans MS"/>
              </a:rPr>
              <a:t>ve </a:t>
            </a:r>
            <a:r>
              <a:rPr sz="1800" b="1" spc="-5" dirty="0">
                <a:latin typeface="Comic Sans MS"/>
                <a:cs typeface="Comic Sans MS"/>
              </a:rPr>
              <a:t>Dekanlara %30'u, Dekan </a:t>
            </a:r>
            <a:r>
              <a:rPr sz="1800" b="1" spc="-10" dirty="0">
                <a:latin typeface="Comic Sans MS"/>
                <a:cs typeface="Comic Sans MS"/>
              </a:rPr>
              <a:t>Yardımcıları,</a:t>
            </a:r>
            <a:r>
              <a:rPr sz="1800" b="1" spc="-204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Enstitü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tabLst>
                <a:tab pos="460375" algn="l"/>
                <a:tab pos="1845945" algn="l"/>
                <a:tab pos="3199765" algn="l"/>
                <a:tab pos="4839335" algn="l"/>
                <a:tab pos="6095365" algn="l"/>
                <a:tab pos="6557009" algn="l"/>
                <a:tab pos="7386320" algn="l"/>
              </a:tabLst>
            </a:pPr>
            <a:r>
              <a:rPr sz="1800" b="1" spc="-5" dirty="0">
                <a:latin typeface="Comic Sans MS"/>
                <a:cs typeface="Comic Sans MS"/>
              </a:rPr>
              <a:t>ve	Yüksekokul	Müdürleri,	Konservatuar	Müdürleri	</a:t>
            </a:r>
            <a:r>
              <a:rPr sz="1800" b="1" spc="-10" dirty="0">
                <a:latin typeface="Comic Sans MS"/>
                <a:cs typeface="Comic Sans MS"/>
              </a:rPr>
              <a:t>ile	</a:t>
            </a:r>
            <a:r>
              <a:rPr sz="1800" b="1" spc="-5" dirty="0">
                <a:latin typeface="Comic Sans MS"/>
                <a:cs typeface="Comic Sans MS"/>
              </a:rPr>
              <a:t>Bölüm	</a:t>
            </a:r>
            <a:r>
              <a:rPr sz="1800" b="1" spc="-10" dirty="0">
                <a:latin typeface="Comic Sans MS"/>
                <a:cs typeface="Comic Sans MS"/>
              </a:rPr>
              <a:t>Başkanlarına</a:t>
            </a:r>
            <a:endParaRPr sz="1800">
              <a:latin typeface="Comic Sans MS"/>
              <a:cs typeface="Comic Sans MS"/>
            </a:endParaRPr>
          </a:p>
          <a:p>
            <a:pPr marL="12700" marR="6350">
              <a:lnSpc>
                <a:spcPct val="100000"/>
              </a:lnSpc>
              <a:tabLst>
                <a:tab pos="1016635" algn="l"/>
                <a:tab pos="2050414" algn="l"/>
                <a:tab pos="3391535" algn="l"/>
                <a:tab pos="3795395" algn="l"/>
                <a:tab pos="5391150" algn="l"/>
                <a:tab pos="6240145" algn="l"/>
                <a:tab pos="7952105" algn="l"/>
                <a:tab pos="8583295" algn="l"/>
              </a:tabLst>
            </a:pPr>
            <a:r>
              <a:rPr sz="1800" b="1" spc="-5" dirty="0">
                <a:latin typeface="Comic Sans MS"/>
                <a:cs typeface="Comic Sans MS"/>
              </a:rPr>
              <a:t>%</a:t>
            </a:r>
            <a:r>
              <a:rPr sz="1800" b="1" spc="5" dirty="0">
                <a:latin typeface="Comic Sans MS"/>
                <a:cs typeface="Comic Sans MS"/>
              </a:rPr>
              <a:t>20</a:t>
            </a:r>
            <a:r>
              <a:rPr sz="1800" b="1" dirty="0">
                <a:latin typeface="Comic Sans MS"/>
                <a:cs typeface="Comic Sans MS"/>
              </a:rPr>
              <a:t>'</a:t>
            </a:r>
            <a:r>
              <a:rPr sz="1800" b="1" spc="-25" dirty="0">
                <a:latin typeface="Comic Sans MS"/>
                <a:cs typeface="Comic Sans MS"/>
              </a:rPr>
              <a:t>s</a:t>
            </a:r>
            <a:r>
              <a:rPr sz="1800" b="1" spc="-5" dirty="0">
                <a:latin typeface="Comic Sans MS"/>
                <a:cs typeface="Comic Sans MS"/>
              </a:rPr>
              <a:t>i</a:t>
            </a:r>
            <a:r>
              <a:rPr sz="1800" b="1" dirty="0">
                <a:latin typeface="Comic Sans MS"/>
                <a:cs typeface="Comic Sans MS"/>
              </a:rPr>
              <a:t>,	</a:t>
            </a:r>
            <a:r>
              <a:rPr sz="1800" b="1" spc="-10" dirty="0">
                <a:latin typeface="Comic Sans MS"/>
                <a:cs typeface="Comic Sans MS"/>
              </a:rPr>
              <a:t>E</a:t>
            </a:r>
            <a:r>
              <a:rPr sz="1800" b="1" spc="5" dirty="0">
                <a:latin typeface="Comic Sans MS"/>
                <a:cs typeface="Comic Sans MS"/>
              </a:rPr>
              <a:t>n</a:t>
            </a:r>
            <a:r>
              <a:rPr sz="1800" b="1" spc="-5" dirty="0">
                <a:latin typeface="Comic Sans MS"/>
                <a:cs typeface="Comic Sans MS"/>
              </a:rPr>
              <a:t>s</a:t>
            </a:r>
            <a:r>
              <a:rPr sz="1800" b="1" spc="-10" dirty="0">
                <a:latin typeface="Comic Sans MS"/>
                <a:cs typeface="Comic Sans MS"/>
              </a:rPr>
              <a:t>t</a:t>
            </a:r>
            <a:r>
              <a:rPr sz="1800" b="1" spc="-15" dirty="0">
                <a:latin typeface="Comic Sans MS"/>
                <a:cs typeface="Comic Sans MS"/>
              </a:rPr>
              <a:t>i</a:t>
            </a:r>
            <a:r>
              <a:rPr sz="1800" b="1" spc="-5" dirty="0">
                <a:latin typeface="Comic Sans MS"/>
                <a:cs typeface="Comic Sans MS"/>
              </a:rPr>
              <a:t>tü</a:t>
            </a:r>
            <a:r>
              <a:rPr sz="1800" b="1" dirty="0">
                <a:latin typeface="Comic Sans MS"/>
                <a:cs typeface="Comic Sans MS"/>
              </a:rPr>
              <a:t>,	</a:t>
            </a:r>
            <a:r>
              <a:rPr sz="1800" b="1" spc="-5" dirty="0">
                <a:latin typeface="Comic Sans MS"/>
                <a:cs typeface="Comic Sans MS"/>
              </a:rPr>
              <a:t>Y</a:t>
            </a:r>
            <a:r>
              <a:rPr sz="1800" b="1" spc="-15" dirty="0">
                <a:latin typeface="Comic Sans MS"/>
                <a:cs typeface="Comic Sans MS"/>
              </a:rPr>
              <a:t>ü</a:t>
            </a:r>
            <a:r>
              <a:rPr sz="1800" b="1" spc="-5" dirty="0">
                <a:latin typeface="Comic Sans MS"/>
                <a:cs typeface="Comic Sans MS"/>
              </a:rPr>
              <a:t>ksek</a:t>
            </a:r>
            <a:r>
              <a:rPr sz="1800" b="1" spc="5" dirty="0">
                <a:latin typeface="Comic Sans MS"/>
                <a:cs typeface="Comic Sans MS"/>
              </a:rPr>
              <a:t>o</a:t>
            </a:r>
            <a:r>
              <a:rPr sz="1800" b="1" spc="-5" dirty="0">
                <a:latin typeface="Comic Sans MS"/>
                <a:cs typeface="Comic Sans MS"/>
              </a:rPr>
              <a:t>k</a:t>
            </a:r>
            <a:r>
              <a:rPr sz="1800" b="1" dirty="0">
                <a:latin typeface="Comic Sans MS"/>
                <a:cs typeface="Comic Sans MS"/>
              </a:rPr>
              <a:t>ul	ve	Ko</a:t>
            </a:r>
            <a:r>
              <a:rPr sz="1800" b="1" spc="5" dirty="0">
                <a:latin typeface="Comic Sans MS"/>
                <a:cs typeface="Comic Sans MS"/>
              </a:rPr>
              <a:t>n</a:t>
            </a:r>
            <a:r>
              <a:rPr sz="1800" b="1" spc="-5" dirty="0">
                <a:latin typeface="Comic Sans MS"/>
                <a:cs typeface="Comic Sans MS"/>
              </a:rPr>
              <a:t>s</a:t>
            </a:r>
            <a:r>
              <a:rPr sz="1800" b="1" dirty="0">
                <a:latin typeface="Comic Sans MS"/>
                <a:cs typeface="Comic Sans MS"/>
              </a:rPr>
              <a:t>e</a:t>
            </a:r>
            <a:r>
              <a:rPr sz="1800" b="1" spc="-15" dirty="0">
                <a:latin typeface="Comic Sans MS"/>
                <a:cs typeface="Comic Sans MS"/>
              </a:rPr>
              <a:t>r</a:t>
            </a:r>
            <a:r>
              <a:rPr sz="1800" b="1" dirty="0">
                <a:latin typeface="Comic Sans MS"/>
                <a:cs typeface="Comic Sans MS"/>
              </a:rPr>
              <a:t>v</a:t>
            </a:r>
            <a:r>
              <a:rPr sz="1800" b="1" spc="-20" dirty="0">
                <a:latin typeface="Comic Sans MS"/>
                <a:cs typeface="Comic Sans MS"/>
              </a:rPr>
              <a:t>a</a:t>
            </a:r>
            <a:r>
              <a:rPr sz="1800" b="1" spc="-5" dirty="0">
                <a:latin typeface="Comic Sans MS"/>
                <a:cs typeface="Comic Sans MS"/>
              </a:rPr>
              <a:t>tu</a:t>
            </a:r>
            <a:r>
              <a:rPr sz="1800" b="1" dirty="0">
                <a:latin typeface="Comic Sans MS"/>
                <a:cs typeface="Comic Sans MS"/>
              </a:rPr>
              <a:t>ar	</a:t>
            </a:r>
            <a:r>
              <a:rPr sz="1800" b="1" spc="-10" dirty="0">
                <a:latin typeface="Comic Sans MS"/>
                <a:cs typeface="Comic Sans MS"/>
              </a:rPr>
              <a:t>M</a:t>
            </a:r>
            <a:r>
              <a:rPr sz="1800" b="1" dirty="0">
                <a:latin typeface="Comic Sans MS"/>
                <a:cs typeface="Comic Sans MS"/>
              </a:rPr>
              <a:t>ü</a:t>
            </a:r>
            <a:r>
              <a:rPr sz="1800" b="1" spc="-5" dirty="0">
                <a:latin typeface="Comic Sans MS"/>
                <a:cs typeface="Comic Sans MS"/>
              </a:rPr>
              <a:t>d</a:t>
            </a:r>
            <a:r>
              <a:rPr sz="1800" b="1" dirty="0">
                <a:latin typeface="Comic Sans MS"/>
                <a:cs typeface="Comic Sans MS"/>
              </a:rPr>
              <a:t>ür	</a:t>
            </a:r>
            <a:r>
              <a:rPr sz="1800" b="1" spc="-5" dirty="0">
                <a:latin typeface="Comic Sans MS"/>
                <a:cs typeface="Comic Sans MS"/>
              </a:rPr>
              <a:t>Y</a:t>
            </a:r>
            <a:r>
              <a:rPr sz="1800" b="1" spc="-20" dirty="0">
                <a:latin typeface="Comic Sans MS"/>
                <a:cs typeface="Comic Sans MS"/>
              </a:rPr>
              <a:t>a</a:t>
            </a:r>
            <a:r>
              <a:rPr sz="1800" b="1" spc="-5" dirty="0">
                <a:latin typeface="Comic Sans MS"/>
                <a:cs typeface="Comic Sans MS"/>
              </a:rPr>
              <a:t>rdımc</a:t>
            </a:r>
            <a:r>
              <a:rPr sz="1800" b="1" spc="-10" dirty="0">
                <a:latin typeface="Comic Sans MS"/>
                <a:cs typeface="Comic Sans MS"/>
              </a:rPr>
              <a:t>ı</a:t>
            </a:r>
            <a:r>
              <a:rPr sz="1800" b="1" dirty="0">
                <a:latin typeface="Comic Sans MS"/>
                <a:cs typeface="Comic Sans MS"/>
              </a:rPr>
              <a:t>l</a:t>
            </a:r>
            <a:r>
              <a:rPr sz="1800" b="1" spc="-20" dirty="0">
                <a:latin typeface="Comic Sans MS"/>
                <a:cs typeface="Comic Sans MS"/>
              </a:rPr>
              <a:t>a</a:t>
            </a:r>
            <a:r>
              <a:rPr sz="1800" b="1" spc="-15" dirty="0">
                <a:latin typeface="Comic Sans MS"/>
                <a:cs typeface="Comic Sans MS"/>
              </a:rPr>
              <a:t>r</a:t>
            </a:r>
            <a:r>
              <a:rPr sz="1800" b="1" spc="-25" dirty="0">
                <a:latin typeface="Comic Sans MS"/>
                <a:cs typeface="Comic Sans MS"/>
              </a:rPr>
              <a:t>ı</a:t>
            </a:r>
            <a:r>
              <a:rPr sz="1800" b="1" spc="-5" dirty="0">
                <a:latin typeface="Comic Sans MS"/>
                <a:cs typeface="Comic Sans MS"/>
              </a:rPr>
              <a:t>n</a:t>
            </a:r>
            <a:r>
              <a:rPr sz="1800" b="1" dirty="0">
                <a:latin typeface="Comic Sans MS"/>
                <a:cs typeface="Comic Sans MS"/>
              </a:rPr>
              <a:t>a	</a:t>
            </a:r>
            <a:r>
              <a:rPr sz="1800" b="1" spc="-5" dirty="0">
                <a:latin typeface="Comic Sans MS"/>
                <a:cs typeface="Comic Sans MS"/>
              </a:rPr>
              <a:t>%</a:t>
            </a:r>
            <a:r>
              <a:rPr sz="1800" b="1" spc="5" dirty="0">
                <a:latin typeface="Comic Sans MS"/>
                <a:cs typeface="Comic Sans MS"/>
              </a:rPr>
              <a:t>1</a:t>
            </a:r>
            <a:r>
              <a:rPr sz="1800" b="1" dirty="0">
                <a:latin typeface="Comic Sans MS"/>
                <a:cs typeface="Comic Sans MS"/>
              </a:rPr>
              <a:t>5	</a:t>
            </a:r>
            <a:r>
              <a:rPr sz="1800" b="1" spc="-5" dirty="0">
                <a:latin typeface="Comic Sans MS"/>
                <a:cs typeface="Comic Sans MS"/>
              </a:rPr>
              <a:t>'i  idari </a:t>
            </a:r>
            <a:r>
              <a:rPr sz="1800" b="1" dirty="0">
                <a:latin typeface="Comic Sans MS"/>
                <a:cs typeface="Comic Sans MS"/>
              </a:rPr>
              <a:t>görev ödeneği </a:t>
            </a:r>
            <a:r>
              <a:rPr sz="1800" b="1" spc="-5" dirty="0">
                <a:latin typeface="Comic Sans MS"/>
                <a:cs typeface="Comic Sans MS"/>
              </a:rPr>
              <a:t>olarak ayrıca</a:t>
            </a:r>
            <a:r>
              <a:rPr sz="1800" b="1" spc="-175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ödenir.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omic Sans MS"/>
                <a:cs typeface="Comic Sans MS"/>
              </a:rPr>
              <a:t>Birden fazla </a:t>
            </a:r>
            <a:r>
              <a:rPr sz="1800" b="1" spc="-15" dirty="0">
                <a:latin typeface="Comic Sans MS"/>
                <a:cs typeface="Comic Sans MS"/>
              </a:rPr>
              <a:t>idari </a:t>
            </a:r>
            <a:r>
              <a:rPr sz="1800" b="1" dirty="0">
                <a:latin typeface="Comic Sans MS"/>
                <a:cs typeface="Comic Sans MS"/>
              </a:rPr>
              <a:t>görevi </a:t>
            </a:r>
            <a:r>
              <a:rPr sz="1800" b="1" spc="-5" dirty="0">
                <a:latin typeface="Comic Sans MS"/>
                <a:cs typeface="Comic Sans MS"/>
              </a:rPr>
              <a:t>bulunanlara İdari </a:t>
            </a:r>
            <a:r>
              <a:rPr sz="1800" b="1" dirty="0">
                <a:latin typeface="Comic Sans MS"/>
                <a:cs typeface="Comic Sans MS"/>
              </a:rPr>
              <a:t>Görev </a:t>
            </a:r>
            <a:r>
              <a:rPr sz="1800" b="1" spc="-10" dirty="0">
                <a:latin typeface="Comic Sans MS"/>
                <a:cs typeface="Comic Sans MS"/>
              </a:rPr>
              <a:t>Ödeneğinden </a:t>
            </a:r>
            <a:r>
              <a:rPr sz="1800" b="1" spc="-5" dirty="0">
                <a:latin typeface="Comic Sans MS"/>
                <a:cs typeface="Comic Sans MS"/>
              </a:rPr>
              <a:t>en </a:t>
            </a:r>
            <a:r>
              <a:rPr sz="1800" b="1" dirty="0">
                <a:latin typeface="Comic Sans MS"/>
                <a:cs typeface="Comic Sans MS"/>
              </a:rPr>
              <a:t>yüksek</a:t>
            </a:r>
            <a:r>
              <a:rPr sz="1800" b="1" spc="-254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olanı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omic Sans MS"/>
                <a:cs typeface="Comic Sans MS"/>
              </a:rPr>
              <a:t>verilir.</a:t>
            </a:r>
            <a:endParaRPr sz="1800">
              <a:latin typeface="Comic Sans MS"/>
              <a:cs typeface="Comic Sans MS"/>
            </a:endParaRPr>
          </a:p>
          <a:p>
            <a:pPr marL="12700" marR="213995">
              <a:lnSpc>
                <a:spcPct val="100000"/>
              </a:lnSpc>
              <a:spcBef>
                <a:spcPts val="1505"/>
              </a:spcBef>
            </a:pPr>
            <a:r>
              <a:rPr sz="1800" b="1" spc="-5" dirty="0">
                <a:solidFill>
                  <a:srgbClr val="EC6C49"/>
                </a:solidFill>
                <a:latin typeface="Comic Sans MS"/>
                <a:cs typeface="Comic Sans MS"/>
              </a:rPr>
              <a:t>[( Aylık Gösterge </a:t>
            </a:r>
            <a:r>
              <a:rPr sz="1800" b="1" dirty="0">
                <a:solidFill>
                  <a:srgbClr val="EC6C49"/>
                </a:solidFill>
                <a:latin typeface="Comic Sans MS"/>
                <a:cs typeface="Comic Sans MS"/>
              </a:rPr>
              <a:t>+ Ek </a:t>
            </a:r>
            <a:r>
              <a:rPr sz="1800" b="1" spc="-5" dirty="0">
                <a:solidFill>
                  <a:srgbClr val="EC6C49"/>
                </a:solidFill>
                <a:latin typeface="Comic Sans MS"/>
                <a:cs typeface="Comic Sans MS"/>
              </a:rPr>
              <a:t>gösterge )] </a:t>
            </a:r>
            <a:r>
              <a:rPr sz="1800" b="1" dirty="0">
                <a:solidFill>
                  <a:srgbClr val="EC6C49"/>
                </a:solidFill>
                <a:latin typeface="Comic Sans MS"/>
                <a:cs typeface="Comic Sans MS"/>
              </a:rPr>
              <a:t>x </a:t>
            </a:r>
            <a:r>
              <a:rPr sz="1800" b="1" spc="-5" dirty="0">
                <a:solidFill>
                  <a:srgbClr val="EC6C49"/>
                </a:solidFill>
                <a:latin typeface="Comic Sans MS"/>
                <a:cs typeface="Comic Sans MS"/>
              </a:rPr>
              <a:t>Aylık </a:t>
            </a:r>
            <a:r>
              <a:rPr sz="1800" b="1" dirty="0">
                <a:solidFill>
                  <a:srgbClr val="EC6C49"/>
                </a:solidFill>
                <a:latin typeface="Comic Sans MS"/>
                <a:cs typeface="Comic Sans MS"/>
              </a:rPr>
              <a:t>Katsayı ) x </a:t>
            </a:r>
            <a:r>
              <a:rPr sz="1800" b="1" spc="-5" dirty="0">
                <a:solidFill>
                  <a:srgbClr val="EC6C49"/>
                </a:solidFill>
                <a:latin typeface="Comic Sans MS"/>
                <a:cs typeface="Comic Sans MS"/>
              </a:rPr>
              <a:t>%İdari </a:t>
            </a:r>
            <a:r>
              <a:rPr sz="1800" b="1" dirty="0">
                <a:solidFill>
                  <a:srgbClr val="EC6C49"/>
                </a:solidFill>
                <a:latin typeface="Comic Sans MS"/>
                <a:cs typeface="Comic Sans MS"/>
              </a:rPr>
              <a:t>Görev</a:t>
            </a:r>
            <a:r>
              <a:rPr sz="1800" b="1" spc="-229" dirty="0">
                <a:solidFill>
                  <a:srgbClr val="EC6C49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EC6C49"/>
                </a:solidFill>
                <a:latin typeface="Comic Sans MS"/>
                <a:cs typeface="Comic Sans MS"/>
              </a:rPr>
              <a:t>Ödeneği  Oranı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2050" y="403986"/>
            <a:ext cx="81102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6340" marR="5080" indent="-2454275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T.C. MALİYE BAKANLIĞI Bütçe ve Mali Kontrol </a:t>
            </a:r>
            <a:r>
              <a:rPr sz="1800" dirty="0"/>
              <a:t>Genel </a:t>
            </a:r>
            <a:r>
              <a:rPr sz="1800" spc="-5" dirty="0"/>
              <a:t>Müdürlüğü Sayı </a:t>
            </a:r>
            <a:r>
              <a:rPr sz="1800" dirty="0"/>
              <a:t>:  </a:t>
            </a:r>
            <a:r>
              <a:rPr sz="1800" spc="-5" dirty="0"/>
              <a:t>B.07.0.BMK.0.15.115825-3</a:t>
            </a:r>
            <a:endParaRPr sz="1800"/>
          </a:p>
          <a:p>
            <a:pPr marL="1468120">
              <a:lnSpc>
                <a:spcPct val="100000"/>
              </a:lnSpc>
            </a:pPr>
            <a:r>
              <a:rPr sz="1800" dirty="0"/>
              <a:t>Konu : </a:t>
            </a:r>
            <a:r>
              <a:rPr sz="1800" spc="-5" dirty="0"/>
              <a:t>İdari </a:t>
            </a:r>
            <a:r>
              <a:rPr sz="1800" dirty="0"/>
              <a:t>görevlere </a:t>
            </a:r>
            <a:r>
              <a:rPr sz="1800" spc="-5" dirty="0"/>
              <a:t>vekalet</a:t>
            </a:r>
            <a:r>
              <a:rPr sz="1800" spc="-35" dirty="0"/>
              <a:t> </a:t>
            </a:r>
            <a:r>
              <a:rPr sz="1800" spc="-5" dirty="0"/>
              <a:t>23.03.09*3449</a:t>
            </a:r>
            <a:endParaRPr sz="1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89814" rIns="0" bIns="0" rtlCol="0">
            <a:spAutoFit/>
          </a:bodyPr>
          <a:lstStyle/>
          <a:p>
            <a:pPr marL="37338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Buna göre; idari görevlere atanabilecek olanlar ve atanma usulleri ile bu  </a:t>
            </a:r>
            <a:r>
              <a:rPr sz="2400" dirty="0"/>
              <a:t>görevlere </a:t>
            </a:r>
            <a:r>
              <a:rPr sz="2400" spc="-5" dirty="0"/>
              <a:t>vekalet </a:t>
            </a:r>
            <a:r>
              <a:rPr sz="2400" dirty="0"/>
              <a:t>edebilecek olanların </a:t>
            </a:r>
            <a:r>
              <a:rPr sz="2400" spc="-5" dirty="0"/>
              <a:t>2547 sayılı </a:t>
            </a:r>
            <a:r>
              <a:rPr sz="2400" dirty="0"/>
              <a:t>Kanunla </a:t>
            </a:r>
            <a:r>
              <a:rPr sz="2400" spc="-5" dirty="0"/>
              <a:t>belirlenmiş olması  nedeniyle söz konusu idari </a:t>
            </a:r>
            <a:r>
              <a:rPr sz="2400" dirty="0"/>
              <a:t>görevleri anılan </a:t>
            </a:r>
            <a:r>
              <a:rPr sz="2400" spc="-5" dirty="0"/>
              <a:t>kanunda </a:t>
            </a:r>
            <a:r>
              <a:rPr sz="2400" dirty="0"/>
              <a:t>belirtilen </a:t>
            </a:r>
            <a:r>
              <a:rPr sz="2400" spc="-5" dirty="0"/>
              <a:t>usul </a:t>
            </a:r>
            <a:r>
              <a:rPr sz="2400" spc="-10" dirty="0"/>
              <a:t>dışında  </a:t>
            </a:r>
            <a:r>
              <a:rPr sz="2400" spc="-5" dirty="0"/>
              <a:t>vekaleten </a:t>
            </a:r>
            <a:r>
              <a:rPr sz="2400" dirty="0"/>
              <a:t>yürüten </a:t>
            </a:r>
            <a:r>
              <a:rPr sz="2400" spc="-5" dirty="0"/>
              <a:t>öğretim </a:t>
            </a:r>
            <a:r>
              <a:rPr sz="2400" dirty="0"/>
              <a:t>elemanlarına </a:t>
            </a:r>
            <a:r>
              <a:rPr sz="2400" spc="-5" dirty="0"/>
              <a:t>yürüttükleri görevlerinden dolayı  herhangi bir ödeme yapılması söz konusu olmadığı </a:t>
            </a:r>
            <a:r>
              <a:rPr sz="2400" dirty="0"/>
              <a:t>gibi, </a:t>
            </a:r>
            <a:r>
              <a:rPr sz="2400" spc="-5" dirty="0"/>
              <a:t>2914 sayılı </a:t>
            </a:r>
            <a:r>
              <a:rPr sz="2400" dirty="0"/>
              <a:t>Kanunla  öngörülen </a:t>
            </a:r>
            <a:r>
              <a:rPr sz="2400" spc="-5" dirty="0"/>
              <a:t>ders </a:t>
            </a:r>
            <a:r>
              <a:rPr sz="2400" dirty="0"/>
              <a:t>yükü </a:t>
            </a:r>
            <a:r>
              <a:rPr sz="2400" spc="-5" dirty="0"/>
              <a:t>muafiyeti ve indirimlerinden </a:t>
            </a:r>
            <a:r>
              <a:rPr sz="2400" spc="-10" dirty="0"/>
              <a:t>yararlanmalarına </a:t>
            </a:r>
            <a:r>
              <a:rPr sz="2400" spc="-5" dirty="0"/>
              <a:t>da imkan  bulunmamaktadır. Bu itibarla, uygulamanın yukarıda </a:t>
            </a:r>
            <a:r>
              <a:rPr sz="2400" dirty="0"/>
              <a:t>belirtildiği şekilde  </a:t>
            </a:r>
            <a:r>
              <a:rPr sz="2400" spc="-5" dirty="0"/>
              <a:t>yürütülmesi ve uygulamanın birliğinin sağlanmasını teminen Başkanlığınızca  yükseköğretim kurumlarına </a:t>
            </a:r>
            <a:r>
              <a:rPr sz="2400" dirty="0"/>
              <a:t>gerekli </a:t>
            </a:r>
            <a:r>
              <a:rPr sz="2400" spc="-5" dirty="0"/>
              <a:t>duyurunun yapılmasını rica</a:t>
            </a:r>
            <a:r>
              <a:rPr sz="2400" spc="55" dirty="0"/>
              <a:t> </a:t>
            </a:r>
            <a:r>
              <a:rPr sz="2400" dirty="0"/>
              <a:t>ederim.</a:t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39576" y="6351219"/>
            <a:ext cx="2571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888888"/>
                </a:solidFill>
                <a:latin typeface="Calibri"/>
                <a:cs typeface="Calibri"/>
              </a:rPr>
              <a:t>28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250393"/>
            <a:ext cx="11727180" cy="6122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omic Sans MS"/>
                <a:cs typeface="Comic Sans MS"/>
              </a:rPr>
              <a:t>T.C.SAYIŞTAY BAŞKANLIĞI </a:t>
            </a:r>
            <a:r>
              <a:rPr sz="1600" spc="-5" dirty="0">
                <a:latin typeface="Comic Sans MS"/>
                <a:cs typeface="Comic Sans MS"/>
              </a:rPr>
              <a:t>2.DAİRE </a:t>
            </a:r>
            <a:r>
              <a:rPr sz="1600" spc="-10" dirty="0">
                <a:latin typeface="Comic Sans MS"/>
                <a:cs typeface="Comic Sans MS"/>
              </a:rPr>
              <a:t>TEMYİZ KURULU</a:t>
            </a:r>
            <a:r>
              <a:rPr sz="1600" spc="15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KARARI</a:t>
            </a:r>
            <a:endParaRPr sz="1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omic Sans MS"/>
                <a:cs typeface="Comic Sans MS"/>
              </a:rPr>
              <a:t>25.10.2016 </a:t>
            </a:r>
            <a:r>
              <a:rPr sz="1600" spc="-5" dirty="0">
                <a:latin typeface="Comic Sans MS"/>
                <a:cs typeface="Comic Sans MS"/>
              </a:rPr>
              <a:t>DOSYA NO : </a:t>
            </a:r>
            <a:r>
              <a:rPr sz="1600" spc="-10" dirty="0">
                <a:latin typeface="Comic Sans MS"/>
                <a:cs typeface="Comic Sans MS"/>
              </a:rPr>
              <a:t>39807 TUTANAK </a:t>
            </a:r>
            <a:r>
              <a:rPr sz="1600" spc="-5" dirty="0">
                <a:latin typeface="Comic Sans MS"/>
                <a:cs typeface="Comic Sans MS"/>
              </a:rPr>
              <a:t>NO :</a:t>
            </a:r>
            <a:r>
              <a:rPr sz="1600" spc="10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42334</a:t>
            </a:r>
            <a:endParaRPr sz="1600">
              <a:latin typeface="Comic Sans MS"/>
              <a:cs typeface="Comic Sans MS"/>
            </a:endParaRPr>
          </a:p>
          <a:p>
            <a:pPr marL="12700" marR="397510">
              <a:lnSpc>
                <a:spcPct val="100000"/>
              </a:lnSpc>
              <a:spcBef>
                <a:spcPts val="1920"/>
              </a:spcBef>
            </a:pPr>
            <a:r>
              <a:rPr sz="1600" spc="-10" dirty="0">
                <a:latin typeface="Comic Sans MS"/>
                <a:cs typeface="Comic Sans MS"/>
              </a:rPr>
              <a:t>İdari </a:t>
            </a:r>
            <a:r>
              <a:rPr sz="1600" spc="-5" dirty="0">
                <a:latin typeface="Comic Sans MS"/>
                <a:cs typeface="Comic Sans MS"/>
              </a:rPr>
              <a:t>görevlere atanabilecek olanlar ve atanma usulleri </a:t>
            </a:r>
            <a:r>
              <a:rPr sz="1600" spc="-10" dirty="0">
                <a:latin typeface="Comic Sans MS"/>
                <a:cs typeface="Comic Sans MS"/>
              </a:rPr>
              <a:t>ile </a:t>
            </a:r>
            <a:r>
              <a:rPr sz="1600" spc="-5" dirty="0">
                <a:latin typeface="Comic Sans MS"/>
                <a:cs typeface="Comic Sans MS"/>
              </a:rPr>
              <a:t>bu görevlere </a:t>
            </a:r>
            <a:r>
              <a:rPr sz="1600" spc="-10" dirty="0">
                <a:latin typeface="Comic Sans MS"/>
                <a:cs typeface="Comic Sans MS"/>
              </a:rPr>
              <a:t>vekâlet </a:t>
            </a:r>
            <a:r>
              <a:rPr sz="1600" spc="-5" dirty="0">
                <a:latin typeface="Comic Sans MS"/>
                <a:cs typeface="Comic Sans MS"/>
              </a:rPr>
              <a:t>edebilecek olanların </a:t>
            </a:r>
            <a:r>
              <a:rPr sz="1600" spc="-10" dirty="0">
                <a:latin typeface="Comic Sans MS"/>
                <a:cs typeface="Comic Sans MS"/>
              </a:rPr>
              <a:t>2547 </a:t>
            </a:r>
            <a:r>
              <a:rPr sz="1600" spc="-5" dirty="0">
                <a:latin typeface="Comic Sans MS"/>
                <a:cs typeface="Comic Sans MS"/>
              </a:rPr>
              <a:t>sayılı Kanunla  </a:t>
            </a:r>
            <a:r>
              <a:rPr sz="1600" spc="-10" dirty="0">
                <a:latin typeface="Comic Sans MS"/>
                <a:cs typeface="Comic Sans MS"/>
              </a:rPr>
              <a:t>belirlenmiş </a:t>
            </a:r>
            <a:r>
              <a:rPr sz="1600" spc="-5" dirty="0">
                <a:latin typeface="Comic Sans MS"/>
                <a:cs typeface="Comic Sans MS"/>
              </a:rPr>
              <a:t>olması nedeniyle söz konusu </a:t>
            </a:r>
            <a:r>
              <a:rPr sz="1600" spc="-10" dirty="0">
                <a:latin typeface="Comic Sans MS"/>
                <a:cs typeface="Comic Sans MS"/>
              </a:rPr>
              <a:t>idari </a:t>
            </a:r>
            <a:r>
              <a:rPr sz="1600" spc="-5" dirty="0">
                <a:latin typeface="Comic Sans MS"/>
                <a:cs typeface="Comic Sans MS"/>
              </a:rPr>
              <a:t>görevleri anılan </a:t>
            </a:r>
            <a:r>
              <a:rPr sz="1600" spc="-10" dirty="0">
                <a:latin typeface="Comic Sans MS"/>
                <a:cs typeface="Comic Sans MS"/>
              </a:rPr>
              <a:t>kanunda belirtilen </a:t>
            </a:r>
            <a:r>
              <a:rPr sz="1600" spc="-5" dirty="0">
                <a:latin typeface="Comic Sans MS"/>
                <a:cs typeface="Comic Sans MS"/>
              </a:rPr>
              <a:t>usul </a:t>
            </a:r>
            <a:r>
              <a:rPr sz="1600" spc="-10" dirty="0">
                <a:latin typeface="Comic Sans MS"/>
                <a:cs typeface="Comic Sans MS"/>
              </a:rPr>
              <a:t>dışında vekaleten </a:t>
            </a:r>
            <a:r>
              <a:rPr sz="1600" spc="-5" dirty="0">
                <a:latin typeface="Comic Sans MS"/>
                <a:cs typeface="Comic Sans MS"/>
              </a:rPr>
              <a:t>yürüten öğretim  elemanlarına </a:t>
            </a:r>
            <a:r>
              <a:rPr sz="1600" spc="-10" dirty="0">
                <a:latin typeface="Comic Sans MS"/>
                <a:cs typeface="Comic Sans MS"/>
              </a:rPr>
              <a:t>yürüttükleri </a:t>
            </a:r>
            <a:r>
              <a:rPr sz="1600" spc="-5" dirty="0">
                <a:latin typeface="Comic Sans MS"/>
                <a:cs typeface="Comic Sans MS"/>
              </a:rPr>
              <a:t>görevlerinden </a:t>
            </a:r>
            <a:r>
              <a:rPr sz="1600" spc="-10" dirty="0">
                <a:latin typeface="Comic Sans MS"/>
                <a:cs typeface="Comic Sans MS"/>
              </a:rPr>
              <a:t>dolayı </a:t>
            </a:r>
            <a:r>
              <a:rPr sz="1600" spc="-5" dirty="0">
                <a:latin typeface="Comic Sans MS"/>
                <a:cs typeface="Comic Sans MS"/>
              </a:rPr>
              <a:t>herhangi bir ödeme yapılması söz konusu olmadığı gibi, </a:t>
            </a:r>
            <a:r>
              <a:rPr sz="1600" spc="-10" dirty="0">
                <a:latin typeface="Comic Sans MS"/>
                <a:cs typeface="Comic Sans MS"/>
              </a:rPr>
              <a:t>2914 </a:t>
            </a:r>
            <a:r>
              <a:rPr sz="1600" spc="-5" dirty="0">
                <a:latin typeface="Comic Sans MS"/>
                <a:cs typeface="Comic Sans MS"/>
              </a:rPr>
              <a:t>sayılı </a:t>
            </a:r>
            <a:r>
              <a:rPr sz="1600" spc="-10" dirty="0">
                <a:latin typeface="Comic Sans MS"/>
                <a:cs typeface="Comic Sans MS"/>
              </a:rPr>
              <a:t>Kanunla  </a:t>
            </a:r>
            <a:r>
              <a:rPr sz="1600" spc="-5" dirty="0">
                <a:latin typeface="Comic Sans MS"/>
                <a:cs typeface="Comic Sans MS"/>
              </a:rPr>
              <a:t>öngörülen ders yükü muafiyeti ve </a:t>
            </a:r>
            <a:r>
              <a:rPr sz="1600" spc="-10" dirty="0">
                <a:latin typeface="Comic Sans MS"/>
                <a:cs typeface="Comic Sans MS"/>
              </a:rPr>
              <a:t>indirimlerinden </a:t>
            </a:r>
            <a:r>
              <a:rPr sz="1600" spc="-5" dirty="0">
                <a:latin typeface="Comic Sans MS"/>
                <a:cs typeface="Comic Sans MS"/>
              </a:rPr>
              <a:t>yararlanmalarına da </a:t>
            </a:r>
            <a:r>
              <a:rPr sz="1600" spc="-10" dirty="0">
                <a:latin typeface="Comic Sans MS"/>
                <a:cs typeface="Comic Sans MS"/>
              </a:rPr>
              <a:t>imkân</a:t>
            </a:r>
            <a:r>
              <a:rPr sz="1600" spc="2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bulunmamaktadır.</a:t>
            </a:r>
            <a:endParaRPr sz="1600">
              <a:latin typeface="Comic Sans MS"/>
              <a:cs typeface="Comic Sans MS"/>
            </a:endParaRPr>
          </a:p>
          <a:p>
            <a:pPr marL="12700" marR="64135">
              <a:lnSpc>
                <a:spcPct val="100000"/>
              </a:lnSpc>
            </a:pPr>
            <a:r>
              <a:rPr sz="1600" spc="-5" dirty="0">
                <a:latin typeface="Comic Sans MS"/>
                <a:cs typeface="Comic Sans MS"/>
              </a:rPr>
              <a:t>Bu </a:t>
            </a:r>
            <a:r>
              <a:rPr sz="1600" spc="-10" dirty="0">
                <a:latin typeface="Comic Sans MS"/>
                <a:cs typeface="Comic Sans MS"/>
              </a:rPr>
              <a:t>bağlamda, </a:t>
            </a:r>
            <a:r>
              <a:rPr sz="1600" spc="-5" dirty="0">
                <a:latin typeface="Comic Sans MS"/>
                <a:cs typeface="Comic Sans MS"/>
              </a:rPr>
              <a:t>her </a:t>
            </a:r>
            <a:r>
              <a:rPr sz="1600" dirty="0">
                <a:latin typeface="Comic Sans MS"/>
                <a:cs typeface="Comic Sans MS"/>
              </a:rPr>
              <a:t>ne </a:t>
            </a:r>
            <a:r>
              <a:rPr sz="1600" spc="-10" dirty="0">
                <a:latin typeface="Comic Sans MS"/>
                <a:cs typeface="Comic Sans MS"/>
              </a:rPr>
              <a:t>kadar </a:t>
            </a:r>
            <a:r>
              <a:rPr sz="1600" spc="-5" dirty="0">
                <a:latin typeface="Comic Sans MS"/>
                <a:cs typeface="Comic Sans MS"/>
              </a:rPr>
              <a:t>yükseköğretime </a:t>
            </a:r>
            <a:r>
              <a:rPr sz="1600" spc="-10" dirty="0">
                <a:latin typeface="Comic Sans MS"/>
                <a:cs typeface="Comic Sans MS"/>
              </a:rPr>
              <a:t>ilişkin </a:t>
            </a:r>
            <a:r>
              <a:rPr sz="1600" spc="-5" dirty="0">
                <a:latin typeface="Comic Sans MS"/>
                <a:cs typeface="Comic Sans MS"/>
              </a:rPr>
              <a:t>mevzuatta </a:t>
            </a:r>
            <a:r>
              <a:rPr sz="1600" spc="-10" dirty="0">
                <a:latin typeface="Comic Sans MS"/>
                <a:cs typeface="Comic Sans MS"/>
              </a:rPr>
              <a:t>idari </a:t>
            </a:r>
            <a:r>
              <a:rPr sz="1600" spc="-5" dirty="0">
                <a:latin typeface="Comic Sans MS"/>
                <a:cs typeface="Comic Sans MS"/>
              </a:rPr>
              <a:t>görevlere </a:t>
            </a:r>
            <a:r>
              <a:rPr sz="1600" spc="-10" dirty="0">
                <a:latin typeface="Comic Sans MS"/>
                <a:cs typeface="Comic Sans MS"/>
              </a:rPr>
              <a:t>vekâlet </a:t>
            </a:r>
            <a:r>
              <a:rPr sz="1600" spc="-5" dirty="0">
                <a:latin typeface="Comic Sans MS"/>
                <a:cs typeface="Comic Sans MS"/>
              </a:rPr>
              <a:t>halinde </a:t>
            </a:r>
            <a:r>
              <a:rPr sz="1600" spc="-10" dirty="0">
                <a:latin typeface="Comic Sans MS"/>
                <a:cs typeface="Comic Sans MS"/>
              </a:rPr>
              <a:t>vekâlet </a:t>
            </a:r>
            <a:r>
              <a:rPr sz="1600" spc="-5" dirty="0">
                <a:latin typeface="Comic Sans MS"/>
                <a:cs typeface="Comic Sans MS"/>
              </a:rPr>
              <a:t>ücreti ödenebileceğine  </a:t>
            </a:r>
            <a:r>
              <a:rPr sz="1600" spc="-10" dirty="0">
                <a:latin typeface="Comic Sans MS"/>
                <a:cs typeface="Comic Sans MS"/>
              </a:rPr>
              <a:t>ilişkin bir </a:t>
            </a:r>
            <a:r>
              <a:rPr sz="1600" spc="-5" dirty="0">
                <a:latin typeface="Comic Sans MS"/>
                <a:cs typeface="Comic Sans MS"/>
              </a:rPr>
              <a:t>hüküm yer almasa </a:t>
            </a:r>
            <a:r>
              <a:rPr sz="1600" spc="-10" dirty="0">
                <a:latin typeface="Comic Sans MS"/>
                <a:cs typeface="Comic Sans MS"/>
              </a:rPr>
              <a:t>da; Maliye Bakanlığı’nın </a:t>
            </a:r>
            <a:r>
              <a:rPr sz="1600" spc="-5" dirty="0">
                <a:latin typeface="Comic Sans MS"/>
                <a:cs typeface="Comic Sans MS"/>
              </a:rPr>
              <a:t>görüşünü yansıtan söz konusu bu </a:t>
            </a:r>
            <a:r>
              <a:rPr sz="1600" spc="-10" dirty="0">
                <a:latin typeface="Comic Sans MS"/>
                <a:cs typeface="Comic Sans MS"/>
              </a:rPr>
              <a:t>ifadeler, </a:t>
            </a:r>
            <a:r>
              <a:rPr sz="1600" spc="-5" dirty="0">
                <a:latin typeface="Comic Sans MS"/>
                <a:cs typeface="Comic Sans MS"/>
              </a:rPr>
              <a:t>mevzuat hükümleriyle </a:t>
            </a:r>
            <a:r>
              <a:rPr sz="1600" spc="-10" dirty="0">
                <a:latin typeface="Comic Sans MS"/>
                <a:cs typeface="Comic Sans MS"/>
              </a:rPr>
              <a:t>birlikte  </a:t>
            </a:r>
            <a:r>
              <a:rPr sz="1600" spc="-5" dirty="0">
                <a:latin typeface="Comic Sans MS"/>
                <a:cs typeface="Comic Sans MS"/>
              </a:rPr>
              <a:t>değerlendirildiğinde; sadece, dekanlık, enstitü/yüksekokul </a:t>
            </a:r>
            <a:r>
              <a:rPr sz="1600" spc="-10" dirty="0">
                <a:latin typeface="Comic Sans MS"/>
                <a:cs typeface="Comic Sans MS"/>
              </a:rPr>
              <a:t>müdürlüğü, bölüm </a:t>
            </a:r>
            <a:r>
              <a:rPr sz="1600" spc="-5" dirty="0">
                <a:latin typeface="Comic Sans MS"/>
                <a:cs typeface="Comic Sans MS"/>
              </a:rPr>
              <a:t>başkanlığı vb. görevleri </a:t>
            </a:r>
            <a:r>
              <a:rPr sz="1600" spc="-10" dirty="0">
                <a:latin typeface="Comic Sans MS"/>
                <a:cs typeface="Comic Sans MS"/>
              </a:rPr>
              <a:t>2547 </a:t>
            </a:r>
            <a:r>
              <a:rPr sz="1600" spc="-5" dirty="0">
                <a:latin typeface="Comic Sans MS"/>
                <a:cs typeface="Comic Sans MS"/>
              </a:rPr>
              <a:t>sayılı Kanunda  </a:t>
            </a:r>
            <a:r>
              <a:rPr sz="1600" spc="-10" dirty="0">
                <a:latin typeface="Comic Sans MS"/>
                <a:cs typeface="Comic Sans MS"/>
              </a:rPr>
              <a:t>belirtilen </a:t>
            </a:r>
            <a:r>
              <a:rPr sz="1600" spc="-5" dirty="0">
                <a:latin typeface="Comic Sans MS"/>
                <a:cs typeface="Comic Sans MS"/>
              </a:rPr>
              <a:t>usulle </a:t>
            </a:r>
            <a:r>
              <a:rPr sz="1600" spc="-10" dirty="0">
                <a:latin typeface="Comic Sans MS"/>
                <a:cs typeface="Comic Sans MS"/>
              </a:rPr>
              <a:t>vekâleten yürüten </a:t>
            </a:r>
            <a:r>
              <a:rPr sz="1600" spc="-5" dirty="0">
                <a:latin typeface="Comic Sans MS"/>
                <a:cs typeface="Comic Sans MS"/>
              </a:rPr>
              <a:t>öğretim elemanlarına, </a:t>
            </a:r>
            <a:r>
              <a:rPr sz="1600" spc="-10" dirty="0">
                <a:latin typeface="Comic Sans MS"/>
                <a:cs typeface="Comic Sans MS"/>
              </a:rPr>
              <a:t>yürüttükleri </a:t>
            </a:r>
            <a:r>
              <a:rPr sz="1600" spc="-5" dirty="0">
                <a:latin typeface="Comic Sans MS"/>
                <a:cs typeface="Comic Sans MS"/>
              </a:rPr>
              <a:t>görevden </a:t>
            </a:r>
            <a:r>
              <a:rPr sz="1600" spc="-10" dirty="0">
                <a:latin typeface="Comic Sans MS"/>
                <a:cs typeface="Comic Sans MS"/>
              </a:rPr>
              <a:t>dolayı 657 </a:t>
            </a:r>
            <a:r>
              <a:rPr sz="1600" spc="-5" dirty="0">
                <a:latin typeface="Comic Sans MS"/>
                <a:cs typeface="Comic Sans MS"/>
              </a:rPr>
              <a:t>sayılı Kanundaki </a:t>
            </a:r>
            <a:r>
              <a:rPr sz="1600" spc="-10" dirty="0">
                <a:latin typeface="Comic Sans MS"/>
                <a:cs typeface="Comic Sans MS"/>
              </a:rPr>
              <a:t>vekâlet (ücreti)  </a:t>
            </a:r>
            <a:r>
              <a:rPr sz="1600" spc="-5" dirty="0">
                <a:latin typeface="Comic Sans MS"/>
                <a:cs typeface="Comic Sans MS"/>
              </a:rPr>
              <a:t>müessesesi çerçevesinde, bu görevi asaleten yürütenlere </a:t>
            </a:r>
            <a:r>
              <a:rPr sz="1600" spc="-10" dirty="0">
                <a:latin typeface="Comic Sans MS"/>
                <a:cs typeface="Comic Sans MS"/>
              </a:rPr>
              <a:t>yapılacak </a:t>
            </a:r>
            <a:r>
              <a:rPr sz="1600" spc="-5" dirty="0">
                <a:latin typeface="Comic Sans MS"/>
                <a:cs typeface="Comic Sans MS"/>
              </a:rPr>
              <a:t>ödemelerin yapılabileceği sonucu ortaya</a:t>
            </a:r>
            <a:r>
              <a:rPr sz="1600" spc="32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çıkmaktadır.</a:t>
            </a:r>
            <a:endParaRPr sz="16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  <a:spcBef>
                <a:spcPts val="1925"/>
              </a:spcBef>
            </a:pPr>
            <a:r>
              <a:rPr sz="1600" spc="-5" dirty="0">
                <a:latin typeface="Comic Sans MS"/>
                <a:cs typeface="Comic Sans MS"/>
              </a:rPr>
              <a:t>Dolayısıyla, </a:t>
            </a:r>
            <a:r>
              <a:rPr sz="1600" spc="-10" dirty="0">
                <a:latin typeface="Comic Sans MS"/>
                <a:cs typeface="Comic Sans MS"/>
              </a:rPr>
              <a:t>ilama </a:t>
            </a:r>
            <a:r>
              <a:rPr sz="1600" spc="-5" dirty="0">
                <a:latin typeface="Comic Sans MS"/>
                <a:cs typeface="Comic Sans MS"/>
              </a:rPr>
              <a:t>konu olaya bu yönüyle </a:t>
            </a:r>
            <a:r>
              <a:rPr sz="1600" spc="-10" dirty="0">
                <a:latin typeface="Comic Sans MS"/>
                <a:cs typeface="Comic Sans MS"/>
              </a:rPr>
              <a:t>bakıldığında; dekanlık </a:t>
            </a:r>
            <a:r>
              <a:rPr sz="1600" spc="-5" dirty="0">
                <a:latin typeface="Comic Sans MS"/>
                <a:cs typeface="Comic Sans MS"/>
              </a:rPr>
              <a:t>görevinin vekâleten </a:t>
            </a:r>
            <a:r>
              <a:rPr sz="1600" spc="-10" dirty="0">
                <a:latin typeface="Comic Sans MS"/>
                <a:cs typeface="Comic Sans MS"/>
              </a:rPr>
              <a:t>yürütülmesi için 2547 </a:t>
            </a:r>
            <a:r>
              <a:rPr sz="1600" spc="-5" dirty="0">
                <a:latin typeface="Comic Sans MS"/>
                <a:cs typeface="Comic Sans MS"/>
              </a:rPr>
              <a:t>sayılı Kanunda  </a:t>
            </a:r>
            <a:r>
              <a:rPr sz="1600" spc="-10" dirty="0">
                <a:latin typeface="Comic Sans MS"/>
                <a:cs typeface="Comic Sans MS"/>
              </a:rPr>
              <a:t>belirtilen </a:t>
            </a:r>
            <a:r>
              <a:rPr sz="1600" spc="-5" dirty="0">
                <a:latin typeface="Comic Sans MS"/>
                <a:cs typeface="Comic Sans MS"/>
              </a:rPr>
              <a:t>usul; </a:t>
            </a:r>
            <a:r>
              <a:rPr sz="1600" spc="-10" dirty="0">
                <a:latin typeface="Comic Sans MS"/>
                <a:cs typeface="Comic Sans MS"/>
              </a:rPr>
              <a:t>“dekanın </a:t>
            </a:r>
            <a:r>
              <a:rPr sz="1600" spc="-5" dirty="0">
                <a:latin typeface="Comic Sans MS"/>
                <a:cs typeface="Comic Sans MS"/>
              </a:rPr>
              <a:t>görevi </a:t>
            </a:r>
            <a:r>
              <a:rPr sz="1600" spc="-10" dirty="0">
                <a:latin typeface="Comic Sans MS"/>
                <a:cs typeface="Comic Sans MS"/>
              </a:rPr>
              <a:t>başında </a:t>
            </a:r>
            <a:r>
              <a:rPr sz="1600" spc="-5" dirty="0">
                <a:latin typeface="Comic Sans MS"/>
                <a:cs typeface="Comic Sans MS"/>
              </a:rPr>
              <a:t>olmadığı zaman yardımcılarından </a:t>
            </a:r>
            <a:r>
              <a:rPr sz="1600" spc="-10" dirty="0">
                <a:latin typeface="Comic Sans MS"/>
                <a:cs typeface="Comic Sans MS"/>
              </a:rPr>
              <a:t>birinin vekâlet etmesi” </a:t>
            </a:r>
            <a:r>
              <a:rPr sz="1600" spc="-5" dirty="0">
                <a:latin typeface="Comic Sans MS"/>
                <a:cs typeface="Comic Sans MS"/>
              </a:rPr>
              <a:t>şeklinde olup, </a:t>
            </a:r>
            <a:r>
              <a:rPr sz="1600" spc="-10" dirty="0">
                <a:latin typeface="Comic Sans MS"/>
                <a:cs typeface="Comic Sans MS"/>
              </a:rPr>
              <a:t>bunun </a:t>
            </a:r>
            <a:r>
              <a:rPr sz="1600" dirty="0">
                <a:latin typeface="Comic Sans MS"/>
                <a:cs typeface="Comic Sans MS"/>
              </a:rPr>
              <a:t>dışındaki  </a:t>
            </a:r>
            <a:r>
              <a:rPr sz="1600" spc="-10" dirty="0">
                <a:latin typeface="Comic Sans MS"/>
                <a:cs typeface="Comic Sans MS"/>
              </a:rPr>
              <a:t>tüm </a:t>
            </a:r>
            <a:r>
              <a:rPr sz="1600" spc="-5" dirty="0">
                <a:latin typeface="Comic Sans MS"/>
                <a:cs typeface="Comic Sans MS"/>
              </a:rPr>
              <a:t>vekâleten görevlendirmelerde </a:t>
            </a:r>
            <a:r>
              <a:rPr sz="1600" spc="-10" dirty="0">
                <a:latin typeface="Comic Sans MS"/>
                <a:cs typeface="Comic Sans MS"/>
              </a:rPr>
              <a:t>vekâlete ilişkin </a:t>
            </a:r>
            <a:r>
              <a:rPr sz="1600" spc="-5" dirty="0">
                <a:latin typeface="Comic Sans MS"/>
                <a:cs typeface="Comic Sans MS"/>
              </a:rPr>
              <a:t>herhangi </a:t>
            </a:r>
            <a:r>
              <a:rPr sz="1600" spc="-10" dirty="0">
                <a:latin typeface="Comic Sans MS"/>
                <a:cs typeface="Comic Sans MS"/>
              </a:rPr>
              <a:t>bir </a:t>
            </a:r>
            <a:r>
              <a:rPr sz="1600" spc="-5" dirty="0">
                <a:latin typeface="Comic Sans MS"/>
                <a:cs typeface="Comic Sans MS"/>
              </a:rPr>
              <a:t>ödeme yapılması söz konusu </a:t>
            </a:r>
            <a:r>
              <a:rPr sz="1600" spc="-10" dirty="0">
                <a:latin typeface="Comic Sans MS"/>
                <a:cs typeface="Comic Sans MS"/>
              </a:rPr>
              <a:t>değildir. </a:t>
            </a:r>
            <a:r>
              <a:rPr sz="1600" spc="-5" dirty="0">
                <a:latin typeface="Comic Sans MS"/>
                <a:cs typeface="Comic Sans MS"/>
              </a:rPr>
              <a:t>Daha açık </a:t>
            </a:r>
            <a:r>
              <a:rPr sz="1600" spc="-10" dirty="0">
                <a:latin typeface="Comic Sans MS"/>
                <a:cs typeface="Comic Sans MS"/>
              </a:rPr>
              <a:t>bir </a:t>
            </a:r>
            <a:r>
              <a:rPr sz="1600" spc="-5" dirty="0">
                <a:latin typeface="Comic Sans MS"/>
                <a:cs typeface="Comic Sans MS"/>
              </a:rPr>
              <a:t>deyişle,  </a:t>
            </a:r>
            <a:r>
              <a:rPr sz="1600" spc="-10" dirty="0">
                <a:latin typeface="Comic Sans MS"/>
                <a:cs typeface="Comic Sans MS"/>
              </a:rPr>
              <a:t>ilamda </a:t>
            </a:r>
            <a:r>
              <a:rPr sz="1600" spc="-5" dirty="0">
                <a:latin typeface="Comic Sans MS"/>
                <a:cs typeface="Comic Sans MS"/>
              </a:rPr>
              <a:t>adı geçen öğretim üyesinin “yeni dekan ataması </a:t>
            </a:r>
            <a:r>
              <a:rPr sz="1600" spc="-10" dirty="0">
                <a:latin typeface="Comic Sans MS"/>
                <a:cs typeface="Comic Sans MS"/>
              </a:rPr>
              <a:t>yapılıncaya kadar </a:t>
            </a:r>
            <a:r>
              <a:rPr sz="1600" spc="-5" dirty="0">
                <a:latin typeface="Comic Sans MS"/>
                <a:cs typeface="Comic Sans MS"/>
              </a:rPr>
              <a:t>Yükseköğretim </a:t>
            </a:r>
            <a:r>
              <a:rPr sz="1600" spc="-10" dirty="0">
                <a:latin typeface="Comic Sans MS"/>
                <a:cs typeface="Comic Sans MS"/>
              </a:rPr>
              <a:t>Kurulu’nun </a:t>
            </a:r>
            <a:r>
              <a:rPr sz="1600" spc="-5" dirty="0">
                <a:latin typeface="Comic Sans MS"/>
                <a:cs typeface="Comic Sans MS"/>
              </a:rPr>
              <a:t>onayıyla </a:t>
            </a:r>
            <a:r>
              <a:rPr sz="1600" spc="-10" dirty="0">
                <a:latin typeface="Comic Sans MS"/>
                <a:cs typeface="Comic Sans MS"/>
              </a:rPr>
              <a:t>dekanlık </a:t>
            </a:r>
            <a:r>
              <a:rPr sz="1600" spc="-5" dirty="0">
                <a:latin typeface="Comic Sans MS"/>
                <a:cs typeface="Comic Sans MS"/>
              </a:rPr>
              <a:t>görevini  </a:t>
            </a:r>
            <a:r>
              <a:rPr sz="1600" spc="-10" dirty="0">
                <a:latin typeface="Comic Sans MS"/>
                <a:cs typeface="Comic Sans MS"/>
              </a:rPr>
              <a:t>vekâleten yürütmesi”, 2547 </a:t>
            </a:r>
            <a:r>
              <a:rPr sz="1600" spc="-5" dirty="0">
                <a:latin typeface="Comic Sans MS"/>
                <a:cs typeface="Comic Sans MS"/>
              </a:rPr>
              <a:t>sayılı Kanunda </a:t>
            </a:r>
            <a:r>
              <a:rPr sz="1600" spc="-10" dirty="0">
                <a:latin typeface="Comic Sans MS"/>
                <a:cs typeface="Comic Sans MS"/>
              </a:rPr>
              <a:t>belirtilen </a:t>
            </a:r>
            <a:r>
              <a:rPr sz="1600" spc="-5" dirty="0">
                <a:latin typeface="Comic Sans MS"/>
                <a:cs typeface="Comic Sans MS"/>
              </a:rPr>
              <a:t>usul </a:t>
            </a:r>
            <a:r>
              <a:rPr sz="1600" spc="-10" dirty="0">
                <a:latin typeface="Comic Sans MS"/>
                <a:cs typeface="Comic Sans MS"/>
              </a:rPr>
              <a:t>dışında bir </a:t>
            </a:r>
            <a:r>
              <a:rPr sz="1600" spc="-5" dirty="0">
                <a:latin typeface="Comic Sans MS"/>
                <a:cs typeface="Comic Sans MS"/>
              </a:rPr>
              <a:t>görevlendirme </a:t>
            </a:r>
            <a:r>
              <a:rPr sz="1600" spc="-10" dirty="0">
                <a:latin typeface="Comic Sans MS"/>
                <a:cs typeface="Comic Sans MS"/>
              </a:rPr>
              <a:t>olduğundan </a:t>
            </a:r>
            <a:r>
              <a:rPr sz="1600" spc="-5" dirty="0">
                <a:latin typeface="Comic Sans MS"/>
                <a:cs typeface="Comic Sans MS"/>
              </a:rPr>
              <a:t>ilgili </a:t>
            </a:r>
            <a:r>
              <a:rPr sz="1600" spc="-10" dirty="0">
                <a:latin typeface="Comic Sans MS"/>
                <a:cs typeface="Comic Sans MS"/>
              </a:rPr>
              <a:t>kişiye </a:t>
            </a:r>
            <a:r>
              <a:rPr sz="1600" spc="-5" dirty="0">
                <a:latin typeface="Comic Sans MS"/>
                <a:cs typeface="Comic Sans MS"/>
              </a:rPr>
              <a:t>bu görevinden  </a:t>
            </a:r>
            <a:r>
              <a:rPr sz="1600" spc="-10" dirty="0">
                <a:latin typeface="Comic Sans MS"/>
                <a:cs typeface="Comic Sans MS"/>
              </a:rPr>
              <a:t>dolayı idari </a:t>
            </a:r>
            <a:r>
              <a:rPr sz="1600" spc="-5" dirty="0">
                <a:latin typeface="Comic Sans MS"/>
                <a:cs typeface="Comic Sans MS"/>
              </a:rPr>
              <a:t>görev ödeneği ödenmesi mümkün</a:t>
            </a:r>
            <a:r>
              <a:rPr sz="1600" spc="5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görünmemektedir.</a:t>
            </a:r>
            <a:endParaRPr sz="1600">
              <a:latin typeface="Comic Sans MS"/>
              <a:cs typeface="Comic Sans MS"/>
            </a:endParaRPr>
          </a:p>
          <a:p>
            <a:pPr marL="12700" marR="14604">
              <a:lnSpc>
                <a:spcPct val="100000"/>
              </a:lnSpc>
              <a:spcBef>
                <a:spcPts val="1920"/>
              </a:spcBef>
            </a:pPr>
            <a:r>
              <a:rPr sz="1600" spc="-10" dirty="0">
                <a:latin typeface="Comic Sans MS"/>
                <a:cs typeface="Comic Sans MS"/>
              </a:rPr>
              <a:t>Sonuç </a:t>
            </a:r>
            <a:r>
              <a:rPr sz="1600" spc="-5" dirty="0">
                <a:latin typeface="Comic Sans MS"/>
                <a:cs typeface="Comic Sans MS"/>
              </a:rPr>
              <a:t>olarak, </a:t>
            </a:r>
            <a:r>
              <a:rPr sz="1600" spc="-10" dirty="0">
                <a:latin typeface="Comic Sans MS"/>
                <a:cs typeface="Comic Sans MS"/>
              </a:rPr>
              <a:t>yukarıda yapılan </a:t>
            </a:r>
            <a:r>
              <a:rPr sz="1600" spc="-5" dirty="0">
                <a:latin typeface="Comic Sans MS"/>
                <a:cs typeface="Comic Sans MS"/>
              </a:rPr>
              <a:t>açıklamalar </a:t>
            </a:r>
            <a:r>
              <a:rPr sz="1600" spc="-10" dirty="0">
                <a:latin typeface="Comic Sans MS"/>
                <a:cs typeface="Comic Sans MS"/>
              </a:rPr>
              <a:t>doğrultusunda; </a:t>
            </a:r>
            <a:r>
              <a:rPr sz="1600" spc="-5" dirty="0">
                <a:latin typeface="Comic Sans MS"/>
                <a:cs typeface="Comic Sans MS"/>
              </a:rPr>
              <a:t>sorumlunun </a:t>
            </a:r>
            <a:r>
              <a:rPr sz="1600" spc="-10" dirty="0">
                <a:latin typeface="Comic Sans MS"/>
                <a:cs typeface="Comic Sans MS"/>
              </a:rPr>
              <a:t>temyiz savunmasındaki </a:t>
            </a:r>
            <a:r>
              <a:rPr sz="1600" spc="-5" dirty="0">
                <a:latin typeface="Comic Sans MS"/>
                <a:cs typeface="Comic Sans MS"/>
              </a:rPr>
              <a:t>iddialarının </a:t>
            </a:r>
            <a:r>
              <a:rPr sz="1600" spc="-10" dirty="0">
                <a:latin typeface="Comic Sans MS"/>
                <a:cs typeface="Comic Sans MS"/>
              </a:rPr>
              <a:t>reddedilerek 277  </a:t>
            </a:r>
            <a:r>
              <a:rPr sz="1600" spc="-5" dirty="0">
                <a:latin typeface="Comic Sans MS"/>
                <a:cs typeface="Comic Sans MS"/>
              </a:rPr>
              <a:t>sayılı </a:t>
            </a:r>
            <a:r>
              <a:rPr sz="1600" spc="-10" dirty="0">
                <a:latin typeface="Comic Sans MS"/>
                <a:cs typeface="Comic Sans MS"/>
              </a:rPr>
              <a:t>İlamın </a:t>
            </a:r>
            <a:r>
              <a:rPr sz="1600" spc="-5" dirty="0">
                <a:latin typeface="Comic Sans MS"/>
                <a:cs typeface="Comic Sans MS"/>
              </a:rPr>
              <a:t>11. maddesiyle verilen … TL’nin </a:t>
            </a:r>
            <a:r>
              <a:rPr sz="1600" spc="-10" dirty="0">
                <a:latin typeface="Comic Sans MS"/>
                <a:cs typeface="Comic Sans MS"/>
              </a:rPr>
              <a:t>tazminine ilişkin </a:t>
            </a:r>
            <a:r>
              <a:rPr sz="1600" spc="-5" dirty="0">
                <a:latin typeface="Comic Sans MS"/>
                <a:cs typeface="Comic Sans MS"/>
              </a:rPr>
              <a:t>hükmün TASDİKİNE; </a:t>
            </a:r>
            <a:r>
              <a:rPr sz="1600" spc="-10" dirty="0">
                <a:latin typeface="Comic Sans MS"/>
                <a:cs typeface="Comic Sans MS"/>
              </a:rPr>
              <a:t>(Temyiz Kurulu </a:t>
            </a:r>
            <a:r>
              <a:rPr sz="1600" spc="-5" dirty="0">
                <a:latin typeface="Comic Sans MS"/>
                <a:cs typeface="Comic Sans MS"/>
              </a:rPr>
              <a:t>ve … Daire </a:t>
            </a:r>
            <a:r>
              <a:rPr sz="1600" spc="-10" dirty="0">
                <a:latin typeface="Comic Sans MS"/>
                <a:cs typeface="Comic Sans MS"/>
              </a:rPr>
              <a:t>Başkanı </a:t>
            </a:r>
            <a:r>
              <a:rPr sz="1600" spc="-5" dirty="0">
                <a:latin typeface="Comic Sans MS"/>
                <a:cs typeface="Comic Sans MS"/>
              </a:rPr>
              <a:t>… </a:t>
            </a:r>
            <a:r>
              <a:rPr sz="1600" spc="-10" dirty="0">
                <a:latin typeface="Comic Sans MS"/>
                <a:cs typeface="Comic Sans MS"/>
              </a:rPr>
              <a:t>ile  </a:t>
            </a:r>
            <a:r>
              <a:rPr sz="1600" spc="-5" dirty="0">
                <a:latin typeface="Comic Sans MS"/>
                <a:cs typeface="Comic Sans MS"/>
              </a:rPr>
              <a:t>Üyeler </a:t>
            </a:r>
            <a:r>
              <a:rPr sz="1600" spc="10" dirty="0">
                <a:latin typeface="Comic Sans MS"/>
                <a:cs typeface="Comic Sans MS"/>
              </a:rPr>
              <a:t>…, …, …, …, </a:t>
            </a:r>
            <a:r>
              <a:rPr sz="1600" spc="-5" dirty="0">
                <a:latin typeface="Comic Sans MS"/>
                <a:cs typeface="Comic Sans MS"/>
              </a:rPr>
              <a:t>… ve </a:t>
            </a:r>
            <a:r>
              <a:rPr sz="1600" dirty="0">
                <a:latin typeface="Comic Sans MS"/>
                <a:cs typeface="Comic Sans MS"/>
              </a:rPr>
              <a:t>…’ın; </a:t>
            </a:r>
            <a:r>
              <a:rPr sz="1600" spc="-10" dirty="0">
                <a:latin typeface="Comic Sans MS"/>
                <a:cs typeface="Comic Sans MS"/>
              </a:rPr>
              <a:t>“2547 </a:t>
            </a:r>
            <a:r>
              <a:rPr sz="1600" spc="-5" dirty="0">
                <a:latin typeface="Comic Sans MS"/>
                <a:cs typeface="Comic Sans MS"/>
              </a:rPr>
              <a:t>sayılı Kanunla </a:t>
            </a:r>
            <a:r>
              <a:rPr sz="1600" spc="-10" dirty="0">
                <a:latin typeface="Comic Sans MS"/>
                <a:cs typeface="Comic Sans MS"/>
              </a:rPr>
              <a:t>dekanlık idari </a:t>
            </a:r>
            <a:r>
              <a:rPr sz="1600" spc="-5" dirty="0">
                <a:latin typeface="Comic Sans MS"/>
                <a:cs typeface="Comic Sans MS"/>
              </a:rPr>
              <a:t>görevine kimlerin, hangi usulle ve hangi </a:t>
            </a:r>
            <a:r>
              <a:rPr sz="1600" spc="-10" dirty="0">
                <a:latin typeface="Comic Sans MS"/>
                <a:cs typeface="Comic Sans MS"/>
              </a:rPr>
              <a:t>makam </a:t>
            </a:r>
            <a:r>
              <a:rPr sz="1600" spc="-5" dirty="0">
                <a:latin typeface="Comic Sans MS"/>
                <a:cs typeface="Comic Sans MS"/>
              </a:rPr>
              <a:t>tarafından  atanacağı </a:t>
            </a:r>
            <a:r>
              <a:rPr sz="1600" spc="-10" dirty="0">
                <a:latin typeface="Comic Sans MS"/>
                <a:cs typeface="Comic Sans MS"/>
              </a:rPr>
              <a:t>açıkça belirtilmiş, </a:t>
            </a:r>
            <a:r>
              <a:rPr sz="1600" spc="-5" dirty="0">
                <a:latin typeface="Comic Sans MS"/>
                <a:cs typeface="Comic Sans MS"/>
              </a:rPr>
              <a:t>söz konusu görevde bulunanların görevleri </a:t>
            </a:r>
            <a:r>
              <a:rPr sz="1600" spc="-10" dirty="0">
                <a:latin typeface="Comic Sans MS"/>
                <a:cs typeface="Comic Sans MS"/>
              </a:rPr>
              <a:t>başında </a:t>
            </a:r>
            <a:r>
              <a:rPr sz="1600" spc="-5" dirty="0">
                <a:latin typeface="Comic Sans MS"/>
                <a:cs typeface="Comic Sans MS"/>
              </a:rPr>
              <a:t>bulunmadıkları </a:t>
            </a:r>
            <a:r>
              <a:rPr sz="1600" spc="-10" dirty="0">
                <a:latin typeface="Comic Sans MS"/>
                <a:cs typeface="Comic Sans MS"/>
              </a:rPr>
              <a:t>takdirde </a:t>
            </a:r>
            <a:r>
              <a:rPr sz="1600" spc="-5" dirty="0">
                <a:latin typeface="Comic Sans MS"/>
                <a:cs typeface="Comic Sans MS"/>
              </a:rPr>
              <a:t>bu görevlerin </a:t>
            </a:r>
            <a:r>
              <a:rPr sz="1600" spc="-10" dirty="0">
                <a:latin typeface="Comic Sans MS"/>
                <a:cs typeface="Comic Sans MS"/>
              </a:rPr>
              <a:t>kimler  </a:t>
            </a:r>
            <a:r>
              <a:rPr sz="1600" spc="-5" dirty="0">
                <a:latin typeface="Comic Sans MS"/>
                <a:cs typeface="Comic Sans MS"/>
              </a:rPr>
              <a:t>tarafından </a:t>
            </a:r>
            <a:r>
              <a:rPr sz="1600" spc="-10" dirty="0">
                <a:latin typeface="Comic Sans MS"/>
                <a:cs typeface="Comic Sans MS"/>
              </a:rPr>
              <a:t>yürütüleceği </a:t>
            </a:r>
            <a:r>
              <a:rPr sz="1600" spc="-5" dirty="0">
                <a:latin typeface="Comic Sans MS"/>
                <a:cs typeface="Comic Sans MS"/>
              </a:rPr>
              <a:t>düzenlenmiştir. </a:t>
            </a:r>
            <a:r>
              <a:rPr sz="1600" spc="-10" dirty="0">
                <a:latin typeface="Comic Sans MS"/>
                <a:cs typeface="Comic Sans MS"/>
              </a:rPr>
              <a:t>Yapılan </a:t>
            </a:r>
            <a:r>
              <a:rPr sz="1600" spc="-5" dirty="0">
                <a:latin typeface="Comic Sans MS"/>
                <a:cs typeface="Comic Sans MS"/>
              </a:rPr>
              <a:t>bu düzenlemelerde </a:t>
            </a:r>
            <a:r>
              <a:rPr sz="1600" spc="-10" dirty="0">
                <a:latin typeface="Comic Sans MS"/>
                <a:cs typeface="Comic Sans MS"/>
              </a:rPr>
              <a:t>vekalet </a:t>
            </a:r>
            <a:r>
              <a:rPr sz="1600" spc="-5" dirty="0">
                <a:latin typeface="Comic Sans MS"/>
                <a:cs typeface="Comic Sans MS"/>
              </a:rPr>
              <a:t>usulü benimsenirken, tedvir müessesesine </a:t>
            </a:r>
            <a:r>
              <a:rPr sz="1600" spc="-10" dirty="0">
                <a:latin typeface="Comic Sans MS"/>
                <a:cs typeface="Comic Sans MS"/>
              </a:rPr>
              <a:t>ise</a:t>
            </a:r>
            <a:r>
              <a:rPr sz="1600" spc="32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yer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6348171"/>
            <a:ext cx="13252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omic Sans MS"/>
                <a:cs typeface="Comic Sans MS"/>
              </a:rPr>
              <a:t>verilmemiştir.</a:t>
            </a:r>
            <a:endParaRPr sz="1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5"/>
            <a:ext cx="1591945" cy="507365"/>
          </a:xfrm>
          <a:custGeom>
            <a:avLst/>
            <a:gdLst/>
            <a:ahLst/>
            <a:cxnLst/>
            <a:rect l="l" t="t" r="r" b="b"/>
            <a:pathLst>
              <a:path w="1591945" h="507365">
                <a:moveTo>
                  <a:pt x="0" y="0"/>
                </a:moveTo>
                <a:lnTo>
                  <a:pt x="0" y="503428"/>
                </a:lnTo>
                <a:lnTo>
                  <a:pt x="1245844" y="506984"/>
                </a:lnTo>
                <a:lnTo>
                  <a:pt x="1346200" y="506984"/>
                </a:lnTo>
                <a:lnTo>
                  <a:pt x="1350899" y="502158"/>
                </a:lnTo>
                <a:lnTo>
                  <a:pt x="1352423" y="500634"/>
                </a:lnTo>
                <a:lnTo>
                  <a:pt x="1354328" y="499110"/>
                </a:lnTo>
                <a:lnTo>
                  <a:pt x="1355852" y="497459"/>
                </a:lnTo>
                <a:lnTo>
                  <a:pt x="1584960" y="268605"/>
                </a:lnTo>
                <a:lnTo>
                  <a:pt x="1590294" y="261493"/>
                </a:lnTo>
                <a:lnTo>
                  <a:pt x="1591945" y="254254"/>
                </a:lnTo>
                <a:lnTo>
                  <a:pt x="1590294" y="247142"/>
                </a:lnTo>
                <a:lnTo>
                  <a:pt x="1584960" y="240030"/>
                </a:lnTo>
                <a:lnTo>
                  <a:pt x="1355852" y="11303"/>
                </a:lnTo>
                <a:lnTo>
                  <a:pt x="1350899" y="11303"/>
                </a:lnTo>
                <a:lnTo>
                  <a:pt x="1350899" y="6477"/>
                </a:lnTo>
                <a:lnTo>
                  <a:pt x="1346200" y="6477"/>
                </a:lnTo>
                <a:lnTo>
                  <a:pt x="1341374" y="1778"/>
                </a:lnTo>
                <a:lnTo>
                  <a:pt x="1245844" y="1778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9164" y="596595"/>
            <a:ext cx="86626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dirty="0">
                <a:solidFill>
                  <a:srgbClr val="242424"/>
                </a:solidFill>
                <a:latin typeface="Comic Sans MS"/>
                <a:cs typeface="Comic Sans MS"/>
              </a:rPr>
              <a:t>EĞİTİM </a:t>
            </a:r>
            <a:r>
              <a:rPr sz="4800" b="0" spc="-5" dirty="0">
                <a:solidFill>
                  <a:srgbClr val="242424"/>
                </a:solidFill>
                <a:latin typeface="Comic Sans MS"/>
                <a:cs typeface="Comic Sans MS"/>
              </a:rPr>
              <a:t>ÖĞRETİM</a:t>
            </a:r>
            <a:r>
              <a:rPr sz="4800" b="0" spc="-200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4800" b="0" spc="-5" dirty="0">
                <a:solidFill>
                  <a:srgbClr val="242424"/>
                </a:solidFill>
                <a:latin typeface="Comic Sans MS"/>
                <a:cs typeface="Comic Sans MS"/>
              </a:rPr>
              <a:t>ÖDENEĞİ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980435" y="2141982"/>
            <a:ext cx="8457565" cy="305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5200" algn="l"/>
                <a:tab pos="2298700" algn="l"/>
                <a:tab pos="3310890" algn="l"/>
                <a:tab pos="3967479" algn="l"/>
                <a:tab pos="5080635" algn="l"/>
                <a:tab pos="6000750" algn="l"/>
                <a:tab pos="7426325" algn="l"/>
              </a:tabLst>
            </a:pPr>
            <a:r>
              <a:rPr sz="1800" b="1" dirty="0">
                <a:latin typeface="Comic Sans MS"/>
                <a:cs typeface="Comic Sans MS"/>
              </a:rPr>
              <a:t>2914	</a:t>
            </a:r>
            <a:r>
              <a:rPr sz="1800" b="1" spc="-5" dirty="0">
                <a:latin typeface="Comic Sans MS"/>
                <a:cs typeface="Comic Sans MS"/>
              </a:rPr>
              <a:t>sayılı	</a:t>
            </a:r>
            <a:r>
              <a:rPr sz="1800" b="1" dirty="0">
                <a:latin typeface="Comic Sans MS"/>
                <a:cs typeface="Comic Sans MS"/>
              </a:rPr>
              <a:t>Kanun	Ek	</a:t>
            </a:r>
            <a:r>
              <a:rPr sz="1800" b="1" spc="-5" dirty="0">
                <a:latin typeface="Comic Sans MS"/>
                <a:cs typeface="Comic Sans MS"/>
              </a:rPr>
              <a:t>Madde	</a:t>
            </a:r>
            <a:r>
              <a:rPr sz="1800" b="1" dirty="0">
                <a:latin typeface="Comic Sans MS"/>
                <a:cs typeface="Comic Sans MS"/>
              </a:rPr>
              <a:t>1	hükümleri	uyarınca;</a:t>
            </a:r>
            <a:endParaRPr sz="1800">
              <a:latin typeface="Comic Sans MS"/>
              <a:cs typeface="Comic Sans MS"/>
            </a:endParaRPr>
          </a:p>
          <a:p>
            <a:pPr marL="43180" marR="5080" indent="248285" algn="just">
              <a:lnSpc>
                <a:spcPct val="100000"/>
              </a:lnSpc>
              <a:spcBef>
                <a:spcPts val="2205"/>
              </a:spcBef>
            </a:pPr>
            <a:r>
              <a:rPr sz="1800" b="1" spc="-5" dirty="0">
                <a:latin typeface="Comic Sans MS"/>
                <a:cs typeface="Comic Sans MS"/>
              </a:rPr>
              <a:t>2547 </a:t>
            </a:r>
            <a:r>
              <a:rPr sz="1800" b="1" spc="-10" dirty="0">
                <a:latin typeface="Comic Sans MS"/>
                <a:cs typeface="Comic Sans MS"/>
              </a:rPr>
              <a:t>sayılı Kanunun </a:t>
            </a:r>
            <a:r>
              <a:rPr sz="1800" b="1" spc="-5" dirty="0">
                <a:latin typeface="Comic Sans MS"/>
                <a:cs typeface="Comic Sans MS"/>
              </a:rPr>
              <a:t>33 </a:t>
            </a:r>
            <a:r>
              <a:rPr sz="1800" b="1" spc="-10" dirty="0">
                <a:latin typeface="Comic Sans MS"/>
                <a:cs typeface="Comic Sans MS"/>
              </a:rPr>
              <a:t>üncü </a:t>
            </a:r>
            <a:r>
              <a:rPr sz="1800" b="1" spc="-5" dirty="0">
                <a:latin typeface="Comic Sans MS"/>
                <a:cs typeface="Comic Sans MS"/>
              </a:rPr>
              <a:t>maddesi ve </a:t>
            </a:r>
            <a:r>
              <a:rPr sz="1800" b="1" dirty="0">
                <a:latin typeface="Comic Sans MS"/>
                <a:cs typeface="Comic Sans MS"/>
              </a:rPr>
              <a:t>39 </a:t>
            </a:r>
            <a:r>
              <a:rPr sz="1800" b="1" spc="-5" dirty="0">
                <a:latin typeface="Comic Sans MS"/>
                <a:cs typeface="Comic Sans MS"/>
              </a:rPr>
              <a:t>uncu </a:t>
            </a:r>
            <a:r>
              <a:rPr sz="1800" b="1" spc="-10" dirty="0">
                <a:latin typeface="Comic Sans MS"/>
                <a:cs typeface="Comic Sans MS"/>
              </a:rPr>
              <a:t>maddesinin ikinci </a:t>
            </a:r>
            <a:r>
              <a:rPr sz="1800" b="1" spc="-15" dirty="0">
                <a:latin typeface="Comic Sans MS"/>
                <a:cs typeface="Comic Sans MS"/>
              </a:rPr>
              <a:t>fıkrası  </a:t>
            </a:r>
            <a:r>
              <a:rPr sz="1800" b="1" spc="-5" dirty="0">
                <a:latin typeface="Comic Sans MS"/>
                <a:cs typeface="Comic Sans MS"/>
              </a:rPr>
              <a:t>uyarınca </a:t>
            </a:r>
            <a:r>
              <a:rPr sz="1800" b="1" spc="-10" dirty="0">
                <a:latin typeface="Comic Sans MS"/>
                <a:cs typeface="Comic Sans MS"/>
              </a:rPr>
              <a:t>yurtdışına gönderilenler </a:t>
            </a:r>
            <a:r>
              <a:rPr sz="1800" b="1" spc="-5" dirty="0">
                <a:latin typeface="Comic Sans MS"/>
                <a:cs typeface="Comic Sans MS"/>
              </a:rPr>
              <a:t>ile </a:t>
            </a:r>
            <a:r>
              <a:rPr sz="1800" b="1" spc="-20" dirty="0">
                <a:latin typeface="Comic Sans MS"/>
                <a:cs typeface="Comic Sans MS"/>
              </a:rPr>
              <a:t>anılan </a:t>
            </a:r>
            <a:r>
              <a:rPr sz="1800" b="1" spc="-15" dirty="0">
                <a:latin typeface="Comic Sans MS"/>
                <a:cs typeface="Comic Sans MS"/>
              </a:rPr>
              <a:t>Kanunun </a:t>
            </a:r>
            <a:r>
              <a:rPr sz="1800" b="1" spc="-5" dirty="0">
                <a:latin typeface="Comic Sans MS"/>
                <a:cs typeface="Comic Sans MS"/>
              </a:rPr>
              <a:t>38 </a:t>
            </a:r>
            <a:r>
              <a:rPr sz="1800" b="1" spc="-15" dirty="0">
                <a:latin typeface="Comic Sans MS"/>
                <a:cs typeface="Comic Sans MS"/>
              </a:rPr>
              <a:t>inci </a:t>
            </a:r>
            <a:r>
              <a:rPr sz="1800" b="1" spc="-10" dirty="0">
                <a:latin typeface="Comic Sans MS"/>
                <a:cs typeface="Comic Sans MS"/>
              </a:rPr>
              <a:t>maddesine </a:t>
            </a:r>
            <a:r>
              <a:rPr sz="1800" b="1" dirty="0">
                <a:latin typeface="Comic Sans MS"/>
                <a:cs typeface="Comic Sans MS"/>
              </a:rPr>
              <a:t>göre  </a:t>
            </a:r>
            <a:r>
              <a:rPr sz="1800" b="1" spc="-5" dirty="0">
                <a:latin typeface="Comic Sans MS"/>
                <a:cs typeface="Comic Sans MS"/>
              </a:rPr>
              <a:t>diğer </a:t>
            </a:r>
            <a:r>
              <a:rPr sz="1800" b="1" spc="-10" dirty="0">
                <a:latin typeface="Comic Sans MS"/>
                <a:cs typeface="Comic Sans MS"/>
              </a:rPr>
              <a:t>kurum </a:t>
            </a:r>
            <a:r>
              <a:rPr sz="1800" b="1" dirty="0">
                <a:latin typeface="Comic Sans MS"/>
                <a:cs typeface="Comic Sans MS"/>
              </a:rPr>
              <a:t>ve </a:t>
            </a:r>
            <a:r>
              <a:rPr sz="1800" b="1" spc="-10" dirty="0">
                <a:latin typeface="Comic Sans MS"/>
                <a:cs typeface="Comic Sans MS"/>
              </a:rPr>
              <a:t>kuruluşlarda görevlendirilenlerden </a:t>
            </a:r>
            <a:r>
              <a:rPr sz="1800" b="1" dirty="0">
                <a:latin typeface="Comic Sans MS"/>
                <a:cs typeface="Comic Sans MS"/>
              </a:rPr>
              <a:t>yüksek </a:t>
            </a:r>
            <a:r>
              <a:rPr sz="1800" b="1" spc="-10" dirty="0">
                <a:latin typeface="Comic Sans MS"/>
                <a:cs typeface="Comic Sans MS"/>
              </a:rPr>
              <a:t>öğretim  kurumlarındaki kadro görevini yapmayanlar hariç </a:t>
            </a:r>
            <a:r>
              <a:rPr sz="1800" b="1" spc="-5" dirty="0">
                <a:latin typeface="Comic Sans MS"/>
                <a:cs typeface="Comic Sans MS"/>
              </a:rPr>
              <a:t>olmak </a:t>
            </a:r>
            <a:r>
              <a:rPr sz="1800" b="1" dirty="0">
                <a:latin typeface="Comic Sans MS"/>
                <a:cs typeface="Comic Sans MS"/>
              </a:rPr>
              <a:t>üzere  </a:t>
            </a:r>
            <a:r>
              <a:rPr sz="1800" b="1" spc="-5" dirty="0">
                <a:latin typeface="Comic Sans MS"/>
                <a:cs typeface="Comic Sans MS"/>
              </a:rPr>
              <a:t>Yükseköğretim </a:t>
            </a:r>
            <a:r>
              <a:rPr sz="1800" b="1" spc="-10" dirty="0">
                <a:latin typeface="Comic Sans MS"/>
                <a:cs typeface="Comic Sans MS"/>
              </a:rPr>
              <a:t>Kurumlarında görevli öğretim elemanlarına en </a:t>
            </a:r>
            <a:r>
              <a:rPr sz="1800" b="1" spc="-5" dirty="0">
                <a:latin typeface="Comic Sans MS"/>
                <a:cs typeface="Comic Sans MS"/>
              </a:rPr>
              <a:t>yüksek Devlet  </a:t>
            </a:r>
            <a:r>
              <a:rPr sz="1800" b="1" dirty="0">
                <a:latin typeface="Comic Sans MS"/>
                <a:cs typeface="Comic Sans MS"/>
              </a:rPr>
              <a:t>memuru </a:t>
            </a:r>
            <a:r>
              <a:rPr sz="1800" b="1" spc="-10" dirty="0">
                <a:latin typeface="Comic Sans MS"/>
                <a:cs typeface="Comic Sans MS"/>
              </a:rPr>
              <a:t>aylığı </a:t>
            </a:r>
            <a:r>
              <a:rPr sz="1800" b="1" dirty="0">
                <a:latin typeface="Comic Sans MS"/>
                <a:cs typeface="Comic Sans MS"/>
              </a:rPr>
              <a:t>(ek </a:t>
            </a:r>
            <a:r>
              <a:rPr sz="1800" b="1" spc="-10" dirty="0">
                <a:latin typeface="Comic Sans MS"/>
                <a:cs typeface="Comic Sans MS"/>
              </a:rPr>
              <a:t>gösterge dahil) </a:t>
            </a:r>
            <a:r>
              <a:rPr sz="1800" b="1" dirty="0">
                <a:latin typeface="Comic Sans MS"/>
                <a:cs typeface="Comic Sans MS"/>
              </a:rPr>
              <a:t>brüt </a:t>
            </a:r>
            <a:r>
              <a:rPr sz="1800" b="1" spc="-10" dirty="0">
                <a:latin typeface="Comic Sans MS"/>
                <a:cs typeface="Comic Sans MS"/>
              </a:rPr>
              <a:t>tutarının on ikide </a:t>
            </a:r>
            <a:r>
              <a:rPr sz="1800" b="1" spc="-15" dirty="0">
                <a:latin typeface="Comic Sans MS"/>
                <a:cs typeface="Comic Sans MS"/>
              </a:rPr>
              <a:t>biri, </a:t>
            </a:r>
            <a:r>
              <a:rPr sz="1800" b="1" dirty="0">
                <a:latin typeface="Comic Sans MS"/>
                <a:cs typeface="Comic Sans MS"/>
              </a:rPr>
              <a:t>her </a:t>
            </a:r>
            <a:r>
              <a:rPr sz="1800" b="1" spc="-5" dirty="0">
                <a:latin typeface="Comic Sans MS"/>
                <a:cs typeface="Comic Sans MS"/>
              </a:rPr>
              <a:t>ay  aylıklarla </a:t>
            </a:r>
            <a:r>
              <a:rPr sz="1800" b="1" spc="-15" dirty="0">
                <a:latin typeface="Comic Sans MS"/>
                <a:cs typeface="Comic Sans MS"/>
              </a:rPr>
              <a:t>birlikte </a:t>
            </a:r>
            <a:r>
              <a:rPr sz="1800" b="1" spc="-5" dirty="0">
                <a:latin typeface="Comic Sans MS"/>
                <a:cs typeface="Comic Sans MS"/>
              </a:rPr>
              <a:t>Eğitim Öğretim Ödeneği olarak</a:t>
            </a:r>
            <a:r>
              <a:rPr sz="1800" b="1" spc="204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ödenir.</a:t>
            </a:r>
            <a:endParaRPr sz="1800">
              <a:latin typeface="Comic Sans MS"/>
              <a:cs typeface="Comic Sans MS"/>
            </a:endParaRPr>
          </a:p>
          <a:p>
            <a:pPr marL="1570355">
              <a:lnSpc>
                <a:spcPct val="100000"/>
              </a:lnSpc>
              <a:spcBef>
                <a:spcPts val="2200"/>
              </a:spcBef>
              <a:tabLst>
                <a:tab pos="5685790" algn="l"/>
              </a:tabLst>
            </a:pP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(En Yüksek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Devlet 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Memuru</a:t>
            </a:r>
            <a:r>
              <a:rPr sz="1800" b="1" spc="-4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Aylığı</a:t>
            </a:r>
            <a:r>
              <a:rPr sz="1800" b="1" spc="-5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X	1/12)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4554" y="271018"/>
            <a:ext cx="59829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MAAŞ UNSURLARI-657</a:t>
            </a:r>
            <a:r>
              <a:rPr spc="-100" dirty="0"/>
              <a:t> </a:t>
            </a:r>
            <a:r>
              <a:rPr dirty="0"/>
              <a:t>DMK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26876" y="6408445"/>
            <a:ext cx="28321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z="1800" dirty="0">
                <a:solidFill>
                  <a:srgbClr val="888888"/>
                </a:solidFill>
                <a:latin typeface="Calibri"/>
                <a:cs typeface="Calibri"/>
              </a:rPr>
              <a:t>3</a:t>
            </a:fld>
            <a:endParaRPr sz="18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74650" y="920241"/>
          <a:ext cx="10077450" cy="5224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3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4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2029">
                <a:tc>
                  <a:txBody>
                    <a:bodyPr/>
                    <a:lstStyle/>
                    <a:p>
                      <a:pPr marL="237490" indent="-237490">
                        <a:lnSpc>
                          <a:spcPts val="2080"/>
                        </a:lnSpc>
                        <a:buAutoNum type="arabicParenR"/>
                        <a:tabLst>
                          <a:tab pos="23812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GÖSTERGE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AYLIĞI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37490" indent="-237490">
                        <a:lnSpc>
                          <a:spcPct val="100000"/>
                        </a:lnSpc>
                        <a:buAutoNum type="arabicParenR"/>
                        <a:tabLst>
                          <a:tab pos="23812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EK GÖSTERGE.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AYLIĞI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37490" indent="-237490">
                        <a:lnSpc>
                          <a:spcPct val="100000"/>
                        </a:lnSpc>
                        <a:buAutoNum type="arabicParenR"/>
                        <a:tabLst>
                          <a:tab pos="23812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TABAN</a:t>
                      </a:r>
                      <a:r>
                        <a:rPr sz="18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AYLIĞI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37490" indent="-237490">
                        <a:lnSpc>
                          <a:spcPct val="100000"/>
                        </a:lnSpc>
                        <a:buAutoNum type="arabicParenR"/>
                        <a:tabLst>
                          <a:tab pos="23812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KIDEM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AYLIĞI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37490" indent="-237490">
                        <a:lnSpc>
                          <a:spcPct val="100000"/>
                        </a:lnSpc>
                        <a:buAutoNum type="arabicParenR"/>
                        <a:tabLst>
                          <a:tab pos="23812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TAZMİNATLAR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1920" indent="-121920">
                        <a:lnSpc>
                          <a:spcPct val="100000"/>
                        </a:lnSpc>
                        <a:buChar char="-"/>
                        <a:tabLst>
                          <a:tab pos="12192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ÖZEL HİZMET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TAZMİNATI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1920" indent="-121920">
                        <a:lnSpc>
                          <a:spcPct val="100000"/>
                        </a:lnSpc>
                        <a:buChar char="-"/>
                        <a:tabLst>
                          <a:tab pos="12192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EĞİTİM ÖĞRETİM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TAZMİNATI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1920" indent="-121920">
                        <a:lnSpc>
                          <a:spcPct val="100000"/>
                        </a:lnSpc>
                        <a:buChar char="-"/>
                        <a:tabLst>
                          <a:tab pos="12192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DİN HİZMETLERİ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TAZMİNATI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1920" indent="-1219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12192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EMNİYET HİZM. TAZMİNATI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1920" indent="-121920">
                        <a:lnSpc>
                          <a:spcPct val="100000"/>
                        </a:lnSpc>
                        <a:buChar char="-"/>
                        <a:tabLst>
                          <a:tab pos="12192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MÜLKİ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İD. AM.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ÖZEL HİZ.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TAZ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1920" indent="-121920">
                        <a:lnSpc>
                          <a:spcPct val="100000"/>
                        </a:lnSpc>
                        <a:buChar char="-"/>
                        <a:tabLst>
                          <a:tab pos="12192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DENETİM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TAZMİNATI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1920" indent="-121920">
                        <a:lnSpc>
                          <a:spcPct val="100000"/>
                        </a:lnSpc>
                        <a:buChar char="-"/>
                        <a:tabLst>
                          <a:tab pos="121920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ADALET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HİZM.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TAZMİNATI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1920" indent="-121920">
                        <a:lnSpc>
                          <a:spcPct val="100000"/>
                        </a:lnSpc>
                        <a:buChar char="-"/>
                        <a:tabLst>
                          <a:tab pos="12192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DİĞER TAZMİNATLAR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7)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YAN ÖDEME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AYLIĞI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1920" indent="-121920">
                        <a:lnSpc>
                          <a:spcPct val="100000"/>
                        </a:lnSpc>
                        <a:buChar char="-"/>
                        <a:tabLst>
                          <a:tab pos="121920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İŞ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GÜÇLÜĞÜ ZAMMI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1920" indent="-121920">
                        <a:lnSpc>
                          <a:spcPct val="100000"/>
                        </a:lnSpc>
                        <a:buChar char="-"/>
                        <a:tabLst>
                          <a:tab pos="121920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İŞ RİSKİ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ZAMMI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1920" indent="-121920">
                        <a:lnSpc>
                          <a:spcPct val="100000"/>
                        </a:lnSpc>
                        <a:buChar char="-"/>
                        <a:tabLst>
                          <a:tab pos="12192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TEMİNİNDE GÜÇLÜK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ZAMMI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1920" indent="-1219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121920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MALİ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SORUMLULUK ZAMMI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213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8) MAKAM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TAZMİNATI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38125" indent="-237490">
                        <a:lnSpc>
                          <a:spcPts val="2080"/>
                        </a:lnSpc>
                        <a:buAutoNum type="arabicParenR" startAt="9"/>
                        <a:tabLst>
                          <a:tab pos="23876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TEMSİL TAZMİNATI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53695" indent="-353060">
                        <a:lnSpc>
                          <a:spcPct val="100000"/>
                        </a:lnSpc>
                        <a:buAutoNum type="arabicParenR" startAt="9"/>
                        <a:tabLst>
                          <a:tab pos="35433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GÖREV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TAZMİNATI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53695" indent="-353060">
                        <a:lnSpc>
                          <a:spcPct val="100000"/>
                        </a:lnSpc>
                        <a:buAutoNum type="arabicParenR" startAt="9"/>
                        <a:tabLst>
                          <a:tab pos="35433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VEKALET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ÜCRETİ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Calibri"/>
                        <a:buAutoNum type="arabicParenR" startAt="9"/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54330" indent="-353695">
                        <a:lnSpc>
                          <a:spcPct val="100000"/>
                        </a:lnSpc>
                        <a:buAutoNum type="arabicParenR" startAt="9"/>
                        <a:tabLst>
                          <a:tab pos="35433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YABANCI DİL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TAZMİNATI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54330" indent="-353695">
                        <a:lnSpc>
                          <a:spcPct val="100000"/>
                        </a:lnSpc>
                        <a:buAutoNum type="arabicParenR" startAt="9"/>
                        <a:tabLst>
                          <a:tab pos="35433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KURUMSAL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ÖDEMELER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2555" indent="-121920">
                        <a:lnSpc>
                          <a:spcPct val="100000"/>
                        </a:lnSpc>
                        <a:buChar char="-"/>
                        <a:tabLst>
                          <a:tab pos="123189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DÖNER SERMAYE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ÖDEMES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İ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2555" indent="-121920">
                        <a:lnSpc>
                          <a:spcPct val="100000"/>
                        </a:lnSpc>
                        <a:buChar char="-"/>
                        <a:tabLst>
                          <a:tab pos="123189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DİĞER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14) AİLE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YARDIMI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ÖDENEĞİ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2555" indent="-121920">
                        <a:lnSpc>
                          <a:spcPct val="100000"/>
                        </a:lnSpc>
                        <a:buChar char="-"/>
                        <a:tabLst>
                          <a:tab pos="123189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EŞ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İÇİN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2555" indent="-121920">
                        <a:lnSpc>
                          <a:spcPct val="100000"/>
                        </a:lnSpc>
                        <a:buChar char="-"/>
                        <a:tabLst>
                          <a:tab pos="123189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ÇOCUK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İÇİN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15) EK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ÖDEME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(666 SAYILI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KHK)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5"/>
            <a:ext cx="1591945" cy="507365"/>
          </a:xfrm>
          <a:custGeom>
            <a:avLst/>
            <a:gdLst/>
            <a:ahLst/>
            <a:cxnLst/>
            <a:rect l="l" t="t" r="r" b="b"/>
            <a:pathLst>
              <a:path w="1591945" h="507365">
                <a:moveTo>
                  <a:pt x="0" y="0"/>
                </a:moveTo>
                <a:lnTo>
                  <a:pt x="0" y="503428"/>
                </a:lnTo>
                <a:lnTo>
                  <a:pt x="1245844" y="506984"/>
                </a:lnTo>
                <a:lnTo>
                  <a:pt x="1346200" y="506984"/>
                </a:lnTo>
                <a:lnTo>
                  <a:pt x="1350899" y="502158"/>
                </a:lnTo>
                <a:lnTo>
                  <a:pt x="1352423" y="500634"/>
                </a:lnTo>
                <a:lnTo>
                  <a:pt x="1354328" y="499110"/>
                </a:lnTo>
                <a:lnTo>
                  <a:pt x="1355852" y="497459"/>
                </a:lnTo>
                <a:lnTo>
                  <a:pt x="1584960" y="268605"/>
                </a:lnTo>
                <a:lnTo>
                  <a:pt x="1590294" y="261493"/>
                </a:lnTo>
                <a:lnTo>
                  <a:pt x="1591945" y="254254"/>
                </a:lnTo>
                <a:lnTo>
                  <a:pt x="1590294" y="247142"/>
                </a:lnTo>
                <a:lnTo>
                  <a:pt x="1584960" y="240030"/>
                </a:lnTo>
                <a:lnTo>
                  <a:pt x="1355852" y="11303"/>
                </a:lnTo>
                <a:lnTo>
                  <a:pt x="1350899" y="11303"/>
                </a:lnTo>
                <a:lnTo>
                  <a:pt x="1350899" y="6477"/>
                </a:lnTo>
                <a:lnTo>
                  <a:pt x="1346200" y="6477"/>
                </a:lnTo>
                <a:lnTo>
                  <a:pt x="1341374" y="1778"/>
                </a:lnTo>
                <a:lnTo>
                  <a:pt x="1245844" y="1778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2335" y="600278"/>
            <a:ext cx="81946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solidFill>
                  <a:srgbClr val="242424"/>
                </a:solidFill>
                <a:latin typeface="Comic Sans MS"/>
                <a:cs typeface="Comic Sans MS"/>
              </a:rPr>
              <a:t>AKADEMİK TEŞVİK</a:t>
            </a:r>
            <a:r>
              <a:rPr sz="4400" b="0" spc="-200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4400" b="0" spc="-5" dirty="0">
                <a:solidFill>
                  <a:srgbClr val="242424"/>
                </a:solidFill>
                <a:latin typeface="Comic Sans MS"/>
                <a:cs typeface="Comic Sans MS"/>
              </a:rPr>
              <a:t>ÖDENEĞİ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668270" y="1585340"/>
            <a:ext cx="8770620" cy="4639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Clr>
                <a:srgbClr val="006EC0"/>
              </a:buClr>
              <a:buSzPct val="64583"/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Comic Sans MS"/>
                <a:cs typeface="Comic Sans MS"/>
              </a:rPr>
              <a:t>Akademik </a:t>
            </a:r>
            <a:r>
              <a:rPr sz="2400" spc="-10" dirty="0">
                <a:latin typeface="Comic Sans MS"/>
                <a:cs typeface="Comic Sans MS"/>
              </a:rPr>
              <a:t>teşvik ödemesi </a:t>
            </a:r>
            <a:r>
              <a:rPr sz="2400" spc="-20" dirty="0">
                <a:latin typeface="Comic Sans MS"/>
                <a:cs typeface="Comic Sans MS"/>
              </a:rPr>
              <a:t>tutarı, </a:t>
            </a:r>
            <a:r>
              <a:rPr sz="2400" dirty="0">
                <a:latin typeface="Comic Sans MS"/>
                <a:cs typeface="Comic Sans MS"/>
              </a:rPr>
              <a:t>en </a:t>
            </a:r>
            <a:r>
              <a:rPr sz="2400" spc="-5" dirty="0">
                <a:latin typeface="Comic Sans MS"/>
                <a:cs typeface="Comic Sans MS"/>
              </a:rPr>
              <a:t>yüksek Devlet </a:t>
            </a:r>
            <a:r>
              <a:rPr sz="2400" spc="-10" dirty="0">
                <a:latin typeface="Comic Sans MS"/>
                <a:cs typeface="Comic Sans MS"/>
              </a:rPr>
              <a:t>memura  </a:t>
            </a:r>
            <a:r>
              <a:rPr sz="2400" spc="-5" dirty="0">
                <a:latin typeface="Comic Sans MS"/>
                <a:cs typeface="Comic Sans MS"/>
              </a:rPr>
              <a:t>brüt aylığına akademik </a:t>
            </a:r>
            <a:r>
              <a:rPr sz="2400" spc="-10" dirty="0">
                <a:latin typeface="Comic Sans MS"/>
                <a:cs typeface="Comic Sans MS"/>
              </a:rPr>
              <a:t>kadro unvanlarına </a:t>
            </a:r>
            <a:r>
              <a:rPr sz="2400" dirty="0">
                <a:latin typeface="Comic Sans MS"/>
                <a:cs typeface="Comic Sans MS"/>
              </a:rPr>
              <a:t>göre </a:t>
            </a:r>
            <a:r>
              <a:rPr sz="2400" spc="-10" dirty="0">
                <a:latin typeface="Comic Sans MS"/>
                <a:cs typeface="Comic Sans MS"/>
              </a:rPr>
              <a:t>belirlenmiş  </a:t>
            </a:r>
            <a:r>
              <a:rPr sz="2400" dirty="0">
                <a:latin typeface="Comic Sans MS"/>
                <a:cs typeface="Comic Sans MS"/>
              </a:rPr>
              <a:t>olan </a:t>
            </a:r>
            <a:r>
              <a:rPr sz="2400" spc="-5" dirty="0">
                <a:latin typeface="Comic Sans MS"/>
                <a:cs typeface="Comic Sans MS"/>
              </a:rPr>
              <a:t>oranın uygulanması suretiyle</a:t>
            </a:r>
            <a:r>
              <a:rPr sz="2400" spc="-8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hesaplanır.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06EC0"/>
              </a:buClr>
              <a:buSzPct val="64583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400" spc="-5" dirty="0">
                <a:latin typeface="Comic Sans MS"/>
                <a:cs typeface="Comic Sans MS"/>
              </a:rPr>
              <a:t>Akademik teşvik </a:t>
            </a:r>
            <a:r>
              <a:rPr sz="2400" dirty="0">
                <a:latin typeface="Comic Sans MS"/>
                <a:cs typeface="Comic Sans MS"/>
              </a:rPr>
              <a:t>puanının en az </a:t>
            </a:r>
            <a:r>
              <a:rPr sz="2400" spc="-5" dirty="0">
                <a:latin typeface="Comic Sans MS"/>
                <a:cs typeface="Comic Sans MS"/>
              </a:rPr>
              <a:t>30 olması</a:t>
            </a:r>
            <a:r>
              <a:rPr sz="2400" spc="-17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gerekir.</a:t>
            </a:r>
            <a:endParaRPr sz="2400">
              <a:latin typeface="Comic Sans MS"/>
              <a:cs typeface="Comic Sans MS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05"/>
              </a:spcBef>
              <a:buClr>
                <a:srgbClr val="006EC0"/>
              </a:buClr>
              <a:buSzPct val="64583"/>
              <a:buFont typeface="Wingdings"/>
              <a:buChar char=""/>
              <a:tabLst>
                <a:tab pos="355600" algn="l"/>
              </a:tabLst>
            </a:pPr>
            <a:r>
              <a:rPr sz="2400" spc="-10" dirty="0">
                <a:latin typeface="Comic Sans MS"/>
                <a:cs typeface="Comic Sans MS"/>
              </a:rPr>
              <a:t>Öğretim </a:t>
            </a:r>
            <a:r>
              <a:rPr sz="2400" spc="-5" dirty="0">
                <a:latin typeface="Comic Sans MS"/>
                <a:cs typeface="Comic Sans MS"/>
              </a:rPr>
              <a:t>elemanının </a:t>
            </a:r>
            <a:r>
              <a:rPr sz="2400" dirty="0">
                <a:latin typeface="Comic Sans MS"/>
                <a:cs typeface="Comic Sans MS"/>
              </a:rPr>
              <a:t>her </a:t>
            </a:r>
            <a:r>
              <a:rPr sz="2400" spc="-5" dirty="0">
                <a:latin typeface="Comic Sans MS"/>
                <a:cs typeface="Comic Sans MS"/>
              </a:rPr>
              <a:t>bir faaliyet </a:t>
            </a:r>
            <a:r>
              <a:rPr sz="2400" spc="-15" dirty="0">
                <a:latin typeface="Comic Sans MS"/>
                <a:cs typeface="Comic Sans MS"/>
              </a:rPr>
              <a:t>türünden </a:t>
            </a:r>
            <a:r>
              <a:rPr sz="2400" spc="-10" dirty="0">
                <a:latin typeface="Comic Sans MS"/>
                <a:cs typeface="Comic Sans MS"/>
              </a:rPr>
              <a:t>topladığı  faaliyet </a:t>
            </a:r>
            <a:r>
              <a:rPr sz="2400" spc="-5" dirty="0">
                <a:latin typeface="Comic Sans MS"/>
                <a:cs typeface="Comic Sans MS"/>
              </a:rPr>
              <a:t>puanı </a:t>
            </a:r>
            <a:r>
              <a:rPr sz="2400" spc="-10" dirty="0">
                <a:latin typeface="Comic Sans MS"/>
                <a:cs typeface="Comic Sans MS"/>
              </a:rPr>
              <a:t>otuz </a:t>
            </a:r>
            <a:r>
              <a:rPr sz="2400" dirty="0">
                <a:latin typeface="Comic Sans MS"/>
                <a:cs typeface="Comic Sans MS"/>
              </a:rPr>
              <a:t>puanı, </a:t>
            </a:r>
            <a:r>
              <a:rPr sz="2400" spc="-10" dirty="0">
                <a:latin typeface="Comic Sans MS"/>
                <a:cs typeface="Comic Sans MS"/>
              </a:rPr>
              <a:t>akademik teşvik </a:t>
            </a:r>
            <a:r>
              <a:rPr sz="2400" spc="-5" dirty="0">
                <a:latin typeface="Comic Sans MS"/>
                <a:cs typeface="Comic Sans MS"/>
              </a:rPr>
              <a:t>puanı (toplam  faaliyet </a:t>
            </a:r>
            <a:r>
              <a:rPr sz="2400" dirty="0">
                <a:latin typeface="Comic Sans MS"/>
                <a:cs typeface="Comic Sans MS"/>
              </a:rPr>
              <a:t>puanı) </a:t>
            </a:r>
            <a:r>
              <a:rPr sz="2400" spc="-5" dirty="0">
                <a:latin typeface="Comic Sans MS"/>
                <a:cs typeface="Comic Sans MS"/>
              </a:rPr>
              <a:t>ise </a:t>
            </a:r>
            <a:r>
              <a:rPr sz="2400" dirty="0">
                <a:latin typeface="Comic Sans MS"/>
                <a:cs typeface="Comic Sans MS"/>
              </a:rPr>
              <a:t>yüz puanı</a:t>
            </a:r>
            <a:r>
              <a:rPr sz="2400" spc="-1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geçemez</a:t>
            </a:r>
            <a:endParaRPr sz="2400">
              <a:latin typeface="Comic Sans MS"/>
              <a:cs typeface="Comic Sans MS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65"/>
              </a:spcBef>
              <a:buClr>
                <a:srgbClr val="006EC0"/>
              </a:buClr>
              <a:buSzPct val="64583"/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Her </a:t>
            </a:r>
            <a:r>
              <a:rPr sz="2400" spc="-5" dirty="0">
                <a:latin typeface="Calibri"/>
                <a:cs typeface="Calibri"/>
              </a:rPr>
              <a:t>bir </a:t>
            </a:r>
            <a:r>
              <a:rPr sz="2400" spc="-10" dirty="0">
                <a:latin typeface="Calibri"/>
                <a:cs typeface="Calibri"/>
              </a:rPr>
              <a:t>takvim </a:t>
            </a:r>
            <a:r>
              <a:rPr sz="2400" spc="-5" dirty="0">
                <a:latin typeface="Calibri"/>
                <a:cs typeface="Calibri"/>
              </a:rPr>
              <a:t>yılı </a:t>
            </a:r>
            <a:r>
              <a:rPr sz="2400" dirty="0">
                <a:latin typeface="Calibri"/>
                <a:cs typeface="Calibri"/>
              </a:rPr>
              <a:t>için </a:t>
            </a:r>
            <a:r>
              <a:rPr sz="2400" spc="-5" dirty="0">
                <a:latin typeface="Calibri"/>
                <a:cs typeface="Calibri"/>
              </a:rPr>
              <a:t>bir önceki </a:t>
            </a:r>
            <a:r>
              <a:rPr sz="2400" dirty="0">
                <a:latin typeface="Calibri"/>
                <a:cs typeface="Calibri"/>
              </a:rPr>
              <a:t>yılda </a:t>
            </a:r>
            <a:r>
              <a:rPr sz="2400" spc="-10" dirty="0">
                <a:latin typeface="Calibri"/>
                <a:cs typeface="Calibri"/>
              </a:rPr>
              <a:t>gerçekleştirilen faaliyetler  </a:t>
            </a:r>
            <a:r>
              <a:rPr sz="2400" dirty="0">
                <a:latin typeface="Calibri"/>
                <a:cs typeface="Calibri"/>
              </a:rPr>
              <a:t>esas alınmak </a:t>
            </a:r>
            <a:r>
              <a:rPr sz="2400" spc="-10" dirty="0">
                <a:latin typeface="Calibri"/>
                <a:cs typeface="Calibri"/>
              </a:rPr>
              <a:t>suretiyle </a:t>
            </a:r>
            <a:r>
              <a:rPr sz="2400" spc="-5" dirty="0">
                <a:latin typeface="Calibri"/>
                <a:cs typeface="Calibri"/>
              </a:rPr>
              <a:t>hesaplanan </a:t>
            </a:r>
            <a:r>
              <a:rPr sz="2400" spc="-10" dirty="0">
                <a:latin typeface="Calibri"/>
                <a:cs typeface="Calibri"/>
              </a:rPr>
              <a:t>akademik </a:t>
            </a:r>
            <a:r>
              <a:rPr sz="2400" spc="-15" dirty="0">
                <a:latin typeface="Calibri"/>
                <a:cs typeface="Calibri"/>
              </a:rPr>
              <a:t>teşvik </a:t>
            </a:r>
            <a:r>
              <a:rPr sz="2400" spc="-5" dirty="0">
                <a:latin typeface="Calibri"/>
                <a:cs typeface="Calibri"/>
              </a:rPr>
              <a:t>puanı </a:t>
            </a:r>
            <a:r>
              <a:rPr sz="2400" spc="-10" dirty="0">
                <a:latin typeface="Calibri"/>
                <a:cs typeface="Calibri"/>
              </a:rPr>
              <a:t>üzerinden  Şubat ayının </a:t>
            </a:r>
            <a:r>
              <a:rPr sz="2400" spc="-5" dirty="0">
                <a:latin typeface="Calibri"/>
                <a:cs typeface="Calibri"/>
              </a:rPr>
              <a:t>onbeşinden itibaren oniki </a:t>
            </a:r>
            <a:r>
              <a:rPr sz="2400" spc="-25" dirty="0">
                <a:latin typeface="Calibri"/>
                <a:cs typeface="Calibri"/>
              </a:rPr>
              <a:t>ay </a:t>
            </a:r>
            <a:r>
              <a:rPr sz="2400" spc="-10" dirty="0">
                <a:latin typeface="Calibri"/>
                <a:cs typeface="Calibri"/>
              </a:rPr>
              <a:t>süreyle </a:t>
            </a:r>
            <a:r>
              <a:rPr sz="2400" spc="-5" dirty="0">
                <a:latin typeface="Calibri"/>
                <a:cs typeface="Calibri"/>
              </a:rPr>
              <a:t>her </a:t>
            </a:r>
            <a:r>
              <a:rPr sz="2400" spc="-15" dirty="0">
                <a:latin typeface="Calibri"/>
                <a:cs typeface="Calibri"/>
              </a:rPr>
              <a:t>ayın  </a:t>
            </a:r>
            <a:r>
              <a:rPr sz="2400" spc="-5" dirty="0">
                <a:latin typeface="Calibri"/>
                <a:cs typeface="Calibri"/>
              </a:rPr>
              <a:t>onbeşinde </a:t>
            </a:r>
            <a:r>
              <a:rPr sz="2400" spc="-20" dirty="0">
                <a:latin typeface="Calibri"/>
                <a:cs typeface="Calibri"/>
              </a:rPr>
              <a:t>ödenir.(Dolayısıyla </a:t>
            </a:r>
            <a:r>
              <a:rPr sz="2400" dirty="0">
                <a:latin typeface="Calibri"/>
                <a:cs typeface="Calibri"/>
              </a:rPr>
              <a:t>emekli </a:t>
            </a:r>
            <a:r>
              <a:rPr sz="2400" spc="-15" dirty="0">
                <a:latin typeface="Calibri"/>
                <a:cs typeface="Calibri"/>
              </a:rPr>
              <a:t>olanlara hakettikleri </a:t>
            </a:r>
            <a:r>
              <a:rPr sz="2400" dirty="0">
                <a:latin typeface="Calibri"/>
                <a:cs typeface="Calibri"/>
              </a:rPr>
              <a:t>için </a:t>
            </a:r>
            <a:r>
              <a:rPr sz="2400" spc="-5" dirty="0">
                <a:latin typeface="Calibri"/>
                <a:cs typeface="Calibri"/>
              </a:rPr>
              <a:t>bu  ödeme müteakip </a:t>
            </a:r>
            <a:r>
              <a:rPr sz="2400" dirty="0">
                <a:latin typeface="Calibri"/>
                <a:cs typeface="Calibri"/>
              </a:rPr>
              <a:t>yılda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yapılacaktır)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5"/>
            <a:ext cx="1591945" cy="507365"/>
          </a:xfrm>
          <a:custGeom>
            <a:avLst/>
            <a:gdLst/>
            <a:ahLst/>
            <a:cxnLst/>
            <a:rect l="l" t="t" r="r" b="b"/>
            <a:pathLst>
              <a:path w="1591945" h="507365">
                <a:moveTo>
                  <a:pt x="0" y="0"/>
                </a:moveTo>
                <a:lnTo>
                  <a:pt x="0" y="503428"/>
                </a:lnTo>
                <a:lnTo>
                  <a:pt x="1245844" y="506984"/>
                </a:lnTo>
                <a:lnTo>
                  <a:pt x="1346200" y="506984"/>
                </a:lnTo>
                <a:lnTo>
                  <a:pt x="1350899" y="502158"/>
                </a:lnTo>
                <a:lnTo>
                  <a:pt x="1352423" y="500634"/>
                </a:lnTo>
                <a:lnTo>
                  <a:pt x="1354328" y="499110"/>
                </a:lnTo>
                <a:lnTo>
                  <a:pt x="1355852" y="497459"/>
                </a:lnTo>
                <a:lnTo>
                  <a:pt x="1584960" y="268605"/>
                </a:lnTo>
                <a:lnTo>
                  <a:pt x="1590294" y="261493"/>
                </a:lnTo>
                <a:lnTo>
                  <a:pt x="1591945" y="254254"/>
                </a:lnTo>
                <a:lnTo>
                  <a:pt x="1590294" y="247142"/>
                </a:lnTo>
                <a:lnTo>
                  <a:pt x="1584960" y="240030"/>
                </a:lnTo>
                <a:lnTo>
                  <a:pt x="1355852" y="11303"/>
                </a:lnTo>
                <a:lnTo>
                  <a:pt x="1350899" y="11303"/>
                </a:lnTo>
                <a:lnTo>
                  <a:pt x="1350899" y="6477"/>
                </a:lnTo>
                <a:lnTo>
                  <a:pt x="1346200" y="6477"/>
                </a:lnTo>
                <a:lnTo>
                  <a:pt x="1341374" y="1778"/>
                </a:lnTo>
                <a:lnTo>
                  <a:pt x="1245844" y="1778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09971" y="611504"/>
            <a:ext cx="2867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FF0000"/>
                </a:solidFill>
              </a:rPr>
              <a:t>HE</a:t>
            </a:r>
            <a:r>
              <a:rPr sz="3600" spc="-15" dirty="0">
                <a:solidFill>
                  <a:srgbClr val="FF0000"/>
                </a:solidFill>
              </a:rPr>
              <a:t>S</a:t>
            </a:r>
            <a:r>
              <a:rPr sz="3600" spc="-20" dirty="0">
                <a:solidFill>
                  <a:srgbClr val="FF0000"/>
                </a:solidFill>
              </a:rPr>
              <a:t>A</a:t>
            </a:r>
            <a:r>
              <a:rPr sz="3600" spc="-10" dirty="0">
                <a:solidFill>
                  <a:srgbClr val="FF0000"/>
                </a:solidFill>
              </a:rPr>
              <a:t>P</a:t>
            </a:r>
            <a:r>
              <a:rPr sz="3600" spc="-15" dirty="0">
                <a:solidFill>
                  <a:srgbClr val="FF0000"/>
                </a:solidFill>
              </a:rPr>
              <a:t>L</a:t>
            </a:r>
            <a:r>
              <a:rPr sz="3600" spc="-20" dirty="0">
                <a:solidFill>
                  <a:srgbClr val="FF0000"/>
                </a:solidFill>
              </a:rPr>
              <a:t>A</a:t>
            </a:r>
            <a:r>
              <a:rPr sz="3600" spc="-15" dirty="0">
                <a:solidFill>
                  <a:srgbClr val="FF0000"/>
                </a:solidFill>
              </a:rPr>
              <a:t>M</a:t>
            </a:r>
            <a:r>
              <a:rPr sz="3600" dirty="0">
                <a:solidFill>
                  <a:srgbClr val="FF0000"/>
                </a:solidFill>
              </a:rPr>
              <a:t>A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961501" y="1507693"/>
            <a:ext cx="24695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4585" algn="l"/>
              </a:tabLst>
            </a:pP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aylık	tutarının;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71698" y="1507693"/>
            <a:ext cx="58547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8040" algn="l"/>
                <a:tab pos="2252980" algn="l"/>
                <a:tab pos="3646170" algn="l"/>
                <a:tab pos="5211445" algn="l"/>
              </a:tabLst>
            </a:pPr>
            <a:r>
              <a:rPr sz="2400" spc="-5" dirty="0">
                <a:latin typeface="Comic Sans MS"/>
                <a:cs typeface="Comic Sans MS"/>
              </a:rPr>
              <a:t>E</a:t>
            </a:r>
            <a:r>
              <a:rPr sz="2400" dirty="0">
                <a:latin typeface="Comic Sans MS"/>
                <a:cs typeface="Comic Sans MS"/>
              </a:rPr>
              <a:t>n	yü</a:t>
            </a:r>
            <a:r>
              <a:rPr sz="2400" spc="-10" dirty="0">
                <a:latin typeface="Comic Sans MS"/>
                <a:cs typeface="Comic Sans MS"/>
              </a:rPr>
              <a:t>k</a:t>
            </a:r>
            <a:r>
              <a:rPr sz="2400" spc="-20" dirty="0">
                <a:latin typeface="Comic Sans MS"/>
                <a:cs typeface="Comic Sans MS"/>
              </a:rPr>
              <a:t>s</a:t>
            </a:r>
            <a:r>
              <a:rPr sz="2400" dirty="0">
                <a:latin typeface="Comic Sans MS"/>
                <a:cs typeface="Comic Sans MS"/>
              </a:rPr>
              <a:t>ek	Devlet	</a:t>
            </a:r>
            <a:r>
              <a:rPr sz="2400" spc="-35" dirty="0">
                <a:latin typeface="Comic Sans MS"/>
                <a:cs typeface="Comic Sans MS"/>
              </a:rPr>
              <a:t>m</a:t>
            </a:r>
            <a:r>
              <a:rPr sz="2400" dirty="0">
                <a:latin typeface="Comic Sans MS"/>
                <a:cs typeface="Comic Sans MS"/>
              </a:rPr>
              <a:t>emuru	</a:t>
            </a:r>
            <a:r>
              <a:rPr sz="2400" spc="-5" dirty="0">
                <a:latin typeface="Comic Sans MS"/>
                <a:cs typeface="Comic Sans MS"/>
              </a:rPr>
              <a:t>brüt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Comic Sans MS"/>
                <a:cs typeface="Comic Sans MS"/>
              </a:rPr>
              <a:t>(9500x0,096058=912,55</a:t>
            </a:r>
            <a:r>
              <a:rPr sz="2400" spc="-10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TL)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71698" y="2239948"/>
            <a:ext cx="8924925" cy="441452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0"/>
              </a:spcBef>
              <a:buClr>
                <a:srgbClr val="006EC0"/>
              </a:buClr>
              <a:buFont typeface="Wingdings"/>
              <a:buChar char=""/>
              <a:tabLst>
                <a:tab pos="356235" algn="l"/>
              </a:tabLst>
            </a:pPr>
            <a:r>
              <a:rPr sz="2400" dirty="0">
                <a:latin typeface="Comic Sans MS"/>
                <a:cs typeface="Comic Sans MS"/>
              </a:rPr>
              <a:t>Profesör </a:t>
            </a:r>
            <a:r>
              <a:rPr sz="2400" spc="-10" dirty="0">
                <a:latin typeface="Comic Sans MS"/>
                <a:cs typeface="Comic Sans MS"/>
              </a:rPr>
              <a:t>kadrosunda </a:t>
            </a:r>
            <a:r>
              <a:rPr sz="2400" spc="-5" dirty="0">
                <a:latin typeface="Comic Sans MS"/>
                <a:cs typeface="Comic Sans MS"/>
              </a:rPr>
              <a:t>bulunanlar için</a:t>
            </a:r>
            <a:r>
              <a:rPr sz="2400" spc="-13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%100'üne,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006EC0"/>
              </a:buClr>
              <a:buFont typeface="Wingdings"/>
              <a:buChar char=""/>
              <a:tabLst>
                <a:tab pos="356235" algn="l"/>
              </a:tabLst>
            </a:pPr>
            <a:r>
              <a:rPr sz="2400" dirty="0">
                <a:latin typeface="Comic Sans MS"/>
                <a:cs typeface="Comic Sans MS"/>
              </a:rPr>
              <a:t>Doçent </a:t>
            </a:r>
            <a:r>
              <a:rPr sz="2400" spc="-5" dirty="0">
                <a:latin typeface="Comic Sans MS"/>
                <a:cs typeface="Comic Sans MS"/>
              </a:rPr>
              <a:t>kadrosunda bulunanlar için</a:t>
            </a:r>
            <a:r>
              <a:rPr sz="2400" spc="-6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%90'ına,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006EC0"/>
              </a:buClr>
              <a:buFont typeface="Wingdings"/>
              <a:buChar char=""/>
              <a:tabLst>
                <a:tab pos="356235" algn="l"/>
              </a:tabLst>
            </a:pPr>
            <a:r>
              <a:rPr sz="2400" spc="-15" dirty="0">
                <a:latin typeface="Comic Sans MS"/>
                <a:cs typeface="Comic Sans MS"/>
              </a:rPr>
              <a:t>Yardımcı </a:t>
            </a:r>
            <a:r>
              <a:rPr sz="2400" spc="-5" dirty="0">
                <a:latin typeface="Comic Sans MS"/>
                <a:cs typeface="Comic Sans MS"/>
              </a:rPr>
              <a:t>doçent </a:t>
            </a:r>
            <a:r>
              <a:rPr sz="2400" spc="-10" dirty="0">
                <a:latin typeface="Comic Sans MS"/>
                <a:cs typeface="Comic Sans MS"/>
              </a:rPr>
              <a:t>kadrosunda </a:t>
            </a:r>
            <a:r>
              <a:rPr sz="2400" spc="-5" dirty="0">
                <a:latin typeface="Comic Sans MS"/>
                <a:cs typeface="Comic Sans MS"/>
              </a:rPr>
              <a:t>bulunanlar için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%80'ine,</a:t>
            </a:r>
            <a:endParaRPr sz="2400">
              <a:latin typeface="Comic Sans MS"/>
              <a:cs typeface="Comic Sans MS"/>
            </a:endParaRPr>
          </a:p>
          <a:p>
            <a:pPr marL="355600" marR="172720" indent="-342900" algn="just">
              <a:lnSpc>
                <a:spcPct val="100000"/>
              </a:lnSpc>
              <a:spcBef>
                <a:spcPts val="1000"/>
              </a:spcBef>
              <a:buClr>
                <a:srgbClr val="006EC0"/>
              </a:buClr>
              <a:buFont typeface="Wingdings"/>
              <a:buChar char=""/>
              <a:tabLst>
                <a:tab pos="356235" algn="l"/>
              </a:tabLst>
            </a:pPr>
            <a:r>
              <a:rPr sz="2400" spc="-10" dirty="0">
                <a:latin typeface="Comic Sans MS"/>
                <a:cs typeface="Comic Sans MS"/>
              </a:rPr>
              <a:t>Araştırma </a:t>
            </a:r>
            <a:r>
              <a:rPr sz="2400" dirty="0">
                <a:latin typeface="Comic Sans MS"/>
                <a:cs typeface="Comic Sans MS"/>
              </a:rPr>
              <a:t>görevlisi, öğretim görevlisi, </a:t>
            </a:r>
            <a:r>
              <a:rPr sz="2400" spc="-5" dirty="0">
                <a:latin typeface="Comic Sans MS"/>
                <a:cs typeface="Comic Sans MS"/>
              </a:rPr>
              <a:t>okutman, </a:t>
            </a:r>
            <a:r>
              <a:rPr sz="2400" dirty="0">
                <a:latin typeface="Comic Sans MS"/>
                <a:cs typeface="Comic Sans MS"/>
              </a:rPr>
              <a:t>uzman,  </a:t>
            </a:r>
            <a:r>
              <a:rPr sz="2400" spc="-5" dirty="0">
                <a:latin typeface="Comic Sans MS"/>
                <a:cs typeface="Comic Sans MS"/>
              </a:rPr>
              <a:t>çevirici ve eğitim-öğretim planlamacısı kadrosunda  bulunanlar için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%70'ine,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400" spc="-5" dirty="0">
                <a:latin typeface="Comic Sans MS"/>
                <a:cs typeface="Comic Sans MS"/>
              </a:rPr>
              <a:t>akademik teşvik puanının </a:t>
            </a:r>
            <a:r>
              <a:rPr sz="2400" dirty="0">
                <a:latin typeface="Comic Sans MS"/>
                <a:cs typeface="Comic Sans MS"/>
              </a:rPr>
              <a:t>yüze </a:t>
            </a:r>
            <a:r>
              <a:rPr sz="2400" spc="-5" dirty="0">
                <a:latin typeface="Comic Sans MS"/>
                <a:cs typeface="Comic Sans MS"/>
              </a:rPr>
              <a:t>bölünmesiyle bulunacak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oranın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omic Sans MS"/>
                <a:cs typeface="Comic Sans MS"/>
              </a:rPr>
              <a:t>uygulanması </a:t>
            </a:r>
            <a:r>
              <a:rPr sz="2400" dirty="0">
                <a:latin typeface="Comic Sans MS"/>
                <a:cs typeface="Comic Sans MS"/>
              </a:rPr>
              <a:t>suretiyle</a:t>
            </a:r>
            <a:r>
              <a:rPr sz="2400" spc="-6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hesaplanır.</a:t>
            </a:r>
            <a:endParaRPr sz="2400">
              <a:latin typeface="Comic Sans MS"/>
              <a:cs typeface="Comic Sans MS"/>
            </a:endParaRPr>
          </a:p>
          <a:p>
            <a:pPr marL="12700" marR="260350">
              <a:lnSpc>
                <a:spcPts val="1400"/>
              </a:lnSpc>
              <a:spcBef>
                <a:spcPts val="1305"/>
              </a:spcBef>
            </a:pPr>
            <a:r>
              <a:rPr sz="1200" spc="-25" dirty="0">
                <a:latin typeface="Comic Sans MS"/>
                <a:cs typeface="Comic Sans MS"/>
              </a:rPr>
              <a:t>[Akademik </a:t>
            </a:r>
            <a:r>
              <a:rPr sz="1200" spc="-60" dirty="0">
                <a:latin typeface="Comic Sans MS"/>
                <a:cs typeface="Comic Sans MS"/>
              </a:rPr>
              <a:t>teşvik </a:t>
            </a:r>
            <a:r>
              <a:rPr sz="1200" spc="-10" dirty="0">
                <a:latin typeface="Comic Sans MS"/>
                <a:cs typeface="Comic Sans MS"/>
              </a:rPr>
              <a:t>ödemesi </a:t>
            </a:r>
            <a:r>
              <a:rPr sz="1200" spc="-55" dirty="0">
                <a:latin typeface="Comic Sans MS"/>
                <a:cs typeface="Comic Sans MS"/>
              </a:rPr>
              <a:t>tutarı </a:t>
            </a:r>
            <a:r>
              <a:rPr sz="1200" spc="-45" dirty="0">
                <a:latin typeface="Comic Sans MS"/>
                <a:cs typeface="Comic Sans MS"/>
              </a:rPr>
              <a:t>=en </a:t>
            </a:r>
            <a:r>
              <a:rPr sz="1200" spc="-65" dirty="0">
                <a:latin typeface="Comic Sans MS"/>
                <a:cs typeface="Comic Sans MS"/>
              </a:rPr>
              <a:t>yüksek </a:t>
            </a:r>
            <a:r>
              <a:rPr sz="1200" spc="-25" dirty="0">
                <a:latin typeface="Comic Sans MS"/>
                <a:cs typeface="Comic Sans MS"/>
              </a:rPr>
              <a:t>Devlet </a:t>
            </a:r>
            <a:r>
              <a:rPr sz="1200" spc="-30" dirty="0">
                <a:latin typeface="Comic Sans MS"/>
                <a:cs typeface="Comic Sans MS"/>
              </a:rPr>
              <a:t>memuru </a:t>
            </a:r>
            <a:r>
              <a:rPr sz="1200" spc="-40" dirty="0">
                <a:latin typeface="Comic Sans MS"/>
                <a:cs typeface="Comic Sans MS"/>
              </a:rPr>
              <a:t>brüt </a:t>
            </a:r>
            <a:r>
              <a:rPr sz="1200" spc="-35" dirty="0">
                <a:latin typeface="Comic Sans MS"/>
                <a:cs typeface="Comic Sans MS"/>
              </a:rPr>
              <a:t>aylığı </a:t>
            </a:r>
            <a:r>
              <a:rPr sz="1200" dirty="0">
                <a:latin typeface="Comic Sans MS"/>
                <a:cs typeface="Comic Sans MS"/>
              </a:rPr>
              <a:t>xakademik </a:t>
            </a:r>
            <a:r>
              <a:rPr sz="1200" spc="-10" dirty="0">
                <a:latin typeface="Comic Sans MS"/>
                <a:cs typeface="Comic Sans MS"/>
              </a:rPr>
              <a:t>kadro </a:t>
            </a:r>
            <a:r>
              <a:rPr sz="1200" spc="-25" dirty="0">
                <a:latin typeface="Comic Sans MS"/>
                <a:cs typeface="Comic Sans MS"/>
              </a:rPr>
              <a:t>unvanlarına </a:t>
            </a:r>
            <a:r>
              <a:rPr sz="1200" dirty="0">
                <a:latin typeface="Comic Sans MS"/>
                <a:cs typeface="Comic Sans MS"/>
              </a:rPr>
              <a:t>göre </a:t>
            </a:r>
            <a:r>
              <a:rPr sz="1200" spc="-60" dirty="0">
                <a:latin typeface="Comic Sans MS"/>
                <a:cs typeface="Comic Sans MS"/>
              </a:rPr>
              <a:t>belirlenmiş </a:t>
            </a:r>
            <a:r>
              <a:rPr sz="1200" spc="5" dirty="0">
                <a:latin typeface="Comic Sans MS"/>
                <a:cs typeface="Comic Sans MS"/>
              </a:rPr>
              <a:t>olan </a:t>
            </a:r>
            <a:r>
              <a:rPr sz="1200" spc="-10" dirty="0">
                <a:latin typeface="Comic Sans MS"/>
                <a:cs typeface="Comic Sans MS"/>
              </a:rPr>
              <a:t>oran </a:t>
            </a:r>
            <a:r>
              <a:rPr sz="1200" dirty="0">
                <a:latin typeface="Comic Sans MS"/>
                <a:cs typeface="Comic Sans MS"/>
              </a:rPr>
              <a:t>x  </a:t>
            </a:r>
            <a:r>
              <a:rPr sz="1200" spc="-25" dirty="0">
                <a:latin typeface="Comic Sans MS"/>
                <a:cs typeface="Comic Sans MS"/>
              </a:rPr>
              <a:t>(akademik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60" dirty="0">
                <a:latin typeface="Comic Sans MS"/>
                <a:cs typeface="Comic Sans MS"/>
              </a:rPr>
              <a:t>teşvikpuanı/100)].</a:t>
            </a:r>
            <a:endParaRPr sz="1200">
              <a:latin typeface="Comic Sans MS"/>
              <a:cs typeface="Comic Sans MS"/>
            </a:endParaRPr>
          </a:p>
          <a:p>
            <a:pPr marR="5080" algn="r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solidFill>
                  <a:srgbClr val="888888"/>
                </a:solidFill>
                <a:latin typeface="Comic Sans MS"/>
                <a:cs typeface="Comic Sans MS"/>
              </a:rPr>
              <a:t>31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5"/>
            <a:ext cx="1591945" cy="507365"/>
          </a:xfrm>
          <a:custGeom>
            <a:avLst/>
            <a:gdLst/>
            <a:ahLst/>
            <a:cxnLst/>
            <a:rect l="l" t="t" r="r" b="b"/>
            <a:pathLst>
              <a:path w="1591945" h="507365">
                <a:moveTo>
                  <a:pt x="0" y="0"/>
                </a:moveTo>
                <a:lnTo>
                  <a:pt x="0" y="503428"/>
                </a:lnTo>
                <a:lnTo>
                  <a:pt x="1245844" y="506984"/>
                </a:lnTo>
                <a:lnTo>
                  <a:pt x="1346200" y="506984"/>
                </a:lnTo>
                <a:lnTo>
                  <a:pt x="1350899" y="502158"/>
                </a:lnTo>
                <a:lnTo>
                  <a:pt x="1352423" y="500634"/>
                </a:lnTo>
                <a:lnTo>
                  <a:pt x="1354328" y="499110"/>
                </a:lnTo>
                <a:lnTo>
                  <a:pt x="1355852" y="497459"/>
                </a:lnTo>
                <a:lnTo>
                  <a:pt x="1584960" y="268605"/>
                </a:lnTo>
                <a:lnTo>
                  <a:pt x="1590294" y="261493"/>
                </a:lnTo>
                <a:lnTo>
                  <a:pt x="1591945" y="254254"/>
                </a:lnTo>
                <a:lnTo>
                  <a:pt x="1590294" y="247142"/>
                </a:lnTo>
                <a:lnTo>
                  <a:pt x="1584960" y="240030"/>
                </a:lnTo>
                <a:lnTo>
                  <a:pt x="1355852" y="11303"/>
                </a:lnTo>
                <a:lnTo>
                  <a:pt x="1350899" y="11303"/>
                </a:lnTo>
                <a:lnTo>
                  <a:pt x="1350899" y="6477"/>
                </a:lnTo>
                <a:lnTo>
                  <a:pt x="1346200" y="6477"/>
                </a:lnTo>
                <a:lnTo>
                  <a:pt x="1341374" y="1778"/>
                </a:lnTo>
                <a:lnTo>
                  <a:pt x="1245844" y="1778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19371" y="265302"/>
            <a:ext cx="47809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GELİŞTİRME</a:t>
            </a:r>
            <a:r>
              <a:rPr spc="-175" dirty="0"/>
              <a:t> </a:t>
            </a:r>
            <a:r>
              <a:rPr spc="-5" dirty="0"/>
              <a:t>ÖDENEĞİ</a:t>
            </a:r>
          </a:p>
        </p:txBody>
      </p:sp>
      <p:sp>
        <p:nvSpPr>
          <p:cNvPr id="4" name="object 4"/>
          <p:cNvSpPr/>
          <p:nvPr/>
        </p:nvSpPr>
        <p:spPr>
          <a:xfrm>
            <a:off x="7866253" y="2109089"/>
            <a:ext cx="3950335" cy="0"/>
          </a:xfrm>
          <a:custGeom>
            <a:avLst/>
            <a:gdLst/>
            <a:ahLst/>
            <a:cxnLst/>
            <a:rect l="l" t="t" r="r" b="b"/>
            <a:pathLst>
              <a:path w="3950334">
                <a:moveTo>
                  <a:pt x="0" y="0"/>
                </a:moveTo>
                <a:lnTo>
                  <a:pt x="3950207" y="0"/>
                </a:lnTo>
              </a:path>
            </a:pathLst>
          </a:custGeom>
          <a:ln w="15239">
            <a:solidFill>
              <a:srgbClr val="24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70838" y="747115"/>
            <a:ext cx="10780395" cy="201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marR="5080" indent="172085" algn="just">
              <a:lnSpc>
                <a:spcPct val="140000"/>
              </a:lnSpc>
              <a:spcBef>
                <a:spcPts val="100"/>
              </a:spcBef>
            </a:pPr>
            <a:r>
              <a:rPr sz="1400" b="1" spc="-130" dirty="0">
                <a:solidFill>
                  <a:srgbClr val="242424"/>
                </a:solidFill>
                <a:latin typeface="Comic Sans MS"/>
                <a:cs typeface="Comic Sans MS"/>
              </a:rPr>
              <a:t>2914 </a:t>
            </a:r>
            <a:r>
              <a:rPr sz="1400" b="1" spc="-80" dirty="0">
                <a:solidFill>
                  <a:srgbClr val="242424"/>
                </a:solidFill>
                <a:latin typeface="Comic Sans MS"/>
                <a:cs typeface="Comic Sans MS"/>
              </a:rPr>
              <a:t>sayılı </a:t>
            </a:r>
            <a:r>
              <a:rPr sz="1400" b="1" spc="-100" dirty="0">
                <a:solidFill>
                  <a:srgbClr val="242424"/>
                </a:solidFill>
                <a:latin typeface="Comic Sans MS"/>
                <a:cs typeface="Comic Sans MS"/>
              </a:rPr>
              <a:t>Yükseköğretim </a:t>
            </a:r>
            <a:r>
              <a:rPr sz="1400" b="1" spc="-95" dirty="0">
                <a:solidFill>
                  <a:srgbClr val="242424"/>
                </a:solidFill>
                <a:latin typeface="Comic Sans MS"/>
                <a:cs typeface="Comic Sans MS"/>
              </a:rPr>
              <a:t>Personel </a:t>
            </a:r>
            <a:r>
              <a:rPr sz="1400" b="1" spc="-105" dirty="0">
                <a:solidFill>
                  <a:srgbClr val="242424"/>
                </a:solidFill>
                <a:latin typeface="Comic Sans MS"/>
                <a:cs typeface="Comic Sans MS"/>
              </a:rPr>
              <a:t>Kanununun </a:t>
            </a:r>
            <a:r>
              <a:rPr sz="1400" b="1" spc="-85" dirty="0">
                <a:solidFill>
                  <a:srgbClr val="242424"/>
                </a:solidFill>
                <a:latin typeface="Comic Sans MS"/>
                <a:cs typeface="Comic Sans MS"/>
              </a:rPr>
              <a:t>14 </a:t>
            </a:r>
            <a:r>
              <a:rPr sz="1400" b="1" spc="-65" dirty="0">
                <a:solidFill>
                  <a:srgbClr val="242424"/>
                </a:solidFill>
                <a:latin typeface="Comic Sans MS"/>
                <a:cs typeface="Comic Sans MS"/>
              </a:rPr>
              <a:t>üncü maddesi </a:t>
            </a:r>
            <a:r>
              <a:rPr sz="1400" b="1" spc="-30" dirty="0">
                <a:solidFill>
                  <a:srgbClr val="242424"/>
                </a:solidFill>
                <a:latin typeface="Comic Sans MS"/>
                <a:cs typeface="Comic Sans MS"/>
              </a:rPr>
              <a:t>ve </a:t>
            </a:r>
            <a:r>
              <a:rPr sz="1400" b="1" spc="-160" dirty="0">
                <a:solidFill>
                  <a:srgbClr val="242424"/>
                </a:solidFill>
                <a:latin typeface="Comic Sans MS"/>
                <a:cs typeface="Comic Sans MS"/>
              </a:rPr>
              <a:t>2005/8681 </a:t>
            </a:r>
            <a:r>
              <a:rPr sz="1400" b="1" spc="-80" dirty="0">
                <a:solidFill>
                  <a:srgbClr val="242424"/>
                </a:solidFill>
                <a:latin typeface="Comic Sans MS"/>
                <a:cs typeface="Comic Sans MS"/>
              </a:rPr>
              <a:t>sayılı </a:t>
            </a:r>
            <a:r>
              <a:rPr sz="1400" b="1" spc="-90" dirty="0">
                <a:solidFill>
                  <a:srgbClr val="242424"/>
                </a:solidFill>
                <a:latin typeface="Comic Sans MS"/>
                <a:cs typeface="Comic Sans MS"/>
              </a:rPr>
              <a:t>Bakanlar </a:t>
            </a:r>
            <a:r>
              <a:rPr sz="1400" b="1" spc="-120" dirty="0">
                <a:solidFill>
                  <a:srgbClr val="242424"/>
                </a:solidFill>
                <a:latin typeface="Comic Sans MS"/>
                <a:cs typeface="Comic Sans MS"/>
              </a:rPr>
              <a:t>Kurulu </a:t>
            </a:r>
            <a:r>
              <a:rPr sz="1400" b="1" spc="-100" dirty="0">
                <a:solidFill>
                  <a:srgbClr val="242424"/>
                </a:solidFill>
                <a:latin typeface="Comic Sans MS"/>
                <a:cs typeface="Comic Sans MS"/>
              </a:rPr>
              <a:t>Kararı </a:t>
            </a:r>
            <a:r>
              <a:rPr sz="1400" b="1" spc="-110" dirty="0">
                <a:solidFill>
                  <a:srgbClr val="242424"/>
                </a:solidFill>
                <a:latin typeface="Comic Sans MS"/>
                <a:cs typeface="Comic Sans MS"/>
              </a:rPr>
              <a:t>hükümleri </a:t>
            </a:r>
            <a:r>
              <a:rPr sz="1400" b="1" spc="-70" dirty="0">
                <a:solidFill>
                  <a:srgbClr val="242424"/>
                </a:solidFill>
                <a:latin typeface="Comic Sans MS"/>
                <a:cs typeface="Comic Sans MS"/>
              </a:rPr>
              <a:t>gereği </a:t>
            </a:r>
            <a:r>
              <a:rPr sz="1400" b="1" spc="-55" dirty="0">
                <a:solidFill>
                  <a:srgbClr val="242424"/>
                </a:solidFill>
                <a:latin typeface="Comic Sans MS"/>
                <a:cs typeface="Comic Sans MS"/>
              </a:rPr>
              <a:t>akademik </a:t>
            </a:r>
            <a:r>
              <a:rPr sz="1400" b="1" spc="49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75" dirty="0">
                <a:solidFill>
                  <a:srgbClr val="242424"/>
                </a:solidFill>
                <a:latin typeface="Comic Sans MS"/>
                <a:cs typeface="Comic Sans MS"/>
              </a:rPr>
              <a:t>personele </a:t>
            </a:r>
            <a:r>
              <a:rPr sz="1400" b="1" spc="-100" dirty="0">
                <a:solidFill>
                  <a:srgbClr val="242424"/>
                </a:solidFill>
                <a:latin typeface="Comic Sans MS"/>
                <a:cs typeface="Comic Sans MS"/>
              </a:rPr>
              <a:t>geliştirme </a:t>
            </a:r>
            <a:r>
              <a:rPr sz="1400" b="1" spc="-60" dirty="0">
                <a:solidFill>
                  <a:srgbClr val="242424"/>
                </a:solidFill>
                <a:latin typeface="Comic Sans MS"/>
                <a:cs typeface="Comic Sans MS"/>
              </a:rPr>
              <a:t>ödeneği </a:t>
            </a:r>
            <a:r>
              <a:rPr sz="1400" b="1" spc="-85" dirty="0">
                <a:solidFill>
                  <a:srgbClr val="242424"/>
                </a:solidFill>
                <a:latin typeface="Comic Sans MS"/>
                <a:cs typeface="Comic Sans MS"/>
              </a:rPr>
              <a:t>ödenir. </a:t>
            </a:r>
            <a:r>
              <a:rPr sz="1400" b="1" spc="-90" dirty="0">
                <a:solidFill>
                  <a:srgbClr val="242424"/>
                </a:solidFill>
                <a:latin typeface="Comic Sans MS"/>
                <a:cs typeface="Comic Sans MS"/>
              </a:rPr>
              <a:t>Geliştirme </a:t>
            </a:r>
            <a:r>
              <a:rPr sz="1400" b="1" spc="-60" dirty="0">
                <a:solidFill>
                  <a:srgbClr val="242424"/>
                </a:solidFill>
                <a:latin typeface="Comic Sans MS"/>
                <a:cs typeface="Comic Sans MS"/>
              </a:rPr>
              <a:t>ödeneği, </a:t>
            </a:r>
            <a:r>
              <a:rPr sz="1400" b="1" spc="-70" dirty="0">
                <a:solidFill>
                  <a:srgbClr val="242424"/>
                </a:solidFill>
                <a:latin typeface="Comic Sans MS"/>
                <a:cs typeface="Comic Sans MS"/>
              </a:rPr>
              <a:t>çalışmayı </a:t>
            </a:r>
            <a:r>
              <a:rPr sz="1400" b="1" spc="-80" dirty="0">
                <a:solidFill>
                  <a:srgbClr val="242424"/>
                </a:solidFill>
                <a:latin typeface="Comic Sans MS"/>
                <a:cs typeface="Comic Sans MS"/>
              </a:rPr>
              <a:t>izleyen </a:t>
            </a:r>
            <a:r>
              <a:rPr sz="1400" b="1" spc="-60" dirty="0">
                <a:solidFill>
                  <a:srgbClr val="242424"/>
                </a:solidFill>
                <a:latin typeface="Comic Sans MS"/>
                <a:cs typeface="Comic Sans MS"/>
              </a:rPr>
              <a:t>aybaşında </a:t>
            </a:r>
            <a:r>
              <a:rPr sz="1400" b="1" spc="-85" dirty="0">
                <a:solidFill>
                  <a:srgbClr val="242424"/>
                </a:solidFill>
                <a:latin typeface="Comic Sans MS"/>
                <a:cs typeface="Comic Sans MS"/>
              </a:rPr>
              <a:t>ödenir. </a:t>
            </a:r>
            <a:r>
              <a:rPr sz="1400" b="1" spc="-80" dirty="0">
                <a:solidFill>
                  <a:srgbClr val="242424"/>
                </a:solidFill>
                <a:latin typeface="Comic Sans MS"/>
                <a:cs typeface="Comic Sans MS"/>
              </a:rPr>
              <a:t>Bu </a:t>
            </a:r>
            <a:r>
              <a:rPr sz="1400" b="1" spc="-55" dirty="0">
                <a:solidFill>
                  <a:srgbClr val="242424"/>
                </a:solidFill>
                <a:latin typeface="Comic Sans MS"/>
                <a:cs typeface="Comic Sans MS"/>
              </a:rPr>
              <a:t>ödenek </a:t>
            </a:r>
            <a:r>
              <a:rPr sz="1400" b="1" spc="-45" dirty="0">
                <a:solidFill>
                  <a:srgbClr val="242424"/>
                </a:solidFill>
                <a:latin typeface="Comic Sans MS"/>
                <a:cs typeface="Comic Sans MS"/>
              </a:rPr>
              <a:t>damga </a:t>
            </a:r>
            <a:r>
              <a:rPr sz="1400" b="1" spc="-95" dirty="0">
                <a:solidFill>
                  <a:srgbClr val="242424"/>
                </a:solidFill>
                <a:latin typeface="Comic Sans MS"/>
                <a:cs typeface="Comic Sans MS"/>
              </a:rPr>
              <a:t>vergisi </a:t>
            </a:r>
            <a:r>
              <a:rPr sz="1400" b="1" spc="-60" dirty="0">
                <a:solidFill>
                  <a:srgbClr val="242424"/>
                </a:solidFill>
                <a:latin typeface="Comic Sans MS"/>
                <a:cs typeface="Comic Sans MS"/>
              </a:rPr>
              <a:t>hariç </a:t>
            </a:r>
            <a:r>
              <a:rPr sz="1400" b="1" spc="-85" dirty="0">
                <a:solidFill>
                  <a:srgbClr val="242424"/>
                </a:solidFill>
                <a:latin typeface="Comic Sans MS"/>
                <a:cs typeface="Comic Sans MS"/>
              </a:rPr>
              <a:t>herhangi </a:t>
            </a:r>
            <a:r>
              <a:rPr sz="1400" b="1" spc="-75" dirty="0">
                <a:solidFill>
                  <a:srgbClr val="242424"/>
                </a:solidFill>
                <a:latin typeface="Comic Sans MS"/>
                <a:cs typeface="Comic Sans MS"/>
              </a:rPr>
              <a:t>bir  </a:t>
            </a:r>
            <a:r>
              <a:rPr sz="1400" b="1" spc="-80" dirty="0">
                <a:solidFill>
                  <a:srgbClr val="242424"/>
                </a:solidFill>
                <a:latin typeface="Comic Sans MS"/>
                <a:cs typeface="Comic Sans MS"/>
              </a:rPr>
              <a:t>vergi </a:t>
            </a:r>
            <a:r>
              <a:rPr sz="1400" b="1" spc="-30" dirty="0">
                <a:solidFill>
                  <a:srgbClr val="242424"/>
                </a:solidFill>
                <a:latin typeface="Comic Sans MS"/>
                <a:cs typeface="Comic Sans MS"/>
              </a:rPr>
              <a:t>ve </a:t>
            </a:r>
            <a:r>
              <a:rPr sz="1400" b="1" spc="-90" dirty="0">
                <a:solidFill>
                  <a:srgbClr val="242424"/>
                </a:solidFill>
                <a:latin typeface="Comic Sans MS"/>
                <a:cs typeface="Comic Sans MS"/>
              </a:rPr>
              <a:t>kesintiye </a:t>
            </a:r>
            <a:r>
              <a:rPr sz="1400" b="1" spc="-65" dirty="0">
                <a:solidFill>
                  <a:srgbClr val="242424"/>
                </a:solidFill>
                <a:latin typeface="Comic Sans MS"/>
                <a:cs typeface="Comic Sans MS"/>
              </a:rPr>
              <a:t>tabi</a:t>
            </a:r>
            <a:r>
              <a:rPr sz="1400" b="1" spc="-450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110" dirty="0">
                <a:solidFill>
                  <a:srgbClr val="242424"/>
                </a:solidFill>
                <a:latin typeface="Comic Sans MS"/>
                <a:cs typeface="Comic Sans MS"/>
              </a:rPr>
              <a:t>tutulmaz.</a:t>
            </a:r>
            <a:endParaRPr sz="1400">
              <a:latin typeface="Comic Sans MS"/>
              <a:cs typeface="Comic Sans MS"/>
            </a:endParaRPr>
          </a:p>
          <a:p>
            <a:pPr marL="299085">
              <a:lnSpc>
                <a:spcPct val="100000"/>
              </a:lnSpc>
              <a:spcBef>
                <a:spcPts val="240"/>
              </a:spcBef>
            </a:pPr>
            <a:r>
              <a:rPr sz="1400" b="1" spc="-90" dirty="0">
                <a:solidFill>
                  <a:srgbClr val="242424"/>
                </a:solidFill>
                <a:latin typeface="Comic Sans MS"/>
                <a:cs typeface="Comic Sans MS"/>
              </a:rPr>
              <a:t>Geliştirme</a:t>
            </a:r>
            <a:r>
              <a:rPr sz="1400" b="1" spc="-22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55" dirty="0">
                <a:solidFill>
                  <a:srgbClr val="242424"/>
                </a:solidFill>
                <a:latin typeface="Comic Sans MS"/>
                <a:cs typeface="Comic Sans MS"/>
              </a:rPr>
              <a:t>ödeneğine</a:t>
            </a:r>
            <a:r>
              <a:rPr sz="1400" b="1" spc="-150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85" dirty="0">
                <a:solidFill>
                  <a:srgbClr val="242424"/>
                </a:solidFill>
                <a:latin typeface="Comic Sans MS"/>
                <a:cs typeface="Comic Sans MS"/>
              </a:rPr>
              <a:t>fiilen</a:t>
            </a:r>
            <a:r>
              <a:rPr sz="1400" b="1" spc="-204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65" dirty="0">
                <a:solidFill>
                  <a:srgbClr val="242424"/>
                </a:solidFill>
                <a:latin typeface="Comic Sans MS"/>
                <a:cs typeface="Comic Sans MS"/>
              </a:rPr>
              <a:t>göreve</a:t>
            </a:r>
            <a:r>
              <a:rPr sz="1400" b="1" spc="-160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80" dirty="0">
                <a:solidFill>
                  <a:srgbClr val="242424"/>
                </a:solidFill>
                <a:latin typeface="Comic Sans MS"/>
                <a:cs typeface="Comic Sans MS"/>
              </a:rPr>
              <a:t>başlanılan</a:t>
            </a:r>
            <a:r>
              <a:rPr sz="1400" b="1" spc="-12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95" dirty="0">
                <a:solidFill>
                  <a:srgbClr val="242424"/>
                </a:solidFill>
                <a:latin typeface="Comic Sans MS"/>
                <a:cs typeface="Comic Sans MS"/>
              </a:rPr>
              <a:t>tarihte</a:t>
            </a:r>
            <a:r>
              <a:rPr sz="1400" b="1" spc="-220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50" dirty="0">
                <a:solidFill>
                  <a:srgbClr val="242424"/>
                </a:solidFill>
                <a:latin typeface="Comic Sans MS"/>
                <a:cs typeface="Comic Sans MS"/>
              </a:rPr>
              <a:t>hak</a:t>
            </a:r>
            <a:r>
              <a:rPr sz="1400" b="1" spc="-170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90" dirty="0">
                <a:solidFill>
                  <a:srgbClr val="242424"/>
                </a:solidFill>
                <a:latin typeface="Comic Sans MS"/>
                <a:cs typeface="Comic Sans MS"/>
              </a:rPr>
              <a:t>kazanılır</a:t>
            </a:r>
            <a:r>
              <a:rPr sz="1400" b="1" spc="-23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30" dirty="0">
                <a:solidFill>
                  <a:srgbClr val="242424"/>
                </a:solidFill>
                <a:latin typeface="Comic Sans MS"/>
                <a:cs typeface="Comic Sans MS"/>
              </a:rPr>
              <a:t>ve</a:t>
            </a:r>
            <a:r>
              <a:rPr sz="1400" b="1" spc="-12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75" dirty="0">
                <a:solidFill>
                  <a:srgbClr val="242424"/>
                </a:solidFill>
                <a:latin typeface="Comic Sans MS"/>
                <a:cs typeface="Comic Sans MS"/>
              </a:rPr>
              <a:t>görevden</a:t>
            </a:r>
            <a:r>
              <a:rPr sz="1400" b="1" spc="-13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80" dirty="0">
                <a:solidFill>
                  <a:srgbClr val="242424"/>
                </a:solidFill>
                <a:latin typeface="Comic Sans MS"/>
                <a:cs typeface="Comic Sans MS"/>
              </a:rPr>
              <a:t>ayrılmalarda</a:t>
            </a:r>
            <a:r>
              <a:rPr sz="1400" b="1" spc="-12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dirty="0">
                <a:solidFill>
                  <a:srgbClr val="242424"/>
                </a:solidFill>
                <a:latin typeface="Comic Sans MS"/>
                <a:cs typeface="Comic Sans MS"/>
              </a:rPr>
              <a:t>o</a:t>
            </a:r>
            <a:r>
              <a:rPr sz="1400" b="1" spc="-80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25" dirty="0">
                <a:solidFill>
                  <a:srgbClr val="242424"/>
                </a:solidFill>
                <a:latin typeface="Comic Sans MS"/>
                <a:cs typeface="Comic Sans MS"/>
              </a:rPr>
              <a:t>ay</a:t>
            </a:r>
            <a:r>
              <a:rPr sz="1400" b="1" spc="-80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50" dirty="0">
                <a:solidFill>
                  <a:srgbClr val="242424"/>
                </a:solidFill>
                <a:latin typeface="Comic Sans MS"/>
                <a:cs typeface="Comic Sans MS"/>
              </a:rPr>
              <a:t>içinde</a:t>
            </a:r>
            <a:r>
              <a:rPr sz="1400" b="1" spc="-2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65" dirty="0">
                <a:solidFill>
                  <a:srgbClr val="242424"/>
                </a:solidFill>
                <a:latin typeface="Comic Sans MS"/>
                <a:cs typeface="Comic Sans MS"/>
              </a:rPr>
              <a:t>çalışılan</a:t>
            </a:r>
            <a:r>
              <a:rPr sz="1400" b="1" spc="-170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85" dirty="0">
                <a:solidFill>
                  <a:srgbClr val="242424"/>
                </a:solidFill>
                <a:latin typeface="Comic Sans MS"/>
                <a:cs typeface="Comic Sans MS"/>
              </a:rPr>
              <a:t>günler</a:t>
            </a:r>
            <a:r>
              <a:rPr sz="1400" b="1" spc="-160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55" dirty="0">
                <a:solidFill>
                  <a:srgbClr val="242424"/>
                </a:solidFill>
                <a:latin typeface="Comic Sans MS"/>
                <a:cs typeface="Comic Sans MS"/>
              </a:rPr>
              <a:t>hesap</a:t>
            </a:r>
            <a:r>
              <a:rPr sz="1400" b="1" spc="-160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75" dirty="0">
                <a:solidFill>
                  <a:srgbClr val="242424"/>
                </a:solidFill>
                <a:latin typeface="Comic Sans MS"/>
                <a:cs typeface="Comic Sans MS"/>
              </a:rPr>
              <a:t>edilerek</a:t>
            </a:r>
            <a:endParaRPr sz="1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400" b="1" spc="-85" dirty="0">
                <a:solidFill>
                  <a:srgbClr val="242424"/>
                </a:solidFill>
                <a:latin typeface="Comic Sans MS"/>
                <a:cs typeface="Comic Sans MS"/>
              </a:rPr>
              <a:t>ödenir.</a:t>
            </a:r>
            <a:r>
              <a:rPr sz="1400" b="1" spc="-130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110" dirty="0">
                <a:solidFill>
                  <a:srgbClr val="242424"/>
                </a:solidFill>
                <a:latin typeface="Comic Sans MS"/>
                <a:cs typeface="Comic Sans MS"/>
              </a:rPr>
              <a:t>Profesör,</a:t>
            </a:r>
            <a:r>
              <a:rPr sz="1400" b="1" spc="-21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75" dirty="0">
                <a:solidFill>
                  <a:srgbClr val="242424"/>
                </a:solidFill>
                <a:latin typeface="Comic Sans MS"/>
                <a:cs typeface="Comic Sans MS"/>
              </a:rPr>
              <a:t>Doçent,</a:t>
            </a:r>
            <a:r>
              <a:rPr sz="1400" b="1" spc="-9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65" dirty="0">
                <a:solidFill>
                  <a:srgbClr val="242424"/>
                </a:solidFill>
                <a:latin typeface="Comic Sans MS"/>
                <a:cs typeface="Comic Sans MS"/>
              </a:rPr>
              <a:t>yardımcı</a:t>
            </a:r>
            <a:r>
              <a:rPr sz="1400" b="1" spc="-17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50" dirty="0">
                <a:solidFill>
                  <a:srgbClr val="242424"/>
                </a:solidFill>
                <a:latin typeface="Comic Sans MS"/>
                <a:cs typeface="Comic Sans MS"/>
              </a:rPr>
              <a:t>doçent</a:t>
            </a:r>
            <a:r>
              <a:rPr sz="1400" b="1" spc="-13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30" dirty="0">
                <a:solidFill>
                  <a:srgbClr val="242424"/>
                </a:solidFill>
                <a:latin typeface="Comic Sans MS"/>
                <a:cs typeface="Comic Sans MS"/>
              </a:rPr>
              <a:t>ve</a:t>
            </a:r>
            <a:r>
              <a:rPr sz="1400" b="1" spc="-12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100" dirty="0">
                <a:solidFill>
                  <a:srgbClr val="242424"/>
                </a:solidFill>
                <a:latin typeface="Comic Sans MS"/>
                <a:cs typeface="Comic Sans MS"/>
              </a:rPr>
              <a:t>araştırma</a:t>
            </a:r>
            <a:r>
              <a:rPr sz="1400" b="1" spc="-19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90" dirty="0">
                <a:solidFill>
                  <a:srgbClr val="242424"/>
                </a:solidFill>
                <a:latin typeface="Comic Sans MS"/>
                <a:cs typeface="Comic Sans MS"/>
              </a:rPr>
              <a:t>görevlileri</a:t>
            </a:r>
            <a:r>
              <a:rPr sz="1400" b="1" spc="-17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85" dirty="0">
                <a:solidFill>
                  <a:srgbClr val="242424"/>
                </a:solidFill>
                <a:latin typeface="Comic Sans MS"/>
                <a:cs typeface="Comic Sans MS"/>
              </a:rPr>
              <a:t>dışındaki</a:t>
            </a:r>
            <a:r>
              <a:rPr sz="1400" b="1" spc="-14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80" dirty="0">
                <a:solidFill>
                  <a:srgbClr val="242424"/>
                </a:solidFill>
                <a:latin typeface="Comic Sans MS"/>
                <a:cs typeface="Comic Sans MS"/>
              </a:rPr>
              <a:t>kadrolara</a:t>
            </a:r>
            <a:r>
              <a:rPr sz="1400" b="1" spc="-130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85" dirty="0">
                <a:solidFill>
                  <a:srgbClr val="242424"/>
                </a:solidFill>
                <a:latin typeface="Comic Sans MS"/>
                <a:cs typeface="Comic Sans MS"/>
              </a:rPr>
              <a:t>atanmış</a:t>
            </a:r>
            <a:r>
              <a:rPr sz="1400" b="1" spc="-22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65" dirty="0">
                <a:solidFill>
                  <a:srgbClr val="242424"/>
                </a:solidFill>
                <a:latin typeface="Comic Sans MS"/>
                <a:cs typeface="Comic Sans MS"/>
              </a:rPr>
              <a:t>olanlara</a:t>
            </a:r>
            <a:r>
              <a:rPr sz="1400" b="1" spc="-15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65" dirty="0">
                <a:solidFill>
                  <a:srgbClr val="242424"/>
                </a:solidFill>
                <a:latin typeface="Comic Sans MS"/>
                <a:cs typeface="Comic Sans MS"/>
              </a:rPr>
              <a:t>hesaplanan</a:t>
            </a:r>
            <a:r>
              <a:rPr sz="1400" b="1" spc="-170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65" dirty="0">
                <a:solidFill>
                  <a:srgbClr val="242424"/>
                </a:solidFill>
                <a:latin typeface="Comic Sans MS"/>
                <a:cs typeface="Comic Sans MS"/>
              </a:rPr>
              <a:t>ödeneğin</a:t>
            </a:r>
            <a:r>
              <a:rPr sz="1400" b="1" spc="-110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90" dirty="0">
                <a:solidFill>
                  <a:srgbClr val="242424"/>
                </a:solidFill>
                <a:latin typeface="Comic Sans MS"/>
                <a:cs typeface="Comic Sans MS"/>
              </a:rPr>
              <a:t>yarısı</a:t>
            </a:r>
            <a:r>
              <a:rPr sz="1400" b="1" spc="-15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85" dirty="0">
                <a:solidFill>
                  <a:srgbClr val="242424"/>
                </a:solidFill>
                <a:latin typeface="Comic Sans MS"/>
                <a:cs typeface="Comic Sans MS"/>
              </a:rPr>
              <a:t>ödenir.</a:t>
            </a:r>
            <a:endParaRPr sz="1400">
              <a:latin typeface="Comic Sans MS"/>
              <a:cs typeface="Comic Sans MS"/>
            </a:endParaRPr>
          </a:p>
          <a:p>
            <a:pPr marL="12700" marR="979805" indent="264795">
              <a:lnSpc>
                <a:spcPct val="100000"/>
              </a:lnSpc>
            </a:pPr>
            <a:r>
              <a:rPr sz="1400" b="1" spc="-90" dirty="0">
                <a:solidFill>
                  <a:srgbClr val="242424"/>
                </a:solidFill>
                <a:latin typeface="Comic Sans MS"/>
                <a:cs typeface="Comic Sans MS"/>
              </a:rPr>
              <a:t>Geliştirme</a:t>
            </a:r>
            <a:r>
              <a:rPr sz="1400" b="1" spc="-16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55" dirty="0">
                <a:solidFill>
                  <a:srgbClr val="242424"/>
                </a:solidFill>
                <a:latin typeface="Comic Sans MS"/>
                <a:cs typeface="Comic Sans MS"/>
              </a:rPr>
              <a:t>ödeneği</a:t>
            </a:r>
            <a:r>
              <a:rPr sz="1400" b="1" spc="-14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70" dirty="0">
                <a:solidFill>
                  <a:srgbClr val="242424"/>
                </a:solidFill>
                <a:latin typeface="Comic Sans MS"/>
                <a:cs typeface="Comic Sans MS"/>
              </a:rPr>
              <a:t>verilecek</a:t>
            </a:r>
            <a:r>
              <a:rPr sz="1400" b="1" spc="-14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95" dirty="0">
                <a:solidFill>
                  <a:srgbClr val="242424"/>
                </a:solidFill>
                <a:latin typeface="Comic Sans MS"/>
                <a:cs typeface="Comic Sans MS"/>
              </a:rPr>
              <a:t>yükseköğretim</a:t>
            </a:r>
            <a:r>
              <a:rPr sz="1400" b="1" spc="-220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110" dirty="0">
                <a:solidFill>
                  <a:srgbClr val="242424"/>
                </a:solidFill>
                <a:latin typeface="Comic Sans MS"/>
                <a:cs typeface="Comic Sans MS"/>
              </a:rPr>
              <a:t>kurumları</a:t>
            </a:r>
            <a:r>
              <a:rPr sz="1400" b="1" spc="-254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60" dirty="0">
                <a:solidFill>
                  <a:srgbClr val="242424"/>
                </a:solidFill>
                <a:latin typeface="Comic Sans MS"/>
                <a:cs typeface="Comic Sans MS"/>
              </a:rPr>
              <a:t>ile</a:t>
            </a:r>
            <a:r>
              <a:rPr sz="1400" b="1" spc="-12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85" dirty="0">
                <a:solidFill>
                  <a:srgbClr val="242424"/>
                </a:solidFill>
                <a:latin typeface="Comic Sans MS"/>
                <a:cs typeface="Comic Sans MS"/>
              </a:rPr>
              <a:t>ilgili</a:t>
            </a:r>
            <a:r>
              <a:rPr sz="1400" b="1" spc="-19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105" dirty="0">
                <a:solidFill>
                  <a:srgbClr val="242424"/>
                </a:solidFill>
                <a:latin typeface="Comic Sans MS"/>
                <a:cs typeface="Comic Sans MS"/>
              </a:rPr>
              <a:t>hususlar</a:t>
            </a:r>
            <a:r>
              <a:rPr sz="1400" b="1" spc="-22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105" dirty="0">
                <a:solidFill>
                  <a:srgbClr val="242424"/>
                </a:solidFill>
                <a:latin typeface="Comic Sans MS"/>
                <a:cs typeface="Comic Sans MS"/>
              </a:rPr>
              <a:t>Yükseköğretim</a:t>
            </a:r>
            <a:r>
              <a:rPr sz="1400" b="1" spc="-180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114" dirty="0">
                <a:solidFill>
                  <a:srgbClr val="242424"/>
                </a:solidFill>
                <a:latin typeface="Comic Sans MS"/>
                <a:cs typeface="Comic Sans MS"/>
              </a:rPr>
              <a:t>Kurulu</a:t>
            </a:r>
            <a:r>
              <a:rPr sz="1400" b="1" spc="-280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60" dirty="0">
                <a:solidFill>
                  <a:srgbClr val="242424"/>
                </a:solidFill>
                <a:latin typeface="Comic Sans MS"/>
                <a:cs typeface="Comic Sans MS"/>
              </a:rPr>
              <a:t>ile</a:t>
            </a:r>
            <a:r>
              <a:rPr sz="1400" b="1" spc="-12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80" dirty="0">
                <a:solidFill>
                  <a:srgbClr val="242424"/>
                </a:solidFill>
                <a:latin typeface="Comic Sans MS"/>
                <a:cs typeface="Comic Sans MS"/>
              </a:rPr>
              <a:t>Milli</a:t>
            </a:r>
            <a:r>
              <a:rPr sz="1400" b="1" spc="-16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105" dirty="0">
                <a:solidFill>
                  <a:srgbClr val="242424"/>
                </a:solidFill>
                <a:latin typeface="Comic Sans MS"/>
                <a:cs typeface="Comic Sans MS"/>
              </a:rPr>
              <a:t>Eğitim</a:t>
            </a:r>
            <a:r>
              <a:rPr sz="1400" b="1" spc="-210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90" dirty="0">
                <a:solidFill>
                  <a:srgbClr val="242424"/>
                </a:solidFill>
                <a:latin typeface="Comic Sans MS"/>
                <a:cs typeface="Comic Sans MS"/>
              </a:rPr>
              <a:t>Bakanlığının</a:t>
            </a:r>
            <a:r>
              <a:rPr sz="1400" b="1" spc="-18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90" dirty="0">
                <a:solidFill>
                  <a:srgbClr val="242424"/>
                </a:solidFill>
                <a:latin typeface="Comic Sans MS"/>
                <a:cs typeface="Comic Sans MS"/>
              </a:rPr>
              <a:t>görüşü</a:t>
            </a:r>
            <a:r>
              <a:rPr sz="1400" b="1" spc="-19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60" dirty="0">
                <a:solidFill>
                  <a:srgbClr val="242424"/>
                </a:solidFill>
                <a:latin typeface="Comic Sans MS"/>
                <a:cs typeface="Comic Sans MS"/>
              </a:rPr>
              <a:t>ve  </a:t>
            </a:r>
            <a:r>
              <a:rPr sz="1400" b="1" spc="-50" dirty="0">
                <a:solidFill>
                  <a:srgbClr val="242424"/>
                </a:solidFill>
                <a:latin typeface="Comic Sans MS"/>
                <a:cs typeface="Comic Sans MS"/>
              </a:rPr>
              <a:t>Maliye</a:t>
            </a:r>
            <a:r>
              <a:rPr sz="1400" b="1" spc="-160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90" dirty="0">
                <a:solidFill>
                  <a:srgbClr val="242424"/>
                </a:solidFill>
                <a:latin typeface="Comic Sans MS"/>
                <a:cs typeface="Comic Sans MS"/>
              </a:rPr>
              <a:t>Bakanlığının</a:t>
            </a:r>
            <a:r>
              <a:rPr sz="1400" b="1" spc="-21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95" dirty="0">
                <a:solidFill>
                  <a:srgbClr val="242424"/>
                </a:solidFill>
                <a:latin typeface="Comic Sans MS"/>
                <a:cs typeface="Comic Sans MS"/>
              </a:rPr>
              <a:t>teklifi</a:t>
            </a:r>
            <a:r>
              <a:rPr sz="1400" b="1" spc="-190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95" dirty="0">
                <a:solidFill>
                  <a:srgbClr val="242424"/>
                </a:solidFill>
                <a:latin typeface="Comic Sans MS"/>
                <a:cs typeface="Comic Sans MS"/>
              </a:rPr>
              <a:t>üzerine</a:t>
            </a:r>
            <a:r>
              <a:rPr sz="1400" b="1" spc="-19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85" dirty="0">
                <a:solidFill>
                  <a:srgbClr val="242424"/>
                </a:solidFill>
                <a:latin typeface="Comic Sans MS"/>
                <a:cs typeface="Comic Sans MS"/>
              </a:rPr>
              <a:t>Bakanlar</a:t>
            </a:r>
            <a:r>
              <a:rPr sz="1400" b="1" spc="-190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114" dirty="0">
                <a:solidFill>
                  <a:srgbClr val="242424"/>
                </a:solidFill>
                <a:latin typeface="Comic Sans MS"/>
                <a:cs typeface="Comic Sans MS"/>
              </a:rPr>
              <a:t>Kurulu</a:t>
            </a:r>
            <a:r>
              <a:rPr sz="1400" b="1" spc="-29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85" dirty="0">
                <a:solidFill>
                  <a:srgbClr val="242424"/>
                </a:solidFill>
                <a:latin typeface="Comic Sans MS"/>
                <a:cs typeface="Comic Sans MS"/>
              </a:rPr>
              <a:t>kararı</a:t>
            </a:r>
            <a:r>
              <a:rPr sz="1400" b="1" spc="-23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60" dirty="0">
                <a:solidFill>
                  <a:srgbClr val="242424"/>
                </a:solidFill>
                <a:latin typeface="Comic Sans MS"/>
                <a:cs typeface="Comic Sans MS"/>
              </a:rPr>
              <a:t>ile</a:t>
            </a:r>
            <a:r>
              <a:rPr sz="1400" b="1" spc="-14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90" dirty="0">
                <a:solidFill>
                  <a:srgbClr val="242424"/>
                </a:solidFill>
                <a:latin typeface="Comic Sans MS"/>
                <a:cs typeface="Comic Sans MS"/>
              </a:rPr>
              <a:t>tespit</a:t>
            </a:r>
            <a:r>
              <a:rPr sz="1400" b="1" spc="-5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1400" b="1" spc="-85" dirty="0">
                <a:solidFill>
                  <a:srgbClr val="242424"/>
                </a:solidFill>
                <a:latin typeface="Comic Sans MS"/>
                <a:cs typeface="Comic Sans MS"/>
              </a:rPr>
              <a:t>edilir.</a:t>
            </a:r>
            <a:endParaRPr sz="1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400" b="1" spc="-105" dirty="0">
                <a:solidFill>
                  <a:srgbClr val="FF0000"/>
                </a:solidFill>
                <a:latin typeface="Comic Sans MS"/>
                <a:cs typeface="Comic Sans MS"/>
              </a:rPr>
              <a:t>[(Aylık</a:t>
            </a:r>
            <a:r>
              <a:rPr sz="1400" b="1" spc="-26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400" b="1" spc="-100" dirty="0">
                <a:solidFill>
                  <a:srgbClr val="FF0000"/>
                </a:solidFill>
                <a:latin typeface="Comic Sans MS"/>
                <a:cs typeface="Comic Sans MS"/>
              </a:rPr>
              <a:t>Gösterge+Ek</a:t>
            </a:r>
            <a:r>
              <a:rPr sz="1400" b="1" spc="-1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400" b="1" spc="-90" dirty="0">
                <a:solidFill>
                  <a:srgbClr val="FF0000"/>
                </a:solidFill>
                <a:latin typeface="Comic Sans MS"/>
                <a:cs typeface="Comic Sans MS"/>
              </a:rPr>
              <a:t>gösterge)</a:t>
            </a:r>
            <a:r>
              <a:rPr sz="1400" b="1" spc="-2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sz="1400" b="1" spc="-18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400" b="1" spc="-80" dirty="0">
                <a:solidFill>
                  <a:srgbClr val="FF0000"/>
                </a:solidFill>
                <a:latin typeface="Comic Sans MS"/>
                <a:cs typeface="Comic Sans MS"/>
              </a:rPr>
              <a:t>Aylık</a:t>
            </a:r>
            <a:r>
              <a:rPr sz="1400" b="1" spc="-18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400" b="1" spc="-110" dirty="0">
                <a:solidFill>
                  <a:srgbClr val="FF0000"/>
                </a:solidFill>
                <a:latin typeface="Comic Sans MS"/>
                <a:cs typeface="Comic Sans MS"/>
              </a:rPr>
              <a:t>Katsayı]</a:t>
            </a:r>
            <a:r>
              <a:rPr sz="1400" b="1" spc="-204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400" b="1" spc="-105" dirty="0">
                <a:solidFill>
                  <a:srgbClr val="FF0000"/>
                </a:solidFill>
                <a:latin typeface="Comic Sans MS"/>
                <a:cs typeface="Comic Sans MS"/>
              </a:rPr>
              <a:t>*%Geliştirme</a:t>
            </a:r>
            <a:r>
              <a:rPr sz="1400" b="1" spc="-254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400" b="1" spc="-55" dirty="0">
                <a:solidFill>
                  <a:srgbClr val="FF0000"/>
                </a:solidFill>
                <a:latin typeface="Comic Sans MS"/>
                <a:cs typeface="Comic Sans MS"/>
              </a:rPr>
              <a:t>Ödeneği</a:t>
            </a:r>
            <a:r>
              <a:rPr sz="1400" b="1" spc="-114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400" b="1" spc="-70" dirty="0">
                <a:solidFill>
                  <a:srgbClr val="FF0000"/>
                </a:solidFill>
                <a:latin typeface="Comic Sans MS"/>
                <a:cs typeface="Comic Sans MS"/>
              </a:rPr>
              <a:t>Oranı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41194" y="2745104"/>
            <a:ext cx="7371715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Comic Sans MS"/>
                <a:cs typeface="Comic Sans MS"/>
              </a:rPr>
              <a:t>(Geliştirme Ödeneğine ilişkin Kararın, </a:t>
            </a:r>
            <a:r>
              <a:rPr sz="1800" i="1" dirty="0">
                <a:latin typeface="Comic Sans MS"/>
                <a:cs typeface="Comic Sans MS"/>
              </a:rPr>
              <a:t>2017 yılında </a:t>
            </a:r>
            <a:r>
              <a:rPr sz="1800" i="1" spc="-5" dirty="0">
                <a:latin typeface="Comic Sans MS"/>
                <a:cs typeface="Comic Sans MS"/>
              </a:rPr>
              <a:t>imzalanan 4.Dönem  </a:t>
            </a:r>
            <a:r>
              <a:rPr sz="1800" i="1" dirty="0">
                <a:latin typeface="Comic Sans MS"/>
                <a:cs typeface="Comic Sans MS"/>
              </a:rPr>
              <a:t>Toplu </a:t>
            </a:r>
            <a:r>
              <a:rPr sz="1800" i="1" spc="-5" dirty="0">
                <a:latin typeface="Comic Sans MS"/>
                <a:cs typeface="Comic Sans MS"/>
              </a:rPr>
              <a:t>Sözleşme ile yapılan değişikliklerin de işlenmiş </a:t>
            </a:r>
            <a:r>
              <a:rPr sz="1800" i="1" dirty="0">
                <a:latin typeface="Comic Sans MS"/>
                <a:cs typeface="Comic Sans MS"/>
              </a:rPr>
              <a:t>olduğu</a:t>
            </a:r>
            <a:r>
              <a:rPr sz="1800" i="1" spc="-85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hali)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omic Sans MS"/>
                <a:cs typeface="Comic Sans MS"/>
              </a:rPr>
              <a:t>GELİŞTİRME ÖDENEĞİ ÖDENMESİNE </a:t>
            </a:r>
            <a:r>
              <a:rPr sz="1800" b="1" dirty="0">
                <a:latin typeface="Comic Sans MS"/>
                <a:cs typeface="Comic Sans MS"/>
              </a:rPr>
              <a:t>DAİR</a:t>
            </a:r>
            <a:r>
              <a:rPr sz="1800" b="1" spc="-2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KARAR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omic Sans MS"/>
                <a:cs typeface="Comic Sans MS"/>
              </a:rPr>
              <a:t>MERSİN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omic Sans MS"/>
                <a:cs typeface="Comic Sans MS"/>
              </a:rPr>
              <a:t>Büyükşehir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15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omic Sans MS"/>
                <a:cs typeface="Comic Sans MS"/>
              </a:rPr>
              <a:t>Erdemli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15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omic Sans MS"/>
                <a:cs typeface="Comic Sans MS"/>
              </a:rPr>
              <a:t>Silifke</a:t>
            </a:r>
            <a:r>
              <a:rPr sz="1800" spc="-114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15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omic Sans MS"/>
                <a:cs typeface="Comic Sans MS"/>
              </a:rPr>
              <a:t>Tarsus</a:t>
            </a:r>
            <a:r>
              <a:rPr sz="1800" spc="-9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15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omic Sans MS"/>
                <a:cs typeface="Comic Sans MS"/>
              </a:rPr>
              <a:t>Anamur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20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omic Sans MS"/>
                <a:cs typeface="Comic Sans MS"/>
              </a:rPr>
              <a:t>Aydıncık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20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omic Sans MS"/>
                <a:cs typeface="Comic Sans MS"/>
              </a:rPr>
              <a:t>Bozyazı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20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omic Sans MS"/>
                <a:cs typeface="Comic Sans MS"/>
              </a:rPr>
              <a:t>Çamlıyayla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35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omic Sans MS"/>
                <a:cs typeface="Comic Sans MS"/>
              </a:rPr>
              <a:t>Gülnar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35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omic Sans MS"/>
                <a:cs typeface="Comic Sans MS"/>
              </a:rPr>
              <a:t>Mut </a:t>
            </a:r>
            <a:r>
              <a:rPr sz="1800" dirty="0">
                <a:latin typeface="Comic Sans MS"/>
                <a:cs typeface="Comic Sans MS"/>
              </a:rPr>
              <a:t>35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39576" y="6351219"/>
            <a:ext cx="2571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888888"/>
                </a:solidFill>
                <a:latin typeface="Calibri"/>
                <a:cs typeface="Calibri"/>
              </a:rPr>
              <a:t>32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5353" y="1039114"/>
            <a:ext cx="868362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mic Sans MS"/>
                <a:cs typeface="Comic Sans MS"/>
              </a:rPr>
              <a:t>SENDİKA</a:t>
            </a:r>
            <a:r>
              <a:rPr sz="2400" b="1" spc="-2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ÖDENEGİ</a:t>
            </a:r>
            <a:endParaRPr sz="24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latin typeface="Comic Sans MS"/>
                <a:cs typeface="Comic Sans MS"/>
              </a:rPr>
              <a:t>25/6/2001 tarihli ve 4688 sayılı Kamu </a:t>
            </a:r>
            <a:r>
              <a:rPr sz="2400" dirty="0">
                <a:latin typeface="Comic Sans MS"/>
                <a:cs typeface="Comic Sans MS"/>
              </a:rPr>
              <a:t>Görevlileri </a:t>
            </a:r>
            <a:r>
              <a:rPr sz="2400" spc="-5" dirty="0">
                <a:latin typeface="Comic Sans MS"/>
                <a:cs typeface="Comic Sans MS"/>
              </a:rPr>
              <a:t>Sendikaları  Kanunu hükümleri uyarınca kamu </a:t>
            </a:r>
            <a:r>
              <a:rPr sz="2400" dirty="0">
                <a:latin typeface="Comic Sans MS"/>
                <a:cs typeface="Comic Sans MS"/>
              </a:rPr>
              <a:t>görevlileri </a:t>
            </a:r>
            <a:r>
              <a:rPr sz="2400" spc="-5" dirty="0">
                <a:latin typeface="Comic Sans MS"/>
                <a:cs typeface="Comic Sans MS"/>
              </a:rPr>
              <a:t>sendikasına üye  </a:t>
            </a:r>
            <a:r>
              <a:rPr sz="2400" dirty="0">
                <a:latin typeface="Comic Sans MS"/>
                <a:cs typeface="Comic Sans MS"/>
              </a:rPr>
              <a:t>olup, </a:t>
            </a:r>
            <a:r>
              <a:rPr sz="2400" spc="-5" dirty="0">
                <a:latin typeface="Comic Sans MS"/>
                <a:cs typeface="Comic Sans MS"/>
              </a:rPr>
              <a:t>kendisinden üyelik ödentisi kesilen kamu görevlilerine,  anılan kesintinin yapıldığı </a:t>
            </a:r>
            <a:r>
              <a:rPr sz="2400" b="1" dirty="0">
                <a:latin typeface="Comic Sans MS"/>
                <a:cs typeface="Comic Sans MS"/>
              </a:rPr>
              <a:t>3 ay </a:t>
            </a:r>
            <a:r>
              <a:rPr sz="2400" b="1" spc="-5" dirty="0">
                <a:latin typeface="Comic Sans MS"/>
                <a:cs typeface="Comic Sans MS"/>
              </a:rPr>
              <a:t>için 97,95 YTL </a:t>
            </a:r>
            <a:r>
              <a:rPr sz="2400" spc="-5" dirty="0">
                <a:latin typeface="Comic Sans MS"/>
                <a:cs typeface="Comic Sans MS"/>
              </a:rPr>
              <a:t>tutarında  toplu sözleşme </a:t>
            </a:r>
            <a:r>
              <a:rPr sz="2400" spc="-10" dirty="0">
                <a:latin typeface="Comic Sans MS"/>
                <a:cs typeface="Comic Sans MS"/>
              </a:rPr>
              <a:t>ikramiyesi </a:t>
            </a:r>
            <a:r>
              <a:rPr sz="2400" spc="-5" dirty="0">
                <a:latin typeface="Comic Sans MS"/>
                <a:cs typeface="Comic Sans MS"/>
              </a:rPr>
              <a:t>verilir. Bu ödeme, damga vergisi  </a:t>
            </a:r>
            <a:r>
              <a:rPr sz="2400" dirty="0">
                <a:latin typeface="Comic Sans MS"/>
                <a:cs typeface="Comic Sans MS"/>
              </a:rPr>
              <a:t>hariç </a:t>
            </a:r>
            <a:r>
              <a:rPr sz="2400" spc="-5" dirty="0">
                <a:latin typeface="Comic Sans MS"/>
                <a:cs typeface="Comic Sans MS"/>
              </a:rPr>
              <a:t>herhangi bir vergi ve kesintiye </a:t>
            </a:r>
            <a:r>
              <a:rPr sz="2400" spc="-10" dirty="0">
                <a:latin typeface="Comic Sans MS"/>
                <a:cs typeface="Comic Sans MS"/>
              </a:rPr>
              <a:t>tabi tutulmaz. </a:t>
            </a:r>
            <a:r>
              <a:rPr sz="2400" spc="-5" dirty="0">
                <a:latin typeface="Comic Sans MS"/>
                <a:cs typeface="Comic Sans MS"/>
              </a:rPr>
              <a:t>(375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KHK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omic Sans MS"/>
                <a:cs typeface="Comic Sans MS"/>
              </a:rPr>
              <a:t>/Ek </a:t>
            </a:r>
            <a:r>
              <a:rPr sz="2400" spc="-5" dirty="0">
                <a:latin typeface="Comic Sans MS"/>
                <a:cs typeface="Comic Sans MS"/>
              </a:rPr>
              <a:t>madde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4)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22976" y="684276"/>
            <a:ext cx="2130552" cy="531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00145" y="107950"/>
            <a:ext cx="4282440" cy="89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omic Sans MS"/>
                <a:cs typeface="Comic Sans MS"/>
              </a:rPr>
              <a:t>Mali ve Sosyal </a:t>
            </a:r>
            <a:r>
              <a:rPr sz="1600" b="1" spc="-10" dirty="0">
                <a:latin typeface="Comic Sans MS"/>
                <a:cs typeface="Comic Sans MS"/>
              </a:rPr>
              <a:t>Haklardan </a:t>
            </a:r>
            <a:r>
              <a:rPr sz="1600" b="1" spc="-5" dirty="0">
                <a:latin typeface="Comic Sans MS"/>
                <a:cs typeface="Comic Sans MS"/>
              </a:rPr>
              <a:t>Yapılan </a:t>
            </a:r>
            <a:r>
              <a:rPr sz="1600" b="1" spc="-10" dirty="0">
                <a:latin typeface="Comic Sans MS"/>
                <a:cs typeface="Comic Sans MS"/>
              </a:rPr>
              <a:t>Kesintiler</a:t>
            </a:r>
            <a:endParaRPr sz="16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2743200">
              <a:lnSpc>
                <a:spcPct val="100000"/>
              </a:lnSpc>
            </a:pPr>
            <a:r>
              <a:rPr sz="1600" b="1" spc="-10" dirty="0">
                <a:solidFill>
                  <a:srgbClr val="FF0000"/>
                </a:solidFill>
                <a:latin typeface="Comic Sans MS"/>
                <a:cs typeface="Comic Sans MS"/>
              </a:rPr>
              <a:t>Kesintiler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86984" y="2235707"/>
            <a:ext cx="2004060" cy="716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40735" y="2217420"/>
            <a:ext cx="2119884" cy="716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12185" y="2240025"/>
            <a:ext cx="14039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6EC0"/>
                </a:solidFill>
                <a:latin typeface="Comic Sans MS"/>
                <a:cs typeface="Comic Sans MS"/>
              </a:rPr>
              <a:t>* </a:t>
            </a:r>
            <a:r>
              <a:rPr sz="1600" b="1" spc="-10" dirty="0">
                <a:solidFill>
                  <a:srgbClr val="006EC0"/>
                </a:solidFill>
                <a:latin typeface="Comic Sans MS"/>
                <a:cs typeface="Comic Sans MS"/>
              </a:rPr>
              <a:t>Gelir</a:t>
            </a:r>
            <a:r>
              <a:rPr sz="1600" b="1" spc="-180" dirty="0">
                <a:solidFill>
                  <a:srgbClr val="006EC0"/>
                </a:solidFill>
                <a:latin typeface="Comic Sans MS"/>
                <a:cs typeface="Comic Sans MS"/>
              </a:rPr>
              <a:t> </a:t>
            </a:r>
            <a:r>
              <a:rPr sz="1600" b="1" spc="-25" dirty="0">
                <a:solidFill>
                  <a:srgbClr val="006EC0"/>
                </a:solidFill>
                <a:latin typeface="Comic Sans MS"/>
                <a:cs typeface="Comic Sans MS"/>
              </a:rPr>
              <a:t>Vergisi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67116" y="2281427"/>
            <a:ext cx="2007107" cy="716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95843" y="2347671"/>
            <a:ext cx="15843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6EC0"/>
                </a:solidFill>
                <a:latin typeface="Comic Sans MS"/>
                <a:cs typeface="Comic Sans MS"/>
              </a:rPr>
              <a:t>* Damga</a:t>
            </a:r>
            <a:r>
              <a:rPr sz="1600" b="1" spc="-165" dirty="0">
                <a:solidFill>
                  <a:srgbClr val="006EC0"/>
                </a:solidFill>
                <a:latin typeface="Comic Sans MS"/>
                <a:cs typeface="Comic Sans MS"/>
              </a:rPr>
              <a:t> </a:t>
            </a:r>
            <a:r>
              <a:rPr sz="1600" b="1" spc="-25" dirty="0">
                <a:solidFill>
                  <a:srgbClr val="006EC0"/>
                </a:solidFill>
                <a:latin typeface="Comic Sans MS"/>
                <a:cs typeface="Comic Sans MS"/>
              </a:rPr>
              <a:t>Vergisi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41976" y="1734311"/>
            <a:ext cx="2895600" cy="419100"/>
          </a:xfrm>
          <a:custGeom>
            <a:avLst/>
            <a:gdLst/>
            <a:ahLst/>
            <a:cxnLst/>
            <a:rect l="l" t="t" r="r" b="b"/>
            <a:pathLst>
              <a:path w="2895600" h="419100">
                <a:moveTo>
                  <a:pt x="2895600" y="0"/>
                </a:moveTo>
                <a:lnTo>
                  <a:pt x="0" y="0"/>
                </a:lnTo>
                <a:lnTo>
                  <a:pt x="1447800" y="419100"/>
                </a:lnTo>
                <a:lnTo>
                  <a:pt x="28956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5876" y="1315211"/>
            <a:ext cx="1447800" cy="419100"/>
          </a:xfrm>
          <a:custGeom>
            <a:avLst/>
            <a:gdLst/>
            <a:ahLst/>
            <a:cxnLst/>
            <a:rect l="l" t="t" r="r" b="b"/>
            <a:pathLst>
              <a:path w="1447800" h="419100">
                <a:moveTo>
                  <a:pt x="0" y="419100"/>
                </a:moveTo>
                <a:lnTo>
                  <a:pt x="1447800" y="419100"/>
                </a:lnTo>
                <a:lnTo>
                  <a:pt x="14478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42738" y="1315974"/>
            <a:ext cx="2895600" cy="838200"/>
          </a:xfrm>
          <a:custGeom>
            <a:avLst/>
            <a:gdLst/>
            <a:ahLst/>
            <a:cxnLst/>
            <a:rect l="l" t="t" r="r" b="b"/>
            <a:pathLst>
              <a:path w="2895600" h="838200">
                <a:moveTo>
                  <a:pt x="2171700" y="0"/>
                </a:moveTo>
                <a:lnTo>
                  <a:pt x="2171700" y="419100"/>
                </a:lnTo>
                <a:lnTo>
                  <a:pt x="2895600" y="419100"/>
                </a:lnTo>
                <a:lnTo>
                  <a:pt x="1447800" y="838200"/>
                </a:lnTo>
                <a:lnTo>
                  <a:pt x="0" y="419100"/>
                </a:lnTo>
                <a:lnTo>
                  <a:pt x="723900" y="419100"/>
                </a:lnTo>
                <a:lnTo>
                  <a:pt x="723900" y="0"/>
                </a:lnTo>
                <a:lnTo>
                  <a:pt x="2171700" y="0"/>
                </a:lnTo>
                <a:close/>
              </a:path>
            </a:pathLst>
          </a:custGeom>
          <a:ln w="25908">
            <a:solidFill>
              <a:srgbClr val="936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05628" y="3527805"/>
            <a:ext cx="2173605" cy="532130"/>
          </a:xfrm>
          <a:custGeom>
            <a:avLst/>
            <a:gdLst/>
            <a:ahLst/>
            <a:cxnLst/>
            <a:rect l="l" t="t" r="r" b="b"/>
            <a:pathLst>
              <a:path w="2173604" h="532129">
                <a:moveTo>
                  <a:pt x="2173224" y="0"/>
                </a:moveTo>
                <a:lnTo>
                  <a:pt x="0" y="0"/>
                </a:lnTo>
                <a:lnTo>
                  <a:pt x="1086485" y="531749"/>
                </a:lnTo>
                <a:lnTo>
                  <a:pt x="217322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48934" y="2996183"/>
            <a:ext cx="1087120" cy="532130"/>
          </a:xfrm>
          <a:custGeom>
            <a:avLst/>
            <a:gdLst/>
            <a:ahLst/>
            <a:cxnLst/>
            <a:rect l="l" t="t" r="r" b="b"/>
            <a:pathLst>
              <a:path w="1087120" h="532129">
                <a:moveTo>
                  <a:pt x="0" y="531622"/>
                </a:moveTo>
                <a:lnTo>
                  <a:pt x="1086548" y="531622"/>
                </a:lnTo>
                <a:lnTo>
                  <a:pt x="1086548" y="0"/>
                </a:lnTo>
                <a:lnTo>
                  <a:pt x="0" y="0"/>
                </a:lnTo>
                <a:lnTo>
                  <a:pt x="0" y="531622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06390" y="2996945"/>
            <a:ext cx="2173605" cy="1063625"/>
          </a:xfrm>
          <a:custGeom>
            <a:avLst/>
            <a:gdLst/>
            <a:ahLst/>
            <a:cxnLst/>
            <a:rect l="l" t="t" r="r" b="b"/>
            <a:pathLst>
              <a:path w="2173604" h="1063625">
                <a:moveTo>
                  <a:pt x="1629790" y="0"/>
                </a:moveTo>
                <a:lnTo>
                  <a:pt x="1629790" y="531621"/>
                </a:lnTo>
                <a:lnTo>
                  <a:pt x="2173224" y="531621"/>
                </a:lnTo>
                <a:lnTo>
                  <a:pt x="1086485" y="1063370"/>
                </a:lnTo>
                <a:lnTo>
                  <a:pt x="0" y="531621"/>
                </a:lnTo>
                <a:lnTo>
                  <a:pt x="543306" y="531621"/>
                </a:lnTo>
                <a:lnTo>
                  <a:pt x="543306" y="0"/>
                </a:lnTo>
                <a:lnTo>
                  <a:pt x="1629790" y="0"/>
                </a:lnTo>
                <a:close/>
              </a:path>
            </a:pathLst>
          </a:custGeom>
          <a:ln w="25908">
            <a:solidFill>
              <a:srgbClr val="936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751957" y="2312035"/>
            <a:ext cx="17119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7220" marR="5080" indent="-60515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6EC0"/>
                </a:solidFill>
                <a:latin typeface="Comic Sans MS"/>
                <a:cs typeface="Comic Sans MS"/>
              </a:rPr>
              <a:t>* Sosyal</a:t>
            </a:r>
            <a:r>
              <a:rPr sz="1600" b="1" spc="-125" dirty="0">
                <a:solidFill>
                  <a:srgbClr val="006EC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06EC0"/>
                </a:solidFill>
                <a:latin typeface="Comic Sans MS"/>
                <a:cs typeface="Comic Sans MS"/>
              </a:rPr>
              <a:t>Güvenlik  Primi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48553" y="3157854"/>
            <a:ext cx="11366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0000"/>
                </a:solidFill>
                <a:latin typeface="Comic Sans MS"/>
                <a:cs typeface="Comic Sans MS"/>
              </a:rPr>
              <a:t>Sosyal</a:t>
            </a:r>
            <a:r>
              <a:rPr sz="1600" spc="43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spc="-35" dirty="0">
                <a:solidFill>
                  <a:srgbClr val="FF0000"/>
                </a:solidFill>
                <a:latin typeface="Comic Sans MS"/>
                <a:cs typeface="Comic Sans MS"/>
              </a:rPr>
              <a:t>Güv.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73521" y="3401390"/>
            <a:ext cx="880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0000"/>
                </a:solidFill>
                <a:latin typeface="Comic Sans MS"/>
                <a:cs typeface="Comic Sans MS"/>
              </a:rPr>
              <a:t>açısından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43984" y="3925823"/>
            <a:ext cx="2060448" cy="10439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927853" y="3962527"/>
            <a:ext cx="11029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6EC0"/>
                </a:solidFill>
                <a:latin typeface="Comic Sans MS"/>
                <a:cs typeface="Comic Sans MS"/>
              </a:rPr>
              <a:t>5434 </a:t>
            </a:r>
            <a:r>
              <a:rPr sz="1600" spc="-5" dirty="0">
                <a:solidFill>
                  <a:srgbClr val="006EC0"/>
                </a:solidFill>
                <a:latin typeface="Comic Sans MS"/>
                <a:cs typeface="Comic Sans MS"/>
              </a:rPr>
              <a:t>sayılı  Kanuna</a:t>
            </a:r>
            <a:r>
              <a:rPr sz="1600" spc="-140" dirty="0">
                <a:solidFill>
                  <a:srgbClr val="006EC0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006EC0"/>
                </a:solidFill>
                <a:latin typeface="Comic Sans MS"/>
                <a:cs typeface="Comic Sans MS"/>
              </a:rPr>
              <a:t>tabi  </a:t>
            </a:r>
            <a:r>
              <a:rPr sz="1600" spc="-5" dirty="0">
                <a:solidFill>
                  <a:srgbClr val="006EC0"/>
                </a:solidFill>
                <a:latin typeface="Comic Sans MS"/>
                <a:cs typeface="Comic Sans MS"/>
              </a:rPr>
              <a:t>olanlar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563868" y="3925823"/>
            <a:ext cx="2093976" cy="10439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065391" y="3962527"/>
            <a:ext cx="11029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6EC0"/>
                </a:solidFill>
                <a:latin typeface="Comic Sans MS"/>
                <a:cs typeface="Comic Sans MS"/>
              </a:rPr>
              <a:t>5510 </a:t>
            </a:r>
            <a:r>
              <a:rPr sz="1600" spc="-5" dirty="0">
                <a:solidFill>
                  <a:srgbClr val="006EC0"/>
                </a:solidFill>
                <a:latin typeface="Comic Sans MS"/>
                <a:cs typeface="Comic Sans MS"/>
              </a:rPr>
              <a:t>sayılı  Kanuna</a:t>
            </a:r>
            <a:r>
              <a:rPr sz="1600" spc="-140" dirty="0">
                <a:solidFill>
                  <a:srgbClr val="006EC0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006EC0"/>
                </a:solidFill>
                <a:latin typeface="Comic Sans MS"/>
                <a:cs typeface="Comic Sans MS"/>
              </a:rPr>
              <a:t>tabi  </a:t>
            </a:r>
            <a:r>
              <a:rPr sz="1600" spc="-5" dirty="0">
                <a:solidFill>
                  <a:srgbClr val="006EC0"/>
                </a:solidFill>
                <a:latin typeface="Comic Sans MS"/>
                <a:cs typeface="Comic Sans MS"/>
              </a:rPr>
              <a:t>olanlar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12492" y="5132832"/>
            <a:ext cx="8196072" cy="10927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846958" y="5240527"/>
            <a:ext cx="735838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6EC0"/>
                </a:solidFill>
                <a:latin typeface="Comic Sans MS"/>
                <a:cs typeface="Comic Sans MS"/>
              </a:rPr>
              <a:t>Sosyal </a:t>
            </a:r>
            <a:r>
              <a:rPr sz="1600" spc="-5" dirty="0">
                <a:solidFill>
                  <a:srgbClr val="006EC0"/>
                </a:solidFill>
                <a:latin typeface="Comic Sans MS"/>
                <a:cs typeface="Comic Sans MS"/>
              </a:rPr>
              <a:t>güvenlik primi yönünden </a:t>
            </a:r>
            <a:r>
              <a:rPr sz="1600" spc="-10" dirty="0">
                <a:solidFill>
                  <a:srgbClr val="006EC0"/>
                </a:solidFill>
                <a:latin typeface="Comic Sans MS"/>
                <a:cs typeface="Comic Sans MS"/>
              </a:rPr>
              <a:t>5510 </a:t>
            </a:r>
            <a:r>
              <a:rPr sz="1600" spc="-5" dirty="0">
                <a:solidFill>
                  <a:srgbClr val="006EC0"/>
                </a:solidFill>
                <a:latin typeface="Comic Sans MS"/>
                <a:cs typeface="Comic Sans MS"/>
              </a:rPr>
              <a:t>sayılı Kanunun </a:t>
            </a:r>
            <a:r>
              <a:rPr sz="1600" spc="-10" dirty="0">
                <a:solidFill>
                  <a:srgbClr val="006EC0"/>
                </a:solidFill>
                <a:latin typeface="Comic Sans MS"/>
                <a:cs typeface="Comic Sans MS"/>
              </a:rPr>
              <a:t>4/c maddesi</a:t>
            </a:r>
            <a:r>
              <a:rPr sz="1600" spc="70" dirty="0">
                <a:solidFill>
                  <a:srgbClr val="006EC0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006EC0"/>
                </a:solidFill>
                <a:latin typeface="Comic Sans MS"/>
                <a:cs typeface="Comic Sans MS"/>
              </a:rPr>
              <a:t>kapsamında;</a:t>
            </a:r>
            <a:endParaRPr sz="1600">
              <a:latin typeface="Comic Sans MS"/>
              <a:cs typeface="Comic Sans MS"/>
            </a:endParaRPr>
          </a:p>
          <a:p>
            <a:pPr marL="144780" indent="-132080">
              <a:lnSpc>
                <a:spcPct val="100000"/>
              </a:lnSpc>
              <a:buChar char="-"/>
              <a:tabLst>
                <a:tab pos="145415" algn="l"/>
              </a:tabLst>
            </a:pPr>
            <a:r>
              <a:rPr sz="1600" spc="-5" dirty="0">
                <a:solidFill>
                  <a:srgbClr val="006EC0"/>
                </a:solidFill>
                <a:latin typeface="Comic Sans MS"/>
                <a:cs typeface="Comic Sans MS"/>
              </a:rPr>
              <a:t>Ekim </a:t>
            </a:r>
            <a:r>
              <a:rPr sz="1600" spc="-10" dirty="0">
                <a:solidFill>
                  <a:srgbClr val="006EC0"/>
                </a:solidFill>
                <a:latin typeface="Comic Sans MS"/>
                <a:cs typeface="Comic Sans MS"/>
              </a:rPr>
              <a:t>2008’den </a:t>
            </a:r>
            <a:r>
              <a:rPr sz="1600" spc="-5" dirty="0">
                <a:solidFill>
                  <a:srgbClr val="006EC0"/>
                </a:solidFill>
                <a:latin typeface="Comic Sans MS"/>
                <a:cs typeface="Comic Sans MS"/>
              </a:rPr>
              <a:t>sonra </a:t>
            </a:r>
            <a:r>
              <a:rPr sz="1600" spc="-10" dirty="0">
                <a:solidFill>
                  <a:srgbClr val="006EC0"/>
                </a:solidFill>
                <a:latin typeface="Comic Sans MS"/>
                <a:cs typeface="Comic Sans MS"/>
              </a:rPr>
              <a:t>ilk </a:t>
            </a:r>
            <a:r>
              <a:rPr sz="1600" spc="-5" dirty="0">
                <a:solidFill>
                  <a:srgbClr val="006EC0"/>
                </a:solidFill>
                <a:latin typeface="Comic Sans MS"/>
                <a:cs typeface="Comic Sans MS"/>
              </a:rPr>
              <a:t>defa sigortalı olan memurlar 5510 sayılı Kanuna</a:t>
            </a:r>
            <a:r>
              <a:rPr sz="1600" spc="20" dirty="0">
                <a:solidFill>
                  <a:srgbClr val="006EC0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006EC0"/>
                </a:solidFill>
                <a:latin typeface="Comic Sans MS"/>
                <a:cs typeface="Comic Sans MS"/>
              </a:rPr>
              <a:t>tabi.</a:t>
            </a:r>
            <a:endParaRPr sz="1600">
              <a:latin typeface="Comic Sans MS"/>
              <a:cs typeface="Comic Sans MS"/>
            </a:endParaRPr>
          </a:p>
          <a:p>
            <a:pPr marL="132715" indent="-120014">
              <a:lnSpc>
                <a:spcPct val="100000"/>
              </a:lnSpc>
              <a:buChar char="-"/>
              <a:tabLst>
                <a:tab pos="133350" algn="l"/>
              </a:tabLst>
            </a:pPr>
            <a:r>
              <a:rPr sz="1600" spc="-10" dirty="0">
                <a:solidFill>
                  <a:srgbClr val="006EC0"/>
                </a:solidFill>
                <a:latin typeface="Comic Sans MS"/>
                <a:cs typeface="Comic Sans MS"/>
              </a:rPr>
              <a:t>Anılan tarihten </a:t>
            </a:r>
            <a:r>
              <a:rPr sz="1600" spc="-5" dirty="0">
                <a:solidFill>
                  <a:srgbClr val="006EC0"/>
                </a:solidFill>
                <a:latin typeface="Comic Sans MS"/>
                <a:cs typeface="Comic Sans MS"/>
              </a:rPr>
              <a:t>önce sigortalı olanlar </a:t>
            </a:r>
            <a:r>
              <a:rPr sz="1600" spc="-10" dirty="0">
                <a:solidFill>
                  <a:srgbClr val="006EC0"/>
                </a:solidFill>
                <a:latin typeface="Comic Sans MS"/>
                <a:cs typeface="Comic Sans MS"/>
              </a:rPr>
              <a:t>ise 5434 </a:t>
            </a:r>
            <a:r>
              <a:rPr sz="1600" spc="-5" dirty="0">
                <a:solidFill>
                  <a:srgbClr val="006EC0"/>
                </a:solidFill>
                <a:latin typeface="Comic Sans MS"/>
                <a:cs typeface="Comic Sans MS"/>
              </a:rPr>
              <a:t>sayılı kanuna</a:t>
            </a:r>
            <a:r>
              <a:rPr sz="1600" spc="45" dirty="0">
                <a:solidFill>
                  <a:srgbClr val="006EC0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006EC0"/>
                </a:solidFill>
                <a:latin typeface="Comic Sans MS"/>
                <a:cs typeface="Comic Sans MS"/>
              </a:rPr>
              <a:t>tabidir.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45652" y="4248911"/>
            <a:ext cx="524510" cy="398145"/>
          </a:xfrm>
          <a:custGeom>
            <a:avLst/>
            <a:gdLst/>
            <a:ahLst/>
            <a:cxnLst/>
            <a:rect l="l" t="t" r="r" b="b"/>
            <a:pathLst>
              <a:path w="524509" h="398145">
                <a:moveTo>
                  <a:pt x="325754" y="0"/>
                </a:moveTo>
                <a:lnTo>
                  <a:pt x="325754" y="99440"/>
                </a:lnTo>
                <a:lnTo>
                  <a:pt x="0" y="99440"/>
                </a:lnTo>
                <a:lnTo>
                  <a:pt x="0" y="298323"/>
                </a:lnTo>
                <a:lnTo>
                  <a:pt x="325754" y="298323"/>
                </a:lnTo>
                <a:lnTo>
                  <a:pt x="325754" y="397763"/>
                </a:lnTo>
                <a:lnTo>
                  <a:pt x="524255" y="198755"/>
                </a:lnTo>
                <a:lnTo>
                  <a:pt x="32575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46414" y="4249673"/>
            <a:ext cx="524510" cy="398145"/>
          </a:xfrm>
          <a:custGeom>
            <a:avLst/>
            <a:gdLst/>
            <a:ahLst/>
            <a:cxnLst/>
            <a:rect l="l" t="t" r="r" b="b"/>
            <a:pathLst>
              <a:path w="524509" h="398145">
                <a:moveTo>
                  <a:pt x="0" y="99440"/>
                </a:moveTo>
                <a:lnTo>
                  <a:pt x="325754" y="99440"/>
                </a:lnTo>
                <a:lnTo>
                  <a:pt x="325754" y="0"/>
                </a:lnTo>
                <a:lnTo>
                  <a:pt x="524255" y="198755"/>
                </a:lnTo>
                <a:lnTo>
                  <a:pt x="325754" y="397763"/>
                </a:lnTo>
                <a:lnTo>
                  <a:pt x="325754" y="298323"/>
                </a:lnTo>
                <a:lnTo>
                  <a:pt x="0" y="298323"/>
                </a:lnTo>
                <a:lnTo>
                  <a:pt x="0" y="99440"/>
                </a:lnTo>
                <a:close/>
              </a:path>
            </a:pathLst>
          </a:custGeom>
          <a:ln w="25908">
            <a:solidFill>
              <a:srgbClr val="936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57716" y="3272028"/>
            <a:ext cx="1633727" cy="16977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281286" y="3407409"/>
            <a:ext cx="141097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6EC0"/>
                </a:solidFill>
                <a:latin typeface="Comic Sans MS"/>
                <a:cs typeface="Comic Sans MS"/>
              </a:rPr>
              <a:t>Prim matrahı  ve oranı 80 </a:t>
            </a:r>
            <a:r>
              <a:rPr sz="1600" spc="-10" dirty="0">
                <a:solidFill>
                  <a:srgbClr val="006EC0"/>
                </a:solidFill>
                <a:latin typeface="Comic Sans MS"/>
                <a:cs typeface="Comic Sans MS"/>
              </a:rPr>
              <a:t>ve  </a:t>
            </a:r>
            <a:r>
              <a:rPr sz="1600" spc="-5" dirty="0">
                <a:solidFill>
                  <a:srgbClr val="006EC0"/>
                </a:solidFill>
                <a:latin typeface="Comic Sans MS"/>
                <a:cs typeface="Comic Sans MS"/>
              </a:rPr>
              <a:t>81 </a:t>
            </a:r>
            <a:r>
              <a:rPr sz="1600" spc="-10" dirty="0">
                <a:solidFill>
                  <a:srgbClr val="006EC0"/>
                </a:solidFill>
                <a:latin typeface="Comic Sans MS"/>
                <a:cs typeface="Comic Sans MS"/>
              </a:rPr>
              <a:t>inci  maddelerde  dü</a:t>
            </a:r>
            <a:r>
              <a:rPr sz="1600" spc="-5" dirty="0">
                <a:solidFill>
                  <a:srgbClr val="006EC0"/>
                </a:solidFill>
                <a:latin typeface="Comic Sans MS"/>
                <a:cs typeface="Comic Sans MS"/>
              </a:rPr>
              <a:t>zen</a:t>
            </a:r>
            <a:r>
              <a:rPr sz="1600" spc="-15" dirty="0">
                <a:solidFill>
                  <a:srgbClr val="006EC0"/>
                </a:solidFill>
                <a:latin typeface="Comic Sans MS"/>
                <a:cs typeface="Comic Sans MS"/>
              </a:rPr>
              <a:t>l</a:t>
            </a:r>
            <a:r>
              <a:rPr sz="1600" spc="-5" dirty="0">
                <a:solidFill>
                  <a:srgbClr val="006EC0"/>
                </a:solidFill>
                <a:latin typeface="Comic Sans MS"/>
                <a:cs typeface="Comic Sans MS"/>
              </a:rPr>
              <a:t>en</a:t>
            </a:r>
            <a:r>
              <a:rPr sz="1600" spc="-25" dirty="0">
                <a:solidFill>
                  <a:srgbClr val="006EC0"/>
                </a:solidFill>
                <a:latin typeface="Comic Sans MS"/>
                <a:cs typeface="Comic Sans MS"/>
              </a:rPr>
              <a:t>m</a:t>
            </a:r>
            <a:r>
              <a:rPr sz="1600" spc="-10" dirty="0">
                <a:solidFill>
                  <a:srgbClr val="006EC0"/>
                </a:solidFill>
                <a:latin typeface="Comic Sans MS"/>
                <a:cs typeface="Comic Sans MS"/>
              </a:rPr>
              <a:t>iş</a:t>
            </a:r>
            <a:r>
              <a:rPr sz="1600" spc="-5" dirty="0">
                <a:solidFill>
                  <a:srgbClr val="006EC0"/>
                </a:solidFill>
                <a:latin typeface="Comic Sans MS"/>
                <a:cs typeface="Comic Sans MS"/>
              </a:rPr>
              <a:t>t</a:t>
            </a:r>
            <a:r>
              <a:rPr sz="1600" spc="-10" dirty="0">
                <a:solidFill>
                  <a:srgbClr val="006EC0"/>
                </a:solidFill>
                <a:latin typeface="Comic Sans MS"/>
                <a:cs typeface="Comic Sans MS"/>
              </a:rPr>
              <a:t>i</a:t>
            </a:r>
            <a:r>
              <a:rPr sz="1600" spc="-5" dirty="0">
                <a:solidFill>
                  <a:srgbClr val="006EC0"/>
                </a:solidFill>
                <a:latin typeface="Comic Sans MS"/>
                <a:cs typeface="Comic Sans MS"/>
              </a:rPr>
              <a:t>r</a:t>
            </a:r>
            <a:endParaRPr sz="1600">
              <a:latin typeface="Comic Sans MS"/>
              <a:cs typeface="Comic Sans MS"/>
            </a:endParaRPr>
          </a:p>
          <a:p>
            <a:pPr marR="3810" algn="ctr">
              <a:lnSpc>
                <a:spcPct val="100000"/>
              </a:lnSpc>
            </a:pPr>
            <a:r>
              <a:rPr sz="1600" spc="-5" dirty="0">
                <a:solidFill>
                  <a:srgbClr val="006EC0"/>
                </a:solidFill>
                <a:latin typeface="Comic Sans MS"/>
                <a:cs typeface="Comic Sans MS"/>
              </a:rPr>
              <a:t>.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899915" y="4271771"/>
            <a:ext cx="554355" cy="396240"/>
          </a:xfrm>
          <a:custGeom>
            <a:avLst/>
            <a:gdLst/>
            <a:ahLst/>
            <a:cxnLst/>
            <a:rect l="l" t="t" r="r" b="b"/>
            <a:pathLst>
              <a:path w="554354" h="396239">
                <a:moveTo>
                  <a:pt x="198500" y="0"/>
                </a:moveTo>
                <a:lnTo>
                  <a:pt x="0" y="197992"/>
                </a:lnTo>
                <a:lnTo>
                  <a:pt x="198500" y="396239"/>
                </a:lnTo>
                <a:lnTo>
                  <a:pt x="198500" y="297179"/>
                </a:lnTo>
                <a:lnTo>
                  <a:pt x="554355" y="297179"/>
                </a:lnTo>
                <a:lnTo>
                  <a:pt x="554355" y="99059"/>
                </a:lnTo>
                <a:lnTo>
                  <a:pt x="198500" y="99059"/>
                </a:lnTo>
                <a:lnTo>
                  <a:pt x="1985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00678" y="4272534"/>
            <a:ext cx="554355" cy="396240"/>
          </a:xfrm>
          <a:custGeom>
            <a:avLst/>
            <a:gdLst/>
            <a:ahLst/>
            <a:cxnLst/>
            <a:rect l="l" t="t" r="r" b="b"/>
            <a:pathLst>
              <a:path w="554354" h="396239">
                <a:moveTo>
                  <a:pt x="554355" y="297180"/>
                </a:moveTo>
                <a:lnTo>
                  <a:pt x="198500" y="297180"/>
                </a:lnTo>
                <a:lnTo>
                  <a:pt x="198500" y="396240"/>
                </a:lnTo>
                <a:lnTo>
                  <a:pt x="0" y="197993"/>
                </a:lnTo>
                <a:lnTo>
                  <a:pt x="198500" y="0"/>
                </a:lnTo>
                <a:lnTo>
                  <a:pt x="198500" y="99060"/>
                </a:lnTo>
                <a:lnTo>
                  <a:pt x="554355" y="99060"/>
                </a:lnTo>
                <a:lnTo>
                  <a:pt x="554355" y="297180"/>
                </a:lnTo>
                <a:close/>
              </a:path>
            </a:pathLst>
          </a:custGeom>
          <a:ln w="25908">
            <a:solidFill>
              <a:srgbClr val="936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07335" y="3272028"/>
            <a:ext cx="1606296" cy="17160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490597" y="3278886"/>
            <a:ext cx="124714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715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6EC0"/>
                </a:solidFill>
                <a:latin typeface="Comic Sans MS"/>
                <a:cs typeface="Comic Sans MS"/>
              </a:rPr>
              <a:t>Prim</a:t>
            </a:r>
            <a:r>
              <a:rPr sz="1600" spc="-55" dirty="0">
                <a:solidFill>
                  <a:srgbClr val="006EC0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6EC0"/>
                </a:solidFill>
                <a:latin typeface="Comic Sans MS"/>
                <a:cs typeface="Comic Sans MS"/>
              </a:rPr>
              <a:t>matrahı  ve oranı </a:t>
            </a:r>
            <a:r>
              <a:rPr sz="1600" spc="-10" dirty="0">
                <a:solidFill>
                  <a:srgbClr val="006EC0"/>
                </a:solidFill>
                <a:latin typeface="Comic Sans MS"/>
                <a:cs typeface="Comic Sans MS"/>
              </a:rPr>
              <a:t>mül.  </a:t>
            </a:r>
            <a:r>
              <a:rPr sz="1600" spc="-5" dirty="0">
                <a:solidFill>
                  <a:srgbClr val="006EC0"/>
                </a:solidFill>
                <a:latin typeface="Comic Sans MS"/>
                <a:cs typeface="Comic Sans MS"/>
              </a:rPr>
              <a:t>14 ve</a:t>
            </a:r>
            <a:r>
              <a:rPr sz="1600" spc="-90" dirty="0">
                <a:solidFill>
                  <a:srgbClr val="006EC0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006EC0"/>
                </a:solidFill>
                <a:latin typeface="Comic Sans MS"/>
                <a:cs typeface="Comic Sans MS"/>
              </a:rPr>
              <a:t>mülga</a:t>
            </a:r>
            <a:endParaRPr sz="1600">
              <a:latin typeface="Comic Sans MS"/>
              <a:cs typeface="Comic Sans MS"/>
            </a:endParaRPr>
          </a:p>
          <a:p>
            <a:pPr marL="29209" marR="23495" indent="-635" algn="ctr">
              <a:lnSpc>
                <a:spcPct val="100000"/>
              </a:lnSpc>
            </a:pPr>
            <a:r>
              <a:rPr sz="1600" spc="-5" dirty="0">
                <a:solidFill>
                  <a:srgbClr val="006EC0"/>
                </a:solidFill>
                <a:latin typeface="Comic Sans MS"/>
                <a:cs typeface="Comic Sans MS"/>
              </a:rPr>
              <a:t>ek 70 </a:t>
            </a:r>
            <a:r>
              <a:rPr sz="1600" spc="-10" dirty="0">
                <a:solidFill>
                  <a:srgbClr val="006EC0"/>
                </a:solidFill>
                <a:latin typeface="Comic Sans MS"/>
                <a:cs typeface="Comic Sans MS"/>
              </a:rPr>
              <a:t>inci  maddelerde  dü</a:t>
            </a:r>
            <a:r>
              <a:rPr sz="1600" spc="-5" dirty="0">
                <a:solidFill>
                  <a:srgbClr val="006EC0"/>
                </a:solidFill>
                <a:latin typeface="Comic Sans MS"/>
                <a:cs typeface="Comic Sans MS"/>
              </a:rPr>
              <a:t>zen</a:t>
            </a:r>
            <a:r>
              <a:rPr sz="1600" spc="-15" dirty="0">
                <a:solidFill>
                  <a:srgbClr val="006EC0"/>
                </a:solidFill>
                <a:latin typeface="Comic Sans MS"/>
                <a:cs typeface="Comic Sans MS"/>
              </a:rPr>
              <a:t>l</a:t>
            </a:r>
            <a:r>
              <a:rPr sz="1600" spc="-5" dirty="0">
                <a:solidFill>
                  <a:srgbClr val="006EC0"/>
                </a:solidFill>
                <a:latin typeface="Comic Sans MS"/>
                <a:cs typeface="Comic Sans MS"/>
              </a:rPr>
              <a:t>e</a:t>
            </a:r>
            <a:r>
              <a:rPr sz="1600" dirty="0">
                <a:solidFill>
                  <a:srgbClr val="006EC0"/>
                </a:solidFill>
                <a:latin typeface="Comic Sans MS"/>
                <a:cs typeface="Comic Sans MS"/>
              </a:rPr>
              <a:t>n</a:t>
            </a:r>
            <a:r>
              <a:rPr sz="1600" spc="-25" dirty="0">
                <a:solidFill>
                  <a:srgbClr val="006EC0"/>
                </a:solidFill>
                <a:latin typeface="Comic Sans MS"/>
                <a:cs typeface="Comic Sans MS"/>
              </a:rPr>
              <a:t>m</a:t>
            </a:r>
            <a:r>
              <a:rPr sz="1600" spc="-10" dirty="0">
                <a:solidFill>
                  <a:srgbClr val="006EC0"/>
                </a:solidFill>
                <a:latin typeface="Comic Sans MS"/>
                <a:cs typeface="Comic Sans MS"/>
              </a:rPr>
              <a:t>iş.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345" y="206756"/>
            <a:ext cx="57118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Kesintiler </a:t>
            </a:r>
            <a:r>
              <a:rPr dirty="0"/>
              <a:t>/ </a:t>
            </a:r>
            <a:r>
              <a:rPr spc="-5" dirty="0"/>
              <a:t>SG </a:t>
            </a:r>
            <a:r>
              <a:rPr dirty="0"/>
              <a:t>Prim</a:t>
            </a:r>
            <a:r>
              <a:rPr spc="-145" dirty="0"/>
              <a:t> </a:t>
            </a:r>
            <a:r>
              <a:rPr dirty="0"/>
              <a:t>Matrahı</a:t>
            </a:r>
          </a:p>
        </p:txBody>
      </p:sp>
      <p:sp>
        <p:nvSpPr>
          <p:cNvPr id="3" name="object 3"/>
          <p:cNvSpPr/>
          <p:nvPr/>
        </p:nvSpPr>
        <p:spPr>
          <a:xfrm>
            <a:off x="1479803" y="2557272"/>
            <a:ext cx="915923" cy="185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17980" y="3046221"/>
            <a:ext cx="6457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al  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Güv. 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Primi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59735" y="2814827"/>
            <a:ext cx="914400" cy="1729739"/>
          </a:xfrm>
          <a:custGeom>
            <a:avLst/>
            <a:gdLst/>
            <a:ahLst/>
            <a:cxnLst/>
            <a:rect l="l" t="t" r="r" b="b"/>
            <a:pathLst>
              <a:path w="914400" h="1729739">
                <a:moveTo>
                  <a:pt x="457200" y="0"/>
                </a:moveTo>
                <a:lnTo>
                  <a:pt x="457200" y="432435"/>
                </a:lnTo>
                <a:lnTo>
                  <a:pt x="0" y="432435"/>
                </a:lnTo>
                <a:lnTo>
                  <a:pt x="0" y="1297305"/>
                </a:lnTo>
                <a:lnTo>
                  <a:pt x="457200" y="1297305"/>
                </a:lnTo>
                <a:lnTo>
                  <a:pt x="457200" y="1729740"/>
                </a:lnTo>
                <a:lnTo>
                  <a:pt x="914400" y="864870"/>
                </a:lnTo>
                <a:lnTo>
                  <a:pt x="4572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60498" y="2815589"/>
            <a:ext cx="914400" cy="1729739"/>
          </a:xfrm>
          <a:custGeom>
            <a:avLst/>
            <a:gdLst/>
            <a:ahLst/>
            <a:cxnLst/>
            <a:rect l="l" t="t" r="r" b="b"/>
            <a:pathLst>
              <a:path w="914400" h="1729739">
                <a:moveTo>
                  <a:pt x="0" y="432435"/>
                </a:moveTo>
                <a:lnTo>
                  <a:pt x="457200" y="432435"/>
                </a:lnTo>
                <a:lnTo>
                  <a:pt x="457200" y="0"/>
                </a:lnTo>
                <a:lnTo>
                  <a:pt x="914400" y="864870"/>
                </a:lnTo>
                <a:lnTo>
                  <a:pt x="457200" y="1729740"/>
                </a:lnTo>
                <a:lnTo>
                  <a:pt x="457200" y="1297305"/>
                </a:lnTo>
                <a:lnTo>
                  <a:pt x="0" y="1297305"/>
                </a:lnTo>
                <a:lnTo>
                  <a:pt x="0" y="432435"/>
                </a:lnTo>
                <a:close/>
              </a:path>
            </a:pathLst>
          </a:custGeom>
          <a:ln w="25908">
            <a:solidFill>
              <a:srgbClr val="936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57144" y="1235963"/>
            <a:ext cx="1059180" cy="1720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95345" y="694689"/>
            <a:ext cx="1697989" cy="2086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mic Sans MS"/>
                <a:cs typeface="Comic Sans MS"/>
              </a:rPr>
              <a:t>ve</a:t>
            </a:r>
            <a:r>
              <a:rPr sz="3200" b="1" spc="-100" dirty="0">
                <a:latin typeface="Comic Sans MS"/>
                <a:cs typeface="Comic Sans MS"/>
              </a:rPr>
              <a:t> </a:t>
            </a:r>
            <a:r>
              <a:rPr sz="3200" b="1" spc="-5" dirty="0">
                <a:latin typeface="Comic Sans MS"/>
                <a:cs typeface="Comic Sans MS"/>
              </a:rPr>
              <a:t>Oranı</a:t>
            </a:r>
            <a:endParaRPr sz="3200">
              <a:latin typeface="Comic Sans MS"/>
              <a:cs typeface="Comic Sans MS"/>
            </a:endParaRPr>
          </a:p>
          <a:p>
            <a:pPr marL="462280">
              <a:lnSpc>
                <a:spcPct val="100000"/>
              </a:lnSpc>
              <a:spcBef>
                <a:spcPts val="1580"/>
              </a:spcBef>
            </a:pP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5434</a:t>
            </a:r>
            <a:endParaRPr sz="1800">
              <a:latin typeface="Times New Roman"/>
              <a:cs typeface="Times New Roman"/>
            </a:endParaRPr>
          </a:p>
          <a:p>
            <a:pPr marL="337185" marR="640715" algn="ctr">
              <a:lnSpc>
                <a:spcPct val="100000"/>
              </a:lnSpc>
            </a:pP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sayılı  Kanuna  tabi  ol</a:t>
            </a:r>
            <a:r>
              <a:rPr sz="1800" spc="5" dirty="0">
                <a:solidFill>
                  <a:srgbClr val="006EC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nl</a:t>
            </a:r>
            <a:r>
              <a:rPr sz="1800" spc="5" dirty="0">
                <a:solidFill>
                  <a:srgbClr val="006EC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r: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51476" y="728472"/>
            <a:ext cx="4826508" cy="964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44185" y="771220"/>
            <a:ext cx="464375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60400" algn="l"/>
                <a:tab pos="1070610" algn="l"/>
                <a:tab pos="1352550" algn="l"/>
                <a:tab pos="2073275" algn="l"/>
                <a:tab pos="2484755" algn="l"/>
                <a:tab pos="2766695" algn="l"/>
                <a:tab pos="3589654" algn="l"/>
                <a:tab pos="4263390" algn="l"/>
              </a:tabLst>
            </a:pPr>
            <a:r>
              <a:rPr sz="1800" b="1" dirty="0">
                <a:solidFill>
                  <a:srgbClr val="006EC0"/>
                </a:solidFill>
                <a:latin typeface="Times New Roman"/>
                <a:cs typeface="Times New Roman"/>
              </a:rPr>
              <a:t>Prim </a:t>
            </a:r>
            <a:r>
              <a:rPr sz="1800" b="1" spc="-5" dirty="0">
                <a:solidFill>
                  <a:srgbClr val="006EC0"/>
                </a:solidFill>
                <a:latin typeface="Times New Roman"/>
                <a:cs typeface="Times New Roman"/>
              </a:rPr>
              <a:t>matrahı: </a:t>
            </a:r>
            <a:r>
              <a:rPr sz="1800" spc="-20" dirty="0">
                <a:solidFill>
                  <a:srgbClr val="006EC0"/>
                </a:solidFill>
                <a:latin typeface="Times New Roman"/>
                <a:cs typeface="Times New Roman"/>
              </a:rPr>
              <a:t>Gösterge </a:t>
            </a:r>
            <a:r>
              <a:rPr sz="1800" spc="-60" dirty="0">
                <a:solidFill>
                  <a:srgbClr val="006EC0"/>
                </a:solidFill>
                <a:latin typeface="Times New Roman"/>
                <a:cs typeface="Times New Roman"/>
              </a:rPr>
              <a:t>ay.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+ ek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gösterge </a:t>
            </a:r>
            <a:r>
              <a:rPr sz="1800" spc="-60" dirty="0">
                <a:solidFill>
                  <a:srgbClr val="006EC0"/>
                </a:solidFill>
                <a:latin typeface="Times New Roman"/>
                <a:cs typeface="Times New Roman"/>
              </a:rPr>
              <a:t>ay.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+  t</a:t>
            </a:r>
            <a:r>
              <a:rPr sz="1800" spc="5" dirty="0">
                <a:solidFill>
                  <a:srgbClr val="006EC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ban	</a:t>
            </a:r>
            <a:r>
              <a:rPr sz="1800" spc="-10" dirty="0">
                <a:solidFill>
                  <a:srgbClr val="006EC0"/>
                </a:solidFill>
                <a:latin typeface="Times New Roman"/>
                <a:cs typeface="Times New Roman"/>
              </a:rPr>
              <a:t>a</a:t>
            </a:r>
            <a:r>
              <a:rPr sz="1800" spc="-204" dirty="0">
                <a:solidFill>
                  <a:srgbClr val="006EC0"/>
                </a:solidFill>
                <a:latin typeface="Times New Roman"/>
                <a:cs typeface="Times New Roman"/>
              </a:rPr>
              <a:t>y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.	+	</a:t>
            </a:r>
            <a:r>
              <a:rPr sz="1800" spc="-15" dirty="0">
                <a:solidFill>
                  <a:srgbClr val="006EC0"/>
                </a:solidFill>
                <a:latin typeface="Times New Roman"/>
                <a:cs typeface="Times New Roman"/>
              </a:rPr>
              <a:t>k</a:t>
            </a:r>
            <a:r>
              <a:rPr sz="1800" spc="-10" dirty="0">
                <a:solidFill>
                  <a:srgbClr val="006EC0"/>
                </a:solidFill>
                <a:latin typeface="Times New Roman"/>
                <a:cs typeface="Times New Roman"/>
              </a:rPr>
              <a:t>ı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dem	</a:t>
            </a:r>
            <a:r>
              <a:rPr sz="1800" spc="-10" dirty="0">
                <a:solidFill>
                  <a:srgbClr val="006EC0"/>
                </a:solidFill>
                <a:latin typeface="Times New Roman"/>
                <a:cs typeface="Times New Roman"/>
              </a:rPr>
              <a:t>a</a:t>
            </a:r>
            <a:r>
              <a:rPr sz="1800" spc="-204" dirty="0">
                <a:solidFill>
                  <a:srgbClr val="006EC0"/>
                </a:solidFill>
                <a:latin typeface="Times New Roman"/>
                <a:cs typeface="Times New Roman"/>
              </a:rPr>
              <a:t>y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.	+	</a:t>
            </a:r>
            <a:r>
              <a:rPr sz="1800" spc="5" dirty="0">
                <a:solidFill>
                  <a:srgbClr val="006EC0"/>
                </a:solidFill>
                <a:latin typeface="Times New Roman"/>
                <a:cs typeface="Times New Roman"/>
              </a:rPr>
              <a:t>E</a:t>
            </a:r>
            <a:r>
              <a:rPr sz="1800" spc="-35" dirty="0">
                <a:solidFill>
                  <a:srgbClr val="006EC0"/>
                </a:solidFill>
                <a:latin typeface="Times New Roman"/>
                <a:cs typeface="Times New Roman"/>
              </a:rPr>
              <a:t>Y</a:t>
            </a:r>
            <a:r>
              <a:rPr sz="1800" spc="-10" dirty="0">
                <a:solidFill>
                  <a:srgbClr val="006EC0"/>
                </a:solidFill>
                <a:latin typeface="Times New Roman"/>
                <a:cs typeface="Times New Roman"/>
              </a:rPr>
              <a:t>D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M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006EC0"/>
                </a:solidFill>
                <a:latin typeface="Times New Roman"/>
                <a:cs typeface="Times New Roman"/>
              </a:rPr>
              <a:t>a</a:t>
            </a:r>
            <a:r>
              <a:rPr sz="1800" spc="45" dirty="0">
                <a:solidFill>
                  <a:srgbClr val="006EC0"/>
                </a:solidFill>
                <a:latin typeface="Times New Roman"/>
                <a:cs typeface="Times New Roman"/>
              </a:rPr>
              <a:t>y</a:t>
            </a:r>
            <a:r>
              <a:rPr sz="1800" spc="-10" dirty="0">
                <a:solidFill>
                  <a:srgbClr val="006EC0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ığı	br</a:t>
            </a:r>
            <a:r>
              <a:rPr sz="1800" spc="-15" dirty="0">
                <a:solidFill>
                  <a:srgbClr val="006EC0"/>
                </a:solidFill>
                <a:latin typeface="Times New Roman"/>
                <a:cs typeface="Times New Roman"/>
              </a:rPr>
              <a:t>ü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t  tutarının belli bir oranına tekabül eden</a:t>
            </a:r>
            <a:r>
              <a:rPr sz="1800" spc="-16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006EC0"/>
                </a:solidFill>
                <a:latin typeface="Times New Roman"/>
                <a:cs typeface="Times New Roman"/>
              </a:rPr>
              <a:t>miktardır.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12335" y="1335024"/>
            <a:ext cx="609600" cy="1828800"/>
          </a:xfrm>
          <a:custGeom>
            <a:avLst/>
            <a:gdLst/>
            <a:ahLst/>
            <a:cxnLst/>
            <a:rect l="l" t="t" r="r" b="b"/>
            <a:pathLst>
              <a:path w="609600" h="1828800">
                <a:moveTo>
                  <a:pt x="304800" y="0"/>
                </a:moveTo>
                <a:lnTo>
                  <a:pt x="304800" y="457200"/>
                </a:lnTo>
                <a:lnTo>
                  <a:pt x="0" y="457200"/>
                </a:lnTo>
                <a:lnTo>
                  <a:pt x="0" y="1371600"/>
                </a:lnTo>
                <a:lnTo>
                  <a:pt x="304800" y="1371600"/>
                </a:lnTo>
                <a:lnTo>
                  <a:pt x="304800" y="1828800"/>
                </a:lnTo>
                <a:lnTo>
                  <a:pt x="609600" y="914400"/>
                </a:lnTo>
                <a:lnTo>
                  <a:pt x="304800" y="0"/>
                </a:lnTo>
                <a:close/>
              </a:path>
            </a:pathLst>
          </a:custGeom>
          <a:solidFill>
            <a:srgbClr val="FF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13097" y="1335786"/>
            <a:ext cx="609600" cy="1828800"/>
          </a:xfrm>
          <a:custGeom>
            <a:avLst/>
            <a:gdLst/>
            <a:ahLst/>
            <a:cxnLst/>
            <a:rect l="l" t="t" r="r" b="b"/>
            <a:pathLst>
              <a:path w="609600" h="1828800">
                <a:moveTo>
                  <a:pt x="0" y="457200"/>
                </a:moveTo>
                <a:lnTo>
                  <a:pt x="304800" y="457200"/>
                </a:lnTo>
                <a:lnTo>
                  <a:pt x="304800" y="0"/>
                </a:lnTo>
                <a:lnTo>
                  <a:pt x="609600" y="914400"/>
                </a:lnTo>
                <a:lnTo>
                  <a:pt x="304800" y="1828800"/>
                </a:lnTo>
                <a:lnTo>
                  <a:pt x="304800" y="1371600"/>
                </a:lnTo>
                <a:lnTo>
                  <a:pt x="0" y="1371600"/>
                </a:lnTo>
                <a:lnTo>
                  <a:pt x="0" y="457200"/>
                </a:lnTo>
                <a:close/>
              </a:path>
            </a:pathLst>
          </a:custGeom>
          <a:ln w="25908">
            <a:solidFill>
              <a:srgbClr val="936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28615" y="1763267"/>
            <a:ext cx="4821936" cy="667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28615" y="2557272"/>
            <a:ext cx="4821936" cy="6537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20436" y="1795017"/>
            <a:ext cx="4640580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EC0"/>
                </a:solidFill>
                <a:latin typeface="Times New Roman"/>
                <a:cs typeface="Times New Roman"/>
              </a:rPr>
              <a:t>Prim oranı: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Matrahın </a:t>
            </a:r>
            <a:r>
              <a:rPr sz="1800" spc="-40" dirty="0">
                <a:solidFill>
                  <a:srgbClr val="006EC0"/>
                </a:solidFill>
                <a:latin typeface="Times New Roman"/>
                <a:cs typeface="Times New Roman"/>
              </a:rPr>
              <a:t>%16’sı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oranında</a:t>
            </a:r>
            <a:r>
              <a:rPr sz="1800" spc="-4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iştirakçi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kesintisi, </a:t>
            </a:r>
            <a:r>
              <a:rPr sz="1800" spc="-40" dirty="0">
                <a:solidFill>
                  <a:srgbClr val="006EC0"/>
                </a:solidFill>
                <a:latin typeface="Times New Roman"/>
                <a:cs typeface="Times New Roman"/>
              </a:rPr>
              <a:t>%20’si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oranında ise işveren</a:t>
            </a:r>
            <a:r>
              <a:rPr sz="1800" spc="-8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Times New Roman"/>
                <a:cs typeface="Times New Roman"/>
              </a:rPr>
              <a:t>karşılığıdır.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957580" algn="l"/>
                <a:tab pos="1588770" algn="l"/>
                <a:tab pos="2602230" algn="l"/>
                <a:tab pos="3376295" algn="l"/>
                <a:tab pos="4081779" algn="l"/>
              </a:tabLst>
            </a:pP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İşver</a:t>
            </a:r>
            <a:r>
              <a:rPr sz="1800" spc="5" dirty="0">
                <a:solidFill>
                  <a:srgbClr val="006EC0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n,	%12	oranında	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a</a:t>
            </a:r>
            <a:r>
              <a:rPr sz="1800" spc="35" dirty="0">
                <a:solidFill>
                  <a:srgbClr val="006EC0"/>
                </a:solidFill>
                <a:latin typeface="Times New Roman"/>
                <a:cs typeface="Times New Roman"/>
              </a:rPr>
              <a:t>y</a:t>
            </a:r>
            <a:r>
              <a:rPr sz="1800" spc="-15" dirty="0">
                <a:solidFill>
                  <a:srgbClr val="006EC0"/>
                </a:solidFill>
                <a:latin typeface="Times New Roman"/>
                <a:cs typeface="Times New Roman"/>
              </a:rPr>
              <a:t>r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ı</a:t>
            </a:r>
            <a:r>
              <a:rPr sz="1800" spc="5" dirty="0">
                <a:solidFill>
                  <a:srgbClr val="006EC0"/>
                </a:solidFill>
                <a:latin typeface="Times New Roman"/>
                <a:cs typeface="Times New Roman"/>
              </a:rPr>
              <a:t>c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a	</a:t>
            </a:r>
            <a:r>
              <a:rPr sz="1800" spc="-15" dirty="0">
                <a:solidFill>
                  <a:srgbClr val="006EC0"/>
                </a:solidFill>
                <a:latin typeface="Times New Roman"/>
                <a:cs typeface="Times New Roman"/>
              </a:rPr>
              <a:t>g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en</a:t>
            </a:r>
            <a:r>
              <a:rPr sz="1800" spc="5" dirty="0">
                <a:solidFill>
                  <a:srgbClr val="006EC0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l	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sa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ğ</a:t>
            </a:r>
            <a:r>
              <a:rPr sz="1800" spc="-10" dirty="0">
                <a:solidFill>
                  <a:srgbClr val="006EC0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ık 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sigortası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primi</a:t>
            </a:r>
            <a:r>
              <a:rPr sz="1800" spc="-6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6EC0"/>
                </a:solidFill>
                <a:latin typeface="Times New Roman"/>
                <a:cs typeface="Times New Roman"/>
              </a:rPr>
              <a:t>yatırmaktadır.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43427" y="4469891"/>
            <a:ext cx="1059179" cy="17769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206242" y="4646117"/>
            <a:ext cx="736600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5510</a:t>
            </a:r>
            <a:endParaRPr sz="1800">
              <a:latin typeface="Times New Roman"/>
              <a:cs typeface="Times New Roman"/>
            </a:endParaRPr>
          </a:p>
          <a:p>
            <a:pPr marL="12700" marR="5080" indent="1270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sayılı  Kanuna  tabi 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o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l</a:t>
            </a:r>
            <a:r>
              <a:rPr sz="1800" spc="5" dirty="0">
                <a:solidFill>
                  <a:srgbClr val="006EC0"/>
                </a:solidFill>
                <a:latin typeface="Times New Roman"/>
                <a:cs typeface="Times New Roman"/>
              </a:rPr>
              <a:t>a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n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la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r: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12335" y="4379976"/>
            <a:ext cx="609600" cy="1828800"/>
          </a:xfrm>
          <a:custGeom>
            <a:avLst/>
            <a:gdLst/>
            <a:ahLst/>
            <a:cxnLst/>
            <a:rect l="l" t="t" r="r" b="b"/>
            <a:pathLst>
              <a:path w="609600" h="1828800">
                <a:moveTo>
                  <a:pt x="304800" y="0"/>
                </a:moveTo>
                <a:lnTo>
                  <a:pt x="304800" y="457200"/>
                </a:lnTo>
                <a:lnTo>
                  <a:pt x="0" y="457200"/>
                </a:lnTo>
                <a:lnTo>
                  <a:pt x="0" y="1371600"/>
                </a:lnTo>
                <a:lnTo>
                  <a:pt x="304800" y="1371600"/>
                </a:lnTo>
                <a:lnTo>
                  <a:pt x="304800" y="1828800"/>
                </a:lnTo>
                <a:lnTo>
                  <a:pt x="609600" y="914400"/>
                </a:lnTo>
                <a:lnTo>
                  <a:pt x="304800" y="0"/>
                </a:lnTo>
                <a:close/>
              </a:path>
            </a:pathLst>
          </a:custGeom>
          <a:solidFill>
            <a:srgbClr val="FF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13097" y="4380738"/>
            <a:ext cx="609600" cy="1828800"/>
          </a:xfrm>
          <a:custGeom>
            <a:avLst/>
            <a:gdLst/>
            <a:ahLst/>
            <a:cxnLst/>
            <a:rect l="l" t="t" r="r" b="b"/>
            <a:pathLst>
              <a:path w="609600" h="1828800">
                <a:moveTo>
                  <a:pt x="0" y="457200"/>
                </a:moveTo>
                <a:lnTo>
                  <a:pt x="304800" y="457200"/>
                </a:lnTo>
                <a:lnTo>
                  <a:pt x="304800" y="0"/>
                </a:lnTo>
                <a:lnTo>
                  <a:pt x="609600" y="914400"/>
                </a:lnTo>
                <a:lnTo>
                  <a:pt x="304800" y="1828800"/>
                </a:lnTo>
                <a:lnTo>
                  <a:pt x="304800" y="1371600"/>
                </a:lnTo>
                <a:lnTo>
                  <a:pt x="0" y="1371600"/>
                </a:lnTo>
                <a:lnTo>
                  <a:pt x="0" y="457200"/>
                </a:lnTo>
                <a:close/>
              </a:path>
            </a:pathLst>
          </a:custGeom>
          <a:ln w="25908">
            <a:solidFill>
              <a:srgbClr val="936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57571" y="4049267"/>
            <a:ext cx="4826508" cy="11308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95671" y="5312664"/>
            <a:ext cx="4821935" cy="9723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050028" y="4177106"/>
            <a:ext cx="46526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EC0"/>
                </a:solidFill>
                <a:latin typeface="Times New Roman"/>
                <a:cs typeface="Times New Roman"/>
              </a:rPr>
              <a:t>Prim matrahı: </a:t>
            </a:r>
            <a:r>
              <a:rPr sz="1800" spc="-20" dirty="0">
                <a:solidFill>
                  <a:srgbClr val="006EC0"/>
                </a:solidFill>
                <a:latin typeface="Times New Roman"/>
                <a:cs typeface="Times New Roman"/>
              </a:rPr>
              <a:t>Gösterge </a:t>
            </a:r>
            <a:r>
              <a:rPr sz="1800" spc="-60" dirty="0">
                <a:solidFill>
                  <a:srgbClr val="006EC0"/>
                </a:solidFill>
                <a:latin typeface="Times New Roman"/>
                <a:cs typeface="Times New Roman"/>
              </a:rPr>
              <a:t>ay.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+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ek </a:t>
            </a:r>
            <a:r>
              <a:rPr sz="1800" spc="-10" dirty="0">
                <a:solidFill>
                  <a:srgbClr val="006EC0"/>
                </a:solidFill>
                <a:latin typeface="Times New Roman"/>
                <a:cs typeface="Times New Roman"/>
              </a:rPr>
              <a:t>gösterge </a:t>
            </a:r>
            <a:r>
              <a:rPr sz="1800" spc="-70" dirty="0">
                <a:solidFill>
                  <a:srgbClr val="006EC0"/>
                </a:solidFill>
                <a:latin typeface="Times New Roman"/>
                <a:cs typeface="Times New Roman"/>
              </a:rPr>
              <a:t>ay.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+  taban </a:t>
            </a:r>
            <a:r>
              <a:rPr sz="1800" spc="-70" dirty="0">
                <a:solidFill>
                  <a:srgbClr val="006EC0"/>
                </a:solidFill>
                <a:latin typeface="Times New Roman"/>
                <a:cs typeface="Times New Roman"/>
              </a:rPr>
              <a:t>ay.</a:t>
            </a:r>
            <a:r>
              <a:rPr sz="1800" spc="31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+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kıdem </a:t>
            </a:r>
            <a:r>
              <a:rPr sz="1800" spc="-65" dirty="0">
                <a:solidFill>
                  <a:srgbClr val="006EC0"/>
                </a:solidFill>
                <a:latin typeface="Times New Roman"/>
                <a:cs typeface="Times New Roman"/>
              </a:rPr>
              <a:t>ay.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+ </a:t>
            </a:r>
            <a:r>
              <a:rPr sz="1800" spc="-10" dirty="0">
                <a:solidFill>
                  <a:srgbClr val="006EC0"/>
                </a:solidFill>
                <a:latin typeface="Times New Roman"/>
                <a:cs typeface="Times New Roman"/>
              </a:rPr>
              <a:t>üniversite ödeneği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+ 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makam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taz. +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temsil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taz. + görev</a:t>
            </a:r>
            <a:r>
              <a:rPr sz="1800" spc="-15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taz.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915527" y="5374030"/>
            <a:ext cx="82041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006EC0"/>
                </a:solidFill>
                <a:latin typeface="Times New Roman"/>
                <a:cs typeface="Times New Roman"/>
              </a:rPr>
              <a:t>or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a</a:t>
            </a:r>
            <a:r>
              <a:rPr sz="1800" spc="-10" dirty="0">
                <a:solidFill>
                  <a:srgbClr val="006EC0"/>
                </a:solidFill>
                <a:latin typeface="Times New Roman"/>
                <a:cs typeface="Times New Roman"/>
              </a:rPr>
              <a:t>n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ı</a:t>
            </a:r>
            <a:r>
              <a:rPr sz="1800" spc="-10" dirty="0">
                <a:solidFill>
                  <a:srgbClr val="006EC0"/>
                </a:solidFill>
                <a:latin typeface="Times New Roman"/>
                <a:cs typeface="Times New Roman"/>
              </a:rPr>
              <a:t>n</a:t>
            </a:r>
            <a:r>
              <a:rPr sz="1800" spc="-15" dirty="0">
                <a:solidFill>
                  <a:srgbClr val="006EC0"/>
                </a:solidFill>
                <a:latin typeface="Times New Roman"/>
                <a:cs typeface="Times New Roman"/>
              </a:rPr>
              <a:t>d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a  o</a:t>
            </a:r>
            <a:r>
              <a:rPr sz="1800" spc="-15" dirty="0">
                <a:solidFill>
                  <a:srgbClr val="006EC0"/>
                </a:solidFill>
                <a:latin typeface="Times New Roman"/>
                <a:cs typeface="Times New Roman"/>
              </a:rPr>
              <a:t>r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a</a:t>
            </a:r>
            <a:r>
              <a:rPr sz="1800" spc="-10" dirty="0">
                <a:solidFill>
                  <a:srgbClr val="006EC0"/>
                </a:solidFill>
                <a:latin typeface="Times New Roman"/>
                <a:cs typeface="Times New Roman"/>
              </a:rPr>
              <a:t>n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ı</a:t>
            </a:r>
            <a:r>
              <a:rPr sz="1800" spc="-10" dirty="0">
                <a:solidFill>
                  <a:srgbClr val="006EC0"/>
                </a:solidFill>
                <a:latin typeface="Times New Roman"/>
                <a:cs typeface="Times New Roman"/>
              </a:rPr>
              <a:t>n</a:t>
            </a:r>
            <a:r>
              <a:rPr sz="1800" spc="-15" dirty="0">
                <a:solidFill>
                  <a:srgbClr val="006EC0"/>
                </a:solidFill>
                <a:latin typeface="Times New Roman"/>
                <a:cs typeface="Times New Roman"/>
              </a:rPr>
              <a:t>d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88128" y="5374030"/>
            <a:ext cx="369760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EC0"/>
                </a:solidFill>
                <a:latin typeface="Times New Roman"/>
                <a:cs typeface="Times New Roman"/>
              </a:rPr>
              <a:t>Prim oranı: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Matrahın </a:t>
            </a:r>
            <a:r>
              <a:rPr sz="1800" spc="-10" dirty="0">
                <a:solidFill>
                  <a:srgbClr val="006EC0"/>
                </a:solidFill>
                <a:latin typeface="Times New Roman"/>
                <a:cs typeface="Times New Roman"/>
              </a:rPr>
              <a:t>%14’ü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(9+5)  iştirakçi </a:t>
            </a:r>
            <a:r>
              <a:rPr sz="1800" spc="-10" dirty="0">
                <a:solidFill>
                  <a:srgbClr val="006EC0"/>
                </a:solidFill>
                <a:latin typeface="Times New Roman"/>
                <a:cs typeface="Times New Roman"/>
              </a:rPr>
              <a:t>kesintisi, %18.5’i </a:t>
            </a:r>
            <a:r>
              <a:rPr sz="1800" spc="-20" dirty="0">
                <a:solidFill>
                  <a:srgbClr val="006EC0"/>
                </a:solidFill>
                <a:latin typeface="Times New Roman"/>
                <a:cs typeface="Times New Roman"/>
              </a:rPr>
              <a:t>(11+7.5) 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işveren</a:t>
            </a:r>
            <a:r>
              <a:rPr sz="1800" spc="-2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Times New Roman"/>
                <a:cs typeface="Times New Roman"/>
              </a:rPr>
              <a:t>karşılığıdır.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893820" y="3442715"/>
            <a:ext cx="5890260" cy="4511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986529" y="3497707"/>
            <a:ext cx="36277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Prim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tutarı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= Prim matrahı x prim</a:t>
            </a:r>
            <a:r>
              <a:rPr sz="1800" spc="-9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oranı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327" y="302513"/>
            <a:ext cx="43497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EYDM </a:t>
            </a:r>
            <a:r>
              <a:rPr spc="-5" dirty="0"/>
              <a:t>Yansıtma</a:t>
            </a:r>
            <a:r>
              <a:rPr spc="-90" dirty="0"/>
              <a:t> </a:t>
            </a:r>
            <a:r>
              <a:rPr spc="-5" dirty="0"/>
              <a:t>Oranı</a:t>
            </a:r>
          </a:p>
        </p:txBody>
      </p:sp>
      <p:sp>
        <p:nvSpPr>
          <p:cNvPr id="3" name="object 3"/>
          <p:cNvSpPr/>
          <p:nvPr/>
        </p:nvSpPr>
        <p:spPr>
          <a:xfrm>
            <a:off x="547116" y="1795272"/>
            <a:ext cx="2113788" cy="2921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0227" y="2131821"/>
            <a:ext cx="174625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EYDM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aylığı 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brüt tutarının  belli bir oranına  tekabül eden  miktar (tazminat 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yansıtma)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09800" y="2196083"/>
            <a:ext cx="502920" cy="1891664"/>
          </a:xfrm>
          <a:custGeom>
            <a:avLst/>
            <a:gdLst/>
            <a:ahLst/>
            <a:cxnLst/>
            <a:rect l="l" t="t" r="r" b="b"/>
            <a:pathLst>
              <a:path w="502919" h="1891664">
                <a:moveTo>
                  <a:pt x="251460" y="0"/>
                </a:moveTo>
                <a:lnTo>
                  <a:pt x="251460" y="472820"/>
                </a:lnTo>
                <a:lnTo>
                  <a:pt x="0" y="472820"/>
                </a:lnTo>
                <a:lnTo>
                  <a:pt x="0" y="1418463"/>
                </a:lnTo>
                <a:lnTo>
                  <a:pt x="251460" y="1418463"/>
                </a:lnTo>
                <a:lnTo>
                  <a:pt x="251460" y="1891283"/>
                </a:lnTo>
                <a:lnTo>
                  <a:pt x="502919" y="945641"/>
                </a:lnTo>
                <a:lnTo>
                  <a:pt x="25146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10561" y="2196845"/>
            <a:ext cx="502920" cy="1891664"/>
          </a:xfrm>
          <a:custGeom>
            <a:avLst/>
            <a:gdLst/>
            <a:ahLst/>
            <a:cxnLst/>
            <a:rect l="l" t="t" r="r" b="b"/>
            <a:pathLst>
              <a:path w="502919" h="1891664">
                <a:moveTo>
                  <a:pt x="0" y="472820"/>
                </a:moveTo>
                <a:lnTo>
                  <a:pt x="251460" y="472820"/>
                </a:lnTo>
                <a:lnTo>
                  <a:pt x="251460" y="0"/>
                </a:lnTo>
                <a:lnTo>
                  <a:pt x="502919" y="945641"/>
                </a:lnTo>
                <a:lnTo>
                  <a:pt x="251460" y="1891283"/>
                </a:lnTo>
                <a:lnTo>
                  <a:pt x="251460" y="1418462"/>
                </a:lnTo>
                <a:lnTo>
                  <a:pt x="0" y="1418462"/>
                </a:lnTo>
                <a:lnTo>
                  <a:pt x="0" y="472820"/>
                </a:lnTo>
                <a:close/>
              </a:path>
            </a:pathLst>
          </a:custGeom>
          <a:ln w="25908">
            <a:solidFill>
              <a:srgbClr val="936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53283" y="1185672"/>
            <a:ext cx="8395716" cy="4369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59885" y="1334846"/>
            <a:ext cx="713867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8500" algn="l"/>
                <a:tab pos="1425575" algn="l"/>
                <a:tab pos="2556510" algn="l"/>
                <a:tab pos="2960370" algn="l"/>
                <a:tab pos="3379470" algn="l"/>
                <a:tab pos="3931285" algn="l"/>
                <a:tab pos="5504180" algn="l"/>
              </a:tabLst>
            </a:pPr>
            <a:r>
              <a:rPr sz="2100" dirty="0">
                <a:solidFill>
                  <a:srgbClr val="006EC0"/>
                </a:solidFill>
                <a:latin typeface="Times New Roman"/>
                <a:cs typeface="Times New Roman"/>
              </a:rPr>
              <a:t>5434	</a:t>
            </a:r>
            <a:r>
              <a:rPr sz="2100" spc="-5" dirty="0">
                <a:solidFill>
                  <a:srgbClr val="006EC0"/>
                </a:solidFill>
                <a:latin typeface="Times New Roman"/>
                <a:cs typeface="Times New Roman"/>
              </a:rPr>
              <a:t>sayılı	</a:t>
            </a:r>
            <a:r>
              <a:rPr sz="2100" dirty="0">
                <a:solidFill>
                  <a:srgbClr val="006EC0"/>
                </a:solidFill>
                <a:latin typeface="Times New Roman"/>
                <a:cs typeface="Times New Roman"/>
              </a:rPr>
              <a:t>Kanunun	ek	70	</a:t>
            </a:r>
            <a:r>
              <a:rPr sz="2100" spc="-5" dirty="0">
                <a:solidFill>
                  <a:srgbClr val="006EC0"/>
                </a:solidFill>
                <a:latin typeface="Times New Roman"/>
                <a:cs typeface="Times New Roman"/>
              </a:rPr>
              <a:t>inci	</a:t>
            </a:r>
            <a:r>
              <a:rPr sz="2100" spc="-10" dirty="0">
                <a:solidFill>
                  <a:srgbClr val="006EC0"/>
                </a:solidFill>
                <a:latin typeface="Times New Roman"/>
                <a:cs typeface="Times New Roman"/>
              </a:rPr>
              <a:t>maddesinde	</a:t>
            </a:r>
            <a:r>
              <a:rPr sz="2100" spc="-20" dirty="0">
                <a:solidFill>
                  <a:srgbClr val="006EC0"/>
                </a:solidFill>
                <a:latin typeface="Times New Roman"/>
                <a:cs typeface="Times New Roman"/>
              </a:rPr>
              <a:t>düzenlenmiştir.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3088385" y="1594484"/>
            <a:ext cx="7710805" cy="279781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565"/>
              </a:spcBef>
              <a:tabLst>
                <a:tab pos="4241800" algn="l"/>
              </a:tabLst>
            </a:pPr>
            <a:r>
              <a:rPr sz="2000" spc="-40" dirty="0">
                <a:solidFill>
                  <a:srgbClr val="006EC0"/>
                </a:solidFill>
                <a:latin typeface="Times New Roman"/>
                <a:cs typeface="Times New Roman"/>
              </a:rPr>
              <a:t>Tazminat  </a:t>
            </a:r>
            <a:r>
              <a:rPr sz="2000" spc="-10" dirty="0">
                <a:solidFill>
                  <a:srgbClr val="006EC0"/>
                </a:solidFill>
                <a:latin typeface="Times New Roman"/>
                <a:cs typeface="Times New Roman"/>
              </a:rPr>
              <a:t>yansıtma oranı,</a:t>
            </a:r>
            <a:r>
              <a:rPr sz="2000" spc="3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6EC0"/>
                </a:solidFill>
                <a:latin typeface="Times New Roman"/>
                <a:cs typeface="Times New Roman"/>
              </a:rPr>
              <a:t>ek</a:t>
            </a:r>
            <a:r>
              <a:rPr sz="2000" spc="15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6EC0"/>
                </a:solidFill>
                <a:latin typeface="Times New Roman"/>
                <a:cs typeface="Times New Roman"/>
              </a:rPr>
              <a:t>göstergeye	bağlı </a:t>
            </a:r>
            <a:r>
              <a:rPr sz="2000" spc="-5" dirty="0">
                <a:solidFill>
                  <a:srgbClr val="006EC0"/>
                </a:solidFill>
                <a:latin typeface="Times New Roman"/>
                <a:cs typeface="Times New Roman"/>
              </a:rPr>
              <a:t>olup 657 </a:t>
            </a:r>
            <a:r>
              <a:rPr sz="2000" spc="-10" dirty="0">
                <a:solidFill>
                  <a:srgbClr val="006EC0"/>
                </a:solidFill>
                <a:latin typeface="Times New Roman"/>
                <a:cs typeface="Times New Roman"/>
              </a:rPr>
              <a:t>sayılı </a:t>
            </a:r>
            <a:r>
              <a:rPr sz="2000" spc="-5" dirty="0">
                <a:solidFill>
                  <a:srgbClr val="006EC0"/>
                </a:solidFill>
                <a:latin typeface="Times New Roman"/>
                <a:cs typeface="Times New Roman"/>
              </a:rPr>
              <a:t>Kanuna tabi  </a:t>
            </a:r>
            <a:r>
              <a:rPr sz="2000" dirty="0">
                <a:solidFill>
                  <a:srgbClr val="006EC0"/>
                </a:solidFill>
                <a:latin typeface="Times New Roman"/>
                <a:cs typeface="Times New Roman"/>
              </a:rPr>
              <a:t>EYDM brüt </a:t>
            </a:r>
            <a:r>
              <a:rPr sz="2000" spc="-5" dirty="0">
                <a:solidFill>
                  <a:srgbClr val="006EC0"/>
                </a:solidFill>
                <a:latin typeface="Times New Roman"/>
                <a:cs typeface="Times New Roman"/>
              </a:rPr>
              <a:t>aylığı</a:t>
            </a:r>
            <a:r>
              <a:rPr sz="2000" spc="40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6EC0"/>
                </a:solidFill>
                <a:latin typeface="Times New Roman"/>
                <a:cs typeface="Times New Roman"/>
              </a:rPr>
              <a:t>tutarının,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spc="-5" dirty="0">
                <a:solidFill>
                  <a:srgbClr val="006EC0"/>
                </a:solidFill>
                <a:latin typeface="Times New Roman"/>
                <a:cs typeface="Times New Roman"/>
              </a:rPr>
              <a:t>Ek</a:t>
            </a:r>
            <a:r>
              <a:rPr sz="2000" spc="-3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6EC0"/>
                </a:solidFill>
                <a:latin typeface="Times New Roman"/>
                <a:cs typeface="Times New Roman"/>
              </a:rPr>
              <a:t>göstergesi;</a:t>
            </a:r>
            <a:endParaRPr sz="2000">
              <a:latin typeface="Times New Roman"/>
              <a:cs typeface="Times New Roman"/>
            </a:endParaRPr>
          </a:p>
          <a:p>
            <a:pPr marL="268605" indent="-147955">
              <a:lnSpc>
                <a:spcPct val="100000"/>
              </a:lnSpc>
              <a:spcBef>
                <a:spcPts val="105"/>
              </a:spcBef>
              <a:buChar char="-"/>
              <a:tabLst>
                <a:tab pos="269240" algn="l"/>
              </a:tabLst>
            </a:pPr>
            <a:r>
              <a:rPr sz="2000" dirty="0">
                <a:solidFill>
                  <a:srgbClr val="006EC0"/>
                </a:solidFill>
                <a:latin typeface="Times New Roman"/>
                <a:cs typeface="Times New Roman"/>
              </a:rPr>
              <a:t>8.400 ve daha yüksek olanlarda</a:t>
            </a:r>
            <a:r>
              <a:rPr sz="2000" spc="-22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EC0"/>
                </a:solidFill>
                <a:latin typeface="Times New Roman"/>
                <a:cs typeface="Times New Roman"/>
              </a:rPr>
              <a:t>%255,</a:t>
            </a:r>
            <a:endParaRPr sz="2000">
              <a:latin typeface="Times New Roman"/>
              <a:cs typeface="Times New Roman"/>
            </a:endParaRPr>
          </a:p>
          <a:p>
            <a:pPr marL="268605" indent="-147955">
              <a:lnSpc>
                <a:spcPct val="100000"/>
              </a:lnSpc>
              <a:spcBef>
                <a:spcPts val="100"/>
              </a:spcBef>
              <a:buChar char="-"/>
              <a:tabLst>
                <a:tab pos="269240" algn="l"/>
              </a:tabLst>
            </a:pPr>
            <a:r>
              <a:rPr sz="2000" dirty="0">
                <a:solidFill>
                  <a:srgbClr val="006EC0"/>
                </a:solidFill>
                <a:latin typeface="Times New Roman"/>
                <a:cs typeface="Times New Roman"/>
              </a:rPr>
              <a:t>7.600 </a:t>
            </a:r>
            <a:r>
              <a:rPr sz="2000" spc="-10" dirty="0">
                <a:solidFill>
                  <a:srgbClr val="006EC0"/>
                </a:solidFill>
                <a:latin typeface="Times New Roman"/>
                <a:cs typeface="Times New Roman"/>
              </a:rPr>
              <a:t>(dahil)-8.400 </a:t>
            </a:r>
            <a:r>
              <a:rPr sz="2000" dirty="0">
                <a:solidFill>
                  <a:srgbClr val="006EC0"/>
                </a:solidFill>
                <a:latin typeface="Times New Roman"/>
                <a:cs typeface="Times New Roman"/>
              </a:rPr>
              <a:t>(hariç) arasında olanlarda</a:t>
            </a:r>
            <a:r>
              <a:rPr sz="2000" spc="-254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EC0"/>
                </a:solidFill>
                <a:latin typeface="Times New Roman"/>
                <a:cs typeface="Times New Roman"/>
              </a:rPr>
              <a:t>%215,</a:t>
            </a:r>
            <a:endParaRPr sz="2000">
              <a:latin typeface="Times New Roman"/>
              <a:cs typeface="Times New Roman"/>
            </a:endParaRPr>
          </a:p>
          <a:p>
            <a:pPr marL="268605" indent="-147955">
              <a:lnSpc>
                <a:spcPct val="100000"/>
              </a:lnSpc>
              <a:spcBef>
                <a:spcPts val="95"/>
              </a:spcBef>
              <a:buChar char="-"/>
              <a:tabLst>
                <a:tab pos="269240" algn="l"/>
              </a:tabLst>
            </a:pPr>
            <a:r>
              <a:rPr sz="2000" dirty="0">
                <a:solidFill>
                  <a:srgbClr val="006EC0"/>
                </a:solidFill>
                <a:latin typeface="Times New Roman"/>
                <a:cs typeface="Times New Roman"/>
              </a:rPr>
              <a:t>6.400 </a:t>
            </a:r>
            <a:r>
              <a:rPr sz="2000" spc="-10" dirty="0">
                <a:solidFill>
                  <a:srgbClr val="006EC0"/>
                </a:solidFill>
                <a:latin typeface="Times New Roman"/>
                <a:cs typeface="Times New Roman"/>
              </a:rPr>
              <a:t>(dahil)-7.600 </a:t>
            </a:r>
            <a:r>
              <a:rPr sz="2000" dirty="0">
                <a:solidFill>
                  <a:srgbClr val="006EC0"/>
                </a:solidFill>
                <a:latin typeface="Times New Roman"/>
                <a:cs typeface="Times New Roman"/>
              </a:rPr>
              <a:t>(hariç) arasında olanlarda</a:t>
            </a:r>
            <a:r>
              <a:rPr sz="2000" spc="-24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EC0"/>
                </a:solidFill>
                <a:latin typeface="Times New Roman"/>
                <a:cs typeface="Times New Roman"/>
              </a:rPr>
              <a:t>%195,</a:t>
            </a:r>
            <a:endParaRPr sz="2000">
              <a:latin typeface="Times New Roman"/>
              <a:cs typeface="Times New Roman"/>
            </a:endParaRPr>
          </a:p>
          <a:p>
            <a:pPr marL="268605" indent="-147955">
              <a:lnSpc>
                <a:spcPct val="100000"/>
              </a:lnSpc>
              <a:spcBef>
                <a:spcPts val="110"/>
              </a:spcBef>
              <a:buChar char="-"/>
              <a:tabLst>
                <a:tab pos="269240" algn="l"/>
              </a:tabLst>
            </a:pPr>
            <a:r>
              <a:rPr sz="2000" dirty="0">
                <a:solidFill>
                  <a:srgbClr val="006EC0"/>
                </a:solidFill>
                <a:latin typeface="Times New Roman"/>
                <a:cs typeface="Times New Roman"/>
              </a:rPr>
              <a:t>4.800 </a:t>
            </a:r>
            <a:r>
              <a:rPr sz="2000" spc="-10" dirty="0">
                <a:solidFill>
                  <a:srgbClr val="006EC0"/>
                </a:solidFill>
                <a:latin typeface="Times New Roman"/>
                <a:cs typeface="Times New Roman"/>
              </a:rPr>
              <a:t>(dahil)-6.400 </a:t>
            </a:r>
            <a:r>
              <a:rPr sz="2000" dirty="0">
                <a:solidFill>
                  <a:srgbClr val="006EC0"/>
                </a:solidFill>
                <a:latin typeface="Times New Roman"/>
                <a:cs typeface="Times New Roman"/>
              </a:rPr>
              <a:t>(hariç) arasında olanlarda</a:t>
            </a:r>
            <a:r>
              <a:rPr sz="2000" spc="-24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EC0"/>
                </a:solidFill>
                <a:latin typeface="Times New Roman"/>
                <a:cs typeface="Times New Roman"/>
              </a:rPr>
              <a:t>%165,</a:t>
            </a:r>
            <a:endParaRPr sz="2000">
              <a:latin typeface="Times New Roman"/>
              <a:cs typeface="Times New Roman"/>
            </a:endParaRPr>
          </a:p>
          <a:p>
            <a:pPr marL="268605" indent="-147955">
              <a:lnSpc>
                <a:spcPct val="100000"/>
              </a:lnSpc>
              <a:spcBef>
                <a:spcPts val="95"/>
              </a:spcBef>
              <a:buChar char="-"/>
              <a:tabLst>
                <a:tab pos="269240" algn="l"/>
              </a:tabLst>
            </a:pPr>
            <a:r>
              <a:rPr sz="2000" dirty="0">
                <a:solidFill>
                  <a:srgbClr val="006EC0"/>
                </a:solidFill>
                <a:latin typeface="Times New Roman"/>
                <a:cs typeface="Times New Roman"/>
              </a:rPr>
              <a:t>3.600 </a:t>
            </a:r>
            <a:r>
              <a:rPr sz="2000" spc="-10" dirty="0">
                <a:solidFill>
                  <a:srgbClr val="006EC0"/>
                </a:solidFill>
                <a:latin typeface="Times New Roman"/>
                <a:cs typeface="Times New Roman"/>
              </a:rPr>
              <a:t>(dahil)-4.800 </a:t>
            </a:r>
            <a:r>
              <a:rPr sz="2000" dirty="0">
                <a:solidFill>
                  <a:srgbClr val="006EC0"/>
                </a:solidFill>
                <a:latin typeface="Times New Roman"/>
                <a:cs typeface="Times New Roman"/>
              </a:rPr>
              <a:t>(hariç) arasında olanlarda</a:t>
            </a:r>
            <a:r>
              <a:rPr sz="2000" spc="-24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EC0"/>
                </a:solidFill>
                <a:latin typeface="Times New Roman"/>
                <a:cs typeface="Times New Roman"/>
              </a:rPr>
              <a:t>%145,</a:t>
            </a:r>
            <a:endParaRPr sz="2000">
              <a:latin typeface="Times New Roman"/>
              <a:cs typeface="Times New Roman"/>
            </a:endParaRPr>
          </a:p>
          <a:p>
            <a:pPr marL="268605" indent="-147955">
              <a:lnSpc>
                <a:spcPct val="100000"/>
              </a:lnSpc>
              <a:spcBef>
                <a:spcPts val="100"/>
              </a:spcBef>
              <a:buChar char="-"/>
              <a:tabLst>
                <a:tab pos="269240" algn="l"/>
              </a:tabLst>
            </a:pPr>
            <a:r>
              <a:rPr sz="2000" dirty="0">
                <a:solidFill>
                  <a:srgbClr val="006EC0"/>
                </a:solidFill>
                <a:latin typeface="Times New Roman"/>
                <a:cs typeface="Times New Roman"/>
              </a:rPr>
              <a:t>2.200 (dahil)-3600 (hariç) arasında olanlarda</a:t>
            </a:r>
            <a:r>
              <a:rPr sz="2000" spc="-38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EC0"/>
                </a:solidFill>
                <a:latin typeface="Times New Roman"/>
                <a:cs typeface="Times New Roman"/>
              </a:rPr>
              <a:t>%85,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6194" y="4361179"/>
            <a:ext cx="4310380" cy="6508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76225" marR="5080" indent="-264160">
              <a:lnSpc>
                <a:spcPts val="2520"/>
              </a:lnSpc>
              <a:spcBef>
                <a:spcPts val="85"/>
              </a:spcBef>
              <a:tabLst>
                <a:tab pos="276225" algn="l"/>
              </a:tabLst>
            </a:pPr>
            <a:r>
              <a:rPr sz="2000" dirty="0">
                <a:solidFill>
                  <a:srgbClr val="006EC0"/>
                </a:solidFill>
                <a:latin typeface="Times New Roman"/>
                <a:cs typeface="Times New Roman"/>
              </a:rPr>
              <a:t>-	</a:t>
            </a:r>
            <a:r>
              <a:rPr sz="2000" spc="-10" dirty="0">
                <a:solidFill>
                  <a:srgbClr val="006EC0"/>
                </a:solidFill>
                <a:latin typeface="Times New Roman"/>
                <a:cs typeface="Times New Roman"/>
              </a:rPr>
              <a:t>Diğerlerinde </a:t>
            </a:r>
            <a:r>
              <a:rPr sz="2000" dirty="0">
                <a:solidFill>
                  <a:srgbClr val="006EC0"/>
                </a:solidFill>
                <a:latin typeface="Times New Roman"/>
                <a:cs typeface="Times New Roman"/>
              </a:rPr>
              <a:t>ise %55’ına, tekabül eden  </a:t>
            </a:r>
            <a:r>
              <a:rPr sz="2000" spc="-30" dirty="0">
                <a:solidFill>
                  <a:srgbClr val="006EC0"/>
                </a:solidFill>
                <a:latin typeface="Times New Roman"/>
                <a:cs typeface="Times New Roman"/>
              </a:rPr>
              <a:t>miktardır.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" y="2197607"/>
            <a:ext cx="1301496" cy="1853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9856" y="2823464"/>
            <a:ext cx="680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636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Gelir  </a:t>
            </a:r>
            <a:r>
              <a:rPr sz="1800" b="1" spc="-36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gisi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3103" y="2127504"/>
            <a:ext cx="1190625" cy="1892935"/>
          </a:xfrm>
          <a:custGeom>
            <a:avLst/>
            <a:gdLst/>
            <a:ahLst/>
            <a:cxnLst/>
            <a:rect l="l" t="t" r="r" b="b"/>
            <a:pathLst>
              <a:path w="1190625" h="1892935">
                <a:moveTo>
                  <a:pt x="595122" y="0"/>
                </a:moveTo>
                <a:lnTo>
                  <a:pt x="595122" y="473201"/>
                </a:lnTo>
                <a:lnTo>
                  <a:pt x="0" y="473201"/>
                </a:lnTo>
                <a:lnTo>
                  <a:pt x="0" y="1419606"/>
                </a:lnTo>
                <a:lnTo>
                  <a:pt x="595122" y="1419606"/>
                </a:lnTo>
                <a:lnTo>
                  <a:pt x="595122" y="1892808"/>
                </a:lnTo>
                <a:lnTo>
                  <a:pt x="1190244" y="946404"/>
                </a:lnTo>
                <a:lnTo>
                  <a:pt x="595122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62633" y="2166366"/>
            <a:ext cx="1190625" cy="1892935"/>
          </a:xfrm>
          <a:custGeom>
            <a:avLst/>
            <a:gdLst/>
            <a:ahLst/>
            <a:cxnLst/>
            <a:rect l="l" t="t" r="r" b="b"/>
            <a:pathLst>
              <a:path w="1190625" h="1892935">
                <a:moveTo>
                  <a:pt x="0" y="473201"/>
                </a:moveTo>
                <a:lnTo>
                  <a:pt x="595122" y="473201"/>
                </a:lnTo>
                <a:lnTo>
                  <a:pt x="595122" y="0"/>
                </a:lnTo>
                <a:lnTo>
                  <a:pt x="1190243" y="946404"/>
                </a:lnTo>
                <a:lnTo>
                  <a:pt x="595122" y="1892808"/>
                </a:lnTo>
                <a:lnTo>
                  <a:pt x="595122" y="1419606"/>
                </a:lnTo>
                <a:lnTo>
                  <a:pt x="0" y="1419606"/>
                </a:lnTo>
                <a:lnTo>
                  <a:pt x="0" y="473201"/>
                </a:lnTo>
                <a:close/>
              </a:path>
            </a:pathLst>
          </a:custGeom>
          <a:ln w="25908">
            <a:solidFill>
              <a:srgbClr val="936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9408" y="749808"/>
            <a:ext cx="10418064" cy="710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85772" y="1588008"/>
            <a:ext cx="9512808" cy="667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70736" y="74058"/>
            <a:ext cx="9154160" cy="1027430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1362075">
              <a:lnSpc>
                <a:spcPct val="100000"/>
              </a:lnSpc>
              <a:spcBef>
                <a:spcPts val="1310"/>
              </a:spcBef>
            </a:pPr>
            <a:r>
              <a:rPr spc="-5" dirty="0"/>
              <a:t>Kesintiler </a:t>
            </a:r>
            <a:r>
              <a:rPr dirty="0"/>
              <a:t>/ </a:t>
            </a:r>
            <a:r>
              <a:rPr spc="-5" dirty="0"/>
              <a:t>Gelir</a:t>
            </a:r>
            <a:r>
              <a:rPr spc="-145" dirty="0"/>
              <a:t> </a:t>
            </a:r>
            <a:r>
              <a:rPr spc="-5" dirty="0"/>
              <a:t>vergisi</a:t>
            </a: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800" b="0" dirty="0">
                <a:solidFill>
                  <a:srgbClr val="006EC0"/>
                </a:solidFill>
                <a:latin typeface="Times New Roman"/>
                <a:cs typeface="Times New Roman"/>
              </a:rPr>
              <a:t>193 sayılı </a:t>
            </a:r>
            <a:r>
              <a:rPr sz="1800" b="0" spc="-5" dirty="0">
                <a:solidFill>
                  <a:srgbClr val="006EC0"/>
                </a:solidFill>
                <a:latin typeface="Times New Roman"/>
                <a:cs typeface="Times New Roman"/>
              </a:rPr>
              <a:t>Gelir </a:t>
            </a:r>
            <a:r>
              <a:rPr sz="1800" b="0" spc="-70" dirty="0">
                <a:solidFill>
                  <a:srgbClr val="006EC0"/>
                </a:solidFill>
                <a:latin typeface="Times New Roman"/>
                <a:cs typeface="Times New Roman"/>
              </a:rPr>
              <a:t>Vergisi </a:t>
            </a:r>
            <a:r>
              <a:rPr sz="1800" b="0" spc="-5" dirty="0">
                <a:solidFill>
                  <a:srgbClr val="006EC0"/>
                </a:solidFill>
                <a:latin typeface="Times New Roman"/>
                <a:cs typeface="Times New Roman"/>
              </a:rPr>
              <a:t>Kanununa </a:t>
            </a:r>
            <a:r>
              <a:rPr sz="1800" b="0" dirty="0">
                <a:solidFill>
                  <a:srgbClr val="006EC0"/>
                </a:solidFill>
                <a:latin typeface="Times New Roman"/>
                <a:cs typeface="Times New Roman"/>
              </a:rPr>
              <a:t>göre akademik </a:t>
            </a:r>
            <a:r>
              <a:rPr sz="1800" b="0" spc="-5" dirty="0">
                <a:solidFill>
                  <a:srgbClr val="006EC0"/>
                </a:solidFill>
                <a:latin typeface="Times New Roman"/>
                <a:cs typeface="Times New Roman"/>
              </a:rPr>
              <a:t>personele </a:t>
            </a:r>
            <a:r>
              <a:rPr sz="1800" b="0" dirty="0">
                <a:solidFill>
                  <a:srgbClr val="006EC0"/>
                </a:solidFill>
                <a:latin typeface="Times New Roman"/>
                <a:cs typeface="Times New Roman"/>
              </a:rPr>
              <a:t>yapılan ödemeler gelir </a:t>
            </a:r>
            <a:r>
              <a:rPr sz="1800" b="0" spc="-5" dirty="0">
                <a:solidFill>
                  <a:srgbClr val="006EC0"/>
                </a:solidFill>
                <a:latin typeface="Times New Roman"/>
                <a:cs typeface="Times New Roman"/>
              </a:rPr>
              <a:t>vergisine</a:t>
            </a:r>
            <a:r>
              <a:rPr sz="1800" b="0" spc="1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b="0" spc="-25" dirty="0">
                <a:solidFill>
                  <a:srgbClr val="006EC0"/>
                </a:solidFill>
                <a:latin typeface="Times New Roman"/>
                <a:cs typeface="Times New Roman"/>
              </a:rPr>
              <a:t>tabidir.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97100" y="1624965"/>
            <a:ext cx="9398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Ödemelerden, mevzuatında </a:t>
            </a:r>
            <a:r>
              <a:rPr sz="1800" spc="10" dirty="0">
                <a:solidFill>
                  <a:srgbClr val="006EC0"/>
                </a:solidFill>
                <a:latin typeface="Times New Roman"/>
                <a:cs typeface="Times New Roman"/>
              </a:rPr>
              <a:t>ya </a:t>
            </a:r>
            <a:r>
              <a:rPr sz="1800" spc="-10" dirty="0">
                <a:solidFill>
                  <a:srgbClr val="006EC0"/>
                </a:solidFill>
                <a:latin typeface="Times New Roman"/>
                <a:cs typeface="Times New Roman"/>
              </a:rPr>
              <a:t>da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GVK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gelir </a:t>
            </a:r>
            <a:r>
              <a:rPr sz="1800" spc="-20" dirty="0">
                <a:solidFill>
                  <a:srgbClr val="006EC0"/>
                </a:solidFill>
                <a:latin typeface="Times New Roman"/>
                <a:cs typeface="Times New Roman"/>
              </a:rPr>
              <a:t>vergisine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tabi olmadığı belirtilmeyen ödemelerin</a:t>
            </a:r>
            <a:r>
              <a:rPr sz="1800" spc="-17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tamamı  GV kapsamına</a:t>
            </a:r>
            <a:r>
              <a:rPr sz="1800" spc="-13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Times New Roman"/>
                <a:cs typeface="Times New Roman"/>
              </a:rPr>
              <a:t>girmektedir.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25623" y="2375916"/>
            <a:ext cx="9005316" cy="6537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17191" y="2401315"/>
            <a:ext cx="7803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EC0"/>
                </a:solidFill>
                <a:latin typeface="Times New Roman"/>
                <a:cs typeface="Times New Roman"/>
              </a:rPr>
              <a:t>GV </a:t>
            </a:r>
            <a:r>
              <a:rPr sz="1800" b="1" dirty="0">
                <a:solidFill>
                  <a:srgbClr val="006EC0"/>
                </a:solidFill>
                <a:latin typeface="Times New Roman"/>
                <a:cs typeface="Times New Roman"/>
              </a:rPr>
              <a:t>matrahı: </a:t>
            </a:r>
            <a:r>
              <a:rPr sz="1800" spc="-65" dirty="0">
                <a:solidFill>
                  <a:srgbClr val="006EC0"/>
                </a:solidFill>
                <a:latin typeface="Times New Roman"/>
                <a:cs typeface="Times New Roman"/>
              </a:rPr>
              <a:t>Vergiye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tabi ödemeler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toplamından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kişiden kesilen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Sigorta Primi</a:t>
            </a:r>
            <a:r>
              <a:rPr sz="1800" spc="-23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tutarı  çıkarılarak</a:t>
            </a:r>
            <a:r>
              <a:rPr sz="1800" spc="-5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Times New Roman"/>
                <a:cs typeface="Times New Roman"/>
              </a:rPr>
              <a:t>bulunmaktadır.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36292" y="3112007"/>
            <a:ext cx="8974836" cy="7101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23872" y="3941064"/>
            <a:ext cx="9552432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115057" y="3166364"/>
            <a:ext cx="654304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4485">
              <a:lnSpc>
                <a:spcPct val="100000"/>
              </a:lnSpc>
              <a:spcBef>
                <a:spcPts val="100"/>
              </a:spcBef>
            </a:pPr>
            <a:r>
              <a:rPr sz="1800" b="1" spc="-65" dirty="0">
                <a:solidFill>
                  <a:srgbClr val="006EC0"/>
                </a:solidFill>
                <a:latin typeface="Times New Roman"/>
                <a:cs typeface="Times New Roman"/>
              </a:rPr>
              <a:t>Vergi </a:t>
            </a:r>
            <a:r>
              <a:rPr sz="1800" b="1" dirty="0">
                <a:solidFill>
                  <a:srgbClr val="006EC0"/>
                </a:solidFill>
                <a:latin typeface="Times New Roman"/>
                <a:cs typeface="Times New Roman"/>
              </a:rPr>
              <a:t>oranı,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gelir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dilimlerine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göre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farklılık göstermekte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ve</a:t>
            </a:r>
            <a:r>
              <a:rPr sz="1800" spc="-3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oranlar</a:t>
            </a:r>
            <a:endParaRPr sz="1800">
              <a:latin typeface="Times New Roman"/>
              <a:cs typeface="Times New Roman"/>
            </a:endParaRPr>
          </a:p>
          <a:p>
            <a:pPr marL="324485">
              <a:lnSpc>
                <a:spcPct val="100000"/>
              </a:lnSpc>
            </a:pP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%15 ila %35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arasında</a:t>
            </a:r>
            <a:r>
              <a:rPr sz="1800" spc="-8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Times New Roman"/>
                <a:cs typeface="Times New Roman"/>
              </a:rPr>
              <a:t>değişmektedir.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341755" algn="l"/>
                <a:tab pos="1853564" algn="l"/>
                <a:tab pos="2644775" algn="l"/>
                <a:tab pos="3556000" algn="l"/>
                <a:tab pos="4150360" algn="l"/>
                <a:tab pos="5327650" algn="l"/>
                <a:tab pos="5956935" algn="l"/>
              </a:tabLst>
            </a:pPr>
            <a:r>
              <a:rPr sz="1800" b="1" dirty="0">
                <a:solidFill>
                  <a:srgbClr val="006EC0"/>
                </a:solidFill>
                <a:latin typeface="Times New Roman"/>
                <a:cs typeface="Times New Roman"/>
              </a:rPr>
              <a:t>He</a:t>
            </a:r>
            <a:r>
              <a:rPr sz="1800" b="1" spc="-5" dirty="0">
                <a:solidFill>
                  <a:srgbClr val="006EC0"/>
                </a:solidFill>
                <a:latin typeface="Times New Roman"/>
                <a:cs typeface="Times New Roman"/>
              </a:rPr>
              <a:t>sa</a:t>
            </a:r>
            <a:r>
              <a:rPr sz="1800" b="1" spc="-20" dirty="0">
                <a:solidFill>
                  <a:srgbClr val="006EC0"/>
                </a:solidFill>
                <a:latin typeface="Times New Roman"/>
                <a:cs typeface="Times New Roman"/>
              </a:rPr>
              <a:t>p</a:t>
            </a:r>
            <a:r>
              <a:rPr sz="1800" b="1" dirty="0">
                <a:solidFill>
                  <a:srgbClr val="006EC0"/>
                </a:solidFill>
                <a:latin typeface="Times New Roman"/>
                <a:cs typeface="Times New Roman"/>
              </a:rPr>
              <a:t>lan</a:t>
            </a:r>
            <a:r>
              <a:rPr sz="1800" b="1" spc="-10" dirty="0">
                <a:solidFill>
                  <a:srgbClr val="006EC0"/>
                </a:solidFill>
                <a:latin typeface="Times New Roman"/>
                <a:cs typeface="Times New Roman"/>
              </a:rPr>
              <a:t>a</a:t>
            </a:r>
            <a:r>
              <a:rPr sz="1800" b="1" dirty="0">
                <a:solidFill>
                  <a:srgbClr val="006EC0"/>
                </a:solidFill>
                <a:latin typeface="Times New Roman"/>
                <a:cs typeface="Times New Roman"/>
              </a:rPr>
              <a:t>n	GV	t</a:t>
            </a:r>
            <a:r>
              <a:rPr sz="1800" b="1" spc="-10" dirty="0">
                <a:solidFill>
                  <a:srgbClr val="006EC0"/>
                </a:solidFill>
                <a:latin typeface="Times New Roman"/>
                <a:cs typeface="Times New Roman"/>
              </a:rPr>
              <a:t>u</a:t>
            </a:r>
            <a:r>
              <a:rPr sz="1800" b="1" dirty="0">
                <a:solidFill>
                  <a:srgbClr val="006EC0"/>
                </a:solidFill>
                <a:latin typeface="Times New Roman"/>
                <a:cs typeface="Times New Roman"/>
              </a:rPr>
              <a:t>tarı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,	</a:t>
            </a:r>
            <a:r>
              <a:rPr sz="1800" spc="-20" dirty="0">
                <a:solidFill>
                  <a:srgbClr val="006EC0"/>
                </a:solidFill>
                <a:latin typeface="Times New Roman"/>
                <a:cs typeface="Times New Roman"/>
              </a:rPr>
              <a:t>m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atraha	gelir	di</a:t>
            </a:r>
            <a:r>
              <a:rPr sz="1800" spc="5" dirty="0">
                <a:solidFill>
                  <a:srgbClr val="006EC0"/>
                </a:solidFill>
                <a:latin typeface="Times New Roman"/>
                <a:cs typeface="Times New Roman"/>
              </a:rPr>
              <a:t>l</a:t>
            </a:r>
            <a:r>
              <a:rPr sz="1800" spc="-10" dirty="0">
                <a:solidFill>
                  <a:srgbClr val="006EC0"/>
                </a:solidFill>
                <a:latin typeface="Times New Roman"/>
                <a:cs typeface="Times New Roman"/>
              </a:rPr>
              <a:t>i</a:t>
            </a:r>
            <a:r>
              <a:rPr sz="1800" spc="-25" dirty="0">
                <a:solidFill>
                  <a:srgbClr val="006EC0"/>
                </a:solidFill>
                <a:latin typeface="Times New Roman"/>
                <a:cs typeface="Times New Roman"/>
              </a:rPr>
              <a:t>m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lerine	bağlı	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o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larak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belirlenmiş </a:t>
            </a:r>
            <a:r>
              <a:rPr sz="1800" spc="-20" dirty="0">
                <a:solidFill>
                  <a:srgbClr val="006EC0"/>
                </a:solidFill>
                <a:latin typeface="Times New Roman"/>
                <a:cs typeface="Times New Roman"/>
              </a:rPr>
              <a:t>vergi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oranının uygulanması sonucu</a:t>
            </a:r>
            <a:r>
              <a:rPr sz="1800" spc="-14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bulunmakta.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59408" y="4767071"/>
            <a:ext cx="10584180" cy="7101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59408" y="5626608"/>
            <a:ext cx="10495788" cy="6400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50339" y="4822697"/>
            <a:ext cx="10182225" cy="1376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Ödenecek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gelir </a:t>
            </a:r>
            <a:r>
              <a:rPr sz="1800" spc="-10" dirty="0">
                <a:solidFill>
                  <a:srgbClr val="006EC0"/>
                </a:solidFill>
                <a:latin typeface="Times New Roman"/>
                <a:cs typeface="Times New Roman"/>
              </a:rPr>
              <a:t>vergisinin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tespitinde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ise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hesaplanan GV tutarından </a:t>
            </a:r>
            <a:r>
              <a:rPr sz="1800" b="1" spc="-5" dirty="0">
                <a:solidFill>
                  <a:srgbClr val="006EC0"/>
                </a:solidFill>
                <a:latin typeface="Times New Roman"/>
                <a:cs typeface="Times New Roman"/>
              </a:rPr>
              <a:t>Asgari </a:t>
            </a:r>
            <a:r>
              <a:rPr sz="1800" b="1" dirty="0">
                <a:solidFill>
                  <a:srgbClr val="006EC0"/>
                </a:solidFill>
                <a:latin typeface="Times New Roman"/>
                <a:cs typeface="Times New Roman"/>
              </a:rPr>
              <a:t>Geçim </a:t>
            </a:r>
            <a:r>
              <a:rPr sz="1800" b="1" spc="-5" dirty="0">
                <a:solidFill>
                  <a:srgbClr val="006EC0"/>
                </a:solidFill>
                <a:latin typeface="Times New Roman"/>
                <a:cs typeface="Times New Roman"/>
              </a:rPr>
              <a:t>İndirimi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tutarının</a:t>
            </a:r>
            <a:r>
              <a:rPr sz="1800" spc="-23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düşülmesi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006EC0"/>
                </a:solidFill>
                <a:latin typeface="Times New Roman"/>
                <a:cs typeface="Times New Roman"/>
              </a:rPr>
              <a:t>gerekmektedir.</a:t>
            </a:r>
            <a:endParaRPr sz="1800">
              <a:latin typeface="Times New Roman"/>
              <a:cs typeface="Times New Roman"/>
            </a:endParaRPr>
          </a:p>
          <a:p>
            <a:pPr marL="12700" marR="474345">
              <a:lnSpc>
                <a:spcPct val="110600"/>
              </a:lnSpc>
              <a:spcBef>
                <a:spcPts val="1535"/>
              </a:spcBef>
              <a:tabLst>
                <a:tab pos="5615305" algn="l"/>
              </a:tabLst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Gelir </a:t>
            </a:r>
            <a:r>
              <a:rPr sz="1800" spc="-70" dirty="0">
                <a:solidFill>
                  <a:srgbClr val="FF0000"/>
                </a:solidFill>
                <a:latin typeface="Times New Roman"/>
                <a:cs typeface="Times New Roman"/>
              </a:rPr>
              <a:t>Vergisi 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tutarı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=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[(Gelir vergisine 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tabi</a:t>
            </a:r>
            <a:r>
              <a:rPr sz="1800" spc="2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gelirler</a:t>
            </a:r>
            <a:r>
              <a:rPr sz="1800" spc="10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toplamı	-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Kişiden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kesilen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sigorta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prim tutarı) x</a:t>
            </a:r>
            <a:r>
              <a:rPr sz="1800" spc="-12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Gelir  vergisi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oranı] -</a:t>
            </a:r>
            <a:r>
              <a:rPr sz="1800" spc="-30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AGİT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1368" y="506933"/>
            <a:ext cx="113144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latin typeface="Calibri"/>
                <a:cs typeface="Calibri"/>
              </a:rPr>
              <a:t>Hayat/Şahıs </a:t>
            </a:r>
            <a:r>
              <a:rPr spc="-10" dirty="0">
                <a:latin typeface="Calibri"/>
                <a:cs typeface="Calibri"/>
              </a:rPr>
              <a:t>Sigorta </a:t>
            </a:r>
            <a:r>
              <a:rPr spc="-5" dirty="0">
                <a:latin typeface="Calibri"/>
                <a:cs typeface="Calibri"/>
              </a:rPr>
              <a:t>Primlerinin </a:t>
            </a:r>
            <a:r>
              <a:rPr spc="-15" dirty="0">
                <a:latin typeface="Calibri"/>
                <a:cs typeface="Calibri"/>
              </a:rPr>
              <a:t>Ücret </a:t>
            </a:r>
            <a:r>
              <a:rPr spc="-10" dirty="0">
                <a:latin typeface="Calibri"/>
                <a:cs typeface="Calibri"/>
              </a:rPr>
              <a:t>Matrahından </a:t>
            </a:r>
            <a:r>
              <a:rPr dirty="0">
                <a:latin typeface="Calibri"/>
                <a:cs typeface="Calibri"/>
              </a:rPr>
              <a:t>İndirimi </a:t>
            </a:r>
            <a:r>
              <a:rPr spc="-5" dirty="0">
                <a:latin typeface="Calibri"/>
                <a:cs typeface="Calibri"/>
              </a:rPr>
              <a:t>GVK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63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190" marR="289560">
              <a:lnSpc>
                <a:spcPct val="100000"/>
              </a:lnSpc>
              <a:spcBef>
                <a:spcPts val="100"/>
              </a:spcBef>
            </a:pPr>
            <a:r>
              <a:rPr dirty="0"/>
              <a:t>Ücretin safi </a:t>
            </a:r>
            <a:r>
              <a:rPr spc="-5" dirty="0"/>
              <a:t>tutarının tespitinde dikkate </a:t>
            </a:r>
            <a:r>
              <a:rPr dirty="0"/>
              <a:t>alınacak sigorta primleri, sigortanın </a:t>
            </a:r>
            <a:r>
              <a:rPr spc="-5" dirty="0"/>
              <a:t>Türkiye'de kâin ve </a:t>
            </a:r>
            <a:r>
              <a:rPr dirty="0"/>
              <a:t>merkezi  </a:t>
            </a:r>
            <a:r>
              <a:rPr spc="-5" dirty="0"/>
              <a:t>Türkiye'de bulunan bir </a:t>
            </a:r>
            <a:r>
              <a:rPr dirty="0"/>
              <a:t>emeklilik </a:t>
            </a:r>
            <a:r>
              <a:rPr spc="-5" dirty="0"/>
              <a:t>veya sigorta </a:t>
            </a:r>
            <a:r>
              <a:rPr dirty="0"/>
              <a:t>şirketi nezdinde akdedilmiş olması</a:t>
            </a:r>
            <a:r>
              <a:rPr spc="-75" dirty="0"/>
              <a:t> </a:t>
            </a:r>
            <a:r>
              <a:rPr spc="-5" dirty="0"/>
              <a:t>şartıyla;</a:t>
            </a:r>
          </a:p>
          <a:p>
            <a:pPr marL="250190">
              <a:lnSpc>
                <a:spcPct val="100000"/>
              </a:lnSpc>
            </a:pPr>
            <a:r>
              <a:rPr spc="-5" dirty="0"/>
              <a:t>Mükellefin </a:t>
            </a:r>
            <a:r>
              <a:rPr dirty="0"/>
              <a:t>şahsına, </a:t>
            </a:r>
            <a:r>
              <a:rPr spc="-5" dirty="0"/>
              <a:t>eşine ve küçük çocuklarına </a:t>
            </a:r>
            <a:r>
              <a:rPr dirty="0"/>
              <a:t>ait </a:t>
            </a:r>
            <a:r>
              <a:rPr spc="-5" dirty="0"/>
              <a:t>birikim priminin </a:t>
            </a:r>
            <a:r>
              <a:rPr dirty="0"/>
              <a:t>alındığı hayat sigortalarına</a:t>
            </a:r>
            <a:r>
              <a:rPr spc="-125" dirty="0"/>
              <a:t> </a:t>
            </a:r>
            <a:r>
              <a:rPr spc="-5" dirty="0"/>
              <a:t>ödenen</a:t>
            </a:r>
          </a:p>
          <a:p>
            <a:pPr marL="250190">
              <a:lnSpc>
                <a:spcPct val="100000"/>
              </a:lnSpc>
            </a:pPr>
            <a:r>
              <a:rPr dirty="0"/>
              <a:t>primlerin </a:t>
            </a:r>
            <a:r>
              <a:rPr spc="-5" dirty="0"/>
              <a:t>%50’si</a:t>
            </a:r>
            <a:r>
              <a:rPr spc="-35" dirty="0"/>
              <a:t> </a:t>
            </a:r>
            <a:r>
              <a:rPr spc="-5" dirty="0"/>
              <a:t>ile,</a:t>
            </a:r>
          </a:p>
          <a:p>
            <a:pPr marL="250190" marR="5080">
              <a:lnSpc>
                <a:spcPct val="100000"/>
              </a:lnSpc>
              <a:tabLst>
                <a:tab pos="1809750" algn="l"/>
              </a:tabLst>
            </a:pPr>
            <a:r>
              <a:rPr spc="-5" dirty="0"/>
              <a:t>Ölüm, kaza, </a:t>
            </a:r>
            <a:r>
              <a:rPr dirty="0"/>
              <a:t>hastalık, sağlık, </a:t>
            </a:r>
            <a:r>
              <a:rPr spc="-5" dirty="0"/>
              <a:t>engellilik, </a:t>
            </a:r>
            <a:r>
              <a:rPr dirty="0"/>
              <a:t>analık, </a:t>
            </a:r>
            <a:r>
              <a:rPr spc="-5" dirty="0"/>
              <a:t>doğum ve </a:t>
            </a:r>
            <a:r>
              <a:rPr dirty="0"/>
              <a:t>tahsil gibi şahıs sigorta primlerinin </a:t>
            </a:r>
            <a:r>
              <a:rPr spc="-5" dirty="0"/>
              <a:t>%100’ünden,  oluşmaktadır.	İndirim konusu </a:t>
            </a:r>
            <a:r>
              <a:rPr dirty="0"/>
              <a:t>yapılacak primlerin </a:t>
            </a:r>
            <a:r>
              <a:rPr spc="-5" dirty="0"/>
              <a:t>toplamı, ödendiği </a:t>
            </a:r>
            <a:r>
              <a:rPr dirty="0"/>
              <a:t>ayda elde </a:t>
            </a:r>
            <a:r>
              <a:rPr spc="-5" dirty="0"/>
              <a:t>edilen </a:t>
            </a:r>
            <a:r>
              <a:rPr dirty="0"/>
              <a:t>ücretin </a:t>
            </a:r>
            <a:r>
              <a:rPr spc="-5" dirty="0"/>
              <a:t>%15’ini ve </a:t>
            </a:r>
            <a:r>
              <a:rPr dirty="0"/>
              <a:t>yıllık  olarak asgari </a:t>
            </a:r>
            <a:r>
              <a:rPr spc="-5" dirty="0"/>
              <a:t>ücretin </a:t>
            </a:r>
            <a:r>
              <a:rPr dirty="0"/>
              <a:t>yıllık </a:t>
            </a:r>
            <a:r>
              <a:rPr spc="-5" dirty="0"/>
              <a:t>tutarını </a:t>
            </a:r>
            <a:r>
              <a:rPr dirty="0"/>
              <a:t>aşamayacaktır. </a:t>
            </a:r>
            <a:r>
              <a:rPr spc="-5" dirty="0"/>
              <a:t>(2018 yılı gelirlerine ilişkin </a:t>
            </a:r>
            <a:r>
              <a:rPr dirty="0"/>
              <a:t>olarak </a:t>
            </a:r>
            <a:r>
              <a:rPr spc="-5" dirty="0"/>
              <a:t>kullanılacak </a:t>
            </a:r>
            <a:r>
              <a:rPr dirty="0"/>
              <a:t>olan asgari  ücretin yıllık </a:t>
            </a:r>
            <a:r>
              <a:rPr spc="-5" dirty="0"/>
              <a:t>brüt tutarı (2.029,50X12)=24.354 </a:t>
            </a:r>
            <a:r>
              <a:rPr dirty="0"/>
              <a:t>TL’dir.) </a:t>
            </a:r>
            <a:r>
              <a:rPr spc="-5" dirty="0"/>
              <a:t>Şayet </a:t>
            </a:r>
            <a:r>
              <a:rPr dirty="0"/>
              <a:t>yıl </a:t>
            </a:r>
            <a:r>
              <a:rPr spc="-5" dirty="0"/>
              <a:t>içinde </a:t>
            </a:r>
            <a:r>
              <a:rPr dirty="0"/>
              <a:t>asgari </a:t>
            </a:r>
            <a:r>
              <a:rPr spc="-5" dirty="0"/>
              <a:t>ücret tutarında değişiklik  </a:t>
            </a:r>
            <a:r>
              <a:rPr dirty="0"/>
              <a:t>olursa, </a:t>
            </a:r>
            <a:r>
              <a:rPr spc="-5" dirty="0"/>
              <a:t>indirim </a:t>
            </a:r>
            <a:r>
              <a:rPr dirty="0"/>
              <a:t>yapılacak </a:t>
            </a:r>
            <a:r>
              <a:rPr spc="-5" dirty="0"/>
              <a:t>tutarların </a:t>
            </a:r>
            <a:r>
              <a:rPr dirty="0"/>
              <a:t>hesabında </a:t>
            </a:r>
            <a:r>
              <a:rPr spc="-5" dirty="0"/>
              <a:t>dikkate</a:t>
            </a:r>
            <a:r>
              <a:rPr spc="-50" dirty="0"/>
              <a:t> </a:t>
            </a:r>
            <a:r>
              <a:rPr spc="-5" dirty="0"/>
              <a:t>alınacaktır.</a:t>
            </a:r>
          </a:p>
          <a:p>
            <a:pPr marL="250190" marR="7239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"Çocuk" veya "küçük </a:t>
            </a:r>
            <a:r>
              <a:rPr dirty="0"/>
              <a:t>çocuk" </a:t>
            </a:r>
            <a:r>
              <a:rPr spc="-5" dirty="0"/>
              <a:t>tabirinden, mükellefle birlikte oturan veya mükellef tarafından bakılan </a:t>
            </a:r>
            <a:r>
              <a:rPr dirty="0"/>
              <a:t>(nafaka  </a:t>
            </a:r>
            <a:r>
              <a:rPr spc="-5" dirty="0"/>
              <a:t>verilenler, </a:t>
            </a:r>
            <a:r>
              <a:rPr dirty="0"/>
              <a:t>evlat edinilenler </a:t>
            </a:r>
            <a:r>
              <a:rPr spc="-5" dirty="0"/>
              <a:t>ile </a:t>
            </a:r>
            <a:r>
              <a:rPr dirty="0"/>
              <a:t>ana </a:t>
            </a:r>
            <a:r>
              <a:rPr spc="-5" dirty="0"/>
              <a:t>veya babasını kaybetmiş torunlardan mükellefle birlikte oturanlar dâhil)  18 </a:t>
            </a:r>
            <a:r>
              <a:rPr dirty="0"/>
              <a:t>yaşını </a:t>
            </a:r>
            <a:r>
              <a:rPr spc="-5" dirty="0"/>
              <a:t>veya </a:t>
            </a:r>
            <a:r>
              <a:rPr dirty="0"/>
              <a:t>tahsilde olup 25 yaşını </a:t>
            </a:r>
            <a:r>
              <a:rPr spc="-5" dirty="0"/>
              <a:t>doldurmamış çocukların; "eş" tabirinden ise, </a:t>
            </a:r>
            <a:r>
              <a:rPr dirty="0"/>
              <a:t>aralarında yasal </a:t>
            </a:r>
            <a:r>
              <a:rPr spc="-5" dirty="0"/>
              <a:t>evlilik  bağı bulunan kişilerin </a:t>
            </a:r>
            <a:r>
              <a:rPr dirty="0"/>
              <a:t>anlaşılması</a:t>
            </a:r>
            <a:r>
              <a:rPr spc="-85" dirty="0"/>
              <a:t> </a:t>
            </a:r>
            <a:r>
              <a:rPr dirty="0"/>
              <a:t>gerekmektedir.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815"/>
            <a:ext cx="12192000" cy="6326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4554" y="271018"/>
            <a:ext cx="60509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MAAŞ UNSURLARI-2914</a:t>
            </a:r>
            <a:r>
              <a:rPr spc="-120" dirty="0"/>
              <a:t> </a:t>
            </a:r>
            <a:r>
              <a:rPr spc="-5" dirty="0"/>
              <a:t>YPK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26876" y="6408445"/>
            <a:ext cx="28321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z="1800" dirty="0">
                <a:solidFill>
                  <a:srgbClr val="888888"/>
                </a:solidFill>
                <a:latin typeface="Calibri"/>
                <a:cs typeface="Calibri"/>
              </a:rPr>
              <a:t>4</a:t>
            </a:fld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26994" y="1049528"/>
            <a:ext cx="321437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335" indent="-254635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267970" algn="l"/>
              </a:tabLst>
            </a:pPr>
            <a:r>
              <a:rPr sz="1800" spc="-5" dirty="0">
                <a:latin typeface="Segoe UI"/>
                <a:cs typeface="Segoe UI"/>
              </a:rPr>
              <a:t>GÖSTERGE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spc="-25" dirty="0">
                <a:latin typeface="Segoe UI"/>
                <a:cs typeface="Segoe UI"/>
              </a:rPr>
              <a:t>AYLIĞI</a:t>
            </a:r>
            <a:endParaRPr sz="1800">
              <a:latin typeface="Segoe UI"/>
              <a:cs typeface="Segoe UI"/>
            </a:endParaRPr>
          </a:p>
          <a:p>
            <a:pPr marL="267335" indent="-254635">
              <a:lnSpc>
                <a:spcPct val="100000"/>
              </a:lnSpc>
              <a:buAutoNum type="arabicParenR"/>
              <a:tabLst>
                <a:tab pos="267970" algn="l"/>
              </a:tabLst>
            </a:pPr>
            <a:r>
              <a:rPr sz="1800" dirty="0">
                <a:latin typeface="Segoe UI"/>
                <a:cs typeface="Segoe UI"/>
              </a:rPr>
              <a:t>EK </a:t>
            </a:r>
            <a:r>
              <a:rPr sz="1800" spc="-5" dirty="0">
                <a:latin typeface="Segoe UI"/>
                <a:cs typeface="Segoe UI"/>
              </a:rPr>
              <a:t>GÖSTERGE.</a:t>
            </a:r>
            <a:r>
              <a:rPr sz="1800" spc="-35" dirty="0">
                <a:latin typeface="Segoe UI"/>
                <a:cs typeface="Segoe UI"/>
              </a:rPr>
              <a:t> </a:t>
            </a:r>
            <a:r>
              <a:rPr sz="1800" spc="-25" dirty="0">
                <a:latin typeface="Segoe UI"/>
                <a:cs typeface="Segoe UI"/>
              </a:rPr>
              <a:t>AYLIĞI</a:t>
            </a:r>
            <a:endParaRPr sz="1800">
              <a:latin typeface="Segoe UI"/>
              <a:cs typeface="Segoe UI"/>
            </a:endParaRPr>
          </a:p>
          <a:p>
            <a:pPr marL="266700" indent="-254000">
              <a:lnSpc>
                <a:spcPct val="100000"/>
              </a:lnSpc>
              <a:buAutoNum type="arabicParenR"/>
              <a:tabLst>
                <a:tab pos="267335" algn="l"/>
              </a:tabLst>
            </a:pPr>
            <a:r>
              <a:rPr sz="1800" spc="-30" dirty="0">
                <a:latin typeface="Segoe UI"/>
                <a:cs typeface="Segoe UI"/>
              </a:rPr>
              <a:t>TABAN</a:t>
            </a:r>
            <a:r>
              <a:rPr sz="1800" spc="-25" dirty="0">
                <a:latin typeface="Segoe UI"/>
                <a:cs typeface="Segoe UI"/>
              </a:rPr>
              <a:t> AYLIĞI</a:t>
            </a:r>
            <a:endParaRPr sz="1800">
              <a:latin typeface="Segoe UI"/>
              <a:cs typeface="Segoe UI"/>
            </a:endParaRPr>
          </a:p>
          <a:p>
            <a:pPr marL="267335" indent="-254635">
              <a:lnSpc>
                <a:spcPct val="100000"/>
              </a:lnSpc>
              <a:buAutoNum type="arabicParenR"/>
              <a:tabLst>
                <a:tab pos="267970" algn="l"/>
              </a:tabLst>
            </a:pPr>
            <a:r>
              <a:rPr sz="1800" spc="-5" dirty="0">
                <a:latin typeface="Segoe UI"/>
                <a:cs typeface="Segoe UI"/>
              </a:rPr>
              <a:t>KIDEM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25" dirty="0">
                <a:latin typeface="Segoe UI"/>
                <a:cs typeface="Segoe UI"/>
              </a:rPr>
              <a:t>AYLIĞI</a:t>
            </a:r>
            <a:endParaRPr sz="1800">
              <a:latin typeface="Segoe UI"/>
              <a:cs typeface="Segoe UI"/>
            </a:endParaRPr>
          </a:p>
          <a:p>
            <a:pPr marL="267335" indent="-254635">
              <a:lnSpc>
                <a:spcPct val="100000"/>
              </a:lnSpc>
              <a:buAutoNum type="arabicParenR"/>
              <a:tabLst>
                <a:tab pos="267970" algn="l"/>
              </a:tabLst>
            </a:pPr>
            <a:r>
              <a:rPr sz="1800" spc="-5" dirty="0">
                <a:latin typeface="Segoe UI"/>
                <a:cs typeface="Segoe UI"/>
              </a:rPr>
              <a:t>ÜNİVERSİTE</a:t>
            </a:r>
            <a:r>
              <a:rPr sz="1800" spc="-3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ÖDENEĞİ</a:t>
            </a:r>
            <a:endParaRPr sz="1800">
              <a:latin typeface="Segoe UI"/>
              <a:cs typeface="Segoe UI"/>
            </a:endParaRPr>
          </a:p>
          <a:p>
            <a:pPr marL="267335" indent="-254635">
              <a:lnSpc>
                <a:spcPct val="100000"/>
              </a:lnSpc>
              <a:buAutoNum type="arabicParenR"/>
              <a:tabLst>
                <a:tab pos="267970" algn="l"/>
              </a:tabLst>
            </a:pPr>
            <a:r>
              <a:rPr sz="1800" spc="-10" dirty="0">
                <a:latin typeface="Segoe UI"/>
                <a:cs typeface="Segoe UI"/>
              </a:rPr>
              <a:t>İDARÎ </a:t>
            </a:r>
            <a:r>
              <a:rPr sz="1800" spc="-5" dirty="0">
                <a:latin typeface="Segoe UI"/>
                <a:cs typeface="Segoe UI"/>
              </a:rPr>
              <a:t>GÖREV</a:t>
            </a:r>
            <a:r>
              <a:rPr sz="1800" spc="-4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ÖDENEĞİ</a:t>
            </a:r>
            <a:endParaRPr sz="1800">
              <a:latin typeface="Segoe UI"/>
              <a:cs typeface="Segoe UI"/>
            </a:endParaRPr>
          </a:p>
          <a:p>
            <a:pPr marL="267335" indent="-254635">
              <a:lnSpc>
                <a:spcPct val="100000"/>
              </a:lnSpc>
              <a:buAutoNum type="arabicParenR"/>
              <a:tabLst>
                <a:tab pos="267970" algn="l"/>
              </a:tabLst>
            </a:pPr>
            <a:r>
              <a:rPr sz="1800" dirty="0">
                <a:latin typeface="Segoe UI"/>
                <a:cs typeface="Segoe UI"/>
              </a:rPr>
              <a:t>EĞİTİM ÖĞRETİM</a:t>
            </a:r>
            <a:r>
              <a:rPr sz="1800" spc="-10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ÖDENEĞİ</a:t>
            </a:r>
            <a:endParaRPr sz="1800">
              <a:latin typeface="Segoe UI"/>
              <a:cs typeface="Segoe UI"/>
            </a:endParaRPr>
          </a:p>
          <a:p>
            <a:pPr marL="266700" indent="-254000">
              <a:lnSpc>
                <a:spcPct val="100000"/>
              </a:lnSpc>
              <a:buAutoNum type="arabicParenR"/>
              <a:tabLst>
                <a:tab pos="267335" algn="l"/>
              </a:tabLst>
            </a:pPr>
            <a:r>
              <a:rPr sz="1800" spc="-5" dirty="0">
                <a:latin typeface="Segoe UI"/>
                <a:cs typeface="Segoe UI"/>
              </a:rPr>
              <a:t>GELİŞTİRME</a:t>
            </a:r>
            <a:r>
              <a:rPr sz="1800" spc="-4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ÖDENEĞİ</a:t>
            </a:r>
            <a:endParaRPr sz="1800">
              <a:latin typeface="Segoe UI"/>
              <a:cs typeface="Segoe UI"/>
            </a:endParaRPr>
          </a:p>
          <a:p>
            <a:pPr marL="267335" indent="-254635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267970" algn="l"/>
              </a:tabLst>
            </a:pPr>
            <a:r>
              <a:rPr sz="1800" dirty="0">
                <a:latin typeface="Segoe UI"/>
                <a:cs typeface="Segoe UI"/>
              </a:rPr>
              <a:t>MAKAM</a:t>
            </a:r>
            <a:r>
              <a:rPr sz="1800" spc="-35" dirty="0">
                <a:latin typeface="Segoe UI"/>
                <a:cs typeface="Segoe UI"/>
              </a:rPr>
              <a:t> </a:t>
            </a:r>
            <a:r>
              <a:rPr sz="1800" spc="-25" dirty="0">
                <a:latin typeface="Segoe UI"/>
                <a:cs typeface="Segoe UI"/>
              </a:rPr>
              <a:t>TAZMİNATI</a:t>
            </a:r>
            <a:endParaRPr sz="1800">
              <a:latin typeface="Segoe UI"/>
              <a:cs typeface="Segoe UI"/>
            </a:endParaRPr>
          </a:p>
          <a:p>
            <a:pPr marL="390525" indent="-377825">
              <a:lnSpc>
                <a:spcPct val="100000"/>
              </a:lnSpc>
              <a:buAutoNum type="arabicParenR"/>
              <a:tabLst>
                <a:tab pos="391160" algn="l"/>
              </a:tabLst>
            </a:pPr>
            <a:r>
              <a:rPr sz="1800" dirty="0">
                <a:latin typeface="Segoe UI"/>
                <a:cs typeface="Segoe UI"/>
              </a:rPr>
              <a:t>TEMSİL</a:t>
            </a:r>
            <a:r>
              <a:rPr sz="1800" spc="-114" dirty="0">
                <a:latin typeface="Segoe UI"/>
                <a:cs typeface="Segoe UI"/>
              </a:rPr>
              <a:t> </a:t>
            </a:r>
            <a:r>
              <a:rPr sz="1800" spc="-25" dirty="0">
                <a:latin typeface="Segoe UI"/>
                <a:cs typeface="Segoe UI"/>
              </a:rPr>
              <a:t>TAZMİNATI</a:t>
            </a:r>
            <a:endParaRPr sz="1800">
              <a:latin typeface="Segoe UI"/>
              <a:cs typeface="Segoe UI"/>
            </a:endParaRPr>
          </a:p>
          <a:p>
            <a:pPr marL="390525" indent="-377825">
              <a:lnSpc>
                <a:spcPct val="100000"/>
              </a:lnSpc>
              <a:buAutoNum type="arabicParenR"/>
              <a:tabLst>
                <a:tab pos="391160" algn="l"/>
              </a:tabLst>
            </a:pPr>
            <a:r>
              <a:rPr sz="1800" spc="-5" dirty="0">
                <a:latin typeface="Segoe UI"/>
                <a:cs typeface="Segoe UI"/>
              </a:rPr>
              <a:t>GÖREV</a:t>
            </a:r>
            <a:r>
              <a:rPr sz="1800" spc="-85" dirty="0">
                <a:latin typeface="Segoe UI"/>
                <a:cs typeface="Segoe UI"/>
              </a:rPr>
              <a:t> </a:t>
            </a:r>
            <a:r>
              <a:rPr sz="1800" spc="-25" dirty="0">
                <a:latin typeface="Segoe UI"/>
                <a:cs typeface="Segoe UI"/>
              </a:rPr>
              <a:t>TAZMİNATI</a:t>
            </a:r>
            <a:endParaRPr sz="1800">
              <a:latin typeface="Segoe UI"/>
              <a:cs typeface="Segoe UI"/>
            </a:endParaRPr>
          </a:p>
          <a:p>
            <a:pPr marL="391160" indent="-378460">
              <a:lnSpc>
                <a:spcPct val="100000"/>
              </a:lnSpc>
              <a:buAutoNum type="arabicParenR"/>
              <a:tabLst>
                <a:tab pos="391795" algn="l"/>
              </a:tabLst>
            </a:pPr>
            <a:r>
              <a:rPr sz="1800" spc="-5" dirty="0">
                <a:latin typeface="Segoe UI"/>
                <a:cs typeface="Segoe UI"/>
              </a:rPr>
              <a:t>AİLE </a:t>
            </a:r>
            <a:r>
              <a:rPr sz="1800" spc="-25" dirty="0">
                <a:latin typeface="Segoe UI"/>
                <a:cs typeface="Segoe UI"/>
              </a:rPr>
              <a:t>YARDIMI</a:t>
            </a:r>
            <a:r>
              <a:rPr sz="1800" spc="-5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ÖDENEĞİ</a:t>
            </a:r>
            <a:endParaRPr sz="1800">
              <a:latin typeface="Segoe UI"/>
              <a:cs typeface="Segoe UI"/>
            </a:endParaRPr>
          </a:p>
          <a:p>
            <a:pPr marL="390525" indent="-377825">
              <a:lnSpc>
                <a:spcPct val="100000"/>
              </a:lnSpc>
              <a:buAutoNum type="arabicParenR"/>
              <a:tabLst>
                <a:tab pos="391160" algn="l"/>
              </a:tabLst>
            </a:pPr>
            <a:r>
              <a:rPr sz="1800" spc="-15" dirty="0">
                <a:latin typeface="Segoe UI"/>
                <a:cs typeface="Segoe UI"/>
              </a:rPr>
              <a:t>LOJMAN</a:t>
            </a:r>
            <a:r>
              <a:rPr sz="1800" spc="-30" dirty="0">
                <a:latin typeface="Segoe UI"/>
                <a:cs typeface="Segoe UI"/>
              </a:rPr>
              <a:t> </a:t>
            </a:r>
            <a:r>
              <a:rPr sz="1800" spc="-25" dirty="0">
                <a:latin typeface="Segoe UI"/>
                <a:cs typeface="Segoe UI"/>
              </a:rPr>
              <a:t>TAZMİNATI</a:t>
            </a:r>
            <a:endParaRPr sz="1800">
              <a:latin typeface="Segoe UI"/>
              <a:cs typeface="Segoe UI"/>
            </a:endParaRPr>
          </a:p>
          <a:p>
            <a:pPr marL="390525" indent="-377825">
              <a:lnSpc>
                <a:spcPts val="2135"/>
              </a:lnSpc>
              <a:spcBef>
                <a:spcPts val="50"/>
              </a:spcBef>
              <a:buAutoNum type="arabicParenR" startAt="15"/>
              <a:tabLst>
                <a:tab pos="391160" algn="l"/>
              </a:tabLst>
            </a:pPr>
            <a:r>
              <a:rPr sz="1800" spc="-25" dirty="0">
                <a:latin typeface="Segoe UI"/>
                <a:cs typeface="Segoe UI"/>
              </a:rPr>
              <a:t>YABANCI </a:t>
            </a:r>
            <a:r>
              <a:rPr sz="1800" spc="-5" dirty="0">
                <a:latin typeface="Segoe UI"/>
                <a:cs typeface="Segoe UI"/>
              </a:rPr>
              <a:t>DiL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25" dirty="0">
                <a:latin typeface="Segoe UI"/>
                <a:cs typeface="Segoe UI"/>
              </a:rPr>
              <a:t>TAZMİNATI</a:t>
            </a:r>
            <a:endParaRPr sz="1800">
              <a:latin typeface="Segoe UI"/>
              <a:cs typeface="Segoe UI"/>
            </a:endParaRPr>
          </a:p>
          <a:p>
            <a:pPr marL="390525" indent="-377825">
              <a:lnSpc>
                <a:spcPts val="2135"/>
              </a:lnSpc>
              <a:buAutoNum type="arabicParenR" startAt="15"/>
              <a:tabLst>
                <a:tab pos="391160" algn="l"/>
              </a:tabLst>
            </a:pPr>
            <a:r>
              <a:rPr sz="1800" dirty="0">
                <a:latin typeface="Segoe UI"/>
                <a:cs typeface="Segoe UI"/>
              </a:rPr>
              <a:t>EK ÖDEME (666 </a:t>
            </a:r>
            <a:r>
              <a:rPr sz="1800" spc="-25" dirty="0">
                <a:latin typeface="Segoe UI"/>
                <a:cs typeface="Segoe UI"/>
              </a:rPr>
              <a:t>SAYILI</a:t>
            </a:r>
            <a:r>
              <a:rPr sz="1800" spc="-8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KHK)</a:t>
            </a:r>
            <a:endParaRPr sz="1800">
              <a:latin typeface="Segoe UI"/>
              <a:cs typeface="Segoe UI"/>
            </a:endParaRPr>
          </a:p>
          <a:p>
            <a:pPr marL="390525" indent="-377825">
              <a:lnSpc>
                <a:spcPct val="100000"/>
              </a:lnSpc>
              <a:buAutoNum type="arabicParenR" startAt="15"/>
              <a:tabLst>
                <a:tab pos="391160" algn="l"/>
              </a:tabLst>
            </a:pPr>
            <a:r>
              <a:rPr sz="1800" spc="-5" dirty="0">
                <a:latin typeface="Segoe UI"/>
                <a:cs typeface="Segoe UI"/>
              </a:rPr>
              <a:t>DÖNER </a:t>
            </a:r>
            <a:r>
              <a:rPr sz="1800" spc="-20" dirty="0">
                <a:latin typeface="Segoe UI"/>
                <a:cs typeface="Segoe UI"/>
              </a:rPr>
              <a:t>SERMAYE</a:t>
            </a:r>
            <a:r>
              <a:rPr sz="1800" spc="-6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ÖDEMESİ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0594" y="249123"/>
            <a:ext cx="9029065" cy="5788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ASGARİ GEÇİM İNDİRİMİ</a:t>
            </a:r>
            <a:r>
              <a:rPr sz="1800" dirty="0">
                <a:latin typeface="Comic Sans MS"/>
                <a:cs typeface="Comic Sans MS"/>
              </a:rPr>
              <a:t> :</a:t>
            </a:r>
            <a:endParaRPr sz="18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  <a:spcBef>
                <a:spcPts val="2165"/>
              </a:spcBef>
            </a:pPr>
            <a:r>
              <a:rPr sz="1800" spc="-5" dirty="0">
                <a:latin typeface="Comic Sans MS"/>
                <a:cs typeface="Comic Sans MS"/>
              </a:rPr>
              <a:t>Asgari </a:t>
            </a:r>
            <a:r>
              <a:rPr sz="1800" dirty="0">
                <a:latin typeface="Comic Sans MS"/>
                <a:cs typeface="Comic Sans MS"/>
              </a:rPr>
              <a:t>Geçim </a:t>
            </a:r>
            <a:r>
              <a:rPr sz="1800" spc="-5" dirty="0">
                <a:latin typeface="Comic Sans MS"/>
                <a:cs typeface="Comic Sans MS"/>
              </a:rPr>
              <a:t>İndirimi </a:t>
            </a:r>
            <a:r>
              <a:rPr sz="1800" dirty="0">
                <a:latin typeface="Comic Sans MS"/>
                <a:cs typeface="Comic Sans MS"/>
              </a:rPr>
              <a:t>medeni </a:t>
            </a:r>
            <a:r>
              <a:rPr sz="1800" spc="-5" dirty="0">
                <a:latin typeface="Comic Sans MS"/>
                <a:cs typeface="Comic Sans MS"/>
              </a:rPr>
              <a:t>duruma </a:t>
            </a:r>
            <a:r>
              <a:rPr sz="1800" dirty="0">
                <a:latin typeface="Comic Sans MS"/>
                <a:cs typeface="Comic Sans MS"/>
              </a:rPr>
              <a:t>göre </a:t>
            </a:r>
            <a:r>
              <a:rPr sz="1800" spc="-5" dirty="0">
                <a:latin typeface="Comic Sans MS"/>
                <a:cs typeface="Comic Sans MS"/>
              </a:rPr>
              <a:t>ve </a:t>
            </a:r>
            <a:r>
              <a:rPr sz="1800" dirty="0">
                <a:latin typeface="Comic Sans MS"/>
                <a:cs typeface="Comic Sans MS"/>
              </a:rPr>
              <a:t>çocuk sayısına göre </a:t>
            </a:r>
            <a:r>
              <a:rPr sz="1800" spc="-5" dirty="0">
                <a:latin typeface="Comic Sans MS"/>
                <a:cs typeface="Comic Sans MS"/>
              </a:rPr>
              <a:t>değişiklik </a:t>
            </a:r>
            <a:r>
              <a:rPr sz="1800" dirty="0">
                <a:latin typeface="Comic Sans MS"/>
                <a:cs typeface="Comic Sans MS"/>
              </a:rPr>
              <a:t>gösteren  16 </a:t>
            </a:r>
            <a:r>
              <a:rPr sz="1800" spc="-5" dirty="0">
                <a:latin typeface="Comic Sans MS"/>
                <a:cs typeface="Comic Sans MS"/>
              </a:rPr>
              <a:t>yaşından büyük tüm </a:t>
            </a:r>
            <a:r>
              <a:rPr sz="1800" dirty="0">
                <a:latin typeface="Comic Sans MS"/>
                <a:cs typeface="Comic Sans MS"/>
              </a:rPr>
              <a:t>çalışanların asgari </a:t>
            </a:r>
            <a:r>
              <a:rPr sz="1800" spc="-5" dirty="0">
                <a:latin typeface="Comic Sans MS"/>
                <a:cs typeface="Comic Sans MS"/>
              </a:rPr>
              <a:t>geçimini </a:t>
            </a:r>
            <a:r>
              <a:rPr sz="1800" dirty="0">
                <a:latin typeface="Comic Sans MS"/>
                <a:cs typeface="Comic Sans MS"/>
              </a:rPr>
              <a:t>sağlayacak </a:t>
            </a:r>
            <a:r>
              <a:rPr sz="1800" spc="-5" dirty="0">
                <a:latin typeface="Comic Sans MS"/>
                <a:cs typeface="Comic Sans MS"/>
              </a:rPr>
              <a:t>kısmının toplam  gelirinden </a:t>
            </a:r>
            <a:r>
              <a:rPr sz="1800" dirty="0">
                <a:latin typeface="Comic Sans MS"/>
                <a:cs typeface="Comic Sans MS"/>
              </a:rPr>
              <a:t>çıkarılmasıyla </a:t>
            </a:r>
            <a:r>
              <a:rPr sz="1800" spc="-5" dirty="0">
                <a:latin typeface="Comic Sans MS"/>
                <a:cs typeface="Comic Sans MS"/>
              </a:rPr>
              <a:t>vergi dışı bırakılmasıdır. AGİ, işçiye işveren tarafından  devlet </a:t>
            </a:r>
            <a:r>
              <a:rPr sz="1800" dirty="0">
                <a:latin typeface="Comic Sans MS"/>
                <a:cs typeface="Comic Sans MS"/>
              </a:rPr>
              <a:t>adına ödenir </a:t>
            </a:r>
            <a:r>
              <a:rPr sz="1800" spc="-5" dirty="0">
                <a:latin typeface="Comic Sans MS"/>
                <a:cs typeface="Comic Sans MS"/>
              </a:rPr>
              <a:t>ve işverenin </a:t>
            </a:r>
            <a:r>
              <a:rPr sz="1800" dirty="0">
                <a:latin typeface="Comic Sans MS"/>
                <a:cs typeface="Comic Sans MS"/>
              </a:rPr>
              <a:t>gelir </a:t>
            </a:r>
            <a:r>
              <a:rPr sz="1800" spc="-5" dirty="0">
                <a:latin typeface="Comic Sans MS"/>
                <a:cs typeface="Comic Sans MS"/>
              </a:rPr>
              <a:t>vergisinden</a:t>
            </a:r>
            <a:r>
              <a:rPr sz="1800" spc="-8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düşülür.</a:t>
            </a:r>
            <a:endParaRPr sz="1800">
              <a:latin typeface="Comic Sans MS"/>
              <a:cs typeface="Comic Sans MS"/>
            </a:endParaRPr>
          </a:p>
          <a:p>
            <a:pPr marL="12700" marR="87630">
              <a:lnSpc>
                <a:spcPct val="100000"/>
              </a:lnSpc>
            </a:pPr>
            <a:r>
              <a:rPr sz="1800" spc="-5" dirty="0">
                <a:latin typeface="Comic Sans MS"/>
                <a:cs typeface="Comic Sans MS"/>
              </a:rPr>
              <a:t>Asgari </a:t>
            </a:r>
            <a:r>
              <a:rPr sz="1800" dirty="0">
                <a:latin typeface="Comic Sans MS"/>
                <a:cs typeface="Comic Sans MS"/>
              </a:rPr>
              <a:t>Geçim </a:t>
            </a:r>
            <a:r>
              <a:rPr sz="1800" spc="-5" dirty="0">
                <a:latin typeface="Comic Sans MS"/>
                <a:cs typeface="Comic Sans MS"/>
              </a:rPr>
              <a:t>İndirimi </a:t>
            </a:r>
            <a:r>
              <a:rPr sz="1800" dirty="0">
                <a:latin typeface="Comic Sans MS"/>
                <a:cs typeface="Comic Sans MS"/>
              </a:rPr>
              <a:t>2019 yılı </a:t>
            </a:r>
            <a:r>
              <a:rPr sz="1800" spc="-5" dirty="0">
                <a:latin typeface="Comic Sans MS"/>
                <a:cs typeface="Comic Sans MS"/>
              </a:rPr>
              <a:t>itibari ile </a:t>
            </a:r>
            <a:r>
              <a:rPr sz="1800" dirty="0">
                <a:latin typeface="Comic Sans MS"/>
                <a:cs typeface="Comic Sans MS"/>
              </a:rPr>
              <a:t>en </a:t>
            </a:r>
            <a:r>
              <a:rPr sz="1800" spc="-5" dirty="0">
                <a:latin typeface="Comic Sans MS"/>
                <a:cs typeface="Comic Sans MS"/>
              </a:rPr>
              <a:t>düşük tutarı </a:t>
            </a:r>
            <a:r>
              <a:rPr sz="1800" dirty="0">
                <a:latin typeface="Comic Sans MS"/>
                <a:cs typeface="Comic Sans MS"/>
              </a:rPr>
              <a:t>191,85 TL, en yüksek </a:t>
            </a:r>
            <a:r>
              <a:rPr sz="1800" spc="-5" dirty="0">
                <a:latin typeface="Comic Sans MS"/>
                <a:cs typeface="Comic Sans MS"/>
              </a:rPr>
              <a:t>tutar  </a:t>
            </a:r>
            <a:r>
              <a:rPr sz="1800" dirty="0">
                <a:latin typeface="Comic Sans MS"/>
                <a:cs typeface="Comic Sans MS"/>
              </a:rPr>
              <a:t>326,15 TL </a:t>
            </a:r>
            <a:r>
              <a:rPr sz="1800" spc="-5" dirty="0">
                <a:latin typeface="Comic Sans MS"/>
                <a:cs typeface="Comic Sans MS"/>
              </a:rPr>
              <a:t>'dir. AGİ tutarınızı </a:t>
            </a:r>
            <a:r>
              <a:rPr sz="1800" dirty="0">
                <a:latin typeface="Comic Sans MS"/>
                <a:cs typeface="Comic Sans MS"/>
              </a:rPr>
              <a:t>öğrenmek </a:t>
            </a:r>
            <a:r>
              <a:rPr sz="1800" spc="-5" dirty="0">
                <a:latin typeface="Comic Sans MS"/>
                <a:cs typeface="Comic Sans MS"/>
              </a:rPr>
              <a:t>için aşağıdaki </a:t>
            </a:r>
            <a:r>
              <a:rPr sz="1800" dirty="0">
                <a:latin typeface="Comic Sans MS"/>
                <a:cs typeface="Comic Sans MS"/>
              </a:rPr>
              <a:t>listeye göz</a:t>
            </a:r>
            <a:r>
              <a:rPr sz="1800" spc="-6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atabilirsiniz...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omic Sans MS"/>
                <a:cs typeface="Comic Sans MS"/>
              </a:rPr>
              <a:t>Bekar: 191.85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TL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omic Sans MS"/>
                <a:cs typeface="Comic Sans MS"/>
              </a:rPr>
              <a:t>Evli </a:t>
            </a:r>
            <a:r>
              <a:rPr sz="1800" spc="-5" dirty="0">
                <a:latin typeface="Comic Sans MS"/>
                <a:cs typeface="Comic Sans MS"/>
              </a:rPr>
              <a:t>eşi </a:t>
            </a:r>
            <a:r>
              <a:rPr sz="1800" dirty="0">
                <a:latin typeface="Comic Sans MS"/>
                <a:cs typeface="Comic Sans MS"/>
              </a:rPr>
              <a:t>çalışmayan: 230,22</a:t>
            </a:r>
            <a:r>
              <a:rPr sz="1800" spc="-6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TL</a:t>
            </a:r>
            <a:endParaRPr sz="1800">
              <a:latin typeface="Comic Sans MS"/>
              <a:cs typeface="Comic Sans MS"/>
            </a:endParaRPr>
          </a:p>
          <a:p>
            <a:pPr marL="12700" marR="476504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omic Sans MS"/>
                <a:cs typeface="Comic Sans MS"/>
              </a:rPr>
              <a:t>Evli eşi çalışmayan 1 çocuklu: 259,00 TL  Evli eşi çalışmayan 2 çocuklu: 287,75</a:t>
            </a:r>
            <a:r>
              <a:rPr sz="1800" spc="-15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TL  Evli eşi çalışmayan 3 çocuklu: 326,15 TL  Evli eşi çalışmayan 4 çocuklu: 326,15 TL  Evli eşi çalışmayan 5 çocuklu: 326,15 TL  Evli eşi çalışan 1 çocuklu: 220,63</a:t>
            </a:r>
            <a:r>
              <a:rPr sz="1800" spc="-10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TL</a:t>
            </a:r>
            <a:endParaRPr sz="1800">
              <a:latin typeface="Comic Sans MS"/>
              <a:cs typeface="Comic Sans MS"/>
            </a:endParaRPr>
          </a:p>
          <a:p>
            <a:pPr marL="12700" marR="5110480">
              <a:lnSpc>
                <a:spcPct val="100000"/>
              </a:lnSpc>
            </a:pPr>
            <a:r>
              <a:rPr sz="1800" dirty="0">
                <a:latin typeface="Comic Sans MS"/>
                <a:cs typeface="Comic Sans MS"/>
              </a:rPr>
              <a:t>Evli eşi çalışan 2 çocuklu: 249,41 TL  Evli eşi çalışan 3 çocuklu: 287, </a:t>
            </a:r>
            <a:r>
              <a:rPr sz="1800" spc="-5" dirty="0">
                <a:latin typeface="Comic Sans MS"/>
                <a:cs typeface="Comic Sans MS"/>
              </a:rPr>
              <a:t>78</a:t>
            </a:r>
            <a:r>
              <a:rPr sz="1800" spc="-14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TL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omic Sans MS"/>
                <a:cs typeface="Comic Sans MS"/>
              </a:rPr>
              <a:t>Evli </a:t>
            </a:r>
            <a:r>
              <a:rPr sz="1800" spc="-5" dirty="0">
                <a:latin typeface="Comic Sans MS"/>
                <a:cs typeface="Comic Sans MS"/>
              </a:rPr>
              <a:t>eşi </a:t>
            </a:r>
            <a:r>
              <a:rPr sz="1800" dirty="0">
                <a:latin typeface="Comic Sans MS"/>
                <a:cs typeface="Comic Sans MS"/>
              </a:rPr>
              <a:t>çalışan 4 </a:t>
            </a:r>
            <a:r>
              <a:rPr sz="1800" spc="-5" dirty="0">
                <a:latin typeface="Comic Sans MS"/>
                <a:cs typeface="Comic Sans MS"/>
              </a:rPr>
              <a:t>çocuklu: 306, 96</a:t>
            </a:r>
            <a:r>
              <a:rPr sz="1800" spc="-6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TL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omic Sans MS"/>
                <a:cs typeface="Comic Sans MS"/>
              </a:rPr>
              <a:t>Evli eşi çalışan 5 çocuklu: 326,15</a:t>
            </a:r>
            <a:r>
              <a:rPr sz="1800" spc="-7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TL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  <a:hlinkClick r:id="rId2"/>
              </a:rPr>
              <a:t>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1770" y="227152"/>
            <a:ext cx="52063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Kesintiler </a:t>
            </a:r>
            <a:r>
              <a:rPr dirty="0"/>
              <a:t>/ Damga</a:t>
            </a:r>
            <a:r>
              <a:rPr spc="-150" dirty="0"/>
              <a:t> </a:t>
            </a:r>
            <a:r>
              <a:rPr dirty="0"/>
              <a:t>Vergisi</a:t>
            </a:r>
          </a:p>
        </p:txBody>
      </p:sp>
      <p:sp>
        <p:nvSpPr>
          <p:cNvPr id="3" name="object 3"/>
          <p:cNvSpPr/>
          <p:nvPr/>
        </p:nvSpPr>
        <p:spPr>
          <a:xfrm>
            <a:off x="393191" y="2407920"/>
            <a:ext cx="1220724" cy="1854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9763" y="2389632"/>
            <a:ext cx="1118870" cy="1891664"/>
          </a:xfrm>
          <a:custGeom>
            <a:avLst/>
            <a:gdLst/>
            <a:ahLst/>
            <a:cxnLst/>
            <a:rect l="l" t="t" r="r" b="b"/>
            <a:pathLst>
              <a:path w="1118870" h="1891664">
                <a:moveTo>
                  <a:pt x="559308" y="0"/>
                </a:moveTo>
                <a:lnTo>
                  <a:pt x="559308" y="472820"/>
                </a:lnTo>
                <a:lnTo>
                  <a:pt x="0" y="472820"/>
                </a:lnTo>
                <a:lnTo>
                  <a:pt x="0" y="1418462"/>
                </a:lnTo>
                <a:lnTo>
                  <a:pt x="559308" y="1418462"/>
                </a:lnTo>
                <a:lnTo>
                  <a:pt x="559308" y="1891283"/>
                </a:lnTo>
                <a:lnTo>
                  <a:pt x="1118616" y="945641"/>
                </a:lnTo>
                <a:lnTo>
                  <a:pt x="559308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2361" y="2547366"/>
            <a:ext cx="838200" cy="1734820"/>
          </a:xfrm>
          <a:custGeom>
            <a:avLst/>
            <a:gdLst/>
            <a:ahLst/>
            <a:cxnLst/>
            <a:rect l="l" t="t" r="r" b="b"/>
            <a:pathLst>
              <a:path w="838200" h="1734820">
                <a:moveTo>
                  <a:pt x="0" y="433578"/>
                </a:moveTo>
                <a:lnTo>
                  <a:pt x="419100" y="433578"/>
                </a:lnTo>
                <a:lnTo>
                  <a:pt x="419100" y="0"/>
                </a:lnTo>
                <a:lnTo>
                  <a:pt x="838200" y="867156"/>
                </a:lnTo>
                <a:lnTo>
                  <a:pt x="419100" y="1734312"/>
                </a:lnTo>
                <a:lnTo>
                  <a:pt x="419100" y="1300734"/>
                </a:lnTo>
                <a:lnTo>
                  <a:pt x="0" y="1300734"/>
                </a:lnTo>
                <a:lnTo>
                  <a:pt x="0" y="433578"/>
                </a:lnTo>
                <a:close/>
              </a:path>
            </a:pathLst>
          </a:custGeom>
          <a:ln w="25908">
            <a:solidFill>
              <a:srgbClr val="936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69007" y="1435608"/>
            <a:ext cx="8930640" cy="640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59939" y="1590802"/>
            <a:ext cx="3238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488 sayılı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Kanunda</a:t>
            </a:r>
            <a:r>
              <a:rPr sz="1800" spc="-14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Times New Roman"/>
                <a:cs typeface="Times New Roman"/>
              </a:rPr>
              <a:t>düzenlenmiştir.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46960" y="2357627"/>
            <a:ext cx="8426196" cy="99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46960" y="3645408"/>
            <a:ext cx="8426196" cy="649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1867" y="4559808"/>
            <a:ext cx="8932164" cy="710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8695" y="2551633"/>
            <a:ext cx="10383520" cy="155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3420">
              <a:lnSpc>
                <a:spcPct val="100000"/>
              </a:lnSpc>
              <a:spcBef>
                <a:spcPts val="100"/>
              </a:spcBef>
              <a:tabLst>
                <a:tab pos="2494915" algn="l"/>
                <a:tab pos="3345815" algn="l"/>
                <a:tab pos="4206875" algn="l"/>
                <a:tab pos="4801235" algn="l"/>
                <a:tab pos="5612130" algn="l"/>
                <a:tab pos="6220460" algn="l"/>
                <a:tab pos="7386320" algn="l"/>
              </a:tabLst>
            </a:pP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Aile	yardımı	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ödeneği	hariç	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yapılan	diğer	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ödemelerin	tamamı damga vergisine</a:t>
            </a:r>
            <a:r>
              <a:rPr sz="1800" spc="-7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006EC0"/>
                </a:solidFill>
                <a:latin typeface="Times New Roman"/>
                <a:cs typeface="Times New Roman"/>
              </a:rPr>
              <a:t>tabidir.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36830" marR="9664065" indent="-24765">
              <a:lnSpc>
                <a:spcPts val="2150"/>
              </a:lnSpc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Damga  vergisi</a:t>
            </a:r>
            <a:endParaRPr sz="1800">
              <a:latin typeface="Times New Roman"/>
              <a:cs typeface="Times New Roman"/>
            </a:endParaRPr>
          </a:p>
          <a:p>
            <a:pPr marL="1963420">
              <a:lnSpc>
                <a:spcPct val="100000"/>
              </a:lnSpc>
              <a:spcBef>
                <a:spcPts val="1620"/>
              </a:spcBef>
            </a:pP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Oranı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binde 7.59</a:t>
            </a:r>
            <a:r>
              <a:rPr sz="1800" spc="-6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(%0.759)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2084323" y="4788154"/>
            <a:ext cx="6478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Damga 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vergisi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tutarı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=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Damga vergisine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tabi gelirler toplamı x</a:t>
            </a:r>
            <a:r>
              <a:rPr sz="1800" spc="-13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%0.759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2854" y="227152"/>
            <a:ext cx="42818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Asgari </a:t>
            </a:r>
            <a:r>
              <a:rPr spc="-10" dirty="0"/>
              <a:t>Geçim</a:t>
            </a:r>
            <a:r>
              <a:rPr spc="-105" dirty="0"/>
              <a:t> </a:t>
            </a:r>
            <a:r>
              <a:rPr spc="-5" dirty="0"/>
              <a:t>İndirimi</a:t>
            </a:r>
          </a:p>
        </p:txBody>
      </p:sp>
      <p:sp>
        <p:nvSpPr>
          <p:cNvPr id="3" name="object 3"/>
          <p:cNvSpPr/>
          <p:nvPr/>
        </p:nvSpPr>
        <p:spPr>
          <a:xfrm>
            <a:off x="292608" y="2407920"/>
            <a:ext cx="1464564" cy="1854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1073" y="2896311"/>
            <a:ext cx="8502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u="heavy" spc="-10" dirty="0">
                <a:solidFill>
                  <a:srgbClr val="996600"/>
                </a:solidFill>
                <a:uFill>
                  <a:solidFill>
                    <a:srgbClr val="996600"/>
                  </a:solidFill>
                </a:uFill>
                <a:latin typeface="Times New Roman"/>
                <a:cs typeface="Times New Roman"/>
              </a:rPr>
              <a:t>Asgari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u="heavy" spc="-450" dirty="0">
                <a:solidFill>
                  <a:srgbClr val="996600"/>
                </a:solidFill>
                <a:uFill>
                  <a:solidFill>
                    <a:srgbClr val="9966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dirty="0">
                <a:solidFill>
                  <a:srgbClr val="996600"/>
                </a:solidFill>
                <a:uFill>
                  <a:solidFill>
                    <a:srgbClr val="996600"/>
                  </a:solidFill>
                </a:uFill>
                <a:latin typeface="Times New Roman"/>
                <a:cs typeface="Times New Roman"/>
              </a:rPr>
              <a:t>Geçim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u="heavy" spc="-450" dirty="0">
                <a:solidFill>
                  <a:srgbClr val="996600"/>
                </a:solidFill>
                <a:uFill>
                  <a:solidFill>
                    <a:srgbClr val="9966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solidFill>
                  <a:srgbClr val="996600"/>
                </a:solidFill>
                <a:uFill>
                  <a:solidFill>
                    <a:srgbClr val="996600"/>
                  </a:solidFill>
                </a:uFill>
                <a:latin typeface="Times New Roman"/>
                <a:cs typeface="Times New Roman"/>
              </a:rPr>
              <a:t>İ</a:t>
            </a:r>
            <a:r>
              <a:rPr sz="1800" b="1" u="heavy" spc="-25" dirty="0">
                <a:solidFill>
                  <a:srgbClr val="996600"/>
                </a:solidFill>
                <a:uFill>
                  <a:solidFill>
                    <a:srgbClr val="9966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1800" b="1" u="heavy" spc="-5" dirty="0">
                <a:solidFill>
                  <a:srgbClr val="996600"/>
                </a:solidFill>
                <a:uFill>
                  <a:solidFill>
                    <a:srgbClr val="996600"/>
                  </a:solidFill>
                </a:uFill>
                <a:latin typeface="Times New Roman"/>
                <a:cs typeface="Times New Roman"/>
              </a:rPr>
              <a:t>dir</a:t>
            </a:r>
            <a:r>
              <a:rPr sz="1800" b="1" u="heavy" dirty="0">
                <a:solidFill>
                  <a:srgbClr val="996600"/>
                </a:solidFill>
                <a:uFill>
                  <a:solidFill>
                    <a:srgbClr val="996600"/>
                  </a:solidFill>
                </a:uFill>
                <a:latin typeface="Times New Roman"/>
                <a:cs typeface="Times New Roman"/>
              </a:rPr>
              <a:t>imi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61872" y="2389632"/>
            <a:ext cx="897255" cy="1891664"/>
          </a:xfrm>
          <a:custGeom>
            <a:avLst/>
            <a:gdLst/>
            <a:ahLst/>
            <a:cxnLst/>
            <a:rect l="l" t="t" r="r" b="b"/>
            <a:pathLst>
              <a:path w="897255" h="1891664">
                <a:moveTo>
                  <a:pt x="448564" y="0"/>
                </a:moveTo>
                <a:lnTo>
                  <a:pt x="448564" y="472820"/>
                </a:lnTo>
                <a:lnTo>
                  <a:pt x="0" y="472820"/>
                </a:lnTo>
                <a:lnTo>
                  <a:pt x="0" y="1418462"/>
                </a:lnTo>
                <a:lnTo>
                  <a:pt x="448564" y="1418462"/>
                </a:lnTo>
                <a:lnTo>
                  <a:pt x="448564" y="1891283"/>
                </a:lnTo>
                <a:lnTo>
                  <a:pt x="897254" y="945641"/>
                </a:lnTo>
                <a:lnTo>
                  <a:pt x="44856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08353" y="2367533"/>
            <a:ext cx="897255" cy="1892935"/>
          </a:xfrm>
          <a:custGeom>
            <a:avLst/>
            <a:gdLst/>
            <a:ahLst/>
            <a:cxnLst/>
            <a:rect l="l" t="t" r="r" b="b"/>
            <a:pathLst>
              <a:path w="897255" h="1892935">
                <a:moveTo>
                  <a:pt x="0" y="473201"/>
                </a:moveTo>
                <a:lnTo>
                  <a:pt x="448564" y="473201"/>
                </a:lnTo>
                <a:lnTo>
                  <a:pt x="448564" y="0"/>
                </a:lnTo>
                <a:lnTo>
                  <a:pt x="897254" y="946403"/>
                </a:lnTo>
                <a:lnTo>
                  <a:pt x="448564" y="1892808"/>
                </a:lnTo>
                <a:lnTo>
                  <a:pt x="448564" y="1419605"/>
                </a:lnTo>
                <a:lnTo>
                  <a:pt x="0" y="1419605"/>
                </a:lnTo>
                <a:lnTo>
                  <a:pt x="0" y="473201"/>
                </a:lnTo>
                <a:close/>
              </a:path>
            </a:pathLst>
          </a:custGeom>
          <a:ln w="25908">
            <a:solidFill>
              <a:srgbClr val="936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11808" y="902208"/>
            <a:ext cx="9595104" cy="633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50948" y="2502407"/>
            <a:ext cx="8566404" cy="864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158733" y="2495803"/>
            <a:ext cx="369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i</a:t>
            </a:r>
            <a:r>
              <a:rPr sz="1800" spc="5" dirty="0">
                <a:solidFill>
                  <a:srgbClr val="006EC0"/>
                </a:solidFill>
                <a:latin typeface="Times New Roman"/>
                <a:cs typeface="Times New Roman"/>
              </a:rPr>
              <a:t>ç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in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42133" y="2769819"/>
            <a:ext cx="61823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%10’u,</a:t>
            </a:r>
            <a:r>
              <a:rPr sz="1800" spc="8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çocukların</a:t>
            </a:r>
            <a:r>
              <a:rPr sz="1800" spc="9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her</a:t>
            </a:r>
            <a:r>
              <a:rPr sz="1800" spc="12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biri</a:t>
            </a:r>
            <a:r>
              <a:rPr sz="1800" spc="9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için</a:t>
            </a:r>
            <a:r>
              <a:rPr sz="1800" spc="8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ayrı</a:t>
            </a:r>
            <a:r>
              <a:rPr sz="1800" spc="7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ayrı</a:t>
            </a:r>
            <a:r>
              <a:rPr sz="1800" spc="8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olmak</a:t>
            </a:r>
            <a:r>
              <a:rPr sz="1800" spc="10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üzere</a:t>
            </a:r>
            <a:r>
              <a:rPr sz="1800" spc="8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ilk</a:t>
            </a:r>
            <a:r>
              <a:rPr sz="1800" spc="11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iki</a:t>
            </a:r>
            <a:r>
              <a:rPr sz="1800" spc="10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çocuk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için %7.5’i ve diğer çocuklar için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ise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%5 ’i dikkate</a:t>
            </a:r>
            <a:r>
              <a:rPr sz="1800" spc="-15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Times New Roman"/>
                <a:cs typeface="Times New Roman"/>
              </a:rPr>
              <a:t>alınmaktadır.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50948" y="3569208"/>
            <a:ext cx="8622792" cy="13197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42133" y="3547109"/>
            <a:ext cx="8388985" cy="938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10800"/>
              </a:lnSpc>
              <a:spcBef>
                <a:spcPts val="105"/>
              </a:spcBef>
            </a:pPr>
            <a:r>
              <a:rPr sz="1800" spc="-55" dirty="0">
                <a:solidFill>
                  <a:srgbClr val="006EC0"/>
                </a:solidFill>
                <a:latin typeface="Times New Roman"/>
                <a:cs typeface="Times New Roman"/>
              </a:rPr>
              <a:t>AGİT,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ilgilinin kendisi </a:t>
            </a:r>
            <a:r>
              <a:rPr sz="1800" spc="-10" dirty="0">
                <a:solidFill>
                  <a:srgbClr val="006EC0"/>
                </a:solidFill>
                <a:latin typeface="Times New Roman"/>
                <a:cs typeface="Times New Roman"/>
              </a:rPr>
              <a:t>ve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medeni </a:t>
            </a:r>
            <a:r>
              <a:rPr sz="1800" spc="-10" dirty="0">
                <a:solidFill>
                  <a:srgbClr val="006EC0"/>
                </a:solidFill>
                <a:latin typeface="Times New Roman"/>
                <a:cs typeface="Times New Roman"/>
              </a:rPr>
              <a:t>durumu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esas alınarak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yukarıdaki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oranların brüt </a:t>
            </a:r>
            <a:r>
              <a:rPr sz="1800" spc="-10" dirty="0">
                <a:solidFill>
                  <a:srgbClr val="006EC0"/>
                </a:solidFill>
                <a:latin typeface="Times New Roman"/>
                <a:cs typeface="Times New Roman"/>
              </a:rPr>
              <a:t>asgari 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ücret </a:t>
            </a:r>
            <a:r>
              <a:rPr sz="1800" spc="-10" dirty="0">
                <a:solidFill>
                  <a:srgbClr val="006EC0"/>
                </a:solidFill>
                <a:latin typeface="Times New Roman"/>
                <a:cs typeface="Times New Roman"/>
              </a:rPr>
              <a:t>uygulanmasıyla bulunan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tutara,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193 </a:t>
            </a:r>
            <a:r>
              <a:rPr sz="1800" spc="-10" dirty="0">
                <a:solidFill>
                  <a:srgbClr val="006EC0"/>
                </a:solidFill>
                <a:latin typeface="Times New Roman"/>
                <a:cs typeface="Times New Roman"/>
              </a:rPr>
              <a:t>sayılı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GVK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103 üncü </a:t>
            </a:r>
            <a:r>
              <a:rPr sz="1800" spc="-10" dirty="0">
                <a:solidFill>
                  <a:srgbClr val="006EC0"/>
                </a:solidFill>
                <a:latin typeface="Times New Roman"/>
                <a:cs typeface="Times New Roman"/>
              </a:rPr>
              <a:t>maddesindeki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gelir </a:t>
            </a:r>
            <a:r>
              <a:rPr sz="1800" spc="-15" dirty="0">
                <a:solidFill>
                  <a:srgbClr val="006EC0"/>
                </a:solidFill>
                <a:latin typeface="Times New Roman"/>
                <a:cs typeface="Times New Roman"/>
              </a:rPr>
              <a:t>vergisi 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tarifesinin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birinci gelir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dilimine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uygulanan oranın çarpılmasıyla bulunan</a:t>
            </a:r>
            <a:r>
              <a:rPr sz="1800" spc="-24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006EC0"/>
                </a:solidFill>
                <a:latin typeface="Times New Roman"/>
                <a:cs typeface="Times New Roman"/>
              </a:rPr>
              <a:t>tutardır.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82723" y="1714500"/>
            <a:ext cx="8982456" cy="6355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02739" y="917575"/>
            <a:ext cx="7802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31975" algn="l"/>
                <a:tab pos="3033395" algn="l"/>
              </a:tabLst>
            </a:pP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AGİT</a:t>
            </a:r>
            <a:r>
              <a:rPr sz="1800" spc="40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ilişkin</a:t>
            </a:r>
            <a:r>
              <a:rPr sz="1800" spc="44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265	Seri </a:t>
            </a:r>
            <a:r>
              <a:rPr sz="1800" spc="7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Nolu	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GV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Genel </a:t>
            </a:r>
            <a:r>
              <a:rPr sz="1800" spc="-40" dirty="0">
                <a:solidFill>
                  <a:srgbClr val="006EC0"/>
                </a:solidFill>
                <a:latin typeface="Times New Roman"/>
                <a:cs typeface="Times New Roman"/>
              </a:rPr>
              <a:t>Tebliği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4/12/2007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tarihli </a:t>
            </a:r>
            <a:r>
              <a:rPr sz="1800" spc="-10" dirty="0">
                <a:solidFill>
                  <a:srgbClr val="006EC0"/>
                </a:solidFill>
                <a:latin typeface="Times New Roman"/>
                <a:cs typeface="Times New Roman"/>
              </a:rPr>
              <a:t>RG</a:t>
            </a:r>
            <a:r>
              <a:rPr sz="1800" spc="26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yayımlandı.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75179" y="1752422"/>
            <a:ext cx="6099810" cy="1043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Hesaplamada,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gelirin elde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edildiği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takvim </a:t>
            </a:r>
            <a:r>
              <a:rPr sz="1800" spc="5" dirty="0">
                <a:solidFill>
                  <a:srgbClr val="006EC0"/>
                </a:solidFill>
                <a:latin typeface="Times New Roman"/>
                <a:cs typeface="Times New Roman"/>
              </a:rPr>
              <a:t>yılı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başında geçerli</a:t>
            </a:r>
            <a:r>
              <a:rPr sz="1800" spc="-9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olan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brüt asgari ücret esas</a:t>
            </a:r>
            <a:r>
              <a:rPr sz="1800" spc="-4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Times New Roman"/>
                <a:cs typeface="Times New Roman"/>
              </a:rPr>
              <a:t>alınmaktadır.</a:t>
            </a:r>
            <a:endParaRPr sz="1800">
              <a:latin typeface="Times New Roman"/>
              <a:cs typeface="Times New Roman"/>
            </a:endParaRPr>
          </a:p>
          <a:p>
            <a:pPr marL="118110" algn="ctr">
              <a:lnSpc>
                <a:spcPct val="100000"/>
              </a:lnSpc>
              <a:spcBef>
                <a:spcPts val="1525"/>
              </a:spcBef>
            </a:pP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Çalışanın kendisi için %50,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çalışmayan </a:t>
            </a:r>
            <a:r>
              <a:rPr sz="1800" spc="-10" dirty="0">
                <a:solidFill>
                  <a:srgbClr val="006EC0"/>
                </a:solidFill>
                <a:latin typeface="Times New Roman"/>
                <a:cs typeface="Times New Roman"/>
              </a:rPr>
              <a:t>ve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geliri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olmayan</a:t>
            </a:r>
            <a:r>
              <a:rPr sz="1800" spc="-21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eşi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11808" y="5166359"/>
            <a:ext cx="9745980" cy="4846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02739" y="5238445"/>
            <a:ext cx="68783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FF0000"/>
                </a:solidFill>
                <a:latin typeface="Times New Roman"/>
                <a:cs typeface="Times New Roman"/>
              </a:rPr>
              <a:t>Aylık</a:t>
            </a:r>
            <a:r>
              <a:rPr sz="1800" spc="-1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Asgari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Geçim</a:t>
            </a:r>
            <a:r>
              <a:rPr sz="18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İndirimi</a:t>
            </a:r>
            <a:r>
              <a:rPr sz="18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Tutarı</a:t>
            </a:r>
            <a:r>
              <a:rPr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=</a:t>
            </a:r>
            <a:r>
              <a:rPr sz="1800" spc="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Brüt</a:t>
            </a:r>
            <a:r>
              <a:rPr sz="1800" spc="-9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Asgari</a:t>
            </a:r>
            <a:r>
              <a:rPr sz="1800" spc="-2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Ücret</a:t>
            </a:r>
            <a:r>
              <a:rPr sz="1800" spc="-3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x</a:t>
            </a:r>
            <a:r>
              <a:rPr sz="1800" spc="-10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6EC0"/>
                </a:solidFill>
                <a:latin typeface="Times New Roman"/>
                <a:cs typeface="Times New Roman"/>
              </a:rPr>
              <a:t>AGİ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 Oranı</a:t>
            </a:r>
            <a:r>
              <a:rPr sz="1800" spc="-2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EC0"/>
                </a:solidFill>
                <a:latin typeface="Times New Roman"/>
                <a:cs typeface="Times New Roman"/>
              </a:rPr>
              <a:t>x</a:t>
            </a:r>
            <a:r>
              <a:rPr sz="1800" spc="-28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6EC0"/>
                </a:solidFill>
                <a:latin typeface="Times New Roman"/>
                <a:cs typeface="Times New Roman"/>
              </a:rPr>
              <a:t>%15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0594" y="1544777"/>
            <a:ext cx="7920990" cy="304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6037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mic Sans MS"/>
                <a:cs typeface="Comic Sans MS"/>
              </a:rPr>
              <a:t>İCRA</a:t>
            </a:r>
            <a:r>
              <a:rPr sz="1800" b="1" spc="-2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KESİNTİSİ</a:t>
            </a:r>
            <a:endParaRPr sz="1800">
              <a:latin typeface="Comic Sans MS"/>
              <a:cs typeface="Comic Sans MS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omic Sans MS"/>
                <a:cs typeface="Comic Sans MS"/>
              </a:rPr>
              <a:t>2004 sayılı </a:t>
            </a:r>
            <a:r>
              <a:rPr sz="1800" spc="-5" dirty="0">
                <a:latin typeface="Comic Sans MS"/>
                <a:cs typeface="Comic Sans MS"/>
              </a:rPr>
              <a:t>İcra </a:t>
            </a:r>
            <a:r>
              <a:rPr sz="1800" dirty="0">
                <a:latin typeface="Comic Sans MS"/>
                <a:cs typeface="Comic Sans MS"/>
              </a:rPr>
              <a:t>ve </a:t>
            </a:r>
            <a:r>
              <a:rPr sz="1800" spc="-5" dirty="0">
                <a:latin typeface="Comic Sans MS"/>
                <a:cs typeface="Comic Sans MS"/>
              </a:rPr>
              <a:t>İflas Kanununun 83 </a:t>
            </a:r>
            <a:r>
              <a:rPr sz="1800" dirty="0">
                <a:latin typeface="Comic Sans MS"/>
                <a:cs typeface="Comic Sans MS"/>
              </a:rPr>
              <a:t>üncü </a:t>
            </a:r>
            <a:r>
              <a:rPr sz="1800" spc="-5" dirty="0">
                <a:latin typeface="Comic Sans MS"/>
                <a:cs typeface="Comic Sans MS"/>
              </a:rPr>
              <a:t>maddesinde ”Maaşlar,  </a:t>
            </a:r>
            <a:r>
              <a:rPr sz="1800" dirty="0">
                <a:latin typeface="Comic Sans MS"/>
                <a:cs typeface="Comic Sans MS"/>
              </a:rPr>
              <a:t>tahsisat ve </a:t>
            </a:r>
            <a:r>
              <a:rPr sz="1800" spc="-5" dirty="0">
                <a:latin typeface="Comic Sans MS"/>
                <a:cs typeface="Comic Sans MS"/>
              </a:rPr>
              <a:t>her </a:t>
            </a:r>
            <a:r>
              <a:rPr sz="1800" dirty="0">
                <a:latin typeface="Comic Sans MS"/>
                <a:cs typeface="Comic Sans MS"/>
              </a:rPr>
              <a:t>nevi </a:t>
            </a:r>
            <a:r>
              <a:rPr sz="1800" spc="-5" dirty="0">
                <a:latin typeface="Comic Sans MS"/>
                <a:cs typeface="Comic Sans MS"/>
              </a:rPr>
              <a:t>ücretler, intifa hakları </a:t>
            </a:r>
            <a:r>
              <a:rPr sz="1800" dirty="0">
                <a:latin typeface="Comic Sans MS"/>
                <a:cs typeface="Comic Sans MS"/>
              </a:rPr>
              <a:t>ve </a:t>
            </a:r>
            <a:r>
              <a:rPr sz="1800" spc="-5" dirty="0">
                <a:latin typeface="Comic Sans MS"/>
                <a:cs typeface="Comic Sans MS"/>
              </a:rPr>
              <a:t>hasılatı, ilama müstenit   </a:t>
            </a:r>
            <a:r>
              <a:rPr sz="1800" dirty="0">
                <a:latin typeface="Comic Sans MS"/>
                <a:cs typeface="Comic Sans MS"/>
              </a:rPr>
              <a:t>olmayan </a:t>
            </a:r>
            <a:r>
              <a:rPr sz="1800" spc="-5" dirty="0">
                <a:latin typeface="Comic Sans MS"/>
                <a:cs typeface="Comic Sans MS"/>
              </a:rPr>
              <a:t>nafakalar, tekaüt maaşları, sigortalar veya tekaüt sandıkları  tarafından tahsis </a:t>
            </a:r>
            <a:r>
              <a:rPr sz="1800" dirty="0">
                <a:latin typeface="Comic Sans MS"/>
                <a:cs typeface="Comic Sans MS"/>
              </a:rPr>
              <a:t>edilen </a:t>
            </a:r>
            <a:r>
              <a:rPr sz="1800" spc="-5" dirty="0">
                <a:latin typeface="Comic Sans MS"/>
                <a:cs typeface="Comic Sans MS"/>
              </a:rPr>
              <a:t>iratlar, borçlu </a:t>
            </a:r>
            <a:r>
              <a:rPr sz="1800" dirty="0">
                <a:latin typeface="Comic Sans MS"/>
                <a:cs typeface="Comic Sans MS"/>
              </a:rPr>
              <a:t>ve </a:t>
            </a:r>
            <a:r>
              <a:rPr sz="1800" spc="-5" dirty="0">
                <a:latin typeface="Comic Sans MS"/>
                <a:cs typeface="Comic Sans MS"/>
              </a:rPr>
              <a:t>ailesinin geçinmeleri </a:t>
            </a:r>
            <a:r>
              <a:rPr sz="1800" spc="-10" dirty="0">
                <a:latin typeface="Comic Sans MS"/>
                <a:cs typeface="Comic Sans MS"/>
              </a:rPr>
              <a:t>için </a:t>
            </a:r>
            <a:r>
              <a:rPr sz="1800" spc="-5" dirty="0">
                <a:latin typeface="Comic Sans MS"/>
                <a:cs typeface="Comic Sans MS"/>
              </a:rPr>
              <a:t>icra   </a:t>
            </a:r>
            <a:r>
              <a:rPr sz="1800" dirty="0">
                <a:latin typeface="Comic Sans MS"/>
                <a:cs typeface="Comic Sans MS"/>
              </a:rPr>
              <a:t>memurunca </a:t>
            </a:r>
            <a:r>
              <a:rPr sz="1800" spc="-5" dirty="0">
                <a:latin typeface="Comic Sans MS"/>
                <a:cs typeface="Comic Sans MS"/>
              </a:rPr>
              <a:t>lüzumlu </a:t>
            </a:r>
            <a:r>
              <a:rPr sz="1800" dirty="0">
                <a:latin typeface="Comic Sans MS"/>
                <a:cs typeface="Comic Sans MS"/>
              </a:rPr>
              <a:t>olarak </a:t>
            </a:r>
            <a:r>
              <a:rPr sz="1800" spc="-5" dirty="0">
                <a:latin typeface="Comic Sans MS"/>
                <a:cs typeface="Comic Sans MS"/>
              </a:rPr>
              <a:t>takdir edilen </a:t>
            </a:r>
            <a:r>
              <a:rPr sz="1800" dirty="0">
                <a:latin typeface="Comic Sans MS"/>
                <a:cs typeface="Comic Sans MS"/>
              </a:rPr>
              <a:t>miktar </a:t>
            </a:r>
            <a:r>
              <a:rPr sz="1800" spc="-10" dirty="0">
                <a:latin typeface="Comic Sans MS"/>
                <a:cs typeface="Comic Sans MS"/>
              </a:rPr>
              <a:t>tenzil </a:t>
            </a:r>
            <a:r>
              <a:rPr sz="1800" dirty="0">
                <a:latin typeface="Comic Sans MS"/>
                <a:cs typeface="Comic Sans MS"/>
              </a:rPr>
              <a:t>edildikten </a:t>
            </a:r>
            <a:r>
              <a:rPr sz="1800" spc="-5" dirty="0">
                <a:latin typeface="Comic Sans MS"/>
                <a:cs typeface="Comic Sans MS"/>
              </a:rPr>
              <a:t>sonra  haciz edilecektir. </a:t>
            </a:r>
            <a:r>
              <a:rPr sz="1800" dirty="0">
                <a:latin typeface="Comic Sans MS"/>
                <a:cs typeface="Comic Sans MS"/>
              </a:rPr>
              <a:t>Ancak </a:t>
            </a:r>
            <a:r>
              <a:rPr sz="1800" spc="-5" dirty="0">
                <a:latin typeface="Comic Sans MS"/>
                <a:cs typeface="Comic Sans MS"/>
              </a:rPr>
              <a:t>haciz edilecek </a:t>
            </a:r>
            <a:r>
              <a:rPr sz="1800" dirty="0">
                <a:latin typeface="Comic Sans MS"/>
                <a:cs typeface="Comic Sans MS"/>
              </a:rPr>
              <a:t>miktar </a:t>
            </a:r>
            <a:r>
              <a:rPr sz="1800" spc="-5" dirty="0">
                <a:latin typeface="Comic Sans MS"/>
                <a:cs typeface="Comic Sans MS"/>
              </a:rPr>
              <a:t>bunların dörtte birinden </a:t>
            </a:r>
            <a:r>
              <a:rPr sz="1800" spc="-10" dirty="0">
                <a:latin typeface="Comic Sans MS"/>
                <a:cs typeface="Comic Sans MS"/>
              </a:rPr>
              <a:t>az  </a:t>
            </a:r>
            <a:r>
              <a:rPr sz="1800" dirty="0">
                <a:latin typeface="Comic Sans MS"/>
                <a:cs typeface="Comic Sans MS"/>
              </a:rPr>
              <a:t>olamaz. </a:t>
            </a:r>
            <a:r>
              <a:rPr sz="1800" spc="-5" dirty="0">
                <a:latin typeface="Comic Sans MS"/>
                <a:cs typeface="Comic Sans MS"/>
              </a:rPr>
              <a:t>Birden </a:t>
            </a:r>
            <a:r>
              <a:rPr sz="1800" spc="-10" dirty="0">
                <a:latin typeface="Comic Sans MS"/>
                <a:cs typeface="Comic Sans MS"/>
              </a:rPr>
              <a:t>fazla </a:t>
            </a:r>
            <a:r>
              <a:rPr sz="1800" spc="-5" dirty="0">
                <a:latin typeface="Comic Sans MS"/>
                <a:cs typeface="Comic Sans MS"/>
              </a:rPr>
              <a:t>haciz var ise </a:t>
            </a:r>
            <a:r>
              <a:rPr sz="1800" spc="-10" dirty="0">
                <a:latin typeface="Comic Sans MS"/>
                <a:cs typeface="Comic Sans MS"/>
              </a:rPr>
              <a:t>sıraya </a:t>
            </a:r>
            <a:r>
              <a:rPr sz="1800" spc="-5" dirty="0">
                <a:latin typeface="Comic Sans MS"/>
                <a:cs typeface="Comic Sans MS"/>
              </a:rPr>
              <a:t>konur. Sırada </a:t>
            </a:r>
            <a:r>
              <a:rPr sz="1800" dirty="0">
                <a:latin typeface="Comic Sans MS"/>
                <a:cs typeface="Comic Sans MS"/>
              </a:rPr>
              <a:t>önde olan </a:t>
            </a:r>
            <a:r>
              <a:rPr sz="1800" spc="-5" dirty="0">
                <a:latin typeface="Comic Sans MS"/>
                <a:cs typeface="Comic Sans MS"/>
              </a:rPr>
              <a:t>haczin  kesintisi bitmedikçe sonraki </a:t>
            </a:r>
            <a:r>
              <a:rPr sz="1800" dirty="0">
                <a:latin typeface="Comic Sans MS"/>
                <a:cs typeface="Comic Sans MS"/>
              </a:rPr>
              <a:t>haciz </a:t>
            </a:r>
            <a:r>
              <a:rPr sz="1800" spc="-10" dirty="0">
                <a:latin typeface="Comic Sans MS"/>
                <a:cs typeface="Comic Sans MS"/>
              </a:rPr>
              <a:t>için </a:t>
            </a:r>
            <a:r>
              <a:rPr sz="1800" spc="-5" dirty="0">
                <a:latin typeface="Comic Sans MS"/>
                <a:cs typeface="Comic Sans MS"/>
              </a:rPr>
              <a:t>kesintiye geçilemez </a:t>
            </a:r>
            <a:r>
              <a:rPr sz="1800" dirty="0">
                <a:latin typeface="Comic Sans MS"/>
                <a:cs typeface="Comic Sans MS"/>
              </a:rPr>
              <a:t>“ hükmü </a:t>
            </a:r>
            <a:r>
              <a:rPr sz="1800" spc="-5" dirty="0">
                <a:latin typeface="Comic Sans MS"/>
                <a:cs typeface="Comic Sans MS"/>
              </a:rPr>
              <a:t>yer  </a:t>
            </a:r>
            <a:r>
              <a:rPr sz="1800" dirty="0">
                <a:latin typeface="Comic Sans MS"/>
                <a:cs typeface="Comic Sans MS"/>
              </a:rPr>
              <a:t>almaktadır. Buna göre </a:t>
            </a:r>
            <a:r>
              <a:rPr sz="1800" spc="-5" dirty="0">
                <a:latin typeface="Comic Sans MS"/>
                <a:cs typeface="Comic Sans MS"/>
              </a:rPr>
              <a:t>aile yardımı, doğum yardımı ve ölüm </a:t>
            </a:r>
            <a:r>
              <a:rPr sz="1800" dirty="0">
                <a:latin typeface="Comic Sans MS"/>
                <a:cs typeface="Comic Sans MS"/>
              </a:rPr>
              <a:t>yardımı </a:t>
            </a:r>
            <a:r>
              <a:rPr sz="1800" spc="-5" dirty="0">
                <a:latin typeface="Comic Sans MS"/>
                <a:cs typeface="Comic Sans MS"/>
              </a:rPr>
              <a:t>ödeneği  </a:t>
            </a:r>
            <a:r>
              <a:rPr sz="1800" dirty="0">
                <a:latin typeface="Comic Sans MS"/>
                <a:cs typeface="Comic Sans MS"/>
              </a:rPr>
              <a:t>borç </a:t>
            </a:r>
            <a:r>
              <a:rPr sz="1800" spc="-5" dirty="0">
                <a:latin typeface="Comic Sans MS"/>
                <a:cs typeface="Comic Sans MS"/>
              </a:rPr>
              <a:t>için </a:t>
            </a:r>
            <a:r>
              <a:rPr sz="1800" dirty="0">
                <a:latin typeface="Comic Sans MS"/>
                <a:cs typeface="Comic Sans MS"/>
              </a:rPr>
              <a:t>haciz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edilemez.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52276" y="6421145"/>
            <a:ext cx="23177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5" dirty="0">
                <a:solidFill>
                  <a:srgbClr val="888888"/>
                </a:solidFill>
                <a:latin typeface="Calibri"/>
                <a:cs typeface="Calibri"/>
              </a:rPr>
              <a:t>44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76198"/>
            <a:ext cx="11887200" cy="6781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05740"/>
            <a:ext cx="12039600" cy="6172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45</a:t>
            </a:fld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381000"/>
            <a:ext cx="11286744" cy="5433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46</a:t>
            </a:fld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657 </a:t>
            </a:r>
            <a:r>
              <a:rPr dirty="0"/>
              <a:t>Sayılı Kanun </a:t>
            </a:r>
            <a:r>
              <a:rPr spc="-5" dirty="0"/>
              <a:t>ve</a:t>
            </a:r>
            <a:r>
              <a:rPr spc="-70" dirty="0"/>
              <a:t> </a:t>
            </a:r>
            <a:r>
              <a:rPr spc="-5" dirty="0"/>
              <a:t>Vekalet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39576" y="6351219"/>
            <a:ext cx="2571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888888"/>
                </a:solidFill>
                <a:latin typeface="Calibri"/>
                <a:cs typeface="Calibri"/>
              </a:rPr>
              <a:t>47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1739" y="1107770"/>
            <a:ext cx="9024620" cy="551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5575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Vekalet, </a:t>
            </a:r>
            <a:r>
              <a:rPr sz="1800" dirty="0">
                <a:latin typeface="Calibri"/>
                <a:cs typeface="Calibri"/>
              </a:rPr>
              <a:t>en genel </a:t>
            </a:r>
            <a:r>
              <a:rPr sz="1800" spc="-5" dirty="0">
                <a:latin typeface="Calibri"/>
                <a:cs typeface="Calibri"/>
              </a:rPr>
              <a:t>şekliyle bir kimsenin </a:t>
            </a:r>
            <a:r>
              <a:rPr sz="1800" spc="-10" dirty="0">
                <a:latin typeface="Calibri"/>
                <a:cs typeface="Calibri"/>
              </a:rPr>
              <a:t>görevinin </a:t>
            </a:r>
            <a:r>
              <a:rPr sz="1800" spc="-5" dirty="0">
                <a:latin typeface="Calibri"/>
                <a:cs typeface="Calibri"/>
              </a:rPr>
              <a:t>diğer bir kişi </a:t>
            </a:r>
            <a:r>
              <a:rPr sz="1800" spc="-15" dirty="0">
                <a:latin typeface="Calibri"/>
                <a:cs typeface="Calibri"/>
              </a:rPr>
              <a:t>tarafından </a:t>
            </a:r>
            <a:r>
              <a:rPr sz="1800" spc="-5" dirty="0">
                <a:latin typeface="Calibri"/>
                <a:cs typeface="Calibri"/>
              </a:rPr>
              <a:t>üstlenilmesi anlamına  </a:t>
            </a:r>
            <a:r>
              <a:rPr sz="1800" spc="-20" dirty="0">
                <a:latin typeface="Calibri"/>
                <a:cs typeface="Calibri"/>
              </a:rPr>
              <a:t>gelmektedir. </a:t>
            </a:r>
            <a:r>
              <a:rPr sz="1800" spc="-15" dirty="0">
                <a:latin typeface="Calibri"/>
                <a:cs typeface="Calibri"/>
              </a:rPr>
              <a:t>Personel </a:t>
            </a:r>
            <a:r>
              <a:rPr sz="1800" spc="-10" dirty="0">
                <a:latin typeface="Calibri"/>
                <a:cs typeface="Calibri"/>
              </a:rPr>
              <a:t>hukukumuz </a:t>
            </a:r>
            <a:r>
              <a:rPr sz="1800" spc="-5" dirty="0">
                <a:latin typeface="Calibri"/>
                <a:cs typeface="Calibri"/>
              </a:rPr>
              <a:t>açısından ise </a:t>
            </a:r>
            <a:r>
              <a:rPr sz="1800" spc="-10" dirty="0">
                <a:latin typeface="Calibri"/>
                <a:cs typeface="Calibri"/>
              </a:rPr>
              <a:t>vekalet, </a:t>
            </a:r>
            <a:r>
              <a:rPr sz="1800" dirty="0">
                <a:latin typeface="Calibri"/>
                <a:cs typeface="Calibri"/>
              </a:rPr>
              <a:t>657 </a:t>
            </a:r>
            <a:r>
              <a:rPr sz="1800" spc="-10" dirty="0">
                <a:latin typeface="Calibri"/>
                <a:cs typeface="Calibri"/>
              </a:rPr>
              <a:t>sayılı Devlet </a:t>
            </a:r>
            <a:r>
              <a:rPr sz="1800" spc="-5" dirty="0">
                <a:latin typeface="Calibri"/>
                <a:cs typeface="Calibri"/>
              </a:rPr>
              <a:t>Memurları Kanununun  </a:t>
            </a:r>
            <a:r>
              <a:rPr sz="1800" dirty="0">
                <a:latin typeface="Calibri"/>
                <a:cs typeface="Calibri"/>
              </a:rPr>
              <a:t>86 </a:t>
            </a:r>
            <a:r>
              <a:rPr sz="1800" spc="-5" dirty="0">
                <a:latin typeface="Calibri"/>
                <a:cs typeface="Calibri"/>
              </a:rPr>
              <a:t>ıncı maddesi </a:t>
            </a:r>
            <a:r>
              <a:rPr sz="1800" spc="-10" dirty="0">
                <a:latin typeface="Calibri"/>
                <a:cs typeface="Calibri"/>
              </a:rPr>
              <a:t>uyarınca </a:t>
            </a:r>
            <a:r>
              <a:rPr sz="1800" spc="-5" dirty="0">
                <a:latin typeface="Calibri"/>
                <a:cs typeface="Calibri"/>
              </a:rPr>
              <a:t>yapılan bir </a:t>
            </a:r>
            <a:r>
              <a:rPr sz="1800" spc="-15" dirty="0">
                <a:latin typeface="Calibri"/>
                <a:cs typeface="Calibri"/>
              </a:rPr>
              <a:t>görevlendirmedir. </a:t>
            </a:r>
            <a:r>
              <a:rPr sz="1800" spc="-10" dirty="0">
                <a:latin typeface="Calibri"/>
                <a:cs typeface="Calibri"/>
              </a:rPr>
              <a:t>Burada </a:t>
            </a:r>
            <a:r>
              <a:rPr sz="1800" dirty="0">
                <a:latin typeface="Calibri"/>
                <a:cs typeface="Calibri"/>
              </a:rPr>
              <a:t>86 </a:t>
            </a:r>
            <a:r>
              <a:rPr sz="1800" spc="-5" dirty="0">
                <a:latin typeface="Calibri"/>
                <a:cs typeface="Calibri"/>
              </a:rPr>
              <a:t>ncı maddeye </a:t>
            </a:r>
            <a:r>
              <a:rPr sz="1800" spc="-10" dirty="0">
                <a:latin typeface="Calibri"/>
                <a:cs typeface="Calibri"/>
              </a:rPr>
              <a:t>vurgu </a:t>
            </a:r>
            <a:r>
              <a:rPr sz="1800" spc="-5" dirty="0">
                <a:latin typeface="Calibri"/>
                <a:cs typeface="Calibri"/>
              </a:rPr>
              <a:t>yapılması  </a:t>
            </a:r>
            <a:r>
              <a:rPr sz="1800" spc="-10" dirty="0">
                <a:latin typeface="Calibri"/>
                <a:cs typeface="Calibri"/>
              </a:rPr>
              <a:t>gerekmektedir: </a:t>
            </a:r>
            <a:r>
              <a:rPr sz="1800" spc="-5" dirty="0">
                <a:latin typeface="Calibri"/>
                <a:cs typeface="Calibri"/>
              </a:rPr>
              <a:t>çünkü </a:t>
            </a:r>
            <a:r>
              <a:rPr sz="1800" spc="-15" dirty="0">
                <a:latin typeface="Calibri"/>
                <a:cs typeface="Calibri"/>
              </a:rPr>
              <a:t>vekaleten </a:t>
            </a:r>
            <a:r>
              <a:rPr sz="1800" spc="-10" dirty="0">
                <a:latin typeface="Calibri"/>
                <a:cs typeface="Calibri"/>
              </a:rPr>
              <a:t>görevlendirmelere </a:t>
            </a:r>
            <a:r>
              <a:rPr sz="1800" spc="-5" dirty="0">
                <a:latin typeface="Calibri"/>
                <a:cs typeface="Calibri"/>
              </a:rPr>
              <a:t>ilişkin </a:t>
            </a:r>
            <a:r>
              <a:rPr sz="1800" spc="-10" dirty="0">
                <a:latin typeface="Calibri"/>
                <a:cs typeface="Calibri"/>
              </a:rPr>
              <a:t>onaylarda,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vekalet görevinin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86</a:t>
            </a:r>
            <a:r>
              <a:rPr sz="1800" u="heavy" spc="2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ncı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maddeye binaen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yapıldığı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belirtilmemişse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vekaletten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kaynaklanan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bir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takım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mali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hakların</a:t>
            </a:r>
            <a:r>
              <a:rPr sz="1800" u="heavy" spc="1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elde</a:t>
            </a:r>
            <a:endParaRPr sz="1800">
              <a:latin typeface="Calibri"/>
              <a:cs typeface="Calibri"/>
            </a:endParaRPr>
          </a:p>
          <a:p>
            <a:pPr marL="12700" marR="237490" indent="-635">
              <a:lnSpc>
                <a:spcPct val="100000"/>
              </a:lnSpc>
            </a:pPr>
            <a:r>
              <a:rPr sz="1800"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edilmesi mümkün </a:t>
            </a:r>
            <a:r>
              <a:rPr sz="1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bulunmamaktadır</a:t>
            </a:r>
            <a:r>
              <a:rPr sz="1800" spc="-20" dirty="0">
                <a:latin typeface="Calibri"/>
                <a:cs typeface="Calibri"/>
              </a:rPr>
              <a:t>. </a:t>
            </a:r>
            <a:r>
              <a:rPr sz="1800" spc="-5" dirty="0">
                <a:latin typeface="Calibri"/>
                <a:cs typeface="Calibri"/>
              </a:rPr>
              <a:t>Öncelikle bilinmesi </a:t>
            </a:r>
            <a:r>
              <a:rPr sz="1800" spc="-15" dirty="0">
                <a:latin typeface="Calibri"/>
                <a:cs typeface="Calibri"/>
              </a:rPr>
              <a:t>gereken </a:t>
            </a:r>
            <a:r>
              <a:rPr sz="1800" spc="-10" dirty="0">
                <a:latin typeface="Calibri"/>
                <a:cs typeface="Calibri"/>
              </a:rPr>
              <a:t>vekalet </a:t>
            </a:r>
            <a:r>
              <a:rPr sz="1800" dirty="0">
                <a:latin typeface="Calibri"/>
                <a:cs typeface="Calibri"/>
              </a:rPr>
              <a:t>müessesesinin </a:t>
            </a:r>
            <a:r>
              <a:rPr sz="1800" spc="-5" dirty="0">
                <a:latin typeface="Calibri"/>
                <a:cs typeface="Calibri"/>
              </a:rPr>
              <a:t>iki </a:t>
            </a:r>
            <a:r>
              <a:rPr sz="1800" spc="-10" dirty="0">
                <a:latin typeface="Calibri"/>
                <a:cs typeface="Calibri"/>
              </a:rPr>
              <a:t>ayrı  başlıkta </a:t>
            </a:r>
            <a:r>
              <a:rPr sz="1800" spc="-5" dirty="0">
                <a:latin typeface="Calibri"/>
                <a:cs typeface="Calibri"/>
              </a:rPr>
              <a:t>incelendiğidir: dolu </a:t>
            </a:r>
            <a:r>
              <a:rPr sz="1800" spc="-15" dirty="0">
                <a:latin typeface="Calibri"/>
                <a:cs typeface="Calibri"/>
              </a:rPr>
              <a:t>kadroya </a:t>
            </a:r>
            <a:r>
              <a:rPr sz="1800" spc="-10" dirty="0">
                <a:latin typeface="Calibri"/>
                <a:cs typeface="Calibri"/>
              </a:rPr>
              <a:t>vekalet ve </a:t>
            </a:r>
            <a:r>
              <a:rPr sz="1800" spc="-5" dirty="0">
                <a:latin typeface="Calibri"/>
                <a:cs typeface="Calibri"/>
              </a:rPr>
              <a:t>boş </a:t>
            </a:r>
            <a:r>
              <a:rPr sz="1800" spc="-15" dirty="0">
                <a:latin typeface="Calibri"/>
                <a:cs typeface="Calibri"/>
              </a:rPr>
              <a:t>kadroya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vekalet.</a:t>
            </a:r>
            <a:endParaRPr sz="1800">
              <a:latin typeface="Calibri"/>
              <a:cs typeface="Calibri"/>
            </a:endParaRPr>
          </a:p>
          <a:p>
            <a:pPr marL="687705" lvl="1" indent="-412750">
              <a:lnSpc>
                <a:spcPct val="100000"/>
              </a:lnSpc>
              <a:buAutoNum type="alphaLcParenR"/>
              <a:tabLst>
                <a:tab pos="688340" algn="l"/>
              </a:tabLst>
            </a:pPr>
            <a:r>
              <a:rPr sz="1800" b="1" dirty="0">
                <a:latin typeface="Calibri"/>
                <a:cs typeface="Calibri"/>
              </a:rPr>
              <a:t>Dolu </a:t>
            </a:r>
            <a:r>
              <a:rPr sz="1800" b="1" spc="-15" dirty="0">
                <a:latin typeface="Calibri"/>
                <a:cs typeface="Calibri"/>
              </a:rPr>
              <a:t>kadroya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vekalet</a:t>
            </a:r>
            <a:endParaRPr sz="1800">
              <a:latin typeface="Calibri"/>
              <a:cs typeface="Calibri"/>
            </a:endParaRPr>
          </a:p>
          <a:p>
            <a:pPr marL="12700" marR="28702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Memur </a:t>
            </a:r>
            <a:r>
              <a:rPr sz="1800" spc="-5" dirty="0">
                <a:latin typeface="Calibri"/>
                <a:cs typeface="Calibri"/>
              </a:rPr>
              <a:t>‘un, </a:t>
            </a:r>
            <a:r>
              <a:rPr sz="1800" dirty="0">
                <a:latin typeface="Calibri"/>
                <a:cs typeface="Calibri"/>
              </a:rPr>
              <a:t>mehil </a:t>
            </a:r>
            <a:r>
              <a:rPr sz="1800" spc="-5" dirty="0">
                <a:latin typeface="Calibri"/>
                <a:cs typeface="Calibri"/>
              </a:rPr>
              <a:t>müddeti, yıllık izin, </a:t>
            </a:r>
            <a:r>
              <a:rPr sz="1800" spc="-15" dirty="0">
                <a:latin typeface="Calibri"/>
                <a:cs typeface="Calibri"/>
              </a:rPr>
              <a:t>mazeret </a:t>
            </a:r>
            <a:r>
              <a:rPr sz="1800" spc="-5" dirty="0">
                <a:latin typeface="Calibri"/>
                <a:cs typeface="Calibri"/>
              </a:rPr>
              <a:t>izni, </a:t>
            </a:r>
            <a:r>
              <a:rPr sz="1800" spc="-10" dirty="0">
                <a:latin typeface="Calibri"/>
                <a:cs typeface="Calibri"/>
              </a:rPr>
              <a:t>hastalık </a:t>
            </a:r>
            <a:r>
              <a:rPr sz="1800" spc="-5" dirty="0">
                <a:latin typeface="Calibri"/>
                <a:cs typeface="Calibri"/>
              </a:rPr>
              <a:t>izni, </a:t>
            </a:r>
            <a:r>
              <a:rPr sz="1800" spc="-10" dirty="0">
                <a:latin typeface="Calibri"/>
                <a:cs typeface="Calibri"/>
              </a:rPr>
              <a:t>aylıksız </a:t>
            </a:r>
            <a:r>
              <a:rPr sz="1800" spc="-5" dirty="0">
                <a:latin typeface="Calibri"/>
                <a:cs typeface="Calibri"/>
              </a:rPr>
              <a:t>izin, geçici </a:t>
            </a:r>
            <a:r>
              <a:rPr sz="1800" spc="-35" dirty="0">
                <a:latin typeface="Calibri"/>
                <a:cs typeface="Calibri"/>
              </a:rPr>
              <a:t>görev,  </a:t>
            </a:r>
            <a:r>
              <a:rPr sz="1800" spc="-10" dirty="0">
                <a:latin typeface="Calibri"/>
                <a:cs typeface="Calibri"/>
              </a:rPr>
              <a:t>görevden uzaklaştırma, </a:t>
            </a:r>
            <a:r>
              <a:rPr sz="1800" spc="-5" dirty="0">
                <a:latin typeface="Calibri"/>
                <a:cs typeface="Calibri"/>
              </a:rPr>
              <a:t>hizmet </a:t>
            </a:r>
            <a:r>
              <a:rPr sz="1800" spc="-10" dirty="0">
                <a:latin typeface="Calibri"/>
                <a:cs typeface="Calibri"/>
              </a:rPr>
              <a:t>içi </a:t>
            </a:r>
            <a:r>
              <a:rPr sz="1800" spc="-5" dirty="0">
                <a:latin typeface="Calibri"/>
                <a:cs typeface="Calibri"/>
              </a:rPr>
              <a:t>eğitim </a:t>
            </a:r>
            <a:r>
              <a:rPr sz="1800" spc="-15" dirty="0">
                <a:latin typeface="Calibri"/>
                <a:cs typeface="Calibri"/>
              </a:rPr>
              <a:t>ya </a:t>
            </a:r>
            <a:r>
              <a:rPr sz="1800" spc="-5" dirty="0">
                <a:latin typeface="Calibri"/>
                <a:cs typeface="Calibri"/>
              </a:rPr>
              <a:t>da </a:t>
            </a:r>
            <a:r>
              <a:rPr sz="1800" spc="-20" dirty="0">
                <a:latin typeface="Calibri"/>
                <a:cs typeface="Calibri"/>
              </a:rPr>
              <a:t>kurs </a:t>
            </a:r>
            <a:r>
              <a:rPr sz="1800" spc="-15" dirty="0">
                <a:latin typeface="Calibri"/>
                <a:cs typeface="Calibri"/>
              </a:rPr>
              <a:t>veya </a:t>
            </a:r>
            <a:r>
              <a:rPr sz="1800" spc="-5" dirty="0">
                <a:latin typeface="Calibri"/>
                <a:cs typeface="Calibri"/>
              </a:rPr>
              <a:t>seminer </a:t>
            </a:r>
            <a:r>
              <a:rPr sz="1800" dirty="0">
                <a:latin typeface="Calibri"/>
                <a:cs typeface="Calibri"/>
              </a:rPr>
              <a:t>gibi </a:t>
            </a:r>
            <a:r>
              <a:rPr sz="1800" spc="-10" dirty="0">
                <a:latin typeface="Calibri"/>
                <a:cs typeface="Calibri"/>
              </a:rPr>
              <a:t>hallerden </a:t>
            </a:r>
            <a:r>
              <a:rPr sz="1800" spc="-5" dirty="0">
                <a:latin typeface="Calibri"/>
                <a:cs typeface="Calibri"/>
              </a:rPr>
              <a:t>biri </a:t>
            </a:r>
            <a:r>
              <a:rPr sz="1800" spc="-10" dirty="0">
                <a:latin typeface="Calibri"/>
                <a:cs typeface="Calibri"/>
              </a:rPr>
              <a:t>dolayısıyla  görevinden </a:t>
            </a:r>
            <a:r>
              <a:rPr sz="1800" b="1" spc="-10" dirty="0">
                <a:latin typeface="Calibri"/>
                <a:cs typeface="Calibri"/>
              </a:rPr>
              <a:t>geçici olarak </a:t>
            </a:r>
            <a:r>
              <a:rPr sz="1800" b="1" spc="-5" dirty="0">
                <a:latin typeface="Calibri"/>
                <a:cs typeface="Calibri"/>
              </a:rPr>
              <a:t>ayrılması durumunda, </a:t>
            </a:r>
            <a:r>
              <a:rPr sz="1800" dirty="0">
                <a:latin typeface="Calibri"/>
                <a:cs typeface="Calibri"/>
              </a:rPr>
              <a:t>memur’un </a:t>
            </a:r>
            <a:r>
              <a:rPr sz="1800" spc="-10" dirty="0">
                <a:latin typeface="Calibri"/>
                <a:cs typeface="Calibri"/>
              </a:rPr>
              <a:t>yerine </a:t>
            </a:r>
            <a:r>
              <a:rPr sz="1800" spc="-15" dirty="0">
                <a:latin typeface="Calibri"/>
                <a:cs typeface="Calibri"/>
              </a:rPr>
              <a:t>vekaleten </a:t>
            </a:r>
            <a:r>
              <a:rPr sz="1800" spc="-10" dirty="0">
                <a:latin typeface="Calibri"/>
                <a:cs typeface="Calibri"/>
              </a:rPr>
              <a:t>atanan </a:t>
            </a:r>
            <a:r>
              <a:rPr sz="1800" spc="-5" dirty="0">
                <a:latin typeface="Calibri"/>
                <a:cs typeface="Calibri"/>
              </a:rPr>
              <a:t>diğer  </a:t>
            </a:r>
            <a:r>
              <a:rPr sz="1800" spc="-30" dirty="0">
                <a:latin typeface="Calibri"/>
                <a:cs typeface="Calibri"/>
              </a:rPr>
              <a:t>memur, </a:t>
            </a:r>
            <a:r>
              <a:rPr sz="1800" spc="-5" dirty="0">
                <a:latin typeface="Calibri"/>
                <a:cs typeface="Calibri"/>
              </a:rPr>
              <a:t>dolu </a:t>
            </a:r>
            <a:r>
              <a:rPr sz="1800" spc="-15" dirty="0">
                <a:latin typeface="Calibri"/>
                <a:cs typeface="Calibri"/>
              </a:rPr>
              <a:t>kadroya </a:t>
            </a:r>
            <a:r>
              <a:rPr sz="1800" spc="-10" dirty="0">
                <a:latin typeface="Calibri"/>
                <a:cs typeface="Calibri"/>
              </a:rPr>
              <a:t>vekalet </a:t>
            </a:r>
            <a:r>
              <a:rPr sz="1800" spc="-25" dirty="0">
                <a:latin typeface="Calibri"/>
                <a:cs typeface="Calibri"/>
              </a:rPr>
              <a:t>etmektedir. </a:t>
            </a:r>
            <a:r>
              <a:rPr sz="1800" spc="-15" dirty="0">
                <a:latin typeface="Calibri"/>
                <a:cs typeface="Calibri"/>
              </a:rPr>
              <a:t>Dikkat </a:t>
            </a:r>
            <a:r>
              <a:rPr sz="1800" spc="-10" dirty="0">
                <a:latin typeface="Calibri"/>
                <a:cs typeface="Calibri"/>
              </a:rPr>
              <a:t>ederseniz, </a:t>
            </a:r>
            <a:r>
              <a:rPr sz="1800" spc="-5" dirty="0">
                <a:latin typeface="Calibri"/>
                <a:cs typeface="Calibri"/>
              </a:rPr>
              <a:t>bu </a:t>
            </a:r>
            <a:r>
              <a:rPr sz="1800" dirty="0">
                <a:latin typeface="Calibri"/>
                <a:cs typeface="Calibri"/>
              </a:rPr>
              <a:t>gibi </a:t>
            </a:r>
            <a:r>
              <a:rPr sz="1800" spc="-5" dirty="0">
                <a:latin typeface="Calibri"/>
                <a:cs typeface="Calibri"/>
              </a:rPr>
              <a:t>durumlarda </a:t>
            </a:r>
            <a:r>
              <a:rPr sz="1800" dirty="0">
                <a:latin typeface="Calibri"/>
                <a:cs typeface="Calibri"/>
              </a:rPr>
              <a:t>memur </a:t>
            </a:r>
            <a:r>
              <a:rPr sz="1800" spc="-5" dirty="0">
                <a:latin typeface="Calibri"/>
                <a:cs typeface="Calibri"/>
              </a:rPr>
              <a:t>‘un  </a:t>
            </a:r>
            <a:r>
              <a:rPr sz="1800" spc="-15" dirty="0">
                <a:latin typeface="Calibri"/>
                <a:cs typeface="Calibri"/>
              </a:rPr>
              <a:t>kadrosu </a:t>
            </a:r>
            <a:r>
              <a:rPr sz="1800" spc="-5" dirty="0">
                <a:latin typeface="Calibri"/>
                <a:cs typeface="Calibri"/>
              </a:rPr>
              <a:t>hala doludur ve </a:t>
            </a:r>
            <a:r>
              <a:rPr sz="1800" spc="-15" dirty="0">
                <a:latin typeface="Calibri"/>
                <a:cs typeface="Calibri"/>
              </a:rPr>
              <a:t>kadroyu </a:t>
            </a:r>
            <a:r>
              <a:rPr sz="1800" spc="-5" dirty="0">
                <a:latin typeface="Calibri"/>
                <a:cs typeface="Calibri"/>
              </a:rPr>
              <a:t>halen </a:t>
            </a:r>
            <a:r>
              <a:rPr sz="1800" spc="-10" dirty="0">
                <a:latin typeface="Calibri"/>
                <a:cs typeface="Calibri"/>
              </a:rPr>
              <a:t>işgal </a:t>
            </a:r>
            <a:r>
              <a:rPr sz="1800" spc="-25" dirty="0">
                <a:latin typeface="Calibri"/>
                <a:cs typeface="Calibri"/>
              </a:rPr>
              <a:t>etmektedir. </a:t>
            </a:r>
            <a:r>
              <a:rPr sz="1800" spc="-5" dirty="0">
                <a:latin typeface="Calibri"/>
                <a:cs typeface="Calibri"/>
              </a:rPr>
              <a:t>Diğer </a:t>
            </a:r>
            <a:r>
              <a:rPr sz="1800" dirty="0">
                <a:latin typeface="Calibri"/>
                <a:cs typeface="Calibri"/>
              </a:rPr>
              <a:t>memur </a:t>
            </a:r>
            <a:r>
              <a:rPr sz="1800" spc="-5" dirty="0">
                <a:latin typeface="Calibri"/>
                <a:cs typeface="Calibri"/>
              </a:rPr>
              <a:t>ise </a:t>
            </a:r>
            <a:r>
              <a:rPr sz="1800" spc="-10" dirty="0">
                <a:latin typeface="Calibri"/>
                <a:cs typeface="Calibri"/>
              </a:rPr>
              <a:t>işgal edilmekte </a:t>
            </a:r>
            <a:r>
              <a:rPr sz="1800" spc="-5" dirty="0">
                <a:latin typeface="Calibri"/>
                <a:cs typeface="Calibri"/>
              </a:rPr>
              <a:t>olan,  diğer bir </a:t>
            </a:r>
            <a:r>
              <a:rPr sz="1800" spc="-10" dirty="0">
                <a:latin typeface="Calibri"/>
                <a:cs typeface="Calibri"/>
              </a:rPr>
              <a:t>ifadeyle </a:t>
            </a:r>
            <a:r>
              <a:rPr sz="1800" spc="-5" dirty="0">
                <a:latin typeface="Calibri"/>
                <a:cs typeface="Calibri"/>
              </a:rPr>
              <a:t>dolu olan </a:t>
            </a:r>
            <a:r>
              <a:rPr sz="1800" spc="-15" dirty="0">
                <a:latin typeface="Calibri"/>
                <a:cs typeface="Calibri"/>
              </a:rPr>
              <a:t>kadroya </a:t>
            </a:r>
            <a:r>
              <a:rPr sz="1800" spc="-10" dirty="0">
                <a:latin typeface="Calibri"/>
                <a:cs typeface="Calibri"/>
              </a:rPr>
              <a:t>vekalet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etmektedir.</a:t>
            </a:r>
            <a:endParaRPr sz="1800">
              <a:latin typeface="Calibri"/>
              <a:cs typeface="Calibri"/>
            </a:endParaRPr>
          </a:p>
          <a:p>
            <a:pPr marL="696595" lvl="1" indent="-421640">
              <a:lnSpc>
                <a:spcPct val="100000"/>
              </a:lnSpc>
              <a:spcBef>
                <a:spcPts val="5"/>
              </a:spcBef>
              <a:buAutoNum type="alphaLcParenR" startAt="2"/>
              <a:tabLst>
                <a:tab pos="697230" algn="l"/>
              </a:tabLst>
            </a:pPr>
            <a:r>
              <a:rPr sz="1800" b="1" dirty="0">
                <a:latin typeface="Calibri"/>
                <a:cs typeface="Calibri"/>
              </a:rPr>
              <a:t>Boş </a:t>
            </a:r>
            <a:r>
              <a:rPr sz="1800" b="1" spc="-15" dirty="0">
                <a:latin typeface="Calibri"/>
                <a:cs typeface="Calibri"/>
              </a:rPr>
              <a:t>kadroya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vekalet</a:t>
            </a:r>
            <a:endParaRPr sz="1800">
              <a:latin typeface="Calibri"/>
              <a:cs typeface="Calibri"/>
            </a:endParaRPr>
          </a:p>
          <a:p>
            <a:pPr marL="12700" marR="178435" algn="just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Boş </a:t>
            </a:r>
            <a:r>
              <a:rPr sz="1800" spc="-15" dirty="0">
                <a:latin typeface="Calibri"/>
                <a:cs typeface="Calibri"/>
              </a:rPr>
              <a:t>kadroya vekalette </a:t>
            </a:r>
            <a:r>
              <a:rPr sz="1800" spc="-10" dirty="0">
                <a:latin typeface="Calibri"/>
                <a:cs typeface="Calibri"/>
              </a:rPr>
              <a:t>elimizde </a:t>
            </a:r>
            <a:r>
              <a:rPr sz="1800" spc="-5" dirty="0">
                <a:latin typeface="Calibri"/>
                <a:cs typeface="Calibri"/>
              </a:rPr>
              <a:t>bir </a:t>
            </a:r>
            <a:r>
              <a:rPr sz="1800" spc="-15" dirty="0">
                <a:latin typeface="Calibri"/>
                <a:cs typeface="Calibri"/>
              </a:rPr>
              <a:t>kadro vardır </a:t>
            </a:r>
            <a:r>
              <a:rPr sz="1800" spc="-5" dirty="0">
                <a:latin typeface="Calibri"/>
                <a:cs typeface="Calibri"/>
              </a:rPr>
              <a:t>ancak bu </a:t>
            </a:r>
            <a:r>
              <a:rPr sz="1800" spc="-15" dirty="0">
                <a:latin typeface="Calibri"/>
                <a:cs typeface="Calibri"/>
              </a:rPr>
              <a:t>kadro </a:t>
            </a:r>
            <a:r>
              <a:rPr sz="1800" spc="-5" dirty="0">
                <a:latin typeface="Calibri"/>
                <a:cs typeface="Calibri"/>
              </a:rPr>
              <a:t>emeklilik, ölüm, çekilme </a:t>
            </a:r>
            <a:r>
              <a:rPr sz="1800" spc="-10" dirty="0">
                <a:latin typeface="Calibri"/>
                <a:cs typeface="Calibri"/>
              </a:rPr>
              <a:t>(istifa),  </a:t>
            </a:r>
            <a:r>
              <a:rPr sz="1800" spc="-5" dirty="0">
                <a:latin typeface="Calibri"/>
                <a:cs typeface="Calibri"/>
              </a:rPr>
              <a:t>çekilmiş </a:t>
            </a:r>
            <a:r>
              <a:rPr sz="1800" spc="-10" dirty="0">
                <a:latin typeface="Calibri"/>
                <a:cs typeface="Calibri"/>
              </a:rPr>
              <a:t>sayılma </a:t>
            </a:r>
            <a:r>
              <a:rPr sz="1800" spc="-15" dirty="0">
                <a:latin typeface="Calibri"/>
                <a:cs typeface="Calibri"/>
              </a:rPr>
              <a:t>(istifa </a:t>
            </a:r>
            <a:r>
              <a:rPr sz="1800" spc="-5" dirty="0">
                <a:latin typeface="Calibri"/>
                <a:cs typeface="Calibri"/>
              </a:rPr>
              <a:t>etmiş </a:t>
            </a:r>
            <a:r>
              <a:rPr sz="1800" spc="-10" dirty="0">
                <a:latin typeface="Calibri"/>
                <a:cs typeface="Calibri"/>
              </a:rPr>
              <a:t>sayılma), memuriyetten çıkarılma </a:t>
            </a:r>
            <a:r>
              <a:rPr sz="1800" dirty="0">
                <a:latin typeface="Calibri"/>
                <a:cs typeface="Calibri"/>
              </a:rPr>
              <a:t>gibi </a:t>
            </a:r>
            <a:r>
              <a:rPr sz="1800" spc="-10" dirty="0">
                <a:latin typeface="Calibri"/>
                <a:cs typeface="Calibri"/>
              </a:rPr>
              <a:t>hallerden </a:t>
            </a:r>
            <a:r>
              <a:rPr sz="1800" spc="-5" dirty="0">
                <a:latin typeface="Calibri"/>
                <a:cs typeface="Calibri"/>
              </a:rPr>
              <a:t>biri </a:t>
            </a:r>
            <a:r>
              <a:rPr sz="1800" spc="-10" dirty="0">
                <a:latin typeface="Calibri"/>
                <a:cs typeface="Calibri"/>
              </a:rPr>
              <a:t>dolayısıyla </a:t>
            </a:r>
            <a:r>
              <a:rPr sz="1800" spc="-5" dirty="0">
                <a:latin typeface="Calibri"/>
                <a:cs typeface="Calibri"/>
              </a:rPr>
              <a:t>boş  </a:t>
            </a:r>
            <a:r>
              <a:rPr sz="1800" spc="-20" dirty="0">
                <a:latin typeface="Calibri"/>
                <a:cs typeface="Calibri"/>
              </a:rPr>
              <a:t>durumdadır. </a:t>
            </a:r>
            <a:r>
              <a:rPr sz="1800" dirty="0">
                <a:latin typeface="Calibri"/>
                <a:cs typeface="Calibri"/>
              </a:rPr>
              <a:t>Boş </a:t>
            </a:r>
            <a:r>
              <a:rPr sz="1800" spc="-15" dirty="0">
                <a:latin typeface="Calibri"/>
                <a:cs typeface="Calibri"/>
              </a:rPr>
              <a:t>kadroya vekalette, </a:t>
            </a:r>
            <a:r>
              <a:rPr sz="1800" spc="-10" dirty="0">
                <a:latin typeface="Calibri"/>
                <a:cs typeface="Calibri"/>
              </a:rPr>
              <a:t>vekalet </a:t>
            </a:r>
            <a:r>
              <a:rPr sz="1800" spc="-5" dirty="0">
                <a:latin typeface="Calibri"/>
                <a:cs typeface="Calibri"/>
              </a:rPr>
              <a:t>edilen </a:t>
            </a:r>
            <a:r>
              <a:rPr sz="1800" spc="-15" dirty="0">
                <a:latin typeface="Calibri"/>
                <a:cs typeface="Calibri"/>
              </a:rPr>
              <a:t>kadroyu </a:t>
            </a:r>
            <a:r>
              <a:rPr sz="1800" spc="-10" dirty="0">
                <a:latin typeface="Calibri"/>
                <a:cs typeface="Calibri"/>
              </a:rPr>
              <a:t>işgal </a:t>
            </a:r>
            <a:r>
              <a:rPr sz="1800" dirty="0">
                <a:latin typeface="Calibri"/>
                <a:cs typeface="Calibri"/>
              </a:rPr>
              <a:t>eden herhangi </a:t>
            </a:r>
            <a:r>
              <a:rPr sz="1800" spc="-5" dirty="0">
                <a:latin typeface="Calibri"/>
                <a:cs typeface="Calibri"/>
              </a:rPr>
              <a:t>bir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memur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35" dirty="0">
                <a:latin typeface="Calibri"/>
                <a:cs typeface="Calibri"/>
              </a:rPr>
              <a:t>yoktur. </a:t>
            </a:r>
            <a:r>
              <a:rPr sz="1800" dirty="0">
                <a:latin typeface="Calibri"/>
                <a:cs typeface="Calibri"/>
              </a:rPr>
              <a:t>Boş </a:t>
            </a:r>
            <a:r>
              <a:rPr sz="1800" spc="-15" dirty="0">
                <a:latin typeface="Calibri"/>
                <a:cs typeface="Calibri"/>
              </a:rPr>
              <a:t>kadroya </a:t>
            </a:r>
            <a:r>
              <a:rPr sz="1800" spc="-10" dirty="0">
                <a:latin typeface="Calibri"/>
                <a:cs typeface="Calibri"/>
              </a:rPr>
              <a:t>vekaleti, </a:t>
            </a:r>
            <a:r>
              <a:rPr sz="1800" spc="-5" dirty="0">
                <a:latin typeface="Calibri"/>
                <a:cs typeface="Calibri"/>
              </a:rPr>
              <a:t>dolu </a:t>
            </a:r>
            <a:r>
              <a:rPr sz="1800" spc="-15" dirty="0">
                <a:latin typeface="Calibri"/>
                <a:cs typeface="Calibri"/>
              </a:rPr>
              <a:t>kadroya vekaletten ayıran </a:t>
            </a:r>
            <a:r>
              <a:rPr sz="1800" spc="-5" dirty="0">
                <a:latin typeface="Calibri"/>
                <a:cs typeface="Calibri"/>
              </a:rPr>
              <a:t>temel </a:t>
            </a:r>
            <a:r>
              <a:rPr sz="1800" spc="-30" dirty="0">
                <a:latin typeface="Calibri"/>
                <a:cs typeface="Calibri"/>
              </a:rPr>
              <a:t>unsur, </a:t>
            </a:r>
            <a:r>
              <a:rPr sz="1800" spc="-5" dirty="0">
                <a:latin typeface="Calibri"/>
                <a:cs typeface="Calibri"/>
              </a:rPr>
              <a:t>mali </a:t>
            </a:r>
            <a:r>
              <a:rPr sz="1800" spc="-10" dirty="0">
                <a:latin typeface="Calibri"/>
                <a:cs typeface="Calibri"/>
              </a:rPr>
              <a:t>haklarda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karşımıza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latin typeface="Calibri"/>
                <a:cs typeface="Calibri"/>
              </a:rPr>
              <a:t>çıkmaktadır.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6794" y="388746"/>
            <a:ext cx="9877425" cy="4956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800" b="1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2) </a:t>
            </a:r>
            <a:r>
              <a:rPr sz="1800" b="1" u="heavy" spc="-2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Vekalette </a:t>
            </a:r>
            <a:r>
              <a:rPr sz="1800" b="1" u="heavy" spc="-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mali haklar</a:t>
            </a:r>
            <a:r>
              <a:rPr sz="1800" b="1" u="heavy" spc="-4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nelerdir?</a:t>
            </a:r>
            <a:endParaRPr sz="1800">
              <a:latin typeface="Times New Roman"/>
              <a:cs typeface="Times New Roman"/>
            </a:endParaRPr>
          </a:p>
          <a:p>
            <a:pPr marL="12700" marR="535305" indent="51435">
              <a:lnSpc>
                <a:spcPts val="2160"/>
              </a:lnSpc>
              <a:spcBef>
                <a:spcPts val="40"/>
              </a:spcBef>
            </a:pPr>
            <a:r>
              <a:rPr sz="1800" spc="-25" dirty="0">
                <a:latin typeface="Calibri"/>
                <a:cs typeface="Calibri"/>
              </a:rPr>
              <a:t>Vekalet </a:t>
            </a:r>
            <a:r>
              <a:rPr sz="1800" spc="-10" dirty="0">
                <a:latin typeface="Calibri"/>
                <a:cs typeface="Calibri"/>
              </a:rPr>
              <a:t>kurumunda dayanağını </a:t>
            </a:r>
            <a:r>
              <a:rPr sz="1800" dirty="0">
                <a:latin typeface="Calibri"/>
                <a:cs typeface="Calibri"/>
              </a:rPr>
              <a:t>657 </a:t>
            </a:r>
            <a:r>
              <a:rPr sz="1800" spc="-10" dirty="0">
                <a:latin typeface="Calibri"/>
                <a:cs typeface="Calibri"/>
              </a:rPr>
              <a:t>sayılı </a:t>
            </a:r>
            <a:r>
              <a:rPr sz="1800" spc="-5" dirty="0">
                <a:latin typeface="Calibri"/>
                <a:cs typeface="Calibri"/>
              </a:rPr>
              <a:t>Kanundan </a:t>
            </a:r>
            <a:r>
              <a:rPr sz="1800" dirty="0">
                <a:latin typeface="Calibri"/>
                <a:cs typeface="Calibri"/>
              </a:rPr>
              <a:t>alan </a:t>
            </a:r>
            <a:r>
              <a:rPr sz="1800" spc="-10" dirty="0">
                <a:latin typeface="Calibri"/>
                <a:cs typeface="Calibri"/>
              </a:rPr>
              <a:t>vekalet aylığı </a:t>
            </a:r>
            <a:r>
              <a:rPr sz="1800" spc="-5" dirty="0">
                <a:latin typeface="Calibri"/>
                <a:cs typeface="Calibri"/>
              </a:rPr>
              <a:t>ile </a:t>
            </a:r>
            <a:r>
              <a:rPr sz="1800" spc="-10" dirty="0">
                <a:latin typeface="Calibri"/>
                <a:cs typeface="Calibri"/>
              </a:rPr>
              <a:t>dayanağını </a:t>
            </a:r>
            <a:r>
              <a:rPr sz="1800" spc="-45" dirty="0">
                <a:latin typeface="Calibri"/>
                <a:cs typeface="Calibri"/>
              </a:rPr>
              <a:t>Yan </a:t>
            </a:r>
            <a:r>
              <a:rPr sz="1800" spc="-5" dirty="0">
                <a:latin typeface="Calibri"/>
                <a:cs typeface="Calibri"/>
              </a:rPr>
              <a:t>Ödeme  Kararnamesinden alan </a:t>
            </a:r>
            <a:r>
              <a:rPr sz="1800" spc="-10" dirty="0">
                <a:latin typeface="Calibri"/>
                <a:cs typeface="Calibri"/>
              </a:rPr>
              <a:t>zam </a:t>
            </a:r>
            <a:r>
              <a:rPr sz="1800" spc="-5" dirty="0">
                <a:latin typeface="Calibri"/>
                <a:cs typeface="Calibri"/>
              </a:rPr>
              <a:t>ve </a:t>
            </a:r>
            <a:r>
              <a:rPr sz="1800" spc="-10" dirty="0">
                <a:latin typeface="Calibri"/>
                <a:cs typeface="Calibri"/>
              </a:rPr>
              <a:t>tazminat farkları </a:t>
            </a:r>
            <a:r>
              <a:rPr sz="1800" spc="-5" dirty="0">
                <a:latin typeface="Calibri"/>
                <a:cs typeface="Calibri"/>
              </a:rPr>
              <a:t>olmak </a:t>
            </a:r>
            <a:r>
              <a:rPr sz="1800" spc="-15" dirty="0">
                <a:latin typeface="Calibri"/>
                <a:cs typeface="Calibri"/>
              </a:rPr>
              <a:t>üzere, </a:t>
            </a:r>
            <a:r>
              <a:rPr sz="1800" spc="-5" dirty="0">
                <a:latin typeface="Calibri"/>
                <a:cs typeface="Calibri"/>
              </a:rPr>
              <a:t>başlıca iki </a:t>
            </a:r>
            <a:r>
              <a:rPr sz="1800" spc="-10" dirty="0">
                <a:latin typeface="Calibri"/>
                <a:cs typeface="Calibri"/>
              </a:rPr>
              <a:t>farklı </a:t>
            </a:r>
            <a:r>
              <a:rPr sz="1800" dirty="0">
                <a:latin typeface="Calibri"/>
                <a:cs typeface="Calibri"/>
              </a:rPr>
              <a:t>mali </a:t>
            </a:r>
            <a:r>
              <a:rPr sz="1800" spc="-5" dirty="0">
                <a:latin typeface="Calibri"/>
                <a:cs typeface="Calibri"/>
              </a:rPr>
              <a:t>hak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bulunmaktadır.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90"/>
              </a:lnSpc>
            </a:pPr>
            <a:r>
              <a:rPr sz="1800" spc="-15" dirty="0">
                <a:latin typeface="Calibri"/>
                <a:cs typeface="Calibri"/>
              </a:rPr>
              <a:t>Ayrıca </a:t>
            </a:r>
            <a:r>
              <a:rPr sz="1800" spc="-5" dirty="0">
                <a:latin typeface="Calibri"/>
                <a:cs typeface="Calibri"/>
              </a:rPr>
              <a:t>bulundukları </a:t>
            </a:r>
            <a:r>
              <a:rPr sz="1800" spc="-10" dirty="0">
                <a:latin typeface="Calibri"/>
                <a:cs typeface="Calibri"/>
              </a:rPr>
              <a:t>yerden başka </a:t>
            </a:r>
            <a:r>
              <a:rPr sz="1800" spc="-5" dirty="0">
                <a:latin typeface="Calibri"/>
                <a:cs typeface="Calibri"/>
              </a:rPr>
              <a:t>bir </a:t>
            </a:r>
            <a:r>
              <a:rPr sz="1800" spc="-10" dirty="0">
                <a:latin typeface="Calibri"/>
                <a:cs typeface="Calibri"/>
              </a:rPr>
              <a:t>yerdeki </a:t>
            </a:r>
            <a:r>
              <a:rPr sz="1800" spc="-15" dirty="0">
                <a:latin typeface="Calibri"/>
                <a:cs typeface="Calibri"/>
              </a:rPr>
              <a:t>kadroya vekaleten </a:t>
            </a:r>
            <a:r>
              <a:rPr sz="1800" spc="-5" dirty="0">
                <a:latin typeface="Calibri"/>
                <a:cs typeface="Calibri"/>
              </a:rPr>
              <a:t>atananlar </a:t>
            </a:r>
            <a:r>
              <a:rPr sz="1800" spc="-10" dirty="0">
                <a:latin typeface="Calibri"/>
                <a:cs typeface="Calibri"/>
              </a:rPr>
              <a:t>için, </a:t>
            </a:r>
            <a:r>
              <a:rPr sz="1800" spc="-15" dirty="0">
                <a:latin typeface="Calibri"/>
                <a:cs typeface="Calibri"/>
              </a:rPr>
              <a:t>Harcırah </a:t>
            </a:r>
            <a:r>
              <a:rPr sz="1800" spc="-5" dirty="0">
                <a:latin typeface="Calibri"/>
                <a:cs typeface="Calibri"/>
              </a:rPr>
              <a:t>Kanununun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geçici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görevle başka </a:t>
            </a:r>
            <a:r>
              <a:rPr sz="1800" spc="-15" dirty="0">
                <a:latin typeface="Calibri"/>
                <a:cs typeface="Calibri"/>
              </a:rPr>
              <a:t>yere </a:t>
            </a:r>
            <a:r>
              <a:rPr sz="1800" spc="-5" dirty="0">
                <a:latin typeface="Calibri"/>
                <a:cs typeface="Calibri"/>
              </a:rPr>
              <a:t>görevlendirilenler hakkındaki hükümleri de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işletilmektedir.</a:t>
            </a:r>
            <a:endParaRPr sz="1800">
              <a:latin typeface="Calibri"/>
              <a:cs typeface="Calibri"/>
            </a:endParaRPr>
          </a:p>
          <a:p>
            <a:pPr marL="12700" marR="483234">
              <a:lnSpc>
                <a:spcPct val="100000"/>
              </a:lnSpc>
              <a:spcBef>
                <a:spcPts val="5"/>
              </a:spcBef>
            </a:pPr>
            <a:r>
              <a:rPr sz="1800" b="1" spc="-20" dirty="0">
                <a:latin typeface="Calibri"/>
                <a:cs typeface="Calibri"/>
              </a:rPr>
              <a:t>Vekalet </a:t>
            </a:r>
            <a:r>
              <a:rPr sz="1800" b="1" spc="-10" dirty="0">
                <a:latin typeface="Calibri"/>
                <a:cs typeface="Calibri"/>
              </a:rPr>
              <a:t>aylığı, </a:t>
            </a:r>
            <a:r>
              <a:rPr sz="1800" spc="-10" dirty="0">
                <a:latin typeface="Calibri"/>
                <a:cs typeface="Calibri"/>
              </a:rPr>
              <a:t>dayanağını </a:t>
            </a:r>
            <a:r>
              <a:rPr sz="1800" dirty="0">
                <a:latin typeface="Calibri"/>
                <a:cs typeface="Calibri"/>
              </a:rPr>
              <a:t>657 </a:t>
            </a:r>
            <a:r>
              <a:rPr sz="1800" spc="-10" dirty="0">
                <a:latin typeface="Calibri"/>
                <a:cs typeface="Calibri"/>
              </a:rPr>
              <a:t>sayılı kanunun </a:t>
            </a:r>
            <a:r>
              <a:rPr sz="1800" dirty="0">
                <a:latin typeface="Calibri"/>
                <a:cs typeface="Calibri"/>
              </a:rPr>
              <a:t>86 </a:t>
            </a:r>
            <a:r>
              <a:rPr sz="1800" spc="-5" dirty="0">
                <a:latin typeface="Calibri"/>
                <a:cs typeface="Calibri"/>
              </a:rPr>
              <a:t>ıncı maddesinden </a:t>
            </a:r>
            <a:r>
              <a:rPr sz="1800" spc="-25" dirty="0">
                <a:latin typeface="Calibri"/>
                <a:cs typeface="Calibri"/>
              </a:rPr>
              <a:t>almaktadır. </a:t>
            </a:r>
            <a:r>
              <a:rPr sz="1800" spc="-20" dirty="0">
                <a:latin typeface="Calibri"/>
                <a:cs typeface="Calibri"/>
              </a:rPr>
              <a:t>Vekalet </a:t>
            </a:r>
            <a:r>
              <a:rPr sz="1800" spc="-5" dirty="0">
                <a:latin typeface="Calibri"/>
                <a:cs typeface="Calibri"/>
              </a:rPr>
              <a:t>aylığının nasıl  hesaplanacağı ise </a:t>
            </a:r>
            <a:r>
              <a:rPr sz="1800" dirty="0">
                <a:latin typeface="Calibri"/>
                <a:cs typeface="Calibri"/>
              </a:rPr>
              <a:t>657 </a:t>
            </a:r>
            <a:r>
              <a:rPr sz="1800" spc="-10" dirty="0">
                <a:latin typeface="Calibri"/>
                <a:cs typeface="Calibri"/>
              </a:rPr>
              <a:t>sayılı kanunun </a:t>
            </a:r>
            <a:r>
              <a:rPr sz="1800" dirty="0">
                <a:latin typeface="Calibri"/>
                <a:cs typeface="Calibri"/>
              </a:rPr>
              <a:t>175 </a:t>
            </a:r>
            <a:r>
              <a:rPr sz="1800" spc="-5" dirty="0">
                <a:latin typeface="Calibri"/>
                <a:cs typeface="Calibri"/>
              </a:rPr>
              <a:t>inci maddesinde </a:t>
            </a:r>
            <a:r>
              <a:rPr sz="1800" spc="-10" dirty="0">
                <a:latin typeface="Calibri"/>
                <a:cs typeface="Calibri"/>
              </a:rPr>
              <a:t>gösterilmiştir: vekalet </a:t>
            </a:r>
            <a:r>
              <a:rPr sz="1800" dirty="0">
                <a:latin typeface="Calibri"/>
                <a:cs typeface="Calibri"/>
              </a:rPr>
              <a:t>eden </a:t>
            </a:r>
            <a:r>
              <a:rPr sz="1800" spc="-5" dirty="0">
                <a:latin typeface="Calibri"/>
                <a:cs typeface="Calibri"/>
              </a:rPr>
              <a:t>kişi </a:t>
            </a:r>
            <a:r>
              <a:rPr sz="1800" dirty="0">
                <a:latin typeface="Calibri"/>
                <a:cs typeface="Calibri"/>
              </a:rPr>
              <a:t>memur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ise,</a:t>
            </a:r>
            <a:endParaRPr sz="1800">
              <a:latin typeface="Calibri"/>
              <a:cs typeface="Calibri"/>
            </a:endParaRPr>
          </a:p>
          <a:p>
            <a:pPr marL="12700" marR="19431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vekalet </a:t>
            </a:r>
            <a:r>
              <a:rPr sz="1800" spc="-5" dirty="0">
                <a:latin typeface="Calibri"/>
                <a:cs typeface="Calibri"/>
              </a:rPr>
              <a:t>edilen </a:t>
            </a:r>
            <a:r>
              <a:rPr sz="1800" spc="-10" dirty="0">
                <a:latin typeface="Calibri"/>
                <a:cs typeface="Calibri"/>
              </a:rPr>
              <a:t>görevin </a:t>
            </a:r>
            <a:r>
              <a:rPr sz="1800" spc="-15" dirty="0">
                <a:latin typeface="Calibri"/>
                <a:cs typeface="Calibri"/>
              </a:rPr>
              <a:t>kadro </a:t>
            </a:r>
            <a:r>
              <a:rPr sz="1800" spc="-5" dirty="0">
                <a:latin typeface="Calibri"/>
                <a:cs typeface="Calibri"/>
              </a:rPr>
              <a:t>derecesinin birinci </a:t>
            </a:r>
            <a:r>
              <a:rPr sz="1800" spc="-10" dirty="0">
                <a:latin typeface="Calibri"/>
                <a:cs typeface="Calibri"/>
              </a:rPr>
              <a:t>kademe </a:t>
            </a:r>
            <a:r>
              <a:rPr sz="1800" spc="-5" dirty="0">
                <a:latin typeface="Calibri"/>
                <a:cs typeface="Calibri"/>
              </a:rPr>
              <a:t>aylığının </a:t>
            </a:r>
            <a:r>
              <a:rPr sz="1800" spc="-15" dirty="0">
                <a:latin typeface="Calibri"/>
                <a:cs typeface="Calibri"/>
              </a:rPr>
              <a:t>(gösterge </a:t>
            </a:r>
            <a:r>
              <a:rPr sz="1800" spc="-5" dirty="0">
                <a:latin typeface="Calibri"/>
                <a:cs typeface="Calibri"/>
              </a:rPr>
              <a:t>aylığı+ek </a:t>
            </a:r>
            <a:r>
              <a:rPr sz="1800" spc="-15" dirty="0">
                <a:latin typeface="Calibri"/>
                <a:cs typeface="Calibri"/>
              </a:rPr>
              <a:t>gösterge </a:t>
            </a:r>
            <a:r>
              <a:rPr sz="1800" spc="-10" dirty="0">
                <a:latin typeface="Calibri"/>
                <a:cs typeface="Calibri"/>
              </a:rPr>
              <a:t>aylığı) üçte  </a:t>
            </a:r>
            <a:r>
              <a:rPr sz="1800" spc="-5" dirty="0">
                <a:latin typeface="Calibri"/>
                <a:cs typeface="Calibri"/>
              </a:rPr>
              <a:t>biri; </a:t>
            </a:r>
            <a:r>
              <a:rPr sz="1800" spc="-10" dirty="0">
                <a:latin typeface="Calibri"/>
                <a:cs typeface="Calibri"/>
              </a:rPr>
              <a:t>vekalet </a:t>
            </a:r>
            <a:r>
              <a:rPr sz="1800" dirty="0">
                <a:latin typeface="Calibri"/>
                <a:cs typeface="Calibri"/>
              </a:rPr>
              <a:t>eden </a:t>
            </a:r>
            <a:r>
              <a:rPr sz="1800" spc="-5" dirty="0">
                <a:latin typeface="Calibri"/>
                <a:cs typeface="Calibri"/>
              </a:rPr>
              <a:t>kişi </a:t>
            </a:r>
            <a:r>
              <a:rPr sz="1800" dirty="0">
                <a:latin typeface="Calibri"/>
                <a:cs typeface="Calibri"/>
              </a:rPr>
              <a:t>memur </a:t>
            </a:r>
            <a:r>
              <a:rPr sz="1800" spc="-5" dirty="0">
                <a:latin typeface="Calibri"/>
                <a:cs typeface="Calibri"/>
              </a:rPr>
              <a:t>değilse, </a:t>
            </a:r>
            <a:r>
              <a:rPr sz="1800" spc="-10" dirty="0">
                <a:latin typeface="Calibri"/>
                <a:cs typeface="Calibri"/>
              </a:rPr>
              <a:t>vekalet </a:t>
            </a:r>
            <a:r>
              <a:rPr sz="1800" spc="-5" dirty="0">
                <a:latin typeface="Calibri"/>
                <a:cs typeface="Calibri"/>
              </a:rPr>
              <a:t>edilen </a:t>
            </a:r>
            <a:r>
              <a:rPr sz="1800" spc="-10" dirty="0">
                <a:latin typeface="Calibri"/>
                <a:cs typeface="Calibri"/>
              </a:rPr>
              <a:t>görevin </a:t>
            </a:r>
            <a:r>
              <a:rPr sz="1800" spc="-15" dirty="0">
                <a:latin typeface="Calibri"/>
                <a:cs typeface="Calibri"/>
              </a:rPr>
              <a:t>kadro </a:t>
            </a:r>
            <a:r>
              <a:rPr sz="1800" spc="-5" dirty="0">
                <a:latin typeface="Calibri"/>
                <a:cs typeface="Calibri"/>
              </a:rPr>
              <a:t>derecesinin birinci </a:t>
            </a:r>
            <a:r>
              <a:rPr sz="1800" spc="-10" dirty="0">
                <a:latin typeface="Calibri"/>
                <a:cs typeface="Calibri"/>
              </a:rPr>
              <a:t>kademe </a:t>
            </a:r>
            <a:r>
              <a:rPr sz="1800" spc="-5" dirty="0">
                <a:latin typeface="Calibri"/>
                <a:cs typeface="Calibri"/>
              </a:rPr>
              <a:t>aylığının  </a:t>
            </a:r>
            <a:r>
              <a:rPr sz="1800" spc="-15" dirty="0">
                <a:latin typeface="Calibri"/>
                <a:cs typeface="Calibri"/>
              </a:rPr>
              <a:t>(gösterge </a:t>
            </a:r>
            <a:r>
              <a:rPr sz="1800" spc="-5" dirty="0">
                <a:latin typeface="Calibri"/>
                <a:cs typeface="Calibri"/>
              </a:rPr>
              <a:t>aylığı+ek </a:t>
            </a:r>
            <a:r>
              <a:rPr sz="1800" spc="-15" dirty="0">
                <a:latin typeface="Calibri"/>
                <a:cs typeface="Calibri"/>
              </a:rPr>
              <a:t>gösterge </a:t>
            </a:r>
            <a:r>
              <a:rPr sz="1800" spc="-10" dirty="0">
                <a:latin typeface="Calibri"/>
                <a:cs typeface="Calibri"/>
              </a:rPr>
              <a:t>aylığı) üçte </a:t>
            </a:r>
            <a:r>
              <a:rPr sz="1800" spc="-5" dirty="0">
                <a:latin typeface="Calibri"/>
                <a:cs typeface="Calibri"/>
              </a:rPr>
              <a:t>ikisi ile taban aylığının </a:t>
            </a:r>
            <a:r>
              <a:rPr sz="1800" spc="-10" dirty="0">
                <a:latin typeface="Calibri"/>
                <a:cs typeface="Calibri"/>
              </a:rPr>
              <a:t>üçte </a:t>
            </a:r>
            <a:r>
              <a:rPr sz="1800" spc="-5" dirty="0">
                <a:latin typeface="Calibri"/>
                <a:cs typeface="Calibri"/>
              </a:rPr>
              <a:t>ikisi, </a:t>
            </a:r>
            <a:r>
              <a:rPr sz="1800" spc="-10" dirty="0">
                <a:latin typeface="Calibri"/>
                <a:cs typeface="Calibri"/>
              </a:rPr>
              <a:t>vekillere vekalet aylığı olarak  </a:t>
            </a:r>
            <a:r>
              <a:rPr sz="1800" spc="-20" dirty="0">
                <a:latin typeface="Calibri"/>
                <a:cs typeface="Calibri"/>
              </a:rPr>
              <a:t>ödenmektedir.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Zam </a:t>
            </a:r>
            <a:r>
              <a:rPr sz="1800" b="1" spc="-10" dirty="0">
                <a:latin typeface="Calibri"/>
                <a:cs typeface="Calibri"/>
              </a:rPr>
              <a:t>ve </a:t>
            </a:r>
            <a:r>
              <a:rPr sz="1800" b="1" spc="-5" dirty="0">
                <a:latin typeface="Calibri"/>
                <a:cs typeface="Calibri"/>
              </a:rPr>
              <a:t>tazminatlar</a:t>
            </a:r>
            <a:r>
              <a:rPr sz="1800" spc="-5" dirty="0">
                <a:latin typeface="Calibri"/>
                <a:cs typeface="Calibri"/>
              </a:rPr>
              <a:t>, </a:t>
            </a:r>
            <a:r>
              <a:rPr sz="1800" spc="-10" dirty="0">
                <a:latin typeface="Calibri"/>
                <a:cs typeface="Calibri"/>
              </a:rPr>
              <a:t>dayanağını </a:t>
            </a:r>
            <a:r>
              <a:rPr sz="1800" dirty="0">
                <a:latin typeface="Calibri"/>
                <a:cs typeface="Calibri"/>
              </a:rPr>
              <a:t>657 </a:t>
            </a:r>
            <a:r>
              <a:rPr sz="1800" spc="-10" dirty="0">
                <a:latin typeface="Calibri"/>
                <a:cs typeface="Calibri"/>
              </a:rPr>
              <a:t>sayılı </a:t>
            </a:r>
            <a:r>
              <a:rPr sz="1800" spc="-5" dirty="0">
                <a:latin typeface="Calibri"/>
                <a:cs typeface="Calibri"/>
              </a:rPr>
              <a:t>kanunun </a:t>
            </a:r>
            <a:r>
              <a:rPr sz="1800" dirty="0">
                <a:latin typeface="Calibri"/>
                <a:cs typeface="Calibri"/>
              </a:rPr>
              <a:t>152 </a:t>
            </a:r>
            <a:r>
              <a:rPr sz="1800" spc="-5" dirty="0">
                <a:latin typeface="Calibri"/>
                <a:cs typeface="Calibri"/>
              </a:rPr>
              <a:t>nci maddesinden almakla </a:t>
            </a:r>
            <a:r>
              <a:rPr sz="1800" spc="-10" dirty="0">
                <a:latin typeface="Calibri"/>
                <a:cs typeface="Calibri"/>
              </a:rPr>
              <a:t>birlikte, vekillere  </a:t>
            </a:r>
            <a:r>
              <a:rPr sz="1800" spc="-5" dirty="0">
                <a:latin typeface="Calibri"/>
                <a:cs typeface="Calibri"/>
              </a:rPr>
              <a:t>ödenmesi öngörülen </a:t>
            </a:r>
            <a:r>
              <a:rPr sz="1800" spc="-10" dirty="0">
                <a:latin typeface="Calibri"/>
                <a:cs typeface="Calibri"/>
              </a:rPr>
              <a:t>zam </a:t>
            </a:r>
            <a:r>
              <a:rPr sz="1800" spc="-5" dirty="0">
                <a:latin typeface="Calibri"/>
                <a:cs typeface="Calibri"/>
              </a:rPr>
              <a:t>ve </a:t>
            </a:r>
            <a:r>
              <a:rPr sz="1800" spc="-10" dirty="0">
                <a:latin typeface="Calibri"/>
                <a:cs typeface="Calibri"/>
              </a:rPr>
              <a:t>tazminat farkları, dayanağını yan </a:t>
            </a:r>
            <a:r>
              <a:rPr sz="1800" spc="-5" dirty="0">
                <a:latin typeface="Calibri"/>
                <a:cs typeface="Calibri"/>
              </a:rPr>
              <a:t>ödeme kararnamesinden </a:t>
            </a:r>
            <a:r>
              <a:rPr sz="1800" spc="-25" dirty="0">
                <a:latin typeface="Calibri"/>
                <a:cs typeface="Calibri"/>
              </a:rPr>
              <a:t>almaktadır. </a:t>
            </a:r>
            <a:r>
              <a:rPr sz="1800" spc="-10" dirty="0">
                <a:latin typeface="Calibri"/>
                <a:cs typeface="Calibri"/>
              </a:rPr>
              <a:t>Zam </a:t>
            </a:r>
            <a:r>
              <a:rPr sz="1800" spc="-5" dirty="0">
                <a:latin typeface="Calibri"/>
                <a:cs typeface="Calibri"/>
              </a:rPr>
              <a:t>ve  </a:t>
            </a:r>
            <a:r>
              <a:rPr sz="1800" spc="-10" dirty="0">
                <a:latin typeface="Calibri"/>
                <a:cs typeface="Calibri"/>
              </a:rPr>
              <a:t>tazminatların </a:t>
            </a:r>
            <a:r>
              <a:rPr sz="1800" spc="-5" dirty="0">
                <a:latin typeface="Calibri"/>
                <a:cs typeface="Calibri"/>
              </a:rPr>
              <a:t>hesaplanma şekli şu şekildedir: vekilin uhdesinde bulunan </a:t>
            </a:r>
            <a:r>
              <a:rPr sz="1800" spc="-15" dirty="0">
                <a:latin typeface="Calibri"/>
                <a:cs typeface="Calibri"/>
              </a:rPr>
              <a:t>kadro veya </a:t>
            </a:r>
            <a:r>
              <a:rPr sz="1800" spc="-10" dirty="0">
                <a:latin typeface="Calibri"/>
                <a:cs typeface="Calibri"/>
              </a:rPr>
              <a:t>görevi için </a:t>
            </a:r>
            <a:r>
              <a:rPr sz="1800" spc="-5" dirty="0">
                <a:latin typeface="Calibri"/>
                <a:cs typeface="Calibri"/>
              </a:rPr>
              <a:t>öngörülen  </a:t>
            </a:r>
            <a:r>
              <a:rPr sz="1800" spc="-10" dirty="0">
                <a:latin typeface="Calibri"/>
                <a:cs typeface="Calibri"/>
              </a:rPr>
              <a:t>zam/tazminatlar toplamı </a:t>
            </a:r>
            <a:r>
              <a:rPr sz="1800" spc="-5" dirty="0">
                <a:latin typeface="Calibri"/>
                <a:cs typeface="Calibri"/>
              </a:rPr>
              <a:t>ile </a:t>
            </a:r>
            <a:r>
              <a:rPr sz="1800" spc="-10" dirty="0">
                <a:latin typeface="Calibri"/>
                <a:cs typeface="Calibri"/>
              </a:rPr>
              <a:t>vekalet </a:t>
            </a:r>
            <a:r>
              <a:rPr sz="1800" spc="-5" dirty="0">
                <a:latin typeface="Calibri"/>
                <a:cs typeface="Calibri"/>
              </a:rPr>
              <a:t>edilen </a:t>
            </a:r>
            <a:r>
              <a:rPr sz="1800" spc="-15" dirty="0">
                <a:latin typeface="Calibri"/>
                <a:cs typeface="Calibri"/>
              </a:rPr>
              <a:t>görev </a:t>
            </a:r>
            <a:r>
              <a:rPr sz="1800" spc="-5" dirty="0">
                <a:latin typeface="Calibri"/>
                <a:cs typeface="Calibri"/>
              </a:rPr>
              <a:t>için öngörülen </a:t>
            </a:r>
            <a:r>
              <a:rPr sz="1800" spc="-10" dirty="0">
                <a:latin typeface="Calibri"/>
                <a:cs typeface="Calibri"/>
              </a:rPr>
              <a:t>zam/tazminatlar toplamı arasında </a:t>
            </a:r>
            <a:r>
              <a:rPr sz="1800" spc="-5" dirty="0">
                <a:latin typeface="Calibri"/>
                <a:cs typeface="Calibri"/>
              </a:rPr>
              <a:t>oluşan  </a:t>
            </a:r>
            <a:r>
              <a:rPr sz="1800" spc="-10" dirty="0">
                <a:latin typeface="Calibri"/>
                <a:cs typeface="Calibri"/>
              </a:rPr>
              <a:t>fark, </a:t>
            </a:r>
            <a:r>
              <a:rPr sz="1800" spc="-5" dirty="0">
                <a:latin typeface="Calibri"/>
                <a:cs typeface="Calibri"/>
              </a:rPr>
              <a:t>vekile </a:t>
            </a:r>
            <a:r>
              <a:rPr sz="1800" spc="-10" dirty="0">
                <a:latin typeface="Calibri"/>
                <a:cs typeface="Calibri"/>
              </a:rPr>
              <a:t>zam </a:t>
            </a:r>
            <a:r>
              <a:rPr sz="1800" spc="-5" dirty="0">
                <a:latin typeface="Calibri"/>
                <a:cs typeface="Calibri"/>
              </a:rPr>
              <a:t>ve </a:t>
            </a:r>
            <a:r>
              <a:rPr sz="1800" spc="-10" dirty="0">
                <a:latin typeface="Calibri"/>
                <a:cs typeface="Calibri"/>
              </a:rPr>
              <a:t>tazminatı farkı olarak </a:t>
            </a:r>
            <a:r>
              <a:rPr sz="1800" spc="-20" dirty="0">
                <a:latin typeface="Calibri"/>
                <a:cs typeface="Calibri"/>
              </a:rPr>
              <a:t>ödenmektedir. </a:t>
            </a:r>
            <a:r>
              <a:rPr sz="1800" dirty="0">
                <a:latin typeface="Calibri"/>
                <a:cs typeface="Calibri"/>
              </a:rPr>
              <a:t>Bir </a:t>
            </a:r>
            <a:r>
              <a:rPr sz="1800" spc="-5" dirty="0">
                <a:latin typeface="Calibri"/>
                <a:cs typeface="Calibri"/>
              </a:rPr>
              <a:t>diğer deyişle: </a:t>
            </a:r>
            <a:r>
              <a:rPr sz="1800" spc="-15" dirty="0">
                <a:latin typeface="Calibri"/>
                <a:cs typeface="Calibri"/>
              </a:rPr>
              <a:t>vekaleten </a:t>
            </a:r>
            <a:r>
              <a:rPr sz="1800" spc="-10" dirty="0">
                <a:latin typeface="Calibri"/>
                <a:cs typeface="Calibri"/>
              </a:rPr>
              <a:t>atanan </a:t>
            </a:r>
            <a:r>
              <a:rPr sz="1800" spc="-5" dirty="0">
                <a:latin typeface="Calibri"/>
                <a:cs typeface="Calibri"/>
              </a:rPr>
              <a:t>kişinin </a:t>
            </a:r>
            <a:r>
              <a:rPr sz="1800" spc="-15" dirty="0">
                <a:latin typeface="Calibri"/>
                <a:cs typeface="Calibri"/>
              </a:rPr>
              <a:t>kendi  kadrosu </a:t>
            </a:r>
            <a:r>
              <a:rPr sz="1800" spc="-5" dirty="0">
                <a:latin typeface="Calibri"/>
                <a:cs typeface="Calibri"/>
              </a:rPr>
              <a:t>için öngörülen </a:t>
            </a:r>
            <a:r>
              <a:rPr sz="1800" spc="-10" dirty="0">
                <a:latin typeface="Calibri"/>
                <a:cs typeface="Calibri"/>
              </a:rPr>
              <a:t>zam/tazminatlar toplamı </a:t>
            </a:r>
            <a:r>
              <a:rPr sz="1800" spc="-5" dirty="0">
                <a:latin typeface="Calibri"/>
                <a:cs typeface="Calibri"/>
              </a:rPr>
              <a:t>ile </a:t>
            </a:r>
            <a:r>
              <a:rPr sz="1800" spc="-10" dirty="0">
                <a:latin typeface="Calibri"/>
                <a:cs typeface="Calibri"/>
              </a:rPr>
              <a:t>vekalet </a:t>
            </a:r>
            <a:r>
              <a:rPr sz="1800" spc="-5" dirty="0">
                <a:latin typeface="Calibri"/>
                <a:cs typeface="Calibri"/>
              </a:rPr>
              <a:t>edilen </a:t>
            </a:r>
            <a:r>
              <a:rPr sz="1800" spc="-15" dirty="0">
                <a:latin typeface="Calibri"/>
                <a:cs typeface="Calibri"/>
              </a:rPr>
              <a:t>kadro </a:t>
            </a:r>
            <a:r>
              <a:rPr sz="1800" spc="-5" dirty="0">
                <a:latin typeface="Calibri"/>
                <a:cs typeface="Calibri"/>
              </a:rPr>
              <a:t>için öngörülen </a:t>
            </a:r>
            <a:r>
              <a:rPr sz="1800" spc="-10" dirty="0">
                <a:latin typeface="Calibri"/>
                <a:cs typeface="Calibri"/>
              </a:rPr>
              <a:t>zam/tazminatlar  </a:t>
            </a:r>
            <a:r>
              <a:rPr sz="1800" spc="-5" dirty="0">
                <a:latin typeface="Calibri"/>
                <a:cs typeface="Calibri"/>
              </a:rPr>
              <a:t>toplamından hangisi yüksekse, vekil, yüksek olan </a:t>
            </a:r>
            <a:r>
              <a:rPr sz="1800" spc="-10" dirty="0">
                <a:latin typeface="Calibri"/>
                <a:cs typeface="Calibri"/>
              </a:rPr>
              <a:t>zam/tazminatlar toplamını </a:t>
            </a:r>
            <a:r>
              <a:rPr sz="1800" dirty="0">
                <a:latin typeface="Calibri"/>
                <a:cs typeface="Calibri"/>
              </a:rPr>
              <a:t>elde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eder.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48</a:t>
            </a:fld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400558"/>
            <a:ext cx="10673715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1800" u="heavy" spc="-45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3) </a:t>
            </a:r>
            <a:r>
              <a:rPr sz="1800" b="1" u="heavy" spc="-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Hangi durumlarda, hangi vekil, hangi </a:t>
            </a:r>
            <a:r>
              <a:rPr sz="1800" b="1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mali </a:t>
            </a:r>
            <a:r>
              <a:rPr sz="1800" b="1" u="heavy" spc="-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hakları hak</a:t>
            </a:r>
            <a:r>
              <a:rPr sz="1800" b="1" u="heavy" spc="2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eder?</a:t>
            </a:r>
            <a:endParaRPr sz="1800">
              <a:latin typeface="Times New Roman"/>
              <a:cs typeface="Times New Roman"/>
            </a:endParaRPr>
          </a:p>
          <a:p>
            <a:pPr marL="12700" marR="148590">
              <a:lnSpc>
                <a:spcPts val="2160"/>
              </a:lnSpc>
              <a:spcBef>
                <a:spcPts val="65"/>
              </a:spcBef>
            </a:pPr>
            <a:r>
              <a:rPr sz="1800" spc="-5" dirty="0">
                <a:latin typeface="Calibri"/>
                <a:cs typeface="Calibri"/>
              </a:rPr>
              <a:t>Daha önce belirttiğim </a:t>
            </a:r>
            <a:r>
              <a:rPr sz="1800" dirty="0">
                <a:latin typeface="Calibri"/>
                <a:cs typeface="Calibri"/>
              </a:rPr>
              <a:t>gibi, </a:t>
            </a:r>
            <a:r>
              <a:rPr sz="1800" spc="-15" dirty="0">
                <a:latin typeface="Calibri"/>
                <a:cs typeface="Calibri"/>
              </a:rPr>
              <a:t>vekalette </a:t>
            </a:r>
            <a:r>
              <a:rPr sz="1800" spc="-5" dirty="0">
                <a:latin typeface="Calibri"/>
                <a:cs typeface="Calibri"/>
              </a:rPr>
              <a:t>dolu </a:t>
            </a:r>
            <a:r>
              <a:rPr sz="1800" spc="-15" dirty="0">
                <a:latin typeface="Calibri"/>
                <a:cs typeface="Calibri"/>
              </a:rPr>
              <a:t>kadroya </a:t>
            </a:r>
            <a:r>
              <a:rPr sz="1800" spc="-10" dirty="0">
                <a:latin typeface="Calibri"/>
                <a:cs typeface="Calibri"/>
              </a:rPr>
              <a:t>vekalet ve </a:t>
            </a:r>
            <a:r>
              <a:rPr sz="1800" spc="-5" dirty="0">
                <a:latin typeface="Calibri"/>
                <a:cs typeface="Calibri"/>
              </a:rPr>
              <a:t>boş </a:t>
            </a:r>
            <a:r>
              <a:rPr sz="1800" spc="-15" dirty="0">
                <a:latin typeface="Calibri"/>
                <a:cs typeface="Calibri"/>
              </a:rPr>
              <a:t>kadroya </a:t>
            </a:r>
            <a:r>
              <a:rPr sz="1800" spc="-10" dirty="0">
                <a:latin typeface="Calibri"/>
                <a:cs typeface="Calibri"/>
              </a:rPr>
              <a:t>vekalet </a:t>
            </a:r>
            <a:r>
              <a:rPr sz="1800" spc="-5" dirty="0">
                <a:latin typeface="Calibri"/>
                <a:cs typeface="Calibri"/>
              </a:rPr>
              <a:t>olmak </a:t>
            </a:r>
            <a:r>
              <a:rPr sz="1800" spc="-15" dirty="0">
                <a:latin typeface="Calibri"/>
                <a:cs typeface="Calibri"/>
              </a:rPr>
              <a:t>üzere, </a:t>
            </a:r>
            <a:r>
              <a:rPr sz="1800" spc="-5" dirty="0">
                <a:latin typeface="Calibri"/>
                <a:cs typeface="Calibri"/>
              </a:rPr>
              <a:t>başlangıç </a:t>
            </a:r>
            <a:r>
              <a:rPr sz="1800" spc="-10" dirty="0">
                <a:latin typeface="Calibri"/>
                <a:cs typeface="Calibri"/>
              </a:rPr>
              <a:t>olarak </a:t>
            </a:r>
            <a:r>
              <a:rPr sz="1800" spc="-5" dirty="0">
                <a:latin typeface="Calibri"/>
                <a:cs typeface="Calibri"/>
              </a:rPr>
              <a:t>iki  </a:t>
            </a:r>
            <a:r>
              <a:rPr sz="1800" spc="-10" dirty="0">
                <a:latin typeface="Calibri"/>
                <a:cs typeface="Calibri"/>
              </a:rPr>
              <a:t>farklı ayrım söz </a:t>
            </a:r>
            <a:r>
              <a:rPr sz="1800" spc="-30" dirty="0">
                <a:latin typeface="Calibri"/>
                <a:cs typeface="Calibri"/>
              </a:rPr>
              <a:t>konusudur. </a:t>
            </a:r>
            <a:r>
              <a:rPr sz="1800" spc="-5" dirty="0">
                <a:latin typeface="Calibri"/>
                <a:cs typeface="Calibri"/>
              </a:rPr>
              <a:t>Her iki </a:t>
            </a:r>
            <a:r>
              <a:rPr sz="1800" spc="-15" dirty="0">
                <a:latin typeface="Calibri"/>
                <a:cs typeface="Calibri"/>
              </a:rPr>
              <a:t>vekalette </a:t>
            </a:r>
            <a:r>
              <a:rPr sz="1800" spc="-5" dirty="0">
                <a:latin typeface="Calibri"/>
                <a:cs typeface="Calibri"/>
              </a:rPr>
              <a:t>de, </a:t>
            </a:r>
            <a:r>
              <a:rPr sz="1800" spc="-10" dirty="0">
                <a:latin typeface="Calibri"/>
                <a:cs typeface="Calibri"/>
              </a:rPr>
              <a:t>kurum </a:t>
            </a:r>
            <a:r>
              <a:rPr sz="1800" spc="-5" dirty="0">
                <a:latin typeface="Calibri"/>
                <a:cs typeface="Calibri"/>
              </a:rPr>
              <a:t>içinden </a:t>
            </a:r>
            <a:r>
              <a:rPr sz="1800" spc="-10" dirty="0">
                <a:latin typeface="Calibri"/>
                <a:cs typeface="Calibri"/>
              </a:rPr>
              <a:t>vekalet, kurum </a:t>
            </a:r>
            <a:r>
              <a:rPr sz="1800" spc="-5" dirty="0">
                <a:latin typeface="Calibri"/>
                <a:cs typeface="Calibri"/>
              </a:rPr>
              <a:t>dışından </a:t>
            </a:r>
            <a:r>
              <a:rPr sz="1800" spc="-10" dirty="0">
                <a:latin typeface="Calibri"/>
                <a:cs typeface="Calibri"/>
              </a:rPr>
              <a:t>vekalet </a:t>
            </a:r>
            <a:r>
              <a:rPr sz="1800" spc="-5" dirty="0">
                <a:latin typeface="Calibri"/>
                <a:cs typeface="Calibri"/>
              </a:rPr>
              <a:t>ve </a:t>
            </a:r>
            <a:r>
              <a:rPr sz="1800" spc="-10" dirty="0">
                <a:latin typeface="Calibri"/>
                <a:cs typeface="Calibri"/>
              </a:rPr>
              <a:t>açıktan vekalet  </a:t>
            </a:r>
            <a:r>
              <a:rPr sz="1800" spc="-5" dirty="0">
                <a:latin typeface="Calibri"/>
                <a:cs typeface="Calibri"/>
              </a:rPr>
              <a:t>olmak </a:t>
            </a:r>
            <a:r>
              <a:rPr sz="1800" spc="-15" dirty="0">
                <a:latin typeface="Calibri"/>
                <a:cs typeface="Calibri"/>
              </a:rPr>
              <a:t>üzere </a:t>
            </a:r>
            <a:r>
              <a:rPr sz="1800" spc="-5" dirty="0">
                <a:latin typeface="Calibri"/>
                <a:cs typeface="Calibri"/>
              </a:rPr>
              <a:t>üç </a:t>
            </a:r>
            <a:r>
              <a:rPr sz="1800" spc="-10" dirty="0">
                <a:latin typeface="Calibri"/>
                <a:cs typeface="Calibri"/>
              </a:rPr>
              <a:t>farklı </a:t>
            </a:r>
            <a:r>
              <a:rPr sz="1800" dirty="0">
                <a:latin typeface="Calibri"/>
                <a:cs typeface="Calibri"/>
              </a:rPr>
              <a:t>alt </a:t>
            </a:r>
            <a:r>
              <a:rPr sz="1800" spc="-10" dirty="0">
                <a:latin typeface="Calibri"/>
                <a:cs typeface="Calibri"/>
              </a:rPr>
              <a:t>ayrım söz </a:t>
            </a:r>
            <a:r>
              <a:rPr sz="1800" spc="-15" dirty="0">
                <a:latin typeface="Calibri"/>
                <a:cs typeface="Calibri"/>
              </a:rPr>
              <a:t>konusu </a:t>
            </a:r>
            <a:r>
              <a:rPr sz="1800" spc="-25" dirty="0">
                <a:latin typeface="Calibri"/>
                <a:cs typeface="Calibri"/>
              </a:rPr>
              <a:t>olmaktadır. </a:t>
            </a:r>
            <a:r>
              <a:rPr sz="1800" spc="-5" dirty="0">
                <a:latin typeface="Calibri"/>
                <a:cs typeface="Calibri"/>
              </a:rPr>
              <a:t>Şimdi her bir </a:t>
            </a:r>
            <a:r>
              <a:rPr sz="1800" spc="-10" dirty="0">
                <a:latin typeface="Calibri"/>
                <a:cs typeface="Calibri"/>
              </a:rPr>
              <a:t>ayrıma </a:t>
            </a:r>
            <a:r>
              <a:rPr sz="1800" spc="-15" dirty="0">
                <a:latin typeface="Calibri"/>
                <a:cs typeface="Calibri"/>
              </a:rPr>
              <a:t>göre </a:t>
            </a:r>
            <a:r>
              <a:rPr sz="1800" spc="-10" dirty="0">
                <a:latin typeface="Calibri"/>
                <a:cs typeface="Calibri"/>
              </a:rPr>
              <a:t>vekalet </a:t>
            </a:r>
            <a:r>
              <a:rPr sz="1800" spc="-5" dirty="0">
                <a:latin typeface="Calibri"/>
                <a:cs typeface="Calibri"/>
              </a:rPr>
              <a:t>çeşitlerine ve </a:t>
            </a:r>
            <a:r>
              <a:rPr sz="1800" dirty="0">
                <a:latin typeface="Calibri"/>
                <a:cs typeface="Calibri"/>
              </a:rPr>
              <a:t>elde </a:t>
            </a:r>
            <a:r>
              <a:rPr sz="1800" spc="-5" dirty="0">
                <a:latin typeface="Calibri"/>
                <a:cs typeface="Calibri"/>
              </a:rPr>
              <a:t>edilen  mali </a:t>
            </a:r>
            <a:r>
              <a:rPr sz="1800" spc="-10" dirty="0">
                <a:latin typeface="Calibri"/>
                <a:cs typeface="Calibri"/>
              </a:rPr>
              <a:t>haklara </a:t>
            </a:r>
            <a:r>
              <a:rPr sz="1800" spc="-5" dirty="0">
                <a:latin typeface="Calibri"/>
                <a:cs typeface="Calibri"/>
              </a:rPr>
              <a:t>kısaca bir </a:t>
            </a:r>
            <a:r>
              <a:rPr sz="1800" spc="-15" dirty="0">
                <a:latin typeface="Calibri"/>
                <a:cs typeface="Calibri"/>
              </a:rPr>
              <a:t>göz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atalım:</a:t>
            </a:r>
            <a:endParaRPr sz="1800">
              <a:latin typeface="Calibri"/>
              <a:cs typeface="Calibri"/>
            </a:endParaRPr>
          </a:p>
          <a:p>
            <a:pPr marL="824865" lvl="1" indent="-340995">
              <a:lnSpc>
                <a:spcPts val="2090"/>
              </a:lnSpc>
              <a:buAutoNum type="alphaLcPeriod"/>
              <a:tabLst>
                <a:tab pos="825500" algn="l"/>
              </a:tabLst>
            </a:pPr>
            <a:r>
              <a:rPr sz="1800" b="1" dirty="0">
                <a:latin typeface="Calibri"/>
                <a:cs typeface="Calibri"/>
              </a:rPr>
              <a:t>- Dolu </a:t>
            </a:r>
            <a:r>
              <a:rPr sz="1800" b="1" spc="-15" dirty="0">
                <a:latin typeface="Calibri"/>
                <a:cs typeface="Calibri"/>
              </a:rPr>
              <a:t>kadroya </a:t>
            </a:r>
            <a:r>
              <a:rPr sz="1800" b="1" spc="-10" dirty="0">
                <a:latin typeface="Calibri"/>
                <a:cs typeface="Calibri"/>
              </a:rPr>
              <a:t>kurum </a:t>
            </a:r>
            <a:r>
              <a:rPr sz="1800" b="1" spc="-5" dirty="0">
                <a:latin typeface="Calibri"/>
                <a:cs typeface="Calibri"/>
              </a:rPr>
              <a:t>içinden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vekalet:</a:t>
            </a:r>
            <a:endParaRPr sz="1800">
              <a:latin typeface="Calibri"/>
              <a:cs typeface="Calibri"/>
            </a:endParaRPr>
          </a:p>
          <a:p>
            <a:pPr marL="12700" marR="5080" indent="4191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Bu </a:t>
            </a:r>
            <a:r>
              <a:rPr sz="1800" spc="-5" dirty="0">
                <a:latin typeface="Calibri"/>
                <a:cs typeface="Calibri"/>
              </a:rPr>
              <a:t>durumda </a:t>
            </a:r>
            <a:r>
              <a:rPr sz="1800" dirty="0">
                <a:latin typeface="Calibri"/>
                <a:cs typeface="Calibri"/>
              </a:rPr>
              <a:t>X </a:t>
            </a:r>
            <a:r>
              <a:rPr sz="1800" spc="-5" dirty="0">
                <a:latin typeface="Calibri"/>
                <a:cs typeface="Calibri"/>
              </a:rPr>
              <a:t>Bakanlığında </a:t>
            </a:r>
            <a:r>
              <a:rPr sz="1800" spc="-10" dirty="0">
                <a:latin typeface="Calibri"/>
                <a:cs typeface="Calibri"/>
              </a:rPr>
              <a:t>çalışan </a:t>
            </a:r>
            <a:r>
              <a:rPr sz="1800" spc="-5" dirty="0">
                <a:latin typeface="Calibri"/>
                <a:cs typeface="Calibri"/>
              </a:rPr>
              <a:t>ve geçici </a:t>
            </a:r>
            <a:r>
              <a:rPr sz="1800" spc="-10" dirty="0">
                <a:latin typeface="Calibri"/>
                <a:cs typeface="Calibri"/>
              </a:rPr>
              <a:t>olarak görevinden ayrılan </a:t>
            </a:r>
            <a:r>
              <a:rPr sz="1800" dirty="0">
                <a:latin typeface="Calibri"/>
                <a:cs typeface="Calibri"/>
              </a:rPr>
              <a:t>memur </a:t>
            </a:r>
            <a:r>
              <a:rPr sz="1800" spc="-5" dirty="0">
                <a:latin typeface="Calibri"/>
                <a:cs typeface="Calibri"/>
              </a:rPr>
              <a:t>Ahmet'in </a:t>
            </a:r>
            <a:r>
              <a:rPr sz="1800" spc="-10" dirty="0">
                <a:latin typeface="Calibri"/>
                <a:cs typeface="Calibri"/>
              </a:rPr>
              <a:t>yerine, aynı Bakanlıkta  çalışan </a:t>
            </a:r>
            <a:r>
              <a:rPr sz="1800" dirty="0">
                <a:latin typeface="Calibri"/>
                <a:cs typeface="Calibri"/>
              </a:rPr>
              <a:t>memur </a:t>
            </a:r>
            <a:r>
              <a:rPr sz="1800" spc="-15" dirty="0">
                <a:latin typeface="Calibri"/>
                <a:cs typeface="Calibri"/>
              </a:rPr>
              <a:t>Ayşe </a:t>
            </a:r>
            <a:r>
              <a:rPr sz="1800" spc="-10" dirty="0">
                <a:latin typeface="Calibri"/>
                <a:cs typeface="Calibri"/>
              </a:rPr>
              <a:t>vekalet </a:t>
            </a:r>
            <a:r>
              <a:rPr sz="1800" spc="-25" dirty="0">
                <a:latin typeface="Calibri"/>
                <a:cs typeface="Calibri"/>
              </a:rPr>
              <a:t>etmektedir. </a:t>
            </a:r>
            <a:r>
              <a:rPr sz="1800" spc="-5" dirty="0">
                <a:latin typeface="Calibri"/>
                <a:cs typeface="Calibri"/>
              </a:rPr>
              <a:t>Dolu </a:t>
            </a:r>
            <a:r>
              <a:rPr sz="1800" spc="-15" dirty="0">
                <a:latin typeface="Calibri"/>
                <a:cs typeface="Calibri"/>
              </a:rPr>
              <a:t>kadroya </a:t>
            </a:r>
            <a:r>
              <a:rPr sz="1800" spc="-10" dirty="0">
                <a:latin typeface="Calibri"/>
                <a:cs typeface="Calibri"/>
              </a:rPr>
              <a:t>kurum </a:t>
            </a:r>
            <a:r>
              <a:rPr sz="1800" spc="-5" dirty="0">
                <a:latin typeface="Calibri"/>
                <a:cs typeface="Calibri"/>
              </a:rPr>
              <a:t>içinden </a:t>
            </a:r>
            <a:r>
              <a:rPr sz="1800" spc="-15" dirty="0">
                <a:latin typeface="Calibri"/>
                <a:cs typeface="Calibri"/>
              </a:rPr>
              <a:t>vekalette </a:t>
            </a:r>
            <a:r>
              <a:rPr sz="1800" dirty="0">
                <a:latin typeface="Calibri"/>
                <a:cs typeface="Calibri"/>
              </a:rPr>
              <a:t>mali </a:t>
            </a:r>
            <a:r>
              <a:rPr sz="1800" spc="-5" dirty="0">
                <a:latin typeface="Calibri"/>
                <a:cs typeface="Calibri"/>
              </a:rPr>
              <a:t>haklar açısından genel </a:t>
            </a:r>
            <a:r>
              <a:rPr sz="1800" spc="-15" dirty="0">
                <a:latin typeface="Calibri"/>
                <a:cs typeface="Calibri"/>
              </a:rPr>
              <a:t>kural  </a:t>
            </a:r>
            <a:r>
              <a:rPr sz="1800" spc="-5" dirty="0">
                <a:latin typeface="Calibri"/>
                <a:cs typeface="Calibri"/>
              </a:rPr>
              <a:t>şudur: </a:t>
            </a:r>
            <a:r>
              <a:rPr sz="1800" spc="-25" dirty="0">
                <a:latin typeface="Calibri"/>
                <a:cs typeface="Calibri"/>
              </a:rPr>
              <a:t>Vekalet </a:t>
            </a:r>
            <a:r>
              <a:rPr sz="1800" spc="-10" dirty="0">
                <a:latin typeface="Calibri"/>
                <a:cs typeface="Calibri"/>
              </a:rPr>
              <a:t>görevinin </a:t>
            </a:r>
            <a:r>
              <a:rPr sz="1800" dirty="0">
                <a:latin typeface="Calibri"/>
                <a:cs typeface="Calibri"/>
              </a:rPr>
              <a:t>3 </a:t>
            </a:r>
            <a:r>
              <a:rPr sz="1800" spc="-15" dirty="0">
                <a:latin typeface="Calibri"/>
                <a:cs typeface="Calibri"/>
              </a:rPr>
              <a:t>aydan </a:t>
            </a:r>
            <a:r>
              <a:rPr sz="1800" spc="-10" dirty="0">
                <a:latin typeface="Calibri"/>
                <a:cs typeface="Calibri"/>
              </a:rPr>
              <a:t>fazla devam </a:t>
            </a:r>
            <a:r>
              <a:rPr sz="1800" dirty="0">
                <a:latin typeface="Calibri"/>
                <a:cs typeface="Calibri"/>
              </a:rPr>
              <a:t>eden </a:t>
            </a:r>
            <a:r>
              <a:rPr sz="1800" spc="-5" dirty="0">
                <a:latin typeface="Calibri"/>
                <a:cs typeface="Calibri"/>
              </a:rPr>
              <a:t>süresi </a:t>
            </a:r>
            <a:r>
              <a:rPr sz="1800" spc="-10" dirty="0">
                <a:latin typeface="Calibri"/>
                <a:cs typeface="Calibri"/>
              </a:rPr>
              <a:t>için vekalet aylığı </a:t>
            </a:r>
            <a:r>
              <a:rPr sz="1800" spc="-30" dirty="0">
                <a:latin typeface="Calibri"/>
                <a:cs typeface="Calibri"/>
              </a:rPr>
              <a:t>ödenir, </a:t>
            </a:r>
            <a:r>
              <a:rPr sz="1800" spc="-10" dirty="0">
                <a:latin typeface="Calibri"/>
                <a:cs typeface="Calibri"/>
              </a:rPr>
              <a:t>zam </a:t>
            </a:r>
            <a:r>
              <a:rPr sz="1800" spc="-5" dirty="0">
                <a:latin typeface="Calibri"/>
                <a:cs typeface="Calibri"/>
              </a:rPr>
              <a:t>ve </a:t>
            </a:r>
            <a:r>
              <a:rPr sz="1800" spc="-10" dirty="0">
                <a:latin typeface="Calibri"/>
                <a:cs typeface="Calibri"/>
              </a:rPr>
              <a:t>tazminatlar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ödenmez.</a:t>
            </a:r>
            <a:endParaRPr sz="1800">
              <a:latin typeface="Calibri"/>
              <a:cs typeface="Calibri"/>
            </a:endParaRPr>
          </a:p>
          <a:p>
            <a:pPr marL="782320" lvl="1" indent="-350520">
              <a:lnSpc>
                <a:spcPct val="100000"/>
              </a:lnSpc>
              <a:buAutoNum type="alphaLcPeriod" startAt="2"/>
              <a:tabLst>
                <a:tab pos="782955" algn="l"/>
              </a:tabLst>
            </a:pPr>
            <a:r>
              <a:rPr sz="1800" b="1" dirty="0">
                <a:latin typeface="Calibri"/>
                <a:cs typeface="Calibri"/>
              </a:rPr>
              <a:t>- Dolu </a:t>
            </a:r>
            <a:r>
              <a:rPr sz="1800" b="1" spc="-15" dirty="0">
                <a:latin typeface="Calibri"/>
                <a:cs typeface="Calibri"/>
              </a:rPr>
              <a:t>kadroya </a:t>
            </a:r>
            <a:r>
              <a:rPr sz="1800" b="1" spc="-10" dirty="0">
                <a:latin typeface="Calibri"/>
                <a:cs typeface="Calibri"/>
              </a:rPr>
              <a:t>kurum </a:t>
            </a:r>
            <a:r>
              <a:rPr sz="1800" b="1" spc="-5" dirty="0">
                <a:latin typeface="Calibri"/>
                <a:cs typeface="Calibri"/>
              </a:rPr>
              <a:t>dışından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vekalet:</a:t>
            </a:r>
            <a:endParaRPr sz="1800">
              <a:latin typeface="Calibri"/>
              <a:cs typeface="Calibri"/>
            </a:endParaRPr>
          </a:p>
          <a:p>
            <a:pPr marL="12700" marR="611505" indent="36703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Bu </a:t>
            </a:r>
            <a:r>
              <a:rPr sz="1800" spc="-5" dirty="0">
                <a:latin typeface="Calibri"/>
                <a:cs typeface="Calibri"/>
              </a:rPr>
              <a:t>durumda </a:t>
            </a:r>
            <a:r>
              <a:rPr sz="1800" dirty="0">
                <a:latin typeface="Calibri"/>
                <a:cs typeface="Calibri"/>
              </a:rPr>
              <a:t>X </a:t>
            </a:r>
            <a:r>
              <a:rPr sz="1800" spc="-5" dirty="0">
                <a:latin typeface="Calibri"/>
                <a:cs typeface="Calibri"/>
              </a:rPr>
              <a:t>Bakanlığında </a:t>
            </a:r>
            <a:r>
              <a:rPr sz="1800" spc="-10" dirty="0">
                <a:latin typeface="Calibri"/>
                <a:cs typeface="Calibri"/>
              </a:rPr>
              <a:t>çalışan </a:t>
            </a:r>
            <a:r>
              <a:rPr sz="1800" dirty="0">
                <a:latin typeface="Calibri"/>
                <a:cs typeface="Calibri"/>
              </a:rPr>
              <a:t>ve </a:t>
            </a:r>
            <a:r>
              <a:rPr sz="1800" spc="-5" dirty="0">
                <a:latin typeface="Calibri"/>
                <a:cs typeface="Calibri"/>
              </a:rPr>
              <a:t>geçici </a:t>
            </a:r>
            <a:r>
              <a:rPr sz="1800" spc="-10" dirty="0">
                <a:latin typeface="Calibri"/>
                <a:cs typeface="Calibri"/>
              </a:rPr>
              <a:t>olarak görevinden ayrılan </a:t>
            </a:r>
            <a:r>
              <a:rPr sz="1800" dirty="0">
                <a:latin typeface="Calibri"/>
                <a:cs typeface="Calibri"/>
              </a:rPr>
              <a:t>memur </a:t>
            </a:r>
            <a:r>
              <a:rPr sz="1800" spc="-5" dirty="0">
                <a:latin typeface="Calibri"/>
                <a:cs typeface="Calibri"/>
              </a:rPr>
              <a:t>Ahmet'in yerine, </a:t>
            </a:r>
            <a:r>
              <a:rPr sz="1800" spc="-10" dirty="0">
                <a:latin typeface="Calibri"/>
                <a:cs typeface="Calibri"/>
              </a:rPr>
              <a:t>başka </a:t>
            </a:r>
            <a:r>
              <a:rPr sz="1800" spc="-5" dirty="0">
                <a:latin typeface="Calibri"/>
                <a:cs typeface="Calibri"/>
              </a:rPr>
              <a:t>bir  </a:t>
            </a:r>
            <a:r>
              <a:rPr sz="1800" spc="-10" dirty="0">
                <a:latin typeface="Calibri"/>
                <a:cs typeface="Calibri"/>
              </a:rPr>
              <a:t>Bakanlıkta </a:t>
            </a:r>
            <a:r>
              <a:rPr sz="1800" spc="-5" dirty="0">
                <a:latin typeface="Calibri"/>
                <a:cs typeface="Calibri"/>
              </a:rPr>
              <a:t>çalışan </a:t>
            </a:r>
            <a:r>
              <a:rPr sz="1800" dirty="0">
                <a:latin typeface="Calibri"/>
                <a:cs typeface="Calibri"/>
              </a:rPr>
              <a:t>memur </a:t>
            </a:r>
            <a:r>
              <a:rPr sz="1800" spc="-15" dirty="0">
                <a:latin typeface="Calibri"/>
                <a:cs typeface="Calibri"/>
              </a:rPr>
              <a:t>Ayşe </a:t>
            </a:r>
            <a:r>
              <a:rPr sz="1800" spc="-10" dirty="0">
                <a:latin typeface="Calibri"/>
                <a:cs typeface="Calibri"/>
              </a:rPr>
              <a:t>vekalet </a:t>
            </a:r>
            <a:r>
              <a:rPr sz="1800" spc="-25" dirty="0">
                <a:latin typeface="Calibri"/>
                <a:cs typeface="Calibri"/>
              </a:rPr>
              <a:t>etmektedir. </a:t>
            </a:r>
            <a:r>
              <a:rPr sz="1800" spc="-5" dirty="0">
                <a:latin typeface="Calibri"/>
                <a:cs typeface="Calibri"/>
              </a:rPr>
              <a:t>Dolu </a:t>
            </a:r>
            <a:r>
              <a:rPr sz="1800" spc="-15" dirty="0">
                <a:latin typeface="Calibri"/>
                <a:cs typeface="Calibri"/>
              </a:rPr>
              <a:t>kadroya </a:t>
            </a:r>
            <a:r>
              <a:rPr sz="1800" spc="-10" dirty="0">
                <a:latin typeface="Calibri"/>
                <a:cs typeface="Calibri"/>
              </a:rPr>
              <a:t>kurum </a:t>
            </a:r>
            <a:r>
              <a:rPr sz="1800" spc="-5" dirty="0">
                <a:latin typeface="Calibri"/>
                <a:cs typeface="Calibri"/>
              </a:rPr>
              <a:t>dışından </a:t>
            </a:r>
            <a:r>
              <a:rPr sz="1800" spc="-15" dirty="0">
                <a:latin typeface="Calibri"/>
                <a:cs typeface="Calibri"/>
              </a:rPr>
              <a:t>vekalette </a:t>
            </a:r>
            <a:r>
              <a:rPr sz="1800" dirty="0">
                <a:latin typeface="Calibri"/>
                <a:cs typeface="Calibri"/>
              </a:rPr>
              <a:t>mali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haklar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açısından genel </a:t>
            </a:r>
            <a:r>
              <a:rPr sz="1800" spc="-15" dirty="0">
                <a:latin typeface="Calibri"/>
                <a:cs typeface="Calibri"/>
              </a:rPr>
              <a:t>kural </a:t>
            </a:r>
            <a:r>
              <a:rPr sz="1800" spc="-5" dirty="0">
                <a:latin typeface="Calibri"/>
                <a:cs typeface="Calibri"/>
              </a:rPr>
              <a:t>şudur: </a:t>
            </a:r>
            <a:r>
              <a:rPr sz="1800" spc="-25" dirty="0">
                <a:latin typeface="Calibri"/>
                <a:cs typeface="Calibri"/>
              </a:rPr>
              <a:t>Vekalet </a:t>
            </a:r>
            <a:r>
              <a:rPr sz="1800" spc="-10" dirty="0">
                <a:latin typeface="Calibri"/>
                <a:cs typeface="Calibri"/>
              </a:rPr>
              <a:t>görevinin </a:t>
            </a:r>
            <a:r>
              <a:rPr sz="1800" spc="-5" dirty="0">
                <a:latin typeface="Calibri"/>
                <a:cs typeface="Calibri"/>
              </a:rPr>
              <a:t>başladığı </a:t>
            </a:r>
            <a:r>
              <a:rPr sz="1800" spc="-10" dirty="0">
                <a:latin typeface="Calibri"/>
                <a:cs typeface="Calibri"/>
              </a:rPr>
              <a:t>tarihten itibaren vekalet aylığı </a:t>
            </a:r>
            <a:r>
              <a:rPr sz="1800" spc="-30" dirty="0">
                <a:latin typeface="Calibri"/>
                <a:cs typeface="Calibri"/>
              </a:rPr>
              <a:t>ödenir, </a:t>
            </a:r>
            <a:r>
              <a:rPr sz="1800" spc="-10" dirty="0">
                <a:latin typeface="Calibri"/>
                <a:cs typeface="Calibri"/>
              </a:rPr>
              <a:t>zam </a:t>
            </a:r>
            <a:r>
              <a:rPr sz="1800" dirty="0">
                <a:latin typeface="Calibri"/>
                <a:cs typeface="Calibri"/>
              </a:rPr>
              <a:t>ve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tazminatlar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ödenmez.</a:t>
            </a:r>
            <a:endParaRPr sz="1800">
              <a:latin typeface="Calibri"/>
              <a:cs typeface="Calibri"/>
            </a:endParaRPr>
          </a:p>
          <a:p>
            <a:pPr marL="651510" lvl="1" indent="-325120">
              <a:lnSpc>
                <a:spcPct val="100000"/>
              </a:lnSpc>
              <a:spcBef>
                <a:spcPts val="5"/>
              </a:spcBef>
              <a:buAutoNum type="alphaLcPeriod" startAt="3"/>
              <a:tabLst>
                <a:tab pos="651510" algn="l"/>
              </a:tabLst>
            </a:pPr>
            <a:r>
              <a:rPr sz="1800" b="1" dirty="0">
                <a:latin typeface="Calibri"/>
                <a:cs typeface="Calibri"/>
              </a:rPr>
              <a:t>- Dolu </a:t>
            </a:r>
            <a:r>
              <a:rPr sz="1800" b="1" spc="-15" dirty="0">
                <a:latin typeface="Calibri"/>
                <a:cs typeface="Calibri"/>
              </a:rPr>
              <a:t>kadroya </a:t>
            </a:r>
            <a:r>
              <a:rPr sz="1800" b="1" spc="-5" dirty="0">
                <a:latin typeface="Calibri"/>
                <a:cs typeface="Calibri"/>
              </a:rPr>
              <a:t>açıktan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vekalet:</a:t>
            </a:r>
            <a:endParaRPr sz="1800">
              <a:latin typeface="Calibri"/>
              <a:cs typeface="Calibri"/>
            </a:endParaRPr>
          </a:p>
          <a:p>
            <a:pPr marL="37973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Bu </a:t>
            </a:r>
            <a:r>
              <a:rPr sz="1800" spc="-5" dirty="0">
                <a:latin typeface="Calibri"/>
                <a:cs typeface="Calibri"/>
              </a:rPr>
              <a:t>durumda </a:t>
            </a:r>
            <a:r>
              <a:rPr sz="1800" dirty="0">
                <a:latin typeface="Calibri"/>
                <a:cs typeface="Calibri"/>
              </a:rPr>
              <a:t>X </a:t>
            </a:r>
            <a:r>
              <a:rPr sz="1800" spc="-5" dirty="0">
                <a:latin typeface="Calibri"/>
                <a:cs typeface="Calibri"/>
              </a:rPr>
              <a:t>Bakanlığında </a:t>
            </a:r>
            <a:r>
              <a:rPr sz="1800" spc="-10" dirty="0">
                <a:latin typeface="Calibri"/>
                <a:cs typeface="Calibri"/>
              </a:rPr>
              <a:t>çalışan </a:t>
            </a:r>
            <a:r>
              <a:rPr sz="1800" dirty="0">
                <a:latin typeface="Calibri"/>
                <a:cs typeface="Calibri"/>
              </a:rPr>
              <a:t>ve </a:t>
            </a:r>
            <a:r>
              <a:rPr sz="1800" spc="-5" dirty="0">
                <a:latin typeface="Calibri"/>
                <a:cs typeface="Calibri"/>
              </a:rPr>
              <a:t>geçici </a:t>
            </a:r>
            <a:r>
              <a:rPr sz="1800" spc="-10" dirty="0">
                <a:latin typeface="Calibri"/>
                <a:cs typeface="Calibri"/>
              </a:rPr>
              <a:t>olarak görevinden ayrılan </a:t>
            </a:r>
            <a:r>
              <a:rPr sz="1800" dirty="0">
                <a:latin typeface="Calibri"/>
                <a:cs typeface="Calibri"/>
              </a:rPr>
              <a:t>memur </a:t>
            </a:r>
            <a:r>
              <a:rPr sz="1800" spc="-5" dirty="0">
                <a:latin typeface="Calibri"/>
                <a:cs typeface="Calibri"/>
              </a:rPr>
              <a:t>Ahmet'in yerine,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memur</a:t>
            </a:r>
            <a:endParaRPr sz="1800">
              <a:latin typeface="Calibri"/>
              <a:cs typeface="Calibri"/>
            </a:endParaRPr>
          </a:p>
          <a:p>
            <a:pPr marL="12700" marR="20066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olmayan Ayşe </a:t>
            </a:r>
            <a:r>
              <a:rPr sz="1800" spc="-10" dirty="0">
                <a:latin typeface="Calibri"/>
                <a:cs typeface="Calibri"/>
              </a:rPr>
              <a:t>vekalet </a:t>
            </a:r>
            <a:r>
              <a:rPr sz="1800" spc="-25" dirty="0">
                <a:latin typeface="Calibri"/>
                <a:cs typeface="Calibri"/>
              </a:rPr>
              <a:t>etmektedir. </a:t>
            </a:r>
            <a:r>
              <a:rPr sz="1800" spc="-5" dirty="0">
                <a:latin typeface="Calibri"/>
                <a:cs typeface="Calibri"/>
              </a:rPr>
              <a:t>Dolu </a:t>
            </a:r>
            <a:r>
              <a:rPr sz="1800" spc="-15" dirty="0">
                <a:latin typeface="Calibri"/>
                <a:cs typeface="Calibri"/>
              </a:rPr>
              <a:t>kadroya </a:t>
            </a:r>
            <a:r>
              <a:rPr sz="1800" spc="-10" dirty="0">
                <a:latin typeface="Calibri"/>
                <a:cs typeface="Calibri"/>
              </a:rPr>
              <a:t>açıktan </a:t>
            </a:r>
            <a:r>
              <a:rPr sz="1800" spc="-15" dirty="0">
                <a:latin typeface="Calibri"/>
                <a:cs typeface="Calibri"/>
              </a:rPr>
              <a:t>vekalette </a:t>
            </a:r>
            <a:r>
              <a:rPr sz="1800" dirty="0">
                <a:latin typeface="Calibri"/>
                <a:cs typeface="Calibri"/>
              </a:rPr>
              <a:t>mali </a:t>
            </a:r>
            <a:r>
              <a:rPr sz="1800" spc="-5" dirty="0">
                <a:latin typeface="Calibri"/>
                <a:cs typeface="Calibri"/>
              </a:rPr>
              <a:t>haklar açısından genel </a:t>
            </a:r>
            <a:r>
              <a:rPr sz="1800" spc="-15" dirty="0">
                <a:latin typeface="Calibri"/>
                <a:cs typeface="Calibri"/>
              </a:rPr>
              <a:t>kural </a:t>
            </a:r>
            <a:r>
              <a:rPr sz="1800" spc="-5" dirty="0">
                <a:latin typeface="Calibri"/>
                <a:cs typeface="Calibri"/>
              </a:rPr>
              <a:t>şudur: </a:t>
            </a:r>
            <a:r>
              <a:rPr sz="1800" spc="-25" dirty="0">
                <a:latin typeface="Calibri"/>
                <a:cs typeface="Calibri"/>
              </a:rPr>
              <a:t>Vekalet  </a:t>
            </a:r>
            <a:r>
              <a:rPr sz="1800" spc="-10" dirty="0">
                <a:latin typeface="Calibri"/>
                <a:cs typeface="Calibri"/>
              </a:rPr>
              <a:t>görevinin </a:t>
            </a:r>
            <a:r>
              <a:rPr sz="1800" spc="-5" dirty="0">
                <a:latin typeface="Calibri"/>
                <a:cs typeface="Calibri"/>
              </a:rPr>
              <a:t>başladığı </a:t>
            </a:r>
            <a:r>
              <a:rPr sz="1800" spc="-10" dirty="0">
                <a:latin typeface="Calibri"/>
                <a:cs typeface="Calibri"/>
              </a:rPr>
              <a:t>tarihten itibaren vekalet aylığı </a:t>
            </a:r>
            <a:r>
              <a:rPr sz="1800" spc="-30" dirty="0">
                <a:latin typeface="Calibri"/>
                <a:cs typeface="Calibri"/>
              </a:rPr>
              <a:t>ödenir, </a:t>
            </a:r>
            <a:r>
              <a:rPr sz="1800" spc="-10" dirty="0">
                <a:latin typeface="Calibri"/>
                <a:cs typeface="Calibri"/>
              </a:rPr>
              <a:t>memurlara </a:t>
            </a:r>
            <a:r>
              <a:rPr sz="1800" spc="-5" dirty="0">
                <a:latin typeface="Calibri"/>
                <a:cs typeface="Calibri"/>
              </a:rPr>
              <a:t>tanınan </a:t>
            </a:r>
            <a:r>
              <a:rPr sz="1800" spc="-15" dirty="0">
                <a:latin typeface="Calibri"/>
                <a:cs typeface="Calibri"/>
              </a:rPr>
              <a:t>sosyal </a:t>
            </a:r>
            <a:r>
              <a:rPr sz="1800" spc="-10" dirty="0">
                <a:latin typeface="Calibri"/>
                <a:cs typeface="Calibri"/>
              </a:rPr>
              <a:t>haklardan yararlanılır </a:t>
            </a:r>
            <a:r>
              <a:rPr sz="1800" spc="-5" dirty="0">
                <a:latin typeface="Calibri"/>
                <a:cs typeface="Calibri"/>
              </a:rPr>
              <a:t>(aile  </a:t>
            </a:r>
            <a:r>
              <a:rPr sz="1800" spc="-10" dirty="0">
                <a:latin typeface="Calibri"/>
                <a:cs typeface="Calibri"/>
              </a:rPr>
              <a:t>yardımı, </a:t>
            </a:r>
            <a:r>
              <a:rPr sz="1800" spc="-5" dirty="0">
                <a:latin typeface="Calibri"/>
                <a:cs typeface="Calibri"/>
              </a:rPr>
              <a:t>doğum </a:t>
            </a:r>
            <a:r>
              <a:rPr sz="1800" spc="-10" dirty="0">
                <a:latin typeface="Calibri"/>
                <a:cs typeface="Calibri"/>
              </a:rPr>
              <a:t>yardımı, </a:t>
            </a:r>
            <a:r>
              <a:rPr sz="1800" spc="-5" dirty="0">
                <a:latin typeface="Calibri"/>
                <a:cs typeface="Calibri"/>
              </a:rPr>
              <a:t>ölüm </a:t>
            </a:r>
            <a:r>
              <a:rPr sz="1800" spc="-10" dirty="0">
                <a:latin typeface="Calibri"/>
                <a:cs typeface="Calibri"/>
              </a:rPr>
              <a:t>yardımı, tedavi yardımı, cenaze </a:t>
            </a:r>
            <a:r>
              <a:rPr sz="1800" spc="-5" dirty="0">
                <a:latin typeface="Calibri"/>
                <a:cs typeface="Calibri"/>
              </a:rPr>
              <a:t>giderlerine </a:t>
            </a:r>
            <a:r>
              <a:rPr sz="1800" spc="-10" dirty="0">
                <a:latin typeface="Calibri"/>
                <a:cs typeface="Calibri"/>
              </a:rPr>
              <a:t>yardım, </a:t>
            </a:r>
            <a:r>
              <a:rPr sz="1800" spc="-5" dirty="0">
                <a:latin typeface="Calibri"/>
                <a:cs typeface="Calibri"/>
              </a:rPr>
              <a:t>giyecek </a:t>
            </a:r>
            <a:r>
              <a:rPr sz="1800" spc="-10" dirty="0">
                <a:latin typeface="Calibri"/>
                <a:cs typeface="Calibri"/>
              </a:rPr>
              <a:t>yardımı </a:t>
            </a:r>
            <a:r>
              <a:rPr sz="1800" spc="-5" dirty="0">
                <a:latin typeface="Calibri"/>
                <a:cs typeface="Calibri"/>
              </a:rPr>
              <a:t>ve yiyecek  </a:t>
            </a:r>
            <a:r>
              <a:rPr sz="1800" spc="-10" dirty="0">
                <a:latin typeface="Calibri"/>
                <a:cs typeface="Calibri"/>
              </a:rPr>
              <a:t>yardımı), zam </a:t>
            </a:r>
            <a:r>
              <a:rPr sz="1800" dirty="0">
                <a:latin typeface="Calibri"/>
                <a:cs typeface="Calibri"/>
              </a:rPr>
              <a:t>ve </a:t>
            </a:r>
            <a:r>
              <a:rPr sz="1800" spc="-10" dirty="0">
                <a:latin typeface="Calibri"/>
                <a:cs typeface="Calibri"/>
              </a:rPr>
              <a:t>tazminatların </a:t>
            </a:r>
            <a:r>
              <a:rPr sz="1800" spc="-5" dirty="0">
                <a:latin typeface="Calibri"/>
                <a:cs typeface="Calibri"/>
              </a:rPr>
              <a:t>tamamı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ödenir.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49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5"/>
            <a:ext cx="1591945" cy="507365"/>
          </a:xfrm>
          <a:custGeom>
            <a:avLst/>
            <a:gdLst/>
            <a:ahLst/>
            <a:cxnLst/>
            <a:rect l="l" t="t" r="r" b="b"/>
            <a:pathLst>
              <a:path w="1591945" h="507365">
                <a:moveTo>
                  <a:pt x="0" y="0"/>
                </a:moveTo>
                <a:lnTo>
                  <a:pt x="0" y="503428"/>
                </a:lnTo>
                <a:lnTo>
                  <a:pt x="1245844" y="506984"/>
                </a:lnTo>
                <a:lnTo>
                  <a:pt x="1346200" y="506984"/>
                </a:lnTo>
                <a:lnTo>
                  <a:pt x="1350899" y="502158"/>
                </a:lnTo>
                <a:lnTo>
                  <a:pt x="1352423" y="500634"/>
                </a:lnTo>
                <a:lnTo>
                  <a:pt x="1354328" y="499110"/>
                </a:lnTo>
                <a:lnTo>
                  <a:pt x="1355852" y="497459"/>
                </a:lnTo>
                <a:lnTo>
                  <a:pt x="1584960" y="268605"/>
                </a:lnTo>
                <a:lnTo>
                  <a:pt x="1590294" y="261493"/>
                </a:lnTo>
                <a:lnTo>
                  <a:pt x="1591945" y="254254"/>
                </a:lnTo>
                <a:lnTo>
                  <a:pt x="1590294" y="247142"/>
                </a:lnTo>
                <a:lnTo>
                  <a:pt x="1584960" y="240030"/>
                </a:lnTo>
                <a:lnTo>
                  <a:pt x="1355852" y="11303"/>
                </a:lnTo>
                <a:lnTo>
                  <a:pt x="1350899" y="11303"/>
                </a:lnTo>
                <a:lnTo>
                  <a:pt x="1350899" y="6477"/>
                </a:lnTo>
                <a:lnTo>
                  <a:pt x="1346200" y="6477"/>
                </a:lnTo>
                <a:lnTo>
                  <a:pt x="1341374" y="1778"/>
                </a:lnTo>
                <a:lnTo>
                  <a:pt x="1245844" y="1778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55923" y="581355"/>
            <a:ext cx="7172959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dirty="0">
                <a:solidFill>
                  <a:srgbClr val="242424"/>
                </a:solidFill>
                <a:latin typeface="Comic Sans MS"/>
                <a:cs typeface="Comic Sans MS"/>
              </a:rPr>
              <a:t>GÖSTERGE</a:t>
            </a:r>
            <a:r>
              <a:rPr sz="6000" b="0" spc="-200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6000" b="0" spc="-5" dirty="0">
                <a:solidFill>
                  <a:srgbClr val="242424"/>
                </a:solidFill>
                <a:latin typeface="Comic Sans MS"/>
                <a:cs typeface="Comic Sans MS"/>
              </a:rPr>
              <a:t>AYLIĞI</a:t>
            </a:r>
            <a:endParaRPr sz="6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26876" y="6408445"/>
            <a:ext cx="28321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z="1800" dirty="0">
                <a:solidFill>
                  <a:srgbClr val="888888"/>
                </a:solidFill>
                <a:latin typeface="Calibri"/>
                <a:cs typeface="Calibri"/>
              </a:rPr>
              <a:t>5</a:t>
            </a:fld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7761" y="2140966"/>
            <a:ext cx="8771255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mic Sans MS"/>
                <a:cs typeface="Comic Sans MS"/>
              </a:rPr>
              <a:t>657 </a:t>
            </a:r>
            <a:r>
              <a:rPr sz="2000" spc="-5" dirty="0">
                <a:latin typeface="Comic Sans MS"/>
                <a:cs typeface="Comic Sans MS"/>
              </a:rPr>
              <a:t>Sayılı </a:t>
            </a:r>
            <a:r>
              <a:rPr sz="2000" dirty="0">
                <a:latin typeface="Comic Sans MS"/>
                <a:cs typeface="Comic Sans MS"/>
              </a:rPr>
              <a:t>Devlet </a:t>
            </a:r>
            <a:r>
              <a:rPr sz="2000" spc="-10" dirty="0">
                <a:latin typeface="Comic Sans MS"/>
                <a:cs typeface="Comic Sans MS"/>
              </a:rPr>
              <a:t>Memurları </a:t>
            </a:r>
            <a:r>
              <a:rPr sz="2000" spc="-5" dirty="0">
                <a:latin typeface="Comic Sans MS"/>
                <a:cs typeface="Comic Sans MS"/>
              </a:rPr>
              <a:t>Kanununun </a:t>
            </a:r>
            <a:r>
              <a:rPr sz="2000" dirty="0">
                <a:latin typeface="Comic Sans MS"/>
                <a:cs typeface="Comic Sans MS"/>
              </a:rPr>
              <a:t>36, </a:t>
            </a:r>
            <a:r>
              <a:rPr sz="2000" spc="-5" dirty="0">
                <a:latin typeface="Comic Sans MS"/>
                <a:cs typeface="Comic Sans MS"/>
              </a:rPr>
              <a:t>43/a, 149, 150, 154, ve  155.nci maddeleri </a:t>
            </a:r>
            <a:r>
              <a:rPr sz="2000" dirty="0">
                <a:latin typeface="Comic Sans MS"/>
                <a:cs typeface="Comic Sans MS"/>
              </a:rPr>
              <a:t>ile </a:t>
            </a:r>
            <a:r>
              <a:rPr sz="2000" spc="-5" dirty="0">
                <a:latin typeface="Comic Sans MS"/>
                <a:cs typeface="Comic Sans MS"/>
              </a:rPr>
              <a:t>2914 </a:t>
            </a:r>
            <a:r>
              <a:rPr sz="2000" spc="-10" dirty="0">
                <a:latin typeface="Comic Sans MS"/>
                <a:cs typeface="Comic Sans MS"/>
              </a:rPr>
              <a:t>sayılı Yükseköğretim </a:t>
            </a:r>
            <a:r>
              <a:rPr sz="2000" spc="-5" dirty="0">
                <a:latin typeface="Comic Sans MS"/>
                <a:cs typeface="Comic Sans MS"/>
              </a:rPr>
              <a:t>Kanununun </a:t>
            </a:r>
            <a:r>
              <a:rPr sz="2000" spc="-10" dirty="0">
                <a:latin typeface="Comic Sans MS"/>
                <a:cs typeface="Comic Sans MS"/>
              </a:rPr>
              <a:t>5.nci  </a:t>
            </a:r>
            <a:r>
              <a:rPr sz="2000" dirty="0">
                <a:latin typeface="Comic Sans MS"/>
                <a:cs typeface="Comic Sans MS"/>
              </a:rPr>
              <a:t>maddesinde yer </a:t>
            </a:r>
            <a:r>
              <a:rPr sz="2000" spc="-5" dirty="0">
                <a:latin typeface="Comic Sans MS"/>
                <a:cs typeface="Comic Sans MS"/>
              </a:rPr>
              <a:t>alan </a:t>
            </a:r>
            <a:r>
              <a:rPr sz="2000" spc="-10" dirty="0">
                <a:latin typeface="Comic Sans MS"/>
                <a:cs typeface="Comic Sans MS"/>
              </a:rPr>
              <a:t>hükümler </a:t>
            </a:r>
            <a:r>
              <a:rPr sz="2000" spc="-5" dirty="0">
                <a:latin typeface="Comic Sans MS"/>
                <a:cs typeface="Comic Sans MS"/>
              </a:rPr>
              <a:t>uyarınca </a:t>
            </a:r>
            <a:r>
              <a:rPr sz="2000" spc="-10" dirty="0">
                <a:latin typeface="Comic Sans MS"/>
                <a:cs typeface="Comic Sans MS"/>
              </a:rPr>
              <a:t>kademe </a:t>
            </a:r>
            <a:r>
              <a:rPr sz="2000" spc="-5" dirty="0">
                <a:latin typeface="Comic Sans MS"/>
                <a:cs typeface="Comic Sans MS"/>
              </a:rPr>
              <a:t>esasına </a:t>
            </a:r>
            <a:r>
              <a:rPr sz="2000" dirty="0">
                <a:latin typeface="Comic Sans MS"/>
                <a:cs typeface="Comic Sans MS"/>
              </a:rPr>
              <a:t>göre </a:t>
            </a:r>
            <a:r>
              <a:rPr sz="2000" spc="-5" dirty="0">
                <a:latin typeface="Comic Sans MS"/>
                <a:cs typeface="Comic Sans MS"/>
              </a:rPr>
              <a:t>düzenlenen  </a:t>
            </a:r>
            <a:r>
              <a:rPr sz="2000" spc="-10" dirty="0">
                <a:latin typeface="Comic Sans MS"/>
                <a:cs typeface="Comic Sans MS"/>
              </a:rPr>
              <a:t>aylık gösterge </a:t>
            </a:r>
            <a:r>
              <a:rPr sz="2000" spc="-5" dirty="0">
                <a:latin typeface="Comic Sans MS"/>
                <a:cs typeface="Comic Sans MS"/>
              </a:rPr>
              <a:t>tablolarında </a:t>
            </a:r>
            <a:r>
              <a:rPr sz="2000" dirty="0">
                <a:latin typeface="Comic Sans MS"/>
                <a:cs typeface="Comic Sans MS"/>
              </a:rPr>
              <a:t>yer </a:t>
            </a:r>
            <a:r>
              <a:rPr sz="2000" spc="-5" dirty="0">
                <a:latin typeface="Comic Sans MS"/>
                <a:cs typeface="Comic Sans MS"/>
              </a:rPr>
              <a:t>alan gösterge rakamlarının </a:t>
            </a:r>
            <a:r>
              <a:rPr sz="2000" spc="-10" dirty="0">
                <a:latin typeface="Comic Sans MS"/>
                <a:cs typeface="Comic Sans MS"/>
              </a:rPr>
              <a:t>yürürlükte </a:t>
            </a:r>
            <a:r>
              <a:rPr sz="2000" spc="-5" dirty="0">
                <a:latin typeface="Comic Sans MS"/>
                <a:cs typeface="Comic Sans MS"/>
              </a:rPr>
              <a:t>olan  </a:t>
            </a:r>
            <a:r>
              <a:rPr sz="2000" dirty="0">
                <a:latin typeface="Comic Sans MS"/>
                <a:cs typeface="Comic Sans MS"/>
              </a:rPr>
              <a:t>memur </a:t>
            </a:r>
            <a:r>
              <a:rPr sz="2000" spc="-5" dirty="0">
                <a:latin typeface="Comic Sans MS"/>
                <a:cs typeface="Comic Sans MS"/>
              </a:rPr>
              <a:t>aylık katsayısı </a:t>
            </a:r>
            <a:r>
              <a:rPr sz="2000" dirty="0">
                <a:latin typeface="Comic Sans MS"/>
                <a:cs typeface="Comic Sans MS"/>
              </a:rPr>
              <a:t>ile çarpımı sonucu </a:t>
            </a:r>
            <a:r>
              <a:rPr sz="2000" spc="-5" dirty="0">
                <a:latin typeface="Comic Sans MS"/>
                <a:cs typeface="Comic Sans MS"/>
              </a:rPr>
              <a:t>bulunacak</a:t>
            </a:r>
            <a:r>
              <a:rPr sz="2000" spc="-18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miktar.</a:t>
            </a:r>
            <a:endParaRPr sz="2000">
              <a:latin typeface="Comic Sans MS"/>
              <a:cs typeface="Comic Sans MS"/>
            </a:endParaRPr>
          </a:p>
          <a:p>
            <a:pPr marL="12700" marR="5715" indent="533400">
              <a:lnSpc>
                <a:spcPct val="100000"/>
              </a:lnSpc>
              <a:spcBef>
                <a:spcPts val="2405"/>
              </a:spcBef>
              <a:tabLst>
                <a:tab pos="1608455" algn="l"/>
                <a:tab pos="3323590" algn="l"/>
              </a:tabLst>
            </a:pPr>
            <a:r>
              <a:rPr sz="2000" spc="-5" dirty="0">
                <a:latin typeface="Comic Sans MS"/>
                <a:cs typeface="Comic Sans MS"/>
              </a:rPr>
              <a:t>Kademe	ilerlemesinde	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bu ilerlemeye müstehak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olduğu tarihi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takip </a:t>
            </a:r>
            <a:r>
              <a:rPr sz="2000" b="1" spc="-10" dirty="0">
                <a:latin typeface="Comic Sans MS"/>
                <a:cs typeface="Comic Sans MS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eden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ay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başından 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itibaren,  Derece yükselmesinde 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ise yükseldiği</a:t>
            </a:r>
            <a:r>
              <a:rPr sz="2000" b="1" u="heavy" spc="-3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veya</a:t>
            </a:r>
            <a:endParaRPr sz="2000">
              <a:latin typeface="Comic Sans MS"/>
              <a:cs typeface="Comic Sans MS"/>
            </a:endParaRPr>
          </a:p>
          <a:p>
            <a:pPr marL="12700" algn="just">
              <a:lnSpc>
                <a:spcPct val="100000"/>
              </a:lnSpc>
            </a:pPr>
            <a:r>
              <a:rPr sz="2000" u="heavy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atandığı</a:t>
            </a:r>
            <a:r>
              <a:rPr sz="2000" b="1" u="heavy" spc="52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derecenin</a:t>
            </a:r>
            <a:r>
              <a:rPr sz="2000" b="1" u="heavy" spc="52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görevine</a:t>
            </a:r>
            <a:r>
              <a:rPr sz="2000" b="1" u="heavy" spc="52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başladığı</a:t>
            </a:r>
            <a:r>
              <a:rPr sz="2000" b="1" u="heavy" spc="52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tarihi</a:t>
            </a:r>
            <a:r>
              <a:rPr sz="2000" b="1" u="heavy" spc="51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takip</a:t>
            </a:r>
            <a:r>
              <a:rPr sz="2000" b="1" u="heavy" spc="509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eden</a:t>
            </a:r>
            <a:r>
              <a:rPr sz="2000" b="1" u="heavy" spc="509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ay</a:t>
            </a:r>
            <a:r>
              <a:rPr sz="2000" b="1" u="heavy" spc="52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başından</a:t>
            </a:r>
            <a:endParaRPr sz="2000">
              <a:latin typeface="Comic Sans MS"/>
              <a:cs typeface="Comic Sans MS"/>
            </a:endParaRPr>
          </a:p>
          <a:p>
            <a:pPr marL="12700" algn="just">
              <a:lnSpc>
                <a:spcPct val="100000"/>
              </a:lnSpc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itibaren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hak</a:t>
            </a:r>
            <a:r>
              <a:rPr sz="2000" b="1" u="heavy" spc="-8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kazanır.</a:t>
            </a:r>
            <a:endParaRPr sz="2000">
              <a:latin typeface="Comic Sans MS"/>
              <a:cs typeface="Comic Sans MS"/>
            </a:endParaRPr>
          </a:p>
          <a:p>
            <a:pPr marL="113030" algn="ctr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Gösterge x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Aylık</a:t>
            </a:r>
            <a:r>
              <a:rPr sz="2000" spc="-9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Katsayı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4394" y="863853"/>
            <a:ext cx="9258935" cy="38595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0" lvl="1" indent="-356870">
              <a:lnSpc>
                <a:spcPts val="2135"/>
              </a:lnSpc>
              <a:spcBef>
                <a:spcPts val="100"/>
              </a:spcBef>
              <a:buAutoNum type="alphaLcPeriod" startAt="4"/>
              <a:tabLst>
                <a:tab pos="654685" algn="l"/>
              </a:tabLst>
            </a:pPr>
            <a:r>
              <a:rPr sz="1800" b="1" dirty="0">
                <a:solidFill>
                  <a:srgbClr val="333333"/>
                </a:solidFill>
                <a:latin typeface="Times New Roman"/>
                <a:cs typeface="Times New Roman"/>
              </a:rPr>
              <a:t>- Boş </a:t>
            </a:r>
            <a:r>
              <a:rPr sz="1800" b="1" spc="-10" dirty="0">
                <a:solidFill>
                  <a:srgbClr val="333333"/>
                </a:solidFill>
                <a:latin typeface="Times New Roman"/>
                <a:cs typeface="Times New Roman"/>
              </a:rPr>
              <a:t>kadroya </a:t>
            </a:r>
            <a:r>
              <a:rPr sz="18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kurum içinden </a:t>
            </a:r>
            <a:r>
              <a:rPr sz="1800" b="1" dirty="0">
                <a:solidFill>
                  <a:srgbClr val="333333"/>
                </a:solidFill>
                <a:latin typeface="Times New Roman"/>
                <a:cs typeface="Times New Roman"/>
              </a:rPr>
              <a:t>vekalet:</a:t>
            </a:r>
            <a:endParaRPr sz="1800">
              <a:latin typeface="Times New Roman"/>
              <a:cs typeface="Times New Roman"/>
            </a:endParaRPr>
          </a:p>
          <a:p>
            <a:pPr marR="64135" algn="ctr">
              <a:lnSpc>
                <a:spcPts val="2130"/>
              </a:lnSpc>
            </a:pPr>
            <a:r>
              <a:rPr sz="1800" dirty="0">
                <a:latin typeface="Calibri"/>
                <a:cs typeface="Calibri"/>
              </a:rPr>
              <a:t>Bu </a:t>
            </a:r>
            <a:r>
              <a:rPr sz="1800" spc="-5" dirty="0">
                <a:latin typeface="Calibri"/>
                <a:cs typeface="Calibri"/>
              </a:rPr>
              <a:t>durumda </a:t>
            </a:r>
            <a:r>
              <a:rPr sz="1800" dirty="0">
                <a:latin typeface="Calibri"/>
                <a:cs typeface="Calibri"/>
              </a:rPr>
              <a:t>X </a:t>
            </a:r>
            <a:r>
              <a:rPr sz="1800" spc="-5" dirty="0">
                <a:latin typeface="Calibri"/>
                <a:cs typeface="Calibri"/>
              </a:rPr>
              <a:t>Bakanlığında </a:t>
            </a:r>
            <a:r>
              <a:rPr sz="1800" spc="-10" dirty="0">
                <a:latin typeface="Calibri"/>
                <a:cs typeface="Calibri"/>
              </a:rPr>
              <a:t>yer </a:t>
            </a:r>
            <a:r>
              <a:rPr sz="1800" dirty="0">
                <a:latin typeface="Calibri"/>
                <a:cs typeface="Calibri"/>
              </a:rPr>
              <a:t>alan </a:t>
            </a:r>
            <a:r>
              <a:rPr sz="1800" spc="-5" dirty="0">
                <a:latin typeface="Calibri"/>
                <a:cs typeface="Calibri"/>
              </a:rPr>
              <a:t>boş bir </a:t>
            </a:r>
            <a:r>
              <a:rPr sz="1800" spc="-15" dirty="0">
                <a:latin typeface="Calibri"/>
                <a:cs typeface="Calibri"/>
              </a:rPr>
              <a:t>kadroya, </a:t>
            </a:r>
            <a:r>
              <a:rPr sz="1800" spc="-10" dirty="0">
                <a:latin typeface="Calibri"/>
                <a:cs typeface="Calibri"/>
              </a:rPr>
              <a:t>aynı Bakanlıkta </a:t>
            </a:r>
            <a:r>
              <a:rPr sz="1800" spc="-5" dirty="0">
                <a:latin typeface="Calibri"/>
                <a:cs typeface="Calibri"/>
              </a:rPr>
              <a:t>çalışan </a:t>
            </a:r>
            <a:r>
              <a:rPr sz="1800" dirty="0">
                <a:latin typeface="Calibri"/>
                <a:cs typeface="Calibri"/>
              </a:rPr>
              <a:t>memur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Ayşe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5"/>
              </a:lnSpc>
            </a:pPr>
            <a:r>
              <a:rPr sz="1800" spc="-10" dirty="0">
                <a:latin typeface="Calibri"/>
                <a:cs typeface="Calibri"/>
              </a:rPr>
              <a:t>vekalet </a:t>
            </a:r>
            <a:r>
              <a:rPr sz="1800" spc="-25" dirty="0">
                <a:latin typeface="Calibri"/>
                <a:cs typeface="Calibri"/>
              </a:rPr>
              <a:t>etmektedir. </a:t>
            </a:r>
            <a:r>
              <a:rPr sz="1800" dirty="0">
                <a:latin typeface="Calibri"/>
                <a:cs typeface="Calibri"/>
              </a:rPr>
              <a:t>Boş </a:t>
            </a:r>
            <a:r>
              <a:rPr sz="1800" spc="-15" dirty="0">
                <a:latin typeface="Calibri"/>
                <a:cs typeface="Calibri"/>
              </a:rPr>
              <a:t>kadroya </a:t>
            </a:r>
            <a:r>
              <a:rPr sz="1800" spc="-10" dirty="0">
                <a:latin typeface="Calibri"/>
                <a:cs typeface="Calibri"/>
              </a:rPr>
              <a:t>kurum </a:t>
            </a:r>
            <a:r>
              <a:rPr sz="1800" spc="-5" dirty="0">
                <a:latin typeface="Calibri"/>
                <a:cs typeface="Calibri"/>
              </a:rPr>
              <a:t>içinden </a:t>
            </a:r>
            <a:r>
              <a:rPr sz="1800" spc="-15" dirty="0">
                <a:latin typeface="Calibri"/>
                <a:cs typeface="Calibri"/>
              </a:rPr>
              <a:t>vekalette </a:t>
            </a:r>
            <a:r>
              <a:rPr sz="1800" dirty="0">
                <a:latin typeface="Calibri"/>
                <a:cs typeface="Calibri"/>
              </a:rPr>
              <a:t>mali </a:t>
            </a:r>
            <a:r>
              <a:rPr sz="1800" spc="-5" dirty="0">
                <a:latin typeface="Calibri"/>
                <a:cs typeface="Calibri"/>
              </a:rPr>
              <a:t>haklar açısından </a:t>
            </a:r>
            <a:r>
              <a:rPr sz="1800" dirty="0">
                <a:latin typeface="Calibri"/>
                <a:cs typeface="Calibri"/>
              </a:rPr>
              <a:t>genel </a:t>
            </a:r>
            <a:r>
              <a:rPr sz="1800" spc="-15" dirty="0">
                <a:latin typeface="Calibri"/>
                <a:cs typeface="Calibri"/>
              </a:rPr>
              <a:t>kural </a:t>
            </a:r>
            <a:r>
              <a:rPr sz="1800" spc="-5" dirty="0">
                <a:latin typeface="Calibri"/>
                <a:cs typeface="Calibri"/>
              </a:rPr>
              <a:t>şudur: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aya </a:t>
            </a:r>
            <a:r>
              <a:rPr sz="1800" spc="-10" dirty="0">
                <a:latin typeface="Calibri"/>
                <a:cs typeface="Calibri"/>
              </a:rPr>
              <a:t>kadar vekalet aylığı </a:t>
            </a:r>
            <a:r>
              <a:rPr sz="1800" spc="-5" dirty="0">
                <a:latin typeface="Calibri"/>
                <a:cs typeface="Calibri"/>
              </a:rPr>
              <a:t>ödenmez, </a:t>
            </a:r>
            <a:r>
              <a:rPr sz="1800" spc="-10" dirty="0">
                <a:latin typeface="Calibri"/>
                <a:cs typeface="Calibri"/>
              </a:rPr>
              <a:t>zam </a:t>
            </a:r>
            <a:r>
              <a:rPr sz="1800" dirty="0">
                <a:latin typeface="Calibri"/>
                <a:cs typeface="Calibri"/>
              </a:rPr>
              <a:t>ve </a:t>
            </a:r>
            <a:r>
              <a:rPr sz="1800" spc="-10" dirty="0">
                <a:latin typeface="Calibri"/>
                <a:cs typeface="Calibri"/>
              </a:rPr>
              <a:t>tazminat farkları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ödenir.</a:t>
            </a:r>
            <a:endParaRPr sz="1800">
              <a:latin typeface="Calibri"/>
              <a:cs typeface="Calibri"/>
            </a:endParaRPr>
          </a:p>
          <a:p>
            <a:pPr marL="722630" lvl="1" indent="-342900">
              <a:lnSpc>
                <a:spcPct val="100000"/>
              </a:lnSpc>
              <a:buAutoNum type="alphaLcPeriod" startAt="5"/>
              <a:tabLst>
                <a:tab pos="723265" algn="l"/>
              </a:tabLst>
            </a:pPr>
            <a:r>
              <a:rPr sz="1800" b="1" dirty="0">
                <a:latin typeface="Calibri"/>
                <a:cs typeface="Calibri"/>
              </a:rPr>
              <a:t>- Boş </a:t>
            </a:r>
            <a:r>
              <a:rPr sz="1800" b="1" spc="-15" dirty="0">
                <a:latin typeface="Calibri"/>
                <a:cs typeface="Calibri"/>
              </a:rPr>
              <a:t>kadroya </a:t>
            </a:r>
            <a:r>
              <a:rPr sz="1800" b="1" spc="-10" dirty="0">
                <a:latin typeface="Calibri"/>
                <a:cs typeface="Calibri"/>
              </a:rPr>
              <a:t>kurum </a:t>
            </a:r>
            <a:r>
              <a:rPr sz="1800" b="1" dirty="0">
                <a:latin typeface="Calibri"/>
                <a:cs typeface="Calibri"/>
              </a:rPr>
              <a:t>dışından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vekalet:</a:t>
            </a:r>
            <a:endParaRPr sz="1800">
              <a:latin typeface="Calibri"/>
              <a:cs typeface="Calibri"/>
            </a:endParaRPr>
          </a:p>
          <a:p>
            <a:pPr marL="12700" marR="5080" indent="36703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Bu </a:t>
            </a:r>
            <a:r>
              <a:rPr sz="1800" spc="-5" dirty="0">
                <a:latin typeface="Calibri"/>
                <a:cs typeface="Calibri"/>
              </a:rPr>
              <a:t>durumda </a:t>
            </a:r>
            <a:r>
              <a:rPr sz="1800" dirty="0">
                <a:latin typeface="Calibri"/>
                <a:cs typeface="Calibri"/>
              </a:rPr>
              <a:t>X </a:t>
            </a:r>
            <a:r>
              <a:rPr sz="1800" spc="-5" dirty="0">
                <a:latin typeface="Calibri"/>
                <a:cs typeface="Calibri"/>
              </a:rPr>
              <a:t>Bakanlığında </a:t>
            </a:r>
            <a:r>
              <a:rPr sz="1800" spc="-10" dirty="0">
                <a:latin typeface="Calibri"/>
                <a:cs typeface="Calibri"/>
              </a:rPr>
              <a:t>yer </a:t>
            </a:r>
            <a:r>
              <a:rPr sz="1800" dirty="0">
                <a:latin typeface="Calibri"/>
                <a:cs typeface="Calibri"/>
              </a:rPr>
              <a:t>alan </a:t>
            </a:r>
            <a:r>
              <a:rPr sz="1800" spc="-5" dirty="0">
                <a:latin typeface="Calibri"/>
                <a:cs typeface="Calibri"/>
              </a:rPr>
              <a:t>boş bir </a:t>
            </a:r>
            <a:r>
              <a:rPr sz="1800" spc="-15" dirty="0">
                <a:latin typeface="Calibri"/>
                <a:cs typeface="Calibri"/>
              </a:rPr>
              <a:t>kadroya, </a:t>
            </a:r>
            <a:r>
              <a:rPr sz="1800" spc="-10" dirty="0">
                <a:latin typeface="Calibri"/>
                <a:cs typeface="Calibri"/>
              </a:rPr>
              <a:t>başka </a:t>
            </a:r>
            <a:r>
              <a:rPr sz="1800" spc="-5" dirty="0">
                <a:latin typeface="Calibri"/>
                <a:cs typeface="Calibri"/>
              </a:rPr>
              <a:t>bir </a:t>
            </a:r>
            <a:r>
              <a:rPr sz="1800" spc="-10" dirty="0">
                <a:latin typeface="Calibri"/>
                <a:cs typeface="Calibri"/>
              </a:rPr>
              <a:t>Bakanlıkta </a:t>
            </a:r>
            <a:r>
              <a:rPr sz="1800" spc="-5" dirty="0">
                <a:latin typeface="Calibri"/>
                <a:cs typeface="Calibri"/>
              </a:rPr>
              <a:t>çalışan </a:t>
            </a:r>
            <a:r>
              <a:rPr sz="1800" dirty="0">
                <a:latin typeface="Calibri"/>
                <a:cs typeface="Calibri"/>
              </a:rPr>
              <a:t>memur </a:t>
            </a:r>
            <a:r>
              <a:rPr sz="1800" spc="-15" dirty="0">
                <a:latin typeface="Calibri"/>
                <a:cs typeface="Calibri"/>
              </a:rPr>
              <a:t>Ayşe  </a:t>
            </a:r>
            <a:r>
              <a:rPr sz="1800" spc="-10" dirty="0">
                <a:latin typeface="Calibri"/>
                <a:cs typeface="Calibri"/>
              </a:rPr>
              <a:t>vekalet </a:t>
            </a:r>
            <a:r>
              <a:rPr sz="1800" spc="-25" dirty="0">
                <a:latin typeface="Calibri"/>
                <a:cs typeface="Calibri"/>
              </a:rPr>
              <a:t>etmektedir. </a:t>
            </a:r>
            <a:r>
              <a:rPr sz="1800" dirty="0">
                <a:latin typeface="Calibri"/>
                <a:cs typeface="Calibri"/>
              </a:rPr>
              <a:t>Boş </a:t>
            </a:r>
            <a:r>
              <a:rPr sz="1800" spc="-15" dirty="0">
                <a:latin typeface="Calibri"/>
                <a:cs typeface="Calibri"/>
              </a:rPr>
              <a:t>kadroya </a:t>
            </a:r>
            <a:r>
              <a:rPr sz="1800" spc="-10" dirty="0">
                <a:latin typeface="Calibri"/>
                <a:cs typeface="Calibri"/>
              </a:rPr>
              <a:t>kurum </a:t>
            </a:r>
            <a:r>
              <a:rPr sz="1800" spc="-5" dirty="0">
                <a:latin typeface="Calibri"/>
                <a:cs typeface="Calibri"/>
              </a:rPr>
              <a:t>dışından </a:t>
            </a:r>
            <a:r>
              <a:rPr sz="1800" spc="-15" dirty="0">
                <a:latin typeface="Calibri"/>
                <a:cs typeface="Calibri"/>
              </a:rPr>
              <a:t>vekalette </a:t>
            </a:r>
            <a:r>
              <a:rPr sz="1800" dirty="0">
                <a:latin typeface="Calibri"/>
                <a:cs typeface="Calibri"/>
              </a:rPr>
              <a:t>mali </a:t>
            </a:r>
            <a:r>
              <a:rPr sz="1800" spc="-5" dirty="0">
                <a:latin typeface="Calibri"/>
                <a:cs typeface="Calibri"/>
              </a:rPr>
              <a:t>haklar açısından genel </a:t>
            </a:r>
            <a:r>
              <a:rPr sz="1800" spc="-15" dirty="0">
                <a:latin typeface="Calibri"/>
                <a:cs typeface="Calibri"/>
              </a:rPr>
              <a:t>kural </a:t>
            </a:r>
            <a:r>
              <a:rPr sz="1800" spc="-5" dirty="0">
                <a:latin typeface="Calibri"/>
                <a:cs typeface="Calibri"/>
              </a:rPr>
              <a:t>şudur: </a:t>
            </a:r>
            <a:r>
              <a:rPr sz="1800" dirty="0">
                <a:latin typeface="Calibri"/>
                <a:cs typeface="Calibri"/>
              </a:rPr>
              <a:t>3  </a:t>
            </a:r>
            <a:r>
              <a:rPr sz="1800" spc="-25" dirty="0">
                <a:latin typeface="Calibri"/>
                <a:cs typeface="Calibri"/>
              </a:rPr>
              <a:t>aya </a:t>
            </a:r>
            <a:r>
              <a:rPr sz="1800" spc="-10" dirty="0">
                <a:latin typeface="Calibri"/>
                <a:cs typeface="Calibri"/>
              </a:rPr>
              <a:t>kadar vekalet aylığı </a:t>
            </a:r>
            <a:r>
              <a:rPr sz="1800" spc="-5" dirty="0">
                <a:latin typeface="Calibri"/>
                <a:cs typeface="Calibri"/>
              </a:rPr>
              <a:t>ödenmez, </a:t>
            </a:r>
            <a:r>
              <a:rPr sz="1800" spc="-10" dirty="0">
                <a:latin typeface="Calibri"/>
                <a:cs typeface="Calibri"/>
              </a:rPr>
              <a:t>zam </a:t>
            </a:r>
            <a:r>
              <a:rPr sz="1800" spc="-5" dirty="0">
                <a:latin typeface="Calibri"/>
                <a:cs typeface="Calibri"/>
              </a:rPr>
              <a:t>ve </a:t>
            </a:r>
            <a:r>
              <a:rPr sz="1800" spc="-10" dirty="0">
                <a:latin typeface="Calibri"/>
                <a:cs typeface="Calibri"/>
              </a:rPr>
              <a:t>tazminat farkları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ödenir.</a:t>
            </a:r>
            <a:endParaRPr sz="1800">
              <a:latin typeface="Calibri"/>
              <a:cs typeface="Calibri"/>
            </a:endParaRPr>
          </a:p>
          <a:p>
            <a:pPr marL="571500" lvl="1" indent="-297180">
              <a:lnSpc>
                <a:spcPct val="100000"/>
              </a:lnSpc>
              <a:spcBef>
                <a:spcPts val="5"/>
              </a:spcBef>
              <a:buAutoNum type="alphaLcPeriod" startAt="6"/>
              <a:tabLst>
                <a:tab pos="572135" algn="l"/>
              </a:tabLst>
            </a:pPr>
            <a:r>
              <a:rPr sz="1800" b="1" dirty="0">
                <a:latin typeface="Calibri"/>
                <a:cs typeface="Calibri"/>
              </a:rPr>
              <a:t>- Boş </a:t>
            </a:r>
            <a:r>
              <a:rPr sz="1800" b="1" spc="-15" dirty="0">
                <a:latin typeface="Calibri"/>
                <a:cs typeface="Calibri"/>
              </a:rPr>
              <a:t>kadroya </a:t>
            </a:r>
            <a:r>
              <a:rPr sz="1800" b="1" spc="-5" dirty="0">
                <a:latin typeface="Calibri"/>
                <a:cs typeface="Calibri"/>
              </a:rPr>
              <a:t>açıktan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vekalet:</a:t>
            </a:r>
            <a:endParaRPr sz="1800">
              <a:latin typeface="Calibri"/>
              <a:cs typeface="Calibri"/>
            </a:endParaRPr>
          </a:p>
          <a:p>
            <a:pPr marL="12700" marR="22225" indent="36703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Bu </a:t>
            </a:r>
            <a:r>
              <a:rPr sz="1800" spc="-5" dirty="0">
                <a:latin typeface="Calibri"/>
                <a:cs typeface="Calibri"/>
              </a:rPr>
              <a:t>durumda </a:t>
            </a:r>
            <a:r>
              <a:rPr sz="1800" dirty="0">
                <a:latin typeface="Calibri"/>
                <a:cs typeface="Calibri"/>
              </a:rPr>
              <a:t>X </a:t>
            </a:r>
            <a:r>
              <a:rPr sz="1800" spc="-5" dirty="0">
                <a:latin typeface="Calibri"/>
                <a:cs typeface="Calibri"/>
              </a:rPr>
              <a:t>Bakanlığında </a:t>
            </a:r>
            <a:r>
              <a:rPr sz="1800" spc="-10" dirty="0">
                <a:latin typeface="Calibri"/>
                <a:cs typeface="Calibri"/>
              </a:rPr>
              <a:t>yer </a:t>
            </a:r>
            <a:r>
              <a:rPr sz="1800" dirty="0">
                <a:latin typeface="Calibri"/>
                <a:cs typeface="Calibri"/>
              </a:rPr>
              <a:t>alan </a:t>
            </a:r>
            <a:r>
              <a:rPr sz="1800" spc="-5" dirty="0">
                <a:latin typeface="Calibri"/>
                <a:cs typeface="Calibri"/>
              </a:rPr>
              <a:t>boş </a:t>
            </a:r>
            <a:r>
              <a:rPr sz="1800" spc="-15" dirty="0">
                <a:latin typeface="Calibri"/>
                <a:cs typeface="Calibri"/>
              </a:rPr>
              <a:t>kadroya, </a:t>
            </a:r>
            <a:r>
              <a:rPr sz="1800" dirty="0">
                <a:latin typeface="Calibri"/>
                <a:cs typeface="Calibri"/>
              </a:rPr>
              <a:t>memur </a:t>
            </a:r>
            <a:r>
              <a:rPr sz="1800" spc="-15" dirty="0">
                <a:latin typeface="Calibri"/>
                <a:cs typeface="Calibri"/>
              </a:rPr>
              <a:t>olmayan Ayşe </a:t>
            </a:r>
            <a:r>
              <a:rPr sz="1800" spc="-10" dirty="0">
                <a:latin typeface="Calibri"/>
                <a:cs typeface="Calibri"/>
              </a:rPr>
              <a:t>vekalet </a:t>
            </a:r>
            <a:r>
              <a:rPr sz="1800" spc="-25" dirty="0">
                <a:latin typeface="Calibri"/>
                <a:cs typeface="Calibri"/>
              </a:rPr>
              <a:t>etmektedir. </a:t>
            </a:r>
            <a:r>
              <a:rPr sz="1800" dirty="0">
                <a:latin typeface="Calibri"/>
                <a:cs typeface="Calibri"/>
              </a:rPr>
              <a:t>Boş  </a:t>
            </a:r>
            <a:r>
              <a:rPr sz="1800" spc="-15" dirty="0">
                <a:latin typeface="Calibri"/>
                <a:cs typeface="Calibri"/>
              </a:rPr>
              <a:t>kadroya </a:t>
            </a:r>
            <a:r>
              <a:rPr sz="1800" spc="-10" dirty="0">
                <a:latin typeface="Calibri"/>
                <a:cs typeface="Calibri"/>
              </a:rPr>
              <a:t>açıktan </a:t>
            </a:r>
            <a:r>
              <a:rPr sz="1800" spc="-15" dirty="0">
                <a:latin typeface="Calibri"/>
                <a:cs typeface="Calibri"/>
              </a:rPr>
              <a:t>vekalette </a:t>
            </a:r>
            <a:r>
              <a:rPr sz="1800" dirty="0">
                <a:latin typeface="Calibri"/>
                <a:cs typeface="Calibri"/>
              </a:rPr>
              <a:t>mali </a:t>
            </a:r>
            <a:r>
              <a:rPr sz="1800" spc="-5" dirty="0">
                <a:latin typeface="Calibri"/>
                <a:cs typeface="Calibri"/>
              </a:rPr>
              <a:t>haklar açısından </a:t>
            </a:r>
            <a:r>
              <a:rPr sz="1800" dirty="0">
                <a:latin typeface="Calibri"/>
                <a:cs typeface="Calibri"/>
              </a:rPr>
              <a:t>genel </a:t>
            </a:r>
            <a:r>
              <a:rPr sz="1800" spc="-15" dirty="0">
                <a:latin typeface="Calibri"/>
                <a:cs typeface="Calibri"/>
              </a:rPr>
              <a:t>kural </a:t>
            </a:r>
            <a:r>
              <a:rPr sz="1800" dirty="0">
                <a:latin typeface="Calibri"/>
                <a:cs typeface="Calibri"/>
              </a:rPr>
              <a:t>şudur: </a:t>
            </a:r>
            <a:r>
              <a:rPr sz="1800" spc="-20" dirty="0">
                <a:latin typeface="Calibri"/>
                <a:cs typeface="Calibri"/>
              </a:rPr>
              <a:t>Vekalet </a:t>
            </a:r>
            <a:r>
              <a:rPr sz="1800" spc="-5" dirty="0">
                <a:latin typeface="Calibri"/>
                <a:cs typeface="Calibri"/>
              </a:rPr>
              <a:t>görevinin </a:t>
            </a:r>
            <a:r>
              <a:rPr sz="1800" dirty="0">
                <a:latin typeface="Calibri"/>
                <a:cs typeface="Calibri"/>
              </a:rPr>
              <a:t>başladığı  </a:t>
            </a:r>
            <a:r>
              <a:rPr sz="1800" spc="-15" dirty="0">
                <a:latin typeface="Calibri"/>
                <a:cs typeface="Calibri"/>
              </a:rPr>
              <a:t>tarihten </a:t>
            </a:r>
            <a:r>
              <a:rPr sz="1800" spc="-10" dirty="0">
                <a:latin typeface="Calibri"/>
                <a:cs typeface="Calibri"/>
              </a:rPr>
              <a:t>itibaren vekalet aylığı </a:t>
            </a:r>
            <a:r>
              <a:rPr sz="1800" spc="-30" dirty="0">
                <a:latin typeface="Calibri"/>
                <a:cs typeface="Calibri"/>
              </a:rPr>
              <a:t>ödenir, </a:t>
            </a:r>
            <a:r>
              <a:rPr sz="1800" spc="-5" dirty="0">
                <a:latin typeface="Calibri"/>
                <a:cs typeface="Calibri"/>
              </a:rPr>
              <a:t>memurlara tanınan </a:t>
            </a:r>
            <a:r>
              <a:rPr sz="1800" spc="-15" dirty="0">
                <a:latin typeface="Calibri"/>
                <a:cs typeface="Calibri"/>
              </a:rPr>
              <a:t>sosyal </a:t>
            </a:r>
            <a:r>
              <a:rPr sz="1800" spc="-10" dirty="0">
                <a:latin typeface="Calibri"/>
                <a:cs typeface="Calibri"/>
              </a:rPr>
              <a:t>haklardan yararlanılır (aile yardımı,  </a:t>
            </a:r>
            <a:r>
              <a:rPr sz="1800" spc="-5" dirty="0">
                <a:latin typeface="Calibri"/>
                <a:cs typeface="Calibri"/>
              </a:rPr>
              <a:t>doğum </a:t>
            </a:r>
            <a:r>
              <a:rPr sz="1800" spc="-10" dirty="0">
                <a:latin typeface="Calibri"/>
                <a:cs typeface="Calibri"/>
              </a:rPr>
              <a:t>yardımı, </a:t>
            </a:r>
            <a:r>
              <a:rPr sz="1800" spc="-5" dirty="0">
                <a:latin typeface="Calibri"/>
                <a:cs typeface="Calibri"/>
              </a:rPr>
              <a:t>ölüm </a:t>
            </a:r>
            <a:r>
              <a:rPr sz="1800" spc="-10" dirty="0">
                <a:latin typeface="Calibri"/>
                <a:cs typeface="Calibri"/>
              </a:rPr>
              <a:t>yardımı, tedavi yardımı, cenaze </a:t>
            </a:r>
            <a:r>
              <a:rPr sz="1800" spc="-5" dirty="0">
                <a:latin typeface="Calibri"/>
                <a:cs typeface="Calibri"/>
              </a:rPr>
              <a:t>giderlerine </a:t>
            </a:r>
            <a:r>
              <a:rPr sz="1800" spc="-10" dirty="0">
                <a:latin typeface="Calibri"/>
                <a:cs typeface="Calibri"/>
              </a:rPr>
              <a:t>yardım, </a:t>
            </a:r>
            <a:r>
              <a:rPr sz="1800" spc="-5" dirty="0">
                <a:latin typeface="Calibri"/>
                <a:cs typeface="Calibri"/>
              </a:rPr>
              <a:t>giyecek </a:t>
            </a:r>
            <a:r>
              <a:rPr sz="1800" spc="-10" dirty="0">
                <a:latin typeface="Calibri"/>
                <a:cs typeface="Calibri"/>
              </a:rPr>
              <a:t>yardımı </a:t>
            </a:r>
            <a:r>
              <a:rPr sz="1800" spc="-5" dirty="0">
                <a:latin typeface="Calibri"/>
                <a:cs typeface="Calibri"/>
              </a:rPr>
              <a:t>ve yiyecek  </a:t>
            </a:r>
            <a:r>
              <a:rPr sz="1800" spc="-10" dirty="0">
                <a:latin typeface="Calibri"/>
                <a:cs typeface="Calibri"/>
              </a:rPr>
              <a:t>yardımı), zam </a:t>
            </a:r>
            <a:r>
              <a:rPr sz="1800" dirty="0">
                <a:latin typeface="Calibri"/>
                <a:cs typeface="Calibri"/>
              </a:rPr>
              <a:t>ve </a:t>
            </a:r>
            <a:r>
              <a:rPr sz="1800" spc="-10" dirty="0">
                <a:latin typeface="Calibri"/>
                <a:cs typeface="Calibri"/>
              </a:rPr>
              <a:t>tazminatların </a:t>
            </a:r>
            <a:r>
              <a:rPr sz="1800" spc="-5" dirty="0">
                <a:latin typeface="Calibri"/>
                <a:cs typeface="Calibri"/>
              </a:rPr>
              <a:t>tamamı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ödenir.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50</a:t>
            </a:fld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0754" y="347218"/>
            <a:ext cx="59601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ÖNEMLİ </a:t>
            </a:r>
            <a:r>
              <a:rPr dirty="0"/>
              <a:t>GÖRÜŞ VE</a:t>
            </a:r>
            <a:r>
              <a:rPr spc="-70" dirty="0"/>
              <a:t> </a:t>
            </a:r>
            <a:r>
              <a:rPr dirty="0"/>
              <a:t>NOTLAR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51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40739" y="1066905"/>
            <a:ext cx="10648950" cy="48869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800" b="1" i="1" u="heavy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160 Seri Nolu DMK </a:t>
            </a:r>
            <a:r>
              <a:rPr sz="1800" b="1" i="1" u="heavy" spc="-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Genel </a:t>
            </a:r>
            <a:r>
              <a:rPr sz="1800" b="1" i="1" u="heavy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Tebliği </a:t>
            </a:r>
            <a:r>
              <a:rPr sz="1800" b="1" i="1" u="heavy" spc="-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hükümlerine göre;</a:t>
            </a:r>
            <a:r>
              <a:rPr sz="1800" b="1" i="1" spc="-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212121"/>
                </a:solidFill>
                <a:latin typeface="Verdana"/>
                <a:cs typeface="Verdana"/>
              </a:rPr>
              <a:t>Üst </a:t>
            </a:r>
            <a:r>
              <a:rPr sz="1800" i="1" spc="-5" dirty="0">
                <a:solidFill>
                  <a:srgbClr val="212121"/>
                </a:solidFill>
                <a:latin typeface="Verdana"/>
                <a:cs typeface="Verdana"/>
              </a:rPr>
              <a:t>derece ile </a:t>
            </a:r>
            <a:r>
              <a:rPr sz="1800" i="1" dirty="0">
                <a:solidFill>
                  <a:srgbClr val="212121"/>
                </a:solidFill>
                <a:latin typeface="Verdana"/>
                <a:cs typeface="Verdana"/>
              </a:rPr>
              <a:t>alt</a:t>
            </a:r>
            <a:r>
              <a:rPr sz="1800" i="1" spc="3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Verdana"/>
                <a:cs typeface="Verdana"/>
              </a:rPr>
              <a:t>derecelere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i="1" spc="-5" dirty="0">
                <a:solidFill>
                  <a:srgbClr val="212121"/>
                </a:solidFill>
                <a:latin typeface="Verdana"/>
                <a:cs typeface="Verdana"/>
              </a:rPr>
              <a:t>yapılan atamalarda </a:t>
            </a:r>
            <a:r>
              <a:rPr sz="1800" i="1" dirty="0">
                <a:solidFill>
                  <a:srgbClr val="212121"/>
                </a:solidFill>
                <a:latin typeface="Verdana"/>
                <a:cs typeface="Verdana"/>
              </a:rPr>
              <a:t>ve</a:t>
            </a:r>
            <a:r>
              <a:rPr sz="1800" i="1" u="heavy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 </a:t>
            </a:r>
            <a:r>
              <a:rPr sz="1800" b="1" i="1" u="heavy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görev </a:t>
            </a:r>
            <a:r>
              <a:rPr sz="1800" b="1" i="1" u="heavy" spc="-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değişikliğinde</a:t>
            </a:r>
            <a:r>
              <a:rPr sz="1800" b="1" i="1" spc="-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Verdana"/>
                <a:cs typeface="Verdana"/>
              </a:rPr>
              <a:t>memur, atandığı göreve başladığı</a:t>
            </a:r>
            <a:r>
              <a:rPr sz="1800" i="1" spc="11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800" i="1" spc="-5" dirty="0">
                <a:solidFill>
                  <a:srgbClr val="212121"/>
                </a:solidFill>
                <a:latin typeface="Verdana"/>
                <a:cs typeface="Verdana"/>
              </a:rPr>
              <a:t>tarihi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i="1" spc="-5" dirty="0">
                <a:solidFill>
                  <a:srgbClr val="212121"/>
                </a:solidFill>
                <a:latin typeface="Verdana"/>
                <a:cs typeface="Verdana"/>
              </a:rPr>
              <a:t>izleyen aybaşından itibaren atandığı derecenin </a:t>
            </a:r>
            <a:r>
              <a:rPr sz="1800" i="1" dirty="0">
                <a:solidFill>
                  <a:srgbClr val="212121"/>
                </a:solidFill>
                <a:latin typeface="Verdana"/>
                <a:cs typeface="Verdana"/>
              </a:rPr>
              <a:t>aylığına hak </a:t>
            </a:r>
            <a:r>
              <a:rPr sz="1800" i="1" spc="-5" dirty="0">
                <a:solidFill>
                  <a:srgbClr val="212121"/>
                </a:solidFill>
                <a:latin typeface="Verdana"/>
                <a:cs typeface="Verdana"/>
              </a:rPr>
              <a:t>kazandığından, </a:t>
            </a:r>
            <a:r>
              <a:rPr sz="1800" i="1" dirty="0">
                <a:solidFill>
                  <a:srgbClr val="212121"/>
                </a:solidFill>
                <a:latin typeface="Verdana"/>
                <a:cs typeface="Verdana"/>
              </a:rPr>
              <a:t>yeni </a:t>
            </a:r>
            <a:r>
              <a:rPr sz="1800" i="1" spc="-5" dirty="0">
                <a:solidFill>
                  <a:srgbClr val="212121"/>
                </a:solidFill>
                <a:latin typeface="Verdana"/>
                <a:cs typeface="Verdana"/>
              </a:rPr>
              <a:t>derece</a:t>
            </a:r>
            <a:r>
              <a:rPr sz="1800" i="1" spc="18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212121"/>
                </a:solidFill>
                <a:latin typeface="Verdana"/>
                <a:cs typeface="Verdana"/>
              </a:rPr>
              <a:t>ve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i="1" spc="-5" dirty="0">
                <a:solidFill>
                  <a:srgbClr val="212121"/>
                </a:solidFill>
                <a:latin typeface="Verdana"/>
                <a:cs typeface="Verdana"/>
              </a:rPr>
              <a:t>görevlerine </a:t>
            </a:r>
            <a:r>
              <a:rPr sz="1800" i="1" dirty="0">
                <a:solidFill>
                  <a:srgbClr val="212121"/>
                </a:solidFill>
                <a:latin typeface="Verdana"/>
                <a:cs typeface="Verdana"/>
              </a:rPr>
              <a:t>ait </a:t>
            </a:r>
            <a:r>
              <a:rPr sz="1800" i="1" spc="-5" dirty="0">
                <a:solidFill>
                  <a:srgbClr val="212121"/>
                </a:solidFill>
                <a:latin typeface="Verdana"/>
                <a:cs typeface="Verdana"/>
              </a:rPr>
              <a:t>zam </a:t>
            </a:r>
            <a:r>
              <a:rPr sz="1800" i="1" dirty="0">
                <a:solidFill>
                  <a:srgbClr val="212121"/>
                </a:solidFill>
                <a:latin typeface="Verdana"/>
                <a:cs typeface="Verdana"/>
              </a:rPr>
              <a:t>ve </a:t>
            </a:r>
            <a:r>
              <a:rPr sz="1800" i="1" spc="-5" dirty="0">
                <a:solidFill>
                  <a:srgbClr val="212121"/>
                </a:solidFill>
                <a:latin typeface="Verdana"/>
                <a:cs typeface="Verdana"/>
              </a:rPr>
              <a:t>tazminatlarının da buna </a:t>
            </a:r>
            <a:r>
              <a:rPr sz="1800" i="1" dirty="0">
                <a:solidFill>
                  <a:srgbClr val="212121"/>
                </a:solidFill>
                <a:latin typeface="Verdana"/>
                <a:cs typeface="Verdana"/>
              </a:rPr>
              <a:t>göre </a:t>
            </a:r>
            <a:r>
              <a:rPr sz="1800" i="1" spc="-5" dirty="0">
                <a:solidFill>
                  <a:srgbClr val="212121"/>
                </a:solidFill>
                <a:latin typeface="Verdana"/>
                <a:cs typeface="Verdana"/>
              </a:rPr>
              <a:t>ödenmesi,</a:t>
            </a:r>
            <a:r>
              <a:rPr sz="1800" i="1" u="heavy" spc="-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 </a:t>
            </a:r>
            <a:r>
              <a:rPr sz="1800" b="1" i="1" u="heavy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ancak 657 </a:t>
            </a:r>
            <a:r>
              <a:rPr sz="1800" b="1" i="1" u="heavy" spc="-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sayılı</a:t>
            </a:r>
            <a:r>
              <a:rPr sz="1800" b="1" i="1" u="heavy" spc="13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 </a:t>
            </a:r>
            <a:r>
              <a:rPr sz="1800" b="1" i="1" u="heavy" spc="-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Kanunun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u="heavy" spc="-450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68 inci </a:t>
            </a:r>
            <a:r>
              <a:rPr sz="1800" b="1" i="1" u="heavy" spc="-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maddesinin </a:t>
            </a:r>
            <a:r>
              <a:rPr sz="1800" b="1" i="1" u="heavy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(B) </a:t>
            </a:r>
            <a:r>
              <a:rPr sz="1800" b="1" i="1" u="heavy" spc="-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bendine göre atananların aylık </a:t>
            </a:r>
            <a:r>
              <a:rPr sz="1800" b="1" i="1" u="heavy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ve </a:t>
            </a:r>
            <a:r>
              <a:rPr sz="1800" b="1" i="1" u="heavy" spc="-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diğer hakları</a:t>
            </a:r>
            <a:r>
              <a:rPr sz="1800" b="1" i="1" u="heavy" spc="30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 </a:t>
            </a:r>
            <a:r>
              <a:rPr sz="1800" b="1" i="1" u="heavy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atandıkları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u="heavy" spc="-45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yeni kadro </a:t>
            </a:r>
            <a:r>
              <a:rPr sz="1800" b="1" i="1" u="heavy" spc="-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dereceleri </a:t>
            </a:r>
            <a:r>
              <a:rPr sz="1800" b="1" i="1" u="heavy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üzerinden </a:t>
            </a:r>
            <a:r>
              <a:rPr sz="1800" b="1" i="1" u="heavy" spc="-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göreve başladıkları günden</a:t>
            </a:r>
            <a:r>
              <a:rPr sz="1800" b="1" i="1" u="heavy" spc="2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 </a:t>
            </a:r>
            <a:r>
              <a:rPr sz="1800" b="1" i="1" u="heavy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itibaren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u="heavy" spc="-450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ödendiğinden, bu </a:t>
            </a:r>
            <a:r>
              <a:rPr sz="1800" b="1" i="1" u="heavy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kadro </a:t>
            </a:r>
            <a:r>
              <a:rPr sz="1800" b="1" i="1" u="heavy" spc="-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dereceleri </a:t>
            </a:r>
            <a:r>
              <a:rPr sz="1800" b="1" i="1" u="heavy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için öngörülen zam ve </a:t>
            </a:r>
            <a:r>
              <a:rPr sz="1800" b="1" i="1" u="heavy" spc="-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tazminatların da</a:t>
            </a:r>
            <a:r>
              <a:rPr sz="1800" b="1" i="1" u="heavy" spc="7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 </a:t>
            </a:r>
            <a:r>
              <a:rPr sz="1800" b="1" i="1" u="heavy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anılan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u="heavy" spc="-450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Kanunun </a:t>
            </a:r>
            <a:r>
              <a:rPr sz="1800" b="1" i="1" u="heavy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165 inci </a:t>
            </a:r>
            <a:r>
              <a:rPr sz="1800" b="1" i="1" u="heavy" spc="-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maddesinde olduğu gibi </a:t>
            </a:r>
            <a:r>
              <a:rPr sz="1800" b="1" i="1" u="heavy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göreve </a:t>
            </a:r>
            <a:r>
              <a:rPr sz="1800" b="1" i="1" u="heavy" spc="-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başladıkları günden</a:t>
            </a:r>
            <a:r>
              <a:rPr sz="1800" b="1" i="1" u="heavy" spc="3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 </a:t>
            </a:r>
            <a:r>
              <a:rPr sz="1800" b="1" i="1" u="heavy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itibaren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800" u="heavy" spc="-450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Verdana"/>
                <a:cs typeface="Verdana"/>
              </a:rPr>
              <a:t>ödenmesi,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1800" spc="-5" dirty="0">
                <a:solidFill>
                  <a:srgbClr val="212121"/>
                </a:solidFill>
                <a:latin typeface="Verdana"/>
                <a:cs typeface="Verdana"/>
              </a:rPr>
              <a:t>657 sayılı </a:t>
            </a:r>
            <a:r>
              <a:rPr sz="1800" spc="-10" dirty="0">
                <a:solidFill>
                  <a:srgbClr val="212121"/>
                </a:solidFill>
                <a:latin typeface="Verdana"/>
                <a:cs typeface="Verdana"/>
              </a:rPr>
              <a:t>Kanunun </a:t>
            </a:r>
            <a:r>
              <a:rPr sz="1800" dirty="0">
                <a:solidFill>
                  <a:srgbClr val="212121"/>
                </a:solidFill>
                <a:latin typeface="Verdana"/>
                <a:cs typeface="Verdana"/>
              </a:rPr>
              <a:t>68 inci </a:t>
            </a:r>
            <a:r>
              <a:rPr sz="1800" spc="-5" dirty="0">
                <a:solidFill>
                  <a:srgbClr val="212121"/>
                </a:solidFill>
                <a:latin typeface="Verdana"/>
                <a:cs typeface="Verdana"/>
              </a:rPr>
              <a:t>maddesinin (B) bendi </a:t>
            </a:r>
            <a:r>
              <a:rPr sz="1800" dirty="0">
                <a:solidFill>
                  <a:srgbClr val="212121"/>
                </a:solidFill>
                <a:latin typeface="Verdana"/>
                <a:cs typeface="Verdana"/>
              </a:rPr>
              <a:t>hükmü </a:t>
            </a:r>
            <a:r>
              <a:rPr sz="1800" spc="-5" dirty="0">
                <a:solidFill>
                  <a:srgbClr val="212121"/>
                </a:solidFill>
                <a:latin typeface="Verdana"/>
                <a:cs typeface="Verdana"/>
              </a:rPr>
              <a:t>uyarınca </a:t>
            </a:r>
            <a:r>
              <a:rPr sz="1800" dirty="0">
                <a:solidFill>
                  <a:srgbClr val="212121"/>
                </a:solidFill>
                <a:latin typeface="Verdana"/>
                <a:cs typeface="Verdana"/>
              </a:rPr>
              <a:t>üst </a:t>
            </a:r>
            <a:r>
              <a:rPr sz="1800" spc="-5" dirty="0">
                <a:solidFill>
                  <a:srgbClr val="212121"/>
                </a:solidFill>
                <a:latin typeface="Verdana"/>
                <a:cs typeface="Verdana"/>
              </a:rPr>
              <a:t>derecelere</a:t>
            </a:r>
            <a:r>
              <a:rPr sz="1800" spc="12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Verdana"/>
                <a:cs typeface="Verdana"/>
              </a:rPr>
              <a:t>atanan</a:t>
            </a:r>
            <a:endParaRPr sz="1800">
              <a:latin typeface="Verdana"/>
              <a:cs typeface="Verdana"/>
            </a:endParaRPr>
          </a:p>
          <a:p>
            <a:pPr marL="12700" marR="77470">
              <a:lnSpc>
                <a:spcPct val="114999"/>
              </a:lnSpc>
              <a:tabLst>
                <a:tab pos="4281805" algn="l"/>
                <a:tab pos="4389755" algn="l"/>
              </a:tabLst>
            </a:pPr>
            <a:r>
              <a:rPr sz="1800" dirty="0">
                <a:solidFill>
                  <a:srgbClr val="212121"/>
                </a:solidFill>
                <a:latin typeface="Verdana"/>
                <a:cs typeface="Verdana"/>
              </a:rPr>
              <a:t>devlet memurları</a:t>
            </a:r>
            <a:r>
              <a:rPr sz="1800" spc="1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Verdana"/>
                <a:cs typeface="Verdana"/>
              </a:rPr>
              <a:t>göreve</a:t>
            </a:r>
            <a:r>
              <a:rPr sz="1800" dirty="0">
                <a:solidFill>
                  <a:srgbClr val="212121"/>
                </a:solidFill>
                <a:latin typeface="Verdana"/>
                <a:cs typeface="Verdana"/>
              </a:rPr>
              <a:t> başladıkları		</a:t>
            </a:r>
            <a:r>
              <a:rPr sz="1800" spc="-5" dirty="0">
                <a:solidFill>
                  <a:srgbClr val="212121"/>
                </a:solidFill>
                <a:latin typeface="Verdana"/>
                <a:cs typeface="Verdana"/>
              </a:rPr>
              <a:t>tarih </a:t>
            </a:r>
            <a:r>
              <a:rPr sz="1800" dirty="0">
                <a:solidFill>
                  <a:srgbClr val="212121"/>
                </a:solidFill>
                <a:latin typeface="Verdana"/>
                <a:cs typeface="Verdana"/>
              </a:rPr>
              <a:t>itibariyle </a:t>
            </a:r>
            <a:r>
              <a:rPr sz="1800" spc="-5" dirty="0">
                <a:solidFill>
                  <a:srgbClr val="212121"/>
                </a:solidFill>
                <a:latin typeface="Verdana"/>
                <a:cs typeface="Verdana"/>
              </a:rPr>
              <a:t>zam ve tazminata </a:t>
            </a:r>
            <a:r>
              <a:rPr sz="1800" dirty="0">
                <a:solidFill>
                  <a:srgbClr val="212121"/>
                </a:solidFill>
                <a:latin typeface="Verdana"/>
                <a:cs typeface="Verdana"/>
              </a:rPr>
              <a:t>hak </a:t>
            </a:r>
            <a:r>
              <a:rPr sz="1800" spc="-20" dirty="0">
                <a:solidFill>
                  <a:srgbClr val="212121"/>
                </a:solidFill>
                <a:latin typeface="Verdana"/>
                <a:cs typeface="Verdana"/>
              </a:rPr>
              <a:t>kazanacaklardır.  Zam </a:t>
            </a:r>
            <a:r>
              <a:rPr sz="1800" spc="-5" dirty="0">
                <a:solidFill>
                  <a:srgbClr val="212121"/>
                </a:solidFill>
                <a:latin typeface="Verdana"/>
                <a:cs typeface="Verdana"/>
              </a:rPr>
              <a:t>ve </a:t>
            </a:r>
            <a:r>
              <a:rPr sz="1800" dirty="0">
                <a:solidFill>
                  <a:srgbClr val="212121"/>
                </a:solidFill>
                <a:latin typeface="Verdana"/>
                <a:cs typeface="Verdana"/>
              </a:rPr>
              <a:t>tazminatların</a:t>
            </a:r>
            <a:r>
              <a:rPr sz="1800" spc="2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Verdana"/>
                <a:cs typeface="Verdana"/>
              </a:rPr>
              <a:t>ödenmesi</a:t>
            </a:r>
            <a:r>
              <a:rPr sz="1800" spc="3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212121"/>
                </a:solidFill>
                <a:latin typeface="Verdana"/>
                <a:cs typeface="Verdana"/>
              </a:rPr>
              <a:t>için	</a:t>
            </a:r>
            <a:r>
              <a:rPr sz="1800" spc="-5" dirty="0">
                <a:solidFill>
                  <a:srgbClr val="212121"/>
                </a:solidFill>
                <a:latin typeface="Verdana"/>
                <a:cs typeface="Verdana"/>
              </a:rPr>
              <a:t>Atama onayında 657 sayılı </a:t>
            </a:r>
            <a:r>
              <a:rPr sz="1800" dirty="0">
                <a:solidFill>
                  <a:srgbClr val="212121"/>
                </a:solidFill>
                <a:latin typeface="Verdana"/>
                <a:cs typeface="Verdana"/>
              </a:rPr>
              <a:t>Devlet</a:t>
            </a:r>
            <a:r>
              <a:rPr sz="1800" spc="-1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212121"/>
                </a:solidFill>
                <a:latin typeface="Verdana"/>
                <a:cs typeface="Verdana"/>
              </a:rPr>
              <a:t>Memurları</a:t>
            </a:r>
            <a:endParaRPr sz="1800">
              <a:latin typeface="Verdana"/>
              <a:cs typeface="Verdana"/>
            </a:endParaRPr>
          </a:p>
          <a:p>
            <a:pPr marL="12700" marR="353060">
              <a:lnSpc>
                <a:spcPct val="114999"/>
              </a:lnSpc>
            </a:pPr>
            <a:r>
              <a:rPr sz="1800" spc="-10" dirty="0">
                <a:solidFill>
                  <a:srgbClr val="212121"/>
                </a:solidFill>
                <a:latin typeface="Verdana"/>
                <a:cs typeface="Verdana"/>
              </a:rPr>
              <a:t>Kanununun </a:t>
            </a:r>
            <a:r>
              <a:rPr sz="1800" dirty="0">
                <a:solidFill>
                  <a:srgbClr val="212121"/>
                </a:solidFill>
                <a:latin typeface="Verdana"/>
                <a:cs typeface="Verdana"/>
              </a:rPr>
              <a:t>68 </a:t>
            </a:r>
            <a:r>
              <a:rPr sz="1800" spc="-5" dirty="0">
                <a:solidFill>
                  <a:srgbClr val="212121"/>
                </a:solidFill>
                <a:latin typeface="Verdana"/>
                <a:cs typeface="Verdana"/>
              </a:rPr>
              <a:t>maddesinin (B) bendi </a:t>
            </a:r>
            <a:r>
              <a:rPr sz="1800" dirty="0">
                <a:solidFill>
                  <a:srgbClr val="212121"/>
                </a:solidFill>
                <a:latin typeface="Verdana"/>
                <a:cs typeface="Verdana"/>
              </a:rPr>
              <a:t>hükmünün bulunması </a:t>
            </a:r>
            <a:r>
              <a:rPr sz="1800" spc="-5" dirty="0">
                <a:solidFill>
                  <a:srgbClr val="212121"/>
                </a:solidFill>
                <a:latin typeface="Verdana"/>
                <a:cs typeface="Verdana"/>
              </a:rPr>
              <a:t>gerektiğine dikkat </a:t>
            </a:r>
            <a:r>
              <a:rPr sz="1800" spc="-25" dirty="0">
                <a:solidFill>
                  <a:srgbClr val="212121"/>
                </a:solidFill>
                <a:latin typeface="Verdana"/>
                <a:cs typeface="Verdana"/>
              </a:rPr>
              <a:t>edilmelidir.  </a:t>
            </a:r>
            <a:r>
              <a:rPr sz="1800" dirty="0">
                <a:solidFill>
                  <a:srgbClr val="212121"/>
                </a:solidFill>
                <a:latin typeface="Verdana"/>
                <a:cs typeface="Verdana"/>
              </a:rPr>
              <a:t>Bu </a:t>
            </a:r>
            <a:r>
              <a:rPr sz="1800" spc="-5" dirty="0">
                <a:solidFill>
                  <a:srgbClr val="212121"/>
                </a:solidFill>
                <a:latin typeface="Verdana"/>
                <a:cs typeface="Verdana"/>
              </a:rPr>
              <a:t>sebeple yeni </a:t>
            </a:r>
            <a:r>
              <a:rPr sz="1800" spc="-10" dirty="0">
                <a:solidFill>
                  <a:srgbClr val="212121"/>
                </a:solidFill>
                <a:latin typeface="Verdana"/>
                <a:cs typeface="Verdana"/>
              </a:rPr>
              <a:t>göreve </a:t>
            </a:r>
            <a:r>
              <a:rPr sz="1800" dirty="0">
                <a:solidFill>
                  <a:srgbClr val="212121"/>
                </a:solidFill>
                <a:latin typeface="Verdana"/>
                <a:cs typeface="Verdana"/>
              </a:rPr>
              <a:t>ilişkin </a:t>
            </a:r>
            <a:r>
              <a:rPr sz="1800" spc="-5" dirty="0">
                <a:solidFill>
                  <a:srgbClr val="212121"/>
                </a:solidFill>
                <a:latin typeface="Verdana"/>
                <a:cs typeface="Verdana"/>
              </a:rPr>
              <a:t>zam ve </a:t>
            </a:r>
            <a:r>
              <a:rPr sz="1800" dirty="0">
                <a:solidFill>
                  <a:srgbClr val="212121"/>
                </a:solidFill>
                <a:latin typeface="Verdana"/>
                <a:cs typeface="Verdana"/>
              </a:rPr>
              <a:t>tazminatları </a:t>
            </a:r>
            <a:r>
              <a:rPr sz="1800" spc="-10" dirty="0">
                <a:solidFill>
                  <a:srgbClr val="212121"/>
                </a:solidFill>
                <a:latin typeface="Verdana"/>
                <a:cs typeface="Verdana"/>
              </a:rPr>
              <a:t>almaya </a:t>
            </a:r>
            <a:r>
              <a:rPr sz="1800" spc="-5" dirty="0">
                <a:solidFill>
                  <a:srgbClr val="212121"/>
                </a:solidFill>
                <a:latin typeface="Verdana"/>
                <a:cs typeface="Verdana"/>
              </a:rPr>
              <a:t>göreve </a:t>
            </a:r>
            <a:r>
              <a:rPr sz="1800" dirty="0">
                <a:solidFill>
                  <a:srgbClr val="212121"/>
                </a:solidFill>
                <a:latin typeface="Verdana"/>
                <a:cs typeface="Verdana"/>
              </a:rPr>
              <a:t>başlanılan </a:t>
            </a:r>
            <a:r>
              <a:rPr sz="1800" spc="-5" dirty="0">
                <a:solidFill>
                  <a:srgbClr val="212121"/>
                </a:solidFill>
                <a:latin typeface="Verdana"/>
                <a:cs typeface="Verdana"/>
              </a:rPr>
              <a:t>tarihten  itibaren </a:t>
            </a:r>
            <a:r>
              <a:rPr sz="1800" dirty="0">
                <a:solidFill>
                  <a:srgbClr val="212121"/>
                </a:solidFill>
                <a:latin typeface="Verdana"/>
                <a:cs typeface="Verdana"/>
              </a:rPr>
              <a:t>hak kazanılmış</a:t>
            </a:r>
            <a:r>
              <a:rPr sz="1800" spc="-25" dirty="0">
                <a:solidFill>
                  <a:srgbClr val="212121"/>
                </a:solidFill>
                <a:latin typeface="Verdana"/>
                <a:cs typeface="Verdana"/>
              </a:rPr>
              <a:t> sayılacaktır.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39576" y="6351219"/>
            <a:ext cx="2571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888888"/>
                </a:solidFill>
                <a:latin typeface="Calibri"/>
                <a:cs typeface="Calibri"/>
              </a:rPr>
              <a:t>52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6193" y="237490"/>
            <a:ext cx="10741025" cy="6149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14999"/>
              </a:lnSpc>
              <a:spcBef>
                <a:spcPts val="100"/>
              </a:spcBef>
            </a:pPr>
            <a:r>
              <a:rPr sz="1800" b="1" dirty="0">
                <a:latin typeface="Comic Sans MS"/>
                <a:cs typeface="Comic Sans MS"/>
              </a:rPr>
              <a:t>DPB Görüşü </a:t>
            </a:r>
            <a:r>
              <a:rPr sz="1800" b="1" spc="-5" dirty="0">
                <a:latin typeface="Comic Sans MS"/>
                <a:cs typeface="Comic Sans MS"/>
              </a:rPr>
              <a:t>ÖZET: </a:t>
            </a:r>
            <a:r>
              <a:rPr sz="1800" spc="-5" dirty="0">
                <a:latin typeface="Comic Sans MS"/>
                <a:cs typeface="Comic Sans MS"/>
              </a:rPr>
              <a:t>Teknisyen unvanlı kadroda </a:t>
            </a:r>
            <a:r>
              <a:rPr sz="1800" dirty="0">
                <a:latin typeface="Comic Sans MS"/>
                <a:cs typeface="Comic Sans MS"/>
              </a:rPr>
              <a:t>görev yapan memura, meslek lisesi matbaa </a:t>
            </a:r>
            <a:r>
              <a:rPr sz="1800" spc="-5" dirty="0">
                <a:latin typeface="Comic Sans MS"/>
                <a:cs typeface="Comic Sans MS"/>
              </a:rPr>
              <a:t>bölümü   mezunu iken Anadolu </a:t>
            </a:r>
            <a:r>
              <a:rPr sz="1800" spc="-10" dirty="0">
                <a:latin typeface="Comic Sans MS"/>
                <a:cs typeface="Comic Sans MS"/>
              </a:rPr>
              <a:t>Üniversitesi </a:t>
            </a:r>
            <a:r>
              <a:rPr sz="1800" spc="-5" dirty="0">
                <a:latin typeface="Comic Sans MS"/>
                <a:cs typeface="Comic Sans MS"/>
              </a:rPr>
              <a:t>Açıköğretim </a:t>
            </a:r>
            <a:r>
              <a:rPr sz="1800" dirty="0">
                <a:latin typeface="Comic Sans MS"/>
                <a:cs typeface="Comic Sans MS"/>
              </a:rPr>
              <a:t>Fakültesi </a:t>
            </a:r>
            <a:r>
              <a:rPr sz="1800" spc="-5" dirty="0">
                <a:latin typeface="Comic Sans MS"/>
                <a:cs typeface="Comic Sans MS"/>
              </a:rPr>
              <a:t>Görsel-İşitsel Teknikler </a:t>
            </a:r>
            <a:r>
              <a:rPr sz="1800" dirty="0">
                <a:latin typeface="Comic Sans MS"/>
                <a:cs typeface="Comic Sans MS"/>
              </a:rPr>
              <a:t>ve </a:t>
            </a:r>
            <a:r>
              <a:rPr sz="1800" spc="-5" dirty="0">
                <a:latin typeface="Comic Sans MS"/>
                <a:cs typeface="Comic Sans MS"/>
              </a:rPr>
              <a:t>Medya  </a:t>
            </a:r>
            <a:r>
              <a:rPr sz="1800" spc="-10" dirty="0">
                <a:latin typeface="Comic Sans MS"/>
                <a:cs typeface="Comic Sans MS"/>
              </a:rPr>
              <a:t>Yapımcılığı </a:t>
            </a:r>
            <a:r>
              <a:rPr sz="1800" spc="-5" dirty="0">
                <a:latin typeface="Comic Sans MS"/>
                <a:cs typeface="Comic Sans MS"/>
              </a:rPr>
              <a:t>Bölümü </a:t>
            </a:r>
            <a:r>
              <a:rPr sz="1800" dirty="0">
                <a:latin typeface="Comic Sans MS"/>
                <a:cs typeface="Comic Sans MS"/>
              </a:rPr>
              <a:t>Fotoğrafçılık </a:t>
            </a:r>
            <a:r>
              <a:rPr sz="1800" spc="-5" dirty="0">
                <a:latin typeface="Comic Sans MS"/>
                <a:cs typeface="Comic Sans MS"/>
              </a:rPr>
              <a:t>ve Kameramanlık Programından mezun olması dolayısıyla, </a:t>
            </a:r>
            <a:r>
              <a:rPr sz="1800" spc="-10" dirty="0">
                <a:latin typeface="Comic Sans MS"/>
                <a:cs typeface="Comic Sans MS"/>
              </a:rPr>
              <a:t>tekniker  </a:t>
            </a:r>
            <a:r>
              <a:rPr sz="1800" dirty="0">
                <a:latin typeface="Comic Sans MS"/>
                <a:cs typeface="Comic Sans MS"/>
              </a:rPr>
              <a:t>unvanı </a:t>
            </a:r>
            <a:r>
              <a:rPr sz="1800" spc="-5" dirty="0">
                <a:latin typeface="Comic Sans MS"/>
                <a:cs typeface="Comic Sans MS"/>
              </a:rPr>
              <a:t>için </a:t>
            </a:r>
            <a:r>
              <a:rPr sz="1800" dirty="0">
                <a:latin typeface="Comic Sans MS"/>
                <a:cs typeface="Comic Sans MS"/>
              </a:rPr>
              <a:t>öngörülen </a:t>
            </a:r>
            <a:r>
              <a:rPr sz="1800" spc="-5" dirty="0">
                <a:latin typeface="Comic Sans MS"/>
                <a:cs typeface="Comic Sans MS"/>
              </a:rPr>
              <a:t>zam </a:t>
            </a:r>
            <a:r>
              <a:rPr sz="1800" dirty="0">
                <a:latin typeface="Comic Sans MS"/>
                <a:cs typeface="Comic Sans MS"/>
              </a:rPr>
              <a:t>ve tazminatların ödenip </a:t>
            </a:r>
            <a:r>
              <a:rPr sz="1800" spc="-5" dirty="0">
                <a:latin typeface="Comic Sans MS"/>
                <a:cs typeface="Comic Sans MS"/>
              </a:rPr>
              <a:t>ödenemeyeceği</a:t>
            </a:r>
            <a:r>
              <a:rPr sz="1800" spc="-9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hk.(19/08/2016-4973)</a:t>
            </a:r>
            <a:endParaRPr sz="1800">
              <a:latin typeface="Comic Sans MS"/>
              <a:cs typeface="Comic Sans MS"/>
            </a:endParaRPr>
          </a:p>
          <a:p>
            <a:pPr marL="12700" marR="5080" algn="just">
              <a:lnSpc>
                <a:spcPct val="114999"/>
              </a:lnSpc>
              <a:spcBef>
                <a:spcPts val="1005"/>
              </a:spcBef>
            </a:pPr>
            <a:r>
              <a:rPr sz="1800" dirty="0">
                <a:latin typeface="Comic Sans MS"/>
                <a:cs typeface="Comic Sans MS"/>
              </a:rPr>
              <a:t>Teknik ve </a:t>
            </a:r>
            <a:r>
              <a:rPr sz="1800" spc="-5" dirty="0">
                <a:latin typeface="Comic Sans MS"/>
                <a:cs typeface="Comic Sans MS"/>
              </a:rPr>
              <a:t>sağlık hizmetleri </a:t>
            </a:r>
            <a:r>
              <a:rPr sz="1800" spc="-10" dirty="0">
                <a:latin typeface="Comic Sans MS"/>
                <a:cs typeface="Comic Sans MS"/>
              </a:rPr>
              <a:t>sınıflarına </a:t>
            </a:r>
            <a:r>
              <a:rPr sz="1800" spc="-5" dirty="0">
                <a:latin typeface="Comic Sans MS"/>
                <a:cs typeface="Comic Sans MS"/>
              </a:rPr>
              <a:t>dahil kadrolarda bulunan personelin söz konusu hizmet  sınıflarına atanabilecek herhangi </a:t>
            </a:r>
            <a:r>
              <a:rPr sz="1800" spc="-10" dirty="0">
                <a:latin typeface="Comic Sans MS"/>
                <a:cs typeface="Comic Sans MS"/>
              </a:rPr>
              <a:t>bir </a:t>
            </a:r>
            <a:r>
              <a:rPr sz="1800" spc="-5" dirty="0">
                <a:latin typeface="Comic Sans MS"/>
                <a:cs typeface="Comic Sans MS"/>
              </a:rPr>
              <a:t>mesleki </a:t>
            </a:r>
            <a:r>
              <a:rPr sz="1800" dirty="0">
                <a:latin typeface="Comic Sans MS"/>
                <a:cs typeface="Comic Sans MS"/>
              </a:rPr>
              <a:t>üst </a:t>
            </a:r>
            <a:r>
              <a:rPr sz="1800" spc="-5" dirty="0">
                <a:latin typeface="Comic Sans MS"/>
                <a:cs typeface="Comic Sans MS"/>
              </a:rPr>
              <a:t>öğrenimi bitirmeleri halinde, kariyerleri </a:t>
            </a:r>
            <a:r>
              <a:rPr sz="1800" spc="-15" dirty="0">
                <a:latin typeface="Comic Sans MS"/>
                <a:cs typeface="Comic Sans MS"/>
              </a:rPr>
              <a:t>için  </a:t>
            </a:r>
            <a:r>
              <a:rPr sz="1800" dirty="0">
                <a:latin typeface="Comic Sans MS"/>
                <a:cs typeface="Comic Sans MS"/>
              </a:rPr>
              <a:t>öngörülen </a:t>
            </a:r>
            <a:r>
              <a:rPr sz="1800" spc="-5" dirty="0">
                <a:latin typeface="Comic Sans MS"/>
                <a:cs typeface="Comic Sans MS"/>
              </a:rPr>
              <a:t>zam </a:t>
            </a:r>
            <a:r>
              <a:rPr sz="1800" dirty="0">
                <a:latin typeface="Comic Sans MS"/>
                <a:cs typeface="Comic Sans MS"/>
              </a:rPr>
              <a:t>ve </a:t>
            </a:r>
            <a:r>
              <a:rPr sz="1800" spc="-5" dirty="0">
                <a:latin typeface="Comic Sans MS"/>
                <a:cs typeface="Comic Sans MS"/>
              </a:rPr>
              <a:t>tazminatın ödenmesinde, </a:t>
            </a:r>
            <a:r>
              <a:rPr sz="1800" spc="-10" dirty="0">
                <a:latin typeface="Comic Sans MS"/>
                <a:cs typeface="Comic Sans MS"/>
              </a:rPr>
              <a:t>bitirilen </a:t>
            </a:r>
            <a:r>
              <a:rPr sz="1800" dirty="0">
                <a:latin typeface="Comic Sans MS"/>
                <a:cs typeface="Comic Sans MS"/>
              </a:rPr>
              <a:t>üst </a:t>
            </a:r>
            <a:r>
              <a:rPr sz="1800" spc="-5" dirty="0">
                <a:latin typeface="Comic Sans MS"/>
                <a:cs typeface="Comic Sans MS"/>
              </a:rPr>
              <a:t>öğrenimin kadro göreviyle ilgili </a:t>
            </a:r>
            <a:r>
              <a:rPr sz="1800" dirty="0">
                <a:latin typeface="Comic Sans MS"/>
                <a:cs typeface="Comic Sans MS"/>
              </a:rPr>
              <a:t>olması,  </a:t>
            </a:r>
            <a:r>
              <a:rPr sz="1800" spc="-5" dirty="0">
                <a:latin typeface="Comic Sans MS"/>
                <a:cs typeface="Comic Sans MS"/>
              </a:rPr>
              <a:t>kurumun </a:t>
            </a:r>
            <a:r>
              <a:rPr sz="1800" dirty="0">
                <a:latin typeface="Comic Sans MS"/>
                <a:cs typeface="Comic Sans MS"/>
              </a:rPr>
              <a:t>görev </a:t>
            </a:r>
            <a:r>
              <a:rPr sz="1800" spc="-5" dirty="0">
                <a:latin typeface="Comic Sans MS"/>
                <a:cs typeface="Comic Sans MS"/>
              </a:rPr>
              <a:t>alanıyla </a:t>
            </a:r>
            <a:r>
              <a:rPr sz="1800" spc="-10" dirty="0">
                <a:latin typeface="Comic Sans MS"/>
                <a:cs typeface="Comic Sans MS"/>
              </a:rPr>
              <a:t>ilgili </a:t>
            </a:r>
            <a:r>
              <a:rPr sz="1800" dirty="0">
                <a:latin typeface="Comic Sans MS"/>
                <a:cs typeface="Comic Sans MS"/>
              </a:rPr>
              <a:t>olması, </a:t>
            </a:r>
            <a:r>
              <a:rPr sz="1800" spc="-5" dirty="0">
                <a:latin typeface="Comic Sans MS"/>
                <a:cs typeface="Comic Sans MS"/>
              </a:rPr>
              <a:t>veya mevcut </a:t>
            </a:r>
            <a:r>
              <a:rPr sz="1800" dirty="0">
                <a:latin typeface="Comic Sans MS"/>
                <a:cs typeface="Comic Sans MS"/>
              </a:rPr>
              <a:t>mesleki </a:t>
            </a:r>
            <a:r>
              <a:rPr sz="1800" spc="-5" dirty="0">
                <a:latin typeface="Comic Sans MS"/>
                <a:cs typeface="Comic Sans MS"/>
              </a:rPr>
              <a:t>öğrenimin program </a:t>
            </a:r>
            <a:r>
              <a:rPr sz="1800" dirty="0">
                <a:latin typeface="Comic Sans MS"/>
                <a:cs typeface="Comic Sans MS"/>
              </a:rPr>
              <a:t>ve </a:t>
            </a:r>
            <a:r>
              <a:rPr sz="1800" spc="-5" dirty="0">
                <a:latin typeface="Comic Sans MS"/>
                <a:cs typeface="Comic Sans MS"/>
              </a:rPr>
              <a:t>bölüm bazında devamı  mahiyetinde </a:t>
            </a:r>
            <a:r>
              <a:rPr sz="1800" spc="-10" dirty="0">
                <a:latin typeface="Comic Sans MS"/>
                <a:cs typeface="Comic Sans MS"/>
              </a:rPr>
              <a:t>bir </a:t>
            </a:r>
            <a:r>
              <a:rPr sz="1800" dirty="0">
                <a:latin typeface="Comic Sans MS"/>
                <a:cs typeface="Comic Sans MS"/>
              </a:rPr>
              <a:t>üst </a:t>
            </a:r>
            <a:r>
              <a:rPr sz="1800" spc="-10" dirty="0">
                <a:latin typeface="Comic Sans MS"/>
                <a:cs typeface="Comic Sans MS"/>
              </a:rPr>
              <a:t>öğrenim </a:t>
            </a:r>
            <a:r>
              <a:rPr sz="1800" spc="-5" dirty="0">
                <a:latin typeface="Comic Sans MS"/>
                <a:cs typeface="Comic Sans MS"/>
              </a:rPr>
              <a:t>olması gibi şartların aranmasına </a:t>
            </a:r>
            <a:r>
              <a:rPr sz="1800" dirty="0">
                <a:latin typeface="Comic Sans MS"/>
                <a:cs typeface="Comic Sans MS"/>
              </a:rPr>
              <a:t>gerek </a:t>
            </a:r>
            <a:r>
              <a:rPr sz="1800" spc="-5" dirty="0">
                <a:latin typeface="Comic Sans MS"/>
                <a:cs typeface="Comic Sans MS"/>
              </a:rPr>
              <a:t>bulunmadığı </a:t>
            </a:r>
            <a:r>
              <a:rPr sz="1800" spc="-10" dirty="0">
                <a:latin typeface="Comic Sans MS"/>
                <a:cs typeface="Comic Sans MS"/>
              </a:rPr>
              <a:t>bulunulan hizmet  </a:t>
            </a:r>
            <a:r>
              <a:rPr sz="1800" spc="-5" dirty="0">
                <a:latin typeface="Comic Sans MS"/>
                <a:cs typeface="Comic Sans MS"/>
              </a:rPr>
              <a:t>sınıfına atanabilecek mesleki </a:t>
            </a:r>
            <a:r>
              <a:rPr sz="1800" dirty="0">
                <a:latin typeface="Comic Sans MS"/>
                <a:cs typeface="Comic Sans MS"/>
              </a:rPr>
              <a:t>bir üst </a:t>
            </a:r>
            <a:r>
              <a:rPr sz="1800" spc="-5" dirty="0">
                <a:latin typeface="Comic Sans MS"/>
                <a:cs typeface="Comic Sans MS"/>
              </a:rPr>
              <a:t>öğrenimin </a:t>
            </a:r>
            <a:r>
              <a:rPr sz="1800" spc="-10" dirty="0">
                <a:latin typeface="Comic Sans MS"/>
                <a:cs typeface="Comic Sans MS"/>
              </a:rPr>
              <a:t>bitirilmesinin </a:t>
            </a:r>
            <a:r>
              <a:rPr sz="1800" spc="-5" dirty="0">
                <a:latin typeface="Comic Sans MS"/>
                <a:cs typeface="Comic Sans MS"/>
              </a:rPr>
              <a:t>yeterli </a:t>
            </a:r>
            <a:r>
              <a:rPr sz="1800" dirty="0">
                <a:latin typeface="Comic Sans MS"/>
                <a:cs typeface="Comic Sans MS"/>
              </a:rPr>
              <a:t>olacağı </a:t>
            </a:r>
            <a:r>
              <a:rPr sz="1800" spc="-5" dirty="0">
                <a:latin typeface="Comic Sans MS"/>
                <a:cs typeface="Comic Sans MS"/>
              </a:rPr>
              <a:t>düşünülmektedir. </a:t>
            </a:r>
            <a:r>
              <a:rPr sz="1800" dirty="0">
                <a:latin typeface="Comic Sans MS"/>
                <a:cs typeface="Comic Sans MS"/>
              </a:rPr>
              <a:t>Öte  yandan, </a:t>
            </a:r>
            <a:r>
              <a:rPr sz="1800" spc="-5" dirty="0">
                <a:latin typeface="Comic Sans MS"/>
                <a:cs typeface="Comic Sans MS"/>
              </a:rPr>
              <a:t>"Devlet Memurlarına Ödenecek Zam </a:t>
            </a:r>
            <a:r>
              <a:rPr sz="1800" dirty="0">
                <a:latin typeface="Comic Sans MS"/>
                <a:cs typeface="Comic Sans MS"/>
              </a:rPr>
              <a:t>ve </a:t>
            </a:r>
            <a:r>
              <a:rPr sz="1800" spc="-5" dirty="0">
                <a:latin typeface="Comic Sans MS"/>
                <a:cs typeface="Comic Sans MS"/>
              </a:rPr>
              <a:t>Tazminatlara İlişkin Karar"ın </a:t>
            </a:r>
            <a:r>
              <a:rPr sz="1800" dirty="0">
                <a:latin typeface="Comic Sans MS"/>
                <a:cs typeface="Comic Sans MS"/>
              </a:rPr>
              <a:t>13 </a:t>
            </a:r>
            <a:r>
              <a:rPr sz="1800" spc="-5" dirty="0">
                <a:latin typeface="Comic Sans MS"/>
                <a:cs typeface="Comic Sans MS"/>
              </a:rPr>
              <a:t>üncü maddesinde  zam </a:t>
            </a:r>
            <a:r>
              <a:rPr sz="1800" dirty="0">
                <a:latin typeface="Comic Sans MS"/>
                <a:cs typeface="Comic Sans MS"/>
              </a:rPr>
              <a:t>ve </a:t>
            </a:r>
            <a:r>
              <a:rPr sz="1800" spc="-5" dirty="0">
                <a:latin typeface="Comic Sans MS"/>
                <a:cs typeface="Comic Sans MS"/>
              </a:rPr>
              <a:t>tazminatların </a:t>
            </a:r>
            <a:r>
              <a:rPr sz="1800" dirty="0">
                <a:latin typeface="Comic Sans MS"/>
                <a:cs typeface="Comic Sans MS"/>
              </a:rPr>
              <a:t>ödenmesine esas olmak </a:t>
            </a:r>
            <a:r>
              <a:rPr sz="1800" spc="-5" dirty="0">
                <a:latin typeface="Comic Sans MS"/>
                <a:cs typeface="Comic Sans MS"/>
              </a:rPr>
              <a:t>üzere; </a:t>
            </a:r>
            <a:r>
              <a:rPr sz="1800" spc="-10" dirty="0">
                <a:latin typeface="Comic Sans MS"/>
                <a:cs typeface="Comic Sans MS"/>
              </a:rPr>
              <a:t>bu </a:t>
            </a:r>
            <a:r>
              <a:rPr sz="1800" spc="-5" dirty="0">
                <a:latin typeface="Comic Sans MS"/>
                <a:cs typeface="Comic Sans MS"/>
              </a:rPr>
              <a:t>Karar </a:t>
            </a:r>
            <a:r>
              <a:rPr sz="1800" dirty="0">
                <a:latin typeface="Comic Sans MS"/>
                <a:cs typeface="Comic Sans MS"/>
              </a:rPr>
              <a:t>ve eki cetvellerin </a:t>
            </a:r>
            <a:r>
              <a:rPr sz="1800" spc="-5" dirty="0">
                <a:latin typeface="Comic Sans MS"/>
                <a:cs typeface="Comic Sans MS"/>
              </a:rPr>
              <a:t>uygulanmasından  doğacak </a:t>
            </a:r>
            <a:r>
              <a:rPr sz="1800" dirty="0">
                <a:latin typeface="Comic Sans MS"/>
                <a:cs typeface="Comic Sans MS"/>
              </a:rPr>
              <a:t>her </a:t>
            </a:r>
            <a:r>
              <a:rPr sz="1800" spc="-5" dirty="0">
                <a:latin typeface="Comic Sans MS"/>
                <a:cs typeface="Comic Sans MS"/>
              </a:rPr>
              <a:t>türlü </a:t>
            </a:r>
            <a:r>
              <a:rPr sz="1800" dirty="0">
                <a:latin typeface="Comic Sans MS"/>
                <a:cs typeface="Comic Sans MS"/>
              </a:rPr>
              <a:t>sorunu çözüme </a:t>
            </a:r>
            <a:r>
              <a:rPr sz="1800" spc="-5" dirty="0">
                <a:latin typeface="Comic Sans MS"/>
                <a:cs typeface="Comic Sans MS"/>
              </a:rPr>
              <a:t>bağlamaya Devlet </a:t>
            </a:r>
            <a:r>
              <a:rPr sz="1800" dirty="0">
                <a:latin typeface="Comic Sans MS"/>
                <a:cs typeface="Comic Sans MS"/>
              </a:rPr>
              <a:t>Personel </a:t>
            </a:r>
            <a:r>
              <a:rPr sz="1800" spc="-5" dirty="0">
                <a:latin typeface="Comic Sans MS"/>
                <a:cs typeface="Comic Sans MS"/>
              </a:rPr>
              <a:t>Başkanlığının görüşü üzerine </a:t>
            </a:r>
            <a:r>
              <a:rPr sz="1800" spc="-10" dirty="0">
                <a:latin typeface="Comic Sans MS"/>
                <a:cs typeface="Comic Sans MS"/>
              </a:rPr>
              <a:t>Maliye  </a:t>
            </a:r>
            <a:r>
              <a:rPr sz="1800" spc="-5" dirty="0">
                <a:latin typeface="Comic Sans MS"/>
                <a:cs typeface="Comic Sans MS"/>
              </a:rPr>
              <a:t>Bakanlığının </a:t>
            </a:r>
            <a:r>
              <a:rPr sz="1800" dirty="0">
                <a:latin typeface="Comic Sans MS"/>
                <a:cs typeface="Comic Sans MS"/>
              </a:rPr>
              <a:t>yetkili olduğu </a:t>
            </a:r>
            <a:r>
              <a:rPr sz="1800" spc="-10" dirty="0">
                <a:latin typeface="Comic Sans MS"/>
                <a:cs typeface="Comic Sans MS"/>
              </a:rPr>
              <a:t>ifade </a:t>
            </a:r>
            <a:r>
              <a:rPr sz="1800" spc="-5" dirty="0">
                <a:latin typeface="Comic Sans MS"/>
                <a:cs typeface="Comic Sans MS"/>
              </a:rPr>
              <a:t>edilmiştir. Yukarıda </a:t>
            </a:r>
            <a:r>
              <a:rPr sz="1800" spc="5" dirty="0">
                <a:latin typeface="Comic Sans MS"/>
                <a:cs typeface="Comic Sans MS"/>
              </a:rPr>
              <a:t>yer </a:t>
            </a:r>
            <a:r>
              <a:rPr sz="1800" spc="-5" dirty="0">
                <a:latin typeface="Comic Sans MS"/>
                <a:cs typeface="Comic Sans MS"/>
              </a:rPr>
              <a:t>verilen </a:t>
            </a:r>
            <a:r>
              <a:rPr sz="1800" dirty="0">
                <a:latin typeface="Comic Sans MS"/>
                <a:cs typeface="Comic Sans MS"/>
              </a:rPr>
              <a:t>hüküm ve açıklamalar </a:t>
            </a:r>
            <a:r>
              <a:rPr sz="1800" spc="-5" dirty="0">
                <a:latin typeface="Comic Sans MS"/>
                <a:cs typeface="Comic Sans MS"/>
              </a:rPr>
              <a:t>çerçevesinde,  üniversitenizde teknisyen unvanlı kadroda </a:t>
            </a:r>
            <a:r>
              <a:rPr sz="1800" dirty="0">
                <a:latin typeface="Comic Sans MS"/>
                <a:cs typeface="Comic Sans MS"/>
              </a:rPr>
              <a:t>görev yapan </a:t>
            </a:r>
            <a:r>
              <a:rPr sz="1800" spc="-10" dirty="0">
                <a:latin typeface="Comic Sans MS"/>
                <a:cs typeface="Comic Sans MS"/>
              </a:rPr>
              <a:t>ilgilinin, </a:t>
            </a:r>
            <a:r>
              <a:rPr sz="1800" spc="-5" dirty="0">
                <a:latin typeface="Comic Sans MS"/>
                <a:cs typeface="Comic Sans MS"/>
              </a:rPr>
              <a:t>Yükseköğretim Kurulu Başkanlığının  </a:t>
            </a:r>
            <a:r>
              <a:rPr sz="1800" spc="-10" dirty="0">
                <a:latin typeface="Comic Sans MS"/>
                <a:cs typeface="Comic Sans MS"/>
              </a:rPr>
              <a:t>ilgilinin bitirdiği </a:t>
            </a:r>
            <a:r>
              <a:rPr sz="1800" spc="-5" dirty="0">
                <a:latin typeface="Comic Sans MS"/>
                <a:cs typeface="Comic Sans MS"/>
              </a:rPr>
              <a:t>program mezunlarının </a:t>
            </a:r>
            <a:r>
              <a:rPr sz="1800" dirty="0">
                <a:latin typeface="Comic Sans MS"/>
                <a:cs typeface="Comic Sans MS"/>
              </a:rPr>
              <a:t>"tekniker" </a:t>
            </a:r>
            <a:r>
              <a:rPr sz="1800" spc="-10" dirty="0">
                <a:latin typeface="Comic Sans MS"/>
                <a:cs typeface="Comic Sans MS"/>
              </a:rPr>
              <a:t>unvanını </a:t>
            </a:r>
            <a:r>
              <a:rPr sz="1800" spc="-5" dirty="0">
                <a:latin typeface="Comic Sans MS"/>
                <a:cs typeface="Comic Sans MS"/>
              </a:rPr>
              <a:t>kullanabileceğine dair kararı </a:t>
            </a:r>
            <a:r>
              <a:rPr sz="1800" dirty="0">
                <a:latin typeface="Comic Sans MS"/>
                <a:cs typeface="Comic Sans MS"/>
              </a:rPr>
              <a:t>ve bu </a:t>
            </a:r>
            <a:r>
              <a:rPr sz="1800" spc="-5" dirty="0">
                <a:latin typeface="Comic Sans MS"/>
                <a:cs typeface="Comic Sans MS"/>
              </a:rPr>
              <a:t>unvanın  teknik hizmetler sınıfına atanabilecek </a:t>
            </a:r>
            <a:r>
              <a:rPr sz="1800" dirty="0">
                <a:latin typeface="Comic Sans MS"/>
                <a:cs typeface="Comic Sans MS"/>
              </a:rPr>
              <a:t>mesleki bir üst </a:t>
            </a:r>
            <a:r>
              <a:rPr sz="1800" spc="-5" dirty="0">
                <a:latin typeface="Comic Sans MS"/>
                <a:cs typeface="Comic Sans MS"/>
              </a:rPr>
              <a:t>öğrenim </a:t>
            </a:r>
            <a:r>
              <a:rPr sz="1800" dirty="0">
                <a:latin typeface="Comic Sans MS"/>
                <a:cs typeface="Comic Sans MS"/>
              </a:rPr>
              <a:t>olması </a:t>
            </a:r>
            <a:r>
              <a:rPr sz="1800" spc="-5" dirty="0">
                <a:latin typeface="Comic Sans MS"/>
                <a:cs typeface="Comic Sans MS"/>
              </a:rPr>
              <a:t>sebebiyle, 2006/10344 sayılı  </a:t>
            </a:r>
            <a:r>
              <a:rPr sz="1800" dirty="0">
                <a:latin typeface="Comic Sans MS"/>
                <a:cs typeface="Comic Sans MS"/>
              </a:rPr>
              <a:t>Bakanlar </a:t>
            </a:r>
            <a:r>
              <a:rPr sz="1800" spc="-5" dirty="0">
                <a:latin typeface="Comic Sans MS"/>
                <a:cs typeface="Comic Sans MS"/>
              </a:rPr>
              <a:t>Kurulu Kararı ile </a:t>
            </a:r>
            <a:r>
              <a:rPr sz="1800" dirty="0">
                <a:latin typeface="Comic Sans MS"/>
                <a:cs typeface="Comic Sans MS"/>
              </a:rPr>
              <a:t>yürürlüğe </a:t>
            </a:r>
            <a:r>
              <a:rPr sz="1800" spc="-5" dirty="0">
                <a:latin typeface="Comic Sans MS"/>
                <a:cs typeface="Comic Sans MS"/>
              </a:rPr>
              <a:t>konulan "Devlet Memurlarına Ödenecek Zam </a:t>
            </a:r>
            <a:r>
              <a:rPr sz="1800" dirty="0">
                <a:latin typeface="Comic Sans MS"/>
                <a:cs typeface="Comic Sans MS"/>
              </a:rPr>
              <a:t>ve </a:t>
            </a:r>
            <a:r>
              <a:rPr sz="1800" spc="-5" dirty="0">
                <a:latin typeface="Comic Sans MS"/>
                <a:cs typeface="Comic Sans MS"/>
              </a:rPr>
              <a:t>Tazminatlara   İlişkin Karar"da tekniker unvanı </a:t>
            </a:r>
            <a:r>
              <a:rPr sz="1800" spc="-10" dirty="0">
                <a:latin typeface="Comic Sans MS"/>
                <a:cs typeface="Comic Sans MS"/>
              </a:rPr>
              <a:t>için </a:t>
            </a:r>
            <a:r>
              <a:rPr sz="1800" spc="-5" dirty="0">
                <a:latin typeface="Comic Sans MS"/>
                <a:cs typeface="Comic Sans MS"/>
              </a:rPr>
              <a:t>öngörülen zam </a:t>
            </a:r>
            <a:r>
              <a:rPr sz="1800" spc="-10" dirty="0">
                <a:latin typeface="Comic Sans MS"/>
                <a:cs typeface="Comic Sans MS"/>
              </a:rPr>
              <a:t>ve </a:t>
            </a:r>
            <a:r>
              <a:rPr sz="1800" spc="-5" dirty="0">
                <a:latin typeface="Comic Sans MS"/>
                <a:cs typeface="Comic Sans MS"/>
              </a:rPr>
              <a:t>tazminatlardan yararlanabileceği</a:t>
            </a:r>
            <a:r>
              <a:rPr sz="1800" spc="2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mütalaa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6193" y="6402120"/>
            <a:ext cx="143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edilmektedir.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39576" y="6351219"/>
            <a:ext cx="2571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888888"/>
                </a:solidFill>
                <a:latin typeface="Calibri"/>
                <a:cs typeface="Calibri"/>
              </a:rPr>
              <a:t>53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533146"/>
            <a:ext cx="10464800" cy="4571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0035">
              <a:lnSpc>
                <a:spcPct val="114999"/>
              </a:lnSpc>
              <a:spcBef>
                <a:spcPts val="100"/>
              </a:spcBef>
            </a:pPr>
            <a:r>
              <a:rPr sz="1800" b="1" spc="-5" dirty="0">
                <a:latin typeface="Comic Sans MS"/>
                <a:cs typeface="Comic Sans MS"/>
              </a:rPr>
              <a:t>ÖZET: </a:t>
            </a:r>
            <a:r>
              <a:rPr sz="1800" dirty="0">
                <a:latin typeface="Comic Sans MS"/>
                <a:cs typeface="Comic Sans MS"/>
              </a:rPr>
              <a:t>Tekniker unvanlı </a:t>
            </a:r>
            <a:r>
              <a:rPr sz="1800" spc="-5" dirty="0">
                <a:latin typeface="Comic Sans MS"/>
                <a:cs typeface="Comic Sans MS"/>
              </a:rPr>
              <a:t>kadroda </a:t>
            </a:r>
            <a:r>
              <a:rPr sz="1800" dirty="0">
                <a:latin typeface="Comic Sans MS"/>
                <a:cs typeface="Comic Sans MS"/>
              </a:rPr>
              <a:t>görev yapan </a:t>
            </a:r>
            <a:r>
              <a:rPr sz="1800" spc="-5" dirty="0">
                <a:latin typeface="Comic Sans MS"/>
                <a:cs typeface="Comic Sans MS"/>
              </a:rPr>
              <a:t>ve Süleyman Demirel Üniversitesi </a:t>
            </a:r>
            <a:r>
              <a:rPr sz="1800" dirty="0">
                <a:latin typeface="Comic Sans MS"/>
                <a:cs typeface="Comic Sans MS"/>
              </a:rPr>
              <a:t>Teknik </a:t>
            </a:r>
            <a:r>
              <a:rPr sz="1800" spc="-5" dirty="0">
                <a:latin typeface="Comic Sans MS"/>
                <a:cs typeface="Comic Sans MS"/>
              </a:rPr>
              <a:t>Öğretim  </a:t>
            </a:r>
            <a:r>
              <a:rPr sz="1800" dirty="0">
                <a:latin typeface="Comic Sans MS"/>
                <a:cs typeface="Comic Sans MS"/>
              </a:rPr>
              <a:t>Fakültesi Tesisat Öğretmenliği mezunu olan memurun, 13/07/2016 </a:t>
            </a:r>
            <a:r>
              <a:rPr sz="1800" spc="-5" dirty="0">
                <a:latin typeface="Comic Sans MS"/>
                <a:cs typeface="Comic Sans MS"/>
              </a:rPr>
              <a:t>tarihinde Süleyman Demirel  Üniversitesi Teknoloji </a:t>
            </a:r>
            <a:r>
              <a:rPr sz="1800" dirty="0">
                <a:latin typeface="Comic Sans MS"/>
                <a:cs typeface="Comic Sans MS"/>
              </a:rPr>
              <a:t>Fakültesi </a:t>
            </a:r>
            <a:r>
              <a:rPr sz="1800" spc="-5" dirty="0">
                <a:latin typeface="Comic Sans MS"/>
                <a:cs typeface="Comic Sans MS"/>
              </a:rPr>
              <a:t>“Enerji Sistemleri Mühendisliği” bölümünden </a:t>
            </a:r>
            <a:r>
              <a:rPr sz="1800" dirty="0">
                <a:latin typeface="Comic Sans MS"/>
                <a:cs typeface="Comic Sans MS"/>
              </a:rPr>
              <a:t>mezun </a:t>
            </a:r>
            <a:r>
              <a:rPr sz="1800" spc="-5" dirty="0">
                <a:latin typeface="Comic Sans MS"/>
                <a:cs typeface="Comic Sans MS"/>
              </a:rPr>
              <a:t>olduğundan  bahisle, </a:t>
            </a:r>
            <a:r>
              <a:rPr sz="1800" dirty="0">
                <a:latin typeface="Comic Sans MS"/>
                <a:cs typeface="Comic Sans MS"/>
              </a:rPr>
              <a:t>hangi ek gösterge </a:t>
            </a:r>
            <a:r>
              <a:rPr sz="1800" spc="-5" dirty="0">
                <a:latin typeface="Comic Sans MS"/>
                <a:cs typeface="Comic Sans MS"/>
              </a:rPr>
              <a:t>rakamı, zam ve tazminat ile </a:t>
            </a:r>
            <a:r>
              <a:rPr sz="1800" dirty="0">
                <a:latin typeface="Comic Sans MS"/>
                <a:cs typeface="Comic Sans MS"/>
              </a:rPr>
              <a:t>ek </a:t>
            </a:r>
            <a:r>
              <a:rPr sz="1800" spc="-5" dirty="0">
                <a:latin typeface="Comic Sans MS"/>
                <a:cs typeface="Comic Sans MS"/>
              </a:rPr>
              <a:t>ödeme </a:t>
            </a:r>
            <a:r>
              <a:rPr sz="1800" dirty="0">
                <a:latin typeface="Comic Sans MS"/>
                <a:cs typeface="Comic Sans MS"/>
              </a:rPr>
              <a:t>oranlarından yararlanması  gerektiği hk.(08/09/2016-</a:t>
            </a:r>
            <a:r>
              <a:rPr sz="1800" spc="-55" dirty="0">
                <a:latin typeface="Comic Sans MS"/>
                <a:cs typeface="Comic Sans MS"/>
              </a:rPr>
              <a:t> </a:t>
            </a:r>
            <a:r>
              <a:rPr sz="1800" spc="5" dirty="0">
                <a:latin typeface="Comic Sans MS"/>
                <a:cs typeface="Comic Sans MS"/>
              </a:rPr>
              <a:t>5400)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1800" dirty="0">
                <a:latin typeface="Comic Sans MS"/>
                <a:cs typeface="Comic Sans MS"/>
              </a:rPr>
              <a:t>Teknik </a:t>
            </a:r>
            <a:r>
              <a:rPr sz="1800" spc="-5" dirty="0">
                <a:latin typeface="Comic Sans MS"/>
                <a:cs typeface="Comic Sans MS"/>
              </a:rPr>
              <a:t>Öğretim </a:t>
            </a:r>
            <a:r>
              <a:rPr sz="1800" dirty="0">
                <a:latin typeface="Comic Sans MS"/>
                <a:cs typeface="Comic Sans MS"/>
              </a:rPr>
              <a:t>Fakültesi Tesisat </a:t>
            </a:r>
            <a:r>
              <a:rPr sz="1800" spc="-5" dirty="0">
                <a:latin typeface="Comic Sans MS"/>
                <a:cs typeface="Comic Sans MS"/>
              </a:rPr>
              <a:t>Öğretmenliği </a:t>
            </a:r>
            <a:r>
              <a:rPr sz="1800" dirty="0">
                <a:latin typeface="Comic Sans MS"/>
                <a:cs typeface="Comic Sans MS"/>
              </a:rPr>
              <a:t>mezunu olarak </a:t>
            </a:r>
            <a:r>
              <a:rPr sz="1800" spc="-5" dirty="0">
                <a:latin typeface="Comic Sans MS"/>
                <a:cs typeface="Comic Sans MS"/>
              </a:rPr>
              <a:t>tekniker </a:t>
            </a:r>
            <a:r>
              <a:rPr sz="1800" dirty="0">
                <a:latin typeface="Comic Sans MS"/>
                <a:cs typeface="Comic Sans MS"/>
              </a:rPr>
              <a:t>unvanlı </a:t>
            </a:r>
            <a:r>
              <a:rPr sz="1800" spc="-5" dirty="0">
                <a:latin typeface="Comic Sans MS"/>
                <a:cs typeface="Comic Sans MS"/>
              </a:rPr>
              <a:t>kadroda</a:t>
            </a:r>
            <a:r>
              <a:rPr sz="1800" spc="-1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görev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latin typeface="Comic Sans MS"/>
                <a:cs typeface="Comic Sans MS"/>
              </a:rPr>
              <a:t>yapmakta </a:t>
            </a:r>
            <a:r>
              <a:rPr sz="1800" spc="-5" dirty="0">
                <a:latin typeface="Comic Sans MS"/>
                <a:cs typeface="Comic Sans MS"/>
              </a:rPr>
              <a:t>iken Teknoloji </a:t>
            </a:r>
            <a:r>
              <a:rPr sz="1800" dirty="0">
                <a:latin typeface="Comic Sans MS"/>
                <a:cs typeface="Comic Sans MS"/>
              </a:rPr>
              <a:t>Fakültesi </a:t>
            </a:r>
            <a:r>
              <a:rPr sz="1800" spc="-5" dirty="0">
                <a:latin typeface="Comic Sans MS"/>
                <a:cs typeface="Comic Sans MS"/>
              </a:rPr>
              <a:t>“Enerji Sistemleri Mühendisliği” bölümünden </a:t>
            </a:r>
            <a:r>
              <a:rPr sz="1800" dirty="0">
                <a:latin typeface="Comic Sans MS"/>
                <a:cs typeface="Comic Sans MS"/>
              </a:rPr>
              <a:t>mezun olan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ilgilinin,</a:t>
            </a:r>
            <a:endParaRPr sz="1800">
              <a:latin typeface="Comic Sans MS"/>
              <a:cs typeface="Comic Sans MS"/>
            </a:endParaRPr>
          </a:p>
          <a:p>
            <a:pPr marL="12700" marR="113030">
              <a:lnSpc>
                <a:spcPct val="114999"/>
              </a:lnSpc>
            </a:pPr>
            <a:r>
              <a:rPr sz="1800" dirty="0">
                <a:latin typeface="Comic Sans MS"/>
                <a:cs typeface="Comic Sans MS"/>
              </a:rPr>
              <a:t>1. 657 sayılı </a:t>
            </a:r>
            <a:r>
              <a:rPr sz="1800" spc="-5" dirty="0">
                <a:latin typeface="Comic Sans MS"/>
                <a:cs typeface="Comic Sans MS"/>
              </a:rPr>
              <a:t>Devlet </a:t>
            </a:r>
            <a:r>
              <a:rPr sz="1800" dirty="0">
                <a:latin typeface="Comic Sans MS"/>
                <a:cs typeface="Comic Sans MS"/>
              </a:rPr>
              <a:t>Memurları Kanununun I sayılı </a:t>
            </a:r>
            <a:r>
              <a:rPr sz="1800" spc="-5" dirty="0">
                <a:latin typeface="Comic Sans MS"/>
                <a:cs typeface="Comic Sans MS"/>
              </a:rPr>
              <a:t>Cetvelinin </a:t>
            </a:r>
            <a:r>
              <a:rPr sz="1800" dirty="0">
                <a:latin typeface="Comic Sans MS"/>
                <a:cs typeface="Comic Sans MS"/>
              </a:rPr>
              <a:t>Teknik </a:t>
            </a:r>
            <a:r>
              <a:rPr sz="1800" spc="-5" dirty="0">
                <a:latin typeface="Comic Sans MS"/>
                <a:cs typeface="Comic Sans MS"/>
              </a:rPr>
              <a:t>Hizmetler Sınıfı bölümünün (b)  bendinde </a:t>
            </a:r>
            <a:r>
              <a:rPr sz="1800" dirty="0">
                <a:latin typeface="Comic Sans MS"/>
                <a:cs typeface="Comic Sans MS"/>
              </a:rPr>
              <a:t>sıralanan ek gösterge </a:t>
            </a:r>
            <a:r>
              <a:rPr sz="1800" spc="-5" dirty="0">
                <a:latin typeface="Comic Sans MS"/>
                <a:cs typeface="Comic Sans MS"/>
              </a:rPr>
              <a:t>rakamlarından, </a:t>
            </a:r>
            <a:r>
              <a:rPr sz="1800" dirty="0">
                <a:latin typeface="Comic Sans MS"/>
                <a:cs typeface="Comic Sans MS"/>
              </a:rPr>
              <a:t>2. </a:t>
            </a:r>
            <a:r>
              <a:rPr sz="1800" spc="-5" dirty="0">
                <a:latin typeface="Comic Sans MS"/>
                <a:cs typeface="Comic Sans MS"/>
              </a:rPr>
              <a:t>Mezun </a:t>
            </a:r>
            <a:r>
              <a:rPr sz="1800" dirty="0">
                <a:latin typeface="Comic Sans MS"/>
                <a:cs typeface="Comic Sans MS"/>
              </a:rPr>
              <a:t>olunan yüksek öğrenimin, </a:t>
            </a:r>
            <a:r>
              <a:rPr sz="1800" spc="-5" dirty="0">
                <a:latin typeface="Comic Sans MS"/>
                <a:cs typeface="Comic Sans MS"/>
              </a:rPr>
              <a:t>ilgilinin  bulunduğu kadronun </a:t>
            </a:r>
            <a:r>
              <a:rPr sz="1800" dirty="0">
                <a:latin typeface="Comic Sans MS"/>
                <a:cs typeface="Comic Sans MS"/>
              </a:rPr>
              <a:t>mesleki </a:t>
            </a:r>
            <a:r>
              <a:rPr sz="1800" spc="-5" dirty="0">
                <a:latin typeface="Comic Sans MS"/>
                <a:cs typeface="Comic Sans MS"/>
              </a:rPr>
              <a:t>üst öğrenimi </a:t>
            </a:r>
            <a:r>
              <a:rPr sz="1800" dirty="0">
                <a:latin typeface="Comic Sans MS"/>
                <a:cs typeface="Comic Sans MS"/>
              </a:rPr>
              <a:t>olması </a:t>
            </a:r>
            <a:r>
              <a:rPr sz="1800" spc="-5" dirty="0">
                <a:latin typeface="Comic Sans MS"/>
                <a:cs typeface="Comic Sans MS"/>
              </a:rPr>
              <a:t>sebebiyle, </a:t>
            </a:r>
            <a:r>
              <a:rPr sz="1800" dirty="0">
                <a:latin typeface="Comic Sans MS"/>
                <a:cs typeface="Comic Sans MS"/>
              </a:rPr>
              <a:t>2006/10344 sayılı Bakanlar Kurulu  Kararı eki I sayılı </a:t>
            </a:r>
            <a:r>
              <a:rPr sz="1800" spc="-5" dirty="0">
                <a:latin typeface="Comic Sans MS"/>
                <a:cs typeface="Comic Sans MS"/>
              </a:rPr>
              <a:t>Cetvelin (B) Teknik Hizmetler bölümünün </a:t>
            </a:r>
            <a:r>
              <a:rPr sz="1800" dirty="0">
                <a:latin typeface="Comic Sans MS"/>
                <a:cs typeface="Comic Sans MS"/>
              </a:rPr>
              <a:t>2 </a:t>
            </a:r>
            <a:r>
              <a:rPr sz="1800" spc="-5" dirty="0">
                <a:latin typeface="Comic Sans MS"/>
                <a:cs typeface="Comic Sans MS"/>
              </a:rPr>
              <a:t>nci </a:t>
            </a:r>
            <a:r>
              <a:rPr sz="1800" dirty="0">
                <a:latin typeface="Comic Sans MS"/>
                <a:cs typeface="Comic Sans MS"/>
              </a:rPr>
              <a:t>sırasında </a:t>
            </a:r>
            <a:r>
              <a:rPr sz="1800" spc="-5" dirty="0">
                <a:latin typeface="Comic Sans MS"/>
                <a:cs typeface="Comic Sans MS"/>
              </a:rPr>
              <a:t>yer </a:t>
            </a:r>
            <a:r>
              <a:rPr sz="1800" dirty="0">
                <a:latin typeface="Comic Sans MS"/>
                <a:cs typeface="Comic Sans MS"/>
              </a:rPr>
              <a:t>alan zamlardan, </a:t>
            </a:r>
            <a:r>
              <a:rPr sz="1800" spc="-5" dirty="0">
                <a:latin typeface="Comic Sans MS"/>
                <a:cs typeface="Comic Sans MS"/>
              </a:rPr>
              <a:t>II  </a:t>
            </a:r>
            <a:r>
              <a:rPr sz="1800" dirty="0">
                <a:latin typeface="Comic Sans MS"/>
                <a:cs typeface="Comic Sans MS"/>
              </a:rPr>
              <a:t>sayılı </a:t>
            </a:r>
            <a:r>
              <a:rPr sz="1800" spc="-5" dirty="0">
                <a:latin typeface="Comic Sans MS"/>
                <a:cs typeface="Comic Sans MS"/>
              </a:rPr>
              <a:t>Cetvelin (E) Teknik Hizmetler bölümünün </a:t>
            </a:r>
            <a:r>
              <a:rPr sz="1800" dirty="0">
                <a:latin typeface="Comic Sans MS"/>
                <a:cs typeface="Comic Sans MS"/>
              </a:rPr>
              <a:t>1-b sırasında yer alan tazminatlardan, 3. 375 sayılı  </a:t>
            </a:r>
            <a:r>
              <a:rPr sz="1800" spc="-5" dirty="0">
                <a:latin typeface="Comic Sans MS"/>
                <a:cs typeface="Comic Sans MS"/>
              </a:rPr>
              <a:t>KHK’ya </a:t>
            </a:r>
            <a:r>
              <a:rPr sz="1800" dirty="0">
                <a:latin typeface="Comic Sans MS"/>
                <a:cs typeface="Comic Sans MS"/>
              </a:rPr>
              <a:t>ekli </a:t>
            </a:r>
            <a:r>
              <a:rPr sz="1800" spc="-5" dirty="0">
                <a:latin typeface="Comic Sans MS"/>
                <a:cs typeface="Comic Sans MS"/>
              </a:rPr>
              <a:t>(I) </a:t>
            </a:r>
            <a:r>
              <a:rPr sz="1800" dirty="0">
                <a:latin typeface="Comic Sans MS"/>
                <a:cs typeface="Comic Sans MS"/>
              </a:rPr>
              <a:t>sayılı </a:t>
            </a:r>
            <a:r>
              <a:rPr sz="1800" spc="-5" dirty="0">
                <a:latin typeface="Comic Sans MS"/>
                <a:cs typeface="Comic Sans MS"/>
              </a:rPr>
              <a:t>Cetvelin (A) bölümünün </a:t>
            </a:r>
            <a:r>
              <a:rPr sz="1800" dirty="0">
                <a:latin typeface="Comic Sans MS"/>
                <a:cs typeface="Comic Sans MS"/>
              </a:rPr>
              <a:t>2 nci grubunda </a:t>
            </a:r>
            <a:r>
              <a:rPr sz="1800" spc="-5" dirty="0">
                <a:latin typeface="Comic Sans MS"/>
                <a:cs typeface="Comic Sans MS"/>
              </a:rPr>
              <a:t>ki (c) </a:t>
            </a:r>
            <a:r>
              <a:rPr sz="1800" dirty="0">
                <a:latin typeface="Comic Sans MS"/>
                <a:cs typeface="Comic Sans MS"/>
              </a:rPr>
              <a:t>sırasında yer alan ek ödeme  oranlarından, yararlanabileceği mütalaa</a:t>
            </a:r>
            <a:r>
              <a:rPr sz="1800" spc="-8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edilmektedir.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5"/>
            <a:ext cx="1591945" cy="507365"/>
          </a:xfrm>
          <a:custGeom>
            <a:avLst/>
            <a:gdLst/>
            <a:ahLst/>
            <a:cxnLst/>
            <a:rect l="l" t="t" r="r" b="b"/>
            <a:pathLst>
              <a:path w="1591945" h="507365">
                <a:moveTo>
                  <a:pt x="0" y="0"/>
                </a:moveTo>
                <a:lnTo>
                  <a:pt x="0" y="503428"/>
                </a:lnTo>
                <a:lnTo>
                  <a:pt x="1245844" y="506984"/>
                </a:lnTo>
                <a:lnTo>
                  <a:pt x="1346200" y="506984"/>
                </a:lnTo>
                <a:lnTo>
                  <a:pt x="1350899" y="502158"/>
                </a:lnTo>
                <a:lnTo>
                  <a:pt x="1352423" y="500634"/>
                </a:lnTo>
                <a:lnTo>
                  <a:pt x="1354328" y="499110"/>
                </a:lnTo>
                <a:lnTo>
                  <a:pt x="1355852" y="497459"/>
                </a:lnTo>
                <a:lnTo>
                  <a:pt x="1584960" y="268605"/>
                </a:lnTo>
                <a:lnTo>
                  <a:pt x="1590294" y="261493"/>
                </a:lnTo>
                <a:lnTo>
                  <a:pt x="1591945" y="254254"/>
                </a:lnTo>
                <a:lnTo>
                  <a:pt x="1590294" y="247142"/>
                </a:lnTo>
                <a:lnTo>
                  <a:pt x="1584960" y="240030"/>
                </a:lnTo>
                <a:lnTo>
                  <a:pt x="1355852" y="11303"/>
                </a:lnTo>
                <a:lnTo>
                  <a:pt x="1350899" y="11303"/>
                </a:lnTo>
                <a:lnTo>
                  <a:pt x="1350899" y="6477"/>
                </a:lnTo>
                <a:lnTo>
                  <a:pt x="1346200" y="6477"/>
                </a:lnTo>
                <a:lnTo>
                  <a:pt x="1341374" y="1778"/>
                </a:lnTo>
                <a:lnTo>
                  <a:pt x="1245844" y="1778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1698" y="630427"/>
            <a:ext cx="87261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5" dirty="0">
                <a:solidFill>
                  <a:srgbClr val="242424"/>
                </a:solidFill>
                <a:latin typeface="Comic Sans MS"/>
                <a:cs typeface="Comic Sans MS"/>
              </a:rPr>
              <a:t>AYLIK </a:t>
            </a:r>
            <a:r>
              <a:rPr sz="2000" b="0" dirty="0">
                <a:solidFill>
                  <a:srgbClr val="242424"/>
                </a:solidFill>
                <a:latin typeface="Comic Sans MS"/>
                <a:cs typeface="Comic Sans MS"/>
              </a:rPr>
              <a:t>GÖSTERGE TABLOSU </a:t>
            </a:r>
            <a:r>
              <a:rPr sz="2000" b="0" spc="-5" dirty="0">
                <a:solidFill>
                  <a:srgbClr val="242424"/>
                </a:solidFill>
                <a:latin typeface="Comic Sans MS"/>
                <a:cs typeface="Comic Sans MS"/>
              </a:rPr>
              <a:t>(657 SAYILI </a:t>
            </a:r>
            <a:r>
              <a:rPr sz="2000" b="0" dirty="0">
                <a:solidFill>
                  <a:srgbClr val="242424"/>
                </a:solidFill>
                <a:latin typeface="Comic Sans MS"/>
                <a:cs typeface="Comic Sans MS"/>
              </a:rPr>
              <a:t>KANUNUN </a:t>
            </a:r>
            <a:r>
              <a:rPr sz="2000" b="0" spc="-5" dirty="0">
                <a:solidFill>
                  <a:srgbClr val="242424"/>
                </a:solidFill>
                <a:latin typeface="Comic Sans MS"/>
                <a:cs typeface="Comic Sans MS"/>
              </a:rPr>
              <a:t>43/A</a:t>
            </a:r>
            <a:r>
              <a:rPr sz="2000" b="0" spc="-70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2000" b="0" spc="-5" dirty="0">
                <a:solidFill>
                  <a:srgbClr val="242424"/>
                </a:solidFill>
                <a:latin typeface="Comic Sans MS"/>
                <a:cs typeface="Comic Sans MS"/>
              </a:rPr>
              <a:t>MADDESİ)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26876" y="6408445"/>
            <a:ext cx="28321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z="1800" dirty="0">
                <a:solidFill>
                  <a:srgbClr val="888888"/>
                </a:solidFill>
                <a:latin typeface="Calibri"/>
                <a:cs typeface="Calibri"/>
              </a:rPr>
              <a:t>6</a:t>
            </a:fld>
            <a:endParaRPr sz="18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41475" y="1339722"/>
          <a:ext cx="9626600" cy="4812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2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0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3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3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53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53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53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53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2739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DRC/KDM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814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1320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1380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1440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1500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814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2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1155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1210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1265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1320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1380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1440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1020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1065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3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1110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2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1155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1210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1265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1320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1380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814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915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950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985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1020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1065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40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1110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2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1155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1210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1265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814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835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865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895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915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950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985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1020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1065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30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1110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814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760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785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810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835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865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895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915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950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985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705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720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740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760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785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810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835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865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895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814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660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675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690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705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720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740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760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785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810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620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630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645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660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675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690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705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720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740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814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590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600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610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620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630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645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660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675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690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814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60" dirty="0">
                          <a:latin typeface="Arial"/>
                          <a:cs typeface="Arial"/>
                        </a:rPr>
                        <a:t>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560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570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580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590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600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610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620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630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645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545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555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560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570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580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590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600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610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535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540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545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555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560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570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580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7814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525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535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540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545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555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505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525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535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spc="-5" dirty="0">
                          <a:solidFill>
                            <a:srgbClr val="5F4879"/>
                          </a:solidFill>
                          <a:latin typeface="Arial"/>
                          <a:cs typeface="Arial"/>
                        </a:rPr>
                        <a:t>540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8062A0"/>
                      </a:solidFill>
                      <a:prstDash val="solid"/>
                    </a:lnL>
                    <a:lnR w="12700">
                      <a:solidFill>
                        <a:srgbClr val="8062A0"/>
                      </a:solidFill>
                      <a:prstDash val="solid"/>
                    </a:lnR>
                    <a:lnT w="12700">
                      <a:solidFill>
                        <a:srgbClr val="8062A0"/>
                      </a:solidFill>
                      <a:prstDash val="solid"/>
                    </a:lnT>
                    <a:lnB w="12700">
                      <a:solidFill>
                        <a:srgbClr val="8062A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5"/>
            <a:ext cx="1591945" cy="507365"/>
          </a:xfrm>
          <a:custGeom>
            <a:avLst/>
            <a:gdLst/>
            <a:ahLst/>
            <a:cxnLst/>
            <a:rect l="l" t="t" r="r" b="b"/>
            <a:pathLst>
              <a:path w="1591945" h="507365">
                <a:moveTo>
                  <a:pt x="0" y="0"/>
                </a:moveTo>
                <a:lnTo>
                  <a:pt x="0" y="503428"/>
                </a:lnTo>
                <a:lnTo>
                  <a:pt x="1245844" y="506984"/>
                </a:lnTo>
                <a:lnTo>
                  <a:pt x="1346200" y="506984"/>
                </a:lnTo>
                <a:lnTo>
                  <a:pt x="1350899" y="502158"/>
                </a:lnTo>
                <a:lnTo>
                  <a:pt x="1352423" y="500634"/>
                </a:lnTo>
                <a:lnTo>
                  <a:pt x="1354328" y="499110"/>
                </a:lnTo>
                <a:lnTo>
                  <a:pt x="1355852" y="497459"/>
                </a:lnTo>
                <a:lnTo>
                  <a:pt x="1584960" y="268605"/>
                </a:lnTo>
                <a:lnTo>
                  <a:pt x="1590294" y="261493"/>
                </a:lnTo>
                <a:lnTo>
                  <a:pt x="1591945" y="254254"/>
                </a:lnTo>
                <a:lnTo>
                  <a:pt x="1590294" y="247142"/>
                </a:lnTo>
                <a:lnTo>
                  <a:pt x="1584960" y="240030"/>
                </a:lnTo>
                <a:lnTo>
                  <a:pt x="1355852" y="11303"/>
                </a:lnTo>
                <a:lnTo>
                  <a:pt x="1350899" y="11303"/>
                </a:lnTo>
                <a:lnTo>
                  <a:pt x="1350899" y="6477"/>
                </a:lnTo>
                <a:lnTo>
                  <a:pt x="1346200" y="6477"/>
                </a:lnTo>
                <a:lnTo>
                  <a:pt x="1341374" y="1778"/>
                </a:lnTo>
                <a:lnTo>
                  <a:pt x="1245844" y="1778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50841" y="581355"/>
            <a:ext cx="56292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dirty="0">
                <a:solidFill>
                  <a:srgbClr val="242424"/>
                </a:solidFill>
                <a:latin typeface="Comic Sans MS"/>
                <a:cs typeface="Comic Sans MS"/>
              </a:rPr>
              <a:t>KIDEM</a:t>
            </a:r>
            <a:r>
              <a:rPr sz="6000" b="0" spc="-21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6000" b="0" spc="-5" dirty="0">
                <a:solidFill>
                  <a:srgbClr val="242424"/>
                </a:solidFill>
                <a:latin typeface="Comic Sans MS"/>
                <a:cs typeface="Comic Sans MS"/>
              </a:rPr>
              <a:t>AYLIĞI</a:t>
            </a:r>
            <a:endParaRPr sz="60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26876" y="6408445"/>
            <a:ext cx="28321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z="1800" dirty="0">
                <a:solidFill>
                  <a:srgbClr val="888888"/>
                </a:solidFill>
                <a:latin typeface="Calibri"/>
                <a:cs typeface="Calibri"/>
              </a:rPr>
              <a:t>7</a:t>
            </a:fld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0661" y="2478785"/>
            <a:ext cx="843153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27.06.1989 </a:t>
            </a:r>
            <a:r>
              <a:rPr sz="1800" spc="-10" dirty="0">
                <a:latin typeface="Comic Sans MS"/>
                <a:cs typeface="Comic Sans MS"/>
              </a:rPr>
              <a:t>tarih </a:t>
            </a:r>
            <a:r>
              <a:rPr sz="1800" dirty="0">
                <a:latin typeface="Comic Sans MS"/>
                <a:cs typeface="Comic Sans MS"/>
              </a:rPr>
              <a:t>ve 375 </a:t>
            </a:r>
            <a:r>
              <a:rPr sz="1800" spc="-5" dirty="0">
                <a:latin typeface="Comic Sans MS"/>
                <a:cs typeface="Comic Sans MS"/>
              </a:rPr>
              <a:t>sayılı </a:t>
            </a:r>
            <a:r>
              <a:rPr sz="1800" spc="-10" dirty="0">
                <a:latin typeface="Comic Sans MS"/>
                <a:cs typeface="Comic Sans MS"/>
              </a:rPr>
              <a:t>KHK'nin </a:t>
            </a:r>
            <a:r>
              <a:rPr sz="1800" spc="-15" dirty="0">
                <a:latin typeface="Comic Sans MS"/>
                <a:cs typeface="Comic Sans MS"/>
              </a:rPr>
              <a:t>değişik </a:t>
            </a:r>
            <a:r>
              <a:rPr sz="1800" dirty="0">
                <a:latin typeface="Comic Sans MS"/>
                <a:cs typeface="Comic Sans MS"/>
              </a:rPr>
              <a:t>1. </a:t>
            </a:r>
            <a:r>
              <a:rPr sz="1800" spc="-5" dirty="0">
                <a:latin typeface="Comic Sans MS"/>
                <a:cs typeface="Comic Sans MS"/>
              </a:rPr>
              <a:t>maddesi </a:t>
            </a:r>
            <a:r>
              <a:rPr sz="1800" dirty="0">
                <a:latin typeface="Comic Sans MS"/>
                <a:cs typeface="Comic Sans MS"/>
              </a:rPr>
              <a:t>hükmü uyarınca;  </a:t>
            </a:r>
            <a:r>
              <a:rPr sz="1800" spc="-10" dirty="0">
                <a:latin typeface="Comic Sans MS"/>
                <a:cs typeface="Comic Sans MS"/>
              </a:rPr>
              <a:t>aylıklarını </a:t>
            </a:r>
            <a:r>
              <a:rPr sz="1800" spc="-5" dirty="0">
                <a:latin typeface="Comic Sans MS"/>
                <a:cs typeface="Comic Sans MS"/>
              </a:rPr>
              <a:t>657 sayılı </a:t>
            </a:r>
            <a:r>
              <a:rPr sz="1800" spc="-10" dirty="0">
                <a:latin typeface="Comic Sans MS"/>
                <a:cs typeface="Comic Sans MS"/>
              </a:rPr>
              <a:t>Devlet Memurları Kanununa </a:t>
            </a:r>
            <a:r>
              <a:rPr sz="1800" dirty="0">
                <a:latin typeface="Comic Sans MS"/>
                <a:cs typeface="Comic Sans MS"/>
              </a:rPr>
              <a:t>ve </a:t>
            </a:r>
            <a:r>
              <a:rPr sz="1800" spc="-5" dirty="0">
                <a:latin typeface="Comic Sans MS"/>
                <a:cs typeface="Comic Sans MS"/>
              </a:rPr>
              <a:t>2914 sayılı </a:t>
            </a:r>
            <a:r>
              <a:rPr sz="1800" spc="-10" dirty="0">
                <a:latin typeface="Comic Sans MS"/>
                <a:cs typeface="Comic Sans MS"/>
              </a:rPr>
              <a:t>Yükseköğretim  </a:t>
            </a:r>
            <a:r>
              <a:rPr sz="1800" spc="-5" dirty="0">
                <a:latin typeface="Comic Sans MS"/>
                <a:cs typeface="Comic Sans MS"/>
              </a:rPr>
              <a:t>Personel </a:t>
            </a:r>
            <a:r>
              <a:rPr sz="1800" spc="-10" dirty="0">
                <a:latin typeface="Comic Sans MS"/>
                <a:cs typeface="Comic Sans MS"/>
              </a:rPr>
              <a:t>Kanununa </a:t>
            </a:r>
            <a:r>
              <a:rPr sz="1800" dirty="0">
                <a:latin typeface="Comic Sans MS"/>
                <a:cs typeface="Comic Sans MS"/>
              </a:rPr>
              <a:t>göre </a:t>
            </a:r>
            <a:r>
              <a:rPr sz="1800" spc="-10" dirty="0">
                <a:latin typeface="Comic Sans MS"/>
                <a:cs typeface="Comic Sans MS"/>
              </a:rPr>
              <a:t>almakta </a:t>
            </a:r>
            <a:r>
              <a:rPr sz="1800" spc="-5" dirty="0">
                <a:latin typeface="Comic Sans MS"/>
                <a:cs typeface="Comic Sans MS"/>
              </a:rPr>
              <a:t>olan </a:t>
            </a:r>
            <a:r>
              <a:rPr sz="1800" spc="-10" dirty="0">
                <a:latin typeface="Comic Sans MS"/>
                <a:cs typeface="Comic Sans MS"/>
              </a:rPr>
              <a:t>personele hizmet </a:t>
            </a:r>
            <a:r>
              <a:rPr sz="1800" spc="-5" dirty="0">
                <a:latin typeface="Comic Sans MS"/>
                <a:cs typeface="Comic Sans MS"/>
              </a:rPr>
              <a:t>süresi </a:t>
            </a:r>
            <a:r>
              <a:rPr sz="1800" spc="-10" dirty="0">
                <a:latin typeface="Comic Sans MS"/>
                <a:cs typeface="Comic Sans MS"/>
              </a:rPr>
              <a:t>itibariyle  </a:t>
            </a:r>
            <a:r>
              <a:rPr sz="1800" spc="-15" dirty="0">
                <a:latin typeface="Comic Sans MS"/>
                <a:cs typeface="Comic Sans MS"/>
              </a:rPr>
              <a:t>belirlenen </a:t>
            </a:r>
            <a:r>
              <a:rPr sz="1800" spc="-5" dirty="0">
                <a:latin typeface="Comic Sans MS"/>
                <a:cs typeface="Comic Sans MS"/>
              </a:rPr>
              <a:t>kıdem </a:t>
            </a:r>
            <a:r>
              <a:rPr sz="1800" spc="-10" dirty="0">
                <a:latin typeface="Comic Sans MS"/>
                <a:cs typeface="Comic Sans MS"/>
              </a:rPr>
              <a:t>göstergesinin Memur Aylık </a:t>
            </a:r>
            <a:r>
              <a:rPr sz="1800" dirty="0">
                <a:latin typeface="Comic Sans MS"/>
                <a:cs typeface="Comic Sans MS"/>
              </a:rPr>
              <a:t>Kaysayısı </a:t>
            </a:r>
            <a:r>
              <a:rPr sz="1800" spc="-5" dirty="0">
                <a:latin typeface="Comic Sans MS"/>
                <a:cs typeface="Comic Sans MS"/>
              </a:rPr>
              <a:t>ile çarpımı </a:t>
            </a:r>
            <a:r>
              <a:rPr sz="1800" spc="-10" dirty="0">
                <a:latin typeface="Comic Sans MS"/>
                <a:cs typeface="Comic Sans MS"/>
              </a:rPr>
              <a:t>sonucunda  </a:t>
            </a:r>
            <a:r>
              <a:rPr sz="1800" dirty="0">
                <a:latin typeface="Comic Sans MS"/>
                <a:cs typeface="Comic Sans MS"/>
              </a:rPr>
              <a:t>elde </a:t>
            </a:r>
            <a:r>
              <a:rPr sz="1800" spc="-5" dirty="0">
                <a:latin typeface="Comic Sans MS"/>
                <a:cs typeface="Comic Sans MS"/>
              </a:rPr>
              <a:t>edilen tutar. </a:t>
            </a:r>
            <a:r>
              <a:rPr sz="1800" dirty="0">
                <a:latin typeface="Comic Sans MS"/>
                <a:cs typeface="Comic Sans MS"/>
              </a:rPr>
              <a:t>Kıdem göstergesi her </a:t>
            </a:r>
            <a:r>
              <a:rPr sz="1800" spc="-10" dirty="0">
                <a:latin typeface="Comic Sans MS"/>
                <a:cs typeface="Comic Sans MS"/>
              </a:rPr>
              <a:t>hizmet yılı </a:t>
            </a:r>
            <a:r>
              <a:rPr sz="1800" spc="-15" dirty="0">
                <a:latin typeface="Comic Sans MS"/>
                <a:cs typeface="Comic Sans MS"/>
              </a:rPr>
              <a:t>için </a:t>
            </a:r>
            <a:r>
              <a:rPr sz="1800" spc="-5" dirty="0">
                <a:latin typeface="Comic Sans MS"/>
                <a:cs typeface="Comic Sans MS"/>
              </a:rPr>
              <a:t>20 </a:t>
            </a:r>
            <a:r>
              <a:rPr sz="1800" spc="-10" dirty="0">
                <a:latin typeface="Comic Sans MS"/>
                <a:cs typeface="Comic Sans MS"/>
              </a:rPr>
              <a:t>gösterge </a:t>
            </a:r>
            <a:r>
              <a:rPr sz="1800" spc="-5" dirty="0">
                <a:latin typeface="Comic Sans MS"/>
                <a:cs typeface="Comic Sans MS"/>
              </a:rPr>
              <a:t>rakamı  </a:t>
            </a:r>
            <a:r>
              <a:rPr sz="1800" spc="-10" dirty="0">
                <a:latin typeface="Comic Sans MS"/>
                <a:cs typeface="Comic Sans MS"/>
              </a:rPr>
              <a:t>karşılığı kıdem </a:t>
            </a:r>
            <a:r>
              <a:rPr sz="1800" spc="-15" dirty="0">
                <a:latin typeface="Comic Sans MS"/>
                <a:cs typeface="Comic Sans MS"/>
              </a:rPr>
              <a:t>aylığı ödenir.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Ancak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25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ve 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daha fazla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hizmet 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yılını</a:t>
            </a:r>
            <a:r>
              <a:rPr sz="1800" b="1" u="heavy" spc="62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dolduranlar</a:t>
            </a:r>
            <a:endParaRPr sz="1800">
              <a:latin typeface="Comic Sans MS"/>
              <a:cs typeface="Comic Sans MS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için gösterge rakamı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500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olarak</a:t>
            </a:r>
            <a:r>
              <a:rPr sz="1800" b="1" u="heavy" spc="-14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uygulanır.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58636" y="5497474"/>
            <a:ext cx="33832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Comic Sans MS"/>
                <a:cs typeface="Comic Sans MS"/>
              </a:rPr>
              <a:t>20 x </a:t>
            </a:r>
            <a:r>
              <a:rPr sz="1800" spc="-5" dirty="0">
                <a:solidFill>
                  <a:srgbClr val="FF0000"/>
                </a:solidFill>
                <a:latin typeface="Comic Sans MS"/>
                <a:cs typeface="Comic Sans MS"/>
              </a:rPr>
              <a:t>Hizmet Yılı </a:t>
            </a:r>
            <a:r>
              <a:rPr sz="1800" dirty="0">
                <a:solidFill>
                  <a:srgbClr val="FF0000"/>
                </a:solidFill>
                <a:latin typeface="Comic Sans MS"/>
                <a:cs typeface="Comic Sans MS"/>
              </a:rPr>
              <a:t>x </a:t>
            </a:r>
            <a:r>
              <a:rPr sz="1800" spc="-5" dirty="0">
                <a:solidFill>
                  <a:srgbClr val="FF0000"/>
                </a:solidFill>
                <a:latin typeface="Comic Sans MS"/>
                <a:cs typeface="Comic Sans MS"/>
              </a:rPr>
              <a:t>Aylık</a:t>
            </a:r>
            <a:r>
              <a:rPr sz="1800" spc="-23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omic Sans MS"/>
                <a:cs typeface="Comic Sans MS"/>
              </a:rPr>
              <a:t>Katsayı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5"/>
            <a:ext cx="1591945" cy="507365"/>
          </a:xfrm>
          <a:custGeom>
            <a:avLst/>
            <a:gdLst/>
            <a:ahLst/>
            <a:cxnLst/>
            <a:rect l="l" t="t" r="r" b="b"/>
            <a:pathLst>
              <a:path w="1591945" h="507365">
                <a:moveTo>
                  <a:pt x="0" y="0"/>
                </a:moveTo>
                <a:lnTo>
                  <a:pt x="0" y="503428"/>
                </a:lnTo>
                <a:lnTo>
                  <a:pt x="1245844" y="506984"/>
                </a:lnTo>
                <a:lnTo>
                  <a:pt x="1346200" y="506984"/>
                </a:lnTo>
                <a:lnTo>
                  <a:pt x="1350899" y="502158"/>
                </a:lnTo>
                <a:lnTo>
                  <a:pt x="1352423" y="500634"/>
                </a:lnTo>
                <a:lnTo>
                  <a:pt x="1354328" y="499110"/>
                </a:lnTo>
                <a:lnTo>
                  <a:pt x="1355852" y="497459"/>
                </a:lnTo>
                <a:lnTo>
                  <a:pt x="1584960" y="268605"/>
                </a:lnTo>
                <a:lnTo>
                  <a:pt x="1590294" y="261493"/>
                </a:lnTo>
                <a:lnTo>
                  <a:pt x="1591945" y="254254"/>
                </a:lnTo>
                <a:lnTo>
                  <a:pt x="1590294" y="247142"/>
                </a:lnTo>
                <a:lnTo>
                  <a:pt x="1584960" y="240030"/>
                </a:lnTo>
                <a:lnTo>
                  <a:pt x="1355852" y="11303"/>
                </a:lnTo>
                <a:lnTo>
                  <a:pt x="1350899" y="11303"/>
                </a:lnTo>
                <a:lnTo>
                  <a:pt x="1350899" y="6477"/>
                </a:lnTo>
                <a:lnTo>
                  <a:pt x="1346200" y="6477"/>
                </a:lnTo>
                <a:lnTo>
                  <a:pt x="1341374" y="1778"/>
                </a:lnTo>
                <a:lnTo>
                  <a:pt x="1245844" y="1778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91659" y="581355"/>
            <a:ext cx="530352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dirty="0">
                <a:solidFill>
                  <a:srgbClr val="242424"/>
                </a:solidFill>
                <a:latin typeface="Comic Sans MS"/>
                <a:cs typeface="Comic Sans MS"/>
              </a:rPr>
              <a:t>TABAN</a:t>
            </a:r>
            <a:r>
              <a:rPr sz="6000" b="0" spc="-195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6000" b="0" spc="-5" dirty="0">
                <a:solidFill>
                  <a:srgbClr val="242424"/>
                </a:solidFill>
                <a:latin typeface="Comic Sans MS"/>
                <a:cs typeface="Comic Sans MS"/>
              </a:rPr>
              <a:t>AYLIK</a:t>
            </a:r>
            <a:endParaRPr sz="60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26876" y="6408445"/>
            <a:ext cx="28321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z="1800" dirty="0">
                <a:solidFill>
                  <a:srgbClr val="888888"/>
                </a:solidFill>
                <a:latin typeface="Calibri"/>
                <a:cs typeface="Calibri"/>
              </a:rPr>
              <a:t>8</a:t>
            </a:fld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03295" y="2105990"/>
            <a:ext cx="8434705" cy="156781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0320" marR="5080" indent="-7620" algn="just">
              <a:lnSpc>
                <a:spcPct val="90000"/>
              </a:lnSpc>
              <a:spcBef>
                <a:spcPts val="360"/>
              </a:spcBef>
            </a:pPr>
            <a:r>
              <a:rPr sz="2200" spc="-10" dirty="0">
                <a:latin typeface="Comic Sans MS"/>
                <a:cs typeface="Comic Sans MS"/>
              </a:rPr>
              <a:t>27.06.1989 </a:t>
            </a:r>
            <a:r>
              <a:rPr sz="2200" spc="-15" dirty="0">
                <a:latin typeface="Comic Sans MS"/>
                <a:cs typeface="Comic Sans MS"/>
              </a:rPr>
              <a:t>tarih </a:t>
            </a:r>
            <a:r>
              <a:rPr sz="2200" spc="-5" dirty="0">
                <a:latin typeface="Comic Sans MS"/>
                <a:cs typeface="Comic Sans MS"/>
              </a:rPr>
              <a:t>ve </a:t>
            </a:r>
            <a:r>
              <a:rPr sz="2200" spc="-15" dirty="0">
                <a:latin typeface="Comic Sans MS"/>
                <a:cs typeface="Comic Sans MS"/>
              </a:rPr>
              <a:t>375 </a:t>
            </a:r>
            <a:r>
              <a:rPr sz="2200" spc="-5" dirty="0">
                <a:latin typeface="Comic Sans MS"/>
                <a:cs typeface="Comic Sans MS"/>
              </a:rPr>
              <a:t>sayılı </a:t>
            </a:r>
            <a:r>
              <a:rPr sz="2200" spc="-10" dirty="0">
                <a:latin typeface="Comic Sans MS"/>
                <a:cs typeface="Comic Sans MS"/>
              </a:rPr>
              <a:t>KHK'nin </a:t>
            </a:r>
            <a:r>
              <a:rPr sz="2200" spc="-15" dirty="0">
                <a:latin typeface="Comic Sans MS"/>
                <a:cs typeface="Comic Sans MS"/>
              </a:rPr>
              <a:t>değişik </a:t>
            </a:r>
            <a:r>
              <a:rPr sz="2200" spc="-10" dirty="0">
                <a:latin typeface="Comic Sans MS"/>
                <a:cs typeface="Comic Sans MS"/>
              </a:rPr>
              <a:t>1. maddesi </a:t>
            </a:r>
            <a:r>
              <a:rPr sz="2200" dirty="0">
                <a:latin typeface="Comic Sans MS"/>
                <a:cs typeface="Comic Sans MS"/>
              </a:rPr>
              <a:t>hükmü  </a:t>
            </a:r>
            <a:r>
              <a:rPr sz="2200" spc="-5" dirty="0">
                <a:latin typeface="Comic Sans MS"/>
                <a:cs typeface="Comic Sans MS"/>
              </a:rPr>
              <a:t>uyarınca; </a:t>
            </a:r>
            <a:r>
              <a:rPr sz="2200" spc="-10" dirty="0">
                <a:latin typeface="Comic Sans MS"/>
                <a:cs typeface="Comic Sans MS"/>
              </a:rPr>
              <a:t>aylıklarını 657 </a:t>
            </a:r>
            <a:r>
              <a:rPr sz="2200" spc="-5" dirty="0">
                <a:latin typeface="Comic Sans MS"/>
                <a:cs typeface="Comic Sans MS"/>
              </a:rPr>
              <a:t>sayılı </a:t>
            </a:r>
            <a:r>
              <a:rPr sz="2200" spc="-10" dirty="0">
                <a:latin typeface="Comic Sans MS"/>
                <a:cs typeface="Comic Sans MS"/>
              </a:rPr>
              <a:t>Devlet </a:t>
            </a:r>
            <a:r>
              <a:rPr sz="2200" spc="-5" dirty="0">
                <a:latin typeface="Comic Sans MS"/>
                <a:cs typeface="Comic Sans MS"/>
              </a:rPr>
              <a:t>Memurları </a:t>
            </a:r>
            <a:r>
              <a:rPr sz="2200" spc="-10" dirty="0">
                <a:latin typeface="Comic Sans MS"/>
                <a:cs typeface="Comic Sans MS"/>
              </a:rPr>
              <a:t>Kanununa </a:t>
            </a:r>
            <a:r>
              <a:rPr sz="2200" spc="-20" dirty="0">
                <a:latin typeface="Comic Sans MS"/>
                <a:cs typeface="Comic Sans MS"/>
              </a:rPr>
              <a:t>ve  </a:t>
            </a:r>
            <a:r>
              <a:rPr sz="2200" spc="-10" dirty="0">
                <a:latin typeface="Comic Sans MS"/>
                <a:cs typeface="Comic Sans MS"/>
              </a:rPr>
              <a:t>2914 </a:t>
            </a:r>
            <a:r>
              <a:rPr sz="2200" spc="-5" dirty="0">
                <a:latin typeface="Comic Sans MS"/>
                <a:cs typeface="Comic Sans MS"/>
              </a:rPr>
              <a:t>sayılı </a:t>
            </a:r>
            <a:r>
              <a:rPr sz="2200" spc="-10" dirty="0">
                <a:latin typeface="Comic Sans MS"/>
                <a:cs typeface="Comic Sans MS"/>
              </a:rPr>
              <a:t>Yükseköğretim </a:t>
            </a:r>
            <a:r>
              <a:rPr sz="2200" spc="-5" dirty="0">
                <a:latin typeface="Comic Sans MS"/>
                <a:cs typeface="Comic Sans MS"/>
              </a:rPr>
              <a:t>Personel Kanununa göre </a:t>
            </a:r>
            <a:r>
              <a:rPr sz="2200" spc="-10" dirty="0">
                <a:latin typeface="Comic Sans MS"/>
                <a:cs typeface="Comic Sans MS"/>
              </a:rPr>
              <a:t>almakta olan  </a:t>
            </a:r>
            <a:r>
              <a:rPr sz="2200" spc="-5" dirty="0">
                <a:latin typeface="Comic Sans MS"/>
                <a:cs typeface="Comic Sans MS"/>
              </a:rPr>
              <a:t>personele </a:t>
            </a:r>
            <a:r>
              <a:rPr sz="2200" spc="-10" dirty="0">
                <a:latin typeface="Comic Sans MS"/>
                <a:cs typeface="Comic Sans MS"/>
              </a:rPr>
              <a:t>"1.000" </a:t>
            </a:r>
            <a:r>
              <a:rPr sz="2200" spc="-5" dirty="0">
                <a:latin typeface="Comic Sans MS"/>
                <a:cs typeface="Comic Sans MS"/>
              </a:rPr>
              <a:t>gösterge </a:t>
            </a:r>
            <a:r>
              <a:rPr sz="2200" spc="-10" dirty="0">
                <a:latin typeface="Comic Sans MS"/>
                <a:cs typeface="Comic Sans MS"/>
              </a:rPr>
              <a:t>rakamının </a:t>
            </a:r>
            <a:r>
              <a:rPr sz="2200" spc="-15" dirty="0">
                <a:latin typeface="Comic Sans MS"/>
                <a:cs typeface="Comic Sans MS"/>
              </a:rPr>
              <a:t>Taban Aylık </a:t>
            </a:r>
            <a:r>
              <a:rPr sz="2200" spc="-5" dirty="0">
                <a:latin typeface="Comic Sans MS"/>
                <a:cs typeface="Comic Sans MS"/>
              </a:rPr>
              <a:t>Katsayısı </a:t>
            </a:r>
            <a:r>
              <a:rPr sz="2200" spc="-15" dirty="0">
                <a:latin typeface="Comic Sans MS"/>
                <a:cs typeface="Comic Sans MS"/>
              </a:rPr>
              <a:t>ile  </a:t>
            </a:r>
            <a:r>
              <a:rPr sz="2200" spc="-5" dirty="0">
                <a:latin typeface="Comic Sans MS"/>
                <a:cs typeface="Comic Sans MS"/>
              </a:rPr>
              <a:t>çarpımı </a:t>
            </a:r>
            <a:r>
              <a:rPr sz="2200" spc="-10" dirty="0">
                <a:latin typeface="Comic Sans MS"/>
                <a:cs typeface="Comic Sans MS"/>
              </a:rPr>
              <a:t>sonucunda </a:t>
            </a:r>
            <a:r>
              <a:rPr sz="2200" spc="-15" dirty="0">
                <a:latin typeface="Comic Sans MS"/>
                <a:cs typeface="Comic Sans MS"/>
              </a:rPr>
              <a:t>elde </a:t>
            </a:r>
            <a:r>
              <a:rPr sz="2200" spc="-20" dirty="0">
                <a:latin typeface="Comic Sans MS"/>
                <a:cs typeface="Comic Sans MS"/>
              </a:rPr>
              <a:t>edilen</a:t>
            </a:r>
            <a:r>
              <a:rPr sz="2200" spc="45" dirty="0">
                <a:latin typeface="Comic Sans MS"/>
                <a:cs typeface="Comic Sans MS"/>
              </a:rPr>
              <a:t> </a:t>
            </a:r>
            <a:r>
              <a:rPr sz="2200" spc="-20" dirty="0">
                <a:latin typeface="Comic Sans MS"/>
                <a:cs typeface="Comic Sans MS"/>
              </a:rPr>
              <a:t>tutardır.</a:t>
            </a:r>
            <a:endParaRPr sz="22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1477" y="5124653"/>
            <a:ext cx="38201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0000"/>
                </a:solidFill>
                <a:latin typeface="Comic Sans MS"/>
                <a:cs typeface="Comic Sans MS"/>
              </a:rPr>
              <a:t>1.000 x Taban </a:t>
            </a:r>
            <a:r>
              <a:rPr sz="2200" spc="-20" dirty="0">
                <a:solidFill>
                  <a:srgbClr val="FF0000"/>
                </a:solidFill>
                <a:latin typeface="Comic Sans MS"/>
                <a:cs typeface="Comic Sans MS"/>
              </a:rPr>
              <a:t>Aylık</a:t>
            </a:r>
            <a:r>
              <a:rPr sz="2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omic Sans MS"/>
                <a:cs typeface="Comic Sans MS"/>
              </a:rPr>
              <a:t>Katsayısı</a:t>
            </a:r>
            <a:endParaRPr sz="2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5"/>
            <a:ext cx="1591945" cy="507365"/>
          </a:xfrm>
          <a:custGeom>
            <a:avLst/>
            <a:gdLst/>
            <a:ahLst/>
            <a:cxnLst/>
            <a:rect l="l" t="t" r="r" b="b"/>
            <a:pathLst>
              <a:path w="1591945" h="507365">
                <a:moveTo>
                  <a:pt x="0" y="0"/>
                </a:moveTo>
                <a:lnTo>
                  <a:pt x="0" y="503428"/>
                </a:lnTo>
                <a:lnTo>
                  <a:pt x="1245844" y="506984"/>
                </a:lnTo>
                <a:lnTo>
                  <a:pt x="1346200" y="506984"/>
                </a:lnTo>
                <a:lnTo>
                  <a:pt x="1350899" y="502158"/>
                </a:lnTo>
                <a:lnTo>
                  <a:pt x="1352423" y="500634"/>
                </a:lnTo>
                <a:lnTo>
                  <a:pt x="1354328" y="499110"/>
                </a:lnTo>
                <a:lnTo>
                  <a:pt x="1355852" y="497459"/>
                </a:lnTo>
                <a:lnTo>
                  <a:pt x="1584960" y="268605"/>
                </a:lnTo>
                <a:lnTo>
                  <a:pt x="1590294" y="261493"/>
                </a:lnTo>
                <a:lnTo>
                  <a:pt x="1591945" y="254254"/>
                </a:lnTo>
                <a:lnTo>
                  <a:pt x="1590294" y="247142"/>
                </a:lnTo>
                <a:lnTo>
                  <a:pt x="1584960" y="240030"/>
                </a:lnTo>
                <a:lnTo>
                  <a:pt x="1355852" y="11303"/>
                </a:lnTo>
                <a:lnTo>
                  <a:pt x="1350899" y="11303"/>
                </a:lnTo>
                <a:lnTo>
                  <a:pt x="1350899" y="6477"/>
                </a:lnTo>
                <a:lnTo>
                  <a:pt x="1346200" y="6477"/>
                </a:lnTo>
                <a:lnTo>
                  <a:pt x="1341374" y="1778"/>
                </a:lnTo>
                <a:lnTo>
                  <a:pt x="1245844" y="1778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1698" y="581355"/>
            <a:ext cx="83419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dirty="0">
                <a:solidFill>
                  <a:srgbClr val="242424"/>
                </a:solidFill>
                <a:latin typeface="Comic Sans MS"/>
                <a:cs typeface="Comic Sans MS"/>
              </a:rPr>
              <a:t>EK GÖSTERGE</a:t>
            </a:r>
            <a:r>
              <a:rPr sz="6000" b="0" spc="-204" dirty="0">
                <a:solidFill>
                  <a:srgbClr val="242424"/>
                </a:solidFill>
                <a:latin typeface="Comic Sans MS"/>
                <a:cs typeface="Comic Sans MS"/>
              </a:rPr>
              <a:t> </a:t>
            </a:r>
            <a:r>
              <a:rPr sz="6000" b="0" spc="-5" dirty="0">
                <a:solidFill>
                  <a:srgbClr val="242424"/>
                </a:solidFill>
                <a:latin typeface="Comic Sans MS"/>
                <a:cs typeface="Comic Sans MS"/>
              </a:rPr>
              <a:t>AYLIĞI</a:t>
            </a:r>
            <a:endParaRPr sz="6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26876" y="6408445"/>
            <a:ext cx="28321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z="1800" dirty="0">
                <a:solidFill>
                  <a:srgbClr val="888888"/>
                </a:solidFill>
                <a:latin typeface="Calibri"/>
                <a:cs typeface="Calibri"/>
              </a:rPr>
              <a:t>9</a:t>
            </a:fld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8016" y="2118486"/>
            <a:ext cx="8771255" cy="352615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30"/>
              </a:spcBef>
            </a:pPr>
            <a:r>
              <a:rPr sz="2800" spc="-10" dirty="0">
                <a:latin typeface="Comic Sans MS"/>
                <a:cs typeface="Comic Sans MS"/>
              </a:rPr>
              <a:t>657 </a:t>
            </a:r>
            <a:r>
              <a:rPr sz="2800" spc="-5" dirty="0">
                <a:latin typeface="Comic Sans MS"/>
                <a:cs typeface="Comic Sans MS"/>
              </a:rPr>
              <a:t>sayılı Devlet </a:t>
            </a:r>
            <a:r>
              <a:rPr sz="2800" spc="-10" dirty="0">
                <a:latin typeface="Comic Sans MS"/>
                <a:cs typeface="Comic Sans MS"/>
              </a:rPr>
              <a:t>Memurları Kanununun 43/B </a:t>
            </a:r>
            <a:r>
              <a:rPr sz="2800" dirty="0">
                <a:latin typeface="Comic Sans MS"/>
                <a:cs typeface="Comic Sans MS"/>
              </a:rPr>
              <a:t>ve  </a:t>
            </a:r>
            <a:r>
              <a:rPr sz="2800" spc="-10" dirty="0">
                <a:latin typeface="Comic Sans MS"/>
                <a:cs typeface="Comic Sans MS"/>
              </a:rPr>
              <a:t>154.ncü </a:t>
            </a:r>
            <a:r>
              <a:rPr sz="2800" spc="-5" dirty="0">
                <a:latin typeface="Comic Sans MS"/>
                <a:cs typeface="Comic Sans MS"/>
              </a:rPr>
              <a:t>maddeleri ve </a:t>
            </a:r>
            <a:r>
              <a:rPr sz="2800" spc="-10" dirty="0">
                <a:latin typeface="Comic Sans MS"/>
                <a:cs typeface="Comic Sans MS"/>
              </a:rPr>
              <a:t>2914 </a:t>
            </a:r>
            <a:r>
              <a:rPr sz="2800" spc="-5" dirty="0">
                <a:latin typeface="Comic Sans MS"/>
                <a:cs typeface="Comic Sans MS"/>
              </a:rPr>
              <a:t>sayılı </a:t>
            </a:r>
            <a:r>
              <a:rPr sz="2800" spc="-15" dirty="0">
                <a:latin typeface="Comic Sans MS"/>
                <a:cs typeface="Comic Sans MS"/>
              </a:rPr>
              <a:t>Yüksek </a:t>
            </a:r>
            <a:r>
              <a:rPr sz="2800" spc="-5" dirty="0">
                <a:latin typeface="Comic Sans MS"/>
                <a:cs typeface="Comic Sans MS"/>
              </a:rPr>
              <a:t>Öğretim  Personel </a:t>
            </a:r>
            <a:r>
              <a:rPr sz="2800" spc="-20" dirty="0">
                <a:latin typeface="Comic Sans MS"/>
                <a:cs typeface="Comic Sans MS"/>
              </a:rPr>
              <a:t>Kanunun </a:t>
            </a:r>
            <a:r>
              <a:rPr sz="2800" dirty="0">
                <a:latin typeface="Comic Sans MS"/>
                <a:cs typeface="Comic Sans MS"/>
              </a:rPr>
              <a:t>5.maddesinde yer alan </a:t>
            </a:r>
            <a:r>
              <a:rPr sz="2800" spc="-10" dirty="0">
                <a:latin typeface="Comic Sans MS"/>
                <a:cs typeface="Comic Sans MS"/>
              </a:rPr>
              <a:t>hükümler  uyarınca </a:t>
            </a:r>
            <a:r>
              <a:rPr sz="2800" dirty="0">
                <a:latin typeface="Comic Sans MS"/>
                <a:cs typeface="Comic Sans MS"/>
              </a:rPr>
              <a:t>Ek </a:t>
            </a:r>
            <a:r>
              <a:rPr sz="2800" spc="-5" dirty="0">
                <a:latin typeface="Comic Sans MS"/>
                <a:cs typeface="Comic Sans MS"/>
              </a:rPr>
              <a:t>gösterge cetvellerinde </a:t>
            </a:r>
            <a:r>
              <a:rPr sz="2800" spc="-10" dirty="0">
                <a:latin typeface="Comic Sans MS"/>
                <a:cs typeface="Comic Sans MS"/>
              </a:rPr>
              <a:t>hizmet sınıfı,  </a:t>
            </a:r>
            <a:r>
              <a:rPr sz="2800" spc="-15" dirty="0">
                <a:latin typeface="Comic Sans MS"/>
                <a:cs typeface="Comic Sans MS"/>
              </a:rPr>
              <a:t>unvanı </a:t>
            </a:r>
            <a:r>
              <a:rPr sz="2800" dirty="0">
                <a:latin typeface="Comic Sans MS"/>
                <a:cs typeface="Comic Sans MS"/>
              </a:rPr>
              <a:t>ve </a:t>
            </a:r>
            <a:r>
              <a:rPr sz="2800" spc="-5" dirty="0">
                <a:latin typeface="Comic Sans MS"/>
                <a:cs typeface="Comic Sans MS"/>
              </a:rPr>
              <a:t>derecesine göre </a:t>
            </a:r>
            <a:r>
              <a:rPr sz="2800" spc="-10" dirty="0">
                <a:latin typeface="Comic Sans MS"/>
                <a:cs typeface="Comic Sans MS"/>
              </a:rPr>
              <a:t>belirtilen </a:t>
            </a:r>
            <a:r>
              <a:rPr sz="2800" spc="-5" dirty="0">
                <a:latin typeface="Comic Sans MS"/>
                <a:cs typeface="Comic Sans MS"/>
              </a:rPr>
              <a:t>gösterge  </a:t>
            </a:r>
            <a:r>
              <a:rPr sz="2800" spc="-10" dirty="0">
                <a:latin typeface="Comic Sans MS"/>
                <a:cs typeface="Comic Sans MS"/>
              </a:rPr>
              <a:t>rakamlarının memur </a:t>
            </a:r>
            <a:r>
              <a:rPr sz="2800" spc="-5" dirty="0">
                <a:latin typeface="Comic Sans MS"/>
                <a:cs typeface="Comic Sans MS"/>
              </a:rPr>
              <a:t>aylık </a:t>
            </a:r>
            <a:r>
              <a:rPr sz="2800" spc="-10" dirty="0">
                <a:latin typeface="Comic Sans MS"/>
                <a:cs typeface="Comic Sans MS"/>
              </a:rPr>
              <a:t>katsayısı </a:t>
            </a:r>
            <a:r>
              <a:rPr sz="2800" spc="-5" dirty="0">
                <a:latin typeface="Comic Sans MS"/>
                <a:cs typeface="Comic Sans MS"/>
              </a:rPr>
              <a:t>ile çarpılması  sonucu </a:t>
            </a:r>
            <a:r>
              <a:rPr sz="2800" spc="-20" dirty="0">
                <a:latin typeface="Comic Sans MS"/>
                <a:cs typeface="Comic Sans MS"/>
              </a:rPr>
              <a:t>bulunacak </a:t>
            </a:r>
            <a:r>
              <a:rPr sz="2800" spc="-5" dirty="0">
                <a:latin typeface="Comic Sans MS"/>
                <a:cs typeface="Comic Sans MS"/>
              </a:rPr>
              <a:t>miktarı </a:t>
            </a:r>
            <a:r>
              <a:rPr sz="2800" spc="-20" dirty="0">
                <a:latin typeface="Comic Sans MS"/>
                <a:cs typeface="Comic Sans MS"/>
              </a:rPr>
              <a:t>ifade</a:t>
            </a:r>
            <a:r>
              <a:rPr sz="2800" spc="1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etmektedir.</a:t>
            </a:r>
            <a:endParaRPr sz="2800">
              <a:latin typeface="Comic Sans MS"/>
              <a:cs typeface="Comic Sans MS"/>
            </a:endParaRPr>
          </a:p>
          <a:p>
            <a:pPr marL="2606675">
              <a:lnSpc>
                <a:spcPct val="100000"/>
              </a:lnSpc>
              <a:spcBef>
                <a:spcPts val="2705"/>
              </a:spcBef>
            </a:pPr>
            <a:r>
              <a:rPr sz="2800" spc="-5" dirty="0">
                <a:solidFill>
                  <a:srgbClr val="FF0000"/>
                </a:solidFill>
                <a:latin typeface="Comic Sans MS"/>
                <a:cs typeface="Comic Sans MS"/>
              </a:rPr>
              <a:t>Ek Gösterge x </a:t>
            </a:r>
            <a:r>
              <a:rPr sz="2800" spc="-10" dirty="0">
                <a:solidFill>
                  <a:srgbClr val="FF0000"/>
                </a:solidFill>
                <a:latin typeface="Comic Sans MS"/>
                <a:cs typeface="Comic Sans MS"/>
              </a:rPr>
              <a:t>Aylık</a:t>
            </a:r>
            <a:r>
              <a:rPr sz="2800" spc="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omic Sans MS"/>
                <a:cs typeface="Comic Sans MS"/>
              </a:rPr>
              <a:t>Katsayı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5027</Words>
  <Application>Microsoft Office PowerPoint</Application>
  <PresentationFormat>Geniş ekran</PresentationFormat>
  <Paragraphs>694</Paragraphs>
  <Slides>53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53</vt:i4>
      </vt:variant>
    </vt:vector>
  </HeadingPairs>
  <TitlesOfParts>
    <vt:vector size="61" baseType="lpstr">
      <vt:lpstr>Arial</vt:lpstr>
      <vt:lpstr>Calibri</vt:lpstr>
      <vt:lpstr>Comic Sans MS</vt:lpstr>
      <vt:lpstr>Segoe UI</vt:lpstr>
      <vt:lpstr>Times New Roman</vt:lpstr>
      <vt:lpstr>Verdana</vt:lpstr>
      <vt:lpstr>Wingdings</vt:lpstr>
      <vt:lpstr>Office Theme</vt:lpstr>
      <vt:lpstr>AKADEMİK ve İDARİ  PERSONEL MAAŞ  HESABI</vt:lpstr>
      <vt:lpstr>PowerPoint Sunusu</vt:lpstr>
      <vt:lpstr>MAAŞ UNSURLARI-657 DMK</vt:lpstr>
      <vt:lpstr>MAAŞ UNSURLARI-2914 YPK</vt:lpstr>
      <vt:lpstr>GÖSTERGE AYLIĞI</vt:lpstr>
      <vt:lpstr>AYLIK GÖSTERGE TABLOSU (657 SAYILI KANUNUN 43/A MADDESİ)</vt:lpstr>
      <vt:lpstr>KIDEM AYLIĞI</vt:lpstr>
      <vt:lpstr>TABAN AYLIK</vt:lpstr>
      <vt:lpstr>EK GÖSTERGE AYLIĞI</vt:lpstr>
      <vt:lpstr>AKADEMİK PERSONEL  EK GÖSTERGE PUANLARI</vt:lpstr>
      <vt:lpstr>PowerPoint Sunusu</vt:lpstr>
      <vt:lpstr>PowerPoint Sunusu</vt:lpstr>
      <vt:lpstr>EK ÖDEME(666 sayılı KHK)</vt:lpstr>
      <vt:lpstr>MAKAM TAZMİNATI</vt:lpstr>
      <vt:lpstr>MAKAM TAZMİNATI ORANLARI</vt:lpstr>
      <vt:lpstr>GÖREV TAZMİNATI</vt:lpstr>
      <vt:lpstr>GÖREV TAZMİNATI ORANLARI</vt:lpstr>
      <vt:lpstr>TEMSİL TAZMİNATI</vt:lpstr>
      <vt:lpstr>TARİHLİ ve</vt:lpstr>
      <vt:lpstr>PowerPoint Sunusu</vt:lpstr>
      <vt:lpstr>YABANCI DİL TAZMİNATI</vt:lpstr>
      <vt:lpstr>YABANCI DİL TAZMİNATI  GÖSTERGE RAKAMI</vt:lpstr>
      <vt:lpstr>AİLE YARDIMI</vt:lpstr>
      <vt:lpstr>ÇOCUK YARDIMI</vt:lpstr>
      <vt:lpstr>ÜNİVERSİTE ÖDENEĞİ</vt:lpstr>
      <vt:lpstr>İDARİ GÖREV ÖDENEĞİ</vt:lpstr>
      <vt:lpstr>T.C. MALİYE BAKANLIĞI Bütçe ve Mali Kontrol Genel Müdürlüğü Sayı :  B.07.0.BMK.0.15.115825-3 Konu : İdari görevlere vekalet 23.03.09*3449</vt:lpstr>
      <vt:lpstr>PowerPoint Sunusu</vt:lpstr>
      <vt:lpstr>EĞİTİM ÖĞRETİM ÖDENEĞİ</vt:lpstr>
      <vt:lpstr>AKADEMİK TEŞVİK ÖDENEĞİ</vt:lpstr>
      <vt:lpstr>HESAPLAMA</vt:lpstr>
      <vt:lpstr>GELİŞTİRME ÖDENEĞİ</vt:lpstr>
      <vt:lpstr>PowerPoint Sunusu</vt:lpstr>
      <vt:lpstr>PowerPoint Sunusu</vt:lpstr>
      <vt:lpstr>Kesintiler / SG Prim Matrahı</vt:lpstr>
      <vt:lpstr>EYDM Yansıtma Oranı</vt:lpstr>
      <vt:lpstr>Kesintiler / Gelir vergisi 193 sayılı Gelir Vergisi Kanununa göre akademik personele yapılan ödemeler gelir vergisine tabidir.</vt:lpstr>
      <vt:lpstr>Hayat/Şahıs Sigorta Primlerinin Ücret Matrahından İndirimi GVK 63</vt:lpstr>
      <vt:lpstr>PowerPoint Sunusu</vt:lpstr>
      <vt:lpstr>PowerPoint Sunusu</vt:lpstr>
      <vt:lpstr>Kesintiler / Damga Vergisi</vt:lpstr>
      <vt:lpstr>Asgari Geçim İndirimi</vt:lpstr>
      <vt:lpstr>PowerPoint Sunusu</vt:lpstr>
      <vt:lpstr>PowerPoint Sunusu</vt:lpstr>
      <vt:lpstr>PowerPoint Sunusu</vt:lpstr>
      <vt:lpstr>PowerPoint Sunusu</vt:lpstr>
      <vt:lpstr>657 Sayılı Kanun ve Vekalet</vt:lpstr>
      <vt:lpstr>PowerPoint Sunusu</vt:lpstr>
      <vt:lpstr>PowerPoint Sunusu</vt:lpstr>
      <vt:lpstr>PowerPoint Sunusu</vt:lpstr>
      <vt:lpstr>ÖNEMLİ GÖRÜŞ VE NOTLAR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AKADEMİK PERSONEL MAAŞ HESABI</dc:title>
  <dc:creator>emel</dc:creator>
  <cp:lastModifiedBy>user543</cp:lastModifiedBy>
  <cp:revision>3</cp:revision>
  <dcterms:created xsi:type="dcterms:W3CDTF">2019-04-01T13:23:41Z</dcterms:created>
  <dcterms:modified xsi:type="dcterms:W3CDTF">2019-04-01T13:38:15Z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2019-04-01T00:00:00Z</vt:filetime>
  </property>
  <property fmtid="{D5CDD505-2E9C-101B-9397-08002B2CF9AE}" pid="5" name="_MarkAsFinal">
    <vt:bool>true</vt:bool>
  </property>
</Properties>
</file>