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96" r:id="rId10"/>
    <p:sldId id="270" r:id="rId11"/>
    <p:sldId id="264" r:id="rId12"/>
    <p:sldId id="265" r:id="rId13"/>
    <p:sldId id="266" r:id="rId14"/>
    <p:sldId id="297" r:id="rId15"/>
    <p:sldId id="267"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9" r:id="rId33"/>
    <p:sldId id="287" r:id="rId34"/>
    <p:sldId id="288" r:id="rId35"/>
    <p:sldId id="290" r:id="rId36"/>
    <p:sldId id="291" r:id="rId37"/>
    <p:sldId id="292" r:id="rId38"/>
    <p:sldId id="293" r:id="rId39"/>
    <p:sldId id="294" r:id="rId40"/>
    <p:sldId id="295" r:id="rId4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31" autoAdjust="0"/>
    <p:restoredTop sz="96473" autoAdjust="0"/>
  </p:normalViewPr>
  <p:slideViewPr>
    <p:cSldViewPr snapToGrid="0">
      <p:cViewPr varScale="1">
        <p:scale>
          <a:sx n="113" d="100"/>
          <a:sy n="113" d="100"/>
        </p:scale>
        <p:origin x="33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tr-TR"/>
              <a:t>Asıl başlık stili için tıklatın</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11/6/2025</a:t>
            </a:fld>
            <a:endParaRPr lang="en-US" dirty="0"/>
          </a:p>
        </p:txBody>
      </p:sp>
      <p:sp>
        <p:nvSpPr>
          <p:cNvPr id="5" name="Footer Placeholder 4"/>
          <p:cNvSpPr>
            <a:spLocks noGrp="1"/>
          </p:cNvSpPr>
          <p:nvPr>
            <p:ph type="ftr" sz="quarter" idx="11"/>
          </p:nvPr>
        </p:nvSpPr>
        <p:spPr>
          <a:xfrm>
            <a:off x="5332412" y="5883275"/>
            <a:ext cx="4324044" cy="365125"/>
          </a:xfrm>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B61BEF0D-F0BB-DE4B-95CE-6DB70DBA9567}" type="datetimeFigureOut">
              <a:rPr lang="en-US" dirty="0"/>
              <a:pPr/>
              <a:t>11/6/2025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tr-TR"/>
              <a:t>Asıl başlık stili için tıklatın</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11/6/2025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tr-TR"/>
              <a:t>Asıl başlık stili için tıklatın</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tıklatın</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11/6/2025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tr-TR"/>
              <a:t>Asıl başlık stili için tıklatın</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11/6/2025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tr-TR"/>
              <a:t>Asıl başlık stili için tıklatın</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tr-TR"/>
              <a:t>Asıl metin stillerini düzenlemek için tıklatın</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11/6/2025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tr-TR"/>
              <a:t>Asıl başlık stili için tıklatın</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tr-TR"/>
              <a:t>Asıl metin stillerini düzenlemek için tıklatın</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11/6/2025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idx="1"/>
          </p:nvPr>
        </p:nvSpPr>
        <p:spPr/>
        <p:txBody>
          <a:bodyPr anchor="ctr"/>
          <a:lstStyle>
            <a:lvl1pPr>
              <a:buClr>
                <a:schemeClr val="accent1">
                  <a:lumMod val="75000"/>
                </a:schemeClr>
              </a:buClr>
              <a:defRPr/>
            </a:lvl1pPr>
            <a:lvl2pPr>
              <a:buClr>
                <a:schemeClr val="accent1">
                  <a:lumMod val="75000"/>
                </a:schemeClr>
              </a:buClr>
              <a:defRPr/>
            </a:lvl2pPr>
            <a:lvl3pPr>
              <a:buClr>
                <a:schemeClr val="accent1">
                  <a:lumMod val="75000"/>
                </a:schemeClr>
              </a:buClr>
              <a:defRPr/>
            </a:lvl3pPr>
            <a:lvl4pPr>
              <a:buClr>
                <a:schemeClr val="accent1">
                  <a:lumMod val="75000"/>
                </a:schemeClr>
              </a:buClr>
              <a:defRPr/>
            </a:lvl4pPr>
            <a:lvl5pPr>
              <a:buClr>
                <a:schemeClr val="accent1">
                  <a:lumMod val="75000"/>
                </a:schemeClr>
              </a:buClr>
              <a:defRPr/>
            </a:lvl5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951856" y="5867131"/>
            <a:ext cx="5511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11/6/2025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tr-TR"/>
              <a:t>Asıl başlık stili için tıklatın</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1484311" y="3335337"/>
            <a:ext cx="4895056" cy="2455862"/>
          </a:xfrm>
        </p:spPr>
        <p:txBody>
          <a:bodyPr anchor="t">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11/6/2025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11/6/2025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11/6/2025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tr-TR"/>
              <a:t>Asıl başlık stili için tıklatın</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B61BEF0D-F0BB-DE4B-95CE-6DB70DBA9567}" type="datetimeFigureOut">
              <a:rPr lang="en-US" dirty="0"/>
              <a:pPr/>
              <a:t>11/6/2025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tr-TR"/>
              <a:t>Asıl başlık stili için tıklatın</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B61BEF0D-F0BB-DE4B-95CE-6DB70DBA9567}" type="datetimeFigureOut">
              <a:rPr lang="en-US" dirty="0"/>
              <a:pPr/>
              <a:t>11/6/2025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tr-TR"/>
              <a:t>Asıl başlık stili için tıklatın</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dirty="0"/>
              <a:pPr/>
              <a:t>11/6/2025</a:t>
            </a:fld>
            <a:endParaRPr lang="en-US" dirty="0"/>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a:t>MERSİN ÜNİVERSİTESİ</a:t>
            </a:r>
          </a:p>
        </p:txBody>
      </p:sp>
      <p:sp>
        <p:nvSpPr>
          <p:cNvPr id="3" name="Alt Başlık 2"/>
          <p:cNvSpPr>
            <a:spLocks noGrp="1"/>
          </p:cNvSpPr>
          <p:nvPr>
            <p:ph type="subTitle" idx="1"/>
          </p:nvPr>
        </p:nvSpPr>
        <p:spPr/>
        <p:txBody>
          <a:bodyPr/>
          <a:lstStyle/>
          <a:p>
            <a:pPr algn="just"/>
            <a:r>
              <a:rPr lang="tr-TR" dirty="0"/>
              <a:t>KALİTE YÖNETİM SİSTEMİ VE KAMU İÇ KONTROL STANDARTLARININ UYUMLAŞTIRILMASI ÇALIŞMALARI</a:t>
            </a:r>
          </a:p>
        </p:txBody>
      </p:sp>
    </p:spTree>
    <p:extLst>
      <p:ext uri="{BB962C8B-B14F-4D97-AF65-F5344CB8AC3E}">
        <p14:creationId xmlns:p14="http://schemas.microsoft.com/office/powerpoint/2010/main" val="13886146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84311" y="685800"/>
            <a:ext cx="10018713" cy="1304841"/>
          </a:xfrm>
        </p:spPr>
        <p:txBody>
          <a:bodyPr>
            <a:normAutofit fontScale="90000"/>
          </a:bodyPr>
          <a:lstStyle/>
          <a:p>
            <a:r>
              <a:rPr lang="tr-TR" dirty="0"/>
              <a:t>İÇ KONTROL EYLEM PLANI HAZIRLAMA SÜRECİ</a:t>
            </a:r>
          </a:p>
        </p:txBody>
      </p:sp>
      <p:sp>
        <p:nvSpPr>
          <p:cNvPr id="3" name="İçerik Yer Tutucusu 2"/>
          <p:cNvSpPr>
            <a:spLocks noGrp="1"/>
          </p:cNvSpPr>
          <p:nvPr>
            <p:ph idx="1"/>
          </p:nvPr>
        </p:nvSpPr>
        <p:spPr/>
        <p:txBody>
          <a:bodyPr/>
          <a:lstStyle/>
          <a:p>
            <a:pPr algn="just"/>
            <a:r>
              <a:rPr lang="tr-TR" dirty="0"/>
              <a:t>MEÜ’ de Kamu İç Kontrol Standartlarına Uyumlu Bir İç Kontrol Sisteminin oluşturulmasını sağlamak amacıyla ADEK, KYK, Birim Kalite Geliştirme Ekipleri ve Strateji Geliştirme Daire Başkanlığı görevlendirilmiştir. Gerek görülmesi halinde danışmanlık desteği vermek üzere İç Denetim biriminden yararlanılacağı ve tüm çalışanların süreci desteğinin de etkinliği artıracağı belirtilerek yapılan çalışmaların Rektör ve Üniversite yönetimi tarafından yakından izleneceği taahhüt altına alınmıştır.</a:t>
            </a:r>
          </a:p>
          <a:p>
            <a:pPr marL="0" indent="0">
              <a:buNone/>
            </a:pPr>
            <a:endParaRPr lang="tr-TR" dirty="0"/>
          </a:p>
        </p:txBody>
      </p:sp>
    </p:spTree>
    <p:extLst>
      <p:ext uri="{BB962C8B-B14F-4D97-AF65-F5344CB8AC3E}">
        <p14:creationId xmlns:p14="http://schemas.microsoft.com/office/powerpoint/2010/main" val="23865343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KALİTE YÖNETİM SİSTEMİ</a:t>
            </a:r>
          </a:p>
        </p:txBody>
      </p:sp>
      <p:sp>
        <p:nvSpPr>
          <p:cNvPr id="3" name="İçerik Yer Tutucusu 2"/>
          <p:cNvSpPr>
            <a:spLocks noGrp="1"/>
          </p:cNvSpPr>
          <p:nvPr>
            <p:ph idx="1"/>
          </p:nvPr>
        </p:nvSpPr>
        <p:spPr/>
        <p:txBody>
          <a:bodyPr/>
          <a:lstStyle/>
          <a:p>
            <a:pPr algn="just"/>
            <a:r>
              <a:rPr lang="tr-TR" dirty="0"/>
              <a:t>MEÜ; yerel, bölgesel, ulusal ve uluslar arası (YÖK-YÖDEK, İç Kontrol ve Mali Denetim, </a:t>
            </a:r>
            <a:r>
              <a:rPr lang="tr-TR" dirty="0" err="1"/>
              <a:t>The</a:t>
            </a:r>
            <a:r>
              <a:rPr lang="tr-TR" dirty="0"/>
              <a:t> </a:t>
            </a:r>
            <a:r>
              <a:rPr lang="tr-TR" dirty="0" err="1"/>
              <a:t>European</a:t>
            </a:r>
            <a:r>
              <a:rPr lang="tr-TR" dirty="0"/>
              <a:t> </a:t>
            </a:r>
            <a:r>
              <a:rPr lang="tr-TR" dirty="0" err="1"/>
              <a:t>Association</a:t>
            </a:r>
            <a:r>
              <a:rPr lang="tr-TR" dirty="0"/>
              <a:t> </a:t>
            </a:r>
            <a:r>
              <a:rPr lang="tr-TR" dirty="0" err="1"/>
              <a:t>for</a:t>
            </a:r>
            <a:r>
              <a:rPr lang="tr-TR" dirty="0"/>
              <a:t> </a:t>
            </a:r>
            <a:r>
              <a:rPr lang="tr-TR" dirty="0" err="1"/>
              <a:t>Quality</a:t>
            </a:r>
            <a:r>
              <a:rPr lang="tr-TR" dirty="0"/>
              <a:t> </a:t>
            </a:r>
            <a:r>
              <a:rPr lang="tr-TR" dirty="0" err="1"/>
              <a:t>Assurance</a:t>
            </a:r>
            <a:r>
              <a:rPr lang="tr-TR" dirty="0"/>
              <a:t> in </a:t>
            </a:r>
            <a:r>
              <a:rPr lang="tr-TR" dirty="0" err="1"/>
              <a:t>Higher</a:t>
            </a:r>
            <a:r>
              <a:rPr lang="tr-TR" dirty="0"/>
              <a:t> </a:t>
            </a:r>
            <a:r>
              <a:rPr lang="tr-TR" dirty="0" err="1"/>
              <a:t>Education</a:t>
            </a:r>
            <a:r>
              <a:rPr lang="tr-TR" dirty="0"/>
              <a:t>- ENQA, Bologna Süreci vb.) süreçlere uyumu sağlamak, eğitim- öğretim, bilimsel araştırma, uygulama-hizmet ve idari-destek faaliyetlerini </a:t>
            </a:r>
            <a:r>
              <a:rPr lang="tr-TR" dirty="0" err="1"/>
              <a:t>standardlara</a:t>
            </a:r>
            <a:r>
              <a:rPr lang="tr-TR" dirty="0"/>
              <a:t> uygun sürdürmek için “ISO 9000 Kalite Yönetim Sistemi” </a:t>
            </a:r>
            <a:r>
              <a:rPr lang="tr-TR" dirty="0" err="1"/>
              <a:t>ni</a:t>
            </a:r>
            <a:r>
              <a:rPr lang="tr-TR" dirty="0"/>
              <a:t> benimsemiştir. </a:t>
            </a:r>
            <a:r>
              <a:rPr lang="tr-TR" b="1" dirty="0"/>
              <a:t>Mersin Üniversitesindeki tüm faaliyetler için “Kalite El Kitabı (KEK)” temel </a:t>
            </a:r>
            <a:r>
              <a:rPr lang="tr-TR" b="1" dirty="0" err="1"/>
              <a:t>dökümandır</a:t>
            </a:r>
            <a:r>
              <a:rPr lang="tr-TR" b="1" dirty="0"/>
              <a:t>.</a:t>
            </a:r>
          </a:p>
          <a:p>
            <a:endParaRPr lang="tr-TR" dirty="0"/>
          </a:p>
        </p:txBody>
      </p:sp>
    </p:spTree>
    <p:extLst>
      <p:ext uri="{BB962C8B-B14F-4D97-AF65-F5344CB8AC3E}">
        <p14:creationId xmlns:p14="http://schemas.microsoft.com/office/powerpoint/2010/main" val="26510867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KALİTE YÖNETİM SİSTEMİ</a:t>
            </a:r>
          </a:p>
        </p:txBody>
      </p:sp>
      <p:sp>
        <p:nvSpPr>
          <p:cNvPr id="3" name="İçerik Yer Tutucusu 2"/>
          <p:cNvSpPr>
            <a:spLocks noGrp="1"/>
          </p:cNvSpPr>
          <p:nvPr>
            <p:ph idx="1"/>
          </p:nvPr>
        </p:nvSpPr>
        <p:spPr/>
        <p:txBody>
          <a:bodyPr>
            <a:normAutofit fontScale="92500"/>
          </a:bodyPr>
          <a:lstStyle/>
          <a:p>
            <a:pPr algn="just"/>
            <a:r>
              <a:rPr lang="tr-TR" dirty="0"/>
              <a:t>ISO 9000 Kalite Yönetim Sisteminin 8 ana başlığı Mersin Üniversitesi’ ne uyarlanmış ve uygulamaya konulmuştur. Kurumun uymak zorunda olduğu ulusal mevzuat (2547 sayılı Yüksek Öğretim Kanunu, 2809 sayılı Yüksek Öğretim Kurumları Teşkilatı Kanunu, 5018 sayılı Kamu Mali Yönetimi ve  Kontrol Kanunu, 124 sayılı Yükseköğretim Kurumlarının İdari Teşkilatı Hakkında Kanun Hükmünde Kararname, 657 sayılı Devlet Memurları Kanunu), ulusal süreçler (YÖDEK Kurumsal Değerlendirme, MEÜ İç kontrol </a:t>
            </a:r>
            <a:r>
              <a:rPr lang="tr-TR" dirty="0" err="1"/>
              <a:t>Standardları</a:t>
            </a:r>
            <a:r>
              <a:rPr lang="tr-TR" dirty="0"/>
              <a:t> Eylem Planı) ve uluslar arası süreçler (Bologna Süreci, ENQA) ISO 9000 standardının şartları gereği ölçülebilir, yönetilebilir süreçlere dönüştürülmüştür.</a:t>
            </a:r>
          </a:p>
        </p:txBody>
      </p:sp>
    </p:spTree>
    <p:extLst>
      <p:ext uri="{BB962C8B-B14F-4D97-AF65-F5344CB8AC3E}">
        <p14:creationId xmlns:p14="http://schemas.microsoft.com/office/powerpoint/2010/main" val="22129801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KALİTE YÖNETİM SİSTEMİ</a:t>
            </a:r>
          </a:p>
        </p:txBody>
      </p:sp>
      <p:sp>
        <p:nvSpPr>
          <p:cNvPr id="3" name="İçerik Yer Tutucusu 2"/>
          <p:cNvSpPr>
            <a:spLocks noGrp="1"/>
          </p:cNvSpPr>
          <p:nvPr>
            <p:ph idx="1"/>
          </p:nvPr>
        </p:nvSpPr>
        <p:spPr/>
        <p:txBody>
          <a:bodyPr/>
          <a:lstStyle/>
          <a:p>
            <a:r>
              <a:rPr lang="tr-TR" dirty="0"/>
              <a:t>28.06.2010-01.07.2010 tarihleri arasında yapılan TSE Belgelendirme Tetkiki sonucunda MEÜ, ISO 9001:2008 Kalite Yönetim Sistemi Belgesi almaya hak kazanmıştır. </a:t>
            </a:r>
          </a:p>
          <a:p>
            <a:endParaRPr lang="tr-TR" dirty="0"/>
          </a:p>
        </p:txBody>
      </p:sp>
    </p:spTree>
    <p:extLst>
      <p:ext uri="{BB962C8B-B14F-4D97-AF65-F5344CB8AC3E}">
        <p14:creationId xmlns:p14="http://schemas.microsoft.com/office/powerpoint/2010/main" val="44171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KALİTE YÖNETİM SİSTEMİ</a:t>
            </a:r>
          </a:p>
        </p:txBody>
      </p:sp>
      <p:sp>
        <p:nvSpPr>
          <p:cNvPr id="3" name="İçerik Yer Tutucusu 2"/>
          <p:cNvSpPr>
            <a:spLocks noGrp="1"/>
          </p:cNvSpPr>
          <p:nvPr>
            <p:ph idx="1"/>
          </p:nvPr>
        </p:nvSpPr>
        <p:spPr/>
        <p:txBody>
          <a:bodyPr/>
          <a:lstStyle/>
          <a:p>
            <a:pPr algn="just"/>
            <a:r>
              <a:rPr lang="tr-TR" dirty="0"/>
              <a:t>Kalite Yönetim Sistemimiz, MEÜ bünyesinde yapılan iç tetkikler, Türk </a:t>
            </a:r>
            <a:r>
              <a:rPr lang="tr-TR" dirty="0" err="1"/>
              <a:t>Standardları</a:t>
            </a:r>
            <a:r>
              <a:rPr lang="tr-TR" dirty="0"/>
              <a:t> Enstitüsü’ </a:t>
            </a:r>
            <a:r>
              <a:rPr lang="tr-TR" dirty="0" err="1"/>
              <a:t>nce</a:t>
            </a:r>
            <a:r>
              <a:rPr lang="tr-TR" dirty="0"/>
              <a:t> yapılan gözetim-belge tetkikleri, kalite eğitimleri ve yılda iki kez yapılan “Yönetimin Gözden Geçirilmesi Toplantıları” ile sürekli iyileştirilmektedir.</a:t>
            </a:r>
          </a:p>
          <a:p>
            <a:pPr algn="just"/>
            <a:endParaRPr lang="tr-TR" dirty="0"/>
          </a:p>
        </p:txBody>
      </p:sp>
    </p:spTree>
    <p:extLst>
      <p:ext uri="{BB962C8B-B14F-4D97-AF65-F5344CB8AC3E}">
        <p14:creationId xmlns:p14="http://schemas.microsoft.com/office/powerpoint/2010/main" val="19705240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84311" y="685800"/>
            <a:ext cx="10079208" cy="1013527"/>
          </a:xfrm>
        </p:spPr>
        <p:txBody>
          <a:bodyPr/>
          <a:lstStyle/>
          <a:p>
            <a:r>
              <a:rPr lang="tr-TR" dirty="0"/>
              <a:t>KALİTE YÖNETİM SİSTEMİ</a:t>
            </a:r>
          </a:p>
        </p:txBody>
      </p:sp>
      <p:sp>
        <p:nvSpPr>
          <p:cNvPr id="3" name="İçerik Yer Tutucusu 2"/>
          <p:cNvSpPr>
            <a:spLocks noGrp="1"/>
          </p:cNvSpPr>
          <p:nvPr>
            <p:ph idx="1"/>
          </p:nvPr>
        </p:nvSpPr>
        <p:spPr>
          <a:xfrm>
            <a:off x="1634591" y="1942088"/>
            <a:ext cx="9868432" cy="3849113"/>
          </a:xfrm>
        </p:spPr>
        <p:txBody>
          <a:bodyPr>
            <a:normAutofit/>
          </a:bodyPr>
          <a:lstStyle/>
          <a:p>
            <a:pPr marL="0" indent="0" algn="just">
              <a:buNone/>
            </a:pPr>
            <a:r>
              <a:rPr lang="tr-TR" dirty="0"/>
              <a:t>KYK dahilinde bir Kalite El Kitabı, 6 prosedür, 11 süreç, 435 form, 250 akademik-idari talimat, 750 cihaz talimatı, anketler, listeler geliştirilmiştir. ISO 9001:2008’ in üniversiteye tam teşekküllü olarak uygulanmasının bir nevi miladı konumunda olan bu çalışma ile 1.450 doküman geliştirilmiş ve Kalite Yönetim Bilgi Sistemi (KYBS) aracılığıyla uygulamaya konulmuştur. Kurumun içinde bulunduğu mevzuatın uygulamaya yansıması olan bu </a:t>
            </a:r>
            <a:r>
              <a:rPr lang="tr-TR" dirty="0" err="1"/>
              <a:t>dökümantasyon</a:t>
            </a:r>
            <a:r>
              <a:rPr lang="tr-TR" dirty="0"/>
              <a:t> ve bu </a:t>
            </a:r>
            <a:r>
              <a:rPr lang="tr-TR" dirty="0" err="1"/>
              <a:t>dökümantasyonun</a:t>
            </a:r>
            <a:r>
              <a:rPr lang="tr-TR" dirty="0"/>
              <a:t> izlenmesi, değerlendirilmesi, revize edilmesi amaçlı kullanılan araçları ile kurumun hizmetleri ve ürünleri paydaşlara sunulmaktadır.</a:t>
            </a:r>
          </a:p>
          <a:p>
            <a:endParaRPr lang="tr-TR" dirty="0"/>
          </a:p>
          <a:p>
            <a:endParaRPr lang="tr-TR" dirty="0"/>
          </a:p>
        </p:txBody>
      </p:sp>
    </p:spTree>
    <p:extLst>
      <p:ext uri="{BB962C8B-B14F-4D97-AF65-F5344CB8AC3E}">
        <p14:creationId xmlns:p14="http://schemas.microsoft.com/office/powerpoint/2010/main" val="23397411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İÇ KONTROL- KALİTE YÖNETİM SİSTEMİ İLİŞKİSİ</a:t>
            </a:r>
          </a:p>
        </p:txBody>
      </p:sp>
      <p:sp>
        <p:nvSpPr>
          <p:cNvPr id="3" name="İçerik Yer Tutucusu 2"/>
          <p:cNvSpPr>
            <a:spLocks noGrp="1"/>
          </p:cNvSpPr>
          <p:nvPr>
            <p:ph idx="1"/>
          </p:nvPr>
        </p:nvSpPr>
        <p:spPr/>
        <p:txBody>
          <a:bodyPr/>
          <a:lstStyle/>
          <a:p>
            <a:pPr algn="just"/>
            <a:r>
              <a:rPr lang="tr-TR" dirty="0"/>
              <a:t>MEÜ, 2010 yılında ISO 9001:2008 KYS Belgesini almıştır. KYS Standartları genel şartları ile İç Kontrol Standartları genel şartlarının birbirine çok benzeyen iki sistem olması nedeniyle MEÜ İç Kontrol Standartları Eylem Planı, KYS ile ilişkilendirilerek planda öngörülen çalışmaların büyük bir kısmı tamamlanmıştır.</a:t>
            </a:r>
          </a:p>
          <a:p>
            <a:pPr marL="0" indent="0">
              <a:buNone/>
            </a:pPr>
            <a:endParaRPr lang="tr-TR" dirty="0"/>
          </a:p>
          <a:p>
            <a:endParaRPr lang="tr-TR" dirty="0"/>
          </a:p>
        </p:txBody>
      </p:sp>
    </p:spTree>
    <p:extLst>
      <p:ext uri="{BB962C8B-B14F-4D97-AF65-F5344CB8AC3E}">
        <p14:creationId xmlns:p14="http://schemas.microsoft.com/office/powerpoint/2010/main" val="33353036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İÇ KONTROL- KALİTE YÖNETİM SİSTEMİ İLİŞKİSİ</a:t>
            </a:r>
          </a:p>
        </p:txBody>
      </p:sp>
      <p:sp>
        <p:nvSpPr>
          <p:cNvPr id="3" name="İçerik Yer Tutucusu 2"/>
          <p:cNvSpPr>
            <a:spLocks noGrp="1"/>
          </p:cNvSpPr>
          <p:nvPr>
            <p:ph idx="1"/>
          </p:nvPr>
        </p:nvSpPr>
        <p:spPr/>
        <p:txBody>
          <a:bodyPr/>
          <a:lstStyle/>
          <a:p>
            <a:pPr algn="just"/>
            <a:r>
              <a:rPr lang="tr-TR" dirty="0"/>
              <a:t> Kalite El Kitabımızda, ISO 9001:2008’ in 8 şartı ve alt maddelerinin Mersin Üniversitesi’ndeki uygulamaları, ayrı ayrı her madde ile ilgili yasal mevzuat, süreçler, talimatlar, formlar, planlar, tablolar vs. destekleyici </a:t>
            </a:r>
            <a:r>
              <a:rPr lang="tr-TR" dirty="0" err="1"/>
              <a:t>dökümanlar</a:t>
            </a:r>
            <a:r>
              <a:rPr lang="tr-TR" dirty="0"/>
              <a:t> aracılığıyla açıklanmaktadır. Kalite Yönetim Sistemimizin, iç kontrolün 18 standardını büyük oranda kapsadığı ve makul güvencenin sağlanması amacına yönelik genel düzenlemelerin yer aldığı görülmektedir. İç Kontrol Standartları ve Kalite Yönetim Sistemindeki karşılıkları aşağıdaki tabloda gösterilmektedir. Buna göre :</a:t>
            </a:r>
          </a:p>
        </p:txBody>
      </p:sp>
    </p:spTree>
    <p:extLst>
      <p:ext uri="{BB962C8B-B14F-4D97-AF65-F5344CB8AC3E}">
        <p14:creationId xmlns:p14="http://schemas.microsoft.com/office/powerpoint/2010/main" val="2804758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84310" y="467316"/>
            <a:ext cx="9941643" cy="1418128"/>
          </a:xfrm>
        </p:spPr>
        <p:txBody>
          <a:bodyPr>
            <a:normAutofit fontScale="90000"/>
          </a:bodyPr>
          <a:lstStyle/>
          <a:p>
            <a:r>
              <a:rPr lang="tr-TR" dirty="0"/>
              <a:t>İÇ KONTROL- KALİTE YÖNETİM SİSTEMİ İLİŞKİSİ 1- KONTROL ORTAMI STANDARTLARI</a:t>
            </a: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2038244528"/>
              </p:ext>
            </p:extLst>
          </p:nvPr>
        </p:nvGraphicFramePr>
        <p:xfrm>
          <a:off x="1484311" y="2144389"/>
          <a:ext cx="9504673" cy="3723267"/>
        </p:xfrm>
        <a:graphic>
          <a:graphicData uri="http://schemas.openxmlformats.org/drawingml/2006/table">
            <a:tbl>
              <a:tblPr firstRow="1" firstCol="1" bandRow="1">
                <a:tableStyleId>{5C22544A-7EE6-4342-B048-85BDC9FD1C3A}</a:tableStyleId>
              </a:tblPr>
              <a:tblGrid>
                <a:gridCol w="4690141">
                  <a:extLst>
                    <a:ext uri="{9D8B030D-6E8A-4147-A177-3AD203B41FA5}">
                      <a16:colId xmlns:a16="http://schemas.microsoft.com/office/drawing/2014/main" val="20000"/>
                    </a:ext>
                  </a:extLst>
                </a:gridCol>
                <a:gridCol w="4814532">
                  <a:extLst>
                    <a:ext uri="{9D8B030D-6E8A-4147-A177-3AD203B41FA5}">
                      <a16:colId xmlns:a16="http://schemas.microsoft.com/office/drawing/2014/main" val="20001"/>
                    </a:ext>
                  </a:extLst>
                </a:gridCol>
              </a:tblGrid>
              <a:tr h="1029006">
                <a:tc>
                  <a:txBody>
                    <a:bodyPr/>
                    <a:lstStyle/>
                    <a:p>
                      <a:pPr algn="just">
                        <a:lnSpc>
                          <a:spcPct val="200000"/>
                        </a:lnSpc>
                        <a:spcAft>
                          <a:spcPts val="0"/>
                        </a:spcAft>
                        <a:tabLst>
                          <a:tab pos="1123950" algn="l"/>
                        </a:tabLst>
                      </a:pPr>
                      <a:r>
                        <a:rPr lang="tr-TR" sz="1600" dirty="0">
                          <a:effectLst/>
                        </a:rPr>
                        <a:t>Standart 1: Etik Değerler ve Dürüstlük</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20921" marR="20921" marT="0" marB="0"/>
                </a:tc>
                <a:tc>
                  <a:txBody>
                    <a:bodyPr/>
                    <a:lstStyle/>
                    <a:p>
                      <a:pPr algn="just">
                        <a:lnSpc>
                          <a:spcPct val="200000"/>
                        </a:lnSpc>
                        <a:spcAft>
                          <a:spcPts val="0"/>
                        </a:spcAft>
                        <a:tabLst>
                          <a:tab pos="1123950" algn="l"/>
                        </a:tabLst>
                      </a:pPr>
                      <a:r>
                        <a:rPr lang="tr-TR" sz="900" dirty="0">
                          <a:effectLst/>
                        </a:rPr>
                        <a:t>MEÜ Kalite El Kitabının 1.Kapsam 1.2 Uygulama alt başlığı, 2. Atıf Yapılan Standartlar bölümü ve  5.Yönetimin Sorumluğu bölümünde yer alan 5.1 Yönetimin Taahhüdü, 8.2 İzleme ve Ölçme bölümünde yer alan 8.2.1 Paydaş Memnuniyeti alt başlığı</a:t>
                      </a:r>
                      <a:endParaRPr lang="tr-TR" sz="900" dirty="0">
                        <a:effectLst/>
                        <a:latin typeface="Calibri" panose="020F0502020204030204" pitchFamily="34" charset="0"/>
                        <a:ea typeface="Calibri" panose="020F0502020204030204" pitchFamily="34" charset="0"/>
                        <a:cs typeface="Times New Roman" panose="02020603050405020304" pitchFamily="18" charset="0"/>
                      </a:endParaRPr>
                    </a:p>
                  </a:txBody>
                  <a:tcPr marL="20921" marR="20921" marT="0" marB="0"/>
                </a:tc>
                <a:extLst>
                  <a:ext uri="{0D108BD9-81ED-4DB2-BD59-A6C34878D82A}">
                    <a16:rowId xmlns:a16="http://schemas.microsoft.com/office/drawing/2014/main" val="10000"/>
                  </a:ext>
                </a:extLst>
              </a:tr>
              <a:tr h="898087">
                <a:tc>
                  <a:txBody>
                    <a:bodyPr/>
                    <a:lstStyle/>
                    <a:p>
                      <a:pPr algn="just">
                        <a:lnSpc>
                          <a:spcPct val="200000"/>
                        </a:lnSpc>
                        <a:spcAft>
                          <a:spcPts val="0"/>
                        </a:spcAft>
                        <a:tabLst>
                          <a:tab pos="1123950" algn="l"/>
                        </a:tabLst>
                      </a:pPr>
                      <a:r>
                        <a:rPr lang="tr-TR" sz="1600" dirty="0">
                          <a:effectLst/>
                        </a:rPr>
                        <a:t>Standart 2: Misyon, Organizasyon Yapısı ve Görevler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20921" marR="20921" marT="0" marB="0"/>
                </a:tc>
                <a:tc>
                  <a:txBody>
                    <a:bodyPr/>
                    <a:lstStyle/>
                    <a:p>
                      <a:pPr algn="just">
                        <a:lnSpc>
                          <a:spcPct val="200000"/>
                        </a:lnSpc>
                        <a:spcAft>
                          <a:spcPts val="0"/>
                        </a:spcAft>
                        <a:tabLst>
                          <a:tab pos="1123950" algn="l"/>
                        </a:tabLst>
                      </a:pPr>
                      <a:r>
                        <a:rPr lang="tr-TR" sz="900" dirty="0">
                          <a:effectLst/>
                        </a:rPr>
                        <a:t>MEÜ Kalite El Kitabının 1 Kapsam bölümünde yer alan 1.1 Genel alt başlığı ve 5.Yönetimin Sorumluğu bölümünde yer alan 5.1 Yönetimin Taahhüdü, 5.3 Kalite Politikası, 5.4.1 Kalite Hedefleri, , 5.5.1 Sorumluluk ve Yetki alt başlığı</a:t>
                      </a:r>
                      <a:endParaRPr lang="tr-TR" sz="900" dirty="0">
                        <a:effectLst/>
                        <a:latin typeface="Calibri" panose="020F0502020204030204" pitchFamily="34" charset="0"/>
                        <a:ea typeface="Calibri" panose="020F0502020204030204" pitchFamily="34" charset="0"/>
                        <a:cs typeface="Times New Roman" panose="02020603050405020304" pitchFamily="18" charset="0"/>
                      </a:endParaRPr>
                    </a:p>
                  </a:txBody>
                  <a:tcPr marL="20921" marR="20921" marT="0" marB="0"/>
                </a:tc>
                <a:extLst>
                  <a:ext uri="{0D108BD9-81ED-4DB2-BD59-A6C34878D82A}">
                    <a16:rowId xmlns:a16="http://schemas.microsoft.com/office/drawing/2014/main" val="10001"/>
                  </a:ext>
                </a:extLst>
              </a:tr>
              <a:tr h="898087">
                <a:tc>
                  <a:txBody>
                    <a:bodyPr/>
                    <a:lstStyle/>
                    <a:p>
                      <a:pPr algn="just">
                        <a:lnSpc>
                          <a:spcPct val="200000"/>
                        </a:lnSpc>
                        <a:spcAft>
                          <a:spcPts val="0"/>
                        </a:spcAft>
                        <a:tabLst>
                          <a:tab pos="1123950" algn="l"/>
                        </a:tabLst>
                      </a:pPr>
                      <a:r>
                        <a:rPr lang="tr-TR" sz="1600" dirty="0">
                          <a:effectLst/>
                        </a:rPr>
                        <a:t>Standart 3 : Personelin Yeterliliği ve Performansı</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20921" marR="20921" marT="0" marB="0"/>
                </a:tc>
                <a:tc>
                  <a:txBody>
                    <a:bodyPr/>
                    <a:lstStyle/>
                    <a:p>
                      <a:pPr algn="just">
                        <a:lnSpc>
                          <a:spcPct val="200000"/>
                        </a:lnSpc>
                        <a:spcAft>
                          <a:spcPts val="0"/>
                        </a:spcAft>
                        <a:tabLst>
                          <a:tab pos="1123950" algn="l"/>
                        </a:tabLst>
                      </a:pPr>
                      <a:r>
                        <a:rPr lang="tr-TR" sz="900" dirty="0">
                          <a:effectLst/>
                        </a:rPr>
                        <a:t>MEÜ Kalite El Kitabının 5. Yönetimin Sorumluğu bölümünde yer alan 5.1 Yönetimin Taahhüdü,  5.3 Kalite Politikası, 5.4.1 Kalite Hedefleri, 5.5.1 Sorumluluk ve Yetki  alt başlığı ile 6. Kaynak Yönetimi bölümünde yer alan 6.2 İnsan Kaynakları alt başlığı</a:t>
                      </a:r>
                      <a:endParaRPr lang="tr-TR" sz="900" dirty="0">
                        <a:effectLst/>
                        <a:latin typeface="Calibri" panose="020F0502020204030204" pitchFamily="34" charset="0"/>
                        <a:ea typeface="Calibri" panose="020F0502020204030204" pitchFamily="34" charset="0"/>
                        <a:cs typeface="Times New Roman" panose="02020603050405020304" pitchFamily="18" charset="0"/>
                      </a:endParaRPr>
                    </a:p>
                  </a:txBody>
                  <a:tcPr marL="20921" marR="20921" marT="0" marB="0"/>
                </a:tc>
                <a:extLst>
                  <a:ext uri="{0D108BD9-81ED-4DB2-BD59-A6C34878D82A}">
                    <a16:rowId xmlns:a16="http://schemas.microsoft.com/office/drawing/2014/main" val="10002"/>
                  </a:ext>
                </a:extLst>
              </a:tr>
              <a:tr h="898087">
                <a:tc>
                  <a:txBody>
                    <a:bodyPr/>
                    <a:lstStyle/>
                    <a:p>
                      <a:pPr algn="just">
                        <a:lnSpc>
                          <a:spcPct val="200000"/>
                        </a:lnSpc>
                        <a:spcAft>
                          <a:spcPts val="0"/>
                        </a:spcAft>
                        <a:tabLst>
                          <a:tab pos="1123950" algn="l"/>
                        </a:tabLst>
                      </a:pPr>
                      <a:r>
                        <a:rPr lang="tr-TR" sz="1600" dirty="0">
                          <a:effectLst/>
                        </a:rPr>
                        <a:t>Standart 4: Yetki Devri</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20921" marR="20921" marT="0" marB="0"/>
                </a:tc>
                <a:tc>
                  <a:txBody>
                    <a:bodyPr/>
                    <a:lstStyle/>
                    <a:p>
                      <a:pPr algn="just">
                        <a:lnSpc>
                          <a:spcPct val="200000"/>
                        </a:lnSpc>
                        <a:spcAft>
                          <a:spcPts val="0"/>
                        </a:spcAft>
                        <a:tabLst>
                          <a:tab pos="1123950" algn="l"/>
                        </a:tabLst>
                      </a:pPr>
                      <a:r>
                        <a:rPr lang="tr-TR" sz="900" dirty="0">
                          <a:effectLst/>
                        </a:rPr>
                        <a:t>MEÜ Kalite El Kitabının 5.Yönetimin Sorumluğu bölümünde yer alan 5.1 Yönetimin Taahhüdü,  5.5.1 Sorumluluk ve Yetki, 5.5.3 İç İletişim  alt başlığı ile 6.2  İnsan Kaynakları bölümünde yer alan 6.2.1  Genel alt başlığı</a:t>
                      </a:r>
                      <a:endParaRPr lang="tr-TR" sz="900" dirty="0">
                        <a:effectLst/>
                        <a:latin typeface="Calibri" panose="020F0502020204030204" pitchFamily="34" charset="0"/>
                        <a:ea typeface="Calibri" panose="020F0502020204030204" pitchFamily="34" charset="0"/>
                        <a:cs typeface="Times New Roman" panose="02020603050405020304" pitchFamily="18" charset="0"/>
                      </a:endParaRPr>
                    </a:p>
                  </a:txBody>
                  <a:tcPr marL="20921" marR="20921" marT="0" marB="0"/>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2125621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İÇ KONTROL- KALİTE YÖNETİM SİSTEMİ İLİŞKİSİ </a:t>
            </a:r>
            <a:br>
              <a:rPr lang="tr-TR" dirty="0"/>
            </a:br>
            <a:r>
              <a:rPr lang="tr-TR" dirty="0"/>
              <a:t>2- RİSK DEĞERLENDİRME STANDARTLARI</a:t>
            </a: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254082281"/>
              </p:ext>
            </p:extLst>
          </p:nvPr>
        </p:nvGraphicFramePr>
        <p:xfrm>
          <a:off x="1861167" y="2120113"/>
          <a:ext cx="9411037" cy="3795165"/>
        </p:xfrm>
        <a:graphic>
          <a:graphicData uri="http://schemas.openxmlformats.org/drawingml/2006/table">
            <a:tbl>
              <a:tblPr firstRow="1" firstCol="1" bandRow="1">
                <a:tableStyleId>{5C22544A-7EE6-4342-B048-85BDC9FD1C3A}</a:tableStyleId>
              </a:tblPr>
              <a:tblGrid>
                <a:gridCol w="4458324">
                  <a:extLst>
                    <a:ext uri="{9D8B030D-6E8A-4147-A177-3AD203B41FA5}">
                      <a16:colId xmlns:a16="http://schemas.microsoft.com/office/drawing/2014/main" val="20000"/>
                    </a:ext>
                  </a:extLst>
                </a:gridCol>
                <a:gridCol w="4952713">
                  <a:extLst>
                    <a:ext uri="{9D8B030D-6E8A-4147-A177-3AD203B41FA5}">
                      <a16:colId xmlns:a16="http://schemas.microsoft.com/office/drawing/2014/main" val="20001"/>
                    </a:ext>
                  </a:extLst>
                </a:gridCol>
              </a:tblGrid>
              <a:tr h="2394703">
                <a:tc>
                  <a:txBody>
                    <a:bodyPr/>
                    <a:lstStyle/>
                    <a:p>
                      <a:pPr marL="457200" algn="just">
                        <a:lnSpc>
                          <a:spcPct val="200000"/>
                        </a:lnSpc>
                        <a:spcAft>
                          <a:spcPts val="0"/>
                        </a:spcAft>
                      </a:pPr>
                      <a:r>
                        <a:rPr lang="tr-TR" sz="1600" dirty="0">
                          <a:effectLst/>
                        </a:rPr>
                        <a:t>Standart 5: Planlama ve Programlama</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29289" marR="29289" marT="0" marB="0"/>
                </a:tc>
                <a:tc>
                  <a:txBody>
                    <a:bodyPr/>
                    <a:lstStyle/>
                    <a:p>
                      <a:pPr marL="457200" algn="just">
                        <a:lnSpc>
                          <a:spcPct val="200000"/>
                        </a:lnSpc>
                        <a:spcAft>
                          <a:spcPts val="0"/>
                        </a:spcAft>
                      </a:pPr>
                      <a:r>
                        <a:rPr lang="tr-TR" sz="900" dirty="0">
                          <a:effectLst/>
                        </a:rPr>
                        <a:t>MEÜ Kalite El Kitabının 5.Yönetimin Sorumluğu bölümünde yer alan 5.1 Yönetimin Taahhüdü,  5.3 Kalite Politikası, 5.4.1 Kalite Hedefleri, 5.5.1 Sorumluluk ve Yetki  alt başlığı, 6. Kaynak Yönetimi bölümünde yer alan 6.2 İnsan Kaynakları alt başlığı ve 7. Hizmet/Ürün Gerçekleştirme bölümünde yer alan 7.1 Hizmeti/Ürünü Gerçekleştirme Planlaması alt başlığı</a:t>
                      </a:r>
                      <a:endParaRPr lang="tr-TR" sz="900" dirty="0">
                        <a:effectLst/>
                        <a:latin typeface="Calibri" panose="020F0502020204030204" pitchFamily="34" charset="0"/>
                        <a:ea typeface="Calibri" panose="020F0502020204030204" pitchFamily="34" charset="0"/>
                        <a:cs typeface="Times New Roman" panose="02020603050405020304" pitchFamily="18" charset="0"/>
                      </a:endParaRPr>
                    </a:p>
                  </a:txBody>
                  <a:tcPr marL="29289" marR="29289" marT="0" marB="0"/>
                </a:tc>
                <a:extLst>
                  <a:ext uri="{0D108BD9-81ED-4DB2-BD59-A6C34878D82A}">
                    <a16:rowId xmlns:a16="http://schemas.microsoft.com/office/drawing/2014/main" val="10000"/>
                  </a:ext>
                </a:extLst>
              </a:tr>
              <a:tr h="1400462">
                <a:tc>
                  <a:txBody>
                    <a:bodyPr/>
                    <a:lstStyle/>
                    <a:p>
                      <a:pPr marL="457200" algn="just">
                        <a:lnSpc>
                          <a:spcPct val="200000"/>
                        </a:lnSpc>
                        <a:spcAft>
                          <a:spcPts val="0"/>
                        </a:spcAft>
                      </a:pPr>
                      <a:r>
                        <a:rPr lang="tr-TR" sz="1600" dirty="0">
                          <a:effectLst/>
                        </a:rPr>
                        <a:t>Standart 6: Risklerin Belirlenmesi ve Değerlendirilmesi</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29289" marR="29289" marT="0" marB="0"/>
                </a:tc>
                <a:tc>
                  <a:txBody>
                    <a:bodyPr/>
                    <a:lstStyle/>
                    <a:p>
                      <a:pPr marL="457200" algn="just">
                        <a:lnSpc>
                          <a:spcPct val="200000"/>
                        </a:lnSpc>
                        <a:spcAft>
                          <a:spcPts val="0"/>
                        </a:spcAft>
                      </a:pPr>
                      <a:r>
                        <a:rPr lang="tr-TR" sz="900" dirty="0">
                          <a:effectLst/>
                        </a:rPr>
                        <a:t>MEÜ Kalite El Kitabının 5.Yönetimin Sorumluğu bölümünde yer alan 5.1 Yönetimin Taahhüdü,  5.3 Kalite Politikası, 5.4.1 Kalite Hedefleri, 5.5.1 Sorumluluk ve Yetki  alt başlığı ile 8. Ölçme, Analiz ve İyileştirme bölümünde yer alan 8.2 İzleme ve Ölçme alt başlığı</a:t>
                      </a:r>
                      <a:endParaRPr lang="tr-TR" sz="900" dirty="0">
                        <a:effectLst/>
                        <a:latin typeface="Calibri" panose="020F0502020204030204" pitchFamily="34" charset="0"/>
                        <a:ea typeface="Calibri" panose="020F0502020204030204" pitchFamily="34" charset="0"/>
                        <a:cs typeface="Times New Roman" panose="02020603050405020304" pitchFamily="18" charset="0"/>
                      </a:endParaRPr>
                    </a:p>
                  </a:txBody>
                  <a:tcPr marL="29289" marR="29289" marT="0" marB="0"/>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548645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İÇ KONTROL TANIMI</a:t>
            </a:r>
          </a:p>
        </p:txBody>
      </p:sp>
      <p:sp>
        <p:nvSpPr>
          <p:cNvPr id="3" name="İçerik Yer Tutucusu 2"/>
          <p:cNvSpPr>
            <a:spLocks noGrp="1"/>
          </p:cNvSpPr>
          <p:nvPr>
            <p:ph idx="1"/>
          </p:nvPr>
        </p:nvSpPr>
        <p:spPr/>
        <p:txBody>
          <a:bodyPr/>
          <a:lstStyle/>
          <a:p>
            <a:pPr algn="just"/>
            <a:r>
              <a:rPr lang="tr-TR" dirty="0"/>
              <a:t>İdarenin amaçlarına, belirlenmiş politikalara ve mevzuata uygun olarak faaliyetlerin </a:t>
            </a:r>
            <a:r>
              <a:rPr lang="tr-TR" b="1" dirty="0"/>
              <a:t>etkili, ekonomik ve verimli </a:t>
            </a:r>
            <a:r>
              <a:rPr lang="tr-TR" dirty="0"/>
              <a:t>bir şekilde yürütülmesini, varlık ve kaynakların korunmasını, muhasebe kayıtlarının doğru ve tam olarak tutulmasını, malî bilgi ve yönetim bilgisinin zamanında ve güvenilir olarak üretilmesini sağlamak üzere idare tarafından oluşturulan organizasyon, yöntem ve süreçle iç denetimi kapsayan malî ve diğer kontroller bütünüdür.</a:t>
            </a:r>
          </a:p>
        </p:txBody>
      </p:sp>
    </p:spTree>
    <p:extLst>
      <p:ext uri="{BB962C8B-B14F-4D97-AF65-F5344CB8AC3E}">
        <p14:creationId xmlns:p14="http://schemas.microsoft.com/office/powerpoint/2010/main" val="4434776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İÇ KONTROL- KALİTE YÖNETİM SİSTEMİ İLİŞKİSİ </a:t>
            </a:r>
            <a:br>
              <a:rPr lang="tr-TR" dirty="0"/>
            </a:br>
            <a:r>
              <a:rPr lang="tr-TR" dirty="0"/>
              <a:t>3- KONTROL FAALİYETLERİ STANDARTLARI</a:t>
            </a: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4007461293"/>
              </p:ext>
            </p:extLst>
          </p:nvPr>
        </p:nvGraphicFramePr>
        <p:xfrm>
          <a:off x="2087744" y="2126746"/>
          <a:ext cx="9415279" cy="4511040"/>
        </p:xfrm>
        <a:graphic>
          <a:graphicData uri="http://schemas.openxmlformats.org/drawingml/2006/table">
            <a:tbl>
              <a:tblPr firstRow="1" firstCol="1" bandRow="1">
                <a:tableStyleId>{5C22544A-7EE6-4342-B048-85BDC9FD1C3A}</a:tableStyleId>
              </a:tblPr>
              <a:tblGrid>
                <a:gridCol w="2564195">
                  <a:extLst>
                    <a:ext uri="{9D8B030D-6E8A-4147-A177-3AD203B41FA5}">
                      <a16:colId xmlns:a16="http://schemas.microsoft.com/office/drawing/2014/main" val="20000"/>
                    </a:ext>
                  </a:extLst>
                </a:gridCol>
                <a:gridCol w="6851084">
                  <a:extLst>
                    <a:ext uri="{9D8B030D-6E8A-4147-A177-3AD203B41FA5}">
                      <a16:colId xmlns:a16="http://schemas.microsoft.com/office/drawing/2014/main" val="20001"/>
                    </a:ext>
                  </a:extLst>
                </a:gridCol>
              </a:tblGrid>
              <a:tr h="707524">
                <a:tc>
                  <a:txBody>
                    <a:bodyPr/>
                    <a:lstStyle/>
                    <a:p>
                      <a:pPr marL="457200" algn="just">
                        <a:lnSpc>
                          <a:spcPct val="200000"/>
                        </a:lnSpc>
                        <a:spcAft>
                          <a:spcPts val="0"/>
                        </a:spcAft>
                      </a:pPr>
                      <a:r>
                        <a:rPr lang="tr-TR" sz="1200" dirty="0">
                          <a:effectLst/>
                        </a:rPr>
                        <a:t>Standart 7: Kontrol Stratejileri ve Yöntemleri</a:t>
                      </a:r>
                      <a:endParaRPr lang="tr-T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974" marR="6974" marT="0" marB="0"/>
                </a:tc>
                <a:tc>
                  <a:txBody>
                    <a:bodyPr/>
                    <a:lstStyle/>
                    <a:p>
                      <a:pPr marL="457200" algn="just">
                        <a:lnSpc>
                          <a:spcPct val="200000"/>
                        </a:lnSpc>
                        <a:spcAft>
                          <a:spcPts val="0"/>
                        </a:spcAft>
                      </a:pPr>
                      <a:r>
                        <a:rPr lang="tr-TR" sz="800" dirty="0">
                          <a:effectLst/>
                        </a:rPr>
                        <a:t>MEÜ Kalite El Kitabının 5.Yönetimin sorumluğu bölümünde yer alan 5.1 Yönetimin Taahhüdü,  5.3 Kalite Politikası, 5.4.1 Kalite Hedefleri, 5.5.1 Sorumluluk ve Yetki  alt başlığı ile 6. Kaynak Yönetimi bölümünde yer alan 6.2 İnsan Kaynakları alt başlığı, 8. Ölçme, Analiz ve İyileştirme bölümünde yer alan 8.3  Uygun Olmayan Hizmetin/Ürünün  Kontrolü</a:t>
                      </a:r>
                      <a:endParaRPr lang="tr-T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6974" marR="6974" marT="0" marB="0"/>
                </a:tc>
                <a:extLst>
                  <a:ext uri="{0D108BD9-81ED-4DB2-BD59-A6C34878D82A}">
                    <a16:rowId xmlns:a16="http://schemas.microsoft.com/office/drawing/2014/main" val="10000"/>
                  </a:ext>
                </a:extLst>
              </a:tr>
              <a:tr h="1061286">
                <a:tc>
                  <a:txBody>
                    <a:bodyPr/>
                    <a:lstStyle/>
                    <a:p>
                      <a:pPr marL="457200" algn="just">
                        <a:lnSpc>
                          <a:spcPct val="200000"/>
                        </a:lnSpc>
                        <a:spcAft>
                          <a:spcPts val="0"/>
                        </a:spcAft>
                      </a:pPr>
                      <a:r>
                        <a:rPr lang="tr-TR" sz="1200" dirty="0">
                          <a:effectLst/>
                        </a:rPr>
                        <a:t>Standart 8: Prosedürlerin Belirlenmesi ve Belgelendirilmesi</a:t>
                      </a:r>
                      <a:endParaRPr lang="tr-T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974" marR="6974" marT="0" marB="0"/>
                </a:tc>
                <a:tc>
                  <a:txBody>
                    <a:bodyPr/>
                    <a:lstStyle/>
                    <a:p>
                      <a:pPr marL="457200" algn="just">
                        <a:lnSpc>
                          <a:spcPct val="200000"/>
                        </a:lnSpc>
                        <a:spcAft>
                          <a:spcPts val="0"/>
                        </a:spcAft>
                      </a:pPr>
                      <a:r>
                        <a:rPr lang="tr-TR" sz="800" dirty="0">
                          <a:effectLst/>
                        </a:rPr>
                        <a:t>MEÜ Kalite El Kitabının  5.Yönetimin Sorumluğu bölümünde yer alan 5.1 Yönetimin Taahhüdü,  5.3 Kalite Politikası, 5.4.1 Kalite Hedefleri, 5.5.1 Sorumluluk ve Yetki  alt başlığı ile 4. Kalite Yönetim Sistemi bölümünde yer alan 4.1. Genel Şartlar alt başlığı</a:t>
                      </a:r>
                      <a:endParaRPr lang="tr-T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6974" marR="6974" marT="0" marB="0"/>
                </a:tc>
                <a:extLst>
                  <a:ext uri="{0D108BD9-81ED-4DB2-BD59-A6C34878D82A}">
                    <a16:rowId xmlns:a16="http://schemas.microsoft.com/office/drawing/2014/main" val="10001"/>
                  </a:ext>
                </a:extLst>
              </a:tr>
              <a:tr h="471683">
                <a:tc>
                  <a:txBody>
                    <a:bodyPr/>
                    <a:lstStyle/>
                    <a:p>
                      <a:pPr marL="457200" algn="just">
                        <a:lnSpc>
                          <a:spcPct val="200000"/>
                        </a:lnSpc>
                        <a:spcAft>
                          <a:spcPts val="0"/>
                        </a:spcAft>
                      </a:pPr>
                      <a:r>
                        <a:rPr lang="tr-TR" sz="1200" dirty="0">
                          <a:effectLst/>
                        </a:rPr>
                        <a:t>Standart 9: Görevler Ayrılığı</a:t>
                      </a:r>
                      <a:endParaRPr lang="tr-T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974" marR="6974" marT="0" marB="0"/>
                </a:tc>
                <a:tc>
                  <a:txBody>
                    <a:bodyPr/>
                    <a:lstStyle/>
                    <a:p>
                      <a:pPr marL="457200" algn="just">
                        <a:lnSpc>
                          <a:spcPct val="200000"/>
                        </a:lnSpc>
                        <a:spcAft>
                          <a:spcPts val="0"/>
                        </a:spcAft>
                      </a:pPr>
                      <a:r>
                        <a:rPr lang="tr-TR" sz="800" dirty="0">
                          <a:effectLst/>
                        </a:rPr>
                        <a:t>MEÜ Kalite El Kitabının 5.Yönetimin sorumluğu bölümünde yer alan 5.1 Yönetimin Taahhüdü,  5.3 Kalite Politikası, 5.4.1 Kalite Hedefleri, 5.5.1 Sorumluluk ve Yetki  alt başlığı ile 4. Kalite Yönetim Sistemi bölümünde yer alan 4.1. Genel Şartlar alt başlığı</a:t>
                      </a:r>
                      <a:endParaRPr lang="tr-T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6974" marR="6974" marT="0" marB="0"/>
                </a:tc>
                <a:extLst>
                  <a:ext uri="{0D108BD9-81ED-4DB2-BD59-A6C34878D82A}">
                    <a16:rowId xmlns:a16="http://schemas.microsoft.com/office/drawing/2014/main" val="10002"/>
                  </a:ext>
                </a:extLst>
              </a:tr>
              <a:tr h="707524">
                <a:tc>
                  <a:txBody>
                    <a:bodyPr/>
                    <a:lstStyle/>
                    <a:p>
                      <a:pPr marL="457200" algn="just">
                        <a:lnSpc>
                          <a:spcPct val="200000"/>
                        </a:lnSpc>
                        <a:spcAft>
                          <a:spcPts val="0"/>
                        </a:spcAft>
                      </a:pPr>
                      <a:r>
                        <a:rPr lang="tr-TR" sz="1200" dirty="0">
                          <a:effectLst/>
                        </a:rPr>
                        <a:t>Standart 10 : Hiyerarşik Kontroller</a:t>
                      </a:r>
                      <a:endParaRPr lang="tr-T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974" marR="6974" marT="0" marB="0"/>
                </a:tc>
                <a:tc>
                  <a:txBody>
                    <a:bodyPr/>
                    <a:lstStyle/>
                    <a:p>
                      <a:pPr marL="457200" algn="just">
                        <a:lnSpc>
                          <a:spcPct val="200000"/>
                        </a:lnSpc>
                        <a:spcAft>
                          <a:spcPts val="0"/>
                        </a:spcAft>
                      </a:pPr>
                      <a:r>
                        <a:rPr lang="tr-TR" sz="800" dirty="0">
                          <a:effectLst/>
                        </a:rPr>
                        <a:t>MEÜ Kalite El Kitabının 5.Yönetimin Sorumluğu bölümünde yer alan 5.1 Yönetimin Taahhüdü,  5.3 Kalite Politikası, 5.4.1 Kalite Hedefleri, 5.5.1 Sorumluluk ve Yetki  alt başlığı, 4. Kalite Yönetim Sistemi bölümünde yer alan 4.1. Genel Şartlar alt başlığı, 8.Ölçme,Analiz ve İyileştirme bölümünde yer alan 8.3 Uygun Olmayan Hizmetin/Ürünün Kontrolü, 8.4 Veri Analizi, 8.5 İyileştirme alt başlığı</a:t>
                      </a:r>
                      <a:endParaRPr lang="tr-T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6974" marR="6974" marT="0" marB="0"/>
                </a:tc>
                <a:extLst>
                  <a:ext uri="{0D108BD9-81ED-4DB2-BD59-A6C34878D82A}">
                    <a16:rowId xmlns:a16="http://schemas.microsoft.com/office/drawing/2014/main" val="10003"/>
                  </a:ext>
                </a:extLst>
              </a:tr>
              <a:tr h="707524">
                <a:tc>
                  <a:txBody>
                    <a:bodyPr/>
                    <a:lstStyle/>
                    <a:p>
                      <a:pPr marL="457200" algn="just">
                        <a:lnSpc>
                          <a:spcPct val="200000"/>
                        </a:lnSpc>
                        <a:spcAft>
                          <a:spcPts val="0"/>
                        </a:spcAft>
                      </a:pPr>
                      <a:r>
                        <a:rPr lang="tr-TR" sz="1200" dirty="0">
                          <a:effectLst/>
                        </a:rPr>
                        <a:t>Standart 11: Faaliyetlerin Sürekliliği</a:t>
                      </a:r>
                      <a:endParaRPr lang="tr-T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974" marR="6974" marT="0" marB="0"/>
                </a:tc>
                <a:tc>
                  <a:txBody>
                    <a:bodyPr/>
                    <a:lstStyle/>
                    <a:p>
                      <a:pPr marL="457200" algn="just">
                        <a:lnSpc>
                          <a:spcPct val="200000"/>
                        </a:lnSpc>
                        <a:spcAft>
                          <a:spcPts val="0"/>
                        </a:spcAft>
                      </a:pPr>
                      <a:r>
                        <a:rPr lang="tr-TR" sz="800" dirty="0">
                          <a:effectLst/>
                        </a:rPr>
                        <a:t>MEÜ Kalite El Kitabının 5.Yönetimin Sorumluğu bölümünde yer alan 5.1 Yönetimin Taahhüdü,  5.3 Kalite Politikası, 5.4.1 Kalite Hedefleri, 5.5.1 Sorumluluk ve Yetki Kapsam alt başlığı, 6. Kaynak Yönetimi bölümünde yer alan 6.2 İnsan Kaynakları alt başlığı ve 7.Hizmet/ Ürün Gerçekleştirme bölümünde yer alan 7.5 Hizmetin/Ürünün Sunumu alt başlığı</a:t>
                      </a:r>
                      <a:endParaRPr lang="tr-T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6974" marR="6974" marT="0" marB="0"/>
                </a:tc>
                <a:extLst>
                  <a:ext uri="{0D108BD9-81ED-4DB2-BD59-A6C34878D82A}">
                    <a16:rowId xmlns:a16="http://schemas.microsoft.com/office/drawing/2014/main" val="10004"/>
                  </a:ext>
                </a:extLst>
              </a:tr>
              <a:tr h="707524">
                <a:tc>
                  <a:txBody>
                    <a:bodyPr/>
                    <a:lstStyle/>
                    <a:p>
                      <a:pPr marL="457200" algn="just">
                        <a:lnSpc>
                          <a:spcPct val="200000"/>
                        </a:lnSpc>
                        <a:spcAft>
                          <a:spcPts val="0"/>
                        </a:spcAft>
                      </a:pPr>
                      <a:r>
                        <a:rPr lang="tr-TR" sz="1200" dirty="0">
                          <a:effectLst/>
                        </a:rPr>
                        <a:t>Standart 12: Bilgi Sistemleri Kontrolleri</a:t>
                      </a:r>
                      <a:endParaRPr lang="tr-T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974" marR="6974" marT="0" marB="0"/>
                </a:tc>
                <a:tc>
                  <a:txBody>
                    <a:bodyPr/>
                    <a:lstStyle/>
                    <a:p>
                      <a:pPr marL="457200" algn="just">
                        <a:lnSpc>
                          <a:spcPct val="200000"/>
                        </a:lnSpc>
                        <a:spcAft>
                          <a:spcPts val="0"/>
                        </a:spcAft>
                      </a:pPr>
                      <a:r>
                        <a:rPr lang="tr-TR" sz="800" dirty="0">
                          <a:effectLst/>
                        </a:rPr>
                        <a:t>MEÜ Kalite El Kitabının 5.Yönetimin Sorumluğu bölümünde yer alan 5.1 Yönetimin Taahhüdü,  5.3 Kalite Politikası, 5.4.1 Kalite Hedefleri, 5.5.1 Sorumluluk ve Yetki  alt başlığı ile,</a:t>
                      </a:r>
                    </a:p>
                    <a:p>
                      <a:pPr marL="457200" algn="just">
                        <a:lnSpc>
                          <a:spcPct val="200000"/>
                        </a:lnSpc>
                        <a:spcAft>
                          <a:spcPts val="0"/>
                        </a:spcAft>
                      </a:pPr>
                      <a:r>
                        <a:rPr lang="tr-TR" sz="800" dirty="0">
                          <a:effectLst/>
                        </a:rPr>
                        <a:t>8.Ölçme,Analiz ve İyileştirme bölümünde yer alan 8.3 Uygun Olmayan Hizmetin/Ürünün Kontrolü</a:t>
                      </a:r>
                      <a:endParaRPr lang="tr-T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6974" marR="6974" marT="0" marB="0"/>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39038794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İÇ KONTROL- KALİTE YÖNETİM SİSTEMİ İLİŞKİSİ </a:t>
            </a:r>
            <a:br>
              <a:rPr lang="tr-TR" dirty="0"/>
            </a:br>
            <a:r>
              <a:rPr lang="tr-TR" dirty="0"/>
              <a:t>4- BİLGİ VE İLETİŞİM STANDARTLARI</a:t>
            </a: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2829570791"/>
              </p:ext>
            </p:extLst>
          </p:nvPr>
        </p:nvGraphicFramePr>
        <p:xfrm>
          <a:off x="1484311" y="2057401"/>
          <a:ext cx="10018713" cy="4663440"/>
        </p:xfrm>
        <a:graphic>
          <a:graphicData uri="http://schemas.openxmlformats.org/drawingml/2006/table">
            <a:tbl>
              <a:tblPr firstRow="1" firstCol="1" bandRow="1">
                <a:tableStyleId>{5C22544A-7EE6-4342-B048-85BDC9FD1C3A}</a:tableStyleId>
              </a:tblPr>
              <a:tblGrid>
                <a:gridCol w="2373348">
                  <a:extLst>
                    <a:ext uri="{9D8B030D-6E8A-4147-A177-3AD203B41FA5}">
                      <a16:colId xmlns:a16="http://schemas.microsoft.com/office/drawing/2014/main" val="20000"/>
                    </a:ext>
                  </a:extLst>
                </a:gridCol>
                <a:gridCol w="7645365">
                  <a:extLst>
                    <a:ext uri="{9D8B030D-6E8A-4147-A177-3AD203B41FA5}">
                      <a16:colId xmlns:a16="http://schemas.microsoft.com/office/drawing/2014/main" val="20001"/>
                    </a:ext>
                  </a:extLst>
                </a:gridCol>
              </a:tblGrid>
              <a:tr h="1554720">
                <a:tc>
                  <a:txBody>
                    <a:bodyPr/>
                    <a:lstStyle/>
                    <a:p>
                      <a:pPr marL="457200" algn="just">
                        <a:lnSpc>
                          <a:spcPct val="200000"/>
                        </a:lnSpc>
                        <a:spcAft>
                          <a:spcPts val="0"/>
                        </a:spcAft>
                      </a:pPr>
                      <a:r>
                        <a:rPr lang="tr-TR" sz="1200" dirty="0">
                          <a:effectLst/>
                        </a:rPr>
                        <a:t>Standart 13 : Bilgi ve İletişim</a:t>
                      </a:r>
                    </a:p>
                    <a:p>
                      <a:pPr marL="457200" algn="just">
                        <a:lnSpc>
                          <a:spcPct val="200000"/>
                        </a:lnSpc>
                        <a:spcAft>
                          <a:spcPts val="0"/>
                        </a:spcAft>
                      </a:pPr>
                      <a:r>
                        <a:rPr lang="tr-TR" sz="1200" dirty="0">
                          <a:effectLst/>
                        </a:rPr>
                        <a:t> </a:t>
                      </a:r>
                    </a:p>
                    <a:p>
                      <a:pPr marL="457200" algn="just">
                        <a:lnSpc>
                          <a:spcPct val="200000"/>
                        </a:lnSpc>
                        <a:spcAft>
                          <a:spcPts val="0"/>
                        </a:spcAft>
                      </a:pPr>
                      <a:r>
                        <a:rPr lang="tr-TR" sz="1400" dirty="0">
                          <a:effectLst/>
                        </a:rPr>
                        <a:t> </a:t>
                      </a:r>
                    </a:p>
                    <a:p>
                      <a:pPr marL="457200" algn="just">
                        <a:lnSpc>
                          <a:spcPct val="200000"/>
                        </a:lnSpc>
                        <a:spcAft>
                          <a:spcPts val="0"/>
                        </a:spcAft>
                      </a:pPr>
                      <a:r>
                        <a:rPr lang="tr-TR" sz="1400" dirty="0">
                          <a:effectLst/>
                        </a:rPr>
                        <a:t> </a:t>
                      </a:r>
                    </a:p>
                    <a:p>
                      <a:pPr marL="457200" algn="just">
                        <a:lnSpc>
                          <a:spcPct val="200000"/>
                        </a:lnSpc>
                        <a:spcAft>
                          <a:spcPts val="0"/>
                        </a:spcAft>
                      </a:pPr>
                      <a:r>
                        <a:rPr lang="tr-TR" sz="1400" dirty="0">
                          <a:effectLst/>
                        </a:rPr>
                        <a:t> </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9603" marR="9603" marT="0" marB="0"/>
                </a:tc>
                <a:tc>
                  <a:txBody>
                    <a:bodyPr/>
                    <a:lstStyle/>
                    <a:p>
                      <a:pPr marL="457200" algn="just">
                        <a:lnSpc>
                          <a:spcPct val="200000"/>
                        </a:lnSpc>
                        <a:spcAft>
                          <a:spcPts val="0"/>
                        </a:spcAft>
                      </a:pPr>
                      <a:r>
                        <a:rPr lang="tr-TR" sz="900" dirty="0">
                          <a:effectLst/>
                        </a:rPr>
                        <a:t>MEÜ Kalite El Kitabının 5.Yönetimin Sorumluğu bölümünde yer alan 5.1 Yönetimin Taahhüdü,  5.3 Kalite Politikası, 5.4.1 Kalite Hedefleri, 5.5.1 Sorumluluk ve Yetki Kapsam alt başlığı, 5.5.3 İç İletişim alt başlığı ile   4. Kalite Yönetim Sistemi bölümünde yer alan 4.1. Genel Şartlar alt başlığı, 6. Kaynak Yönetimi bölümünde yer alan 6.4 Çalışma Ortamı alt başlığı</a:t>
                      </a:r>
                      <a:endParaRPr lang="tr-TR" sz="900" dirty="0">
                        <a:effectLst/>
                        <a:latin typeface="Calibri" panose="020F0502020204030204" pitchFamily="34" charset="0"/>
                        <a:ea typeface="Calibri" panose="020F0502020204030204" pitchFamily="34" charset="0"/>
                        <a:cs typeface="Times New Roman" panose="02020603050405020304" pitchFamily="18" charset="0"/>
                      </a:endParaRPr>
                    </a:p>
                  </a:txBody>
                  <a:tcPr marL="9603" marR="9603" marT="0" marB="0"/>
                </a:tc>
                <a:extLst>
                  <a:ext uri="{0D108BD9-81ED-4DB2-BD59-A6C34878D82A}">
                    <a16:rowId xmlns:a16="http://schemas.microsoft.com/office/drawing/2014/main" val="10000"/>
                  </a:ext>
                </a:extLst>
              </a:tr>
              <a:tr h="624893">
                <a:tc>
                  <a:txBody>
                    <a:bodyPr/>
                    <a:lstStyle/>
                    <a:p>
                      <a:pPr marL="457200" algn="just">
                        <a:lnSpc>
                          <a:spcPct val="200000"/>
                        </a:lnSpc>
                        <a:spcAft>
                          <a:spcPts val="0"/>
                        </a:spcAft>
                      </a:pPr>
                      <a:r>
                        <a:rPr lang="tr-TR" sz="1200" dirty="0">
                          <a:effectLst/>
                        </a:rPr>
                        <a:t>Standart 14 : Raporlama</a:t>
                      </a:r>
                      <a:endParaRPr lang="tr-T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9603" marR="9603" marT="0" marB="0"/>
                </a:tc>
                <a:tc>
                  <a:txBody>
                    <a:bodyPr/>
                    <a:lstStyle/>
                    <a:p>
                      <a:pPr marL="457200" algn="just">
                        <a:lnSpc>
                          <a:spcPct val="200000"/>
                        </a:lnSpc>
                        <a:spcAft>
                          <a:spcPts val="0"/>
                        </a:spcAft>
                      </a:pPr>
                      <a:r>
                        <a:rPr lang="tr-TR" sz="900" dirty="0">
                          <a:effectLst/>
                        </a:rPr>
                        <a:t>MEÜ Kalite El Kitabının 5.Yönetimin Sorumluğu bölümünde yer alan 5.1 Yönetimin Taahhüdü,  5.3 Kalite Politikası, 5.4.1 Kalite Hedefleri, 5.5.1 Sorumluluk ve Yetki  alt başlığı,  6. Kaynak Yönetimi bölümünde yer alan 6.2 İnsan Kaynakları alt başlığı ve 8. Ölçme, Analiz İyileştirme bölümünde yer alan 8.4 Veri Analizi, 8.5 İyileştirme alt başlığı</a:t>
                      </a:r>
                      <a:endParaRPr lang="tr-TR" sz="900" dirty="0">
                        <a:effectLst/>
                        <a:latin typeface="Calibri" panose="020F0502020204030204" pitchFamily="34" charset="0"/>
                        <a:ea typeface="Calibri" panose="020F0502020204030204" pitchFamily="34" charset="0"/>
                        <a:cs typeface="Times New Roman" panose="02020603050405020304" pitchFamily="18" charset="0"/>
                      </a:endParaRPr>
                    </a:p>
                  </a:txBody>
                  <a:tcPr marL="9603" marR="9603" marT="0" marB="0"/>
                </a:tc>
                <a:extLst>
                  <a:ext uri="{0D108BD9-81ED-4DB2-BD59-A6C34878D82A}">
                    <a16:rowId xmlns:a16="http://schemas.microsoft.com/office/drawing/2014/main" val="10001"/>
                  </a:ext>
                </a:extLst>
              </a:tr>
              <a:tr h="541893">
                <a:tc>
                  <a:txBody>
                    <a:bodyPr/>
                    <a:lstStyle/>
                    <a:p>
                      <a:pPr marL="457200" algn="just">
                        <a:lnSpc>
                          <a:spcPct val="200000"/>
                        </a:lnSpc>
                        <a:spcAft>
                          <a:spcPts val="0"/>
                        </a:spcAft>
                      </a:pPr>
                      <a:r>
                        <a:rPr lang="tr-TR" sz="1200" dirty="0">
                          <a:effectLst/>
                        </a:rPr>
                        <a:t>Standart 15 : Kayıt ve Dosyalama Sistemi</a:t>
                      </a:r>
                      <a:endParaRPr lang="tr-T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9603" marR="9603" marT="0" marB="0"/>
                </a:tc>
                <a:tc>
                  <a:txBody>
                    <a:bodyPr/>
                    <a:lstStyle/>
                    <a:p>
                      <a:pPr marL="457200" algn="just">
                        <a:lnSpc>
                          <a:spcPct val="200000"/>
                        </a:lnSpc>
                        <a:spcAft>
                          <a:spcPts val="0"/>
                        </a:spcAft>
                      </a:pPr>
                      <a:r>
                        <a:rPr lang="tr-TR" sz="900" dirty="0">
                          <a:effectLst/>
                        </a:rPr>
                        <a:t>MEÜ Kalite El Kitabının 4. Kalite Yönetim Sistemi bölümünde yer alan 4.1 Genel Şartlar, 4.2 Dokümantasyon Şartları alt başlığı ile  5.Yönetimin Sorumluğu bölümünde yer alan 5.1 Yönetimin Taahhüdü,  5.3 Kalite Politikası, 5.4.1 Kalite Hedefleri, 5.5.1 Sorumluluk ve Yetki  alt başlığı</a:t>
                      </a:r>
                      <a:endParaRPr lang="tr-TR" sz="900" dirty="0">
                        <a:effectLst/>
                        <a:latin typeface="Calibri" panose="020F0502020204030204" pitchFamily="34" charset="0"/>
                        <a:ea typeface="Calibri" panose="020F0502020204030204" pitchFamily="34" charset="0"/>
                        <a:cs typeface="Times New Roman" panose="02020603050405020304" pitchFamily="18" charset="0"/>
                      </a:endParaRPr>
                    </a:p>
                  </a:txBody>
                  <a:tcPr marL="9603" marR="9603" marT="0" marB="0"/>
                </a:tc>
                <a:extLst>
                  <a:ext uri="{0D108BD9-81ED-4DB2-BD59-A6C34878D82A}">
                    <a16:rowId xmlns:a16="http://schemas.microsoft.com/office/drawing/2014/main" val="10002"/>
                  </a:ext>
                </a:extLst>
              </a:tr>
              <a:tr h="833223">
                <a:tc>
                  <a:txBody>
                    <a:bodyPr/>
                    <a:lstStyle/>
                    <a:p>
                      <a:pPr marL="457200" algn="just">
                        <a:lnSpc>
                          <a:spcPct val="200000"/>
                        </a:lnSpc>
                        <a:spcAft>
                          <a:spcPts val="0"/>
                        </a:spcAft>
                      </a:pPr>
                      <a:r>
                        <a:rPr lang="tr-TR" sz="1200" dirty="0">
                          <a:effectLst/>
                        </a:rPr>
                        <a:t>Standart 16 : Hata, Usulsüzlük ve Yolsuzlukların Bildirilmesi</a:t>
                      </a:r>
                      <a:endParaRPr lang="tr-T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9603" marR="9603" marT="0" marB="0"/>
                </a:tc>
                <a:tc>
                  <a:txBody>
                    <a:bodyPr/>
                    <a:lstStyle/>
                    <a:p>
                      <a:pPr marL="457200" algn="just">
                        <a:lnSpc>
                          <a:spcPct val="200000"/>
                        </a:lnSpc>
                        <a:spcAft>
                          <a:spcPts val="0"/>
                        </a:spcAft>
                      </a:pPr>
                      <a:r>
                        <a:rPr lang="tr-TR" sz="900" dirty="0">
                          <a:effectLst/>
                        </a:rPr>
                        <a:t>MEÜ Kalite El Kitabının 4. Kalite Yönetim Sistemi bölümünde yer alan 4.1 Genel Şartlar,4.2 Dokümantasyon Şartları alt başlığı,  5.Yönetimin sorumluğu bölümünde yer alan 5.1 Yönetimin Taahhüdü,  5.3 Kalite Politikası, 5.4.1 Kalite Hedefleri, 5.5.1 Sorumluluk ve Yetki  alt başlığı ve 8. Ölçme, Analiz ve İyileştirme bölümünde yer alan 8.2 İzleme ve Ölçme alt başlığı</a:t>
                      </a:r>
                      <a:endParaRPr lang="tr-TR" sz="900" dirty="0">
                        <a:effectLst/>
                        <a:latin typeface="Calibri" panose="020F0502020204030204" pitchFamily="34" charset="0"/>
                        <a:ea typeface="Calibri" panose="020F0502020204030204" pitchFamily="34" charset="0"/>
                        <a:cs typeface="Times New Roman" panose="02020603050405020304" pitchFamily="18" charset="0"/>
                      </a:endParaRPr>
                    </a:p>
                  </a:txBody>
                  <a:tcPr marL="9603" marR="9603" marT="0" marB="0"/>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26190431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İÇ KONTROL- KALİTE YÖNETİM SİSTEMİ İLİŞKİSİ </a:t>
            </a:r>
            <a:br>
              <a:rPr lang="tr-TR" dirty="0"/>
            </a:br>
            <a:r>
              <a:rPr lang="tr-TR" dirty="0"/>
              <a:t>5- İZLEME STANDARTLARI</a:t>
            </a: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2289661661"/>
              </p:ext>
            </p:extLst>
          </p:nvPr>
        </p:nvGraphicFramePr>
        <p:xfrm>
          <a:off x="1484311" y="2377440"/>
          <a:ext cx="10018713" cy="3589020"/>
        </p:xfrm>
        <a:graphic>
          <a:graphicData uri="http://schemas.openxmlformats.org/drawingml/2006/table">
            <a:tbl>
              <a:tblPr firstRow="1" firstCol="1" bandRow="1">
                <a:tableStyleId>{5C22544A-7EE6-4342-B048-85BDC9FD1C3A}</a:tableStyleId>
              </a:tblPr>
              <a:tblGrid>
                <a:gridCol w="5673455">
                  <a:extLst>
                    <a:ext uri="{9D8B030D-6E8A-4147-A177-3AD203B41FA5}">
                      <a16:colId xmlns:a16="http://schemas.microsoft.com/office/drawing/2014/main" val="20000"/>
                    </a:ext>
                  </a:extLst>
                </a:gridCol>
                <a:gridCol w="4345258">
                  <a:extLst>
                    <a:ext uri="{9D8B030D-6E8A-4147-A177-3AD203B41FA5}">
                      <a16:colId xmlns:a16="http://schemas.microsoft.com/office/drawing/2014/main" val="20001"/>
                    </a:ext>
                  </a:extLst>
                </a:gridCol>
              </a:tblGrid>
              <a:tr h="2719426">
                <a:tc>
                  <a:txBody>
                    <a:bodyPr/>
                    <a:lstStyle/>
                    <a:p>
                      <a:pPr marL="457200" algn="just">
                        <a:lnSpc>
                          <a:spcPct val="200000"/>
                        </a:lnSpc>
                        <a:spcAft>
                          <a:spcPts val="0"/>
                        </a:spcAft>
                      </a:pPr>
                      <a:r>
                        <a:rPr lang="tr-TR" sz="1600" dirty="0">
                          <a:effectLst/>
                        </a:rPr>
                        <a:t>Standart 17 : İç Kontrolün Değerlendirilmesi</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23431" marR="23431" marT="0" marB="0"/>
                </a:tc>
                <a:tc>
                  <a:txBody>
                    <a:bodyPr/>
                    <a:lstStyle/>
                    <a:p>
                      <a:pPr marL="457200" algn="just">
                        <a:lnSpc>
                          <a:spcPct val="200000"/>
                        </a:lnSpc>
                        <a:spcAft>
                          <a:spcPts val="0"/>
                        </a:spcAft>
                      </a:pPr>
                      <a:r>
                        <a:rPr lang="tr-TR" sz="900" dirty="0">
                          <a:effectLst/>
                        </a:rPr>
                        <a:t>MEÜ Kalite El Kitabının 4. Kalite Yönetim Sistemi bölümünde yer alan 4.1 Genel Şartlar,  4.2 Dokümantasyon Şartları alt başlığı,  5.Yönetimin Sorumluğu bölümünde yer alan 5.1 Yönetimin Taahhüdü,  5.3 Kalite Politikası, 5.4.1 Kalite Hedefleri, 5.5.1 Sorumluluk ve Yetki  alt başlığı, 7.Hizmet/Ürün Gerçekleştirme bölümünde yer alan 7.6.İzleme ve Ölçme Donanımın Kontrolü, alt başlığı,  8. Ölçme, Analiz ve İyileştirme bölümü</a:t>
                      </a:r>
                      <a:endParaRPr lang="tr-TR" sz="900" dirty="0">
                        <a:effectLst/>
                        <a:latin typeface="Calibri" panose="020F0502020204030204" pitchFamily="34" charset="0"/>
                        <a:ea typeface="Calibri" panose="020F0502020204030204" pitchFamily="34" charset="0"/>
                        <a:cs typeface="Times New Roman" panose="02020603050405020304" pitchFamily="18" charset="0"/>
                      </a:endParaRPr>
                    </a:p>
                  </a:txBody>
                  <a:tcPr marL="23431" marR="23431" marT="0" marB="0"/>
                </a:tc>
                <a:extLst>
                  <a:ext uri="{0D108BD9-81ED-4DB2-BD59-A6C34878D82A}">
                    <a16:rowId xmlns:a16="http://schemas.microsoft.com/office/drawing/2014/main" val="10000"/>
                  </a:ext>
                </a:extLst>
              </a:tr>
              <a:tr h="869594">
                <a:tc>
                  <a:txBody>
                    <a:bodyPr/>
                    <a:lstStyle/>
                    <a:p>
                      <a:pPr marL="457200" algn="just">
                        <a:lnSpc>
                          <a:spcPct val="200000"/>
                        </a:lnSpc>
                        <a:spcAft>
                          <a:spcPts val="0"/>
                        </a:spcAft>
                      </a:pPr>
                      <a:r>
                        <a:rPr lang="tr-TR" sz="1600" dirty="0">
                          <a:effectLst/>
                        </a:rPr>
                        <a:t>Standart 18 : İç Denetim</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23431" marR="23431" marT="0" marB="0"/>
                </a:tc>
                <a:tc>
                  <a:txBody>
                    <a:bodyPr/>
                    <a:lstStyle/>
                    <a:p>
                      <a:pPr marL="457200" algn="just">
                        <a:lnSpc>
                          <a:spcPct val="200000"/>
                        </a:lnSpc>
                        <a:spcAft>
                          <a:spcPts val="0"/>
                        </a:spcAft>
                      </a:pPr>
                      <a:r>
                        <a:rPr lang="tr-TR" sz="900" dirty="0">
                          <a:effectLst/>
                        </a:rPr>
                        <a:t>ISO 9001:2008 Kalite Yönetim Sisteminde, MEÜ Kalite Yönetim Sisteminde bu genel şart için gerekli  düzenlemeler yer almaktadır.</a:t>
                      </a:r>
                      <a:endParaRPr lang="tr-TR" sz="900" dirty="0">
                        <a:effectLst/>
                        <a:latin typeface="Calibri" panose="020F0502020204030204" pitchFamily="34" charset="0"/>
                        <a:ea typeface="Calibri" panose="020F0502020204030204" pitchFamily="34" charset="0"/>
                        <a:cs typeface="Times New Roman" panose="02020603050405020304" pitchFamily="18" charset="0"/>
                      </a:endParaRPr>
                    </a:p>
                  </a:txBody>
                  <a:tcPr marL="23431" marR="23431" marT="0" marB="0"/>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8319845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KALİTE YÖNETİM SİSTEMİNİN TAM OLARAK KARŞILAMADIĞI İÇ KONTROL STANDARTLARI VE ÖNGÖRÜLEN EYLEMLER</a:t>
            </a:r>
          </a:p>
        </p:txBody>
      </p:sp>
      <p:sp>
        <p:nvSpPr>
          <p:cNvPr id="3" name="İçerik Yer Tutucusu 2"/>
          <p:cNvSpPr>
            <a:spLocks noGrp="1"/>
          </p:cNvSpPr>
          <p:nvPr>
            <p:ph idx="1"/>
          </p:nvPr>
        </p:nvSpPr>
        <p:spPr/>
        <p:txBody>
          <a:bodyPr/>
          <a:lstStyle/>
          <a:p>
            <a:r>
              <a:rPr lang="tr-TR" sz="3600" dirty="0"/>
              <a:t>1.KONTROL ORTAMI STANDARTLARI (KOS)</a:t>
            </a:r>
          </a:p>
          <a:p>
            <a:endParaRPr lang="tr-TR" dirty="0"/>
          </a:p>
        </p:txBody>
      </p:sp>
    </p:spTree>
    <p:extLst>
      <p:ext uri="{BB962C8B-B14F-4D97-AF65-F5344CB8AC3E}">
        <p14:creationId xmlns:p14="http://schemas.microsoft.com/office/powerpoint/2010/main" val="281756497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KALİTE YÖNETİM SİSTEMİNİN TAM OLARAK KARŞILAMADIĞI İÇ KONTROL STANDARTLARI VE ÖNGÖRÜLEN EYLEMLER</a:t>
            </a:r>
          </a:p>
        </p:txBody>
      </p:sp>
      <p:sp>
        <p:nvSpPr>
          <p:cNvPr id="3" name="İçerik Yer Tutucusu 2"/>
          <p:cNvSpPr>
            <a:spLocks noGrp="1"/>
          </p:cNvSpPr>
          <p:nvPr>
            <p:ph idx="1"/>
          </p:nvPr>
        </p:nvSpPr>
        <p:spPr/>
        <p:txBody>
          <a:bodyPr>
            <a:normAutofit fontScale="70000" lnSpcReduction="20000"/>
          </a:bodyPr>
          <a:lstStyle/>
          <a:p>
            <a:pPr marL="285750" lvl="1" algn="just"/>
            <a:r>
              <a:rPr lang="tr-TR" sz="2300" dirty="0"/>
              <a:t>KOS 1 ETİK DEĞERLER VE DÜRÜSTLÜK                                                   </a:t>
            </a:r>
          </a:p>
          <a:p>
            <a:pPr algn="just"/>
            <a:r>
              <a:rPr lang="tr-TR" sz="2300" dirty="0"/>
              <a:t>KOS 1.1 İç kontrol sistemi ve işleyişi yönetici ve personel tarafından sahiplenilmeli ve desteklenmelidir.</a:t>
            </a:r>
          </a:p>
          <a:p>
            <a:r>
              <a:rPr lang="tr-TR" b="1" dirty="0"/>
              <a:t>EYLEM:</a:t>
            </a:r>
            <a:endParaRPr lang="tr-TR" dirty="0"/>
          </a:p>
          <a:p>
            <a:r>
              <a:rPr lang="tr-TR" dirty="0"/>
              <a:t>1.1.1 iç kontrol ve kalite yönetim sistemi konusunun hizmet içi eğitim ve görevde yükselme eğitim programlarına dahil edilmesi</a:t>
            </a:r>
          </a:p>
          <a:p>
            <a:r>
              <a:rPr lang="tr-TR" dirty="0"/>
              <a:t>1.1.2 Yöneticiler için periyodik olarak bilgilendirme toplantıları düzenlenmesi</a:t>
            </a:r>
          </a:p>
          <a:p>
            <a:r>
              <a:rPr lang="tr-TR" dirty="0"/>
              <a:t>1.1.3 Her yılın başında Üst yöneticinin iç kontrol sistemi ile ilgili beklentilerine yönelik bir duyuru yayımlanması</a:t>
            </a:r>
          </a:p>
          <a:p>
            <a:r>
              <a:rPr lang="tr-TR" dirty="0"/>
              <a:t>1.1.4 İç kontrol sistemine ilişkin el broşürü hazırlanarak tüm akademik ve idari birimlerimize dağıtılması.</a:t>
            </a:r>
          </a:p>
          <a:p>
            <a:endParaRPr lang="tr-TR" dirty="0"/>
          </a:p>
        </p:txBody>
      </p:sp>
    </p:spTree>
    <p:extLst>
      <p:ext uri="{BB962C8B-B14F-4D97-AF65-F5344CB8AC3E}">
        <p14:creationId xmlns:p14="http://schemas.microsoft.com/office/powerpoint/2010/main" val="253304773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KALİTE YÖNETİM SİSTEMİNİN TAM OLARAK KARŞILAMADIĞI İÇ KONTROL STANDARTLARI VE ÖNGÖRÜLEN EYLEMLER</a:t>
            </a:r>
          </a:p>
        </p:txBody>
      </p:sp>
      <p:sp>
        <p:nvSpPr>
          <p:cNvPr id="3" name="İçerik Yer Tutucusu 2"/>
          <p:cNvSpPr>
            <a:spLocks noGrp="1"/>
          </p:cNvSpPr>
          <p:nvPr>
            <p:ph idx="1"/>
          </p:nvPr>
        </p:nvSpPr>
        <p:spPr>
          <a:xfrm>
            <a:off x="1484311" y="2438399"/>
            <a:ext cx="10018712" cy="3529782"/>
          </a:xfrm>
        </p:spPr>
        <p:txBody>
          <a:bodyPr>
            <a:normAutofit/>
          </a:bodyPr>
          <a:lstStyle/>
          <a:p>
            <a:r>
              <a:rPr lang="tr-TR" sz="1800" dirty="0"/>
              <a:t>KOS 1.2 İdarenin yöneticileri iç kontrol sisteminin uygulanmasında personele örnek olmadırlar.</a:t>
            </a:r>
          </a:p>
          <a:p>
            <a:pPr marL="0" indent="0">
              <a:buNone/>
            </a:pPr>
            <a:r>
              <a:rPr lang="tr-TR" sz="1800" b="1" dirty="0"/>
              <a:t>	EYLEM</a:t>
            </a:r>
            <a:endParaRPr lang="tr-TR" sz="1800" dirty="0"/>
          </a:p>
          <a:p>
            <a:r>
              <a:rPr lang="tr-TR" sz="1800" dirty="0"/>
              <a:t>1.2.1 Üst yöneticinin iç kontrol sistemi ile ilgili beklentilerine yönelik bir duyurunun yayımlanması,</a:t>
            </a:r>
          </a:p>
          <a:p>
            <a:r>
              <a:rPr lang="tr-TR" sz="1800" dirty="0"/>
              <a:t>1.2.2Yöneticiler için periyodik olarak bilgilendirme toplantıları düzenlenmesi,</a:t>
            </a:r>
          </a:p>
          <a:p>
            <a:r>
              <a:rPr lang="tr-TR" sz="1800" dirty="0"/>
              <a:t>1.2.3 İç kontrol sistemine ilişkin el broşürü hazırlanarak tüm akademik ve idari birimlerimize dağıtılması</a:t>
            </a:r>
          </a:p>
          <a:p>
            <a:endParaRPr lang="tr-TR" sz="1800" dirty="0"/>
          </a:p>
        </p:txBody>
      </p:sp>
    </p:spTree>
    <p:extLst>
      <p:ext uri="{BB962C8B-B14F-4D97-AF65-F5344CB8AC3E}">
        <p14:creationId xmlns:p14="http://schemas.microsoft.com/office/powerpoint/2010/main" val="13837138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KALİTE YÖNETİM SİSTEMİNİN TAM OLARAK KARŞILAMADIĞI İÇ KONTROL STANDARTLARI VE ÖNGÖRÜLEN EYLEMLER</a:t>
            </a:r>
          </a:p>
        </p:txBody>
      </p:sp>
      <p:sp>
        <p:nvSpPr>
          <p:cNvPr id="3" name="İçerik Yer Tutucusu 2"/>
          <p:cNvSpPr>
            <a:spLocks noGrp="1"/>
          </p:cNvSpPr>
          <p:nvPr>
            <p:ph idx="1"/>
          </p:nvPr>
        </p:nvSpPr>
        <p:spPr/>
        <p:txBody>
          <a:bodyPr>
            <a:normAutofit fontScale="70000" lnSpcReduction="20000"/>
          </a:bodyPr>
          <a:lstStyle/>
          <a:p>
            <a:r>
              <a:rPr lang="tr-TR" dirty="0"/>
              <a:t>KOS 1.3 Etik kurallar bilinmeli ve tüm faaliyetlerde bu kurallara uyulmalıdır.</a:t>
            </a:r>
          </a:p>
          <a:p>
            <a:r>
              <a:rPr lang="tr-TR" b="1" dirty="0"/>
              <a:t>EYLEM</a:t>
            </a:r>
            <a:endParaRPr lang="tr-TR" dirty="0"/>
          </a:p>
          <a:p>
            <a:r>
              <a:rPr lang="tr-TR" dirty="0"/>
              <a:t>1.3.1 Etik kuralların hizmet içi eğitim ve görevde yükselme eğitim programlarına dahil edilmesi,</a:t>
            </a:r>
          </a:p>
          <a:p>
            <a:r>
              <a:rPr lang="tr-TR" dirty="0"/>
              <a:t>1.3.2 Etik Eğiticileri için eğitim düzenlenmesi, </a:t>
            </a:r>
          </a:p>
          <a:p>
            <a:r>
              <a:rPr lang="tr-TR" dirty="0"/>
              <a:t>1.3.3 Etik kurallarının ilan panolarında ve/veya Üniversitemiz web sayfasında yayımlanması, </a:t>
            </a:r>
          </a:p>
          <a:p>
            <a:r>
              <a:rPr lang="tr-TR" dirty="0"/>
              <a:t>1.3.4 Etik kurallarla ilgili broşür hazırlanması,</a:t>
            </a:r>
          </a:p>
          <a:p>
            <a:r>
              <a:rPr lang="tr-TR" dirty="0"/>
              <a:t>1.3.5 Etik kurallarının benimsenmesi için bilgilendirmeler (e-mail, bilgi notu ,ilan panosu, web sayfası </a:t>
            </a:r>
            <a:r>
              <a:rPr lang="tr-TR" dirty="0" err="1"/>
              <a:t>vb</a:t>
            </a:r>
            <a:r>
              <a:rPr lang="tr-TR" dirty="0"/>
              <a:t>) yapılması,</a:t>
            </a:r>
          </a:p>
          <a:p>
            <a:r>
              <a:rPr lang="tr-TR" dirty="0"/>
              <a:t>1.3.6 Etkinlik düzenlenmesi (etik kulüpleri, seminer, panel, konferans, etik hatıra ormanı, vb.),</a:t>
            </a:r>
          </a:p>
          <a:p>
            <a:pPr marL="0" indent="0">
              <a:buNone/>
            </a:pPr>
            <a:endParaRPr lang="tr-TR" dirty="0"/>
          </a:p>
          <a:p>
            <a:endParaRPr lang="tr-TR" dirty="0"/>
          </a:p>
        </p:txBody>
      </p:sp>
    </p:spTree>
    <p:extLst>
      <p:ext uri="{BB962C8B-B14F-4D97-AF65-F5344CB8AC3E}">
        <p14:creationId xmlns:p14="http://schemas.microsoft.com/office/powerpoint/2010/main" val="421850819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KALİTE YÖNETİM SİSTEMİNİN TAM OLARAK KARŞILAMADIĞI İÇ KONTROL STANDARTLARI VE ÖNGÖRÜLEN EYLEMLER</a:t>
            </a:r>
          </a:p>
        </p:txBody>
      </p:sp>
      <p:sp>
        <p:nvSpPr>
          <p:cNvPr id="3" name="İçerik Yer Tutucusu 2"/>
          <p:cNvSpPr>
            <a:spLocks noGrp="1"/>
          </p:cNvSpPr>
          <p:nvPr>
            <p:ph idx="1"/>
          </p:nvPr>
        </p:nvSpPr>
        <p:spPr/>
        <p:txBody>
          <a:bodyPr/>
          <a:lstStyle/>
          <a:p>
            <a:r>
              <a:rPr lang="tr-TR" dirty="0"/>
              <a:t>KOS 2 MİSYON ORGANİZASYON YAPISI VE GÖREVLER</a:t>
            </a:r>
          </a:p>
        </p:txBody>
      </p:sp>
    </p:spTree>
    <p:extLst>
      <p:ext uri="{BB962C8B-B14F-4D97-AF65-F5344CB8AC3E}">
        <p14:creationId xmlns:p14="http://schemas.microsoft.com/office/powerpoint/2010/main" val="387603153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KALİTE YÖNETİM SİSTEMİNİN TAM OLARAK KARŞILAMADIĞI İÇ KONTROL STANDARTLARI VE ÖNGÖRÜLEN EYLEMLER</a:t>
            </a:r>
          </a:p>
        </p:txBody>
      </p:sp>
      <p:sp>
        <p:nvSpPr>
          <p:cNvPr id="3" name="İçerik Yer Tutucusu 2"/>
          <p:cNvSpPr>
            <a:spLocks noGrp="1"/>
          </p:cNvSpPr>
          <p:nvPr>
            <p:ph idx="1"/>
          </p:nvPr>
        </p:nvSpPr>
        <p:spPr>
          <a:xfrm>
            <a:off x="1484310" y="2438399"/>
            <a:ext cx="10018713" cy="3352801"/>
          </a:xfrm>
        </p:spPr>
        <p:txBody>
          <a:bodyPr>
            <a:normAutofit/>
          </a:bodyPr>
          <a:lstStyle/>
          <a:p>
            <a:r>
              <a:rPr lang="tr-TR" dirty="0"/>
              <a:t>KOS 2.2 Misyonun gerçekleştirilmesini sağlamak üzere idare birimleri ve alt birimlerince yürütülecek görevler yazılı görevler yazılı olarak tanımlanmalı ve duyurulmalıdır.</a:t>
            </a:r>
          </a:p>
          <a:p>
            <a:r>
              <a:rPr lang="tr-TR" b="1" dirty="0"/>
              <a:t>EYLEM</a:t>
            </a:r>
            <a:endParaRPr lang="tr-TR" dirty="0"/>
          </a:p>
          <a:p>
            <a:r>
              <a:rPr lang="tr-TR" dirty="0"/>
              <a:t>2.2.1 Üniversitemiz birimlerinin kanunda verilen görev tanımlarına ilişkin yönergelerin hazırlanması ve Üniversitemiz web sayfasında yayımlanması</a:t>
            </a:r>
          </a:p>
          <a:p>
            <a:pPr marL="0" indent="0">
              <a:buNone/>
            </a:pPr>
            <a:endParaRPr lang="tr-TR" dirty="0"/>
          </a:p>
          <a:p>
            <a:endParaRPr lang="tr-TR" dirty="0"/>
          </a:p>
        </p:txBody>
      </p:sp>
    </p:spTree>
    <p:extLst>
      <p:ext uri="{BB962C8B-B14F-4D97-AF65-F5344CB8AC3E}">
        <p14:creationId xmlns:p14="http://schemas.microsoft.com/office/powerpoint/2010/main" val="175276653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KALİTE YÖNETİM SİSTEMİNİN TAM OLARAK KARŞILAMADIĞI İÇ KONTROL STANDARTLARI VE ÖNGÖRÜLEN EYLEMLER</a:t>
            </a:r>
          </a:p>
        </p:txBody>
      </p:sp>
      <p:sp>
        <p:nvSpPr>
          <p:cNvPr id="3" name="İçerik Yer Tutucusu 2"/>
          <p:cNvSpPr>
            <a:spLocks noGrp="1"/>
          </p:cNvSpPr>
          <p:nvPr>
            <p:ph idx="1"/>
          </p:nvPr>
        </p:nvSpPr>
        <p:spPr/>
        <p:txBody>
          <a:bodyPr/>
          <a:lstStyle/>
          <a:p>
            <a:r>
              <a:rPr lang="tr-TR" dirty="0"/>
              <a:t>KOS 2.5 İdarenin ve birimlerinin organizasyon yapısı, temel yetki ve sorumluluk dağılımı, hesap verebilirlik ve uygun raporlama ilişkisini gösterecek şekilde olmalıdır.</a:t>
            </a:r>
          </a:p>
          <a:p>
            <a:pPr marL="0" indent="0">
              <a:buNone/>
            </a:pPr>
            <a:r>
              <a:rPr lang="tr-TR" b="1" dirty="0"/>
              <a:t>EYLEM</a:t>
            </a:r>
            <a:endParaRPr lang="tr-TR" dirty="0"/>
          </a:p>
          <a:p>
            <a:r>
              <a:rPr lang="tr-TR" dirty="0"/>
              <a:t>2.5.1 Birim Yönergelerinin hazırlanması</a:t>
            </a:r>
          </a:p>
          <a:p>
            <a:pPr marL="0" indent="0">
              <a:buNone/>
            </a:pPr>
            <a:endParaRPr lang="tr-TR" dirty="0"/>
          </a:p>
          <a:p>
            <a:endParaRPr lang="tr-TR" dirty="0"/>
          </a:p>
        </p:txBody>
      </p:sp>
    </p:spTree>
    <p:extLst>
      <p:ext uri="{BB962C8B-B14F-4D97-AF65-F5344CB8AC3E}">
        <p14:creationId xmlns:p14="http://schemas.microsoft.com/office/powerpoint/2010/main" val="22502519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İÇ KONTROLÜN AMACI</a:t>
            </a:r>
          </a:p>
        </p:txBody>
      </p:sp>
      <p:sp>
        <p:nvSpPr>
          <p:cNvPr id="3" name="İçerik Yer Tutucusu 2"/>
          <p:cNvSpPr>
            <a:spLocks noGrp="1"/>
          </p:cNvSpPr>
          <p:nvPr>
            <p:ph idx="1"/>
          </p:nvPr>
        </p:nvSpPr>
        <p:spPr/>
        <p:txBody>
          <a:bodyPr/>
          <a:lstStyle/>
          <a:p>
            <a:r>
              <a:rPr lang="tr-TR" dirty="0"/>
              <a:t>Faaliyetleri düzenli, etik kurallara uygun, etkin, ekonomik ve verimli biçimde gerçekleştirmek, hesap verme sorumluluğunun gerektirdiği yükümlülükleri yerine getirmek, yürürlükteki yasalara ve yönetmeliklere uymak, kayıplara, kötü kullanıma ve hasarlara karşı kaynakları korumaktır.</a:t>
            </a:r>
          </a:p>
        </p:txBody>
      </p:sp>
    </p:spTree>
    <p:extLst>
      <p:ext uri="{BB962C8B-B14F-4D97-AF65-F5344CB8AC3E}">
        <p14:creationId xmlns:p14="http://schemas.microsoft.com/office/powerpoint/2010/main" val="248081880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KALİTE YÖNETİM SİSTEMİNİN TAM OLARAK KARŞILAMADIĞI İÇ KONTROL STANDARTLARI VE ÖNGÖRÜLEN EYLEMLER</a:t>
            </a:r>
          </a:p>
        </p:txBody>
      </p:sp>
      <p:sp>
        <p:nvSpPr>
          <p:cNvPr id="3" name="İçerik Yer Tutucusu 2"/>
          <p:cNvSpPr>
            <a:spLocks noGrp="1"/>
          </p:cNvSpPr>
          <p:nvPr>
            <p:ph idx="1"/>
          </p:nvPr>
        </p:nvSpPr>
        <p:spPr/>
        <p:txBody>
          <a:bodyPr/>
          <a:lstStyle/>
          <a:p>
            <a:r>
              <a:rPr lang="tr-TR" dirty="0"/>
              <a:t>KOS 3 PERSONELİN YETERLİLİĞİ VE PERFORMANSI	</a:t>
            </a:r>
          </a:p>
          <a:p>
            <a:endParaRPr lang="tr-TR" dirty="0"/>
          </a:p>
        </p:txBody>
      </p:sp>
    </p:spTree>
    <p:extLst>
      <p:ext uri="{BB962C8B-B14F-4D97-AF65-F5344CB8AC3E}">
        <p14:creationId xmlns:p14="http://schemas.microsoft.com/office/powerpoint/2010/main" val="364265139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KALİTE YÖNETİM SİSTEMİNİN TAM OLARAK KARŞILAMADIĞI İÇ KONTROL STANDARTLARI VE ÖNGÖRÜLEN EYLEMLER</a:t>
            </a:r>
          </a:p>
        </p:txBody>
      </p:sp>
      <p:sp>
        <p:nvSpPr>
          <p:cNvPr id="3" name="İçerik Yer Tutucusu 2"/>
          <p:cNvSpPr>
            <a:spLocks noGrp="1"/>
          </p:cNvSpPr>
          <p:nvPr>
            <p:ph idx="1"/>
          </p:nvPr>
        </p:nvSpPr>
        <p:spPr/>
        <p:txBody>
          <a:bodyPr>
            <a:normAutofit fontScale="85000" lnSpcReduction="20000"/>
          </a:bodyPr>
          <a:lstStyle/>
          <a:p>
            <a:r>
              <a:rPr lang="tr-TR" dirty="0"/>
              <a:t>KOS 3.1 İnsan kaynakları yönetimi, idarenin amaç ve hedeflerinin gerçekleşmesini sağlamaya yönelik olmalıdır.</a:t>
            </a:r>
          </a:p>
          <a:p>
            <a:r>
              <a:rPr lang="tr-TR" dirty="0"/>
              <a:t>KOS 3.2 İdarenin yönetici ve personeli görevlerini etkin ve etkili bir şekilde yürütebilecek bilgi, deneyim ve yeteneğe sahip olmalıdır.</a:t>
            </a:r>
          </a:p>
          <a:p>
            <a:r>
              <a:rPr lang="tr-TR" b="1" dirty="0"/>
              <a:t> </a:t>
            </a:r>
            <a:endParaRPr lang="tr-TR" dirty="0"/>
          </a:p>
          <a:p>
            <a:r>
              <a:rPr lang="tr-TR" dirty="0"/>
              <a:t>KOS 3.5 Her görev için gerekli eğitim ihtiyacı belirlenmeli, bu ihtiyacı giderecek eğitim faaliyetleri her yıl planlanarak yürütülmeli ve gerektiğinde güncellenmelidir.</a:t>
            </a:r>
          </a:p>
          <a:p>
            <a:pPr marL="0" indent="0">
              <a:buNone/>
            </a:pPr>
            <a:r>
              <a:rPr lang="tr-TR" dirty="0"/>
              <a:t>	</a:t>
            </a:r>
            <a:r>
              <a:rPr lang="tr-TR" b="1" dirty="0"/>
              <a:t>EYLEM</a:t>
            </a:r>
          </a:p>
          <a:p>
            <a:r>
              <a:rPr lang="tr-TR" dirty="0"/>
              <a:t>3.1.1- 3.2.1-3.5.1   Hizmet içi eğitim Birimi</a:t>
            </a:r>
          </a:p>
          <a:p>
            <a:endParaRPr lang="tr-TR" dirty="0"/>
          </a:p>
        </p:txBody>
      </p:sp>
    </p:spTree>
    <p:extLst>
      <p:ext uri="{BB962C8B-B14F-4D97-AF65-F5344CB8AC3E}">
        <p14:creationId xmlns:p14="http://schemas.microsoft.com/office/powerpoint/2010/main" val="189672848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KALİTE YÖNETİM SİSTEMİNİN TAM OLARAK KARŞILAMADIĞI İÇ KONTROL STANDARTLARI VE ÖNGÖRÜLEN EYLEMLER</a:t>
            </a:r>
          </a:p>
        </p:txBody>
      </p:sp>
      <p:sp>
        <p:nvSpPr>
          <p:cNvPr id="3" name="İçerik Yer Tutucusu 2"/>
          <p:cNvSpPr>
            <a:spLocks noGrp="1"/>
          </p:cNvSpPr>
          <p:nvPr>
            <p:ph idx="1"/>
          </p:nvPr>
        </p:nvSpPr>
        <p:spPr/>
        <p:txBody>
          <a:bodyPr>
            <a:normAutofit fontScale="85000" lnSpcReduction="20000"/>
          </a:bodyPr>
          <a:lstStyle/>
          <a:p>
            <a:r>
              <a:rPr lang="tr-TR" dirty="0"/>
              <a:t>KOS 3.6 Personelin yeterliliği ve performansı bağlı olduğu yöneticisi tarafından en az yılda bir kez değerlendirilmeli ve değerlendirme sonuçları personel ile görüşülmelidir.</a:t>
            </a:r>
          </a:p>
          <a:p>
            <a:r>
              <a:rPr lang="tr-TR" dirty="0"/>
              <a:t>KOS 3.7 Performans değerlendirmesine göre performansı yetersiz bulunan personelin performansını geliştirmeye yönelik önlemler alınmalı, yüksek performans gösteren personel için ödüllendirme mekanizmaları geliştirilmelidir.</a:t>
            </a:r>
          </a:p>
          <a:p>
            <a:pPr marL="0" indent="0">
              <a:buNone/>
            </a:pPr>
            <a:r>
              <a:rPr lang="tr-TR" b="1" dirty="0"/>
              <a:t>	EYLEM</a:t>
            </a:r>
            <a:endParaRPr lang="tr-TR" dirty="0"/>
          </a:p>
          <a:p>
            <a:r>
              <a:rPr lang="tr-TR" dirty="0"/>
              <a:t>3.6.1-3.7.1 Performans Değerlendirme Kriterleri, Performansın değerlendirmesinin personel ile görüşülmesi.</a:t>
            </a:r>
          </a:p>
          <a:p>
            <a:r>
              <a:rPr lang="tr-TR" dirty="0"/>
              <a:t> </a:t>
            </a:r>
          </a:p>
          <a:p>
            <a:endParaRPr lang="tr-TR" dirty="0"/>
          </a:p>
        </p:txBody>
      </p:sp>
    </p:spTree>
    <p:extLst>
      <p:ext uri="{BB962C8B-B14F-4D97-AF65-F5344CB8AC3E}">
        <p14:creationId xmlns:p14="http://schemas.microsoft.com/office/powerpoint/2010/main" val="297551777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KALİTE YÖNETİM SİSTEMİNİN TAM OLARAK KARŞILAMADIĞI İÇ KONTROL STANDARTLARI VE ÖNGÖRÜLEN EYLEMLER</a:t>
            </a:r>
          </a:p>
        </p:txBody>
      </p:sp>
      <p:sp>
        <p:nvSpPr>
          <p:cNvPr id="3" name="İçerik Yer Tutucusu 2"/>
          <p:cNvSpPr>
            <a:spLocks noGrp="1"/>
          </p:cNvSpPr>
          <p:nvPr>
            <p:ph idx="1"/>
          </p:nvPr>
        </p:nvSpPr>
        <p:spPr/>
        <p:txBody>
          <a:bodyPr>
            <a:normAutofit fontScale="85000" lnSpcReduction="20000"/>
          </a:bodyPr>
          <a:lstStyle/>
          <a:p>
            <a:r>
              <a:rPr lang="tr-TR" dirty="0"/>
              <a:t>KOS 3.8 Personel istihdamı, yer değiştirme, üst görevlere atanma, eğitim, performans değerlendirmesi, özlük hakları gibi insan kaynakları yönetimine ilişkin önemli hususlar yazılı olarak belirlenmiş olmalı ve personele duyurulmalıdır.</a:t>
            </a:r>
          </a:p>
          <a:p>
            <a:pPr marL="0" indent="0">
              <a:buNone/>
            </a:pPr>
            <a:r>
              <a:rPr lang="tr-TR" b="1" dirty="0"/>
              <a:t>	EYLEM</a:t>
            </a:r>
            <a:endParaRPr lang="tr-TR" dirty="0"/>
          </a:p>
          <a:p>
            <a:r>
              <a:rPr lang="tr-TR" dirty="0"/>
              <a:t>3.8.1 Personel ve özlük hakları ile ilgili mevzuat derlenerek üniversitemiz web sayfasında yayımlanması sağlanacaktır. </a:t>
            </a:r>
          </a:p>
          <a:p>
            <a:r>
              <a:rPr lang="tr-TR" dirty="0"/>
              <a:t>3.8.2 Performans değerlendirme kriterleri tespit edildikten sonra Üniversitemiz web sayfasında yayımlanacak.</a:t>
            </a:r>
          </a:p>
          <a:p>
            <a:r>
              <a:rPr lang="tr-TR" dirty="0"/>
              <a:t> </a:t>
            </a:r>
          </a:p>
          <a:p>
            <a:endParaRPr lang="tr-TR" dirty="0"/>
          </a:p>
        </p:txBody>
      </p:sp>
    </p:spTree>
    <p:extLst>
      <p:ext uri="{BB962C8B-B14F-4D97-AF65-F5344CB8AC3E}">
        <p14:creationId xmlns:p14="http://schemas.microsoft.com/office/powerpoint/2010/main" val="426916394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KALİTE YÖNETİM SİSTEMİNİN TAM OLARAK KARŞILAMADIĞI İÇ KONTROL STANDARTLARI VE ÖNGÖRÜLEN EYLEMLER</a:t>
            </a:r>
          </a:p>
        </p:txBody>
      </p:sp>
      <p:sp>
        <p:nvSpPr>
          <p:cNvPr id="3" name="İçerik Yer Tutucusu 2"/>
          <p:cNvSpPr>
            <a:spLocks noGrp="1"/>
          </p:cNvSpPr>
          <p:nvPr>
            <p:ph idx="1"/>
          </p:nvPr>
        </p:nvSpPr>
        <p:spPr/>
        <p:txBody>
          <a:bodyPr>
            <a:normAutofit/>
          </a:bodyPr>
          <a:lstStyle/>
          <a:p>
            <a:r>
              <a:rPr lang="tr-TR" sz="3900" dirty="0"/>
              <a:t>2. RİSK DEĞERLENDİRME STANDARTLARI (RDS)</a:t>
            </a:r>
          </a:p>
          <a:p>
            <a:pPr marL="0" indent="0" algn="just">
              <a:buNone/>
            </a:pPr>
            <a:r>
              <a:rPr lang="tr-TR" sz="2200" dirty="0"/>
              <a:t>ÜNİVERSİTEMİZCE ALINAN OLUR GEREĞİ İÇ KONTROL İZLEME VE YÖNLENDİRME KURULU VE İDARE RİSK KOORDİNATÖRÜ BELİRLENMİŞ OLUP ÇALIŞMALARA MALİYE BAKANLIĞINCA ÖNGÖRÜLEN TARİHTE BAŞLANILACAKTIR.</a:t>
            </a:r>
          </a:p>
        </p:txBody>
      </p:sp>
    </p:spTree>
    <p:extLst>
      <p:ext uri="{BB962C8B-B14F-4D97-AF65-F5344CB8AC3E}">
        <p14:creationId xmlns:p14="http://schemas.microsoft.com/office/powerpoint/2010/main" val="219889489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KALİTE YÖNETİM SİSTEMİNİN TAM OLARAK KARŞILAMADIĞI İÇ KONTROL STANDARTLARI VE ÖNGÖRÜLEN EYLEMLER</a:t>
            </a:r>
          </a:p>
        </p:txBody>
      </p:sp>
      <p:sp>
        <p:nvSpPr>
          <p:cNvPr id="3" name="İçerik Yer Tutucusu 2"/>
          <p:cNvSpPr>
            <a:spLocks noGrp="1"/>
          </p:cNvSpPr>
          <p:nvPr>
            <p:ph idx="1"/>
          </p:nvPr>
        </p:nvSpPr>
        <p:spPr/>
        <p:txBody>
          <a:bodyPr>
            <a:normAutofit/>
          </a:bodyPr>
          <a:lstStyle/>
          <a:p>
            <a:r>
              <a:rPr lang="tr-TR" dirty="0"/>
              <a:t>3. KONTROL FAALİYETLERİ STANDARTLARI (KFS)</a:t>
            </a:r>
          </a:p>
          <a:p>
            <a:endParaRPr lang="tr-TR" sz="3600" dirty="0"/>
          </a:p>
        </p:txBody>
      </p:sp>
    </p:spTree>
    <p:extLst>
      <p:ext uri="{BB962C8B-B14F-4D97-AF65-F5344CB8AC3E}">
        <p14:creationId xmlns:p14="http://schemas.microsoft.com/office/powerpoint/2010/main" val="363493365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KALİTE YÖNETİM SİSTEMİNİN TAM OLARAK KARŞILAMADIĞI İÇ KONTROL STANDARTLARI VE ÖNGÖRÜLEN EYLEMLER</a:t>
            </a:r>
          </a:p>
        </p:txBody>
      </p:sp>
      <p:sp>
        <p:nvSpPr>
          <p:cNvPr id="3" name="İçerik Yer Tutucusu 2"/>
          <p:cNvSpPr>
            <a:spLocks noGrp="1"/>
          </p:cNvSpPr>
          <p:nvPr>
            <p:ph idx="1"/>
          </p:nvPr>
        </p:nvSpPr>
        <p:spPr>
          <a:xfrm>
            <a:off x="1484310" y="2666999"/>
            <a:ext cx="10018713" cy="3261853"/>
          </a:xfrm>
        </p:spPr>
        <p:txBody>
          <a:bodyPr>
            <a:normAutofit fontScale="25000" lnSpcReduction="20000"/>
          </a:bodyPr>
          <a:lstStyle/>
          <a:p>
            <a:r>
              <a:rPr lang="tr-TR" sz="3600" dirty="0"/>
              <a:t>KFS 7 KONTROL STRATEJİLERİ ve YÖNTEMLERİ</a:t>
            </a:r>
          </a:p>
          <a:p>
            <a:r>
              <a:rPr lang="tr-TR" sz="3600" dirty="0"/>
              <a:t>KFS 7.1 Her bir faaliyet ve riskleri için uygun kontrol strateji ve yöntemleri (düzenli gözden geçirme, örnekleme yoluyla kontrol, karşılaştırma, onaylama, raporlama, koordinasyon, doğrulama, analiz etme, yetkilendirme, gözetim, inceleme, izleme </a:t>
            </a:r>
            <a:r>
              <a:rPr lang="tr-TR" sz="3600" dirty="0" err="1"/>
              <a:t>v.b</a:t>
            </a:r>
            <a:r>
              <a:rPr lang="tr-TR" sz="3600" dirty="0"/>
              <a:t>.) belirlenmeli ve uygulanmalıdır.</a:t>
            </a:r>
          </a:p>
          <a:p>
            <a:r>
              <a:rPr lang="tr-TR" sz="3600" dirty="0"/>
              <a:t>KFS 7.3 Kontrol faaliyetleri, varlıkların dönemsel kontrolünü ve güvenliğinin sağlanmasını kapsamalıdır.</a:t>
            </a:r>
          </a:p>
          <a:p>
            <a:r>
              <a:rPr lang="tr-TR" sz="3600" dirty="0"/>
              <a:t>KFS 7.4 Belirlenen kontrol yönteminin maliyeti beklenen faydayı aşmamalıdır.</a:t>
            </a:r>
          </a:p>
          <a:p>
            <a:r>
              <a:rPr lang="tr-TR" sz="3600" dirty="0"/>
              <a:t>KFS 9 GÖREVLER AYRILIĞI</a:t>
            </a:r>
          </a:p>
          <a:p>
            <a:r>
              <a:rPr lang="tr-TR" sz="3600" dirty="0"/>
              <a:t>KFS 9.2 Personel sayısının yetersizliği nedeniyle görevler ayrılığı ilkesinin tam olarak uygulanamadığı idarelerin yöneticileri risklerin farkında olmalı ve gerekli önlemleri almalıdır.</a:t>
            </a:r>
          </a:p>
          <a:p>
            <a:r>
              <a:rPr lang="tr-TR" sz="3600" dirty="0"/>
              <a:t>KFS 10 HİYERARŞİK KONTROLLER</a:t>
            </a:r>
          </a:p>
          <a:p>
            <a:r>
              <a:rPr lang="tr-TR" sz="3600" dirty="0"/>
              <a:t>KFS 10.1 Yöneticiler, prosedürlerin etkili ve sürekli bir şekilde uygulanması için gerekli kontrolleri yapmalıdır.</a:t>
            </a:r>
          </a:p>
          <a:p>
            <a:r>
              <a:rPr lang="tr-TR" sz="3600" dirty="0"/>
              <a:t>KFS 11 FAALİYETLERİN SÜREKLİLİĞİ</a:t>
            </a:r>
          </a:p>
          <a:p>
            <a:r>
              <a:rPr lang="tr-TR" sz="3600" dirty="0"/>
              <a:t>KFS 11.1 Personel yetersizliği, geçici veya sürekli olarak görevden ayrılma, yeni bilgi sistemlerine geçiş, yöntem veya mevzuat değişiklikleri ile olağanüstü durumlar gibi faaliyetlerin sürekliliğini etkileyen nedenlere karşı gerekli önlemler alınmalıdır.</a:t>
            </a:r>
          </a:p>
          <a:p>
            <a:r>
              <a:rPr lang="tr-TR" sz="3600" dirty="0"/>
              <a:t>KFS 11.3 Görevinden ayrılan personelin, iş veya işlemlerinin durumunu ve gerekli belgeleri de içeren bir rapor hazırlaması ve bu raporu görevlendirilen personele vermesi yönetici tarafından sağlanmalıdır.</a:t>
            </a:r>
          </a:p>
          <a:p>
            <a:pPr marL="0" indent="0">
              <a:buNone/>
            </a:pPr>
            <a:r>
              <a:rPr lang="tr-TR" sz="3600" b="1" dirty="0"/>
              <a:t>	</a:t>
            </a:r>
            <a:r>
              <a:rPr lang="tr-TR" sz="4800" b="1" dirty="0"/>
              <a:t>EYLEM</a:t>
            </a:r>
            <a:endParaRPr lang="tr-TR" sz="4800" dirty="0"/>
          </a:p>
          <a:p>
            <a:r>
              <a:rPr lang="tr-TR" sz="6400" b="1" dirty="0"/>
              <a:t>Bu maddelerin karşılanması için Risk Yönetimi Sisteminin kurulması ve işlerlik kazanması gerekmektedir.</a:t>
            </a:r>
            <a:endParaRPr lang="tr-TR" sz="6400" dirty="0"/>
          </a:p>
          <a:p>
            <a:endParaRPr lang="tr-TR" dirty="0"/>
          </a:p>
        </p:txBody>
      </p:sp>
    </p:spTree>
    <p:extLst>
      <p:ext uri="{BB962C8B-B14F-4D97-AF65-F5344CB8AC3E}">
        <p14:creationId xmlns:p14="http://schemas.microsoft.com/office/powerpoint/2010/main" val="325586654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KALİTE YÖNETİM SİSTEMİNİN TAM OLARAK KARŞILAMADIĞI İÇ KONTROL STANDARTLARI VE ÖNGÖRÜLEN EYLEMLER</a:t>
            </a:r>
          </a:p>
        </p:txBody>
      </p:sp>
      <p:sp>
        <p:nvSpPr>
          <p:cNvPr id="3" name="İçerik Yer Tutucusu 2"/>
          <p:cNvSpPr>
            <a:spLocks noGrp="1"/>
          </p:cNvSpPr>
          <p:nvPr>
            <p:ph idx="1"/>
          </p:nvPr>
        </p:nvSpPr>
        <p:spPr/>
        <p:txBody>
          <a:bodyPr>
            <a:normAutofit fontScale="70000" lnSpcReduction="20000"/>
          </a:bodyPr>
          <a:lstStyle/>
          <a:p>
            <a:r>
              <a:rPr lang="tr-TR" dirty="0"/>
              <a:t>KFS 12</a:t>
            </a:r>
            <a:r>
              <a:rPr lang="tr-TR" b="1" dirty="0"/>
              <a:t> </a:t>
            </a:r>
            <a:r>
              <a:rPr lang="tr-TR" dirty="0"/>
              <a:t>BİLGİ SİSTEMLERİ KONTROLLERİ</a:t>
            </a:r>
          </a:p>
          <a:p>
            <a:r>
              <a:rPr lang="tr-TR" dirty="0"/>
              <a:t>KFS 12.1 Bilgi sistemlerinin sürekliliğini ve güvenilirliğini sağlayacak kontroller yazılı olarak belirlenmeli ve uygulanmalıdır.</a:t>
            </a:r>
          </a:p>
          <a:p>
            <a:r>
              <a:rPr lang="tr-TR" dirty="0"/>
              <a:t>KFS 12.2 Bilgi sistemine veri ve bilgi girişi ile bunlara erişim konusunda yetkilendirmeler yapılmalı, hata ve usulsüzlüklerin önlenmesi, tespit edilmesi ve düzeltilmesini sağlayacak mekanizmalar oluşturulmalıdır.</a:t>
            </a:r>
          </a:p>
          <a:p>
            <a:r>
              <a:rPr lang="tr-TR" dirty="0"/>
              <a:t>KFS 12.3 İdareler bilişim </a:t>
            </a:r>
            <a:r>
              <a:rPr lang="tr-TR" dirty="0" err="1"/>
              <a:t>yönetişimini</a:t>
            </a:r>
            <a:r>
              <a:rPr lang="tr-TR" dirty="0"/>
              <a:t> sağlayacak mekanizmalar geliştirmelidir.</a:t>
            </a:r>
          </a:p>
          <a:p>
            <a:pPr marL="0" indent="0">
              <a:buNone/>
            </a:pPr>
            <a:r>
              <a:rPr lang="tr-TR" b="1" dirty="0"/>
              <a:t>	 EYLEM</a:t>
            </a:r>
            <a:endParaRPr lang="tr-TR" dirty="0"/>
          </a:p>
          <a:p>
            <a:r>
              <a:rPr lang="tr-TR" dirty="0"/>
              <a:t>12.1.1-12.2.1-12.3.1 Bu genel şartın sağlanması için TS ISO/IEC 27001 Bilgi Güvenliği Yönetim Sistemi kalite belgesinin alınması veya şartlarını sağlayıcı çalışmaların Üniversitemizde yapılması</a:t>
            </a:r>
          </a:p>
          <a:p>
            <a:pPr marL="0" indent="0">
              <a:buNone/>
            </a:pPr>
            <a:endParaRPr lang="tr-TR" dirty="0"/>
          </a:p>
          <a:p>
            <a:endParaRPr lang="tr-TR" dirty="0"/>
          </a:p>
        </p:txBody>
      </p:sp>
    </p:spTree>
    <p:extLst>
      <p:ext uri="{BB962C8B-B14F-4D97-AF65-F5344CB8AC3E}">
        <p14:creationId xmlns:p14="http://schemas.microsoft.com/office/powerpoint/2010/main" val="311985190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KALİTE YÖNETİM SİSTEMİNİN TAM OLARAK KARŞILAMADIĞI İÇ KONTROL STANDARTLARI VE ÖNGÖRÜLEN EYLEMLER</a:t>
            </a:r>
          </a:p>
        </p:txBody>
      </p:sp>
      <p:sp>
        <p:nvSpPr>
          <p:cNvPr id="3" name="İçerik Yer Tutucusu 2"/>
          <p:cNvSpPr>
            <a:spLocks noGrp="1"/>
          </p:cNvSpPr>
          <p:nvPr>
            <p:ph idx="1"/>
          </p:nvPr>
        </p:nvSpPr>
        <p:spPr/>
        <p:txBody>
          <a:bodyPr>
            <a:normAutofit/>
          </a:bodyPr>
          <a:lstStyle/>
          <a:p>
            <a:r>
              <a:rPr lang="tr-TR" sz="3600" dirty="0"/>
              <a:t>4.BİLGİ VE İLETİŞİM STANDARTLARI (BİS)</a:t>
            </a:r>
          </a:p>
          <a:p>
            <a:endParaRPr lang="tr-TR" sz="3600" dirty="0"/>
          </a:p>
        </p:txBody>
      </p:sp>
    </p:spTree>
    <p:extLst>
      <p:ext uri="{BB962C8B-B14F-4D97-AF65-F5344CB8AC3E}">
        <p14:creationId xmlns:p14="http://schemas.microsoft.com/office/powerpoint/2010/main" val="413074565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KALİTE YÖNETİM SİSTEMİNİN TAM OLARAK KARŞILAMADIĞI İÇ KONTROL STANDARTLARI VE ÖNGÖRÜLEN EYLEMLER</a:t>
            </a:r>
          </a:p>
        </p:txBody>
      </p:sp>
      <p:sp>
        <p:nvSpPr>
          <p:cNvPr id="3" name="İçerik Yer Tutucusu 2"/>
          <p:cNvSpPr>
            <a:spLocks noGrp="1"/>
          </p:cNvSpPr>
          <p:nvPr>
            <p:ph idx="1"/>
          </p:nvPr>
        </p:nvSpPr>
        <p:spPr/>
        <p:txBody>
          <a:bodyPr>
            <a:normAutofit fontScale="92500" lnSpcReduction="20000"/>
          </a:bodyPr>
          <a:lstStyle/>
          <a:p>
            <a:r>
              <a:rPr lang="tr-TR" dirty="0"/>
              <a:t>BİS 15 KAYIT VE DOSYALAMA SİSTEMİ</a:t>
            </a:r>
          </a:p>
          <a:p>
            <a:r>
              <a:rPr lang="tr-TR" dirty="0"/>
              <a:t>BİS 15.3 Kayıt ve dosyalama sistemi, kişisel verilerin güvenliğini ve korunmasını sağlamalıdır.</a:t>
            </a:r>
          </a:p>
          <a:p>
            <a:pPr marL="0" indent="0">
              <a:buNone/>
            </a:pPr>
            <a:r>
              <a:rPr lang="tr-TR" b="1" dirty="0"/>
              <a:t>	EYLEM</a:t>
            </a:r>
            <a:endParaRPr lang="tr-TR" dirty="0"/>
          </a:p>
          <a:p>
            <a:r>
              <a:rPr lang="tr-TR" dirty="0"/>
              <a:t>15.3.1 Bu genel şartın sağlanması için TS ISO/IEC 27001 Bilgi Güvenliği Yönetim Sistemi kalite belgesinin alınması veya şartlarını sağlayıcı çalışmaların Üniversitemizde yapılması</a:t>
            </a:r>
          </a:p>
          <a:p>
            <a:r>
              <a:rPr lang="tr-TR" dirty="0"/>
              <a:t> </a:t>
            </a:r>
          </a:p>
          <a:p>
            <a:endParaRPr lang="tr-TR" dirty="0"/>
          </a:p>
        </p:txBody>
      </p:sp>
    </p:spTree>
    <p:extLst>
      <p:ext uri="{BB962C8B-B14F-4D97-AF65-F5344CB8AC3E}">
        <p14:creationId xmlns:p14="http://schemas.microsoft.com/office/powerpoint/2010/main" val="41190096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 YASAL MEVZUAT</a:t>
            </a:r>
          </a:p>
        </p:txBody>
      </p:sp>
      <p:sp>
        <p:nvSpPr>
          <p:cNvPr id="3" name="İçerik Yer Tutucusu 2"/>
          <p:cNvSpPr>
            <a:spLocks noGrp="1"/>
          </p:cNvSpPr>
          <p:nvPr>
            <p:ph idx="1"/>
          </p:nvPr>
        </p:nvSpPr>
        <p:spPr/>
        <p:txBody>
          <a:bodyPr>
            <a:normAutofit fontScale="85000" lnSpcReduction="20000"/>
          </a:bodyPr>
          <a:lstStyle/>
          <a:p>
            <a:pPr lvl="0"/>
            <a:r>
              <a:rPr lang="tr-TR" dirty="0"/>
              <a:t>5018 Sayılı Kamu Mali Yönetimi ve Kontrol Kanunu</a:t>
            </a:r>
          </a:p>
          <a:p>
            <a:pPr lvl="0"/>
            <a:r>
              <a:rPr lang="tr-TR" dirty="0"/>
              <a:t>İç Kontrol ve Ön Mali Kontrole İlişkin Usul ve Esaslar</a:t>
            </a:r>
          </a:p>
          <a:p>
            <a:pPr lvl="0"/>
            <a:r>
              <a:rPr lang="tr-TR" dirty="0"/>
              <a:t>Kamu İç Kontrol Standartları Tebliği</a:t>
            </a:r>
          </a:p>
          <a:p>
            <a:pPr lvl="0"/>
            <a:r>
              <a:rPr lang="tr-TR" dirty="0"/>
              <a:t>Kamu İç Kontrol Standartlarına Uyum Eylem Planı Rehberi </a:t>
            </a:r>
          </a:p>
          <a:p>
            <a:pPr lvl="0"/>
            <a:r>
              <a:rPr lang="tr-TR" dirty="0"/>
              <a:t>Kamu İdarelerince Hazırlanacak Faaliyet Raporları Hakkında Yönetmelik</a:t>
            </a:r>
          </a:p>
          <a:p>
            <a:pPr lvl="0"/>
            <a:r>
              <a:rPr lang="tr-TR" dirty="0"/>
              <a:t>Kamu İdarelerinde Stratejik Planlamaya İlişkin Usul ve Esaslar Hakkında Yönetmelik</a:t>
            </a:r>
          </a:p>
          <a:p>
            <a:pPr lvl="0"/>
            <a:r>
              <a:rPr lang="tr-TR" dirty="0"/>
              <a:t>Kamu İdarelerince Hazırlanacak Performans Programları Hakkında Yönetmelik </a:t>
            </a:r>
          </a:p>
          <a:p>
            <a:pPr lvl="0"/>
            <a:r>
              <a:rPr lang="tr-TR" dirty="0"/>
              <a:t>Kamu İç Kontrol Rehberi</a:t>
            </a:r>
          </a:p>
        </p:txBody>
      </p:sp>
    </p:spTree>
    <p:extLst>
      <p:ext uri="{BB962C8B-B14F-4D97-AF65-F5344CB8AC3E}">
        <p14:creationId xmlns:p14="http://schemas.microsoft.com/office/powerpoint/2010/main" val="208263782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KALİTE YÖNETİM SİSTEMİNİN TAM OLARAK KARŞILAMADIĞI İÇ KONTROL STANDARTLARI VE ÖNGÖRÜLEN EYLEMLER</a:t>
            </a:r>
          </a:p>
        </p:txBody>
      </p:sp>
      <p:sp>
        <p:nvSpPr>
          <p:cNvPr id="3" name="İçerik Yer Tutucusu 2"/>
          <p:cNvSpPr>
            <a:spLocks noGrp="1"/>
          </p:cNvSpPr>
          <p:nvPr>
            <p:ph idx="1"/>
          </p:nvPr>
        </p:nvSpPr>
        <p:spPr/>
        <p:txBody>
          <a:bodyPr>
            <a:normAutofit fontScale="70000" lnSpcReduction="20000"/>
          </a:bodyPr>
          <a:lstStyle/>
          <a:p>
            <a:endParaRPr lang="tr-TR" dirty="0"/>
          </a:p>
          <a:p>
            <a:pPr marL="0" indent="0">
              <a:buNone/>
            </a:pPr>
            <a:r>
              <a:rPr lang="tr-TR" dirty="0"/>
              <a:t>      BİS 16</a:t>
            </a:r>
            <a:r>
              <a:rPr lang="tr-TR" b="1" dirty="0"/>
              <a:t> </a:t>
            </a:r>
            <a:r>
              <a:rPr lang="tr-TR" dirty="0"/>
              <a:t>HATA, USULSÜZLÜK VE YOLSUZLUKLARIN BİLDİRİLMESİ</a:t>
            </a:r>
          </a:p>
          <a:p>
            <a:r>
              <a:rPr lang="tr-TR" dirty="0"/>
              <a:t>BİS 16.1 Hata, usulsüzlük ve yolsuzlukların bildirim yöntemleri belirlenmeli ve duyurulmalıdır.</a:t>
            </a:r>
          </a:p>
          <a:p>
            <a:r>
              <a:rPr lang="tr-TR" dirty="0"/>
              <a:t>BİS 16.2 Yöneticiler, bildirilen hata, usulsüzlük ve yolsuzluklar hakkında yeterli incelemeyi yapmalıdır.</a:t>
            </a:r>
          </a:p>
          <a:p>
            <a:r>
              <a:rPr lang="tr-TR" dirty="0"/>
              <a:t>BİS 16.3 Hata, usulsüzlük ve yolsuzlukları bildiren personele haksız ve ayırımcı bir muamele yapılmamalıdır.</a:t>
            </a:r>
          </a:p>
          <a:p>
            <a:pPr marL="0" indent="0">
              <a:buNone/>
            </a:pPr>
            <a:r>
              <a:rPr lang="tr-TR" b="1" dirty="0"/>
              <a:t>	EYLEM</a:t>
            </a:r>
            <a:endParaRPr lang="tr-TR" dirty="0"/>
          </a:p>
          <a:p>
            <a:r>
              <a:rPr lang="tr-TR" dirty="0"/>
              <a:t>16.1.1-16.2.1-16.3.1 Üst yönetim idare içinden ve dışından yapılacak ihbar ve şikayetlere yönelik prosedürleri ilan etmelidir.</a:t>
            </a:r>
          </a:p>
          <a:p>
            <a:pPr marL="0" indent="0">
              <a:buNone/>
            </a:pPr>
            <a:endParaRPr lang="tr-TR" dirty="0"/>
          </a:p>
          <a:p>
            <a:pPr marL="0" indent="0">
              <a:buNone/>
            </a:pPr>
            <a:endParaRPr lang="tr-TR" dirty="0"/>
          </a:p>
          <a:p>
            <a:endParaRPr lang="tr-TR" dirty="0"/>
          </a:p>
        </p:txBody>
      </p:sp>
    </p:spTree>
    <p:extLst>
      <p:ext uri="{BB962C8B-B14F-4D97-AF65-F5344CB8AC3E}">
        <p14:creationId xmlns:p14="http://schemas.microsoft.com/office/powerpoint/2010/main" val="17680989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KAMU İÇ KONTROL STANDARTLARI TEBLİĞİ</a:t>
            </a:r>
          </a:p>
        </p:txBody>
      </p:sp>
      <p:sp>
        <p:nvSpPr>
          <p:cNvPr id="3" name="İçerik Yer Tutucusu 2"/>
          <p:cNvSpPr>
            <a:spLocks noGrp="1"/>
          </p:cNvSpPr>
          <p:nvPr>
            <p:ph idx="1"/>
          </p:nvPr>
        </p:nvSpPr>
        <p:spPr/>
        <p:txBody>
          <a:bodyPr/>
          <a:lstStyle/>
          <a:p>
            <a:r>
              <a:rPr lang="tr-TR" dirty="0"/>
              <a:t>Maliye Bakanlığınca çıkarılan tebliğde (5) başlık altında toplam (18) standart ve her bir standart için gerekli genel şartlar belirlenmiştir. Bunlar;</a:t>
            </a:r>
          </a:p>
        </p:txBody>
      </p:sp>
    </p:spTree>
    <p:extLst>
      <p:ext uri="{BB962C8B-B14F-4D97-AF65-F5344CB8AC3E}">
        <p14:creationId xmlns:p14="http://schemas.microsoft.com/office/powerpoint/2010/main" val="1394160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 İÇ KONTROL STANDARTLARI</a:t>
            </a:r>
          </a:p>
        </p:txBody>
      </p:sp>
      <p:sp>
        <p:nvSpPr>
          <p:cNvPr id="3" name="İçerik Yer Tutucusu 2"/>
          <p:cNvSpPr>
            <a:spLocks noGrp="1"/>
          </p:cNvSpPr>
          <p:nvPr>
            <p:ph idx="1"/>
          </p:nvPr>
        </p:nvSpPr>
        <p:spPr/>
        <p:txBody>
          <a:bodyPr/>
          <a:lstStyle/>
          <a:p>
            <a:pPr marL="285750" lvl="2"/>
            <a:r>
              <a:rPr lang="tr-TR" b="1" dirty="0"/>
              <a:t>Kontrol Ortamı Standartları</a:t>
            </a:r>
            <a:endParaRPr lang="tr-TR" sz="1600" dirty="0"/>
          </a:p>
          <a:p>
            <a:pPr marL="285750" lvl="2"/>
            <a:r>
              <a:rPr lang="tr-TR" b="1" dirty="0"/>
              <a:t>Risk Değerlendirme Standartları</a:t>
            </a:r>
            <a:endParaRPr lang="tr-TR" dirty="0"/>
          </a:p>
          <a:p>
            <a:pPr marL="285750" lvl="2"/>
            <a:r>
              <a:rPr lang="tr-TR" b="1" dirty="0"/>
              <a:t>Kontrol Faaliyetleri Standartları</a:t>
            </a:r>
            <a:endParaRPr lang="tr-TR" dirty="0"/>
          </a:p>
          <a:p>
            <a:pPr marL="285750" lvl="2"/>
            <a:r>
              <a:rPr lang="tr-TR" b="1" dirty="0"/>
              <a:t>Bilgi ve İletişim Standartları</a:t>
            </a:r>
            <a:endParaRPr lang="tr-TR" dirty="0"/>
          </a:p>
          <a:p>
            <a:pPr marL="285750" lvl="2"/>
            <a:r>
              <a:rPr lang="tr-TR" b="1" dirty="0"/>
              <a:t>İzleme Standartları</a:t>
            </a:r>
            <a:endParaRPr lang="tr-TR" sz="1600" dirty="0"/>
          </a:p>
          <a:p>
            <a:endParaRPr lang="tr-TR" dirty="0"/>
          </a:p>
        </p:txBody>
      </p:sp>
    </p:spTree>
    <p:extLst>
      <p:ext uri="{BB962C8B-B14F-4D97-AF65-F5344CB8AC3E}">
        <p14:creationId xmlns:p14="http://schemas.microsoft.com/office/powerpoint/2010/main" val="4940410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84311" y="64736"/>
            <a:ext cx="9909275" cy="614995"/>
          </a:xfrm>
        </p:spPr>
        <p:txBody>
          <a:bodyPr>
            <a:normAutofit fontScale="90000"/>
          </a:bodyPr>
          <a:lstStyle/>
          <a:p>
            <a:r>
              <a:rPr lang="tr-TR" dirty="0"/>
              <a:t>İÇ KONTROL STANDARTLARI</a:t>
            </a:r>
          </a:p>
        </p:txBody>
      </p:sp>
      <p:sp>
        <p:nvSpPr>
          <p:cNvPr id="3" name="İçerik Yer Tutucusu 2"/>
          <p:cNvSpPr>
            <a:spLocks noGrp="1"/>
          </p:cNvSpPr>
          <p:nvPr>
            <p:ph idx="1"/>
          </p:nvPr>
        </p:nvSpPr>
        <p:spPr>
          <a:xfrm>
            <a:off x="1484310" y="1205713"/>
            <a:ext cx="10018713" cy="4772299"/>
          </a:xfrm>
        </p:spPr>
        <p:txBody>
          <a:bodyPr>
            <a:normAutofit fontScale="25000" lnSpcReduction="20000"/>
          </a:bodyPr>
          <a:lstStyle/>
          <a:p>
            <a:r>
              <a:rPr lang="tr-TR" sz="4000" dirty="0"/>
              <a:t>1-KONTROL ORTAMI</a:t>
            </a:r>
          </a:p>
          <a:p>
            <a:r>
              <a:rPr lang="tr-TR" sz="4000" dirty="0"/>
              <a:t>Standart: 1. Etik Değerler ve Dürüstlük</a:t>
            </a:r>
          </a:p>
          <a:p>
            <a:r>
              <a:rPr lang="tr-TR" sz="4000" dirty="0"/>
              <a:t>Standart: 2. Misyon, organizasyon yapısı ve görevler</a:t>
            </a:r>
          </a:p>
          <a:p>
            <a:r>
              <a:rPr lang="tr-TR" sz="4000" dirty="0"/>
              <a:t>Standart: 3. Personelin yeterliliği ve performansı</a:t>
            </a:r>
          </a:p>
          <a:p>
            <a:r>
              <a:rPr lang="tr-TR" sz="4000" dirty="0"/>
              <a:t>Standart: 4. Yetki Devri</a:t>
            </a:r>
          </a:p>
          <a:p>
            <a:r>
              <a:rPr lang="tr-TR" sz="4000" dirty="0"/>
              <a:t>2-RİSK DEĞERLENDİRME</a:t>
            </a:r>
          </a:p>
          <a:p>
            <a:r>
              <a:rPr lang="tr-TR" sz="4000" dirty="0"/>
              <a:t>Standart: 5. Planlama ve Programlama</a:t>
            </a:r>
          </a:p>
          <a:p>
            <a:r>
              <a:rPr lang="tr-TR" sz="4000" dirty="0"/>
              <a:t>Standart: 6. Risklerin belirlenmesi ve değerlendirilmesi</a:t>
            </a:r>
          </a:p>
          <a:p>
            <a:r>
              <a:rPr lang="tr-TR" sz="4000" dirty="0"/>
              <a:t>3- KONTROL FAALİYETLERİ</a:t>
            </a:r>
          </a:p>
          <a:p>
            <a:r>
              <a:rPr lang="tr-TR" sz="4000" dirty="0"/>
              <a:t>Standart: 7. Kontrol Stratejileri ve Yöntemleri</a:t>
            </a:r>
          </a:p>
          <a:p>
            <a:r>
              <a:rPr lang="tr-TR" sz="4000" dirty="0"/>
              <a:t>Standart: 8. Prosedürlerin Belirlenmesi ve Belgelendirilmesi</a:t>
            </a:r>
          </a:p>
          <a:p>
            <a:r>
              <a:rPr lang="tr-TR" sz="4000" dirty="0"/>
              <a:t>Standart: 9. Görevler Ayrılığı</a:t>
            </a:r>
          </a:p>
          <a:p>
            <a:r>
              <a:rPr lang="tr-TR" sz="4000" dirty="0"/>
              <a:t>Standart: 10. Hiyerarşik Kontroller</a:t>
            </a:r>
          </a:p>
          <a:p>
            <a:r>
              <a:rPr lang="tr-TR" sz="4000" dirty="0"/>
              <a:t>Standart: 11. Faaliyetlerin Sürekliliği</a:t>
            </a:r>
          </a:p>
          <a:p>
            <a:r>
              <a:rPr lang="tr-TR" sz="4000" dirty="0"/>
              <a:t>Standart: 12. Bilgi Sistemleri Kontrolleri</a:t>
            </a:r>
          </a:p>
          <a:p>
            <a:r>
              <a:rPr lang="tr-TR" sz="4000" dirty="0"/>
              <a:t>4-BİLGİ VE İLETİŞİM</a:t>
            </a:r>
          </a:p>
          <a:p>
            <a:r>
              <a:rPr lang="tr-TR" sz="4000" dirty="0"/>
              <a:t>Standart: 13. Bilgi ve İletişim</a:t>
            </a:r>
          </a:p>
          <a:p>
            <a:r>
              <a:rPr lang="tr-TR" sz="4000" dirty="0"/>
              <a:t>Standart: 14. Raporlama</a:t>
            </a:r>
          </a:p>
          <a:p>
            <a:r>
              <a:rPr lang="tr-TR" sz="4000" dirty="0"/>
              <a:t>Standart: 15. Kayıt ve Dosyalama Sistemi</a:t>
            </a:r>
          </a:p>
          <a:p>
            <a:r>
              <a:rPr lang="tr-TR" sz="4000" dirty="0"/>
              <a:t>Standart: 16. Hata, Usulsüzlük ve Yolsuzlukların Bildirilmesi</a:t>
            </a:r>
          </a:p>
          <a:p>
            <a:r>
              <a:rPr lang="tr-TR" sz="4000" dirty="0"/>
              <a:t>5- İZLEME</a:t>
            </a:r>
          </a:p>
          <a:p>
            <a:r>
              <a:rPr lang="tr-TR" sz="4000" dirty="0"/>
              <a:t>Standart: 17. İç Kontrolün Değerlendirilmesi</a:t>
            </a:r>
          </a:p>
          <a:p>
            <a:r>
              <a:rPr lang="tr-TR" sz="4000" dirty="0"/>
              <a:t>Standart: 18. İç Denetim</a:t>
            </a:r>
          </a:p>
          <a:p>
            <a:endParaRPr lang="tr-TR" dirty="0"/>
          </a:p>
          <a:p>
            <a:endParaRPr lang="tr-TR" dirty="0"/>
          </a:p>
          <a:p>
            <a:endParaRPr lang="tr-TR" dirty="0"/>
          </a:p>
        </p:txBody>
      </p:sp>
    </p:spTree>
    <p:extLst>
      <p:ext uri="{BB962C8B-B14F-4D97-AF65-F5344CB8AC3E}">
        <p14:creationId xmlns:p14="http://schemas.microsoft.com/office/powerpoint/2010/main" val="4786860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006825" y="685800"/>
            <a:ext cx="9022619" cy="1207735"/>
          </a:xfrm>
        </p:spPr>
        <p:txBody>
          <a:bodyPr>
            <a:normAutofit fontScale="90000"/>
          </a:bodyPr>
          <a:lstStyle/>
          <a:p>
            <a:r>
              <a:rPr lang="tr-TR" dirty="0"/>
              <a:t>İÇ KONTROL </a:t>
            </a:r>
            <a:br>
              <a:rPr lang="tr-TR" dirty="0"/>
            </a:br>
            <a:r>
              <a:rPr lang="tr-TR" sz="1600" dirty="0"/>
              <a:t>COSO: Sponsor Kuruluşlar Komitesi (</a:t>
            </a:r>
            <a:r>
              <a:rPr lang="tr-TR" sz="1600" dirty="0" err="1"/>
              <a:t>Committee</a:t>
            </a:r>
            <a:r>
              <a:rPr lang="tr-TR" sz="1600" dirty="0"/>
              <a:t> of </a:t>
            </a:r>
            <a:r>
              <a:rPr lang="tr-TR" sz="1600" dirty="0" err="1"/>
              <a:t>Sponsoring</a:t>
            </a:r>
            <a:r>
              <a:rPr lang="tr-TR" sz="1600" dirty="0"/>
              <a:t> </a:t>
            </a:r>
            <a:r>
              <a:rPr lang="tr-TR" sz="1600" dirty="0" err="1"/>
              <a:t>Organizations</a:t>
            </a:r>
            <a:r>
              <a:rPr lang="tr-TR" sz="1600" dirty="0"/>
              <a:t> of </a:t>
            </a:r>
            <a:r>
              <a:rPr lang="tr-TR" sz="1600" dirty="0" err="1"/>
              <a:t>the</a:t>
            </a:r>
            <a:r>
              <a:rPr lang="tr-TR" sz="1600" dirty="0"/>
              <a:t> </a:t>
            </a:r>
            <a:r>
              <a:rPr lang="tr-TR" sz="1600" dirty="0" err="1"/>
              <a:t>Treadway</a:t>
            </a:r>
            <a:r>
              <a:rPr lang="tr-TR" sz="1600" dirty="0"/>
              <a:t> </a:t>
            </a:r>
            <a:r>
              <a:rPr lang="tr-TR" sz="1600" dirty="0" err="1"/>
              <a:t>Commission</a:t>
            </a:r>
            <a:r>
              <a:rPr lang="tr-TR" sz="1600" dirty="0"/>
              <a:t>) </a:t>
            </a:r>
            <a:br>
              <a:rPr lang="tr-TR" sz="1600" dirty="0"/>
            </a:br>
            <a:r>
              <a:rPr lang="tr-TR" sz="1600" dirty="0"/>
              <a:t>Günümüzde hem özel sektörde  hem de kamu sektöründe yaygın uygulama alanı bulan COSO İç Kontrol Modeli en çok tercih edilen modeldir. </a:t>
            </a:r>
            <a:br>
              <a:rPr lang="tr-TR" sz="1600" dirty="0"/>
            </a:br>
            <a:endParaRPr lang="tr-TR" sz="1600" dirty="0"/>
          </a:p>
        </p:txBody>
      </p:sp>
      <p:pic>
        <p:nvPicPr>
          <p:cNvPr id="4" name="İçerik Yer Tutucusu 3"/>
          <p:cNvPicPr>
            <a:picLocks noGrp="1"/>
          </p:cNvPicPr>
          <p:nvPr>
            <p:ph idx="1"/>
          </p:nvPr>
        </p:nvPicPr>
        <p:blipFill>
          <a:blip r:embed="rId2" cstate="print"/>
          <a:srcRect/>
          <a:stretch>
            <a:fillRect/>
          </a:stretch>
        </p:blipFill>
        <p:spPr bwMode="auto">
          <a:xfrm>
            <a:off x="2006825" y="1974457"/>
            <a:ext cx="9022619" cy="4418251"/>
          </a:xfrm>
          <a:prstGeom prst="rect">
            <a:avLst/>
          </a:prstGeom>
          <a:noFill/>
          <a:ln w="9525">
            <a:noFill/>
            <a:miter lim="800000"/>
            <a:headEnd/>
            <a:tailEnd/>
          </a:ln>
        </p:spPr>
      </p:pic>
    </p:spTree>
    <p:extLst>
      <p:ext uri="{BB962C8B-B14F-4D97-AF65-F5344CB8AC3E}">
        <p14:creationId xmlns:p14="http://schemas.microsoft.com/office/powerpoint/2010/main" val="40839537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İÇ KONTROL </a:t>
            </a:r>
          </a:p>
        </p:txBody>
      </p:sp>
      <p:pic>
        <p:nvPicPr>
          <p:cNvPr id="1026" name="Picture 2" descr="http://bertankaya.net/wp-content/uploads/2010/10/ic_kontrol.p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387150" y="2055377"/>
            <a:ext cx="8415717" cy="43939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3984469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aks">
  <a:themeElements>
    <a:clrScheme name="Parallax">
      <a:dk1>
        <a:sysClr val="windowText" lastClr="000000"/>
      </a:dk1>
      <a:lt1>
        <a:sysClr val="window" lastClr="FFFFFF"/>
      </a:lt1>
      <a:dk2>
        <a:srgbClr val="212121"/>
      </a:dk2>
      <a:lt2>
        <a:srgbClr val="CDD0D1"/>
      </a:lt2>
      <a:accent1>
        <a:srgbClr val="EB8F22"/>
      </a:accent1>
      <a:accent2>
        <a:srgbClr val="CD4223"/>
      </a:accent2>
      <a:accent3>
        <a:srgbClr val="A89374"/>
      </a:accent3>
      <a:accent4>
        <a:srgbClr val="83AA67"/>
      </a:accent4>
      <a:accent5>
        <a:srgbClr val="4FA9C1"/>
      </a:accent5>
      <a:accent6>
        <a:srgbClr val="9390AF"/>
      </a:accent6>
      <a:hlink>
        <a:srgbClr val="EC7220"/>
      </a:hlink>
      <a:folHlink>
        <a:srgbClr val="F09355"/>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EBEC8F79-A447-43FC-8E81-85E8468AF3F9}"/>
    </a:ext>
  </a:extLst>
</a:theme>
</file>

<file path=docProps/app.xml><?xml version="1.0" encoding="utf-8"?>
<Properties xmlns="http://schemas.openxmlformats.org/officeDocument/2006/extended-properties" xmlns:vt="http://schemas.openxmlformats.org/officeDocument/2006/docPropsVTypes">
  <Template>TM03457496[[fn=Paralaks]]</Template>
  <TotalTime>580</TotalTime>
  <Words>3235</Words>
  <Application>Microsoft Office PowerPoint</Application>
  <PresentationFormat>Geniş ekran</PresentationFormat>
  <Paragraphs>211</Paragraphs>
  <Slides>40</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40</vt:i4>
      </vt:variant>
    </vt:vector>
  </HeadingPairs>
  <TitlesOfParts>
    <vt:vector size="45" baseType="lpstr">
      <vt:lpstr>Arial</vt:lpstr>
      <vt:lpstr>Calibri</vt:lpstr>
      <vt:lpstr>Corbel</vt:lpstr>
      <vt:lpstr>Times New Roman</vt:lpstr>
      <vt:lpstr>Paralaks</vt:lpstr>
      <vt:lpstr>MERSİN ÜNİVERSİTESİ</vt:lpstr>
      <vt:lpstr>İÇ KONTROL TANIMI</vt:lpstr>
      <vt:lpstr>İÇ KONTROLÜN AMACI</vt:lpstr>
      <vt:lpstr> YASAL MEVZUAT</vt:lpstr>
      <vt:lpstr>KAMU İÇ KONTROL STANDARTLARI TEBLİĞİ</vt:lpstr>
      <vt:lpstr> İÇ KONTROL STANDARTLARI</vt:lpstr>
      <vt:lpstr>İÇ KONTROL STANDARTLARI</vt:lpstr>
      <vt:lpstr>İÇ KONTROL  COSO: Sponsor Kuruluşlar Komitesi (Committee of Sponsoring Organizations of the Treadway Commission)  Günümüzde hem özel sektörde  hem de kamu sektöründe yaygın uygulama alanı bulan COSO İç Kontrol Modeli en çok tercih edilen modeldir.  </vt:lpstr>
      <vt:lpstr>İÇ KONTROL </vt:lpstr>
      <vt:lpstr>İÇ KONTROL EYLEM PLANI HAZIRLAMA SÜRECİ</vt:lpstr>
      <vt:lpstr>KALİTE YÖNETİM SİSTEMİ</vt:lpstr>
      <vt:lpstr>KALİTE YÖNETİM SİSTEMİ</vt:lpstr>
      <vt:lpstr>KALİTE YÖNETİM SİSTEMİ</vt:lpstr>
      <vt:lpstr>KALİTE YÖNETİM SİSTEMİ</vt:lpstr>
      <vt:lpstr>KALİTE YÖNETİM SİSTEMİ</vt:lpstr>
      <vt:lpstr>İÇ KONTROL- KALİTE YÖNETİM SİSTEMİ İLİŞKİSİ</vt:lpstr>
      <vt:lpstr>İÇ KONTROL- KALİTE YÖNETİM SİSTEMİ İLİŞKİSİ</vt:lpstr>
      <vt:lpstr>İÇ KONTROL- KALİTE YÖNETİM SİSTEMİ İLİŞKİSİ 1- KONTROL ORTAMI STANDARTLARI</vt:lpstr>
      <vt:lpstr>İÇ KONTROL- KALİTE YÖNETİM SİSTEMİ İLİŞKİSİ  2- RİSK DEĞERLENDİRME STANDARTLARI</vt:lpstr>
      <vt:lpstr>İÇ KONTROL- KALİTE YÖNETİM SİSTEMİ İLİŞKİSİ  3- KONTROL FAALİYETLERİ STANDARTLARI</vt:lpstr>
      <vt:lpstr>İÇ KONTROL- KALİTE YÖNETİM SİSTEMİ İLİŞKİSİ  4- BİLGİ VE İLETİŞİM STANDARTLARI</vt:lpstr>
      <vt:lpstr>İÇ KONTROL- KALİTE YÖNETİM SİSTEMİ İLİŞKİSİ  5- İZLEME STANDARTLARI</vt:lpstr>
      <vt:lpstr>KALİTE YÖNETİM SİSTEMİNİN TAM OLARAK KARŞILAMADIĞI İÇ KONTROL STANDARTLARI VE ÖNGÖRÜLEN EYLEMLER</vt:lpstr>
      <vt:lpstr>KALİTE YÖNETİM SİSTEMİNİN TAM OLARAK KARŞILAMADIĞI İÇ KONTROL STANDARTLARI VE ÖNGÖRÜLEN EYLEMLER</vt:lpstr>
      <vt:lpstr>KALİTE YÖNETİM SİSTEMİNİN TAM OLARAK KARŞILAMADIĞI İÇ KONTROL STANDARTLARI VE ÖNGÖRÜLEN EYLEMLER</vt:lpstr>
      <vt:lpstr>KALİTE YÖNETİM SİSTEMİNİN TAM OLARAK KARŞILAMADIĞI İÇ KONTROL STANDARTLARI VE ÖNGÖRÜLEN EYLEMLER</vt:lpstr>
      <vt:lpstr>KALİTE YÖNETİM SİSTEMİNİN TAM OLARAK KARŞILAMADIĞI İÇ KONTROL STANDARTLARI VE ÖNGÖRÜLEN EYLEMLER</vt:lpstr>
      <vt:lpstr>KALİTE YÖNETİM SİSTEMİNİN TAM OLARAK KARŞILAMADIĞI İÇ KONTROL STANDARTLARI VE ÖNGÖRÜLEN EYLEMLER</vt:lpstr>
      <vt:lpstr>KALİTE YÖNETİM SİSTEMİNİN TAM OLARAK KARŞILAMADIĞI İÇ KONTROL STANDARTLARI VE ÖNGÖRÜLEN EYLEMLER</vt:lpstr>
      <vt:lpstr>KALİTE YÖNETİM SİSTEMİNİN TAM OLARAK KARŞILAMADIĞI İÇ KONTROL STANDARTLARI VE ÖNGÖRÜLEN EYLEMLER</vt:lpstr>
      <vt:lpstr>KALİTE YÖNETİM SİSTEMİNİN TAM OLARAK KARŞILAMADIĞI İÇ KONTROL STANDARTLARI VE ÖNGÖRÜLEN EYLEMLER</vt:lpstr>
      <vt:lpstr>KALİTE YÖNETİM SİSTEMİNİN TAM OLARAK KARŞILAMADIĞI İÇ KONTROL STANDARTLARI VE ÖNGÖRÜLEN EYLEMLER</vt:lpstr>
      <vt:lpstr>KALİTE YÖNETİM SİSTEMİNİN TAM OLARAK KARŞILAMADIĞI İÇ KONTROL STANDARTLARI VE ÖNGÖRÜLEN EYLEMLER</vt:lpstr>
      <vt:lpstr>KALİTE YÖNETİM SİSTEMİNİN TAM OLARAK KARŞILAMADIĞI İÇ KONTROL STANDARTLARI VE ÖNGÖRÜLEN EYLEMLER</vt:lpstr>
      <vt:lpstr>KALİTE YÖNETİM SİSTEMİNİN TAM OLARAK KARŞILAMADIĞI İÇ KONTROL STANDARTLARI VE ÖNGÖRÜLEN EYLEMLER</vt:lpstr>
      <vt:lpstr>KALİTE YÖNETİM SİSTEMİNİN TAM OLARAK KARŞILAMADIĞI İÇ KONTROL STANDARTLARI VE ÖNGÖRÜLEN EYLEMLER</vt:lpstr>
      <vt:lpstr>KALİTE YÖNETİM SİSTEMİNİN TAM OLARAK KARŞILAMADIĞI İÇ KONTROL STANDARTLARI VE ÖNGÖRÜLEN EYLEMLER</vt:lpstr>
      <vt:lpstr>KALİTE YÖNETİM SİSTEMİNİN TAM OLARAK KARŞILAMADIĞI İÇ KONTROL STANDARTLARI VE ÖNGÖRÜLEN EYLEMLER</vt:lpstr>
      <vt:lpstr>KALİTE YÖNETİM SİSTEMİNİN TAM OLARAK KARŞILAMADIĞI İÇ KONTROL STANDARTLARI VE ÖNGÖRÜLEN EYLEMLER</vt:lpstr>
      <vt:lpstr>KALİTE YÖNETİM SİSTEMİNİN TAM OLARAK KARŞILAMADIĞI İÇ KONTROL STANDARTLARI VE ÖNGÖRÜLEN EYLEMLER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MERSİN ÜNİVERSİTESİ</dc:title>
  <dc:creator>Acer</dc:creator>
  <cp:lastModifiedBy>user111</cp:lastModifiedBy>
  <cp:revision>43</cp:revision>
  <cp:lastPrinted>2016-05-05T11:25:57Z</cp:lastPrinted>
  <dcterms:created xsi:type="dcterms:W3CDTF">2016-04-27T06:35:59Z</dcterms:created>
  <dcterms:modified xsi:type="dcterms:W3CDTF">2025-11-06T06:30:50Z</dcterms:modified>
</cp:coreProperties>
</file>