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9" r:id="rId4"/>
    <p:sldId id="266" r:id="rId5"/>
    <p:sldId id="260" r:id="rId6"/>
    <p:sldId id="261" r:id="rId7"/>
    <p:sldId id="263" r:id="rId8"/>
    <p:sldId id="264" r:id="rId9"/>
    <p:sldId id="265" r:id="rId10"/>
  </p:sldIdLst>
  <p:sldSz cx="18288000" cy="10287000"/>
  <p:notesSz cx="6797675" cy="9926638"/>
  <p:embeddedFontLst>
    <p:embeddedFont>
      <p:font typeface="Calibri" panose="020F0502020204030204" pitchFamily="34" charset="0"/>
      <p:regular r:id="rId11"/>
      <p:bold r:id="rId12"/>
      <p:italic r:id="rId13"/>
      <p:boldItalic r:id="rId14"/>
    </p:embeddedFont>
    <p:embeddedFont>
      <p:font typeface="Now" panose="020B0604020202020204" charset="-94"/>
      <p:regular r:id="rId15"/>
    </p:embeddedFont>
    <p:embeddedFont>
      <p:font typeface="Now Medium" panose="020B0604020202020204" charset="-94"/>
      <p:regular r:id="rId16"/>
    </p:embeddedFont>
    <p:embeddedFont>
      <p:font typeface="Now Bold" panose="020B0604020202020204" charset="-9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56" initials="u" lastIdx="0" clrIdx="0">
    <p:extLst>
      <p:ext uri="{19B8F6BF-5375-455C-9EA6-DF929625EA0E}">
        <p15:presenceInfo xmlns:p15="http://schemas.microsoft.com/office/powerpoint/2012/main" userId="user5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2954"/>
        </a:solidFill>
        <a:effectLst/>
      </p:bgPr>
    </p:bg>
    <p:spTree>
      <p:nvGrpSpPr>
        <p:cNvPr id="1" name=""/>
        <p:cNvGrpSpPr/>
        <p:nvPr/>
      </p:nvGrpSpPr>
      <p:grpSpPr>
        <a:xfrm>
          <a:off x="0" y="0"/>
          <a:ext cx="0" cy="0"/>
          <a:chOff x="0" y="0"/>
          <a:chExt cx="0" cy="0"/>
        </a:xfrm>
      </p:grpSpPr>
      <p:grpSp>
        <p:nvGrpSpPr>
          <p:cNvPr id="2" name="Group 2"/>
          <p:cNvGrpSpPr/>
          <p:nvPr/>
        </p:nvGrpSpPr>
        <p:grpSpPr>
          <a:xfrm>
            <a:off x="-21771" y="0"/>
            <a:ext cx="18288000" cy="5143500"/>
            <a:chOff x="0" y="0"/>
            <a:chExt cx="4816593" cy="1354667"/>
          </a:xfrm>
        </p:grpSpPr>
        <p:sp>
          <p:nvSpPr>
            <p:cNvPr id="3" name="Freeform 3"/>
            <p:cNvSpPr/>
            <p:nvPr/>
          </p:nvSpPr>
          <p:spPr>
            <a:xfrm>
              <a:off x="0" y="0"/>
              <a:ext cx="4816592" cy="1354667"/>
            </a:xfrm>
            <a:custGeom>
              <a:avLst/>
              <a:gdLst/>
              <a:ahLst/>
              <a:cxnLst/>
              <a:rect l="l" t="t" r="r" b="b"/>
              <a:pathLst>
                <a:path w="4816592" h="1354667">
                  <a:moveTo>
                    <a:pt x="0" y="0"/>
                  </a:moveTo>
                  <a:lnTo>
                    <a:pt x="4816592" y="0"/>
                  </a:lnTo>
                  <a:lnTo>
                    <a:pt x="4816592" y="1354667"/>
                  </a:lnTo>
                  <a:lnTo>
                    <a:pt x="0" y="1354667"/>
                  </a:lnTo>
                  <a:close/>
                </a:path>
              </a:pathLst>
            </a:custGeom>
            <a:solidFill>
              <a:srgbClr val="ED7005"/>
            </a:solidFill>
          </p:spPr>
        </p:sp>
        <p:sp>
          <p:nvSpPr>
            <p:cNvPr id="4" name="TextBox 4"/>
            <p:cNvSpPr txBox="1"/>
            <p:nvPr/>
          </p:nvSpPr>
          <p:spPr>
            <a:xfrm>
              <a:off x="0" y="-38100"/>
              <a:ext cx="4816593" cy="13927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62202" y="2329947"/>
            <a:ext cx="13487398" cy="5328153"/>
            <a:chOff x="-557188" y="-334618"/>
            <a:chExt cx="3532168" cy="1443438"/>
          </a:xfrm>
        </p:grpSpPr>
        <p:sp>
          <p:nvSpPr>
            <p:cNvPr id="6" name="Freeform 6"/>
            <p:cNvSpPr/>
            <p:nvPr/>
          </p:nvSpPr>
          <p:spPr>
            <a:xfrm>
              <a:off x="-557188" y="-334618"/>
              <a:ext cx="3532168" cy="1443438"/>
            </a:xfrm>
            <a:custGeom>
              <a:avLst/>
              <a:gdLst/>
              <a:ahLst/>
              <a:cxnLst/>
              <a:rect l="l" t="t" r="r" b="b"/>
              <a:pathLst>
                <a:path w="2457929" h="812800">
                  <a:moveTo>
                    <a:pt x="0" y="0"/>
                  </a:moveTo>
                  <a:lnTo>
                    <a:pt x="2457929" y="0"/>
                  </a:lnTo>
                  <a:lnTo>
                    <a:pt x="2457929" y="812800"/>
                  </a:lnTo>
                  <a:lnTo>
                    <a:pt x="0" y="812800"/>
                  </a:lnTo>
                  <a:close/>
                </a:path>
              </a:pathLst>
            </a:custGeom>
            <a:solidFill>
              <a:srgbClr val="000000">
                <a:alpha val="0"/>
              </a:srgbClr>
            </a:solidFill>
            <a:ln w="85725" cap="sq">
              <a:solidFill>
                <a:srgbClr val="FFFFFF"/>
              </a:solidFill>
              <a:prstDash val="solid"/>
              <a:miter/>
            </a:ln>
          </p:spPr>
        </p:sp>
        <p:sp>
          <p:nvSpPr>
            <p:cNvPr id="7" name="TextBox 7"/>
            <p:cNvSpPr txBox="1"/>
            <p:nvPr/>
          </p:nvSpPr>
          <p:spPr>
            <a:xfrm>
              <a:off x="-317719" y="-194822"/>
              <a:ext cx="3093141" cy="1179783"/>
            </a:xfrm>
            <a:prstGeom prst="rect">
              <a:avLst/>
            </a:prstGeom>
          </p:spPr>
          <p:txBody>
            <a:bodyPr lIns="50800" tIns="50800" rIns="50800" bIns="50800" rtlCol="0" anchor="ctr"/>
            <a:lstStyle/>
            <a:p>
              <a:pPr algn="ctr">
                <a:lnSpc>
                  <a:spcPct val="150000"/>
                </a:lnSpc>
              </a:pPr>
              <a:r>
                <a:rPr lang="tr-TR" sz="6000" b="1" dirty="0" smtClean="0">
                  <a:solidFill>
                    <a:srgbClr val="FFFFFF"/>
                  </a:solidFill>
                  <a:latin typeface="Now Bold"/>
                  <a:ea typeface="Now Bold"/>
                  <a:cs typeface="Now Bold"/>
                  <a:sym typeface="Now Bold"/>
                </a:rPr>
                <a:t>İDARİ VE MALİ İŞLER DAİRE BAŞKANLIĞI</a:t>
              </a:r>
              <a:endParaRPr lang="en-US" sz="6000" b="1" dirty="0">
                <a:solidFill>
                  <a:srgbClr val="FFFFFF"/>
                </a:solidFill>
                <a:latin typeface="Now Bold"/>
                <a:ea typeface="Now Bold"/>
                <a:cs typeface="Now Bold"/>
                <a:sym typeface="Now Bold"/>
              </a:endParaRPr>
            </a:p>
          </p:txBody>
        </p:sp>
      </p:grpSp>
      <p:sp>
        <p:nvSpPr>
          <p:cNvPr id="8" name="Freeform 8"/>
          <p:cNvSpPr/>
          <p:nvPr/>
        </p:nvSpPr>
        <p:spPr>
          <a:xfrm>
            <a:off x="7919537" y="7561379"/>
            <a:ext cx="2448925" cy="2448925"/>
          </a:xfrm>
          <a:custGeom>
            <a:avLst/>
            <a:gdLst/>
            <a:ahLst/>
            <a:cxnLst/>
            <a:rect l="l" t="t" r="r" b="b"/>
            <a:pathLst>
              <a:path w="2448925" h="2448925">
                <a:moveTo>
                  <a:pt x="0" y="0"/>
                </a:moveTo>
                <a:lnTo>
                  <a:pt x="2448926" y="0"/>
                </a:lnTo>
                <a:lnTo>
                  <a:pt x="2448926" y="2448925"/>
                </a:lnTo>
                <a:lnTo>
                  <a:pt x="0" y="2448925"/>
                </a:lnTo>
                <a:lnTo>
                  <a:pt x="0" y="0"/>
                </a:lnTo>
                <a:close/>
              </a:path>
            </a:pathLst>
          </a:custGeom>
          <a:blipFill>
            <a:blip r:embed="rId2"/>
            <a:stretch>
              <a:fillRect/>
            </a:stretch>
          </a:blipFill>
        </p:spPr>
      </p:sp>
      <p:sp>
        <p:nvSpPr>
          <p:cNvPr id="9" name="TextBox 9"/>
          <p:cNvSpPr txBox="1"/>
          <p:nvPr/>
        </p:nvSpPr>
        <p:spPr>
          <a:xfrm>
            <a:off x="5562600" y="800407"/>
            <a:ext cx="7454473" cy="641201"/>
          </a:xfrm>
          <a:prstGeom prst="rect">
            <a:avLst/>
          </a:prstGeom>
        </p:spPr>
        <p:txBody>
          <a:bodyPr wrap="square" lIns="0" tIns="0" rIns="0" bIns="0" rtlCol="0" anchor="t">
            <a:spAutoFit/>
          </a:bodyPr>
          <a:lstStyle/>
          <a:p>
            <a:pPr algn="ctr">
              <a:lnSpc>
                <a:spcPts val="4961"/>
              </a:lnSpc>
              <a:spcBef>
                <a:spcPct val="0"/>
              </a:spcBef>
            </a:pPr>
            <a:r>
              <a:rPr lang="en-US" sz="4400" b="1" dirty="0">
                <a:solidFill>
                  <a:srgbClr val="FFFFFF"/>
                </a:solidFill>
                <a:latin typeface="Now Medium"/>
                <a:ea typeface="Now Medium"/>
                <a:cs typeface="Now Medium"/>
                <a:sym typeface="Now Medium"/>
              </a:rPr>
              <a:t>Mersin </a:t>
            </a:r>
            <a:r>
              <a:rPr lang="en-US" sz="4400" b="1" dirty="0" err="1">
                <a:solidFill>
                  <a:srgbClr val="FFFFFF"/>
                </a:solidFill>
                <a:latin typeface="Now Medium"/>
                <a:ea typeface="Now Medium"/>
                <a:cs typeface="Now Medium"/>
                <a:sym typeface="Now Medium"/>
              </a:rPr>
              <a:t>Üniversitesi</a:t>
            </a:r>
            <a:endParaRPr lang="en-US" sz="4400" b="1" dirty="0">
              <a:solidFill>
                <a:srgbClr val="FFFFFF"/>
              </a:solidFill>
              <a:latin typeface="Now Medium"/>
              <a:ea typeface="Now Medium"/>
              <a:cs typeface="Now Medium"/>
              <a:sym typeface="Now Medium"/>
            </a:endParaRPr>
          </a:p>
        </p:txBody>
      </p:sp>
      <p:sp>
        <p:nvSpPr>
          <p:cNvPr id="10" name="TextBox 10"/>
          <p:cNvSpPr txBox="1"/>
          <p:nvPr/>
        </p:nvSpPr>
        <p:spPr>
          <a:xfrm>
            <a:off x="6420795" y="1371206"/>
            <a:ext cx="5446410" cy="388137"/>
          </a:xfrm>
          <a:prstGeom prst="rect">
            <a:avLst/>
          </a:prstGeom>
        </p:spPr>
        <p:txBody>
          <a:bodyPr lIns="0" tIns="0" rIns="0" bIns="0" rtlCol="0" anchor="t">
            <a:spAutoFit/>
          </a:bodyPr>
          <a:lstStyle/>
          <a:p>
            <a:pPr algn="ctr">
              <a:lnSpc>
                <a:spcPts val="3281"/>
              </a:lnSpc>
              <a:spcBef>
                <a:spcPct val="0"/>
              </a:spcBef>
            </a:pPr>
            <a:r>
              <a:rPr lang="en-US" sz="2344" b="1" dirty="0">
                <a:solidFill>
                  <a:srgbClr val="FFFFFF"/>
                </a:solidFill>
                <a:latin typeface="Now Medium"/>
                <a:ea typeface="Now Medium"/>
                <a:cs typeface="Now Medium"/>
                <a:sym typeface="Now Medium"/>
              </a:rPr>
              <a:t>www.mersin.edu.tr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9" name="TextBox 9"/>
          <p:cNvSpPr txBox="1"/>
          <p:nvPr/>
        </p:nvSpPr>
        <p:spPr>
          <a:xfrm>
            <a:off x="952500" y="3714601"/>
            <a:ext cx="16383000" cy="6347892"/>
          </a:xfrm>
          <a:prstGeom prst="rect">
            <a:avLst/>
          </a:prstGeom>
        </p:spPr>
        <p:txBody>
          <a:bodyPr wrap="square" lIns="0" tIns="0" rIns="0" bIns="0" rtlCol="0" anchor="t">
            <a:spAutoFit/>
          </a:bodyPr>
          <a:lstStyle/>
          <a:p>
            <a:pPr marL="342900" lvl="0" indent="-342900" algn="just">
              <a:lnSpc>
                <a:spcPts val="3330"/>
              </a:lnSpc>
              <a:spcBef>
                <a:spcPct val="0"/>
              </a:spcBef>
              <a:buFont typeface="Arial" panose="020B0604020202020204" pitchFamily="34" charset="0"/>
              <a:buChar char="•"/>
            </a:pPr>
            <a:r>
              <a:rPr lang="tr-TR" sz="2400" dirty="0"/>
              <a:t>Başkanlığımızın görev alanına giren konuların sağlıklı, düzenli ve verimli bir şekilde, mevzuatlara uygun olarak yürütülmesini planlamak koordine etmek ve </a:t>
            </a:r>
            <a:r>
              <a:rPr lang="tr-TR" sz="2400" dirty="0" smtClean="0"/>
              <a:t>denetlemek,</a:t>
            </a:r>
          </a:p>
          <a:p>
            <a:pPr marL="342900" lvl="0" indent="-342900" algn="just">
              <a:lnSpc>
                <a:spcPts val="3330"/>
              </a:lnSpc>
              <a:spcBef>
                <a:spcPct val="0"/>
              </a:spcBef>
              <a:buFont typeface="Arial" panose="020B0604020202020204" pitchFamily="34" charset="0"/>
              <a:buChar char="•"/>
            </a:pPr>
            <a:r>
              <a:rPr lang="tr-TR" sz="2400" dirty="0" smtClean="0"/>
              <a:t>Kamu kaynaklarını </a:t>
            </a:r>
            <a:r>
              <a:rPr lang="tr-TR" sz="2400" dirty="0"/>
              <a:t>etkin ve verimli </a:t>
            </a:r>
            <a:r>
              <a:rPr lang="tr-TR" sz="2400" dirty="0" smtClean="0"/>
              <a:t>kullanılmasını sağlamak ve bir sonraki yılın </a:t>
            </a:r>
            <a:r>
              <a:rPr lang="tr-TR" sz="2400" dirty="0"/>
              <a:t>tahmini bütçe teklifini hazırlamak ve sunmak</a:t>
            </a:r>
            <a:r>
              <a:rPr lang="tr-TR" sz="2400" dirty="0" smtClean="0"/>
              <a:t>,</a:t>
            </a:r>
          </a:p>
          <a:p>
            <a:pPr marL="342900" lvl="0" indent="-342900" algn="just">
              <a:lnSpc>
                <a:spcPts val="3330"/>
              </a:lnSpc>
              <a:spcBef>
                <a:spcPct val="0"/>
              </a:spcBef>
              <a:buFont typeface="Arial" panose="020B0604020202020204" pitchFamily="34" charset="0"/>
              <a:buChar char="•"/>
            </a:pPr>
            <a:r>
              <a:rPr lang="tr-TR" sz="2400" dirty="0" smtClean="0"/>
              <a:t>İhtiyaç olan mal/hizmet </a:t>
            </a:r>
            <a:r>
              <a:rPr lang="tr-TR" sz="2400" dirty="0"/>
              <a:t>alımlarını </a:t>
            </a:r>
            <a:r>
              <a:rPr lang="tr-TR" sz="2400" dirty="0" smtClean="0"/>
              <a:t>ilgili kanun ve yönetmeliklere uygun olarak gerçekleştirmek,</a:t>
            </a:r>
          </a:p>
          <a:p>
            <a:pPr marL="342900" lvl="0" indent="-342900" algn="just">
              <a:lnSpc>
                <a:spcPts val="3330"/>
              </a:lnSpc>
              <a:spcBef>
                <a:spcPct val="0"/>
              </a:spcBef>
              <a:buFont typeface="Arial" panose="020B0604020202020204" pitchFamily="34" charset="0"/>
              <a:buChar char="•"/>
            </a:pPr>
            <a:r>
              <a:rPr lang="tr-TR" sz="2400" dirty="0" smtClean="0"/>
              <a:t>Üniversiteye ait taşınmazların iş ve işlemlerini </a:t>
            </a:r>
            <a:r>
              <a:rPr lang="tr-TR" sz="2400" dirty="0"/>
              <a:t>ilgili kanun ve yönetmeliklere uygun olarak </a:t>
            </a:r>
            <a:r>
              <a:rPr lang="tr-TR" sz="2400" dirty="0" smtClean="0"/>
              <a:t>gerçekleştirmek,</a:t>
            </a:r>
            <a:endParaRPr lang="tr-TR" sz="2400" dirty="0"/>
          </a:p>
          <a:p>
            <a:pPr marL="342900" lvl="0" indent="-342900" algn="just">
              <a:lnSpc>
                <a:spcPts val="3330"/>
              </a:lnSpc>
              <a:spcBef>
                <a:spcPct val="0"/>
              </a:spcBef>
              <a:buFont typeface="Arial" panose="020B0604020202020204" pitchFamily="34" charset="0"/>
              <a:buChar char="•"/>
            </a:pPr>
            <a:r>
              <a:rPr lang="tr-TR" sz="2400" dirty="0" smtClean="0"/>
              <a:t>Kampüslerin </a:t>
            </a:r>
            <a:r>
              <a:rPr lang="tr-TR" sz="2400" dirty="0"/>
              <a:t>elektrik, su ve doğalgaz ihtiyaçlarını temin etmek ve faturaların zamanında ödenmesini </a:t>
            </a:r>
            <a:r>
              <a:rPr lang="tr-TR" sz="2400" dirty="0" smtClean="0"/>
              <a:t>sağlamak,</a:t>
            </a:r>
          </a:p>
          <a:p>
            <a:pPr marL="342900" indent="-342900" algn="just">
              <a:lnSpc>
                <a:spcPts val="3330"/>
              </a:lnSpc>
              <a:spcBef>
                <a:spcPct val="0"/>
              </a:spcBef>
              <a:buFont typeface="Arial" panose="020B0604020202020204" pitchFamily="34" charset="0"/>
              <a:buChar char="•"/>
            </a:pPr>
            <a:r>
              <a:rPr lang="tr-TR" sz="2400" dirty="0" smtClean="0"/>
              <a:t>Başkanlığımız bünyesinde fiili olarak çalışan personellerin </a:t>
            </a:r>
            <a:r>
              <a:rPr lang="tr-TR" sz="2400" dirty="0"/>
              <a:t>kontrol ve koordine </a:t>
            </a:r>
            <a:r>
              <a:rPr lang="tr-TR" sz="2400" dirty="0" smtClean="0"/>
              <a:t>edilmesini sağlamak,</a:t>
            </a:r>
          </a:p>
          <a:p>
            <a:pPr marL="342900" indent="-342900" algn="just">
              <a:lnSpc>
                <a:spcPts val="3330"/>
              </a:lnSpc>
              <a:spcBef>
                <a:spcPct val="0"/>
              </a:spcBef>
              <a:buFont typeface="Arial" panose="020B0604020202020204" pitchFamily="34" charset="0"/>
              <a:buChar char="•"/>
            </a:pPr>
            <a:r>
              <a:rPr lang="tr-TR" sz="2400" dirty="0" smtClean="0"/>
              <a:t>Üniversiteye ait resmi taşıt ve iş makinelerinin </a:t>
            </a:r>
            <a:r>
              <a:rPr lang="tr-TR" sz="2400" dirty="0"/>
              <a:t>(kepçe, jeneratör, çim biçme, vb.) </a:t>
            </a:r>
            <a:r>
              <a:rPr lang="tr-TR" sz="2400" dirty="0" smtClean="0"/>
              <a:t>akaryakıt ihtiyaçlarının kanun </a:t>
            </a:r>
            <a:r>
              <a:rPr lang="tr-TR" sz="2400" dirty="0"/>
              <a:t>ve yönetmeliklere uygun </a:t>
            </a:r>
            <a:r>
              <a:rPr lang="tr-TR" sz="2400" dirty="0" smtClean="0"/>
              <a:t>olarak </a:t>
            </a:r>
            <a:r>
              <a:rPr lang="tr-TR" sz="2400" dirty="0"/>
              <a:t>temini </a:t>
            </a:r>
            <a:r>
              <a:rPr lang="tr-TR" sz="2400" dirty="0" smtClean="0"/>
              <a:t>sağlamak,</a:t>
            </a:r>
          </a:p>
          <a:p>
            <a:pPr marL="342900" indent="-342900" algn="just">
              <a:lnSpc>
                <a:spcPts val="3330"/>
              </a:lnSpc>
              <a:spcBef>
                <a:spcPct val="0"/>
              </a:spcBef>
              <a:buFont typeface="Arial" panose="020B0604020202020204" pitchFamily="34" charset="0"/>
              <a:buChar char="•"/>
            </a:pPr>
            <a:r>
              <a:rPr lang="tr-TR" sz="2400" dirty="0"/>
              <a:t>Rektörlüğe bağlı </a:t>
            </a:r>
            <a:r>
              <a:rPr lang="tr-TR" sz="2400" dirty="0" smtClean="0"/>
              <a:t>birimlerde bulunan cihazların (su arıtma, fotokopi, </a:t>
            </a:r>
            <a:r>
              <a:rPr lang="tr-TR" sz="2400" dirty="0" err="1" smtClean="0"/>
              <a:t>fax</a:t>
            </a:r>
            <a:r>
              <a:rPr lang="tr-TR" sz="2400" dirty="0" smtClean="0"/>
              <a:t>, vb.) periyodik </a:t>
            </a:r>
            <a:r>
              <a:rPr lang="tr-TR" sz="2400" dirty="0"/>
              <a:t>bakım/onarımlarının </a:t>
            </a:r>
            <a:r>
              <a:rPr lang="tr-TR" sz="2400" dirty="0" smtClean="0"/>
              <a:t>yapılmasını sağlamak,</a:t>
            </a:r>
          </a:p>
          <a:p>
            <a:pPr marL="342900" indent="-342900" algn="just">
              <a:lnSpc>
                <a:spcPts val="3330"/>
              </a:lnSpc>
              <a:spcBef>
                <a:spcPct val="0"/>
              </a:spcBef>
              <a:buFont typeface="Arial" panose="020B0604020202020204" pitchFamily="34" charset="0"/>
              <a:buChar char="•"/>
            </a:pPr>
            <a:r>
              <a:rPr lang="tr-TR" sz="2400" dirty="0" smtClean="0"/>
              <a:t>Bünyesindeki </a:t>
            </a:r>
            <a:r>
              <a:rPr lang="tr-TR" sz="2400" dirty="0"/>
              <a:t>resmi taşıtların </a:t>
            </a:r>
            <a:r>
              <a:rPr lang="tr-TR" sz="2400" dirty="0" smtClean="0"/>
              <a:t>bakım, onarım, fenni muayene, trafik sigorta, vb. işlemlerinin yapılması ile tasarruf </a:t>
            </a:r>
            <a:r>
              <a:rPr lang="tr-TR" sz="2400" dirty="0"/>
              <a:t>tedbirleri çerçevesinde resmi </a:t>
            </a:r>
            <a:r>
              <a:rPr lang="tr-TR" sz="2400" dirty="0" smtClean="0"/>
              <a:t>taşıt ve şoförlerinin sevk </a:t>
            </a:r>
            <a:r>
              <a:rPr lang="tr-TR" sz="2400" dirty="0"/>
              <a:t>ve idaresini </a:t>
            </a:r>
            <a:r>
              <a:rPr lang="tr-TR" sz="2400" dirty="0" smtClean="0"/>
              <a:t>yapmak,</a:t>
            </a:r>
          </a:p>
          <a:p>
            <a:pPr marL="342900" indent="-342900" algn="just">
              <a:lnSpc>
                <a:spcPts val="3330"/>
              </a:lnSpc>
              <a:spcBef>
                <a:spcPct val="0"/>
              </a:spcBef>
              <a:buFont typeface="Arial" panose="020B0604020202020204" pitchFamily="34" charset="0"/>
              <a:buChar char="•"/>
            </a:pPr>
            <a:r>
              <a:rPr lang="tr-TR" sz="2400" dirty="0" smtClean="0"/>
              <a:t>Rektörlük </a:t>
            </a:r>
            <a:r>
              <a:rPr lang="tr-TR" sz="2400" dirty="0"/>
              <a:t>ve </a:t>
            </a:r>
            <a:r>
              <a:rPr lang="tr-TR" sz="2400" dirty="0" smtClean="0"/>
              <a:t>bağlı birimlere </a:t>
            </a:r>
            <a:r>
              <a:rPr lang="tr-TR" sz="2400" dirty="0"/>
              <a:t>ait her türlü malzemenin giriş-çıkış </a:t>
            </a:r>
            <a:r>
              <a:rPr lang="tr-TR" sz="2400" dirty="0" smtClean="0"/>
              <a:t>kaydı ile ilgili her türlü işlemlerinin yapılmasını sağlamak,</a:t>
            </a:r>
          </a:p>
          <a:p>
            <a:pPr marL="342900" indent="-342900" algn="just">
              <a:lnSpc>
                <a:spcPts val="3330"/>
              </a:lnSpc>
              <a:spcBef>
                <a:spcPct val="0"/>
              </a:spcBef>
              <a:buFont typeface="Arial" panose="020B0604020202020204" pitchFamily="34" charset="0"/>
              <a:buChar char="•"/>
            </a:pPr>
            <a:r>
              <a:rPr lang="tr-TR" sz="2400" dirty="0" smtClean="0"/>
              <a:t>Kalite </a:t>
            </a:r>
            <a:r>
              <a:rPr lang="tr-TR" sz="2400" dirty="0"/>
              <a:t>Yönetim Sistemi doğrultusunda çalışmak ve bağlı birimlerin kalite yönetim sistemine uygun çalışması için gerekli eğitimleri vermek</a:t>
            </a:r>
            <a:r>
              <a:rPr lang="tr-TR" sz="2400" dirty="0" smtClean="0"/>
              <a:t>.</a:t>
            </a:r>
            <a:endParaRPr lang="tr-TR" sz="2400" dirty="0"/>
          </a:p>
        </p:txBody>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2514600" y="1935959"/>
            <a:ext cx="12725400" cy="646331"/>
          </a:xfrm>
          <a:prstGeom prst="rect">
            <a:avLst/>
          </a:prstGeom>
          <a:noFill/>
        </p:spPr>
        <p:txBody>
          <a:bodyPr wrap="square" rtlCol="0">
            <a:spAutoFit/>
          </a:bodyPr>
          <a:lstStyle/>
          <a:p>
            <a:pPr algn="ctr"/>
            <a:r>
              <a:rPr lang="tr-TR" sz="3600" b="1" dirty="0" smtClean="0">
                <a:latin typeface="+mj-lt"/>
              </a:rPr>
              <a:t>GENEL</a:t>
            </a:r>
            <a:r>
              <a:rPr lang="tr-TR" sz="3600" b="1" dirty="0" smtClean="0"/>
              <a:t> BİLGİLER</a:t>
            </a:r>
          </a:p>
        </p:txBody>
      </p:sp>
      <p:sp>
        <p:nvSpPr>
          <p:cNvPr id="12" name="Metin kutusu 11"/>
          <p:cNvSpPr txBox="1"/>
          <p:nvPr/>
        </p:nvSpPr>
        <p:spPr>
          <a:xfrm>
            <a:off x="1219198" y="2476910"/>
            <a:ext cx="15849600" cy="1200329"/>
          </a:xfrm>
          <a:prstGeom prst="rect">
            <a:avLst/>
          </a:prstGeom>
          <a:noFill/>
        </p:spPr>
        <p:txBody>
          <a:bodyPr wrap="square" rtlCol="0">
            <a:spAutoFit/>
          </a:bodyPr>
          <a:lstStyle/>
          <a:p>
            <a:pPr algn="just"/>
            <a:r>
              <a:rPr lang="tr-TR" sz="2400" dirty="0"/>
              <a:t>Başkanlığımız; 124 Sayılı Kararnamenin (3/e) maddesindeki </a:t>
            </a:r>
            <a:r>
              <a:rPr lang="tr-TR" sz="2400" dirty="0" err="1"/>
              <a:t>Komptrolörlük</a:t>
            </a:r>
            <a:r>
              <a:rPr lang="tr-TR" sz="2400" dirty="0"/>
              <a:t> Daire Başkanlığı ile (3/j) maddesindeki Destek Hizmetleri Dairesi Başkanlığı, Genel Kadro ve Usulü Hakkında Kanun Hükmündeki 190 sayılı Kararname ile birleştirilerek İdari ve Mali İşler Daire Başkanlığı </a:t>
            </a:r>
            <a:r>
              <a:rPr lang="tr-TR" sz="2400" dirty="0" smtClean="0"/>
              <a:t>oluşturulmuş </a:t>
            </a:r>
            <a:r>
              <a:rPr lang="tr-TR" sz="2400" dirty="0"/>
              <a:t>olup faaliyet alanlarımız şunlardır</a:t>
            </a:r>
            <a:r>
              <a:rPr lang="tr-TR" sz="2400" dirty="0" smtClean="0"/>
              <a:t>;</a:t>
            </a:r>
            <a:endParaRPr lang="tr-TR" sz="2400" dirty="0"/>
          </a:p>
        </p:txBody>
      </p:sp>
    </p:spTree>
    <p:extLst>
      <p:ext uri="{BB962C8B-B14F-4D97-AF65-F5344CB8AC3E}">
        <p14:creationId xmlns:p14="http://schemas.microsoft.com/office/powerpoint/2010/main" val="3394185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2496094" y="1954796"/>
            <a:ext cx="12725400" cy="646331"/>
          </a:xfrm>
          <a:prstGeom prst="rect">
            <a:avLst/>
          </a:prstGeom>
          <a:noFill/>
        </p:spPr>
        <p:txBody>
          <a:bodyPr wrap="square" rtlCol="0">
            <a:spAutoFit/>
          </a:bodyPr>
          <a:lstStyle/>
          <a:p>
            <a:pPr algn="ctr"/>
            <a:r>
              <a:rPr lang="tr-TR" sz="3600" b="1" dirty="0" smtClean="0">
                <a:latin typeface="+mj-lt"/>
              </a:rPr>
              <a:t>KALİTE HEDEFLERİMİZ</a:t>
            </a:r>
            <a:endParaRPr lang="tr-TR" sz="3600" b="1" dirty="0" smtClean="0"/>
          </a:p>
        </p:txBody>
      </p:sp>
      <p:sp>
        <p:nvSpPr>
          <p:cNvPr id="12" name="Metin kutusu 11"/>
          <p:cNvSpPr txBox="1"/>
          <p:nvPr/>
        </p:nvSpPr>
        <p:spPr>
          <a:xfrm>
            <a:off x="1219199" y="2951852"/>
            <a:ext cx="15849598" cy="1200329"/>
          </a:xfrm>
          <a:prstGeom prst="rect">
            <a:avLst/>
          </a:prstGeom>
          <a:noFill/>
        </p:spPr>
        <p:txBody>
          <a:bodyPr wrap="square" rtlCol="0">
            <a:spAutoFit/>
          </a:bodyPr>
          <a:lstStyle/>
          <a:p>
            <a:pPr algn="just"/>
            <a:r>
              <a:rPr lang="tr-TR" sz="2400" dirty="0"/>
              <a:t>Çalışanlarımıza takım bilinci içerisinde bilgi ve becerilerinin, katılım ve motivasyonlarının arttırılacağı imkânlar oluşturarak, Üniversitemizin kaynaklarının etkin ve verimli bir biçimde kullanımını; teknolojik altyapıyı güçlendirerek sağlamak ve ihtiyaçların teminini bu anlamda en doğru, şeffaf, dürüst, yasalara uygun, eşitlikçi olarak yürütmektir</a:t>
            </a:r>
            <a:r>
              <a:rPr lang="tr-TR" sz="2400" dirty="0" smtClean="0"/>
              <a:t>.</a:t>
            </a:r>
          </a:p>
        </p:txBody>
      </p:sp>
      <p:sp>
        <p:nvSpPr>
          <p:cNvPr id="15" name="Metin kutusu 14"/>
          <p:cNvSpPr txBox="1"/>
          <p:nvPr/>
        </p:nvSpPr>
        <p:spPr>
          <a:xfrm>
            <a:off x="1219199" y="5148225"/>
            <a:ext cx="15849598" cy="3785652"/>
          </a:xfrm>
          <a:prstGeom prst="rect">
            <a:avLst/>
          </a:prstGeom>
          <a:noFill/>
        </p:spPr>
        <p:txBody>
          <a:bodyPr wrap="square" rtlCol="0">
            <a:spAutoFit/>
          </a:bodyPr>
          <a:lstStyle/>
          <a:p>
            <a:pPr algn="just"/>
            <a:r>
              <a:rPr lang="tr-TR" sz="2400" b="1" dirty="0"/>
              <a:t>Misyonumuz:</a:t>
            </a:r>
            <a:r>
              <a:rPr lang="tr-TR" sz="2400" dirty="0"/>
              <a:t> Üniversitemiz birimlerinin, hizmetlerini en iyi şekilde yürütebilmeleri için, Başkanlığımızın ve destek ödeneğimizin altında, mevcut ödenekler dâhilinde mal ve hizmetlerin yasalar ve mevzuata uygun olarak en kısa zamanda, kaliteli ve en elverişli fiyatla satın alınması, depolanması ve dağıtılması ve bununla birlikte tüm Rektörlük kadrosundaki personeli ilgilendiren konularda (yolluk, lojman tahsisi vb.) hizmet kalitesinin arttırılmasını sağlayarak, Üniversitemize yakışır şekilde, diğer birim, kurum ve üçüncü şahıslara örnek teşkil edecek, etik değerlere uygun işlemler meydana getirmektir</a:t>
            </a:r>
            <a:r>
              <a:rPr lang="tr-TR" sz="2400" dirty="0" smtClean="0"/>
              <a:t>.</a:t>
            </a:r>
          </a:p>
          <a:p>
            <a:pPr algn="just"/>
            <a:endParaRPr lang="tr-TR" sz="2400" dirty="0"/>
          </a:p>
          <a:p>
            <a:pPr algn="just"/>
            <a:r>
              <a:rPr lang="tr-TR" sz="2400" b="1" dirty="0"/>
              <a:t>Vizyonumuz:</a:t>
            </a:r>
            <a:r>
              <a:rPr lang="tr-TR" sz="2400" dirty="0"/>
              <a:t> Teknolojik imkânlarla donatılmış, kanunda belirtilen usulleri en iyi şekilde çalışmalarına ilke edinen, konusunda uzman, bilinçli, çalışkan ve gelişimci personeliyle, her zaman önce kamunun ve kurumun menfaatlerini ön planda tutarak, temin ettiği kaynakları en mükemmel şekilde kullanarak Üniversitemizde örnek bir Başkanlık olmaktır.</a:t>
            </a:r>
          </a:p>
          <a:p>
            <a:pPr algn="just"/>
            <a:r>
              <a:rPr lang="tr-TR" sz="2400" dirty="0"/>
              <a:t>irerek sağlamak ve ihtiyaçların teminini bu anlamda en doğru, şeffaf, dürüst, yasalara uygun, eşitlikçi olarak yürütmektir.</a:t>
            </a:r>
          </a:p>
        </p:txBody>
      </p:sp>
      <p:sp>
        <p:nvSpPr>
          <p:cNvPr id="19" name="Metin kutusu 18"/>
          <p:cNvSpPr txBox="1"/>
          <p:nvPr/>
        </p:nvSpPr>
        <p:spPr>
          <a:xfrm>
            <a:off x="2496094" y="4350793"/>
            <a:ext cx="12725400" cy="646331"/>
          </a:xfrm>
          <a:prstGeom prst="rect">
            <a:avLst/>
          </a:prstGeom>
          <a:noFill/>
        </p:spPr>
        <p:txBody>
          <a:bodyPr wrap="square" rtlCol="0">
            <a:spAutoFit/>
          </a:bodyPr>
          <a:lstStyle/>
          <a:p>
            <a:pPr algn="ctr"/>
            <a:r>
              <a:rPr lang="tr-TR" sz="3600" b="1" dirty="0" smtClean="0">
                <a:latin typeface="+mj-lt"/>
              </a:rPr>
              <a:t>MİSYONUMUZ VE VİZYONUMUZ</a:t>
            </a:r>
            <a:endParaRPr lang="tr-TR" sz="3600" b="1" dirty="0" smtClean="0"/>
          </a:p>
        </p:txBody>
      </p:sp>
    </p:spTree>
    <p:extLst>
      <p:ext uri="{BB962C8B-B14F-4D97-AF65-F5344CB8AC3E}">
        <p14:creationId xmlns:p14="http://schemas.microsoft.com/office/powerpoint/2010/main" val="221681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4876798" y="1866900"/>
            <a:ext cx="8534399" cy="707886"/>
          </a:xfrm>
          <a:prstGeom prst="rect">
            <a:avLst/>
          </a:prstGeom>
          <a:noFill/>
        </p:spPr>
        <p:txBody>
          <a:bodyPr wrap="square" rtlCol="0" anchor="ctr">
            <a:spAutoFit/>
          </a:bodyPr>
          <a:lstStyle/>
          <a:p>
            <a:pPr algn="ctr"/>
            <a:r>
              <a:rPr lang="tr-TR" sz="3600" b="1" dirty="0" smtClean="0">
                <a:latin typeface="+mj-lt"/>
              </a:rPr>
              <a:t>ORGANİZASYON</a:t>
            </a:r>
            <a:r>
              <a:rPr lang="tr-TR" sz="4000" b="1" dirty="0" smtClean="0"/>
              <a:t> </a:t>
            </a:r>
            <a:r>
              <a:rPr lang="tr-TR" sz="3600" b="1" dirty="0" smtClean="0"/>
              <a:t>YAPISI</a:t>
            </a:r>
            <a:endParaRPr lang="tr-TR" sz="3600" b="1" dirty="0"/>
          </a:p>
        </p:txBody>
      </p:sp>
      <p:pic>
        <p:nvPicPr>
          <p:cNvPr id="8" name="Resim 7"/>
          <p:cNvPicPr>
            <a:picLocks noChangeAspect="1"/>
          </p:cNvPicPr>
          <p:nvPr/>
        </p:nvPicPr>
        <p:blipFill>
          <a:blip r:embed="rId3"/>
          <a:stretch>
            <a:fillRect/>
          </a:stretch>
        </p:blipFill>
        <p:spPr>
          <a:xfrm>
            <a:off x="1714500" y="2705100"/>
            <a:ext cx="14859000" cy="6950243"/>
          </a:xfrm>
          <a:prstGeom prst="rect">
            <a:avLst/>
          </a:prstGeom>
        </p:spPr>
      </p:pic>
    </p:spTree>
    <p:extLst>
      <p:ext uri="{BB962C8B-B14F-4D97-AF65-F5344CB8AC3E}">
        <p14:creationId xmlns:p14="http://schemas.microsoft.com/office/powerpoint/2010/main" val="36577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9" name="TextBox 9"/>
          <p:cNvSpPr txBox="1"/>
          <p:nvPr/>
        </p:nvSpPr>
        <p:spPr>
          <a:xfrm>
            <a:off x="1219200" y="3656797"/>
            <a:ext cx="15285649" cy="5816977"/>
          </a:xfrm>
          <a:prstGeom prst="rect">
            <a:avLst/>
          </a:prstGeom>
        </p:spPr>
        <p:txBody>
          <a:bodyPr wrap="square" lIns="0" tIns="0" rIns="0" bIns="0" rtlCol="0" anchor="t">
            <a:spAutoFit/>
          </a:bodyPr>
          <a:lstStyle/>
          <a:p>
            <a:pPr marL="285750" indent="-285750">
              <a:lnSpc>
                <a:spcPct val="150000"/>
              </a:lnSpc>
              <a:spcBef>
                <a:spcPct val="0"/>
              </a:spcBef>
              <a:buFont typeface="Arial" panose="020B0604020202020204" pitchFamily="34" charset="0"/>
              <a:buChar char="•"/>
            </a:pPr>
            <a:r>
              <a:rPr lang="tr-TR" sz="2800" dirty="0" smtClean="0"/>
              <a:t>Rektörlüğe bağlı birimler, fakülteler, yüksekokullar </a:t>
            </a:r>
            <a:r>
              <a:rPr lang="tr-TR" sz="2800" dirty="0"/>
              <a:t>ve enstitüler için </a:t>
            </a:r>
            <a:r>
              <a:rPr lang="tr-TR" sz="2800" dirty="0" smtClean="0"/>
              <a:t>temizlik ve </a:t>
            </a:r>
            <a:r>
              <a:rPr lang="tr-TR" sz="2800" dirty="0"/>
              <a:t>kırtasiye </a:t>
            </a:r>
            <a:r>
              <a:rPr lang="tr-TR" sz="2800" dirty="0" smtClean="0"/>
              <a:t>malzeme ihtiyaçlarını mevcut bütçe imkanları </a:t>
            </a:r>
            <a:r>
              <a:rPr lang="tr-TR" sz="2800" dirty="0"/>
              <a:t>dâhilinde </a:t>
            </a:r>
            <a:r>
              <a:rPr lang="tr-TR" sz="2800" dirty="0" smtClean="0"/>
              <a:t>satın almak.</a:t>
            </a:r>
          </a:p>
          <a:p>
            <a:pPr marL="285750" indent="-285750">
              <a:lnSpc>
                <a:spcPct val="150000"/>
              </a:lnSpc>
              <a:spcBef>
                <a:spcPct val="0"/>
              </a:spcBef>
              <a:buFont typeface="Arial" panose="020B0604020202020204" pitchFamily="34" charset="0"/>
              <a:buChar char="•"/>
            </a:pPr>
            <a:r>
              <a:rPr lang="tr-TR" sz="2800" dirty="0" smtClean="0"/>
              <a:t>Öğrenci İşleri Daire Başkanlığı, Personel Daire Başkanlığı, Hukuk Müşavirliği, Bilgi İşlem Daire Başkanlığı ile Bilgi İşlem Araştırma ve Uygulama Merkezinin ihtiyaç duyduğu mal ve hizmet alımlarını yapmak.</a:t>
            </a:r>
          </a:p>
          <a:p>
            <a:pPr marL="285750" indent="-285750">
              <a:lnSpc>
                <a:spcPct val="150000"/>
              </a:lnSpc>
              <a:spcBef>
                <a:spcPct val="0"/>
              </a:spcBef>
              <a:buFont typeface="Arial" panose="020B0604020202020204" pitchFamily="34" charset="0"/>
              <a:buChar char="•"/>
            </a:pPr>
            <a:r>
              <a:rPr lang="tr-TR" sz="2800" dirty="0" smtClean="0"/>
              <a:t>Fakülte</a:t>
            </a:r>
            <a:r>
              <a:rPr lang="tr-TR" sz="2800" dirty="0"/>
              <a:t>, yüksekokul, enstitü ve diğer </a:t>
            </a:r>
            <a:r>
              <a:rPr lang="tr-TR" sz="2800" dirty="0" smtClean="0"/>
              <a:t>idari ve akademik </a:t>
            </a:r>
            <a:r>
              <a:rPr lang="tr-TR" sz="2800" dirty="0"/>
              <a:t>birimlerin sermaye giderleri kapsamında; </a:t>
            </a:r>
            <a:r>
              <a:rPr lang="tr-TR" sz="2800" dirty="0" smtClean="0"/>
              <a:t>Büro </a:t>
            </a:r>
            <a:r>
              <a:rPr lang="tr-TR" sz="2800" dirty="0"/>
              <a:t>mobilyası, bilgisayar, büro makineleri ve makine-teçhizat </a:t>
            </a:r>
            <a:r>
              <a:rPr lang="tr-TR" sz="2800" dirty="0" smtClean="0"/>
              <a:t>alımlarını </a:t>
            </a:r>
            <a:r>
              <a:rPr lang="tr-TR" sz="2800" dirty="0"/>
              <a:t>mevcut bütçe dâhilinde </a:t>
            </a:r>
            <a:r>
              <a:rPr lang="tr-TR" sz="2800" dirty="0" smtClean="0"/>
              <a:t>yapılmak.</a:t>
            </a:r>
          </a:p>
          <a:p>
            <a:pPr marL="285750" indent="-285750">
              <a:lnSpc>
                <a:spcPct val="150000"/>
              </a:lnSpc>
              <a:spcBef>
                <a:spcPct val="0"/>
              </a:spcBef>
              <a:buFont typeface="Arial" panose="020B0604020202020204" pitchFamily="34" charset="0"/>
              <a:buChar char="•"/>
            </a:pPr>
            <a:r>
              <a:rPr lang="tr-TR" sz="2800" dirty="0" smtClean="0"/>
              <a:t>Başkanlığımızın </a:t>
            </a:r>
            <a:r>
              <a:rPr lang="tr-TR" sz="2800" dirty="0"/>
              <a:t>sorumluluğunda olan </a:t>
            </a:r>
            <a:r>
              <a:rPr lang="tr-TR" sz="2800" dirty="0" smtClean="0"/>
              <a:t>birimlerin ihtiyacı olan </a:t>
            </a:r>
            <a:r>
              <a:rPr lang="tr-TR" sz="2800" dirty="0"/>
              <a:t>malzeme ve </a:t>
            </a:r>
            <a:r>
              <a:rPr lang="tr-TR" sz="2800" dirty="0" smtClean="0"/>
              <a:t>hizmetin alımını yapmak.</a:t>
            </a:r>
          </a:p>
          <a:p>
            <a:pPr marL="285750" indent="-285750">
              <a:lnSpc>
                <a:spcPct val="150000"/>
              </a:lnSpc>
              <a:spcBef>
                <a:spcPct val="0"/>
              </a:spcBef>
              <a:buFont typeface="Arial" panose="020B0604020202020204" pitchFamily="34" charset="0"/>
              <a:buChar char="•"/>
            </a:pPr>
            <a:r>
              <a:rPr lang="tr-TR" sz="2800" dirty="0" smtClean="0"/>
              <a:t>Başkanlığımız uhdesindeki resmi taşıtlara </a:t>
            </a:r>
            <a:r>
              <a:rPr lang="tr-TR" sz="2800" dirty="0"/>
              <a:t>bakım, onarım, </a:t>
            </a:r>
            <a:r>
              <a:rPr lang="tr-TR" sz="2800" dirty="0" smtClean="0"/>
              <a:t>egzoz muayene, </a:t>
            </a:r>
            <a:r>
              <a:rPr lang="tr-TR" sz="2800" dirty="0"/>
              <a:t>fenni </a:t>
            </a:r>
            <a:r>
              <a:rPr lang="tr-TR" sz="2800" dirty="0" smtClean="0"/>
              <a:t>muayene ve </a:t>
            </a:r>
            <a:r>
              <a:rPr lang="tr-TR" sz="2800" dirty="0"/>
              <a:t>trafik sigorta bedellerinin </a:t>
            </a:r>
            <a:r>
              <a:rPr lang="tr-TR" sz="2800" dirty="0" smtClean="0"/>
              <a:t>ödemelerini yapmak.</a:t>
            </a:r>
          </a:p>
        </p:txBody>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5334000" y="2441114"/>
            <a:ext cx="7299452" cy="1200329"/>
          </a:xfrm>
          <a:prstGeom prst="rect">
            <a:avLst/>
          </a:prstGeom>
          <a:noFill/>
        </p:spPr>
        <p:txBody>
          <a:bodyPr wrap="square" rtlCol="0">
            <a:spAutoFit/>
          </a:bodyPr>
          <a:lstStyle/>
          <a:p>
            <a:pPr algn="ctr"/>
            <a:r>
              <a:rPr lang="tr-TR" sz="3600" b="1" dirty="0" smtClean="0">
                <a:latin typeface="+mj-lt"/>
              </a:rPr>
              <a:t>SATIN ALMA ŞUBE MÜDÜRLÜĞÜ GÖREVLERİ</a:t>
            </a:r>
            <a:endParaRPr lang="tr-TR" sz="3600" b="1" dirty="0">
              <a:latin typeface="+mj-lt"/>
            </a:endParaRPr>
          </a:p>
        </p:txBody>
      </p:sp>
    </p:spTree>
    <p:extLst>
      <p:ext uri="{BB962C8B-B14F-4D97-AF65-F5344CB8AC3E}">
        <p14:creationId xmlns:p14="http://schemas.microsoft.com/office/powerpoint/2010/main" val="33275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9" name="TextBox 9"/>
          <p:cNvSpPr txBox="1"/>
          <p:nvPr/>
        </p:nvSpPr>
        <p:spPr>
          <a:xfrm>
            <a:off x="2667000" y="4377906"/>
            <a:ext cx="12954000" cy="5170646"/>
          </a:xfrm>
          <a:prstGeom prst="rect">
            <a:avLst/>
          </a:prstGeom>
        </p:spPr>
        <p:txBody>
          <a:bodyPr wrap="square" lIns="0" tIns="0" rIns="0" bIns="0" rtlCol="0" anchor="t">
            <a:spAutoFit/>
          </a:bodyPr>
          <a:lstStyle/>
          <a:p>
            <a:pPr marL="342900" lvl="0" indent="-342900">
              <a:lnSpc>
                <a:spcPct val="150000"/>
              </a:lnSpc>
              <a:buFont typeface="Arial" panose="020B0604020202020204" pitchFamily="34" charset="0"/>
              <a:buChar char="•"/>
            </a:pPr>
            <a:r>
              <a:rPr lang="tr-TR" sz="2800" dirty="0" smtClean="0"/>
              <a:t>Üniversitemiz harcama birimlerinin ve paydaş kurumlar arası </a:t>
            </a:r>
            <a:r>
              <a:rPr lang="tr-TR" sz="2800" dirty="0"/>
              <a:t>taşınır iş ve işlemlerini </a:t>
            </a:r>
            <a:r>
              <a:rPr lang="tr-TR" sz="2800" dirty="0" smtClean="0"/>
              <a:t>yürütmek.</a:t>
            </a:r>
            <a:endParaRPr lang="tr-TR" sz="2800" dirty="0"/>
          </a:p>
          <a:p>
            <a:pPr marL="342900" indent="-342900">
              <a:lnSpc>
                <a:spcPct val="150000"/>
              </a:lnSpc>
              <a:buFont typeface="Arial" panose="020B0604020202020204" pitchFamily="34" charset="0"/>
              <a:buChar char="•"/>
            </a:pPr>
            <a:r>
              <a:rPr lang="tr-TR" sz="2800" dirty="0"/>
              <a:t>Ekonomik ömrünü tamamlayan taşınırların hurdaya ayrılma işlemlerini </a:t>
            </a:r>
            <a:r>
              <a:rPr lang="tr-TR" sz="2800" dirty="0" smtClean="0"/>
              <a:t>yapmak.</a:t>
            </a:r>
            <a:endParaRPr lang="tr-TR" sz="2800" dirty="0"/>
          </a:p>
          <a:p>
            <a:pPr marL="342900" lvl="0" indent="-342900">
              <a:lnSpc>
                <a:spcPct val="150000"/>
              </a:lnSpc>
              <a:buFont typeface="Arial" panose="020B0604020202020204" pitchFamily="34" charset="0"/>
              <a:buChar char="•"/>
            </a:pPr>
            <a:r>
              <a:rPr lang="tr-TR" sz="2800" dirty="0" smtClean="0"/>
              <a:t>Ambar </a:t>
            </a:r>
            <a:r>
              <a:rPr lang="tr-TR" sz="2800" dirty="0"/>
              <a:t>sayımı ve stok kontrolü </a:t>
            </a:r>
            <a:r>
              <a:rPr lang="tr-TR" sz="2800" dirty="0" smtClean="0"/>
              <a:t>yapmak.</a:t>
            </a:r>
          </a:p>
          <a:p>
            <a:pPr marL="342900" lvl="0" indent="-342900">
              <a:lnSpc>
                <a:spcPct val="150000"/>
              </a:lnSpc>
              <a:buFont typeface="Arial" panose="020B0604020202020204" pitchFamily="34" charset="0"/>
              <a:buChar char="•"/>
            </a:pPr>
            <a:r>
              <a:rPr lang="tr-TR" sz="2800" dirty="0"/>
              <a:t>Yıllık </a:t>
            </a:r>
            <a:r>
              <a:rPr lang="tr-TR" sz="2800" dirty="0" smtClean="0"/>
              <a:t>kullanım/tüketim durumuna </a:t>
            </a:r>
            <a:r>
              <a:rPr lang="tr-TR" sz="2800" dirty="0"/>
              <a:t>göre azami stok ve devir hızını </a:t>
            </a:r>
            <a:r>
              <a:rPr lang="tr-TR" sz="2800" dirty="0" smtClean="0"/>
              <a:t>belirlemek.</a:t>
            </a:r>
          </a:p>
          <a:p>
            <a:pPr marL="342900" lvl="0" indent="-342900">
              <a:lnSpc>
                <a:spcPct val="150000"/>
              </a:lnSpc>
              <a:buFont typeface="Arial" panose="020B0604020202020204" pitchFamily="34" charset="0"/>
              <a:buChar char="•"/>
            </a:pPr>
            <a:r>
              <a:rPr lang="tr-TR" sz="2800" dirty="0"/>
              <a:t>Taşınırların korunması ve </a:t>
            </a:r>
            <a:r>
              <a:rPr lang="tr-TR" sz="2800" dirty="0" smtClean="0"/>
              <a:t>güvenliğini sağlamak.</a:t>
            </a:r>
          </a:p>
          <a:p>
            <a:pPr marL="342900" lvl="0" indent="-342900">
              <a:lnSpc>
                <a:spcPct val="150000"/>
              </a:lnSpc>
              <a:buFont typeface="Arial" panose="020B0604020202020204" pitchFamily="34" charset="0"/>
              <a:buChar char="•"/>
            </a:pPr>
            <a:r>
              <a:rPr lang="tr-TR" sz="2800" dirty="0"/>
              <a:t>Kullanıma ve tüketime uygun taşınırların </a:t>
            </a:r>
            <a:r>
              <a:rPr lang="tr-TR" sz="2800" dirty="0" smtClean="0"/>
              <a:t>teslimini yapmak.</a:t>
            </a:r>
            <a:endParaRPr lang="tr-TR" sz="2800" dirty="0"/>
          </a:p>
          <a:p>
            <a:pPr>
              <a:lnSpc>
                <a:spcPct val="150000"/>
              </a:lnSpc>
              <a:spcBef>
                <a:spcPct val="0"/>
              </a:spcBef>
            </a:pPr>
            <a:endParaRPr lang="tr-TR" sz="2800" dirty="0"/>
          </a:p>
        </p:txBody>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4191000" y="2705100"/>
            <a:ext cx="9906000" cy="1200329"/>
          </a:xfrm>
          <a:prstGeom prst="rect">
            <a:avLst/>
          </a:prstGeom>
          <a:noFill/>
        </p:spPr>
        <p:txBody>
          <a:bodyPr wrap="square" rtlCol="0">
            <a:spAutoFit/>
          </a:bodyPr>
          <a:lstStyle/>
          <a:p>
            <a:pPr algn="ctr"/>
            <a:r>
              <a:rPr lang="tr-TR" sz="3600" b="1" dirty="0" smtClean="0">
                <a:latin typeface="+mj-lt"/>
              </a:rPr>
              <a:t>AYNIYAT ve LEVAZIM ŞUBE MÜDÜRLÜĞÜ GÖREVLERİ</a:t>
            </a:r>
            <a:endParaRPr lang="tr-TR" sz="3600" b="1" dirty="0">
              <a:latin typeface="+mj-lt"/>
            </a:endParaRPr>
          </a:p>
        </p:txBody>
      </p:sp>
    </p:spTree>
    <p:extLst>
      <p:ext uri="{BB962C8B-B14F-4D97-AF65-F5344CB8AC3E}">
        <p14:creationId xmlns:p14="http://schemas.microsoft.com/office/powerpoint/2010/main" val="2016280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9" name="TextBox 9"/>
          <p:cNvSpPr txBox="1"/>
          <p:nvPr/>
        </p:nvSpPr>
        <p:spPr>
          <a:xfrm>
            <a:off x="2552701" y="4377906"/>
            <a:ext cx="13182599" cy="5170646"/>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tr-TR" sz="2800" dirty="0" smtClean="0"/>
              <a:t>Başkanlığın resmî </a:t>
            </a:r>
            <a:r>
              <a:rPr lang="tr-TR" sz="2800" dirty="0"/>
              <a:t>yazışma ve </a:t>
            </a:r>
            <a:r>
              <a:rPr lang="tr-TR" sz="2800" dirty="0" smtClean="0"/>
              <a:t>işlemlerini </a:t>
            </a:r>
            <a:r>
              <a:rPr lang="tr-TR" sz="2800" dirty="0"/>
              <a:t>takip </a:t>
            </a:r>
            <a:r>
              <a:rPr lang="tr-TR" sz="2800" dirty="0" smtClean="0"/>
              <a:t>etmek.</a:t>
            </a:r>
          </a:p>
          <a:p>
            <a:pPr marL="342900" indent="-342900">
              <a:lnSpc>
                <a:spcPct val="150000"/>
              </a:lnSpc>
              <a:buFont typeface="Arial" panose="020B0604020202020204" pitchFamily="34" charset="0"/>
              <a:buChar char="•"/>
            </a:pPr>
            <a:r>
              <a:rPr lang="tr-TR" sz="2800" dirty="0" smtClean="0"/>
              <a:t>Başkanlığa bağlı personelin </a:t>
            </a:r>
            <a:r>
              <a:rPr lang="tr-TR" sz="2800" dirty="0"/>
              <a:t>özlük işlemlerini </a:t>
            </a:r>
            <a:r>
              <a:rPr lang="tr-TR" sz="2800" dirty="0" smtClean="0"/>
              <a:t>yürütmek.</a:t>
            </a:r>
          </a:p>
          <a:p>
            <a:pPr marL="342900" indent="-342900">
              <a:lnSpc>
                <a:spcPct val="150000"/>
              </a:lnSpc>
              <a:buFont typeface="Arial" panose="020B0604020202020204" pitchFamily="34" charset="0"/>
              <a:buChar char="•"/>
            </a:pPr>
            <a:r>
              <a:rPr lang="tr-TR" sz="2800" dirty="0"/>
              <a:t>İlan, afiş ve stant başvurularını </a:t>
            </a:r>
            <a:r>
              <a:rPr lang="tr-TR" sz="2800" dirty="0" smtClean="0"/>
              <a:t>değerlendirmek.</a:t>
            </a:r>
          </a:p>
          <a:p>
            <a:pPr marL="342900" indent="-342900">
              <a:lnSpc>
                <a:spcPct val="150000"/>
              </a:lnSpc>
              <a:buFont typeface="Arial" panose="020B0604020202020204" pitchFamily="34" charset="0"/>
              <a:buChar char="•"/>
            </a:pPr>
            <a:r>
              <a:rPr lang="tr-TR" sz="2800" dirty="0" smtClean="0"/>
              <a:t>Resmi taşıtlar ile üniversitemiz </a:t>
            </a:r>
            <a:r>
              <a:rPr lang="tr-TR" sz="2800" dirty="0"/>
              <a:t>ulaşım hizmetlerini </a:t>
            </a:r>
            <a:r>
              <a:rPr lang="tr-TR" sz="2800" dirty="0" smtClean="0"/>
              <a:t>yürütmek.</a:t>
            </a:r>
          </a:p>
          <a:p>
            <a:pPr marL="342900" indent="-342900">
              <a:lnSpc>
                <a:spcPct val="150000"/>
              </a:lnSpc>
              <a:buFont typeface="Arial" panose="020B0604020202020204" pitchFamily="34" charset="0"/>
              <a:buChar char="•"/>
            </a:pPr>
            <a:r>
              <a:rPr lang="tr-TR" sz="2800" dirty="0" smtClean="0"/>
              <a:t>Bünyesindeki resmi araçların bakım, onarım</a:t>
            </a:r>
            <a:r>
              <a:rPr lang="tr-TR" sz="2800" dirty="0"/>
              <a:t>, muayene ve sigorta işlemlerini </a:t>
            </a:r>
            <a:r>
              <a:rPr lang="tr-TR" sz="2800" dirty="0" smtClean="0"/>
              <a:t>yapmak.</a:t>
            </a:r>
          </a:p>
          <a:p>
            <a:pPr marL="342900" indent="-342900">
              <a:lnSpc>
                <a:spcPct val="150000"/>
              </a:lnSpc>
              <a:buFont typeface="Arial" panose="020B0604020202020204" pitchFamily="34" charset="0"/>
              <a:buChar char="•"/>
            </a:pPr>
            <a:r>
              <a:rPr lang="tr-TR" sz="2800" dirty="0" smtClean="0"/>
              <a:t>Resmi taşıtlar ile iş makineler (kepçe, jeneratör, çim biçme, vb.) </a:t>
            </a:r>
            <a:r>
              <a:rPr lang="tr-TR" sz="2800" dirty="0"/>
              <a:t>için </a:t>
            </a:r>
            <a:r>
              <a:rPr lang="tr-TR" sz="2800" dirty="0" smtClean="0"/>
              <a:t>akaryakıt </a:t>
            </a:r>
            <a:r>
              <a:rPr lang="tr-TR" sz="2800" dirty="0"/>
              <a:t>temini ve takibini </a:t>
            </a:r>
            <a:r>
              <a:rPr lang="tr-TR" sz="2800" dirty="0" smtClean="0"/>
              <a:t>gerçekleştirmek.</a:t>
            </a:r>
          </a:p>
          <a:p>
            <a:pPr marL="342900" indent="-342900">
              <a:lnSpc>
                <a:spcPct val="150000"/>
              </a:lnSpc>
              <a:buFont typeface="Arial" panose="020B0604020202020204" pitchFamily="34" charset="0"/>
              <a:buChar char="•"/>
            </a:pPr>
            <a:r>
              <a:rPr lang="tr-TR" sz="2800" dirty="0" smtClean="0"/>
              <a:t>Araç ve şoförlerin il içi/dışı </a:t>
            </a:r>
            <a:r>
              <a:rPr lang="tr-TR" sz="2800" dirty="0"/>
              <a:t>geçici </a:t>
            </a:r>
            <a:r>
              <a:rPr lang="tr-TR" sz="2800" dirty="0" smtClean="0"/>
              <a:t>görevlendirme iş ve işlemlerini yapmak.</a:t>
            </a:r>
          </a:p>
        </p:txBody>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23" name="Metin kutusu 22"/>
          <p:cNvSpPr txBox="1"/>
          <p:nvPr/>
        </p:nvSpPr>
        <p:spPr>
          <a:xfrm>
            <a:off x="4876801" y="2705100"/>
            <a:ext cx="8534399" cy="1200329"/>
          </a:xfrm>
          <a:prstGeom prst="rect">
            <a:avLst/>
          </a:prstGeom>
          <a:noFill/>
        </p:spPr>
        <p:txBody>
          <a:bodyPr wrap="square" rtlCol="0" anchor="ctr">
            <a:spAutoFit/>
          </a:bodyPr>
          <a:lstStyle/>
          <a:p>
            <a:pPr algn="ctr"/>
            <a:r>
              <a:rPr lang="tr-TR" sz="3600" b="1" dirty="0" smtClean="0">
                <a:latin typeface="+mj-lt"/>
              </a:rPr>
              <a:t>ULAŞTIRMA ve İDARİ HİZMETLER ŞUBE MÜDÜRLÜĞÜ GÖREVLERİ</a:t>
            </a:r>
            <a:endParaRPr lang="tr-TR" sz="3600" b="1" dirty="0">
              <a:latin typeface="+mj-lt"/>
            </a:endParaRPr>
          </a:p>
        </p:txBody>
      </p:sp>
    </p:spTree>
    <p:extLst>
      <p:ext uri="{BB962C8B-B14F-4D97-AF65-F5344CB8AC3E}">
        <p14:creationId xmlns:p14="http://schemas.microsoft.com/office/powerpoint/2010/main" val="3115623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9" name="TextBox 9"/>
          <p:cNvSpPr txBox="1"/>
          <p:nvPr/>
        </p:nvSpPr>
        <p:spPr>
          <a:xfrm>
            <a:off x="1752601" y="4377906"/>
            <a:ext cx="14782799" cy="4524315"/>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tr-TR" sz="2800" dirty="0"/>
              <a:t>Üniversiteye ait taşınmazların kiralama </a:t>
            </a:r>
            <a:r>
              <a:rPr lang="tr-TR" sz="2800" dirty="0" smtClean="0"/>
              <a:t>iş ve işlemlerini yapmak.</a:t>
            </a:r>
          </a:p>
          <a:p>
            <a:pPr marL="342900" indent="-342900">
              <a:lnSpc>
                <a:spcPct val="150000"/>
              </a:lnSpc>
              <a:buFont typeface="Arial" panose="020B0604020202020204" pitchFamily="34" charset="0"/>
              <a:buChar char="•"/>
            </a:pPr>
            <a:r>
              <a:rPr lang="tr-TR" sz="2800" dirty="0" smtClean="0"/>
              <a:t>Taşınmazların elektrik</a:t>
            </a:r>
            <a:r>
              <a:rPr lang="tr-TR" sz="2800" dirty="0"/>
              <a:t>, su ve ısınma </a:t>
            </a:r>
            <a:r>
              <a:rPr lang="tr-TR" sz="2800" dirty="0" smtClean="0"/>
              <a:t>sarfiyatlarının kontrolü ve ödenme işlemlerinin takibini yapmak.</a:t>
            </a:r>
          </a:p>
          <a:p>
            <a:pPr marL="342900" indent="-342900">
              <a:lnSpc>
                <a:spcPct val="150000"/>
              </a:lnSpc>
              <a:buFont typeface="Arial" panose="020B0604020202020204" pitchFamily="34" charset="0"/>
              <a:buChar char="•"/>
            </a:pPr>
            <a:r>
              <a:rPr lang="tr-TR" sz="2800" dirty="0" smtClean="0"/>
              <a:t>Üniversitemiz lojmanlarının iş ve </a:t>
            </a:r>
            <a:r>
              <a:rPr lang="tr-TR" sz="2800" dirty="0"/>
              <a:t>işlemlerini </a:t>
            </a:r>
            <a:r>
              <a:rPr lang="tr-TR" sz="2800" dirty="0" smtClean="0"/>
              <a:t>yürütmek.</a:t>
            </a:r>
          </a:p>
          <a:p>
            <a:pPr marL="342900" indent="-342900">
              <a:lnSpc>
                <a:spcPct val="150000"/>
              </a:lnSpc>
              <a:buFont typeface="Arial" panose="020B0604020202020204" pitchFamily="34" charset="0"/>
              <a:buChar char="•"/>
            </a:pPr>
            <a:r>
              <a:rPr lang="tr-TR" sz="2800" dirty="0" smtClean="0"/>
              <a:t>Üniversitemiz taşınmazlarının dava işlemleri için </a:t>
            </a:r>
            <a:r>
              <a:rPr lang="tr-TR" sz="2800" dirty="0"/>
              <a:t>gerekli belgeleri </a:t>
            </a:r>
            <a:r>
              <a:rPr lang="tr-TR" sz="2800" dirty="0" smtClean="0"/>
              <a:t>hazırlamak, </a:t>
            </a:r>
            <a:r>
              <a:rPr lang="tr-TR" sz="2800" dirty="0"/>
              <a:t>tespitleri yapmak ve </a:t>
            </a:r>
            <a:r>
              <a:rPr lang="tr-TR" sz="2800" dirty="0" smtClean="0"/>
              <a:t>sonucu Hukuk </a:t>
            </a:r>
            <a:r>
              <a:rPr lang="tr-TR" sz="2800" dirty="0"/>
              <a:t>Müşavirliğine </a:t>
            </a:r>
            <a:r>
              <a:rPr lang="tr-TR" sz="2800" dirty="0" smtClean="0"/>
              <a:t>bildirmek.</a:t>
            </a:r>
          </a:p>
          <a:p>
            <a:pPr marL="342900" indent="-342900">
              <a:lnSpc>
                <a:spcPct val="150000"/>
              </a:lnSpc>
              <a:buFont typeface="Arial" panose="020B0604020202020204" pitchFamily="34" charset="0"/>
              <a:buChar char="•"/>
            </a:pPr>
            <a:r>
              <a:rPr lang="tr-TR" sz="2800" dirty="0" smtClean="0"/>
              <a:t>Üniversitemiz taşınmazlarının </a:t>
            </a:r>
            <a:r>
              <a:rPr lang="tr-TR" sz="2800" dirty="0"/>
              <a:t>kayıtlarını tutmak ve </a:t>
            </a:r>
            <a:r>
              <a:rPr lang="tr-TR" sz="2800" dirty="0" smtClean="0"/>
              <a:t>güncellemek.</a:t>
            </a:r>
          </a:p>
          <a:p>
            <a:pPr marL="342900" indent="-342900">
              <a:lnSpc>
                <a:spcPct val="150000"/>
              </a:lnSpc>
              <a:buFont typeface="Arial" panose="020B0604020202020204" pitchFamily="34" charset="0"/>
              <a:buChar char="•"/>
            </a:pPr>
            <a:r>
              <a:rPr lang="tr-TR" sz="2800" dirty="0"/>
              <a:t>Üniversitemiz taşınmazlarının </a:t>
            </a:r>
            <a:r>
              <a:rPr lang="tr-TR" sz="2800" dirty="0" smtClean="0"/>
              <a:t>tapu </a:t>
            </a:r>
            <a:r>
              <a:rPr lang="tr-TR" sz="2800" dirty="0"/>
              <a:t>ve cins </a:t>
            </a:r>
            <a:r>
              <a:rPr lang="tr-TR" sz="2800" dirty="0" smtClean="0"/>
              <a:t>tashihi iş ve işlemlerini yürütmek.</a:t>
            </a:r>
          </a:p>
        </p:txBody>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4876801" y="2705100"/>
            <a:ext cx="8534399" cy="1200329"/>
          </a:xfrm>
          <a:prstGeom prst="rect">
            <a:avLst/>
          </a:prstGeom>
          <a:noFill/>
        </p:spPr>
        <p:txBody>
          <a:bodyPr wrap="square" rtlCol="0" anchor="ctr">
            <a:spAutoFit/>
          </a:bodyPr>
          <a:lstStyle/>
          <a:p>
            <a:pPr algn="ctr"/>
            <a:r>
              <a:rPr lang="tr-TR" sz="3600" b="1" dirty="0" smtClean="0">
                <a:latin typeface="+mj-lt"/>
              </a:rPr>
              <a:t>TAŞINMAZ İŞLERİ ŞUBE MÜDÜRLÜĞÜ GÖREVLERİ</a:t>
            </a:r>
            <a:endParaRPr lang="tr-TR" sz="3600" b="1" dirty="0">
              <a:latin typeface="+mj-lt"/>
            </a:endParaRPr>
          </a:p>
        </p:txBody>
      </p:sp>
    </p:spTree>
    <p:extLst>
      <p:ext uri="{BB962C8B-B14F-4D97-AF65-F5344CB8AC3E}">
        <p14:creationId xmlns:p14="http://schemas.microsoft.com/office/powerpoint/2010/main" val="226554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1853551"/>
            <a:chOff x="0" y="0"/>
            <a:chExt cx="4816593" cy="488178"/>
          </a:xfrm>
        </p:grpSpPr>
        <p:sp>
          <p:nvSpPr>
            <p:cNvPr id="5" name="Freeform 5"/>
            <p:cNvSpPr/>
            <p:nvPr/>
          </p:nvSpPr>
          <p:spPr>
            <a:xfrm>
              <a:off x="0" y="0"/>
              <a:ext cx="4816592" cy="488178"/>
            </a:xfrm>
            <a:custGeom>
              <a:avLst/>
              <a:gdLst/>
              <a:ahLst/>
              <a:cxnLst/>
              <a:rect l="l" t="t" r="r" b="b"/>
              <a:pathLst>
                <a:path w="4816592" h="488178">
                  <a:moveTo>
                    <a:pt x="0" y="0"/>
                  </a:moveTo>
                  <a:lnTo>
                    <a:pt x="4816592" y="0"/>
                  </a:lnTo>
                  <a:lnTo>
                    <a:pt x="4816592" y="488178"/>
                  </a:lnTo>
                  <a:lnTo>
                    <a:pt x="0" y="488178"/>
                  </a:lnTo>
                  <a:close/>
                </a:path>
              </a:pathLst>
            </a:custGeom>
            <a:solidFill>
              <a:srgbClr val="ED7005"/>
            </a:solidFill>
          </p:spPr>
        </p:sp>
        <p:sp>
          <p:nvSpPr>
            <p:cNvPr id="6" name="TextBox 6"/>
            <p:cNvSpPr txBox="1"/>
            <p:nvPr/>
          </p:nvSpPr>
          <p:spPr>
            <a:xfrm>
              <a:off x="0" y="-47625"/>
              <a:ext cx="4816593" cy="535803"/>
            </a:xfrm>
            <a:prstGeom prst="rect">
              <a:avLst/>
            </a:prstGeom>
          </p:spPr>
          <p:txBody>
            <a:bodyPr lIns="50800" tIns="50800" rIns="50800" bIns="50800" rtlCol="0" anchor="ctr"/>
            <a:lstStyle/>
            <a:p>
              <a:pPr algn="ctr">
                <a:lnSpc>
                  <a:spcPts val="3220"/>
                </a:lnSpc>
              </a:pPr>
              <a:endParaRPr/>
            </a:p>
          </p:txBody>
        </p:sp>
      </p:grpSp>
      <p:sp>
        <p:nvSpPr>
          <p:cNvPr id="7" name="Freeform 7"/>
          <p:cNvSpPr/>
          <p:nvPr/>
        </p:nvSpPr>
        <p:spPr>
          <a:xfrm>
            <a:off x="284434" y="314544"/>
            <a:ext cx="1224463" cy="1224463"/>
          </a:xfrm>
          <a:custGeom>
            <a:avLst/>
            <a:gdLst/>
            <a:ahLst/>
            <a:cxnLst/>
            <a:rect l="l" t="t" r="r" b="b"/>
            <a:pathLst>
              <a:path w="1224463" h="1224463">
                <a:moveTo>
                  <a:pt x="0" y="0"/>
                </a:moveTo>
                <a:lnTo>
                  <a:pt x="1224463" y="0"/>
                </a:lnTo>
                <a:lnTo>
                  <a:pt x="1224463" y="1224463"/>
                </a:lnTo>
                <a:lnTo>
                  <a:pt x="0" y="1224463"/>
                </a:lnTo>
                <a:lnTo>
                  <a:pt x="0" y="0"/>
                </a:lnTo>
                <a:close/>
              </a:path>
            </a:pathLst>
          </a:custGeom>
          <a:blipFill>
            <a:blip r:embed="rId2"/>
            <a:stretch>
              <a:fillRect/>
            </a:stretch>
          </a:blipFill>
        </p:spPr>
      </p:sp>
      <p:sp>
        <p:nvSpPr>
          <p:cNvPr id="9" name="TextBox 9"/>
          <p:cNvSpPr txBox="1"/>
          <p:nvPr/>
        </p:nvSpPr>
        <p:spPr>
          <a:xfrm>
            <a:off x="2438400" y="4377906"/>
            <a:ext cx="13411200" cy="3877985"/>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tr-TR" sz="2800" dirty="0"/>
              <a:t>Üniversite adına 5188 sayılı kanun ve ilgili yönerge kapsamında kurumlarla gerekli yazışmaları </a:t>
            </a:r>
            <a:r>
              <a:rPr lang="tr-TR" sz="2800" dirty="0" smtClean="0"/>
              <a:t>yürütmek.</a:t>
            </a:r>
          </a:p>
          <a:p>
            <a:pPr marL="342900" indent="-342900">
              <a:lnSpc>
                <a:spcPct val="150000"/>
              </a:lnSpc>
              <a:buFont typeface="Arial" panose="020B0604020202020204" pitchFamily="34" charset="0"/>
              <a:buChar char="•"/>
            </a:pPr>
            <a:r>
              <a:rPr lang="tr-TR" sz="2800" dirty="0"/>
              <a:t>Özel Güvenlik Hizmetleri Kanunu ve yönergeye göre personelin </a:t>
            </a:r>
            <a:r>
              <a:rPr lang="tr-TR" sz="2800" dirty="0" smtClean="0"/>
              <a:t>niteliklerinin </a:t>
            </a:r>
            <a:r>
              <a:rPr lang="tr-TR" sz="2800" dirty="0"/>
              <a:t>uygunluğunu kontrol etmek </a:t>
            </a:r>
            <a:r>
              <a:rPr lang="tr-TR" sz="2800" dirty="0" smtClean="0"/>
              <a:t>.</a:t>
            </a:r>
          </a:p>
          <a:p>
            <a:pPr marL="342900" indent="-342900">
              <a:lnSpc>
                <a:spcPct val="150000"/>
              </a:lnSpc>
              <a:buFont typeface="Arial" panose="020B0604020202020204" pitchFamily="34" charset="0"/>
              <a:buChar char="•"/>
            </a:pPr>
            <a:r>
              <a:rPr lang="tr-TR" sz="2800" dirty="0" smtClean="0"/>
              <a:t>Üniversitemiz yerleşkelerinde </a:t>
            </a:r>
            <a:r>
              <a:rPr lang="tr-TR" sz="2800" dirty="0"/>
              <a:t>fiziki güvenlik önlemlerini </a:t>
            </a:r>
            <a:r>
              <a:rPr lang="tr-TR" sz="2800" dirty="0" smtClean="0"/>
              <a:t>almak.</a:t>
            </a:r>
          </a:p>
          <a:p>
            <a:pPr marL="342900" indent="-342900">
              <a:lnSpc>
                <a:spcPct val="150000"/>
              </a:lnSpc>
              <a:buFont typeface="Arial" panose="020B0604020202020204" pitchFamily="34" charset="0"/>
              <a:buChar char="•"/>
            </a:pPr>
            <a:r>
              <a:rPr lang="tr-TR" sz="2800" dirty="0" smtClean="0"/>
              <a:t>Üniversitemiz yerleşkesinde trafik </a:t>
            </a:r>
            <a:r>
              <a:rPr lang="tr-TR" sz="2800" dirty="0"/>
              <a:t>akışı ve park alanlarını </a:t>
            </a:r>
            <a:r>
              <a:rPr lang="tr-TR" sz="2800" dirty="0" smtClean="0"/>
              <a:t>planlamak.</a:t>
            </a:r>
            <a:endParaRPr lang="tr-TR" sz="2800" dirty="0"/>
          </a:p>
        </p:txBody>
      </p:sp>
      <p:sp>
        <p:nvSpPr>
          <p:cNvPr id="10" name="TextBox 10"/>
          <p:cNvSpPr txBox="1"/>
          <p:nvPr/>
        </p:nvSpPr>
        <p:spPr>
          <a:xfrm>
            <a:off x="-149334" y="819785"/>
            <a:ext cx="4514272" cy="396240"/>
          </a:xfrm>
          <a:prstGeom prst="rect">
            <a:avLst/>
          </a:prstGeom>
        </p:spPr>
        <p:txBody>
          <a:bodyPr lIns="0" tIns="0" rIns="0" bIns="0" rtlCol="0" anchor="t">
            <a:spAutoFit/>
          </a:bodyPr>
          <a:lstStyle/>
          <a:p>
            <a:pPr algn="r">
              <a:lnSpc>
                <a:spcPts val="3359"/>
              </a:lnSpc>
              <a:spcBef>
                <a:spcPct val="0"/>
              </a:spcBef>
            </a:pPr>
            <a:r>
              <a:rPr lang="en-US" sz="2400">
                <a:solidFill>
                  <a:srgbClr val="FFFFFF"/>
                </a:solidFill>
                <a:latin typeface="Now"/>
                <a:ea typeface="Now"/>
                <a:cs typeface="Now"/>
                <a:sym typeface="Now"/>
              </a:rPr>
              <a:t>Mersin Üniversitesi</a:t>
            </a:r>
          </a:p>
        </p:txBody>
      </p:sp>
      <p:sp>
        <p:nvSpPr>
          <p:cNvPr id="11" name="TextBox 11"/>
          <p:cNvSpPr txBox="1"/>
          <p:nvPr/>
        </p:nvSpPr>
        <p:spPr>
          <a:xfrm>
            <a:off x="13213466" y="810260"/>
            <a:ext cx="4514272" cy="389255"/>
          </a:xfrm>
          <a:prstGeom prst="rect">
            <a:avLst/>
          </a:prstGeom>
        </p:spPr>
        <p:txBody>
          <a:bodyPr lIns="0" tIns="0" rIns="0" bIns="0" rtlCol="0" anchor="t">
            <a:spAutoFit/>
          </a:bodyPr>
          <a:lstStyle/>
          <a:p>
            <a:pPr algn="r">
              <a:lnSpc>
                <a:spcPts val="3220"/>
              </a:lnSpc>
              <a:spcBef>
                <a:spcPct val="0"/>
              </a:spcBef>
            </a:pPr>
            <a:r>
              <a:rPr lang="en-US" sz="2300">
                <a:solidFill>
                  <a:srgbClr val="FFFFFF"/>
                </a:solidFill>
                <a:latin typeface="Now"/>
                <a:ea typeface="Now"/>
                <a:cs typeface="Now"/>
                <a:sym typeface="Now"/>
              </a:rPr>
              <a:t>www.mersin.edu.tr</a:t>
            </a:r>
          </a:p>
        </p:txBody>
      </p:sp>
      <p:sp>
        <p:nvSpPr>
          <p:cNvPr id="16" name="Metin kutusu 15"/>
          <p:cNvSpPr txBox="1"/>
          <p:nvPr/>
        </p:nvSpPr>
        <p:spPr>
          <a:xfrm>
            <a:off x="7010400" y="5979222"/>
            <a:ext cx="184731" cy="369332"/>
          </a:xfrm>
          <a:prstGeom prst="rect">
            <a:avLst/>
          </a:prstGeom>
          <a:noFill/>
        </p:spPr>
        <p:txBody>
          <a:bodyPr wrap="none" rtlCol="0">
            <a:spAutoFit/>
          </a:bodyPr>
          <a:lstStyle/>
          <a:p>
            <a:endParaRPr lang="tr-TR" dirty="0"/>
          </a:p>
        </p:txBody>
      </p:sp>
      <p:sp>
        <p:nvSpPr>
          <p:cNvPr id="23" name="Metin kutusu 22"/>
          <p:cNvSpPr txBox="1"/>
          <p:nvPr/>
        </p:nvSpPr>
        <p:spPr>
          <a:xfrm>
            <a:off x="4876801" y="2705100"/>
            <a:ext cx="8534399" cy="1200329"/>
          </a:xfrm>
          <a:prstGeom prst="rect">
            <a:avLst/>
          </a:prstGeom>
          <a:noFill/>
        </p:spPr>
        <p:txBody>
          <a:bodyPr wrap="square" rtlCol="0" anchor="ctr">
            <a:spAutoFit/>
          </a:bodyPr>
          <a:lstStyle/>
          <a:p>
            <a:pPr algn="ctr"/>
            <a:r>
              <a:rPr lang="tr-TR" sz="3600" b="1" dirty="0" smtClean="0">
                <a:latin typeface="+mj-lt"/>
              </a:rPr>
              <a:t>ÖZEL GÜVENLİK ŞUBE MÜDÜRLÜĞÜ GÖREVLERİ</a:t>
            </a:r>
            <a:endParaRPr lang="tr-TR" sz="3600" b="1" dirty="0">
              <a:latin typeface="+mj-lt"/>
            </a:endParaRPr>
          </a:p>
        </p:txBody>
      </p:sp>
    </p:spTree>
    <p:extLst>
      <p:ext uri="{BB962C8B-B14F-4D97-AF65-F5344CB8AC3E}">
        <p14:creationId xmlns:p14="http://schemas.microsoft.com/office/powerpoint/2010/main" val="2471382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TotalTime>
  <Words>727</Words>
  <Application>Microsoft Office PowerPoint</Application>
  <PresentationFormat>Özel</PresentationFormat>
  <Paragraphs>73</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Calibri</vt:lpstr>
      <vt:lpstr>Now</vt:lpstr>
      <vt:lpstr>Now Medium</vt:lpstr>
      <vt:lpstr>Now Bold</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Sarı Siyah Beyaz Minimalist Modern Sunum</dc:title>
  <cp:lastModifiedBy>user47</cp:lastModifiedBy>
  <cp:revision>104</cp:revision>
  <cp:lastPrinted>2025-11-21T11:44:28Z</cp:lastPrinted>
  <dcterms:created xsi:type="dcterms:W3CDTF">2006-08-16T00:00:00Z</dcterms:created>
  <dcterms:modified xsi:type="dcterms:W3CDTF">2026-05-20T13:11:48Z</dcterms:modified>
  <dc:identifier>DAG0n74RxDI</dc:identifier>
</cp:coreProperties>
</file>