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19"/>
  </p:notesMasterIdLst>
  <p:sldIdLst>
    <p:sldId id="256" r:id="rId2"/>
    <p:sldId id="683" r:id="rId3"/>
    <p:sldId id="819" r:id="rId4"/>
    <p:sldId id="766" r:id="rId5"/>
    <p:sldId id="767" r:id="rId6"/>
    <p:sldId id="768" r:id="rId7"/>
    <p:sldId id="769" r:id="rId8"/>
    <p:sldId id="815" r:id="rId9"/>
    <p:sldId id="739" r:id="rId10"/>
    <p:sldId id="576" r:id="rId11"/>
    <p:sldId id="578" r:id="rId12"/>
    <p:sldId id="580" r:id="rId13"/>
    <p:sldId id="735" r:id="rId14"/>
    <p:sldId id="582" r:id="rId15"/>
    <p:sldId id="584" r:id="rId16"/>
    <p:sldId id="586" r:id="rId17"/>
    <p:sldId id="588" r:id="rId18"/>
    <p:sldId id="590" r:id="rId19"/>
    <p:sldId id="592" r:id="rId20"/>
    <p:sldId id="594" r:id="rId21"/>
    <p:sldId id="596" r:id="rId22"/>
    <p:sldId id="598" r:id="rId23"/>
    <p:sldId id="600" r:id="rId24"/>
    <p:sldId id="602" r:id="rId25"/>
    <p:sldId id="604" r:id="rId26"/>
    <p:sldId id="606" r:id="rId27"/>
    <p:sldId id="610" r:id="rId28"/>
    <p:sldId id="613" r:id="rId29"/>
    <p:sldId id="737" r:id="rId30"/>
    <p:sldId id="616" r:id="rId31"/>
    <p:sldId id="615" r:id="rId32"/>
    <p:sldId id="729" r:id="rId33"/>
    <p:sldId id="731" r:id="rId34"/>
    <p:sldId id="733" r:id="rId35"/>
    <p:sldId id="795" r:id="rId36"/>
    <p:sldId id="776" r:id="rId37"/>
    <p:sldId id="701" r:id="rId38"/>
    <p:sldId id="703" r:id="rId39"/>
    <p:sldId id="705" r:id="rId40"/>
    <p:sldId id="707" r:id="rId41"/>
    <p:sldId id="709" r:id="rId42"/>
    <p:sldId id="711" r:id="rId43"/>
    <p:sldId id="719" r:id="rId44"/>
    <p:sldId id="721" r:id="rId45"/>
    <p:sldId id="723" r:id="rId46"/>
    <p:sldId id="725" r:id="rId47"/>
    <p:sldId id="642" r:id="rId48"/>
    <p:sldId id="639" r:id="rId49"/>
    <p:sldId id="778" r:id="rId50"/>
    <p:sldId id="620" r:id="rId51"/>
    <p:sldId id="622" r:id="rId52"/>
    <p:sldId id="624" r:id="rId53"/>
    <p:sldId id="626" r:id="rId54"/>
    <p:sldId id="630" r:id="rId55"/>
    <p:sldId id="713" r:id="rId56"/>
    <p:sldId id="715" r:id="rId57"/>
    <p:sldId id="717" r:id="rId58"/>
    <p:sldId id="644" r:id="rId59"/>
    <p:sldId id="645" r:id="rId60"/>
    <p:sldId id="647" r:id="rId61"/>
    <p:sldId id="649" r:id="rId62"/>
    <p:sldId id="651" r:id="rId63"/>
    <p:sldId id="655" r:id="rId64"/>
    <p:sldId id="657" r:id="rId65"/>
    <p:sldId id="659" r:id="rId66"/>
    <p:sldId id="661" r:id="rId67"/>
    <p:sldId id="663" r:id="rId68"/>
    <p:sldId id="665" r:id="rId69"/>
    <p:sldId id="667" r:id="rId70"/>
    <p:sldId id="669" r:id="rId71"/>
    <p:sldId id="671" r:id="rId72"/>
    <p:sldId id="673" r:id="rId73"/>
    <p:sldId id="675" r:id="rId74"/>
    <p:sldId id="788" r:id="rId75"/>
    <p:sldId id="790" r:id="rId76"/>
    <p:sldId id="677" r:id="rId77"/>
    <p:sldId id="679" r:id="rId78"/>
    <p:sldId id="781" r:id="rId79"/>
    <p:sldId id="802" r:id="rId80"/>
    <p:sldId id="780" r:id="rId81"/>
    <p:sldId id="554" r:id="rId82"/>
    <p:sldId id="798" r:id="rId83"/>
    <p:sldId id="814" r:id="rId84"/>
    <p:sldId id="799" r:id="rId85"/>
    <p:sldId id="800" r:id="rId86"/>
    <p:sldId id="568" r:id="rId87"/>
    <p:sldId id="801" r:id="rId88"/>
    <p:sldId id="803" r:id="rId89"/>
    <p:sldId id="804" r:id="rId90"/>
    <p:sldId id="805" r:id="rId91"/>
    <p:sldId id="818" r:id="rId92"/>
    <p:sldId id="807" r:id="rId93"/>
    <p:sldId id="806" r:id="rId94"/>
    <p:sldId id="808" r:id="rId95"/>
    <p:sldId id="810" r:id="rId96"/>
    <p:sldId id="811" r:id="rId97"/>
    <p:sldId id="812" r:id="rId98"/>
    <p:sldId id="813" r:id="rId99"/>
    <p:sldId id="816" r:id="rId100"/>
    <p:sldId id="817" r:id="rId101"/>
    <p:sldId id="542" r:id="rId102"/>
    <p:sldId id="544" r:id="rId103"/>
    <p:sldId id="796" r:id="rId104"/>
    <p:sldId id="753" r:id="rId105"/>
    <p:sldId id="797" r:id="rId106"/>
    <p:sldId id="754" r:id="rId107"/>
    <p:sldId id="755" r:id="rId108"/>
    <p:sldId id="756" r:id="rId109"/>
    <p:sldId id="757" r:id="rId110"/>
    <p:sldId id="758" r:id="rId111"/>
    <p:sldId id="759" r:id="rId112"/>
    <p:sldId id="761" r:id="rId113"/>
    <p:sldId id="763" r:id="rId114"/>
    <p:sldId id="764" r:id="rId115"/>
    <p:sldId id="546" r:id="rId116"/>
    <p:sldId id="286" r:id="rId117"/>
    <p:sldId id="287" r:id="rId118"/>
  </p:sldIdLst>
  <p:sldSz cx="12192000" cy="6858000"/>
  <p:notesSz cx="6858000" cy="9144000"/>
  <p:embeddedFontLst>
    <p:embeddedFont>
      <p:font typeface="Book Antiqua" panose="02040602050305030304" pitchFamily="18" charset="0"/>
      <p:regular r:id="rId120"/>
      <p:bold r:id="rId121"/>
      <p:italic r:id="rId122"/>
      <p:boldItalic r:id="rId123"/>
    </p:embeddedFont>
    <p:embeddedFont>
      <p:font typeface="Bookman Old Style" panose="02050604050505020204" pitchFamily="18" charset="0"/>
      <p:regular r:id="rId124"/>
      <p:bold r:id="rId125"/>
      <p:italic r:id="rId126"/>
      <p:boldItalic r:id="rId127"/>
    </p:embeddedFont>
    <p:embeddedFont>
      <p:font typeface="Calibri" panose="020F0502020204030204" pitchFamily="34" charset="0"/>
      <p:regular r:id="rId128"/>
      <p:bold r:id="rId129"/>
      <p:italic r:id="rId130"/>
      <p:boldItalic r:id="rId131"/>
    </p:embeddedFont>
    <p:embeddedFont>
      <p:font typeface="Century Gothic" panose="020B0502020202020204" pitchFamily="34" charset="0"/>
      <p:regular r:id="rId132"/>
      <p:bold r:id="rId133"/>
      <p:italic r:id="rId134"/>
      <p:boldItalic r:id="rId135"/>
    </p:embeddedFont>
    <p:embeddedFont>
      <p:font typeface="Lora Medium" panose="020B0604020202020204" charset="-94"/>
      <p:regular r:id="rId136"/>
      <p:bold r:id="rId137"/>
      <p:italic r:id="rId138"/>
      <p:boldItalic r:id="rId139"/>
    </p:embeddedFont>
    <p:embeddedFont>
      <p:font typeface="Tahoma" panose="020B0604030504040204" pitchFamily="34" charset="0"/>
      <p:regular r:id="rId140"/>
      <p:bold r:id="rId1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2" roundtripDataSignature="AMtx7mhhMywo99r91UM/6IBUI52kaeCIc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20" autoAdjust="0"/>
  </p:normalViewPr>
  <p:slideViewPr>
    <p:cSldViewPr snapToGrid="0">
      <p:cViewPr varScale="1">
        <p:scale>
          <a:sx n="108" d="100"/>
          <a:sy n="108" d="100"/>
        </p:scale>
        <p:origin x="678" y="1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19.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font" Target="fonts/font9.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15.fntdata"/><Relationship Id="rId139" Type="http://schemas.openxmlformats.org/officeDocument/2006/relationships/font" Target="fonts/font20.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font" Target="fonts/font5.fntdata"/><Relationship Id="rId129" Type="http://schemas.openxmlformats.org/officeDocument/2006/relationships/font" Target="fonts/font10.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21.fntdata"/><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notesMaster" Target="notesMasters/notes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11.fntdata"/><Relationship Id="rId135" Type="http://schemas.openxmlformats.org/officeDocument/2006/relationships/font" Target="fonts/font16.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1.fntdata"/><Relationship Id="rId125" Type="http://schemas.openxmlformats.org/officeDocument/2006/relationships/font" Target="fonts/font6.fntdata"/><Relationship Id="rId141" Type="http://schemas.openxmlformats.org/officeDocument/2006/relationships/font" Target="fonts/font22.fntdata"/><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12.fntdata"/><Relationship Id="rId136" Type="http://schemas.openxmlformats.org/officeDocument/2006/relationships/font" Target="fonts/font17.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2.fntdata"/><Relationship Id="rId142" Type="http://customschemas.google.com/relationships/presentationmetadata" Target="meta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13.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3.fntdata"/><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14.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4.fntdata"/><Relationship Id="rId14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2B7C03-72DD-4114-AF4E-5C44569BECA6}"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tr-TR"/>
        </a:p>
      </dgm:t>
    </dgm:pt>
    <dgm:pt modelId="{1DB9F039-45D7-4CD7-88FC-D20BB1689839}">
      <dgm:prSet phldrT="[Metin]" custT="1"/>
      <dgm:spPr/>
      <dgm:t>
        <a:bodyPr/>
        <a:lstStyle/>
        <a:p>
          <a:r>
            <a:rPr lang="tr-TR" sz="3600" dirty="0"/>
            <a:t>Vazife Malullüğü</a:t>
          </a:r>
        </a:p>
      </dgm:t>
    </dgm:pt>
    <dgm:pt modelId="{40ABADD9-2B22-490B-96E3-FF3A3D73339D}" type="parTrans" cxnId="{8EE95507-ABA8-4931-9E91-4224FAF0B5D7}">
      <dgm:prSet/>
      <dgm:spPr/>
      <dgm:t>
        <a:bodyPr/>
        <a:lstStyle/>
        <a:p>
          <a:endParaRPr lang="tr-TR"/>
        </a:p>
      </dgm:t>
    </dgm:pt>
    <dgm:pt modelId="{50FF2638-A25B-4103-9B30-75711AE6760A}" type="sibTrans" cxnId="{8EE95507-ABA8-4931-9E91-4224FAF0B5D7}">
      <dgm:prSet/>
      <dgm:spPr/>
      <dgm:t>
        <a:bodyPr/>
        <a:lstStyle/>
        <a:p>
          <a:endParaRPr lang="tr-TR"/>
        </a:p>
      </dgm:t>
    </dgm:pt>
    <dgm:pt modelId="{3708CE7B-28A1-4CB6-9944-545219C6BBE9}">
      <dgm:prSet phldrT="[Metin]" custT="1"/>
      <dgm:spPr/>
      <dgm:t>
        <a:bodyPr/>
        <a:lstStyle/>
        <a:p>
          <a:r>
            <a:rPr lang="tr-TR" sz="3200" dirty="0"/>
            <a:t>5434/45</a:t>
          </a:r>
        </a:p>
        <a:p>
          <a:r>
            <a:rPr lang="tr-TR" sz="3200" dirty="0"/>
            <a:t>5434/56</a:t>
          </a:r>
        </a:p>
      </dgm:t>
    </dgm:pt>
    <dgm:pt modelId="{4DDF6DF3-32E8-4E8A-80C7-70187425B035}" type="parTrans" cxnId="{572638AB-91AC-4792-A5DE-40AA2099C4DF}">
      <dgm:prSet/>
      <dgm:spPr/>
      <dgm:t>
        <a:bodyPr/>
        <a:lstStyle/>
        <a:p>
          <a:endParaRPr lang="tr-TR"/>
        </a:p>
      </dgm:t>
    </dgm:pt>
    <dgm:pt modelId="{1D1EC929-5C44-40F2-AD8A-BD32C9C10047}" type="sibTrans" cxnId="{572638AB-91AC-4792-A5DE-40AA2099C4DF}">
      <dgm:prSet/>
      <dgm:spPr/>
      <dgm:t>
        <a:bodyPr/>
        <a:lstStyle/>
        <a:p>
          <a:endParaRPr lang="tr-TR"/>
        </a:p>
      </dgm:t>
    </dgm:pt>
    <dgm:pt modelId="{76A7A601-6CF4-4FF8-BBBA-BECA2779A3EA}">
      <dgm:prSet phldrT="[Metin]" custT="1"/>
      <dgm:spPr/>
      <dgm:t>
        <a:bodyPr/>
        <a:lstStyle/>
        <a:p>
          <a:r>
            <a:rPr lang="tr-TR" sz="3200" dirty="0"/>
            <a:t>5510-47/1</a:t>
          </a:r>
        </a:p>
      </dgm:t>
    </dgm:pt>
    <dgm:pt modelId="{9F62E3F4-AD7A-40CA-82B6-033E21F19A7F}" type="parTrans" cxnId="{42064362-21D7-4750-BBC6-0470D03990FB}">
      <dgm:prSet/>
      <dgm:spPr/>
      <dgm:t>
        <a:bodyPr/>
        <a:lstStyle/>
        <a:p>
          <a:endParaRPr lang="tr-TR"/>
        </a:p>
      </dgm:t>
    </dgm:pt>
    <dgm:pt modelId="{4CE5B72A-D49D-4BEC-8F3B-F429BBD795DD}" type="sibTrans" cxnId="{42064362-21D7-4750-BBC6-0470D03990FB}">
      <dgm:prSet/>
      <dgm:spPr/>
      <dgm:t>
        <a:bodyPr/>
        <a:lstStyle/>
        <a:p>
          <a:endParaRPr lang="tr-TR"/>
        </a:p>
      </dgm:t>
    </dgm:pt>
    <dgm:pt modelId="{D72338E8-9337-48EB-B2F5-EAB3C4ECD12C}">
      <dgm:prSet phldrT="[Metin]" custT="1"/>
      <dgm:spPr/>
      <dgm:t>
        <a:bodyPr/>
        <a:lstStyle/>
        <a:p>
          <a:r>
            <a:rPr lang="tr-TR" sz="3600" dirty="0"/>
            <a:t>Harp Malullüğü</a:t>
          </a:r>
        </a:p>
      </dgm:t>
    </dgm:pt>
    <dgm:pt modelId="{DA626073-B3C0-4556-9C1D-CF442A4DA2F7}" type="parTrans" cxnId="{32871D6A-AE27-4905-B4AF-BB1853AA0EF2}">
      <dgm:prSet/>
      <dgm:spPr/>
      <dgm:t>
        <a:bodyPr/>
        <a:lstStyle/>
        <a:p>
          <a:endParaRPr lang="tr-TR"/>
        </a:p>
      </dgm:t>
    </dgm:pt>
    <dgm:pt modelId="{29FFDD50-0361-4141-998C-DFF1C04CC39C}" type="sibTrans" cxnId="{32871D6A-AE27-4905-B4AF-BB1853AA0EF2}">
      <dgm:prSet/>
      <dgm:spPr/>
      <dgm:t>
        <a:bodyPr/>
        <a:lstStyle/>
        <a:p>
          <a:endParaRPr lang="tr-TR"/>
        </a:p>
      </dgm:t>
    </dgm:pt>
    <dgm:pt modelId="{078513E9-D8E6-409D-AB3C-57FCA9634EFB}">
      <dgm:prSet phldrT="[Metin]" custT="1"/>
      <dgm:spPr/>
      <dgm:t>
        <a:bodyPr/>
        <a:lstStyle/>
        <a:p>
          <a:r>
            <a:rPr lang="tr-TR" sz="3200" dirty="0"/>
            <a:t>5434/64</a:t>
          </a:r>
        </a:p>
      </dgm:t>
    </dgm:pt>
    <dgm:pt modelId="{2BBD2F42-FB67-4873-83FE-06719341F130}" type="parTrans" cxnId="{E80BFAAA-C37C-4A73-BC0A-253CCD831274}">
      <dgm:prSet/>
      <dgm:spPr/>
      <dgm:t>
        <a:bodyPr/>
        <a:lstStyle/>
        <a:p>
          <a:endParaRPr lang="tr-TR"/>
        </a:p>
      </dgm:t>
    </dgm:pt>
    <dgm:pt modelId="{8BDC4077-C256-4820-B3DC-186B7E21F9B0}" type="sibTrans" cxnId="{E80BFAAA-C37C-4A73-BC0A-253CCD831274}">
      <dgm:prSet/>
      <dgm:spPr/>
      <dgm:t>
        <a:bodyPr/>
        <a:lstStyle/>
        <a:p>
          <a:endParaRPr lang="tr-TR"/>
        </a:p>
      </dgm:t>
    </dgm:pt>
    <dgm:pt modelId="{45F56617-F34C-4281-89D3-3333DD0ADDD9}">
      <dgm:prSet phldrT="[Metin]" custT="1"/>
      <dgm:spPr/>
      <dgm:t>
        <a:bodyPr/>
        <a:lstStyle/>
        <a:p>
          <a:r>
            <a:rPr lang="tr-TR" sz="3200" dirty="0"/>
            <a:t>5510-47/8</a:t>
          </a:r>
        </a:p>
      </dgm:t>
    </dgm:pt>
    <dgm:pt modelId="{05761D83-D7C5-4EFE-9CB9-C1D5ACF3E4CA}" type="parTrans" cxnId="{9FA842C7-00DB-4E37-B9D4-181E71D6F733}">
      <dgm:prSet/>
      <dgm:spPr/>
      <dgm:t>
        <a:bodyPr/>
        <a:lstStyle/>
        <a:p>
          <a:endParaRPr lang="tr-TR"/>
        </a:p>
      </dgm:t>
    </dgm:pt>
    <dgm:pt modelId="{7066CC8D-F5C4-43E2-9B33-C315D7662A2D}" type="sibTrans" cxnId="{9FA842C7-00DB-4E37-B9D4-181E71D6F733}">
      <dgm:prSet/>
      <dgm:spPr/>
      <dgm:t>
        <a:bodyPr/>
        <a:lstStyle/>
        <a:p>
          <a:endParaRPr lang="tr-TR"/>
        </a:p>
      </dgm:t>
    </dgm:pt>
    <dgm:pt modelId="{F2FF9478-1E03-4710-87A0-8DBDEA49122C}" type="pres">
      <dgm:prSet presAssocID="{D82B7C03-72DD-4114-AF4E-5C44569BECA6}" presName="diagram" presStyleCnt="0">
        <dgm:presLayoutVars>
          <dgm:chPref val="1"/>
          <dgm:dir/>
          <dgm:animOne val="branch"/>
          <dgm:animLvl val="lvl"/>
          <dgm:resizeHandles/>
        </dgm:presLayoutVars>
      </dgm:prSet>
      <dgm:spPr/>
    </dgm:pt>
    <dgm:pt modelId="{1F74F302-D2C8-4520-8E33-2642AA6098B7}" type="pres">
      <dgm:prSet presAssocID="{1DB9F039-45D7-4CD7-88FC-D20BB1689839}" presName="root" presStyleCnt="0"/>
      <dgm:spPr/>
    </dgm:pt>
    <dgm:pt modelId="{44693750-4715-4FAA-A33F-70C06733189D}" type="pres">
      <dgm:prSet presAssocID="{1DB9F039-45D7-4CD7-88FC-D20BB1689839}" presName="rootComposite" presStyleCnt="0"/>
      <dgm:spPr/>
    </dgm:pt>
    <dgm:pt modelId="{8EB6C1F4-0B2D-4DFB-8A29-AB18FD50F4AA}" type="pres">
      <dgm:prSet presAssocID="{1DB9F039-45D7-4CD7-88FC-D20BB1689839}" presName="rootText" presStyleLbl="node1" presStyleIdx="0" presStyleCnt="2"/>
      <dgm:spPr/>
    </dgm:pt>
    <dgm:pt modelId="{0CA07FE2-D556-4302-B4A9-56B3744D4C2F}" type="pres">
      <dgm:prSet presAssocID="{1DB9F039-45D7-4CD7-88FC-D20BB1689839}" presName="rootConnector" presStyleLbl="node1" presStyleIdx="0" presStyleCnt="2"/>
      <dgm:spPr/>
    </dgm:pt>
    <dgm:pt modelId="{0AA80E7C-0130-472A-BF1D-5E6CFF0BCCD1}" type="pres">
      <dgm:prSet presAssocID="{1DB9F039-45D7-4CD7-88FC-D20BB1689839}" presName="childShape" presStyleCnt="0"/>
      <dgm:spPr/>
    </dgm:pt>
    <dgm:pt modelId="{45C8CBF7-7348-4089-88C4-F06A79EE1170}" type="pres">
      <dgm:prSet presAssocID="{4DDF6DF3-32E8-4E8A-80C7-70187425B035}" presName="Name13" presStyleLbl="parChTrans1D2" presStyleIdx="0" presStyleCnt="4"/>
      <dgm:spPr/>
    </dgm:pt>
    <dgm:pt modelId="{E298736E-9343-4875-8B82-71F7F4D9B5F6}" type="pres">
      <dgm:prSet presAssocID="{3708CE7B-28A1-4CB6-9944-545219C6BBE9}" presName="childText" presStyleLbl="bgAcc1" presStyleIdx="0" presStyleCnt="4">
        <dgm:presLayoutVars>
          <dgm:bulletEnabled val="1"/>
        </dgm:presLayoutVars>
      </dgm:prSet>
      <dgm:spPr/>
    </dgm:pt>
    <dgm:pt modelId="{E1BCAFAC-8BCF-4D31-B3A7-6D21D23423E3}" type="pres">
      <dgm:prSet presAssocID="{9F62E3F4-AD7A-40CA-82B6-033E21F19A7F}" presName="Name13" presStyleLbl="parChTrans1D2" presStyleIdx="1" presStyleCnt="4"/>
      <dgm:spPr/>
    </dgm:pt>
    <dgm:pt modelId="{8C43E167-54BC-4348-A183-9B5049F32EFE}" type="pres">
      <dgm:prSet presAssocID="{76A7A601-6CF4-4FF8-BBBA-BECA2779A3EA}" presName="childText" presStyleLbl="bgAcc1" presStyleIdx="1" presStyleCnt="4">
        <dgm:presLayoutVars>
          <dgm:bulletEnabled val="1"/>
        </dgm:presLayoutVars>
      </dgm:prSet>
      <dgm:spPr/>
    </dgm:pt>
    <dgm:pt modelId="{84B7AB85-44C7-4DE0-A7FD-25A20B956E26}" type="pres">
      <dgm:prSet presAssocID="{D72338E8-9337-48EB-B2F5-EAB3C4ECD12C}" presName="root" presStyleCnt="0"/>
      <dgm:spPr/>
    </dgm:pt>
    <dgm:pt modelId="{F6D68BA6-1EB5-49CB-9C98-F202BA714953}" type="pres">
      <dgm:prSet presAssocID="{D72338E8-9337-48EB-B2F5-EAB3C4ECD12C}" presName="rootComposite" presStyleCnt="0"/>
      <dgm:spPr/>
    </dgm:pt>
    <dgm:pt modelId="{DA3A2995-72E0-4724-A658-2FCEDFE8E3BB}" type="pres">
      <dgm:prSet presAssocID="{D72338E8-9337-48EB-B2F5-EAB3C4ECD12C}" presName="rootText" presStyleLbl="node1" presStyleIdx="1" presStyleCnt="2"/>
      <dgm:spPr/>
    </dgm:pt>
    <dgm:pt modelId="{BC14909E-31FC-4681-8E0A-83FCABE09226}" type="pres">
      <dgm:prSet presAssocID="{D72338E8-9337-48EB-B2F5-EAB3C4ECD12C}" presName="rootConnector" presStyleLbl="node1" presStyleIdx="1" presStyleCnt="2"/>
      <dgm:spPr/>
    </dgm:pt>
    <dgm:pt modelId="{0319E573-5E40-438C-9F00-D61F265F203B}" type="pres">
      <dgm:prSet presAssocID="{D72338E8-9337-48EB-B2F5-EAB3C4ECD12C}" presName="childShape" presStyleCnt="0"/>
      <dgm:spPr/>
    </dgm:pt>
    <dgm:pt modelId="{443C9C78-DEED-4A53-AA2D-493D83E209B8}" type="pres">
      <dgm:prSet presAssocID="{2BBD2F42-FB67-4873-83FE-06719341F130}" presName="Name13" presStyleLbl="parChTrans1D2" presStyleIdx="2" presStyleCnt="4"/>
      <dgm:spPr/>
    </dgm:pt>
    <dgm:pt modelId="{86BA0155-E029-4FAC-B17F-E31CB13DAA35}" type="pres">
      <dgm:prSet presAssocID="{078513E9-D8E6-409D-AB3C-57FCA9634EFB}" presName="childText" presStyleLbl="bgAcc1" presStyleIdx="2" presStyleCnt="4">
        <dgm:presLayoutVars>
          <dgm:bulletEnabled val="1"/>
        </dgm:presLayoutVars>
      </dgm:prSet>
      <dgm:spPr/>
    </dgm:pt>
    <dgm:pt modelId="{FFE9C4E3-5275-4DC8-B629-7EDE358234B7}" type="pres">
      <dgm:prSet presAssocID="{05761D83-D7C5-4EFE-9CB9-C1D5ACF3E4CA}" presName="Name13" presStyleLbl="parChTrans1D2" presStyleIdx="3" presStyleCnt="4"/>
      <dgm:spPr/>
    </dgm:pt>
    <dgm:pt modelId="{528FCD2D-2787-4003-BB92-F43BE269C2F4}" type="pres">
      <dgm:prSet presAssocID="{45F56617-F34C-4281-89D3-3333DD0ADDD9}" presName="childText" presStyleLbl="bgAcc1" presStyleIdx="3" presStyleCnt="4">
        <dgm:presLayoutVars>
          <dgm:bulletEnabled val="1"/>
        </dgm:presLayoutVars>
      </dgm:prSet>
      <dgm:spPr/>
    </dgm:pt>
  </dgm:ptLst>
  <dgm:cxnLst>
    <dgm:cxn modelId="{8EE95507-ABA8-4931-9E91-4224FAF0B5D7}" srcId="{D82B7C03-72DD-4114-AF4E-5C44569BECA6}" destId="{1DB9F039-45D7-4CD7-88FC-D20BB1689839}" srcOrd="0" destOrd="0" parTransId="{40ABADD9-2B22-490B-96E3-FF3A3D73339D}" sibTransId="{50FF2638-A25B-4103-9B30-75711AE6760A}"/>
    <dgm:cxn modelId="{A7F93D1E-E7B3-49FF-9625-2A2E57F1FF71}" type="presOf" srcId="{9F62E3F4-AD7A-40CA-82B6-033E21F19A7F}" destId="{E1BCAFAC-8BCF-4D31-B3A7-6D21D23423E3}" srcOrd="0" destOrd="0" presId="urn:microsoft.com/office/officeart/2005/8/layout/hierarchy3"/>
    <dgm:cxn modelId="{930D3C28-4FD0-4B0D-B3DA-8185B81C608B}" type="presOf" srcId="{D72338E8-9337-48EB-B2F5-EAB3C4ECD12C}" destId="{DA3A2995-72E0-4724-A658-2FCEDFE8E3BB}" srcOrd="0" destOrd="0" presId="urn:microsoft.com/office/officeart/2005/8/layout/hierarchy3"/>
    <dgm:cxn modelId="{CC1D202F-A5DD-492C-B477-8FF883679F1F}" type="presOf" srcId="{078513E9-D8E6-409D-AB3C-57FCA9634EFB}" destId="{86BA0155-E029-4FAC-B17F-E31CB13DAA35}" srcOrd="0" destOrd="0" presId="urn:microsoft.com/office/officeart/2005/8/layout/hierarchy3"/>
    <dgm:cxn modelId="{64F23539-3636-4F2B-9A4D-6B40FF805605}" type="presOf" srcId="{1DB9F039-45D7-4CD7-88FC-D20BB1689839}" destId="{0CA07FE2-D556-4302-B4A9-56B3744D4C2F}" srcOrd="1" destOrd="0" presId="urn:microsoft.com/office/officeart/2005/8/layout/hierarchy3"/>
    <dgm:cxn modelId="{42064362-21D7-4750-BBC6-0470D03990FB}" srcId="{1DB9F039-45D7-4CD7-88FC-D20BB1689839}" destId="{76A7A601-6CF4-4FF8-BBBA-BECA2779A3EA}" srcOrd="1" destOrd="0" parTransId="{9F62E3F4-AD7A-40CA-82B6-033E21F19A7F}" sibTransId="{4CE5B72A-D49D-4BEC-8F3B-F429BBD795DD}"/>
    <dgm:cxn modelId="{1C3B9964-50D9-418E-8770-8590CD882C3E}" type="presOf" srcId="{4DDF6DF3-32E8-4E8A-80C7-70187425B035}" destId="{45C8CBF7-7348-4089-88C4-F06A79EE1170}" srcOrd="0" destOrd="0" presId="urn:microsoft.com/office/officeart/2005/8/layout/hierarchy3"/>
    <dgm:cxn modelId="{81ADAF44-D0DC-4C32-8B3D-227D47E1A1AB}" type="presOf" srcId="{2BBD2F42-FB67-4873-83FE-06719341F130}" destId="{443C9C78-DEED-4A53-AA2D-493D83E209B8}" srcOrd="0" destOrd="0" presId="urn:microsoft.com/office/officeart/2005/8/layout/hierarchy3"/>
    <dgm:cxn modelId="{32871D6A-AE27-4905-B4AF-BB1853AA0EF2}" srcId="{D82B7C03-72DD-4114-AF4E-5C44569BECA6}" destId="{D72338E8-9337-48EB-B2F5-EAB3C4ECD12C}" srcOrd="1" destOrd="0" parTransId="{DA626073-B3C0-4556-9C1D-CF442A4DA2F7}" sibTransId="{29FFDD50-0361-4141-998C-DFF1C04CC39C}"/>
    <dgm:cxn modelId="{8FBCA26D-0DC7-423E-93D8-BB25354C5C6A}" type="presOf" srcId="{1DB9F039-45D7-4CD7-88FC-D20BB1689839}" destId="{8EB6C1F4-0B2D-4DFB-8A29-AB18FD50F4AA}" srcOrd="0" destOrd="0" presId="urn:microsoft.com/office/officeart/2005/8/layout/hierarchy3"/>
    <dgm:cxn modelId="{25545557-F228-4D37-872E-C17AA3E29C84}" type="presOf" srcId="{76A7A601-6CF4-4FF8-BBBA-BECA2779A3EA}" destId="{8C43E167-54BC-4348-A183-9B5049F32EFE}" srcOrd="0" destOrd="0" presId="urn:microsoft.com/office/officeart/2005/8/layout/hierarchy3"/>
    <dgm:cxn modelId="{5431549F-354E-423B-BA0A-3C821E78B5E6}" type="presOf" srcId="{D82B7C03-72DD-4114-AF4E-5C44569BECA6}" destId="{F2FF9478-1E03-4710-87A0-8DBDEA49122C}" srcOrd="0" destOrd="0" presId="urn:microsoft.com/office/officeart/2005/8/layout/hierarchy3"/>
    <dgm:cxn modelId="{E80BFAAA-C37C-4A73-BC0A-253CCD831274}" srcId="{D72338E8-9337-48EB-B2F5-EAB3C4ECD12C}" destId="{078513E9-D8E6-409D-AB3C-57FCA9634EFB}" srcOrd="0" destOrd="0" parTransId="{2BBD2F42-FB67-4873-83FE-06719341F130}" sibTransId="{8BDC4077-C256-4820-B3DC-186B7E21F9B0}"/>
    <dgm:cxn modelId="{572638AB-91AC-4792-A5DE-40AA2099C4DF}" srcId="{1DB9F039-45D7-4CD7-88FC-D20BB1689839}" destId="{3708CE7B-28A1-4CB6-9944-545219C6BBE9}" srcOrd="0" destOrd="0" parTransId="{4DDF6DF3-32E8-4E8A-80C7-70187425B035}" sibTransId="{1D1EC929-5C44-40F2-AD8A-BD32C9C10047}"/>
    <dgm:cxn modelId="{9FA842C7-00DB-4E37-B9D4-181E71D6F733}" srcId="{D72338E8-9337-48EB-B2F5-EAB3C4ECD12C}" destId="{45F56617-F34C-4281-89D3-3333DD0ADDD9}" srcOrd="1" destOrd="0" parTransId="{05761D83-D7C5-4EFE-9CB9-C1D5ACF3E4CA}" sibTransId="{7066CC8D-F5C4-43E2-9B33-C315D7662A2D}"/>
    <dgm:cxn modelId="{8E954CCC-BAF3-4368-BABC-FB0730294F1A}" type="presOf" srcId="{05761D83-D7C5-4EFE-9CB9-C1D5ACF3E4CA}" destId="{FFE9C4E3-5275-4DC8-B629-7EDE358234B7}" srcOrd="0" destOrd="0" presId="urn:microsoft.com/office/officeart/2005/8/layout/hierarchy3"/>
    <dgm:cxn modelId="{7265EDD7-7166-4851-8A40-0E34120CB619}" type="presOf" srcId="{45F56617-F34C-4281-89D3-3333DD0ADDD9}" destId="{528FCD2D-2787-4003-BB92-F43BE269C2F4}" srcOrd="0" destOrd="0" presId="urn:microsoft.com/office/officeart/2005/8/layout/hierarchy3"/>
    <dgm:cxn modelId="{74D6BFD8-D36A-4F9F-B190-07ED05792C35}" type="presOf" srcId="{3708CE7B-28A1-4CB6-9944-545219C6BBE9}" destId="{E298736E-9343-4875-8B82-71F7F4D9B5F6}" srcOrd="0" destOrd="0" presId="urn:microsoft.com/office/officeart/2005/8/layout/hierarchy3"/>
    <dgm:cxn modelId="{3C0DBFE0-224B-4867-B17C-E56EA26D5CED}" type="presOf" srcId="{D72338E8-9337-48EB-B2F5-EAB3C4ECD12C}" destId="{BC14909E-31FC-4681-8E0A-83FCABE09226}" srcOrd="1" destOrd="0" presId="urn:microsoft.com/office/officeart/2005/8/layout/hierarchy3"/>
    <dgm:cxn modelId="{B25BC1A1-EE1C-49EB-9E64-295783668CBD}" type="presParOf" srcId="{F2FF9478-1E03-4710-87A0-8DBDEA49122C}" destId="{1F74F302-D2C8-4520-8E33-2642AA6098B7}" srcOrd="0" destOrd="0" presId="urn:microsoft.com/office/officeart/2005/8/layout/hierarchy3"/>
    <dgm:cxn modelId="{7BD05687-1B15-4F88-8F80-884E7BEACB63}" type="presParOf" srcId="{1F74F302-D2C8-4520-8E33-2642AA6098B7}" destId="{44693750-4715-4FAA-A33F-70C06733189D}" srcOrd="0" destOrd="0" presId="urn:microsoft.com/office/officeart/2005/8/layout/hierarchy3"/>
    <dgm:cxn modelId="{0C0EB99B-F522-4BA1-8903-739C35EF121A}" type="presParOf" srcId="{44693750-4715-4FAA-A33F-70C06733189D}" destId="{8EB6C1F4-0B2D-4DFB-8A29-AB18FD50F4AA}" srcOrd="0" destOrd="0" presId="urn:microsoft.com/office/officeart/2005/8/layout/hierarchy3"/>
    <dgm:cxn modelId="{CD0CB424-92AA-41E6-9C61-4D28716A8809}" type="presParOf" srcId="{44693750-4715-4FAA-A33F-70C06733189D}" destId="{0CA07FE2-D556-4302-B4A9-56B3744D4C2F}" srcOrd="1" destOrd="0" presId="urn:microsoft.com/office/officeart/2005/8/layout/hierarchy3"/>
    <dgm:cxn modelId="{4BAA48CC-A653-4BB5-A1D2-06445F0B950B}" type="presParOf" srcId="{1F74F302-D2C8-4520-8E33-2642AA6098B7}" destId="{0AA80E7C-0130-472A-BF1D-5E6CFF0BCCD1}" srcOrd="1" destOrd="0" presId="urn:microsoft.com/office/officeart/2005/8/layout/hierarchy3"/>
    <dgm:cxn modelId="{34851BF8-F240-45F5-A1E5-54EAA596B55F}" type="presParOf" srcId="{0AA80E7C-0130-472A-BF1D-5E6CFF0BCCD1}" destId="{45C8CBF7-7348-4089-88C4-F06A79EE1170}" srcOrd="0" destOrd="0" presId="urn:microsoft.com/office/officeart/2005/8/layout/hierarchy3"/>
    <dgm:cxn modelId="{AC12D383-1145-4808-B2DD-19FDFDEE5F58}" type="presParOf" srcId="{0AA80E7C-0130-472A-BF1D-5E6CFF0BCCD1}" destId="{E298736E-9343-4875-8B82-71F7F4D9B5F6}" srcOrd="1" destOrd="0" presId="urn:microsoft.com/office/officeart/2005/8/layout/hierarchy3"/>
    <dgm:cxn modelId="{8C2ECC63-7857-479F-80D8-4A9975795155}" type="presParOf" srcId="{0AA80E7C-0130-472A-BF1D-5E6CFF0BCCD1}" destId="{E1BCAFAC-8BCF-4D31-B3A7-6D21D23423E3}" srcOrd="2" destOrd="0" presId="urn:microsoft.com/office/officeart/2005/8/layout/hierarchy3"/>
    <dgm:cxn modelId="{691D357C-6E28-42EC-B991-24EC1D424C72}" type="presParOf" srcId="{0AA80E7C-0130-472A-BF1D-5E6CFF0BCCD1}" destId="{8C43E167-54BC-4348-A183-9B5049F32EFE}" srcOrd="3" destOrd="0" presId="urn:microsoft.com/office/officeart/2005/8/layout/hierarchy3"/>
    <dgm:cxn modelId="{E076B4CA-076E-44B8-BDA2-CE3B793B4D5A}" type="presParOf" srcId="{F2FF9478-1E03-4710-87A0-8DBDEA49122C}" destId="{84B7AB85-44C7-4DE0-A7FD-25A20B956E26}" srcOrd="1" destOrd="0" presId="urn:microsoft.com/office/officeart/2005/8/layout/hierarchy3"/>
    <dgm:cxn modelId="{9C893A17-90D3-4BE2-9A27-C2129E4B84ED}" type="presParOf" srcId="{84B7AB85-44C7-4DE0-A7FD-25A20B956E26}" destId="{F6D68BA6-1EB5-49CB-9C98-F202BA714953}" srcOrd="0" destOrd="0" presId="urn:microsoft.com/office/officeart/2005/8/layout/hierarchy3"/>
    <dgm:cxn modelId="{01D6538C-5F24-4E4E-ABBD-158935EE3CA8}" type="presParOf" srcId="{F6D68BA6-1EB5-49CB-9C98-F202BA714953}" destId="{DA3A2995-72E0-4724-A658-2FCEDFE8E3BB}" srcOrd="0" destOrd="0" presId="urn:microsoft.com/office/officeart/2005/8/layout/hierarchy3"/>
    <dgm:cxn modelId="{9E9B89DD-2DBE-4383-8757-0550F54F1344}" type="presParOf" srcId="{F6D68BA6-1EB5-49CB-9C98-F202BA714953}" destId="{BC14909E-31FC-4681-8E0A-83FCABE09226}" srcOrd="1" destOrd="0" presId="urn:microsoft.com/office/officeart/2005/8/layout/hierarchy3"/>
    <dgm:cxn modelId="{633E1987-8782-4F7D-98CF-214388A0A01A}" type="presParOf" srcId="{84B7AB85-44C7-4DE0-A7FD-25A20B956E26}" destId="{0319E573-5E40-438C-9F00-D61F265F203B}" srcOrd="1" destOrd="0" presId="urn:microsoft.com/office/officeart/2005/8/layout/hierarchy3"/>
    <dgm:cxn modelId="{B2020FBE-B368-4DFF-A71A-BD1E685F16BC}" type="presParOf" srcId="{0319E573-5E40-438C-9F00-D61F265F203B}" destId="{443C9C78-DEED-4A53-AA2D-493D83E209B8}" srcOrd="0" destOrd="0" presId="urn:microsoft.com/office/officeart/2005/8/layout/hierarchy3"/>
    <dgm:cxn modelId="{B57E6EFA-E9FA-4CFF-8862-451C0E9D9849}" type="presParOf" srcId="{0319E573-5E40-438C-9F00-D61F265F203B}" destId="{86BA0155-E029-4FAC-B17F-E31CB13DAA35}" srcOrd="1" destOrd="0" presId="urn:microsoft.com/office/officeart/2005/8/layout/hierarchy3"/>
    <dgm:cxn modelId="{1B9D41E5-D6FE-41E7-AD31-7848FE8A2583}" type="presParOf" srcId="{0319E573-5E40-438C-9F00-D61F265F203B}" destId="{FFE9C4E3-5275-4DC8-B629-7EDE358234B7}" srcOrd="2" destOrd="0" presId="urn:microsoft.com/office/officeart/2005/8/layout/hierarchy3"/>
    <dgm:cxn modelId="{1B99F69B-6F43-4C18-9948-D7AE256FE58B}" type="presParOf" srcId="{0319E573-5E40-438C-9F00-D61F265F203B}" destId="{528FCD2D-2787-4003-BB92-F43BE269C2F4}"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975FFD-FEA7-4B07-8379-E9E14C71AA14}"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tr-TR"/>
        </a:p>
      </dgm:t>
    </dgm:pt>
    <dgm:pt modelId="{C7A84C72-7CD7-4208-AEED-BFF412EC3365}">
      <dgm:prSet phldrT="[Metin]"/>
      <dgm:spPr/>
      <dgm:t>
        <a:bodyPr/>
        <a:lstStyle/>
        <a:p>
          <a:r>
            <a:rPr lang="tr-TR" dirty="0"/>
            <a:t>2330</a:t>
          </a:r>
        </a:p>
      </dgm:t>
    </dgm:pt>
    <dgm:pt modelId="{804DB93E-C930-4CA3-9880-FDB3069CD02B}" type="parTrans" cxnId="{328298F7-4FBB-4373-8A6F-99BE08E6E189}">
      <dgm:prSet/>
      <dgm:spPr/>
      <dgm:t>
        <a:bodyPr/>
        <a:lstStyle/>
        <a:p>
          <a:endParaRPr lang="tr-TR"/>
        </a:p>
      </dgm:t>
    </dgm:pt>
    <dgm:pt modelId="{62A7BE98-EB41-42F1-B3F8-2EA6D3D0756A}" type="sibTrans" cxnId="{328298F7-4FBB-4373-8A6F-99BE08E6E189}">
      <dgm:prSet/>
      <dgm:spPr/>
      <dgm:t>
        <a:bodyPr/>
        <a:lstStyle/>
        <a:p>
          <a:endParaRPr lang="tr-TR"/>
        </a:p>
      </dgm:t>
    </dgm:pt>
    <dgm:pt modelId="{431EBDB4-E62B-4D09-9224-C41BD0D64310}">
      <dgm:prSet phldrT="[Metin]"/>
      <dgm:spPr/>
      <dgm:t>
        <a:bodyPr/>
        <a:lstStyle/>
        <a:p>
          <a:r>
            <a:rPr lang="tr-TR" dirty="0"/>
            <a:t>NAKDİ TAZMİNAT VE AYLIK BAĞLANMASI HAKKINDA KANUN</a:t>
          </a:r>
        </a:p>
      </dgm:t>
    </dgm:pt>
    <dgm:pt modelId="{7921B503-72B0-4F4E-96D7-C11073A80FB3}" type="parTrans" cxnId="{26966EFF-982D-4295-A27E-8A9FD926EEF6}">
      <dgm:prSet/>
      <dgm:spPr/>
      <dgm:t>
        <a:bodyPr/>
        <a:lstStyle/>
        <a:p>
          <a:endParaRPr lang="tr-TR"/>
        </a:p>
      </dgm:t>
    </dgm:pt>
    <dgm:pt modelId="{507B5CBB-CE87-4D71-9ECF-6A2CA123D8FE}" type="sibTrans" cxnId="{26966EFF-982D-4295-A27E-8A9FD926EEF6}">
      <dgm:prSet/>
      <dgm:spPr/>
      <dgm:t>
        <a:bodyPr/>
        <a:lstStyle/>
        <a:p>
          <a:endParaRPr lang="tr-TR"/>
        </a:p>
      </dgm:t>
    </dgm:pt>
    <dgm:pt modelId="{1B54F879-B420-4724-B872-5C5751E5F595}" type="pres">
      <dgm:prSet presAssocID="{FC975FFD-FEA7-4B07-8379-E9E14C71AA14}" presName="Name0" presStyleCnt="0">
        <dgm:presLayoutVars>
          <dgm:dir/>
          <dgm:animLvl val="lvl"/>
          <dgm:resizeHandles val="exact"/>
        </dgm:presLayoutVars>
      </dgm:prSet>
      <dgm:spPr/>
    </dgm:pt>
    <dgm:pt modelId="{4E210EBB-2090-4DB6-8CA0-6F41EA3373AA}" type="pres">
      <dgm:prSet presAssocID="{C7A84C72-7CD7-4208-AEED-BFF412EC3365}" presName="boxAndChildren" presStyleCnt="0"/>
      <dgm:spPr/>
    </dgm:pt>
    <dgm:pt modelId="{D5F2FD11-DDFE-471A-A005-B402D702AFF5}" type="pres">
      <dgm:prSet presAssocID="{C7A84C72-7CD7-4208-AEED-BFF412EC3365}" presName="parentTextBox" presStyleLbl="node1" presStyleIdx="0" presStyleCnt="1"/>
      <dgm:spPr/>
    </dgm:pt>
    <dgm:pt modelId="{1A9D01D3-2EB5-4466-B3E7-CD0082AE4139}" type="pres">
      <dgm:prSet presAssocID="{C7A84C72-7CD7-4208-AEED-BFF412EC3365}" presName="entireBox" presStyleLbl="node1" presStyleIdx="0" presStyleCnt="1" custLinFactNeighborX="-4078" custLinFactNeighborY="-622"/>
      <dgm:spPr/>
    </dgm:pt>
    <dgm:pt modelId="{E97B41A9-3D6D-437A-AD8A-2DED3E2BD08B}" type="pres">
      <dgm:prSet presAssocID="{C7A84C72-7CD7-4208-AEED-BFF412EC3365}" presName="descendantBox" presStyleCnt="0"/>
      <dgm:spPr/>
    </dgm:pt>
    <dgm:pt modelId="{73150211-131C-4346-B8E2-57000B1BFF2B}" type="pres">
      <dgm:prSet presAssocID="{431EBDB4-E62B-4D09-9224-C41BD0D64310}" presName="childTextBox" presStyleLbl="fgAccFollowNode1" presStyleIdx="0" presStyleCnt="1" custLinFactNeighborX="-2476" custLinFactNeighborY="1353">
        <dgm:presLayoutVars>
          <dgm:bulletEnabled val="1"/>
        </dgm:presLayoutVars>
      </dgm:prSet>
      <dgm:spPr/>
    </dgm:pt>
  </dgm:ptLst>
  <dgm:cxnLst>
    <dgm:cxn modelId="{95CEE909-8DB8-414C-ADCC-E64730D3D59B}" type="presOf" srcId="{FC975FFD-FEA7-4B07-8379-E9E14C71AA14}" destId="{1B54F879-B420-4724-B872-5C5751E5F595}" srcOrd="0" destOrd="0" presId="urn:microsoft.com/office/officeart/2005/8/layout/process4"/>
    <dgm:cxn modelId="{D517755F-CC31-44E3-AF7E-C8212835C137}" type="presOf" srcId="{C7A84C72-7CD7-4208-AEED-BFF412EC3365}" destId="{1A9D01D3-2EB5-4466-B3E7-CD0082AE4139}" srcOrd="1" destOrd="0" presId="urn:microsoft.com/office/officeart/2005/8/layout/process4"/>
    <dgm:cxn modelId="{A5C86B56-506D-405F-9492-2398051322B5}" type="presOf" srcId="{431EBDB4-E62B-4D09-9224-C41BD0D64310}" destId="{73150211-131C-4346-B8E2-57000B1BFF2B}" srcOrd="0" destOrd="0" presId="urn:microsoft.com/office/officeart/2005/8/layout/process4"/>
    <dgm:cxn modelId="{328298F7-4FBB-4373-8A6F-99BE08E6E189}" srcId="{FC975FFD-FEA7-4B07-8379-E9E14C71AA14}" destId="{C7A84C72-7CD7-4208-AEED-BFF412EC3365}" srcOrd="0" destOrd="0" parTransId="{804DB93E-C930-4CA3-9880-FDB3069CD02B}" sibTransId="{62A7BE98-EB41-42F1-B3F8-2EA6D3D0756A}"/>
    <dgm:cxn modelId="{AED122FD-382E-41A0-9124-B013EE00D4AA}" type="presOf" srcId="{C7A84C72-7CD7-4208-AEED-BFF412EC3365}" destId="{D5F2FD11-DDFE-471A-A005-B402D702AFF5}" srcOrd="0" destOrd="0" presId="urn:microsoft.com/office/officeart/2005/8/layout/process4"/>
    <dgm:cxn modelId="{26966EFF-982D-4295-A27E-8A9FD926EEF6}" srcId="{C7A84C72-7CD7-4208-AEED-BFF412EC3365}" destId="{431EBDB4-E62B-4D09-9224-C41BD0D64310}" srcOrd="0" destOrd="0" parTransId="{7921B503-72B0-4F4E-96D7-C11073A80FB3}" sibTransId="{507B5CBB-CE87-4D71-9ECF-6A2CA123D8FE}"/>
    <dgm:cxn modelId="{F0C8828C-6291-4DD2-93A0-78D614E0B640}" type="presParOf" srcId="{1B54F879-B420-4724-B872-5C5751E5F595}" destId="{4E210EBB-2090-4DB6-8CA0-6F41EA3373AA}" srcOrd="0" destOrd="0" presId="urn:microsoft.com/office/officeart/2005/8/layout/process4"/>
    <dgm:cxn modelId="{03F63A30-E4ED-43AF-A257-DE1D89DFE3CC}" type="presParOf" srcId="{4E210EBB-2090-4DB6-8CA0-6F41EA3373AA}" destId="{D5F2FD11-DDFE-471A-A005-B402D702AFF5}" srcOrd="0" destOrd="0" presId="urn:microsoft.com/office/officeart/2005/8/layout/process4"/>
    <dgm:cxn modelId="{1438BECD-68C7-4658-9432-5AF4FC44B5C3}" type="presParOf" srcId="{4E210EBB-2090-4DB6-8CA0-6F41EA3373AA}" destId="{1A9D01D3-2EB5-4466-B3E7-CD0082AE4139}" srcOrd="1" destOrd="0" presId="urn:microsoft.com/office/officeart/2005/8/layout/process4"/>
    <dgm:cxn modelId="{125B1F6F-9A5A-4C38-A511-E8D029A99E8A}" type="presParOf" srcId="{4E210EBB-2090-4DB6-8CA0-6F41EA3373AA}" destId="{E97B41A9-3D6D-437A-AD8A-2DED3E2BD08B}" srcOrd="2" destOrd="0" presId="urn:microsoft.com/office/officeart/2005/8/layout/process4"/>
    <dgm:cxn modelId="{A5E50648-8C69-422D-AF4A-BEBD1250D4D0}" type="presParOf" srcId="{E97B41A9-3D6D-437A-AD8A-2DED3E2BD08B}" destId="{73150211-131C-4346-B8E2-57000B1BFF2B}"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975FFD-FEA7-4B07-8379-E9E14C71AA14}"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tr-TR"/>
        </a:p>
      </dgm:t>
    </dgm:pt>
    <dgm:pt modelId="{C7A84C72-7CD7-4208-AEED-BFF412EC3365}">
      <dgm:prSet phldrT="[Metin]"/>
      <dgm:spPr/>
      <dgm:t>
        <a:bodyPr/>
        <a:lstStyle/>
        <a:p>
          <a:r>
            <a:rPr lang="tr-TR" dirty="0"/>
            <a:t>3713</a:t>
          </a:r>
        </a:p>
      </dgm:t>
    </dgm:pt>
    <dgm:pt modelId="{804DB93E-C930-4CA3-9880-FDB3069CD02B}" type="parTrans" cxnId="{328298F7-4FBB-4373-8A6F-99BE08E6E189}">
      <dgm:prSet/>
      <dgm:spPr/>
      <dgm:t>
        <a:bodyPr/>
        <a:lstStyle/>
        <a:p>
          <a:endParaRPr lang="tr-TR"/>
        </a:p>
      </dgm:t>
    </dgm:pt>
    <dgm:pt modelId="{62A7BE98-EB41-42F1-B3F8-2EA6D3D0756A}" type="sibTrans" cxnId="{328298F7-4FBB-4373-8A6F-99BE08E6E189}">
      <dgm:prSet/>
      <dgm:spPr/>
      <dgm:t>
        <a:bodyPr/>
        <a:lstStyle/>
        <a:p>
          <a:endParaRPr lang="tr-TR"/>
        </a:p>
      </dgm:t>
    </dgm:pt>
    <dgm:pt modelId="{431EBDB4-E62B-4D09-9224-C41BD0D64310}">
      <dgm:prSet phldrT="[Metin]"/>
      <dgm:spPr/>
      <dgm:t>
        <a:bodyPr/>
        <a:lstStyle/>
        <a:p>
          <a:r>
            <a:rPr lang="tr-TR" dirty="0"/>
            <a:t>TERÖRLE MÜCADELE KANUNU</a:t>
          </a:r>
        </a:p>
      </dgm:t>
    </dgm:pt>
    <dgm:pt modelId="{7921B503-72B0-4F4E-96D7-C11073A80FB3}" type="parTrans" cxnId="{26966EFF-982D-4295-A27E-8A9FD926EEF6}">
      <dgm:prSet/>
      <dgm:spPr/>
      <dgm:t>
        <a:bodyPr/>
        <a:lstStyle/>
        <a:p>
          <a:endParaRPr lang="tr-TR"/>
        </a:p>
      </dgm:t>
    </dgm:pt>
    <dgm:pt modelId="{507B5CBB-CE87-4D71-9ECF-6A2CA123D8FE}" type="sibTrans" cxnId="{26966EFF-982D-4295-A27E-8A9FD926EEF6}">
      <dgm:prSet/>
      <dgm:spPr/>
      <dgm:t>
        <a:bodyPr/>
        <a:lstStyle/>
        <a:p>
          <a:endParaRPr lang="tr-TR"/>
        </a:p>
      </dgm:t>
    </dgm:pt>
    <dgm:pt modelId="{1B54F879-B420-4724-B872-5C5751E5F595}" type="pres">
      <dgm:prSet presAssocID="{FC975FFD-FEA7-4B07-8379-E9E14C71AA14}" presName="Name0" presStyleCnt="0">
        <dgm:presLayoutVars>
          <dgm:dir/>
          <dgm:animLvl val="lvl"/>
          <dgm:resizeHandles val="exact"/>
        </dgm:presLayoutVars>
      </dgm:prSet>
      <dgm:spPr/>
    </dgm:pt>
    <dgm:pt modelId="{4E210EBB-2090-4DB6-8CA0-6F41EA3373AA}" type="pres">
      <dgm:prSet presAssocID="{C7A84C72-7CD7-4208-AEED-BFF412EC3365}" presName="boxAndChildren" presStyleCnt="0"/>
      <dgm:spPr/>
    </dgm:pt>
    <dgm:pt modelId="{D5F2FD11-DDFE-471A-A005-B402D702AFF5}" type="pres">
      <dgm:prSet presAssocID="{C7A84C72-7CD7-4208-AEED-BFF412EC3365}" presName="parentTextBox" presStyleLbl="node1" presStyleIdx="0" presStyleCnt="1"/>
      <dgm:spPr/>
    </dgm:pt>
    <dgm:pt modelId="{1A9D01D3-2EB5-4466-B3E7-CD0082AE4139}" type="pres">
      <dgm:prSet presAssocID="{C7A84C72-7CD7-4208-AEED-BFF412EC3365}" presName="entireBox" presStyleLbl="node1" presStyleIdx="0" presStyleCnt="1" custLinFactNeighborX="5906"/>
      <dgm:spPr/>
    </dgm:pt>
    <dgm:pt modelId="{E97B41A9-3D6D-437A-AD8A-2DED3E2BD08B}" type="pres">
      <dgm:prSet presAssocID="{C7A84C72-7CD7-4208-AEED-BFF412EC3365}" presName="descendantBox" presStyleCnt="0"/>
      <dgm:spPr/>
    </dgm:pt>
    <dgm:pt modelId="{73150211-131C-4346-B8E2-57000B1BFF2B}" type="pres">
      <dgm:prSet presAssocID="{431EBDB4-E62B-4D09-9224-C41BD0D64310}" presName="childTextBox" presStyleLbl="fgAccFollowNode1" presStyleIdx="0" presStyleCnt="1">
        <dgm:presLayoutVars>
          <dgm:bulletEnabled val="1"/>
        </dgm:presLayoutVars>
      </dgm:prSet>
      <dgm:spPr/>
    </dgm:pt>
  </dgm:ptLst>
  <dgm:cxnLst>
    <dgm:cxn modelId="{B68C2301-D261-4F4F-9211-32A618B37611}" type="presOf" srcId="{C7A84C72-7CD7-4208-AEED-BFF412EC3365}" destId="{1A9D01D3-2EB5-4466-B3E7-CD0082AE4139}" srcOrd="1" destOrd="0" presId="urn:microsoft.com/office/officeart/2005/8/layout/process4"/>
    <dgm:cxn modelId="{74C85223-1E14-419D-84AB-8A54AF2E4FF5}" type="presOf" srcId="{C7A84C72-7CD7-4208-AEED-BFF412EC3365}" destId="{D5F2FD11-DDFE-471A-A005-B402D702AFF5}" srcOrd="0" destOrd="0" presId="urn:microsoft.com/office/officeart/2005/8/layout/process4"/>
    <dgm:cxn modelId="{B80E7E38-E757-47F3-A90E-3FD3D2063471}" type="presOf" srcId="{FC975FFD-FEA7-4B07-8379-E9E14C71AA14}" destId="{1B54F879-B420-4724-B872-5C5751E5F595}" srcOrd="0" destOrd="0" presId="urn:microsoft.com/office/officeart/2005/8/layout/process4"/>
    <dgm:cxn modelId="{2DCE4759-08A9-482C-935E-B1E429BE3723}" type="presOf" srcId="{431EBDB4-E62B-4D09-9224-C41BD0D64310}" destId="{73150211-131C-4346-B8E2-57000B1BFF2B}" srcOrd="0" destOrd="0" presId="urn:microsoft.com/office/officeart/2005/8/layout/process4"/>
    <dgm:cxn modelId="{328298F7-4FBB-4373-8A6F-99BE08E6E189}" srcId="{FC975FFD-FEA7-4B07-8379-E9E14C71AA14}" destId="{C7A84C72-7CD7-4208-AEED-BFF412EC3365}" srcOrd="0" destOrd="0" parTransId="{804DB93E-C930-4CA3-9880-FDB3069CD02B}" sibTransId="{62A7BE98-EB41-42F1-B3F8-2EA6D3D0756A}"/>
    <dgm:cxn modelId="{26966EFF-982D-4295-A27E-8A9FD926EEF6}" srcId="{C7A84C72-7CD7-4208-AEED-BFF412EC3365}" destId="{431EBDB4-E62B-4D09-9224-C41BD0D64310}" srcOrd="0" destOrd="0" parTransId="{7921B503-72B0-4F4E-96D7-C11073A80FB3}" sibTransId="{507B5CBB-CE87-4D71-9ECF-6A2CA123D8FE}"/>
    <dgm:cxn modelId="{F2740E75-C01F-42D8-91D2-A8A8B9E3416D}" type="presParOf" srcId="{1B54F879-B420-4724-B872-5C5751E5F595}" destId="{4E210EBB-2090-4DB6-8CA0-6F41EA3373AA}" srcOrd="0" destOrd="0" presId="urn:microsoft.com/office/officeart/2005/8/layout/process4"/>
    <dgm:cxn modelId="{4FF97ABD-7271-448E-A25F-884D4B31AE78}" type="presParOf" srcId="{4E210EBB-2090-4DB6-8CA0-6F41EA3373AA}" destId="{D5F2FD11-DDFE-471A-A005-B402D702AFF5}" srcOrd="0" destOrd="0" presId="urn:microsoft.com/office/officeart/2005/8/layout/process4"/>
    <dgm:cxn modelId="{552CC780-8148-45BF-A60B-8DF0540156D9}" type="presParOf" srcId="{4E210EBB-2090-4DB6-8CA0-6F41EA3373AA}" destId="{1A9D01D3-2EB5-4466-B3E7-CD0082AE4139}" srcOrd="1" destOrd="0" presId="urn:microsoft.com/office/officeart/2005/8/layout/process4"/>
    <dgm:cxn modelId="{5B903E05-2596-4DFA-A1CA-6CF4B8318701}" type="presParOf" srcId="{4E210EBB-2090-4DB6-8CA0-6F41EA3373AA}" destId="{E97B41A9-3D6D-437A-AD8A-2DED3E2BD08B}" srcOrd="2" destOrd="0" presId="urn:microsoft.com/office/officeart/2005/8/layout/process4"/>
    <dgm:cxn modelId="{C59E9850-F5DC-438D-891C-1876B5375EEA}" type="presParOf" srcId="{E97B41A9-3D6D-437A-AD8A-2DED3E2BD08B}" destId="{73150211-131C-4346-B8E2-57000B1BFF2B}"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C975FFD-FEA7-4B07-8379-E9E14C71AA14}"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tr-TR"/>
        </a:p>
      </dgm:t>
    </dgm:pt>
    <dgm:pt modelId="{C7A84C72-7CD7-4208-AEED-BFF412EC3365}">
      <dgm:prSet phldrT="[Metin]"/>
      <dgm:spPr/>
      <dgm:t>
        <a:bodyPr/>
        <a:lstStyle/>
        <a:p>
          <a:r>
            <a:rPr lang="tr-TR"/>
            <a:t>5233</a:t>
          </a:r>
          <a:endParaRPr lang="tr-TR" dirty="0"/>
        </a:p>
      </dgm:t>
    </dgm:pt>
    <dgm:pt modelId="{804DB93E-C930-4CA3-9880-FDB3069CD02B}" type="parTrans" cxnId="{328298F7-4FBB-4373-8A6F-99BE08E6E189}">
      <dgm:prSet/>
      <dgm:spPr/>
      <dgm:t>
        <a:bodyPr/>
        <a:lstStyle/>
        <a:p>
          <a:endParaRPr lang="tr-TR"/>
        </a:p>
      </dgm:t>
    </dgm:pt>
    <dgm:pt modelId="{62A7BE98-EB41-42F1-B3F8-2EA6D3D0756A}" type="sibTrans" cxnId="{328298F7-4FBB-4373-8A6F-99BE08E6E189}">
      <dgm:prSet/>
      <dgm:spPr/>
      <dgm:t>
        <a:bodyPr/>
        <a:lstStyle/>
        <a:p>
          <a:endParaRPr lang="tr-TR"/>
        </a:p>
      </dgm:t>
    </dgm:pt>
    <dgm:pt modelId="{431EBDB4-E62B-4D09-9224-C41BD0D64310}">
      <dgm:prSet phldrT="[Metin]"/>
      <dgm:spPr/>
      <dgm:t>
        <a:bodyPr/>
        <a:lstStyle/>
        <a:p>
          <a:r>
            <a:rPr lang="tr-TR" b="1" dirty="0"/>
            <a:t>TERÖR VE TERÖRLE MÜCADELEDEN DOĞAN ZARARLARIN KARŞILANMASI</a:t>
          </a:r>
          <a:endParaRPr lang="tr-TR" dirty="0"/>
        </a:p>
      </dgm:t>
    </dgm:pt>
    <dgm:pt modelId="{507B5CBB-CE87-4D71-9ECF-6A2CA123D8FE}" type="sibTrans" cxnId="{26966EFF-982D-4295-A27E-8A9FD926EEF6}">
      <dgm:prSet/>
      <dgm:spPr/>
      <dgm:t>
        <a:bodyPr/>
        <a:lstStyle/>
        <a:p>
          <a:endParaRPr lang="tr-TR"/>
        </a:p>
      </dgm:t>
    </dgm:pt>
    <dgm:pt modelId="{7921B503-72B0-4F4E-96D7-C11073A80FB3}" type="parTrans" cxnId="{26966EFF-982D-4295-A27E-8A9FD926EEF6}">
      <dgm:prSet/>
      <dgm:spPr/>
      <dgm:t>
        <a:bodyPr/>
        <a:lstStyle/>
        <a:p>
          <a:endParaRPr lang="tr-TR"/>
        </a:p>
      </dgm:t>
    </dgm:pt>
    <dgm:pt modelId="{1B54F879-B420-4724-B872-5C5751E5F595}" type="pres">
      <dgm:prSet presAssocID="{FC975FFD-FEA7-4B07-8379-E9E14C71AA14}" presName="Name0" presStyleCnt="0">
        <dgm:presLayoutVars>
          <dgm:dir/>
          <dgm:animLvl val="lvl"/>
          <dgm:resizeHandles val="exact"/>
        </dgm:presLayoutVars>
      </dgm:prSet>
      <dgm:spPr/>
    </dgm:pt>
    <dgm:pt modelId="{4E210EBB-2090-4DB6-8CA0-6F41EA3373AA}" type="pres">
      <dgm:prSet presAssocID="{C7A84C72-7CD7-4208-AEED-BFF412EC3365}" presName="boxAndChildren" presStyleCnt="0"/>
      <dgm:spPr/>
    </dgm:pt>
    <dgm:pt modelId="{D5F2FD11-DDFE-471A-A005-B402D702AFF5}" type="pres">
      <dgm:prSet presAssocID="{C7A84C72-7CD7-4208-AEED-BFF412EC3365}" presName="parentTextBox" presStyleLbl="node1" presStyleIdx="0" presStyleCnt="1"/>
      <dgm:spPr/>
    </dgm:pt>
    <dgm:pt modelId="{1A9D01D3-2EB5-4466-B3E7-CD0082AE4139}" type="pres">
      <dgm:prSet presAssocID="{C7A84C72-7CD7-4208-AEED-BFF412EC3365}" presName="entireBox" presStyleLbl="node1" presStyleIdx="0" presStyleCnt="1" custLinFactNeighborX="-6845" custLinFactNeighborY="-1519"/>
      <dgm:spPr/>
    </dgm:pt>
    <dgm:pt modelId="{E97B41A9-3D6D-437A-AD8A-2DED3E2BD08B}" type="pres">
      <dgm:prSet presAssocID="{C7A84C72-7CD7-4208-AEED-BFF412EC3365}" presName="descendantBox" presStyleCnt="0"/>
      <dgm:spPr/>
    </dgm:pt>
    <dgm:pt modelId="{73150211-131C-4346-B8E2-57000B1BFF2B}" type="pres">
      <dgm:prSet presAssocID="{431EBDB4-E62B-4D09-9224-C41BD0D64310}" presName="childTextBox" presStyleLbl="fgAccFollowNode1" presStyleIdx="0" presStyleCnt="1" custScaleY="102137">
        <dgm:presLayoutVars>
          <dgm:bulletEnabled val="1"/>
        </dgm:presLayoutVars>
      </dgm:prSet>
      <dgm:spPr/>
    </dgm:pt>
  </dgm:ptLst>
  <dgm:cxnLst>
    <dgm:cxn modelId="{7AF6BD00-9510-4A3B-8870-5CF4988DB5D6}" type="presOf" srcId="{431EBDB4-E62B-4D09-9224-C41BD0D64310}" destId="{73150211-131C-4346-B8E2-57000B1BFF2B}" srcOrd="0" destOrd="0" presId="urn:microsoft.com/office/officeart/2005/8/layout/process4"/>
    <dgm:cxn modelId="{C9B00336-D542-42F5-97AE-99429FED2DB9}" type="presOf" srcId="{FC975FFD-FEA7-4B07-8379-E9E14C71AA14}" destId="{1B54F879-B420-4724-B872-5C5751E5F595}" srcOrd="0" destOrd="0" presId="urn:microsoft.com/office/officeart/2005/8/layout/process4"/>
    <dgm:cxn modelId="{D8731973-6D4E-4603-BA4E-3A4B1F3BBD6E}" type="presOf" srcId="{C7A84C72-7CD7-4208-AEED-BFF412EC3365}" destId="{1A9D01D3-2EB5-4466-B3E7-CD0082AE4139}" srcOrd="1" destOrd="0" presId="urn:microsoft.com/office/officeart/2005/8/layout/process4"/>
    <dgm:cxn modelId="{9E84AE9D-900D-409D-8110-D0A6E0B1E227}" type="presOf" srcId="{C7A84C72-7CD7-4208-AEED-BFF412EC3365}" destId="{D5F2FD11-DDFE-471A-A005-B402D702AFF5}" srcOrd="0" destOrd="0" presId="urn:microsoft.com/office/officeart/2005/8/layout/process4"/>
    <dgm:cxn modelId="{328298F7-4FBB-4373-8A6F-99BE08E6E189}" srcId="{FC975FFD-FEA7-4B07-8379-E9E14C71AA14}" destId="{C7A84C72-7CD7-4208-AEED-BFF412EC3365}" srcOrd="0" destOrd="0" parTransId="{804DB93E-C930-4CA3-9880-FDB3069CD02B}" sibTransId="{62A7BE98-EB41-42F1-B3F8-2EA6D3D0756A}"/>
    <dgm:cxn modelId="{26966EFF-982D-4295-A27E-8A9FD926EEF6}" srcId="{C7A84C72-7CD7-4208-AEED-BFF412EC3365}" destId="{431EBDB4-E62B-4D09-9224-C41BD0D64310}" srcOrd="0" destOrd="0" parTransId="{7921B503-72B0-4F4E-96D7-C11073A80FB3}" sibTransId="{507B5CBB-CE87-4D71-9ECF-6A2CA123D8FE}"/>
    <dgm:cxn modelId="{10DAD993-C6F0-4ABD-8DFE-844834D236D1}" type="presParOf" srcId="{1B54F879-B420-4724-B872-5C5751E5F595}" destId="{4E210EBB-2090-4DB6-8CA0-6F41EA3373AA}" srcOrd="0" destOrd="0" presId="urn:microsoft.com/office/officeart/2005/8/layout/process4"/>
    <dgm:cxn modelId="{AFCB60A4-185B-46B5-A7D1-02B0F808FBDC}" type="presParOf" srcId="{4E210EBB-2090-4DB6-8CA0-6F41EA3373AA}" destId="{D5F2FD11-DDFE-471A-A005-B402D702AFF5}" srcOrd="0" destOrd="0" presId="urn:microsoft.com/office/officeart/2005/8/layout/process4"/>
    <dgm:cxn modelId="{A0AECBF8-9D22-4937-84CC-3953DD03A15B}" type="presParOf" srcId="{4E210EBB-2090-4DB6-8CA0-6F41EA3373AA}" destId="{1A9D01D3-2EB5-4466-B3E7-CD0082AE4139}" srcOrd="1" destOrd="0" presId="urn:microsoft.com/office/officeart/2005/8/layout/process4"/>
    <dgm:cxn modelId="{E68899C0-BB80-48AC-A5BD-F6D6F856FDC3}" type="presParOf" srcId="{4E210EBB-2090-4DB6-8CA0-6F41EA3373AA}" destId="{E97B41A9-3D6D-437A-AD8A-2DED3E2BD08B}" srcOrd="2" destOrd="0" presId="urn:microsoft.com/office/officeart/2005/8/layout/process4"/>
    <dgm:cxn modelId="{56B7BA75-5545-4BA7-84AF-88BACAE2288D}" type="presParOf" srcId="{E97B41A9-3D6D-437A-AD8A-2DED3E2BD08B}" destId="{73150211-131C-4346-B8E2-57000B1BFF2B}"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C975FFD-FEA7-4B07-8379-E9E14C71AA14}"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tr-TR"/>
        </a:p>
      </dgm:t>
    </dgm:pt>
    <dgm:pt modelId="{C7A84C72-7CD7-4208-AEED-BFF412EC3365}">
      <dgm:prSet phldrT="[Metin]"/>
      <dgm:spPr/>
      <dgm:t>
        <a:bodyPr/>
        <a:lstStyle/>
        <a:p>
          <a:r>
            <a:rPr lang="tr-TR" dirty="0"/>
            <a:t>1005</a:t>
          </a:r>
        </a:p>
      </dgm:t>
    </dgm:pt>
    <dgm:pt modelId="{804DB93E-C930-4CA3-9880-FDB3069CD02B}" type="parTrans" cxnId="{328298F7-4FBB-4373-8A6F-99BE08E6E189}">
      <dgm:prSet/>
      <dgm:spPr/>
      <dgm:t>
        <a:bodyPr/>
        <a:lstStyle/>
        <a:p>
          <a:endParaRPr lang="tr-TR"/>
        </a:p>
      </dgm:t>
    </dgm:pt>
    <dgm:pt modelId="{62A7BE98-EB41-42F1-B3F8-2EA6D3D0756A}" type="sibTrans" cxnId="{328298F7-4FBB-4373-8A6F-99BE08E6E189}">
      <dgm:prSet/>
      <dgm:spPr/>
      <dgm:t>
        <a:bodyPr/>
        <a:lstStyle/>
        <a:p>
          <a:endParaRPr lang="tr-TR"/>
        </a:p>
      </dgm:t>
    </dgm:pt>
    <dgm:pt modelId="{431EBDB4-E62B-4D09-9224-C41BD0D64310}">
      <dgm:prSet phldrT="[Metin]" custT="1"/>
      <dgm:spPr/>
      <dgm:t>
        <a:bodyPr/>
        <a:lstStyle/>
        <a:p>
          <a:pPr algn="ctr"/>
          <a:r>
            <a:rPr lang="tr-TR" sz="3200" b="1" dirty="0">
              <a:latin typeface="+mj-lt"/>
            </a:rPr>
            <a:t>İstiklal Madalyası Verilmiş Bulunanlara</a:t>
          </a:r>
          <a:r>
            <a:rPr lang="tr-TR" sz="3200" dirty="0">
              <a:latin typeface="+mj-lt"/>
            </a:rPr>
            <a:t> </a:t>
          </a:r>
          <a:r>
            <a:rPr lang="tr-TR" sz="3200" b="1" dirty="0">
              <a:latin typeface="+mj-lt"/>
            </a:rPr>
            <a:t>Vatani Hizmet Tertibinden Şeref Aylığı</a:t>
          </a:r>
          <a:r>
            <a:rPr lang="tr-TR" sz="3200" dirty="0">
              <a:latin typeface="+mj-lt"/>
            </a:rPr>
            <a:t> </a:t>
          </a:r>
          <a:r>
            <a:rPr lang="tr-TR" sz="3200" b="1" dirty="0">
              <a:latin typeface="+mj-lt"/>
            </a:rPr>
            <a:t>Bağlanması Hakkında Kanun</a:t>
          </a:r>
          <a:endParaRPr lang="tr-TR" sz="3200" dirty="0">
            <a:latin typeface="+mj-lt"/>
          </a:endParaRPr>
        </a:p>
      </dgm:t>
    </dgm:pt>
    <dgm:pt modelId="{507B5CBB-CE87-4D71-9ECF-6A2CA123D8FE}" type="sibTrans" cxnId="{26966EFF-982D-4295-A27E-8A9FD926EEF6}">
      <dgm:prSet/>
      <dgm:spPr/>
      <dgm:t>
        <a:bodyPr/>
        <a:lstStyle/>
        <a:p>
          <a:endParaRPr lang="tr-TR"/>
        </a:p>
      </dgm:t>
    </dgm:pt>
    <dgm:pt modelId="{7921B503-72B0-4F4E-96D7-C11073A80FB3}" type="parTrans" cxnId="{26966EFF-982D-4295-A27E-8A9FD926EEF6}">
      <dgm:prSet/>
      <dgm:spPr/>
      <dgm:t>
        <a:bodyPr/>
        <a:lstStyle/>
        <a:p>
          <a:endParaRPr lang="tr-TR"/>
        </a:p>
      </dgm:t>
    </dgm:pt>
    <dgm:pt modelId="{1B54F879-B420-4724-B872-5C5751E5F595}" type="pres">
      <dgm:prSet presAssocID="{FC975FFD-FEA7-4B07-8379-E9E14C71AA14}" presName="Name0" presStyleCnt="0">
        <dgm:presLayoutVars>
          <dgm:dir/>
          <dgm:animLvl val="lvl"/>
          <dgm:resizeHandles val="exact"/>
        </dgm:presLayoutVars>
      </dgm:prSet>
      <dgm:spPr/>
    </dgm:pt>
    <dgm:pt modelId="{4E210EBB-2090-4DB6-8CA0-6F41EA3373AA}" type="pres">
      <dgm:prSet presAssocID="{C7A84C72-7CD7-4208-AEED-BFF412EC3365}" presName="boxAndChildren" presStyleCnt="0"/>
      <dgm:spPr/>
    </dgm:pt>
    <dgm:pt modelId="{D5F2FD11-DDFE-471A-A005-B402D702AFF5}" type="pres">
      <dgm:prSet presAssocID="{C7A84C72-7CD7-4208-AEED-BFF412EC3365}" presName="parentTextBox" presStyleLbl="node1" presStyleIdx="0" presStyleCnt="1"/>
      <dgm:spPr/>
    </dgm:pt>
    <dgm:pt modelId="{1A9D01D3-2EB5-4466-B3E7-CD0082AE4139}" type="pres">
      <dgm:prSet presAssocID="{C7A84C72-7CD7-4208-AEED-BFF412EC3365}" presName="entireBox" presStyleLbl="node1" presStyleIdx="0" presStyleCnt="1" custLinFactNeighborX="-4987" custLinFactNeighborY="-887"/>
      <dgm:spPr/>
    </dgm:pt>
    <dgm:pt modelId="{E97B41A9-3D6D-437A-AD8A-2DED3E2BD08B}" type="pres">
      <dgm:prSet presAssocID="{C7A84C72-7CD7-4208-AEED-BFF412EC3365}" presName="descendantBox" presStyleCnt="0"/>
      <dgm:spPr/>
    </dgm:pt>
    <dgm:pt modelId="{73150211-131C-4346-B8E2-57000B1BFF2B}" type="pres">
      <dgm:prSet presAssocID="{431EBDB4-E62B-4D09-9224-C41BD0D64310}" presName="childTextBox" presStyleLbl="fgAccFollowNode1" presStyleIdx="0" presStyleCnt="1" custScaleY="112458">
        <dgm:presLayoutVars>
          <dgm:bulletEnabled val="1"/>
        </dgm:presLayoutVars>
      </dgm:prSet>
      <dgm:spPr/>
    </dgm:pt>
  </dgm:ptLst>
  <dgm:cxnLst>
    <dgm:cxn modelId="{F5A2530E-AB2C-4061-85E5-69C6CDF69D39}" type="presOf" srcId="{431EBDB4-E62B-4D09-9224-C41BD0D64310}" destId="{73150211-131C-4346-B8E2-57000B1BFF2B}" srcOrd="0" destOrd="0" presId="urn:microsoft.com/office/officeart/2005/8/layout/process4"/>
    <dgm:cxn modelId="{0E490C2A-F531-4527-AC66-1D1B885ED26D}" type="presOf" srcId="{FC975FFD-FEA7-4B07-8379-E9E14C71AA14}" destId="{1B54F879-B420-4724-B872-5C5751E5F595}" srcOrd="0" destOrd="0" presId="urn:microsoft.com/office/officeart/2005/8/layout/process4"/>
    <dgm:cxn modelId="{1B9EBB69-848A-4348-9966-0ADE690ACCE1}" type="presOf" srcId="{C7A84C72-7CD7-4208-AEED-BFF412EC3365}" destId="{D5F2FD11-DDFE-471A-A005-B402D702AFF5}" srcOrd="0" destOrd="0" presId="urn:microsoft.com/office/officeart/2005/8/layout/process4"/>
    <dgm:cxn modelId="{D23208A9-13E3-433B-B86D-7C3A8B5260CA}" type="presOf" srcId="{C7A84C72-7CD7-4208-AEED-BFF412EC3365}" destId="{1A9D01D3-2EB5-4466-B3E7-CD0082AE4139}" srcOrd="1" destOrd="0" presId="urn:microsoft.com/office/officeart/2005/8/layout/process4"/>
    <dgm:cxn modelId="{328298F7-4FBB-4373-8A6F-99BE08E6E189}" srcId="{FC975FFD-FEA7-4B07-8379-E9E14C71AA14}" destId="{C7A84C72-7CD7-4208-AEED-BFF412EC3365}" srcOrd="0" destOrd="0" parTransId="{804DB93E-C930-4CA3-9880-FDB3069CD02B}" sibTransId="{62A7BE98-EB41-42F1-B3F8-2EA6D3D0756A}"/>
    <dgm:cxn modelId="{26966EFF-982D-4295-A27E-8A9FD926EEF6}" srcId="{C7A84C72-7CD7-4208-AEED-BFF412EC3365}" destId="{431EBDB4-E62B-4D09-9224-C41BD0D64310}" srcOrd="0" destOrd="0" parTransId="{7921B503-72B0-4F4E-96D7-C11073A80FB3}" sibTransId="{507B5CBB-CE87-4D71-9ECF-6A2CA123D8FE}"/>
    <dgm:cxn modelId="{ED9D0A9D-9C52-4770-A1F9-82E627D8FA36}" type="presParOf" srcId="{1B54F879-B420-4724-B872-5C5751E5F595}" destId="{4E210EBB-2090-4DB6-8CA0-6F41EA3373AA}" srcOrd="0" destOrd="0" presId="urn:microsoft.com/office/officeart/2005/8/layout/process4"/>
    <dgm:cxn modelId="{EEA9FBAD-0CF0-4EFC-A7D8-FAA5BD3DFEF5}" type="presParOf" srcId="{4E210EBB-2090-4DB6-8CA0-6F41EA3373AA}" destId="{D5F2FD11-DDFE-471A-A005-B402D702AFF5}" srcOrd="0" destOrd="0" presId="urn:microsoft.com/office/officeart/2005/8/layout/process4"/>
    <dgm:cxn modelId="{82CA19AD-8F2E-48BB-BB24-74AF64A3D0CA}" type="presParOf" srcId="{4E210EBB-2090-4DB6-8CA0-6F41EA3373AA}" destId="{1A9D01D3-2EB5-4466-B3E7-CD0082AE4139}" srcOrd="1" destOrd="0" presId="urn:microsoft.com/office/officeart/2005/8/layout/process4"/>
    <dgm:cxn modelId="{4393737B-40A0-4AFB-9274-273B5B42006C}" type="presParOf" srcId="{4E210EBB-2090-4DB6-8CA0-6F41EA3373AA}" destId="{E97B41A9-3D6D-437A-AD8A-2DED3E2BD08B}" srcOrd="2" destOrd="0" presId="urn:microsoft.com/office/officeart/2005/8/layout/process4"/>
    <dgm:cxn modelId="{D98D64FD-5746-4900-9923-F0529BA1DEF6}" type="presParOf" srcId="{E97B41A9-3D6D-437A-AD8A-2DED3E2BD08B}" destId="{73150211-131C-4346-B8E2-57000B1BFF2B}"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6C1F4-0B2D-4DFB-8A29-AB18FD50F4AA}">
      <dsp:nvSpPr>
        <dsp:cNvPr id="0" name=""/>
        <dsp:cNvSpPr/>
      </dsp:nvSpPr>
      <dsp:spPr>
        <a:xfrm>
          <a:off x="599515" y="219"/>
          <a:ext cx="2592037" cy="12960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tr-TR" sz="3600" kern="1200" dirty="0"/>
            <a:t>Vazife Malullüğü</a:t>
          </a:r>
        </a:p>
      </dsp:txBody>
      <dsp:txXfrm>
        <a:off x="637474" y="38178"/>
        <a:ext cx="2516119" cy="1220100"/>
      </dsp:txXfrm>
    </dsp:sp>
    <dsp:sp modelId="{45C8CBF7-7348-4089-88C4-F06A79EE1170}">
      <dsp:nvSpPr>
        <dsp:cNvPr id="0" name=""/>
        <dsp:cNvSpPr/>
      </dsp:nvSpPr>
      <dsp:spPr>
        <a:xfrm>
          <a:off x="858719" y="1296238"/>
          <a:ext cx="259203" cy="972013"/>
        </a:xfrm>
        <a:custGeom>
          <a:avLst/>
          <a:gdLst/>
          <a:ahLst/>
          <a:cxnLst/>
          <a:rect l="0" t="0" r="0" b="0"/>
          <a:pathLst>
            <a:path>
              <a:moveTo>
                <a:pt x="0" y="0"/>
              </a:moveTo>
              <a:lnTo>
                <a:pt x="0" y="972013"/>
              </a:lnTo>
              <a:lnTo>
                <a:pt x="259203" y="9720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98736E-9343-4875-8B82-71F7F4D9B5F6}">
      <dsp:nvSpPr>
        <dsp:cNvPr id="0" name=""/>
        <dsp:cNvSpPr/>
      </dsp:nvSpPr>
      <dsp:spPr>
        <a:xfrm>
          <a:off x="1117923" y="1620242"/>
          <a:ext cx="2073629" cy="129601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tr-TR" sz="3200" kern="1200" dirty="0"/>
            <a:t>5434/45</a:t>
          </a:r>
        </a:p>
        <a:p>
          <a:pPr marL="0" lvl="0" indent="0" algn="ctr" defTabSz="1422400">
            <a:lnSpc>
              <a:spcPct val="90000"/>
            </a:lnSpc>
            <a:spcBef>
              <a:spcPct val="0"/>
            </a:spcBef>
            <a:spcAft>
              <a:spcPct val="35000"/>
            </a:spcAft>
            <a:buNone/>
          </a:pPr>
          <a:r>
            <a:rPr lang="tr-TR" sz="3200" kern="1200" dirty="0"/>
            <a:t>5434/56</a:t>
          </a:r>
        </a:p>
      </dsp:txBody>
      <dsp:txXfrm>
        <a:off x="1155882" y="1658201"/>
        <a:ext cx="1997711" cy="1220100"/>
      </dsp:txXfrm>
    </dsp:sp>
    <dsp:sp modelId="{E1BCAFAC-8BCF-4D31-B3A7-6D21D23423E3}">
      <dsp:nvSpPr>
        <dsp:cNvPr id="0" name=""/>
        <dsp:cNvSpPr/>
      </dsp:nvSpPr>
      <dsp:spPr>
        <a:xfrm>
          <a:off x="858719" y="1296238"/>
          <a:ext cx="259203" cy="2592037"/>
        </a:xfrm>
        <a:custGeom>
          <a:avLst/>
          <a:gdLst/>
          <a:ahLst/>
          <a:cxnLst/>
          <a:rect l="0" t="0" r="0" b="0"/>
          <a:pathLst>
            <a:path>
              <a:moveTo>
                <a:pt x="0" y="0"/>
              </a:moveTo>
              <a:lnTo>
                <a:pt x="0" y="2592037"/>
              </a:lnTo>
              <a:lnTo>
                <a:pt x="259203" y="259203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43E167-54BC-4348-A183-9B5049F32EFE}">
      <dsp:nvSpPr>
        <dsp:cNvPr id="0" name=""/>
        <dsp:cNvSpPr/>
      </dsp:nvSpPr>
      <dsp:spPr>
        <a:xfrm>
          <a:off x="1117923" y="3240265"/>
          <a:ext cx="2073629" cy="129601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tr-TR" sz="3200" kern="1200" dirty="0"/>
            <a:t>5510-47/1</a:t>
          </a:r>
        </a:p>
      </dsp:txBody>
      <dsp:txXfrm>
        <a:off x="1155882" y="3278224"/>
        <a:ext cx="1997711" cy="1220100"/>
      </dsp:txXfrm>
    </dsp:sp>
    <dsp:sp modelId="{DA3A2995-72E0-4724-A658-2FCEDFE8E3BB}">
      <dsp:nvSpPr>
        <dsp:cNvPr id="0" name=""/>
        <dsp:cNvSpPr/>
      </dsp:nvSpPr>
      <dsp:spPr>
        <a:xfrm>
          <a:off x="3839562" y="219"/>
          <a:ext cx="2592037" cy="12960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tr-TR" sz="3600" kern="1200" dirty="0"/>
            <a:t>Harp Malullüğü</a:t>
          </a:r>
        </a:p>
      </dsp:txBody>
      <dsp:txXfrm>
        <a:off x="3877521" y="38178"/>
        <a:ext cx="2516119" cy="1220100"/>
      </dsp:txXfrm>
    </dsp:sp>
    <dsp:sp modelId="{443C9C78-DEED-4A53-AA2D-493D83E209B8}">
      <dsp:nvSpPr>
        <dsp:cNvPr id="0" name=""/>
        <dsp:cNvSpPr/>
      </dsp:nvSpPr>
      <dsp:spPr>
        <a:xfrm>
          <a:off x="4098765" y="1296238"/>
          <a:ext cx="259203" cy="972013"/>
        </a:xfrm>
        <a:custGeom>
          <a:avLst/>
          <a:gdLst/>
          <a:ahLst/>
          <a:cxnLst/>
          <a:rect l="0" t="0" r="0" b="0"/>
          <a:pathLst>
            <a:path>
              <a:moveTo>
                <a:pt x="0" y="0"/>
              </a:moveTo>
              <a:lnTo>
                <a:pt x="0" y="972013"/>
              </a:lnTo>
              <a:lnTo>
                <a:pt x="259203" y="9720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BA0155-E029-4FAC-B17F-E31CB13DAA35}">
      <dsp:nvSpPr>
        <dsp:cNvPr id="0" name=""/>
        <dsp:cNvSpPr/>
      </dsp:nvSpPr>
      <dsp:spPr>
        <a:xfrm>
          <a:off x="4357969" y="1620242"/>
          <a:ext cx="2073629" cy="129601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tr-TR" sz="3200" kern="1200" dirty="0"/>
            <a:t>5434/64</a:t>
          </a:r>
        </a:p>
      </dsp:txBody>
      <dsp:txXfrm>
        <a:off x="4395928" y="1658201"/>
        <a:ext cx="1997711" cy="1220100"/>
      </dsp:txXfrm>
    </dsp:sp>
    <dsp:sp modelId="{FFE9C4E3-5275-4DC8-B629-7EDE358234B7}">
      <dsp:nvSpPr>
        <dsp:cNvPr id="0" name=""/>
        <dsp:cNvSpPr/>
      </dsp:nvSpPr>
      <dsp:spPr>
        <a:xfrm>
          <a:off x="4098765" y="1296238"/>
          <a:ext cx="259203" cy="2592037"/>
        </a:xfrm>
        <a:custGeom>
          <a:avLst/>
          <a:gdLst/>
          <a:ahLst/>
          <a:cxnLst/>
          <a:rect l="0" t="0" r="0" b="0"/>
          <a:pathLst>
            <a:path>
              <a:moveTo>
                <a:pt x="0" y="0"/>
              </a:moveTo>
              <a:lnTo>
                <a:pt x="0" y="2592037"/>
              </a:lnTo>
              <a:lnTo>
                <a:pt x="259203" y="259203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8FCD2D-2787-4003-BB92-F43BE269C2F4}">
      <dsp:nvSpPr>
        <dsp:cNvPr id="0" name=""/>
        <dsp:cNvSpPr/>
      </dsp:nvSpPr>
      <dsp:spPr>
        <a:xfrm>
          <a:off x="4357969" y="3240265"/>
          <a:ext cx="2073629" cy="129601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tr-TR" sz="3200" kern="1200" dirty="0"/>
            <a:t>5510-47/8</a:t>
          </a:r>
        </a:p>
      </dsp:txBody>
      <dsp:txXfrm>
        <a:off x="4395928" y="3278224"/>
        <a:ext cx="1997711" cy="12201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9D01D3-2EB5-4466-B3E7-CD0082AE4139}">
      <dsp:nvSpPr>
        <dsp:cNvPr id="0" name=""/>
        <dsp:cNvSpPr/>
      </dsp:nvSpPr>
      <dsp:spPr>
        <a:xfrm>
          <a:off x="0" y="0"/>
          <a:ext cx="6096000" cy="42800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r>
            <a:rPr lang="tr-TR" sz="6500" kern="1200" dirty="0"/>
            <a:t>2330</a:t>
          </a:r>
        </a:p>
      </dsp:txBody>
      <dsp:txXfrm>
        <a:off x="0" y="0"/>
        <a:ext cx="6096000" cy="2311212"/>
      </dsp:txXfrm>
    </dsp:sp>
    <dsp:sp modelId="{73150211-131C-4346-B8E2-57000B1BFF2B}">
      <dsp:nvSpPr>
        <dsp:cNvPr id="0" name=""/>
        <dsp:cNvSpPr/>
      </dsp:nvSpPr>
      <dsp:spPr>
        <a:xfrm>
          <a:off x="0" y="2252250"/>
          <a:ext cx="6096000" cy="196881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2928" tIns="55880" rIns="312928" bIns="55880" numCol="1" spcCol="1270" anchor="ctr" anchorCtr="0">
          <a:noAutofit/>
        </a:bodyPr>
        <a:lstStyle/>
        <a:p>
          <a:pPr marL="0" lvl="0" indent="0" algn="ctr" defTabSz="1955800">
            <a:lnSpc>
              <a:spcPct val="90000"/>
            </a:lnSpc>
            <a:spcBef>
              <a:spcPct val="0"/>
            </a:spcBef>
            <a:spcAft>
              <a:spcPct val="35000"/>
            </a:spcAft>
            <a:buNone/>
          </a:pPr>
          <a:r>
            <a:rPr lang="tr-TR" sz="4400" kern="1200" dirty="0"/>
            <a:t>NAKDİ TAZMİNAT VE AYLIK BAĞLANMASI HAKKINDA KANUN</a:t>
          </a:r>
        </a:p>
      </dsp:txBody>
      <dsp:txXfrm>
        <a:off x="0" y="2252250"/>
        <a:ext cx="6096000" cy="19688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9D01D3-2EB5-4466-B3E7-CD0082AE4139}">
      <dsp:nvSpPr>
        <dsp:cNvPr id="0" name=""/>
        <dsp:cNvSpPr/>
      </dsp:nvSpPr>
      <dsp:spPr>
        <a:xfrm>
          <a:off x="0" y="0"/>
          <a:ext cx="6096000" cy="42800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r>
            <a:rPr lang="tr-TR" sz="6500" kern="1200" dirty="0"/>
            <a:t>3713</a:t>
          </a:r>
        </a:p>
      </dsp:txBody>
      <dsp:txXfrm>
        <a:off x="0" y="0"/>
        <a:ext cx="6096000" cy="2311212"/>
      </dsp:txXfrm>
    </dsp:sp>
    <dsp:sp modelId="{73150211-131C-4346-B8E2-57000B1BFF2B}">
      <dsp:nvSpPr>
        <dsp:cNvPr id="0" name=""/>
        <dsp:cNvSpPr/>
      </dsp:nvSpPr>
      <dsp:spPr>
        <a:xfrm>
          <a:off x="0" y="2225612"/>
          <a:ext cx="6096000" cy="196881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7152" tIns="58420" rIns="327152" bIns="58420" numCol="1" spcCol="1270" anchor="ctr" anchorCtr="0">
          <a:noAutofit/>
        </a:bodyPr>
        <a:lstStyle/>
        <a:p>
          <a:pPr marL="0" lvl="0" indent="0" algn="ctr" defTabSz="2044700">
            <a:lnSpc>
              <a:spcPct val="90000"/>
            </a:lnSpc>
            <a:spcBef>
              <a:spcPct val="0"/>
            </a:spcBef>
            <a:spcAft>
              <a:spcPct val="35000"/>
            </a:spcAft>
            <a:buNone/>
          </a:pPr>
          <a:r>
            <a:rPr lang="tr-TR" sz="4600" kern="1200" dirty="0"/>
            <a:t>TERÖRLE MÜCADELE KANUNU</a:t>
          </a:r>
        </a:p>
      </dsp:txBody>
      <dsp:txXfrm>
        <a:off x="0" y="2225612"/>
        <a:ext cx="6096000" cy="19688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9D01D3-2EB5-4466-B3E7-CD0082AE4139}">
      <dsp:nvSpPr>
        <dsp:cNvPr id="0" name=""/>
        <dsp:cNvSpPr/>
      </dsp:nvSpPr>
      <dsp:spPr>
        <a:xfrm>
          <a:off x="0" y="0"/>
          <a:ext cx="6096000" cy="447262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r>
            <a:rPr lang="tr-TR" sz="6500" kern="1200"/>
            <a:t>5233</a:t>
          </a:r>
          <a:endParaRPr lang="tr-TR" sz="6500" kern="1200" dirty="0"/>
        </a:p>
      </dsp:txBody>
      <dsp:txXfrm>
        <a:off x="0" y="0"/>
        <a:ext cx="6096000" cy="2415218"/>
      </dsp:txXfrm>
    </dsp:sp>
    <dsp:sp modelId="{73150211-131C-4346-B8E2-57000B1BFF2B}">
      <dsp:nvSpPr>
        <dsp:cNvPr id="0" name=""/>
        <dsp:cNvSpPr/>
      </dsp:nvSpPr>
      <dsp:spPr>
        <a:xfrm>
          <a:off x="0" y="2303782"/>
          <a:ext cx="6096000" cy="210137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0256" tIns="48260" rIns="270256" bIns="48260" numCol="1" spcCol="1270" anchor="ctr" anchorCtr="0">
          <a:noAutofit/>
        </a:bodyPr>
        <a:lstStyle/>
        <a:p>
          <a:pPr marL="0" lvl="0" indent="0" algn="ctr" defTabSz="1689100">
            <a:lnSpc>
              <a:spcPct val="90000"/>
            </a:lnSpc>
            <a:spcBef>
              <a:spcPct val="0"/>
            </a:spcBef>
            <a:spcAft>
              <a:spcPct val="35000"/>
            </a:spcAft>
            <a:buNone/>
          </a:pPr>
          <a:r>
            <a:rPr lang="tr-TR" sz="3800" b="1" kern="1200" dirty="0"/>
            <a:t>TERÖR VE TERÖRLE MÜCADELEDEN DOĞAN ZARARLARIN KARŞILANMASI</a:t>
          </a:r>
          <a:endParaRPr lang="tr-TR" sz="3800" kern="1200" dirty="0"/>
        </a:p>
      </dsp:txBody>
      <dsp:txXfrm>
        <a:off x="0" y="2303782"/>
        <a:ext cx="6096000" cy="21013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9D01D3-2EB5-4466-B3E7-CD0082AE4139}">
      <dsp:nvSpPr>
        <dsp:cNvPr id="0" name=""/>
        <dsp:cNvSpPr/>
      </dsp:nvSpPr>
      <dsp:spPr>
        <a:xfrm>
          <a:off x="0" y="0"/>
          <a:ext cx="6408712" cy="50649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r>
            <a:rPr lang="tr-TR" sz="6500" kern="1200" dirty="0"/>
            <a:t>1005</a:t>
          </a:r>
        </a:p>
      </dsp:txBody>
      <dsp:txXfrm>
        <a:off x="0" y="0"/>
        <a:ext cx="6408712" cy="2735065"/>
      </dsp:txXfrm>
    </dsp:sp>
    <dsp:sp modelId="{73150211-131C-4346-B8E2-57000B1BFF2B}">
      <dsp:nvSpPr>
        <dsp:cNvPr id="0" name=""/>
        <dsp:cNvSpPr/>
      </dsp:nvSpPr>
      <dsp:spPr>
        <a:xfrm>
          <a:off x="0" y="2489180"/>
          <a:ext cx="6408712" cy="262012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40640" rIns="227584" bIns="40640" numCol="1" spcCol="1270" anchor="ctr" anchorCtr="0">
          <a:noAutofit/>
        </a:bodyPr>
        <a:lstStyle/>
        <a:p>
          <a:pPr marL="0" lvl="0" indent="0" algn="ctr" defTabSz="1422400">
            <a:lnSpc>
              <a:spcPct val="90000"/>
            </a:lnSpc>
            <a:spcBef>
              <a:spcPct val="0"/>
            </a:spcBef>
            <a:spcAft>
              <a:spcPct val="35000"/>
            </a:spcAft>
            <a:buNone/>
          </a:pPr>
          <a:r>
            <a:rPr lang="tr-TR" sz="3200" b="1" kern="1200" dirty="0">
              <a:latin typeface="+mj-lt"/>
            </a:rPr>
            <a:t>İstiklal Madalyası Verilmiş Bulunanlara</a:t>
          </a:r>
          <a:r>
            <a:rPr lang="tr-TR" sz="3200" kern="1200" dirty="0">
              <a:latin typeface="+mj-lt"/>
            </a:rPr>
            <a:t> </a:t>
          </a:r>
          <a:r>
            <a:rPr lang="tr-TR" sz="3200" b="1" kern="1200" dirty="0">
              <a:latin typeface="+mj-lt"/>
            </a:rPr>
            <a:t>Vatani Hizmet Tertibinden Şeref Aylığı</a:t>
          </a:r>
          <a:r>
            <a:rPr lang="tr-TR" sz="3200" kern="1200" dirty="0">
              <a:latin typeface="+mj-lt"/>
            </a:rPr>
            <a:t> </a:t>
          </a:r>
          <a:r>
            <a:rPr lang="tr-TR" sz="3200" b="1" kern="1200" dirty="0">
              <a:latin typeface="+mj-lt"/>
            </a:rPr>
            <a:t>Bağlanması Hakkında Kanun</a:t>
          </a:r>
          <a:endParaRPr lang="tr-TR" sz="3200" kern="1200" dirty="0">
            <a:latin typeface="+mj-lt"/>
          </a:endParaRPr>
        </a:p>
      </dsp:txBody>
      <dsp:txXfrm>
        <a:off x="0" y="2489180"/>
        <a:ext cx="6408712" cy="262012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89cdbf620d_1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389cdbf620d_1_79:notes"/>
          <p:cNvSpPr txBox="1">
            <a:spLocks noGrp="1"/>
          </p:cNvSpPr>
          <p:nvPr>
            <p:ph type="body" idx="1"/>
          </p:nvPr>
        </p:nvSpPr>
        <p:spPr>
          <a:xfrm>
            <a:off x="685801" y="4400555"/>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g389cdbf620d_1_79:notes"/>
          <p:cNvSpPr txBox="1">
            <a:spLocks noGrp="1"/>
          </p:cNvSpPr>
          <p:nvPr>
            <p:ph type="sldNum" idx="12"/>
          </p:nvPr>
        </p:nvSpPr>
        <p:spPr>
          <a:xfrm>
            <a:off x="3884613" y="8685225"/>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381000" y="685800"/>
            <a:ext cx="6096000" cy="3429000"/>
          </a:xfrm>
        </p:spPr>
      </p:sp>
      <p:sp>
        <p:nvSpPr>
          <p:cNvPr id="3" name="2 Not Yer Tutucusu"/>
          <p:cNvSpPr>
            <a:spLocks noGrp="1"/>
          </p:cNvSpPr>
          <p:nvPr>
            <p:ph type="body" idx="1"/>
          </p:nvPr>
        </p:nvSpPr>
        <p:spPr/>
        <p:txBody>
          <a:bodyPr>
            <a:normAutofit/>
          </a:bodyPr>
          <a:lstStyle/>
          <a:p>
            <a:endParaRPr lang="tr-TR"/>
          </a:p>
        </p:txBody>
      </p:sp>
      <p:sp>
        <p:nvSpPr>
          <p:cNvPr id="6" name="5 Slayt Numarası Yer Tutucusu"/>
          <p:cNvSpPr>
            <a:spLocks noGrp="1"/>
          </p:cNvSpPr>
          <p:nvPr>
            <p:ph type="sldNum" sz="quarter" idx="10"/>
          </p:nvPr>
        </p:nvSpPr>
        <p:spPr/>
        <p:txBody>
          <a:bodyPr/>
          <a:lstStyle/>
          <a:p>
            <a:fld id="{2DFD37C3-8DC4-48BF-A6E7-84B1C77A75B0}" type="slidenum">
              <a:rPr lang="tr-TR" smtClean="0">
                <a:solidFill>
                  <a:prstClr val="black"/>
                </a:solidFill>
              </a:rPr>
              <a:pPr/>
              <a:t>38</a:t>
            </a:fld>
            <a:endParaRPr lang="tr-TR">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381000" y="685800"/>
            <a:ext cx="6096000" cy="3429000"/>
          </a:xfrm>
        </p:spPr>
      </p:sp>
      <p:sp>
        <p:nvSpPr>
          <p:cNvPr id="3" name="2 Not Yer Tutucusu"/>
          <p:cNvSpPr>
            <a:spLocks noGrp="1"/>
          </p:cNvSpPr>
          <p:nvPr>
            <p:ph type="body" idx="1"/>
          </p:nvPr>
        </p:nvSpPr>
        <p:spPr/>
        <p:txBody>
          <a:bodyPr>
            <a:normAutofit/>
          </a:bodyPr>
          <a:lstStyle/>
          <a:p>
            <a:endParaRPr lang="tr-TR"/>
          </a:p>
        </p:txBody>
      </p:sp>
      <p:sp>
        <p:nvSpPr>
          <p:cNvPr id="6" name="5 Slayt Numarası Yer Tutucusu"/>
          <p:cNvSpPr>
            <a:spLocks noGrp="1"/>
          </p:cNvSpPr>
          <p:nvPr>
            <p:ph type="sldNum" sz="quarter" idx="10"/>
          </p:nvPr>
        </p:nvSpPr>
        <p:spPr/>
        <p:txBody>
          <a:bodyPr/>
          <a:lstStyle/>
          <a:p>
            <a:fld id="{2DFD37C3-8DC4-48BF-A6E7-84B1C77A75B0}" type="slidenum">
              <a:rPr lang="tr-TR" smtClean="0">
                <a:solidFill>
                  <a:prstClr val="black"/>
                </a:solidFill>
              </a:rPr>
              <a:pPr/>
              <a:t>39</a:t>
            </a:fld>
            <a:endParaRPr lang="tr-TR">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381000" y="685800"/>
            <a:ext cx="6096000" cy="3429000"/>
          </a:xfrm>
        </p:spPr>
      </p:sp>
      <p:sp>
        <p:nvSpPr>
          <p:cNvPr id="3" name="2 Not Yer Tutucusu"/>
          <p:cNvSpPr>
            <a:spLocks noGrp="1"/>
          </p:cNvSpPr>
          <p:nvPr>
            <p:ph type="body" idx="1"/>
          </p:nvPr>
        </p:nvSpPr>
        <p:spPr/>
        <p:txBody>
          <a:bodyPr>
            <a:normAutofit/>
          </a:bodyPr>
          <a:lstStyle/>
          <a:p>
            <a:endParaRPr lang="tr-TR"/>
          </a:p>
        </p:txBody>
      </p:sp>
      <p:sp>
        <p:nvSpPr>
          <p:cNvPr id="6" name="5 Slayt Numarası Yer Tutucusu"/>
          <p:cNvSpPr>
            <a:spLocks noGrp="1"/>
          </p:cNvSpPr>
          <p:nvPr>
            <p:ph type="sldNum" sz="quarter" idx="10"/>
          </p:nvPr>
        </p:nvSpPr>
        <p:spPr/>
        <p:txBody>
          <a:bodyPr/>
          <a:lstStyle/>
          <a:p>
            <a:fld id="{2DFD37C3-8DC4-48BF-A6E7-84B1C77A75B0}" type="slidenum">
              <a:rPr lang="tr-TR" smtClean="0">
                <a:solidFill>
                  <a:prstClr val="black"/>
                </a:solidFill>
              </a:rPr>
              <a:pPr/>
              <a:t>40</a:t>
            </a:fld>
            <a:endParaRPr lang="tr-TR">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381000" y="685800"/>
            <a:ext cx="6096000" cy="3429000"/>
          </a:xfrm>
        </p:spPr>
      </p:sp>
      <p:sp>
        <p:nvSpPr>
          <p:cNvPr id="3" name="2 Not Yer Tutucusu"/>
          <p:cNvSpPr>
            <a:spLocks noGrp="1"/>
          </p:cNvSpPr>
          <p:nvPr>
            <p:ph type="body" idx="1"/>
          </p:nvPr>
        </p:nvSpPr>
        <p:spPr/>
        <p:txBody>
          <a:bodyPr>
            <a:normAutofit/>
          </a:bodyPr>
          <a:lstStyle/>
          <a:p>
            <a:endParaRPr lang="tr-TR"/>
          </a:p>
        </p:txBody>
      </p:sp>
      <p:sp>
        <p:nvSpPr>
          <p:cNvPr id="6" name="5 Slayt Numarası Yer Tutucusu"/>
          <p:cNvSpPr>
            <a:spLocks noGrp="1"/>
          </p:cNvSpPr>
          <p:nvPr>
            <p:ph type="sldNum" sz="quarter" idx="10"/>
          </p:nvPr>
        </p:nvSpPr>
        <p:spPr/>
        <p:txBody>
          <a:bodyPr/>
          <a:lstStyle/>
          <a:p>
            <a:fld id="{2DFD37C3-8DC4-48BF-A6E7-84B1C77A75B0}" type="slidenum">
              <a:rPr lang="tr-TR" smtClean="0">
                <a:solidFill>
                  <a:prstClr val="black"/>
                </a:solidFill>
              </a:rPr>
              <a:pPr/>
              <a:t>41</a:t>
            </a:fld>
            <a:endParaRPr lang="tr-TR">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381000" y="685800"/>
            <a:ext cx="6096000" cy="3429000"/>
          </a:xfrm>
        </p:spPr>
      </p:sp>
      <p:sp>
        <p:nvSpPr>
          <p:cNvPr id="3" name="2 Not Yer Tutucusu"/>
          <p:cNvSpPr>
            <a:spLocks noGrp="1"/>
          </p:cNvSpPr>
          <p:nvPr>
            <p:ph type="body" idx="1"/>
          </p:nvPr>
        </p:nvSpPr>
        <p:spPr/>
        <p:txBody>
          <a:bodyPr>
            <a:normAutofit/>
          </a:bodyPr>
          <a:lstStyle/>
          <a:p>
            <a:endParaRPr lang="tr-TR"/>
          </a:p>
        </p:txBody>
      </p:sp>
      <p:sp>
        <p:nvSpPr>
          <p:cNvPr id="6" name="5 Slayt Numarası Yer Tutucusu"/>
          <p:cNvSpPr>
            <a:spLocks noGrp="1"/>
          </p:cNvSpPr>
          <p:nvPr>
            <p:ph type="sldNum" sz="quarter" idx="10"/>
          </p:nvPr>
        </p:nvSpPr>
        <p:spPr/>
        <p:txBody>
          <a:bodyPr/>
          <a:lstStyle/>
          <a:p>
            <a:fld id="{2DFD37C3-8DC4-48BF-A6E7-84B1C77A75B0}" type="slidenum">
              <a:rPr lang="tr-TR" smtClean="0">
                <a:solidFill>
                  <a:prstClr val="black"/>
                </a:solidFill>
              </a:rPr>
              <a:pPr/>
              <a:t>42</a:t>
            </a:fld>
            <a:endParaRPr lang="tr-TR">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381000" y="685800"/>
            <a:ext cx="6096000" cy="3429000"/>
          </a:xfrm>
        </p:spPr>
      </p:sp>
      <p:sp>
        <p:nvSpPr>
          <p:cNvPr id="3" name="2 Not Yer Tutucusu"/>
          <p:cNvSpPr>
            <a:spLocks noGrp="1"/>
          </p:cNvSpPr>
          <p:nvPr>
            <p:ph type="body" idx="1"/>
          </p:nvPr>
        </p:nvSpPr>
        <p:spPr/>
        <p:txBody>
          <a:bodyPr>
            <a:normAutofit/>
          </a:bodyPr>
          <a:lstStyle/>
          <a:p>
            <a:endParaRPr lang="tr-TR"/>
          </a:p>
        </p:txBody>
      </p:sp>
      <p:sp>
        <p:nvSpPr>
          <p:cNvPr id="6" name="5 Slayt Numarası Yer Tutucusu"/>
          <p:cNvSpPr>
            <a:spLocks noGrp="1"/>
          </p:cNvSpPr>
          <p:nvPr>
            <p:ph type="sldNum" sz="quarter" idx="10"/>
          </p:nvPr>
        </p:nvSpPr>
        <p:spPr/>
        <p:txBody>
          <a:bodyPr/>
          <a:lstStyle/>
          <a:p>
            <a:fld id="{2DFD37C3-8DC4-48BF-A6E7-84B1C77A75B0}" type="slidenum">
              <a:rPr lang="tr-TR" smtClean="0">
                <a:solidFill>
                  <a:prstClr val="black"/>
                </a:solidFill>
              </a:rPr>
              <a:pPr/>
              <a:t>43</a:t>
            </a:fld>
            <a:endParaRPr lang="tr-TR">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381000" y="685800"/>
            <a:ext cx="6096000" cy="3429000"/>
          </a:xfrm>
        </p:spPr>
      </p:sp>
      <p:sp>
        <p:nvSpPr>
          <p:cNvPr id="3" name="2 Not Yer Tutucusu"/>
          <p:cNvSpPr>
            <a:spLocks noGrp="1"/>
          </p:cNvSpPr>
          <p:nvPr>
            <p:ph type="body" idx="1"/>
          </p:nvPr>
        </p:nvSpPr>
        <p:spPr/>
        <p:txBody>
          <a:bodyPr>
            <a:normAutofit/>
          </a:bodyPr>
          <a:lstStyle/>
          <a:p>
            <a:endParaRPr lang="tr-TR"/>
          </a:p>
        </p:txBody>
      </p:sp>
      <p:sp>
        <p:nvSpPr>
          <p:cNvPr id="6" name="5 Slayt Numarası Yer Tutucusu"/>
          <p:cNvSpPr>
            <a:spLocks noGrp="1"/>
          </p:cNvSpPr>
          <p:nvPr>
            <p:ph type="sldNum" sz="quarter" idx="10"/>
          </p:nvPr>
        </p:nvSpPr>
        <p:spPr/>
        <p:txBody>
          <a:bodyPr/>
          <a:lstStyle/>
          <a:p>
            <a:fld id="{2DFD37C3-8DC4-48BF-A6E7-84B1C77A75B0}" type="slidenum">
              <a:rPr lang="tr-TR" smtClean="0">
                <a:solidFill>
                  <a:prstClr val="black"/>
                </a:solidFill>
              </a:rPr>
              <a:pPr/>
              <a:t>44</a:t>
            </a:fld>
            <a:endParaRPr lang="tr-TR">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381000" y="685800"/>
            <a:ext cx="6096000" cy="3429000"/>
          </a:xfrm>
        </p:spPr>
      </p:sp>
      <p:sp>
        <p:nvSpPr>
          <p:cNvPr id="3" name="2 Not Yer Tutucusu"/>
          <p:cNvSpPr>
            <a:spLocks noGrp="1"/>
          </p:cNvSpPr>
          <p:nvPr>
            <p:ph type="body" idx="1"/>
          </p:nvPr>
        </p:nvSpPr>
        <p:spPr/>
        <p:txBody>
          <a:bodyPr>
            <a:normAutofit/>
          </a:bodyPr>
          <a:lstStyle/>
          <a:p>
            <a:endParaRPr lang="tr-TR"/>
          </a:p>
        </p:txBody>
      </p:sp>
      <p:sp>
        <p:nvSpPr>
          <p:cNvPr id="6" name="5 Slayt Numarası Yer Tutucusu"/>
          <p:cNvSpPr>
            <a:spLocks noGrp="1"/>
          </p:cNvSpPr>
          <p:nvPr>
            <p:ph type="sldNum" sz="quarter" idx="10"/>
          </p:nvPr>
        </p:nvSpPr>
        <p:spPr/>
        <p:txBody>
          <a:bodyPr/>
          <a:lstStyle/>
          <a:p>
            <a:fld id="{2DFD37C3-8DC4-48BF-A6E7-84B1C77A75B0}" type="slidenum">
              <a:rPr lang="tr-TR" smtClean="0">
                <a:solidFill>
                  <a:prstClr val="black"/>
                </a:solidFill>
              </a:rPr>
              <a:pPr/>
              <a:t>45</a:t>
            </a:fld>
            <a:endParaRPr lang="tr-TR">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381000" y="685800"/>
            <a:ext cx="6096000" cy="3429000"/>
          </a:xfrm>
        </p:spPr>
      </p:sp>
      <p:sp>
        <p:nvSpPr>
          <p:cNvPr id="3" name="2 Not Yer Tutucusu"/>
          <p:cNvSpPr>
            <a:spLocks noGrp="1"/>
          </p:cNvSpPr>
          <p:nvPr>
            <p:ph type="body" idx="1"/>
          </p:nvPr>
        </p:nvSpPr>
        <p:spPr/>
        <p:txBody>
          <a:bodyPr>
            <a:normAutofit/>
          </a:bodyPr>
          <a:lstStyle/>
          <a:p>
            <a:endParaRPr lang="tr-TR"/>
          </a:p>
        </p:txBody>
      </p:sp>
      <p:sp>
        <p:nvSpPr>
          <p:cNvPr id="6" name="5 Slayt Numarası Yer Tutucusu"/>
          <p:cNvSpPr>
            <a:spLocks noGrp="1"/>
          </p:cNvSpPr>
          <p:nvPr>
            <p:ph type="sldNum" sz="quarter" idx="10"/>
          </p:nvPr>
        </p:nvSpPr>
        <p:spPr/>
        <p:txBody>
          <a:bodyPr/>
          <a:lstStyle/>
          <a:p>
            <a:fld id="{2DFD37C3-8DC4-48BF-A6E7-84B1C77A75B0}" type="slidenum">
              <a:rPr lang="tr-TR" smtClean="0">
                <a:solidFill>
                  <a:prstClr val="black"/>
                </a:solidFill>
              </a:rPr>
              <a:pPr/>
              <a:t>46</a:t>
            </a:fld>
            <a:endParaRPr lang="tr-TR">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381000" y="685800"/>
            <a:ext cx="6096000" cy="3429000"/>
          </a:xfrm>
        </p:spPr>
      </p:sp>
      <p:sp>
        <p:nvSpPr>
          <p:cNvPr id="3" name="2 Not Yer Tutucusu"/>
          <p:cNvSpPr>
            <a:spLocks noGrp="1"/>
          </p:cNvSpPr>
          <p:nvPr>
            <p:ph type="body" idx="1"/>
          </p:nvPr>
        </p:nvSpPr>
        <p:spPr/>
        <p:txBody>
          <a:bodyPr>
            <a:normAutofit/>
          </a:bodyPr>
          <a:lstStyle/>
          <a:p>
            <a:endParaRPr lang="tr-TR"/>
          </a:p>
        </p:txBody>
      </p:sp>
      <p:sp>
        <p:nvSpPr>
          <p:cNvPr id="6" name="5 Slayt Numarası Yer Tutucusu"/>
          <p:cNvSpPr>
            <a:spLocks noGrp="1"/>
          </p:cNvSpPr>
          <p:nvPr>
            <p:ph type="sldNum" sz="quarter" idx="10"/>
          </p:nvPr>
        </p:nvSpPr>
        <p:spPr/>
        <p:txBody>
          <a:bodyPr/>
          <a:lstStyle/>
          <a:p>
            <a:fld id="{2DFD37C3-8DC4-48BF-A6E7-84B1C77A75B0}" type="slidenum">
              <a:rPr lang="tr-TR" smtClean="0">
                <a:solidFill>
                  <a:prstClr val="black"/>
                </a:solidFill>
              </a:rPr>
              <a:pPr/>
              <a:t>52</a:t>
            </a:fld>
            <a:endParaRPr lang="tr-TR">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381000" y="685800"/>
            <a:ext cx="6096000" cy="3429000"/>
          </a:xfrm>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98C73D6C-CB17-4BEF-818F-640B07C71F79}" type="slidenum">
              <a:rPr lang="tr-TR" smtClean="0">
                <a:solidFill>
                  <a:prstClr val="black"/>
                </a:solidFill>
              </a:rPr>
              <a:pPr/>
              <a:t>10</a:t>
            </a:fld>
            <a:endParaRPr lang="tr-TR"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381000" y="685800"/>
            <a:ext cx="6096000" cy="3429000"/>
          </a:xfrm>
        </p:spPr>
      </p:sp>
      <p:sp>
        <p:nvSpPr>
          <p:cNvPr id="3" name="2 Not Yer Tutucusu"/>
          <p:cNvSpPr>
            <a:spLocks noGrp="1"/>
          </p:cNvSpPr>
          <p:nvPr>
            <p:ph type="body" idx="1"/>
          </p:nvPr>
        </p:nvSpPr>
        <p:spPr/>
        <p:txBody>
          <a:bodyPr>
            <a:normAutofit/>
          </a:bodyPr>
          <a:lstStyle/>
          <a:p>
            <a:endParaRPr lang="tr-TR"/>
          </a:p>
        </p:txBody>
      </p:sp>
      <p:sp>
        <p:nvSpPr>
          <p:cNvPr id="6" name="5 Slayt Numarası Yer Tutucusu"/>
          <p:cNvSpPr>
            <a:spLocks noGrp="1"/>
          </p:cNvSpPr>
          <p:nvPr>
            <p:ph type="sldNum" sz="quarter" idx="10"/>
          </p:nvPr>
        </p:nvSpPr>
        <p:spPr/>
        <p:txBody>
          <a:bodyPr/>
          <a:lstStyle/>
          <a:p>
            <a:fld id="{2DFD37C3-8DC4-48BF-A6E7-84B1C77A75B0}" type="slidenum">
              <a:rPr lang="tr-TR" smtClean="0">
                <a:solidFill>
                  <a:prstClr val="black"/>
                </a:solidFill>
              </a:rPr>
              <a:pPr/>
              <a:t>55</a:t>
            </a:fld>
            <a:endParaRPr lang="tr-TR">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381000" y="685800"/>
            <a:ext cx="6096000" cy="3429000"/>
          </a:xfrm>
        </p:spPr>
      </p:sp>
      <p:sp>
        <p:nvSpPr>
          <p:cNvPr id="3" name="2 Not Yer Tutucusu"/>
          <p:cNvSpPr>
            <a:spLocks noGrp="1"/>
          </p:cNvSpPr>
          <p:nvPr>
            <p:ph type="body" idx="1"/>
          </p:nvPr>
        </p:nvSpPr>
        <p:spPr/>
        <p:txBody>
          <a:bodyPr>
            <a:normAutofit/>
          </a:bodyPr>
          <a:lstStyle/>
          <a:p>
            <a:endParaRPr lang="tr-TR"/>
          </a:p>
        </p:txBody>
      </p:sp>
      <p:sp>
        <p:nvSpPr>
          <p:cNvPr id="6" name="5 Slayt Numarası Yer Tutucusu"/>
          <p:cNvSpPr>
            <a:spLocks noGrp="1"/>
          </p:cNvSpPr>
          <p:nvPr>
            <p:ph type="sldNum" sz="quarter" idx="10"/>
          </p:nvPr>
        </p:nvSpPr>
        <p:spPr/>
        <p:txBody>
          <a:bodyPr/>
          <a:lstStyle/>
          <a:p>
            <a:fld id="{2DFD37C3-8DC4-48BF-A6E7-84B1C77A75B0}" type="slidenum">
              <a:rPr lang="tr-TR" smtClean="0">
                <a:solidFill>
                  <a:prstClr val="black"/>
                </a:solidFill>
              </a:rPr>
              <a:pPr/>
              <a:t>56</a:t>
            </a:fld>
            <a:endParaRPr lang="tr-TR">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381000" y="685800"/>
            <a:ext cx="6096000" cy="3429000"/>
          </a:xfrm>
        </p:spPr>
      </p:sp>
      <p:sp>
        <p:nvSpPr>
          <p:cNvPr id="3" name="2 Not Yer Tutucusu"/>
          <p:cNvSpPr>
            <a:spLocks noGrp="1"/>
          </p:cNvSpPr>
          <p:nvPr>
            <p:ph type="body" idx="1"/>
          </p:nvPr>
        </p:nvSpPr>
        <p:spPr/>
        <p:txBody>
          <a:bodyPr>
            <a:normAutofit/>
          </a:bodyPr>
          <a:lstStyle/>
          <a:p>
            <a:endParaRPr lang="tr-TR"/>
          </a:p>
        </p:txBody>
      </p:sp>
      <p:sp>
        <p:nvSpPr>
          <p:cNvPr id="6" name="5 Slayt Numarası Yer Tutucusu"/>
          <p:cNvSpPr>
            <a:spLocks noGrp="1"/>
          </p:cNvSpPr>
          <p:nvPr>
            <p:ph type="sldNum" sz="quarter" idx="10"/>
          </p:nvPr>
        </p:nvSpPr>
        <p:spPr/>
        <p:txBody>
          <a:bodyPr/>
          <a:lstStyle/>
          <a:p>
            <a:fld id="{2DFD37C3-8DC4-48BF-A6E7-84B1C77A75B0}" type="slidenum">
              <a:rPr lang="tr-TR" smtClean="0">
                <a:solidFill>
                  <a:prstClr val="black"/>
                </a:solidFill>
              </a:rPr>
              <a:pPr/>
              <a:t>57</a:t>
            </a:fld>
            <a:endParaRPr lang="tr-TR">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89cdbf620d_1_203:notes"/>
          <p:cNvSpPr txBox="1">
            <a:spLocks noGrp="1"/>
          </p:cNvSpPr>
          <p:nvPr>
            <p:ph type="body" idx="1"/>
          </p:nvPr>
        </p:nvSpPr>
        <p:spPr>
          <a:xfrm>
            <a:off x="685801" y="4400555"/>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2" name="Google Shape;302;g389cdbf620d_1_2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389cdbf620d_1_211:notes"/>
          <p:cNvSpPr txBox="1">
            <a:spLocks noGrp="1"/>
          </p:cNvSpPr>
          <p:nvPr>
            <p:ph type="body" idx="1"/>
          </p:nvPr>
        </p:nvSpPr>
        <p:spPr>
          <a:xfrm>
            <a:off x="685801" y="4400555"/>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1" name="Google Shape;311;g389cdbf620d_1_2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381000" y="685800"/>
            <a:ext cx="6096000" cy="3429000"/>
          </a:xfrm>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98C73D6C-CB17-4BEF-818F-640B07C71F79}" type="slidenum">
              <a:rPr lang="tr-TR" smtClean="0">
                <a:solidFill>
                  <a:prstClr val="black"/>
                </a:solidFill>
              </a:rPr>
              <a:pPr/>
              <a:t>28</a:t>
            </a:fld>
            <a:endParaRPr lang="tr-TR"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381000" y="685800"/>
            <a:ext cx="6096000" cy="3429000"/>
          </a:xfrm>
        </p:spPr>
      </p:sp>
      <p:sp>
        <p:nvSpPr>
          <p:cNvPr id="3" name="2 Not Yer Tutucusu"/>
          <p:cNvSpPr>
            <a:spLocks noGrp="1"/>
          </p:cNvSpPr>
          <p:nvPr>
            <p:ph type="body" idx="1"/>
          </p:nvPr>
        </p:nvSpPr>
        <p:spPr/>
        <p:txBody>
          <a:bodyPr>
            <a:normAutofit/>
          </a:bodyPr>
          <a:lstStyle/>
          <a:p>
            <a:endParaRPr lang="tr-TR"/>
          </a:p>
        </p:txBody>
      </p:sp>
      <p:sp>
        <p:nvSpPr>
          <p:cNvPr id="6" name="5 Slayt Numarası Yer Tutucusu"/>
          <p:cNvSpPr>
            <a:spLocks noGrp="1"/>
          </p:cNvSpPr>
          <p:nvPr>
            <p:ph type="sldNum" sz="quarter" idx="10"/>
          </p:nvPr>
        </p:nvSpPr>
        <p:spPr/>
        <p:txBody>
          <a:bodyPr/>
          <a:lstStyle/>
          <a:p>
            <a:fld id="{2DFD37C3-8DC4-48BF-A6E7-84B1C77A75B0}" type="slidenum">
              <a:rPr lang="tr-TR" smtClean="0">
                <a:solidFill>
                  <a:prstClr val="black"/>
                </a:solidFill>
              </a:rPr>
              <a:pPr/>
              <a:t>31</a:t>
            </a:fld>
            <a:endParaRPr lang="tr-TR">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381000" y="685800"/>
            <a:ext cx="6096000" cy="3429000"/>
          </a:xfrm>
        </p:spPr>
      </p:sp>
      <p:sp>
        <p:nvSpPr>
          <p:cNvPr id="3" name="2 Not Yer Tutucusu"/>
          <p:cNvSpPr>
            <a:spLocks noGrp="1"/>
          </p:cNvSpPr>
          <p:nvPr>
            <p:ph type="body" idx="1"/>
          </p:nvPr>
        </p:nvSpPr>
        <p:spPr/>
        <p:txBody>
          <a:bodyPr>
            <a:normAutofit/>
          </a:bodyPr>
          <a:lstStyle/>
          <a:p>
            <a:endParaRPr lang="tr-TR"/>
          </a:p>
        </p:txBody>
      </p:sp>
      <p:sp>
        <p:nvSpPr>
          <p:cNvPr id="6" name="5 Slayt Numarası Yer Tutucusu"/>
          <p:cNvSpPr>
            <a:spLocks noGrp="1"/>
          </p:cNvSpPr>
          <p:nvPr>
            <p:ph type="sldNum" sz="quarter" idx="10"/>
          </p:nvPr>
        </p:nvSpPr>
        <p:spPr/>
        <p:txBody>
          <a:bodyPr/>
          <a:lstStyle/>
          <a:p>
            <a:fld id="{2DFD37C3-8DC4-48BF-A6E7-84B1C77A75B0}" type="slidenum">
              <a:rPr lang="tr-TR" smtClean="0">
                <a:solidFill>
                  <a:prstClr val="black"/>
                </a:solidFill>
              </a:rPr>
              <a:pPr/>
              <a:t>32</a:t>
            </a:fld>
            <a:endParaRPr lang="tr-TR">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381000" y="685800"/>
            <a:ext cx="6096000" cy="3429000"/>
          </a:xfrm>
        </p:spPr>
      </p:sp>
      <p:sp>
        <p:nvSpPr>
          <p:cNvPr id="3" name="2 Not Yer Tutucusu"/>
          <p:cNvSpPr>
            <a:spLocks noGrp="1"/>
          </p:cNvSpPr>
          <p:nvPr>
            <p:ph type="body" idx="1"/>
          </p:nvPr>
        </p:nvSpPr>
        <p:spPr/>
        <p:txBody>
          <a:bodyPr>
            <a:normAutofit/>
          </a:bodyPr>
          <a:lstStyle/>
          <a:p>
            <a:endParaRPr lang="tr-TR"/>
          </a:p>
        </p:txBody>
      </p:sp>
      <p:sp>
        <p:nvSpPr>
          <p:cNvPr id="6" name="5 Slayt Numarası Yer Tutucusu"/>
          <p:cNvSpPr>
            <a:spLocks noGrp="1"/>
          </p:cNvSpPr>
          <p:nvPr>
            <p:ph type="sldNum" sz="quarter" idx="10"/>
          </p:nvPr>
        </p:nvSpPr>
        <p:spPr/>
        <p:txBody>
          <a:bodyPr/>
          <a:lstStyle/>
          <a:p>
            <a:fld id="{2DFD37C3-8DC4-48BF-A6E7-84B1C77A75B0}" type="slidenum">
              <a:rPr lang="tr-TR" smtClean="0">
                <a:solidFill>
                  <a:prstClr val="black"/>
                </a:solidFill>
              </a:rPr>
              <a:pPr/>
              <a:t>33</a:t>
            </a:fld>
            <a:endParaRPr lang="tr-TR">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381000" y="685800"/>
            <a:ext cx="6096000" cy="3429000"/>
          </a:xfrm>
        </p:spPr>
      </p:sp>
      <p:sp>
        <p:nvSpPr>
          <p:cNvPr id="3" name="2 Not Yer Tutucusu"/>
          <p:cNvSpPr>
            <a:spLocks noGrp="1"/>
          </p:cNvSpPr>
          <p:nvPr>
            <p:ph type="body" idx="1"/>
          </p:nvPr>
        </p:nvSpPr>
        <p:spPr/>
        <p:txBody>
          <a:bodyPr>
            <a:normAutofit/>
          </a:bodyPr>
          <a:lstStyle/>
          <a:p>
            <a:endParaRPr lang="tr-TR"/>
          </a:p>
        </p:txBody>
      </p:sp>
      <p:sp>
        <p:nvSpPr>
          <p:cNvPr id="6" name="5 Slayt Numarası Yer Tutucusu"/>
          <p:cNvSpPr>
            <a:spLocks noGrp="1"/>
          </p:cNvSpPr>
          <p:nvPr>
            <p:ph type="sldNum" sz="quarter" idx="10"/>
          </p:nvPr>
        </p:nvSpPr>
        <p:spPr/>
        <p:txBody>
          <a:bodyPr/>
          <a:lstStyle/>
          <a:p>
            <a:fld id="{2DFD37C3-8DC4-48BF-A6E7-84B1C77A75B0}" type="slidenum">
              <a:rPr lang="tr-TR" smtClean="0">
                <a:solidFill>
                  <a:prstClr val="black"/>
                </a:solidFill>
              </a:rPr>
              <a:pPr/>
              <a:t>34</a:t>
            </a:fld>
            <a:endParaRPr lang="tr-TR">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381000" y="685800"/>
            <a:ext cx="6096000" cy="3429000"/>
          </a:xfrm>
        </p:spPr>
      </p:sp>
      <p:sp>
        <p:nvSpPr>
          <p:cNvPr id="3" name="2 Not Yer Tutucusu"/>
          <p:cNvSpPr>
            <a:spLocks noGrp="1"/>
          </p:cNvSpPr>
          <p:nvPr>
            <p:ph type="body" idx="1"/>
          </p:nvPr>
        </p:nvSpPr>
        <p:spPr/>
        <p:txBody>
          <a:bodyPr>
            <a:normAutofit/>
          </a:bodyPr>
          <a:lstStyle/>
          <a:p>
            <a:endParaRPr lang="tr-TR"/>
          </a:p>
        </p:txBody>
      </p:sp>
      <p:sp>
        <p:nvSpPr>
          <p:cNvPr id="6" name="5 Slayt Numarası Yer Tutucusu"/>
          <p:cNvSpPr>
            <a:spLocks noGrp="1"/>
          </p:cNvSpPr>
          <p:nvPr>
            <p:ph type="sldNum" sz="quarter" idx="10"/>
          </p:nvPr>
        </p:nvSpPr>
        <p:spPr/>
        <p:txBody>
          <a:bodyPr/>
          <a:lstStyle/>
          <a:p>
            <a:fld id="{2DFD37C3-8DC4-48BF-A6E7-84B1C77A75B0}" type="slidenum">
              <a:rPr lang="tr-TR" smtClean="0">
                <a:solidFill>
                  <a:prstClr val="black"/>
                </a:solidFill>
              </a:rPr>
              <a:pPr/>
              <a:t>36</a:t>
            </a:fld>
            <a:endParaRPr lang="tr-TR">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381000" y="685800"/>
            <a:ext cx="6096000" cy="3429000"/>
          </a:xfrm>
        </p:spPr>
      </p:sp>
      <p:sp>
        <p:nvSpPr>
          <p:cNvPr id="3" name="2 Not Yer Tutucusu"/>
          <p:cNvSpPr>
            <a:spLocks noGrp="1"/>
          </p:cNvSpPr>
          <p:nvPr>
            <p:ph type="body" idx="1"/>
          </p:nvPr>
        </p:nvSpPr>
        <p:spPr/>
        <p:txBody>
          <a:bodyPr>
            <a:normAutofit/>
          </a:bodyPr>
          <a:lstStyle/>
          <a:p>
            <a:endParaRPr lang="tr-TR"/>
          </a:p>
        </p:txBody>
      </p:sp>
      <p:sp>
        <p:nvSpPr>
          <p:cNvPr id="6" name="5 Slayt Numarası Yer Tutucusu"/>
          <p:cNvSpPr>
            <a:spLocks noGrp="1"/>
          </p:cNvSpPr>
          <p:nvPr>
            <p:ph type="sldNum" sz="quarter" idx="10"/>
          </p:nvPr>
        </p:nvSpPr>
        <p:spPr/>
        <p:txBody>
          <a:bodyPr/>
          <a:lstStyle/>
          <a:p>
            <a:fld id="{2DFD37C3-8DC4-48BF-A6E7-84B1C77A75B0}" type="slidenum">
              <a:rPr lang="tr-TR" smtClean="0">
                <a:solidFill>
                  <a:prstClr val="black"/>
                </a:solidFill>
              </a:rPr>
              <a:pPr/>
              <a:t>37</a:t>
            </a:fld>
            <a:endParaRPr lang="tr-TR">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aşlık ve İçerik" type="obj">
  <p:cSld name="OBJECT">
    <p:spTree>
      <p:nvGrpSpPr>
        <p:cNvPr id="1" name="Shape 16"/>
        <p:cNvGrpSpPr/>
        <p:nvPr/>
      </p:nvGrpSpPr>
      <p:grpSpPr>
        <a:xfrm>
          <a:off x="0" y="0"/>
          <a:ext cx="0" cy="0"/>
          <a:chOff x="0" y="0"/>
          <a:chExt cx="0" cy="0"/>
        </a:xfrm>
      </p:grpSpPr>
      <p:sp>
        <p:nvSpPr>
          <p:cNvPr id="17" name="Google Shape;17;g389cdbf620d_1_11"/>
          <p:cNvSpPr txBox="1">
            <a:spLocks noGrp="1"/>
          </p:cNvSpPr>
          <p:nvPr>
            <p:ph type="title"/>
          </p:nvPr>
        </p:nvSpPr>
        <p:spPr>
          <a:xfrm>
            <a:off x="4924425" y="273827"/>
            <a:ext cx="6953100" cy="624000"/>
          </a:xfrm>
          <a:prstGeom prst="rect">
            <a:avLst/>
          </a:prstGeom>
          <a:noFill/>
          <a:ln>
            <a:noFill/>
          </a:ln>
        </p:spPr>
        <p:txBody>
          <a:bodyPr spcFirstLastPara="1" wrap="square" lIns="91425" tIns="45700" rIns="91425" bIns="45700" anchor="t" anchorCtr="0">
            <a:normAutofit/>
          </a:bodyPr>
          <a:lstStyle>
            <a:lvl1pPr marR="0" lvl="0" algn="r" rtl="0">
              <a:lnSpc>
                <a:spcPct val="90000"/>
              </a:lnSpc>
              <a:spcBef>
                <a:spcPts val="0"/>
              </a:spcBef>
              <a:spcAft>
                <a:spcPts val="0"/>
              </a:spcAft>
              <a:buClr>
                <a:schemeClr val="lt1"/>
              </a:buClr>
              <a:buSzPts val="2400"/>
              <a:buFont typeface="Lora Medium"/>
              <a:buNone/>
              <a:defRPr sz="2400" b="1" i="0" u="none" strike="noStrike" cap="none">
                <a:solidFill>
                  <a:schemeClr val="lt1"/>
                </a:solidFill>
                <a:latin typeface="Lora Medium"/>
                <a:ea typeface="Lora Medium"/>
                <a:cs typeface="Lora Medium"/>
                <a:sym typeface="Lora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 name="Google Shape;18;g389cdbf620d_1_11"/>
          <p:cNvSpPr txBox="1">
            <a:spLocks noGrp="1"/>
          </p:cNvSpPr>
          <p:nvPr>
            <p:ph type="body" idx="1"/>
          </p:nvPr>
        </p:nvSpPr>
        <p:spPr>
          <a:xfrm>
            <a:off x="619125" y="1501775"/>
            <a:ext cx="3724200" cy="4351200"/>
          </a:xfrm>
          <a:prstGeom prst="rect">
            <a:avLst/>
          </a:prstGeom>
          <a:noFill/>
          <a:ln>
            <a:noFill/>
          </a:ln>
        </p:spPr>
        <p:txBody>
          <a:bodyPr spcFirstLastPara="1" wrap="square" lIns="91425" tIns="45700" rIns="91425" bIns="45700" anchor="t" anchorCtr="0">
            <a:normAutofit/>
          </a:bodyPr>
          <a:lstStyle>
            <a:lvl1pPr marL="457200" marR="0" lvl="0" indent="-317500" algn="just" rtl="0">
              <a:lnSpc>
                <a:spcPct val="90000"/>
              </a:lnSpc>
              <a:spcBef>
                <a:spcPts val="1000"/>
              </a:spcBef>
              <a:spcAft>
                <a:spcPts val="0"/>
              </a:spcAft>
              <a:buClr>
                <a:srgbClr val="253B65"/>
              </a:buClr>
              <a:buSzPts val="1400"/>
              <a:buFont typeface="Arial"/>
              <a:buChar char="•"/>
              <a:defRPr sz="1400" b="0" i="0" u="none" strike="noStrike" cap="none">
                <a:solidFill>
                  <a:srgbClr val="253B65"/>
                </a:solidFill>
                <a:latin typeface="Times New Roman"/>
                <a:ea typeface="Times New Roman"/>
                <a:cs typeface="Times New Roman"/>
                <a:sym typeface="Times New Roman"/>
              </a:defRPr>
            </a:lvl1pPr>
            <a:lvl2pPr marL="914400" marR="0" lvl="1" indent="-317500" algn="just" rtl="0">
              <a:lnSpc>
                <a:spcPct val="90000"/>
              </a:lnSpc>
              <a:spcBef>
                <a:spcPts val="500"/>
              </a:spcBef>
              <a:spcAft>
                <a:spcPts val="0"/>
              </a:spcAft>
              <a:buClr>
                <a:srgbClr val="253B65"/>
              </a:buClr>
              <a:buSzPts val="1400"/>
              <a:buFont typeface="Arial"/>
              <a:buChar char="•"/>
              <a:defRPr sz="1400" b="0" i="0" u="none" strike="noStrike" cap="none">
                <a:solidFill>
                  <a:srgbClr val="253B65"/>
                </a:solidFill>
                <a:latin typeface="Times New Roman"/>
                <a:ea typeface="Times New Roman"/>
                <a:cs typeface="Times New Roman"/>
                <a:sym typeface="Times New Roman"/>
              </a:defRPr>
            </a:lvl2pPr>
            <a:lvl3pPr marL="1371600" marR="0" lvl="2" indent="-317500" algn="just" rtl="0">
              <a:lnSpc>
                <a:spcPct val="90000"/>
              </a:lnSpc>
              <a:spcBef>
                <a:spcPts val="500"/>
              </a:spcBef>
              <a:spcAft>
                <a:spcPts val="0"/>
              </a:spcAft>
              <a:buClr>
                <a:srgbClr val="253B65"/>
              </a:buClr>
              <a:buSzPts val="1400"/>
              <a:buFont typeface="Arial"/>
              <a:buChar char="•"/>
              <a:defRPr sz="1400" b="0" i="0" u="none" strike="noStrike" cap="none">
                <a:solidFill>
                  <a:srgbClr val="253B65"/>
                </a:solidFill>
                <a:latin typeface="Times New Roman"/>
                <a:ea typeface="Times New Roman"/>
                <a:cs typeface="Times New Roman"/>
                <a:sym typeface="Times New Roman"/>
              </a:defRPr>
            </a:lvl3pPr>
            <a:lvl4pPr marL="1828800" marR="0" lvl="3" indent="-317500" algn="just" rtl="0">
              <a:lnSpc>
                <a:spcPct val="90000"/>
              </a:lnSpc>
              <a:spcBef>
                <a:spcPts val="500"/>
              </a:spcBef>
              <a:spcAft>
                <a:spcPts val="0"/>
              </a:spcAft>
              <a:buClr>
                <a:srgbClr val="253B65"/>
              </a:buClr>
              <a:buSzPts val="1400"/>
              <a:buFont typeface="Arial"/>
              <a:buChar char="•"/>
              <a:defRPr sz="1400" b="0" i="0" u="none" strike="noStrike" cap="none">
                <a:solidFill>
                  <a:srgbClr val="253B65"/>
                </a:solidFill>
                <a:latin typeface="Times New Roman"/>
                <a:ea typeface="Times New Roman"/>
                <a:cs typeface="Times New Roman"/>
                <a:sym typeface="Times New Roman"/>
              </a:defRPr>
            </a:lvl4pPr>
            <a:lvl5pPr marL="2286000" marR="0" lvl="4" indent="-317500" algn="just" rtl="0">
              <a:lnSpc>
                <a:spcPct val="90000"/>
              </a:lnSpc>
              <a:spcBef>
                <a:spcPts val="500"/>
              </a:spcBef>
              <a:spcAft>
                <a:spcPts val="0"/>
              </a:spcAft>
              <a:buClr>
                <a:srgbClr val="253B65"/>
              </a:buClr>
              <a:buSzPts val="1400"/>
              <a:buFont typeface="Arial"/>
              <a:buChar char="•"/>
              <a:defRPr sz="1400" b="0" i="0" u="none" strike="noStrike" cap="none">
                <a:solidFill>
                  <a:srgbClr val="253B65"/>
                </a:solidFill>
                <a:latin typeface="Times New Roman"/>
                <a:ea typeface="Times New Roman"/>
                <a:cs typeface="Times New Roman"/>
                <a:sym typeface="Times New Roma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 name="Google Shape;19;g389cdbf620d_1_11"/>
          <p:cNvSpPr txBox="1">
            <a:spLocks noGrp="1"/>
          </p:cNvSpPr>
          <p:nvPr>
            <p:ph type="sldNum" idx="12"/>
          </p:nvPr>
        </p:nvSpPr>
        <p:spPr>
          <a:xfrm>
            <a:off x="4724400" y="6433812"/>
            <a:ext cx="2743200" cy="365100"/>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buNone/>
              <a:defRPr sz="1200" b="1">
                <a:solidFill>
                  <a:srgbClr val="1F3864"/>
                </a:solidFill>
                <a:latin typeface="Times New Roman"/>
                <a:ea typeface="Times New Roman"/>
                <a:cs typeface="Times New Roman"/>
                <a:sym typeface="Times New Roman"/>
              </a:defRPr>
            </a:lvl1pPr>
            <a:lvl2pPr marL="0" marR="0" lvl="1" indent="0" algn="ctr" rtl="0">
              <a:spcBef>
                <a:spcPts val="0"/>
              </a:spcBef>
              <a:buNone/>
              <a:defRPr sz="1200" b="1">
                <a:solidFill>
                  <a:srgbClr val="1F3864"/>
                </a:solidFill>
                <a:latin typeface="Times New Roman"/>
                <a:ea typeface="Times New Roman"/>
                <a:cs typeface="Times New Roman"/>
                <a:sym typeface="Times New Roman"/>
              </a:defRPr>
            </a:lvl2pPr>
            <a:lvl3pPr marL="0" marR="0" lvl="2" indent="0" algn="ctr" rtl="0">
              <a:spcBef>
                <a:spcPts val="0"/>
              </a:spcBef>
              <a:buNone/>
              <a:defRPr sz="1200" b="1">
                <a:solidFill>
                  <a:srgbClr val="1F3864"/>
                </a:solidFill>
                <a:latin typeface="Times New Roman"/>
                <a:ea typeface="Times New Roman"/>
                <a:cs typeface="Times New Roman"/>
                <a:sym typeface="Times New Roman"/>
              </a:defRPr>
            </a:lvl3pPr>
            <a:lvl4pPr marL="0" marR="0" lvl="3" indent="0" algn="ctr" rtl="0">
              <a:spcBef>
                <a:spcPts val="0"/>
              </a:spcBef>
              <a:buNone/>
              <a:defRPr sz="1200" b="1">
                <a:solidFill>
                  <a:srgbClr val="1F3864"/>
                </a:solidFill>
                <a:latin typeface="Times New Roman"/>
                <a:ea typeface="Times New Roman"/>
                <a:cs typeface="Times New Roman"/>
                <a:sym typeface="Times New Roman"/>
              </a:defRPr>
            </a:lvl4pPr>
            <a:lvl5pPr marL="0" marR="0" lvl="4" indent="0" algn="ctr" rtl="0">
              <a:spcBef>
                <a:spcPts val="0"/>
              </a:spcBef>
              <a:buNone/>
              <a:defRPr sz="1200" b="1">
                <a:solidFill>
                  <a:srgbClr val="1F3864"/>
                </a:solidFill>
                <a:latin typeface="Times New Roman"/>
                <a:ea typeface="Times New Roman"/>
                <a:cs typeface="Times New Roman"/>
                <a:sym typeface="Times New Roman"/>
              </a:defRPr>
            </a:lvl5pPr>
            <a:lvl6pPr marL="0" marR="0" lvl="5" indent="0" algn="ctr" rtl="0">
              <a:spcBef>
                <a:spcPts val="0"/>
              </a:spcBef>
              <a:buNone/>
              <a:defRPr sz="1200" b="1">
                <a:solidFill>
                  <a:srgbClr val="1F3864"/>
                </a:solidFill>
                <a:latin typeface="Times New Roman"/>
                <a:ea typeface="Times New Roman"/>
                <a:cs typeface="Times New Roman"/>
                <a:sym typeface="Times New Roman"/>
              </a:defRPr>
            </a:lvl6pPr>
            <a:lvl7pPr marL="0" marR="0" lvl="6" indent="0" algn="ctr" rtl="0">
              <a:spcBef>
                <a:spcPts val="0"/>
              </a:spcBef>
              <a:buNone/>
              <a:defRPr sz="1200" b="1">
                <a:solidFill>
                  <a:srgbClr val="1F3864"/>
                </a:solidFill>
                <a:latin typeface="Times New Roman"/>
                <a:ea typeface="Times New Roman"/>
                <a:cs typeface="Times New Roman"/>
                <a:sym typeface="Times New Roman"/>
              </a:defRPr>
            </a:lvl7pPr>
            <a:lvl8pPr marL="0" marR="0" lvl="7" indent="0" algn="ctr" rtl="0">
              <a:spcBef>
                <a:spcPts val="0"/>
              </a:spcBef>
              <a:buNone/>
              <a:defRPr sz="1200" b="1">
                <a:solidFill>
                  <a:srgbClr val="1F3864"/>
                </a:solidFill>
                <a:latin typeface="Times New Roman"/>
                <a:ea typeface="Times New Roman"/>
                <a:cs typeface="Times New Roman"/>
                <a:sym typeface="Times New Roman"/>
              </a:defRPr>
            </a:lvl8pPr>
            <a:lvl9pPr marL="0" marR="0" lvl="8" indent="0" algn="ctr" rtl="0">
              <a:spcBef>
                <a:spcPts val="0"/>
              </a:spcBef>
              <a:buNone/>
              <a:defRPr sz="1200" b="1">
                <a:solidFill>
                  <a:srgbClr val="1F3864"/>
                </a:solidFill>
                <a:latin typeface="Times New Roman"/>
                <a:ea typeface="Times New Roman"/>
                <a:cs typeface="Times New Roman"/>
                <a:sym typeface="Times New Roman"/>
              </a:defRPr>
            </a:lvl9pPr>
          </a:lstStyle>
          <a:p>
            <a:pPr marL="0" lvl="0" indent="0" algn="ctr" rtl="0">
              <a:spcBef>
                <a:spcPts val="0"/>
              </a:spcBef>
              <a:spcAft>
                <a:spcPts val="0"/>
              </a:spcAft>
              <a:buNone/>
            </a:pPr>
            <a:fld id="{00000000-1234-1234-1234-123412341234}" type="slidenum">
              <a:rPr lang="fr-FR"/>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şlık ve Dikey Metin" type="vertTx">
  <p:cSld name="VERTICAL_TEXT">
    <p:spTree>
      <p:nvGrpSpPr>
        <p:cNvPr id="1" name="Shape 66"/>
        <p:cNvGrpSpPr/>
        <p:nvPr/>
      </p:nvGrpSpPr>
      <p:grpSpPr>
        <a:xfrm>
          <a:off x="0" y="0"/>
          <a:ext cx="0" cy="0"/>
          <a:chOff x="0" y="0"/>
          <a:chExt cx="0" cy="0"/>
        </a:xfrm>
      </p:grpSpPr>
      <p:sp>
        <p:nvSpPr>
          <p:cNvPr id="67" name="Google Shape;67;g389cdbf620d_1_61"/>
          <p:cNvSpPr txBox="1">
            <a:spLocks noGrp="1"/>
          </p:cNvSpPr>
          <p:nvPr>
            <p:ph type="title"/>
          </p:nvPr>
        </p:nvSpPr>
        <p:spPr>
          <a:xfrm>
            <a:off x="1030018" y="1682296"/>
            <a:ext cx="10515600" cy="13257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8" name="Google Shape;68;g389cdbf620d_1_61"/>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 name="Google Shape;69;g389cdbf620d_1_6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g389cdbf620d_1_6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g389cdbf620d_1_61"/>
          <p:cNvSpPr txBox="1">
            <a:spLocks noGrp="1"/>
          </p:cNvSpPr>
          <p:nvPr>
            <p:ph type="sldNum" idx="12"/>
          </p:nvPr>
        </p:nvSpPr>
        <p:spPr>
          <a:xfrm>
            <a:off x="4724400" y="6463481"/>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key Başlık ve Metin" type="vertTitleAndTx">
  <p:cSld name="VERTICAL_TITLE_AND_VERTICAL_TEXT">
    <p:spTree>
      <p:nvGrpSpPr>
        <p:cNvPr id="1" name="Shape 72"/>
        <p:cNvGrpSpPr/>
        <p:nvPr/>
      </p:nvGrpSpPr>
      <p:grpSpPr>
        <a:xfrm>
          <a:off x="0" y="0"/>
          <a:ext cx="0" cy="0"/>
          <a:chOff x="0" y="0"/>
          <a:chExt cx="0" cy="0"/>
        </a:xfrm>
      </p:grpSpPr>
      <p:sp>
        <p:nvSpPr>
          <p:cNvPr id="73" name="Google Shape;73;g389cdbf620d_1_67"/>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Google Shape;74;g389cdbf620d_1_67"/>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g389cdbf620d_1_6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g389cdbf620d_1_6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g389cdbf620d_1_67"/>
          <p:cNvSpPr txBox="1">
            <a:spLocks noGrp="1"/>
          </p:cNvSpPr>
          <p:nvPr>
            <p:ph type="sldNum" idx="12"/>
          </p:nvPr>
        </p:nvSpPr>
        <p:spPr>
          <a:xfrm>
            <a:off x="4724400" y="6463481"/>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78"/>
        <p:cNvGrpSpPr/>
        <p:nvPr/>
      </p:nvGrpSpPr>
      <p:grpSpPr>
        <a:xfrm>
          <a:off x="0" y="0"/>
          <a:ext cx="0" cy="0"/>
          <a:chOff x="0" y="0"/>
          <a:chExt cx="0" cy="0"/>
        </a:xfrm>
      </p:grpSpPr>
      <p:pic>
        <p:nvPicPr>
          <p:cNvPr id="79" name="Google Shape;79;g389cdbf620d_1_73" descr="A logo with a swirly design&#10;&#10;Description automatically generated"/>
          <p:cNvPicPr preferRelativeResize="0"/>
          <p:nvPr/>
        </p:nvPicPr>
        <p:blipFill rotWithShape="1">
          <a:blip r:embed="rId2">
            <a:alphaModFix/>
          </a:blip>
          <a:srcRect/>
          <a:stretch/>
        </p:blipFill>
        <p:spPr>
          <a:xfrm>
            <a:off x="3688351" y="1234736"/>
            <a:ext cx="3611469" cy="2554177"/>
          </a:xfrm>
          <a:prstGeom prst="rect">
            <a:avLst/>
          </a:prstGeom>
          <a:noFill/>
          <a:ln>
            <a:noFill/>
          </a:ln>
        </p:spPr>
      </p:pic>
      <p:pic>
        <p:nvPicPr>
          <p:cNvPr id="81" name="Google Shape;81;g389cdbf620d_1_73" descr="A blue flag with yellow stars and a clock&#10;&#10;Description automatically generated"/>
          <p:cNvPicPr preferRelativeResize="0"/>
          <p:nvPr/>
        </p:nvPicPr>
        <p:blipFill rotWithShape="1">
          <a:blip r:embed="rId3">
            <a:alphaModFix/>
          </a:blip>
          <a:srcRect/>
          <a:stretch/>
        </p:blipFill>
        <p:spPr>
          <a:xfrm>
            <a:off x="3503477" y="-4500"/>
            <a:ext cx="3888781" cy="919210"/>
          </a:xfrm>
          <a:prstGeom prst="rect">
            <a:avLst/>
          </a:prstGeom>
          <a:noFill/>
          <a:ln>
            <a:noFill/>
          </a:ln>
        </p:spPr>
      </p:pic>
      <p:sp>
        <p:nvSpPr>
          <p:cNvPr id="82" name="Google Shape;82;g389cdbf620d_1_73"/>
          <p:cNvSpPr txBox="1">
            <a:spLocks noGrp="1"/>
          </p:cNvSpPr>
          <p:nvPr>
            <p:ph type="title"/>
          </p:nvPr>
        </p:nvSpPr>
        <p:spPr>
          <a:xfrm>
            <a:off x="1570033" y="4759442"/>
            <a:ext cx="9051900" cy="451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0E4194"/>
              </a:buClr>
              <a:buSzPts val="2800"/>
              <a:buFont typeface="Tahoma"/>
              <a:buNone/>
              <a:defRPr sz="2800">
                <a:solidFill>
                  <a:srgbClr val="0E4194"/>
                </a:solidFill>
                <a:latin typeface="Tahoma"/>
                <a:ea typeface="Tahoma"/>
                <a:cs typeface="Tahoma"/>
                <a:sym typeface="Tahom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g389cdbf620d_1_73"/>
          <p:cNvSpPr txBox="1">
            <a:spLocks noGrp="1"/>
          </p:cNvSpPr>
          <p:nvPr>
            <p:ph type="body" idx="1"/>
          </p:nvPr>
        </p:nvSpPr>
        <p:spPr>
          <a:xfrm>
            <a:off x="1570033" y="5329724"/>
            <a:ext cx="9051900" cy="3384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888888"/>
              </a:buClr>
              <a:buSzPts val="2000"/>
              <a:buNone/>
              <a:defRPr sz="2000">
                <a:solidFill>
                  <a:srgbClr val="888888"/>
                </a:solidFill>
                <a:latin typeface="Tahoma"/>
                <a:ea typeface="Tahoma"/>
                <a:cs typeface="Tahoma"/>
                <a:sym typeface="Tahoma"/>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C46BD49-EC41-433B-B112-481A8FDA561C}"/>
              </a:ext>
            </a:extLst>
          </p:cNvPr>
          <p:cNvSpPr>
            <a:spLocks noGrp="1"/>
          </p:cNvSpPr>
          <p:nvPr>
            <p:ph type="ctrTitle"/>
          </p:nvPr>
        </p:nvSpPr>
        <p:spPr>
          <a:xfrm>
            <a:off x="1524000" y="1122363"/>
            <a:ext cx="9144000" cy="2387600"/>
          </a:xfrm>
        </p:spPr>
        <p:txBody>
          <a:bodyPr anchor="b"/>
          <a:lstStyle>
            <a:lvl1pPr algn="ctr">
              <a:defRPr sz="4500"/>
            </a:lvl1pPr>
          </a:lstStyle>
          <a:p>
            <a:r>
              <a:rPr lang="tr-TR"/>
              <a:t>Asıl başlık stilini düzenlemek için tıklayın</a:t>
            </a:r>
          </a:p>
        </p:txBody>
      </p:sp>
      <p:sp>
        <p:nvSpPr>
          <p:cNvPr id="3" name="Alt Başlık 2">
            <a:extLst>
              <a:ext uri="{FF2B5EF4-FFF2-40B4-BE49-F238E27FC236}">
                <a16:creationId xmlns:a16="http://schemas.microsoft.com/office/drawing/2014/main" id="{AC9A27C1-F13A-4238-B3F8-5C52A2BB0218}"/>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CD825787-E3A4-4BCB-A762-425B7E9FCC6F}"/>
              </a:ext>
            </a:extLst>
          </p:cNvPr>
          <p:cNvSpPr>
            <a:spLocks noGrp="1"/>
          </p:cNvSpPr>
          <p:nvPr>
            <p:ph type="dt" sz="half" idx="10"/>
          </p:nvPr>
        </p:nvSpPr>
        <p:spPr/>
        <p:txBody>
          <a:bodyPr/>
          <a:lstStyle/>
          <a:p>
            <a:pPr>
              <a:defRPr/>
            </a:pPr>
            <a:endParaRPr lang="tr-TR">
              <a:solidFill>
                <a:prstClr val="black">
                  <a:tint val="75000"/>
                </a:prstClr>
              </a:solidFill>
            </a:endParaRPr>
          </a:p>
        </p:txBody>
      </p:sp>
      <p:sp>
        <p:nvSpPr>
          <p:cNvPr id="5" name="Alt Bilgi Yer Tutucusu 4">
            <a:extLst>
              <a:ext uri="{FF2B5EF4-FFF2-40B4-BE49-F238E27FC236}">
                <a16:creationId xmlns:a16="http://schemas.microsoft.com/office/drawing/2014/main" id="{02C4222B-3CB3-4124-A219-DD209418A0F0}"/>
              </a:ext>
            </a:extLst>
          </p:cNvPr>
          <p:cNvSpPr>
            <a:spLocks noGrp="1"/>
          </p:cNvSpPr>
          <p:nvPr>
            <p:ph type="ftr" sz="quarter" idx="11"/>
          </p:nvPr>
        </p:nvSpPr>
        <p:spPr/>
        <p:txBody>
          <a:bodyPr/>
          <a:lstStyle/>
          <a:p>
            <a:pPr>
              <a:defRPr/>
            </a:pPr>
            <a:endParaRPr lang="tr-TR">
              <a:solidFill>
                <a:prstClr val="black">
                  <a:tint val="75000"/>
                </a:prstClr>
              </a:solidFill>
            </a:endParaRPr>
          </a:p>
        </p:txBody>
      </p:sp>
      <p:sp>
        <p:nvSpPr>
          <p:cNvPr id="6" name="Slayt Numarası Yer Tutucusu 5">
            <a:extLst>
              <a:ext uri="{FF2B5EF4-FFF2-40B4-BE49-F238E27FC236}">
                <a16:creationId xmlns:a16="http://schemas.microsoft.com/office/drawing/2014/main" id="{62CF981C-7583-4536-8715-0232693F7A47}"/>
              </a:ext>
            </a:extLst>
          </p:cNvPr>
          <p:cNvSpPr>
            <a:spLocks noGrp="1"/>
          </p:cNvSpPr>
          <p:nvPr>
            <p:ph type="sldNum" sz="quarter" idx="12"/>
          </p:nvPr>
        </p:nvSpPr>
        <p:spPr/>
        <p:txBody>
          <a:bodyPr/>
          <a:lstStyle/>
          <a:p>
            <a:pPr>
              <a:defRPr/>
            </a:pPr>
            <a:fld id="{79EFB5FD-2BAB-4B25-878B-C97BE10DD52C}" type="slidenum">
              <a:rPr lang="tr-TR" smtClean="0">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30637713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cSld name="1_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47BD0C2-87F3-4CBF-A72D-11C9F9066426}"/>
              </a:ext>
            </a:extLst>
          </p:cNvPr>
          <p:cNvSpPr>
            <a:spLocks noGrp="1"/>
          </p:cNvSpPr>
          <p:nvPr>
            <p:ph type="title"/>
          </p:nvPr>
        </p:nvSpPr>
        <p:spPr>
          <a:xfrm>
            <a:off x="839788" y="457200"/>
            <a:ext cx="3932237" cy="1600200"/>
          </a:xfrm>
        </p:spPr>
        <p:txBody>
          <a:bodyPr anchor="b"/>
          <a:lstStyle>
            <a:lvl1pPr>
              <a:defRPr sz="24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E1D27DF3-3EC6-42B7-9848-AC6940A911D9}"/>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tr-TR"/>
          </a:p>
        </p:txBody>
      </p:sp>
      <p:sp>
        <p:nvSpPr>
          <p:cNvPr id="4" name="Metin Yer Tutucusu 3">
            <a:extLst>
              <a:ext uri="{FF2B5EF4-FFF2-40B4-BE49-F238E27FC236}">
                <a16:creationId xmlns:a16="http://schemas.microsoft.com/office/drawing/2014/main" id="{90E17255-4CBD-4775-B860-98DB9E5CB381}"/>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a:t>
            </a:r>
          </a:p>
        </p:txBody>
      </p:sp>
      <p:sp>
        <p:nvSpPr>
          <p:cNvPr id="5" name="Veri Yer Tutucusu 4">
            <a:extLst>
              <a:ext uri="{FF2B5EF4-FFF2-40B4-BE49-F238E27FC236}">
                <a16:creationId xmlns:a16="http://schemas.microsoft.com/office/drawing/2014/main" id="{C742A03A-3C99-4176-9FD7-51004CD8D1ED}"/>
              </a:ext>
            </a:extLst>
          </p:cNvPr>
          <p:cNvSpPr>
            <a:spLocks noGrp="1"/>
          </p:cNvSpPr>
          <p:nvPr>
            <p:ph type="dt" sz="half" idx="10"/>
          </p:nvPr>
        </p:nvSpPr>
        <p:spPr/>
        <p:txBody>
          <a:bodyPr/>
          <a:lstStyle/>
          <a:p>
            <a:pPr>
              <a:defRPr/>
            </a:pPr>
            <a:endParaRPr lang="tr-TR">
              <a:solidFill>
                <a:prstClr val="black">
                  <a:tint val="75000"/>
                </a:prstClr>
              </a:solidFill>
            </a:endParaRPr>
          </a:p>
        </p:txBody>
      </p:sp>
      <p:sp>
        <p:nvSpPr>
          <p:cNvPr id="6" name="Alt Bilgi Yer Tutucusu 5">
            <a:extLst>
              <a:ext uri="{FF2B5EF4-FFF2-40B4-BE49-F238E27FC236}">
                <a16:creationId xmlns:a16="http://schemas.microsoft.com/office/drawing/2014/main" id="{789D40E7-9167-45C2-8D01-F588427A08D9}"/>
              </a:ext>
            </a:extLst>
          </p:cNvPr>
          <p:cNvSpPr>
            <a:spLocks noGrp="1"/>
          </p:cNvSpPr>
          <p:nvPr>
            <p:ph type="ftr" sz="quarter" idx="11"/>
          </p:nvPr>
        </p:nvSpPr>
        <p:spPr/>
        <p:txBody>
          <a:bodyPr/>
          <a:lstStyle/>
          <a:p>
            <a:pPr>
              <a:defRPr/>
            </a:pPr>
            <a:endParaRPr lang="tr-TR">
              <a:solidFill>
                <a:prstClr val="black">
                  <a:tint val="75000"/>
                </a:prstClr>
              </a:solidFill>
            </a:endParaRPr>
          </a:p>
        </p:txBody>
      </p:sp>
      <p:sp>
        <p:nvSpPr>
          <p:cNvPr id="7" name="Slayt Numarası Yer Tutucusu 6">
            <a:extLst>
              <a:ext uri="{FF2B5EF4-FFF2-40B4-BE49-F238E27FC236}">
                <a16:creationId xmlns:a16="http://schemas.microsoft.com/office/drawing/2014/main" id="{308F7F54-68DF-4551-A391-295C27A47105}"/>
              </a:ext>
            </a:extLst>
          </p:cNvPr>
          <p:cNvSpPr>
            <a:spLocks noGrp="1"/>
          </p:cNvSpPr>
          <p:nvPr>
            <p:ph type="sldNum" sz="quarter" idx="12"/>
          </p:nvPr>
        </p:nvSpPr>
        <p:spPr/>
        <p:txBody>
          <a:bodyPr/>
          <a:lstStyle/>
          <a:p>
            <a:pPr>
              <a:defRPr/>
            </a:pPr>
            <a:fld id="{696ADC76-28CF-4D2B-B0BD-2707C6F23760}" type="slidenum">
              <a:rPr lang="tr-TR" smtClean="0">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6207195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şlık Slaydı" userDrawn="1">
  <p:cSld name="TITLE">
    <p:spTree>
      <p:nvGrpSpPr>
        <p:cNvPr id="1" name="Shape 20"/>
        <p:cNvGrpSpPr/>
        <p:nvPr/>
      </p:nvGrpSpPr>
      <p:grpSpPr>
        <a:xfrm>
          <a:off x="0" y="0"/>
          <a:ext cx="0" cy="0"/>
          <a:chOff x="0" y="0"/>
          <a:chExt cx="0" cy="0"/>
        </a:xfrm>
      </p:grpSpPr>
      <p:sp>
        <p:nvSpPr>
          <p:cNvPr id="22" name="Google Shape;22;g389cdbf620d_1_15"/>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dk1"/>
              </a:buClr>
              <a:buSzPts val="3600"/>
              <a:buFont typeface="Arial"/>
              <a:buNone/>
              <a:defRPr sz="3600" b="0" i="0" u="none" strike="noStrike" cap="none">
                <a:solidFill>
                  <a:schemeClr val="dk1"/>
                </a:solidFill>
                <a:latin typeface="Times New Roman"/>
                <a:ea typeface="Times New Roman"/>
                <a:cs typeface="Times New Roman"/>
                <a:sym typeface="Times New Roman"/>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3" name="Dikdörtgen 2">
            <a:extLst>
              <a:ext uri="{FF2B5EF4-FFF2-40B4-BE49-F238E27FC236}">
                <a16:creationId xmlns:a16="http://schemas.microsoft.com/office/drawing/2014/main" id="{E04BBD16-85D5-4CBF-AFFC-E65D763BBCE6}"/>
              </a:ext>
            </a:extLst>
          </p:cNvPr>
          <p:cNvSpPr/>
          <p:nvPr userDrawn="1"/>
        </p:nvSpPr>
        <p:spPr>
          <a:xfrm>
            <a:off x="0" y="6517178"/>
            <a:ext cx="2410691" cy="340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ölüm Üst Bilgisi" type="secHead">
  <p:cSld name="SECTION_HEADER">
    <p:spTree>
      <p:nvGrpSpPr>
        <p:cNvPr id="1" name="Shape 23"/>
        <p:cNvGrpSpPr/>
        <p:nvPr/>
      </p:nvGrpSpPr>
      <p:grpSpPr>
        <a:xfrm>
          <a:off x="0" y="0"/>
          <a:ext cx="0" cy="0"/>
          <a:chOff x="0" y="0"/>
          <a:chExt cx="0" cy="0"/>
        </a:xfrm>
      </p:grpSpPr>
      <p:sp>
        <p:nvSpPr>
          <p:cNvPr id="24" name="Google Shape;24;g389cdbf620d_1_18"/>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g389cdbf620d_1_18"/>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26" name="Google Shape;26;g389cdbf620d_1_18"/>
          <p:cNvSpPr txBox="1">
            <a:spLocks noGrp="1"/>
          </p:cNvSpPr>
          <p:nvPr>
            <p:ph type="sldNum" idx="12"/>
          </p:nvPr>
        </p:nvSpPr>
        <p:spPr>
          <a:xfrm>
            <a:off x="4724400" y="6463481"/>
            <a:ext cx="2743200" cy="365100"/>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buNone/>
              <a:defRPr sz="1200">
                <a:solidFill>
                  <a:srgbClr val="253B65"/>
                </a:solidFill>
                <a:latin typeface="Calibri"/>
                <a:ea typeface="Calibri"/>
                <a:cs typeface="Calibri"/>
                <a:sym typeface="Calibri"/>
              </a:defRPr>
            </a:lvl1pPr>
            <a:lvl2pPr marL="0" marR="0" lvl="1" indent="0" algn="ctr" rtl="0">
              <a:spcBef>
                <a:spcPts val="0"/>
              </a:spcBef>
              <a:buNone/>
              <a:defRPr sz="1200">
                <a:solidFill>
                  <a:srgbClr val="253B65"/>
                </a:solidFill>
                <a:latin typeface="Calibri"/>
                <a:ea typeface="Calibri"/>
                <a:cs typeface="Calibri"/>
                <a:sym typeface="Calibri"/>
              </a:defRPr>
            </a:lvl2pPr>
            <a:lvl3pPr marL="0" marR="0" lvl="2" indent="0" algn="ctr" rtl="0">
              <a:spcBef>
                <a:spcPts val="0"/>
              </a:spcBef>
              <a:buNone/>
              <a:defRPr sz="1200">
                <a:solidFill>
                  <a:srgbClr val="253B65"/>
                </a:solidFill>
                <a:latin typeface="Calibri"/>
                <a:ea typeface="Calibri"/>
                <a:cs typeface="Calibri"/>
                <a:sym typeface="Calibri"/>
              </a:defRPr>
            </a:lvl3pPr>
            <a:lvl4pPr marL="0" marR="0" lvl="3" indent="0" algn="ctr" rtl="0">
              <a:spcBef>
                <a:spcPts val="0"/>
              </a:spcBef>
              <a:buNone/>
              <a:defRPr sz="1200">
                <a:solidFill>
                  <a:srgbClr val="253B65"/>
                </a:solidFill>
                <a:latin typeface="Calibri"/>
                <a:ea typeface="Calibri"/>
                <a:cs typeface="Calibri"/>
                <a:sym typeface="Calibri"/>
              </a:defRPr>
            </a:lvl4pPr>
            <a:lvl5pPr marL="0" marR="0" lvl="4" indent="0" algn="ctr" rtl="0">
              <a:spcBef>
                <a:spcPts val="0"/>
              </a:spcBef>
              <a:buNone/>
              <a:defRPr sz="1200">
                <a:solidFill>
                  <a:srgbClr val="253B65"/>
                </a:solidFill>
                <a:latin typeface="Calibri"/>
                <a:ea typeface="Calibri"/>
                <a:cs typeface="Calibri"/>
                <a:sym typeface="Calibri"/>
              </a:defRPr>
            </a:lvl5pPr>
            <a:lvl6pPr marL="0" marR="0" lvl="5" indent="0" algn="ctr" rtl="0">
              <a:spcBef>
                <a:spcPts val="0"/>
              </a:spcBef>
              <a:buNone/>
              <a:defRPr sz="1200">
                <a:solidFill>
                  <a:srgbClr val="253B65"/>
                </a:solidFill>
                <a:latin typeface="Calibri"/>
                <a:ea typeface="Calibri"/>
                <a:cs typeface="Calibri"/>
                <a:sym typeface="Calibri"/>
              </a:defRPr>
            </a:lvl6pPr>
            <a:lvl7pPr marL="0" marR="0" lvl="6" indent="0" algn="ctr" rtl="0">
              <a:spcBef>
                <a:spcPts val="0"/>
              </a:spcBef>
              <a:buNone/>
              <a:defRPr sz="1200">
                <a:solidFill>
                  <a:srgbClr val="253B65"/>
                </a:solidFill>
                <a:latin typeface="Calibri"/>
                <a:ea typeface="Calibri"/>
                <a:cs typeface="Calibri"/>
                <a:sym typeface="Calibri"/>
              </a:defRPr>
            </a:lvl7pPr>
            <a:lvl8pPr marL="0" marR="0" lvl="7" indent="0" algn="ctr" rtl="0">
              <a:spcBef>
                <a:spcPts val="0"/>
              </a:spcBef>
              <a:buNone/>
              <a:defRPr sz="1200">
                <a:solidFill>
                  <a:srgbClr val="253B65"/>
                </a:solidFill>
                <a:latin typeface="Calibri"/>
                <a:ea typeface="Calibri"/>
                <a:cs typeface="Calibri"/>
                <a:sym typeface="Calibri"/>
              </a:defRPr>
            </a:lvl8pPr>
            <a:lvl9pPr marL="0" marR="0" lvl="8" indent="0" algn="ctr" rtl="0">
              <a:spcBef>
                <a:spcPts val="0"/>
              </a:spcBef>
              <a:buNone/>
              <a:defRPr sz="1200">
                <a:solidFill>
                  <a:srgbClr val="253B65"/>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ki İçerik" type="twoObj">
  <p:cSld name="TWO_OBJECTS">
    <p:spTree>
      <p:nvGrpSpPr>
        <p:cNvPr id="1" name="Shape 27"/>
        <p:cNvGrpSpPr/>
        <p:nvPr/>
      </p:nvGrpSpPr>
      <p:grpSpPr>
        <a:xfrm>
          <a:off x="0" y="0"/>
          <a:ext cx="0" cy="0"/>
          <a:chOff x="0" y="0"/>
          <a:chExt cx="0" cy="0"/>
        </a:xfrm>
      </p:grpSpPr>
      <p:sp>
        <p:nvSpPr>
          <p:cNvPr id="28" name="Google Shape;28;g389cdbf620d_1_22"/>
          <p:cNvSpPr txBox="1">
            <a:spLocks noGrp="1"/>
          </p:cNvSpPr>
          <p:nvPr>
            <p:ph type="title"/>
          </p:nvPr>
        </p:nvSpPr>
        <p:spPr>
          <a:xfrm>
            <a:off x="1030018" y="1682296"/>
            <a:ext cx="10515600" cy="13257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Google Shape;29;g389cdbf620d_1_2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g389cdbf620d_1_2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g389cdbf620d_1_2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g389cdbf620d_1_2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 name="Google Shape;33;g389cdbf620d_1_22"/>
          <p:cNvSpPr txBox="1">
            <a:spLocks noGrp="1"/>
          </p:cNvSpPr>
          <p:nvPr>
            <p:ph type="sldNum" idx="12"/>
          </p:nvPr>
        </p:nvSpPr>
        <p:spPr>
          <a:xfrm>
            <a:off x="4724400" y="6463481"/>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Karşılaştırma" type="twoTxTwoObj">
  <p:cSld name="TWO_OBJECTS_WITH_TEXT">
    <p:spTree>
      <p:nvGrpSpPr>
        <p:cNvPr id="1" name="Shape 34"/>
        <p:cNvGrpSpPr/>
        <p:nvPr/>
      </p:nvGrpSpPr>
      <p:grpSpPr>
        <a:xfrm>
          <a:off x="0" y="0"/>
          <a:ext cx="0" cy="0"/>
          <a:chOff x="0" y="0"/>
          <a:chExt cx="0" cy="0"/>
        </a:xfrm>
      </p:grpSpPr>
      <p:sp>
        <p:nvSpPr>
          <p:cNvPr id="35" name="Google Shape;35;g389cdbf620d_1_29"/>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 name="Google Shape;36;g389cdbf620d_1_29"/>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7" name="Google Shape;37;g389cdbf620d_1_29"/>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g389cdbf620d_1_29"/>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9" name="Google Shape;39;g389cdbf620d_1_29"/>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g389cdbf620d_1_2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g389cdbf620d_1_2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 name="Google Shape;42;g389cdbf620d_1_29"/>
          <p:cNvSpPr txBox="1">
            <a:spLocks noGrp="1"/>
          </p:cNvSpPr>
          <p:nvPr>
            <p:ph type="sldNum" idx="12"/>
          </p:nvPr>
        </p:nvSpPr>
        <p:spPr>
          <a:xfrm>
            <a:off x="4724400" y="6463481"/>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Yalnızca Başlık" type="titleOnly">
  <p:cSld name="TITLE_ONLY">
    <p:spTree>
      <p:nvGrpSpPr>
        <p:cNvPr id="1" name="Shape 43"/>
        <p:cNvGrpSpPr/>
        <p:nvPr/>
      </p:nvGrpSpPr>
      <p:grpSpPr>
        <a:xfrm>
          <a:off x="0" y="0"/>
          <a:ext cx="0" cy="0"/>
          <a:chOff x="0" y="0"/>
          <a:chExt cx="0" cy="0"/>
        </a:xfrm>
      </p:grpSpPr>
      <p:sp>
        <p:nvSpPr>
          <p:cNvPr id="44" name="Google Shape;44;g389cdbf620d_1_38"/>
          <p:cNvSpPr txBox="1">
            <a:spLocks noGrp="1"/>
          </p:cNvSpPr>
          <p:nvPr>
            <p:ph type="title"/>
          </p:nvPr>
        </p:nvSpPr>
        <p:spPr>
          <a:xfrm>
            <a:off x="1030018" y="1682296"/>
            <a:ext cx="10515600" cy="13257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 name="Google Shape;45;g389cdbf620d_1_3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 name="Google Shape;46;g389cdbf620d_1_3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g389cdbf620d_1_38"/>
          <p:cNvSpPr txBox="1">
            <a:spLocks noGrp="1"/>
          </p:cNvSpPr>
          <p:nvPr>
            <p:ph type="sldNum" idx="12"/>
          </p:nvPr>
        </p:nvSpPr>
        <p:spPr>
          <a:xfrm>
            <a:off x="4724400" y="6463481"/>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oş" type="blank">
  <p:cSld name="BLANK">
    <p:spTree>
      <p:nvGrpSpPr>
        <p:cNvPr id="1" name="Shape 48"/>
        <p:cNvGrpSpPr/>
        <p:nvPr/>
      </p:nvGrpSpPr>
      <p:grpSpPr>
        <a:xfrm>
          <a:off x="0" y="0"/>
          <a:ext cx="0" cy="0"/>
          <a:chOff x="0" y="0"/>
          <a:chExt cx="0" cy="0"/>
        </a:xfrm>
      </p:grpSpPr>
      <p:sp>
        <p:nvSpPr>
          <p:cNvPr id="49" name="Google Shape;49;g389cdbf620d_1_4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g389cdbf620d_1_4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g389cdbf620d_1_43"/>
          <p:cNvSpPr txBox="1">
            <a:spLocks noGrp="1"/>
          </p:cNvSpPr>
          <p:nvPr>
            <p:ph type="sldNum" idx="12"/>
          </p:nvPr>
        </p:nvSpPr>
        <p:spPr>
          <a:xfrm>
            <a:off x="4724400" y="6463481"/>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şlıklı İçerik" type="objTx">
  <p:cSld name="OBJECT_WITH_CAPTION_TEXT">
    <p:spTree>
      <p:nvGrpSpPr>
        <p:cNvPr id="1" name="Shape 52"/>
        <p:cNvGrpSpPr/>
        <p:nvPr/>
      </p:nvGrpSpPr>
      <p:grpSpPr>
        <a:xfrm>
          <a:off x="0" y="0"/>
          <a:ext cx="0" cy="0"/>
          <a:chOff x="0" y="0"/>
          <a:chExt cx="0" cy="0"/>
        </a:xfrm>
      </p:grpSpPr>
      <p:sp>
        <p:nvSpPr>
          <p:cNvPr id="53" name="Google Shape;53;g389cdbf620d_1_47"/>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4" name="Google Shape;54;g389cdbf620d_1_47"/>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 name="Google Shape;55;g389cdbf620d_1_47"/>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6" name="Google Shape;56;g389cdbf620d_1_4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g389cdbf620d_1_4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g389cdbf620d_1_47"/>
          <p:cNvSpPr txBox="1">
            <a:spLocks noGrp="1"/>
          </p:cNvSpPr>
          <p:nvPr>
            <p:ph type="sldNum" idx="12"/>
          </p:nvPr>
        </p:nvSpPr>
        <p:spPr>
          <a:xfrm>
            <a:off x="4724400" y="6463481"/>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şlıklı Resim" type="picTx">
  <p:cSld name="PICTURE_WITH_CAPTION_TEXT">
    <p:spTree>
      <p:nvGrpSpPr>
        <p:cNvPr id="1" name="Shape 59"/>
        <p:cNvGrpSpPr/>
        <p:nvPr/>
      </p:nvGrpSpPr>
      <p:grpSpPr>
        <a:xfrm>
          <a:off x="0" y="0"/>
          <a:ext cx="0" cy="0"/>
          <a:chOff x="0" y="0"/>
          <a:chExt cx="0" cy="0"/>
        </a:xfrm>
      </p:grpSpPr>
      <p:sp>
        <p:nvSpPr>
          <p:cNvPr id="60" name="Google Shape;60;g389cdbf620d_1_54"/>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Google Shape;61;g389cdbf620d_1_54"/>
          <p:cNvSpPr>
            <a:spLocks noGrp="1"/>
          </p:cNvSpPr>
          <p:nvPr>
            <p:ph type="pic" idx="2"/>
          </p:nvPr>
        </p:nvSpPr>
        <p:spPr>
          <a:xfrm>
            <a:off x="5183188" y="987425"/>
            <a:ext cx="6172200" cy="4873500"/>
          </a:xfrm>
          <a:prstGeom prst="rect">
            <a:avLst/>
          </a:prstGeom>
          <a:noFill/>
          <a:ln>
            <a:noFill/>
          </a:ln>
        </p:spPr>
      </p:sp>
      <p:sp>
        <p:nvSpPr>
          <p:cNvPr id="62" name="Google Shape;62;g389cdbf620d_1_54"/>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3" name="Google Shape;63;g389cdbf620d_1_5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g389cdbf620d_1_5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g389cdbf620d_1_54"/>
          <p:cNvSpPr txBox="1">
            <a:spLocks noGrp="1"/>
          </p:cNvSpPr>
          <p:nvPr>
            <p:ph type="sldNum" idx="12"/>
          </p:nvPr>
        </p:nvSpPr>
        <p:spPr>
          <a:xfrm>
            <a:off x="4724400" y="6463481"/>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389cdbf620d_1_0"/>
          <p:cNvSpPr/>
          <p:nvPr/>
        </p:nvSpPr>
        <p:spPr>
          <a:xfrm>
            <a:off x="223785" y="6483435"/>
            <a:ext cx="83418" cy="139399"/>
          </a:xfrm>
          <a:custGeom>
            <a:avLst/>
            <a:gdLst/>
            <a:ahLst/>
            <a:cxnLst/>
            <a:rect l="l" t="t" r="r" b="b"/>
            <a:pathLst>
              <a:path w="83418" h="139399" extrusionOk="0">
                <a:moveTo>
                  <a:pt x="83214" y="61108"/>
                </a:moveTo>
                <a:lnTo>
                  <a:pt x="81213" y="75284"/>
                </a:lnTo>
                <a:cubicBezTo>
                  <a:pt x="80881" y="77649"/>
                  <a:pt x="78607" y="79428"/>
                  <a:pt x="75905" y="79433"/>
                </a:cubicBezTo>
                <a:lnTo>
                  <a:pt x="49911" y="79433"/>
                </a:lnTo>
                <a:lnTo>
                  <a:pt x="49911" y="138702"/>
                </a:lnTo>
                <a:cubicBezTo>
                  <a:pt x="47162" y="138919"/>
                  <a:pt x="44381" y="139027"/>
                  <a:pt x="41568" y="139027"/>
                </a:cubicBezTo>
                <a:cubicBezTo>
                  <a:pt x="35406" y="139030"/>
                  <a:pt x="29258" y="138494"/>
                  <a:pt x="23215" y="137427"/>
                </a:cubicBezTo>
                <a:lnTo>
                  <a:pt x="23215" y="79433"/>
                </a:lnTo>
                <a:lnTo>
                  <a:pt x="3175" y="79433"/>
                </a:lnTo>
                <a:cubicBezTo>
                  <a:pt x="1330" y="79428"/>
                  <a:pt x="-162" y="78107"/>
                  <a:pt x="-162" y="76479"/>
                </a:cubicBezTo>
                <a:lnTo>
                  <a:pt x="-162" y="58741"/>
                </a:lnTo>
                <a:cubicBezTo>
                  <a:pt x="-159" y="57114"/>
                  <a:pt x="1331" y="55794"/>
                  <a:pt x="3175" y="55786"/>
                </a:cubicBezTo>
                <a:lnTo>
                  <a:pt x="23191" y="55786"/>
                </a:lnTo>
                <a:lnTo>
                  <a:pt x="23191" y="29184"/>
                </a:lnTo>
                <a:cubicBezTo>
                  <a:pt x="23151" y="12896"/>
                  <a:pt x="38085" y="-338"/>
                  <a:pt x="56548" y="-373"/>
                </a:cubicBezTo>
                <a:cubicBezTo>
                  <a:pt x="56550" y="-373"/>
                  <a:pt x="56553" y="-373"/>
                  <a:pt x="56554" y="-373"/>
                </a:cubicBezTo>
                <a:lnTo>
                  <a:pt x="79913" y="-373"/>
                </a:lnTo>
                <a:cubicBezTo>
                  <a:pt x="81756" y="-364"/>
                  <a:pt x="83244" y="956"/>
                  <a:pt x="83244" y="2582"/>
                </a:cubicBezTo>
                <a:lnTo>
                  <a:pt x="83244" y="20320"/>
                </a:lnTo>
                <a:cubicBezTo>
                  <a:pt x="83241" y="21945"/>
                  <a:pt x="81755" y="23263"/>
                  <a:pt x="79913" y="23275"/>
                </a:cubicBezTo>
                <a:lnTo>
                  <a:pt x="63228" y="23275"/>
                </a:lnTo>
                <a:cubicBezTo>
                  <a:pt x="55843" y="23290"/>
                  <a:pt x="49870" y="28583"/>
                  <a:pt x="49887" y="35098"/>
                </a:cubicBezTo>
                <a:lnTo>
                  <a:pt x="49887" y="55786"/>
                </a:lnTo>
                <a:lnTo>
                  <a:pt x="77906" y="55786"/>
                </a:lnTo>
                <a:cubicBezTo>
                  <a:pt x="80868" y="55792"/>
                  <a:pt x="83263" y="57915"/>
                  <a:pt x="83256" y="60527"/>
                </a:cubicBezTo>
                <a:cubicBezTo>
                  <a:pt x="83256" y="60722"/>
                  <a:pt x="83242" y="60916"/>
                  <a:pt x="83214" y="6110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7;g389cdbf620d_1_0"/>
          <p:cNvSpPr/>
          <p:nvPr/>
        </p:nvSpPr>
        <p:spPr>
          <a:xfrm>
            <a:off x="788911" y="6497557"/>
            <a:ext cx="126000" cy="111160"/>
          </a:xfrm>
          <a:custGeom>
            <a:avLst/>
            <a:gdLst/>
            <a:ahLst/>
            <a:cxnLst/>
            <a:rect l="l" t="t" r="r" b="b"/>
            <a:pathLst>
              <a:path w="126000" h="111160" extrusionOk="0">
                <a:moveTo>
                  <a:pt x="95425" y="-373"/>
                </a:moveTo>
                <a:lnTo>
                  <a:pt x="30252" y="-373"/>
                </a:lnTo>
                <a:cubicBezTo>
                  <a:pt x="13458" y="-370"/>
                  <a:pt x="-156" y="11641"/>
                  <a:pt x="-162" y="26459"/>
                </a:cubicBezTo>
                <a:lnTo>
                  <a:pt x="-162" y="83956"/>
                </a:lnTo>
                <a:cubicBezTo>
                  <a:pt x="-156" y="98773"/>
                  <a:pt x="13458" y="110784"/>
                  <a:pt x="30252" y="110787"/>
                </a:cubicBezTo>
                <a:lnTo>
                  <a:pt x="95425" y="110787"/>
                </a:lnTo>
                <a:cubicBezTo>
                  <a:pt x="112219" y="110782"/>
                  <a:pt x="125833" y="98772"/>
                  <a:pt x="125839" y="83956"/>
                </a:cubicBezTo>
                <a:lnTo>
                  <a:pt x="125839" y="26459"/>
                </a:lnTo>
                <a:cubicBezTo>
                  <a:pt x="125833" y="11641"/>
                  <a:pt x="112219" y="-370"/>
                  <a:pt x="95425" y="-373"/>
                </a:cubicBezTo>
                <a:close/>
                <a:moveTo>
                  <a:pt x="114976" y="82036"/>
                </a:moveTo>
                <a:cubicBezTo>
                  <a:pt x="114957" y="92609"/>
                  <a:pt x="105249" y="101177"/>
                  <a:pt x="93267" y="101204"/>
                </a:cubicBezTo>
                <a:lnTo>
                  <a:pt x="32422" y="101204"/>
                </a:lnTo>
                <a:cubicBezTo>
                  <a:pt x="20434" y="101183"/>
                  <a:pt x="10719" y="92613"/>
                  <a:pt x="10701" y="82036"/>
                </a:cubicBezTo>
                <a:lnTo>
                  <a:pt x="10701" y="28373"/>
                </a:lnTo>
                <a:cubicBezTo>
                  <a:pt x="10725" y="17798"/>
                  <a:pt x="20434" y="9232"/>
                  <a:pt x="32422" y="9211"/>
                </a:cubicBezTo>
                <a:lnTo>
                  <a:pt x="93267" y="9211"/>
                </a:lnTo>
                <a:cubicBezTo>
                  <a:pt x="105255" y="9229"/>
                  <a:pt x="114970" y="17796"/>
                  <a:pt x="114994" y="2837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8;g389cdbf620d_1_0"/>
          <p:cNvSpPr/>
          <p:nvPr/>
        </p:nvSpPr>
        <p:spPr>
          <a:xfrm>
            <a:off x="819379" y="6524389"/>
            <a:ext cx="65179" cy="57502"/>
          </a:xfrm>
          <a:custGeom>
            <a:avLst/>
            <a:gdLst/>
            <a:ahLst/>
            <a:cxnLst/>
            <a:rect l="l" t="t" r="r" b="b"/>
            <a:pathLst>
              <a:path w="65179" h="57502" extrusionOk="0">
                <a:moveTo>
                  <a:pt x="32428" y="-373"/>
                </a:moveTo>
                <a:cubicBezTo>
                  <a:pt x="14431" y="-373"/>
                  <a:pt x="-162" y="12499"/>
                  <a:pt x="-162" y="28379"/>
                </a:cubicBezTo>
                <a:cubicBezTo>
                  <a:pt x="-162" y="44258"/>
                  <a:pt x="14431" y="57130"/>
                  <a:pt x="32428" y="57130"/>
                </a:cubicBezTo>
                <a:cubicBezTo>
                  <a:pt x="50425" y="57130"/>
                  <a:pt x="65018" y="44258"/>
                  <a:pt x="65018" y="28379"/>
                </a:cubicBezTo>
                <a:cubicBezTo>
                  <a:pt x="65018" y="28377"/>
                  <a:pt x="65018" y="28375"/>
                  <a:pt x="65018" y="28373"/>
                </a:cubicBezTo>
                <a:cubicBezTo>
                  <a:pt x="65012" y="12497"/>
                  <a:pt x="50425" y="-370"/>
                  <a:pt x="32428" y="-373"/>
                </a:cubicBezTo>
                <a:close/>
                <a:moveTo>
                  <a:pt x="32428" y="47541"/>
                </a:moveTo>
                <a:cubicBezTo>
                  <a:pt x="20428" y="47541"/>
                  <a:pt x="10701" y="38959"/>
                  <a:pt x="10701" y="28373"/>
                </a:cubicBezTo>
                <a:cubicBezTo>
                  <a:pt x="10701" y="17787"/>
                  <a:pt x="20428" y="9206"/>
                  <a:pt x="32428" y="9206"/>
                </a:cubicBezTo>
                <a:cubicBezTo>
                  <a:pt x="44428" y="9206"/>
                  <a:pt x="54154" y="17787"/>
                  <a:pt x="54154" y="28373"/>
                </a:cubicBezTo>
                <a:cubicBezTo>
                  <a:pt x="54136" y="38952"/>
                  <a:pt x="44422" y="47523"/>
                  <a:pt x="32428" y="4754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 name="Google Shape;9;g389cdbf620d_1_0"/>
          <p:cNvSpPr/>
          <p:nvPr/>
        </p:nvSpPr>
        <p:spPr>
          <a:xfrm>
            <a:off x="880213" y="6523503"/>
            <a:ext cx="13033" cy="11498"/>
          </a:xfrm>
          <a:custGeom>
            <a:avLst/>
            <a:gdLst/>
            <a:ahLst/>
            <a:cxnLst/>
            <a:rect l="l" t="t" r="r" b="b"/>
            <a:pathLst>
              <a:path w="13033" h="11498" extrusionOk="0">
                <a:moveTo>
                  <a:pt x="13034" y="5749"/>
                </a:moveTo>
                <a:cubicBezTo>
                  <a:pt x="13034" y="8924"/>
                  <a:pt x="10116" y="11498"/>
                  <a:pt x="6517" y="11498"/>
                </a:cubicBezTo>
                <a:cubicBezTo>
                  <a:pt x="2918" y="11498"/>
                  <a:pt x="0" y="8924"/>
                  <a:pt x="0" y="5749"/>
                </a:cubicBezTo>
                <a:cubicBezTo>
                  <a:pt x="0" y="2574"/>
                  <a:pt x="2918" y="0"/>
                  <a:pt x="6517" y="0"/>
                </a:cubicBezTo>
                <a:cubicBezTo>
                  <a:pt x="10116" y="0"/>
                  <a:pt x="13034" y="2574"/>
                  <a:pt x="13034" y="574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 name="Google Shape;10;g389cdbf620d_1_0"/>
          <p:cNvSpPr/>
          <p:nvPr/>
        </p:nvSpPr>
        <p:spPr>
          <a:xfrm>
            <a:off x="489600" y="6497536"/>
            <a:ext cx="140654" cy="111139"/>
          </a:xfrm>
          <a:custGeom>
            <a:avLst/>
            <a:gdLst/>
            <a:ahLst/>
            <a:cxnLst/>
            <a:rect l="l" t="t" r="r" b="b"/>
            <a:pathLst>
              <a:path w="140654" h="111139" extrusionOk="0">
                <a:moveTo>
                  <a:pt x="87506" y="45493"/>
                </a:moveTo>
                <a:lnTo>
                  <a:pt x="136092" y="-373"/>
                </a:lnTo>
                <a:lnTo>
                  <a:pt x="117642" y="-373"/>
                </a:lnTo>
                <a:lnTo>
                  <a:pt x="79502" y="35610"/>
                </a:lnTo>
                <a:lnTo>
                  <a:pt x="50304" y="-373"/>
                </a:lnTo>
                <a:lnTo>
                  <a:pt x="-162" y="-373"/>
                </a:lnTo>
                <a:lnTo>
                  <a:pt x="50926" y="62559"/>
                </a:lnTo>
                <a:lnTo>
                  <a:pt x="-162" y="110766"/>
                </a:lnTo>
                <a:lnTo>
                  <a:pt x="18288" y="110766"/>
                </a:lnTo>
                <a:lnTo>
                  <a:pt x="58924" y="72420"/>
                </a:lnTo>
                <a:lnTo>
                  <a:pt x="90045" y="110766"/>
                </a:lnTo>
                <a:lnTo>
                  <a:pt x="140493" y="110766"/>
                </a:lnTo>
                <a:close/>
                <a:moveTo>
                  <a:pt x="25845" y="11440"/>
                </a:moveTo>
                <a:lnTo>
                  <a:pt x="43442" y="11440"/>
                </a:lnTo>
                <a:lnTo>
                  <a:pt x="114498" y="99017"/>
                </a:lnTo>
                <a:lnTo>
                  <a:pt x="96906" y="99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11;g389cdbf620d_1_0"/>
          <p:cNvSpPr txBox="1"/>
          <p:nvPr userDrawn="1"/>
        </p:nvSpPr>
        <p:spPr>
          <a:xfrm>
            <a:off x="0" y="6539482"/>
            <a:ext cx="4912823"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050" b="1" i="1" dirty="0">
                <a:solidFill>
                  <a:srgbClr val="C00000"/>
                </a:solidFill>
                <a:latin typeface="Bookman Old Style" panose="02050604050505020204" pitchFamily="18" charset="0"/>
              </a:rPr>
              <a:t>Mersin Aile ve Sosyal Hizmetler İl Müdürlüğü</a:t>
            </a:r>
            <a:endParaRPr sz="1050" b="1" i="1" dirty="0">
              <a:solidFill>
                <a:srgbClr val="C00000"/>
              </a:solidFill>
              <a:latin typeface="Bookman Old Style" panose="02050604050505020204" pitchFamily="18" charset="0"/>
            </a:endParaRPr>
          </a:p>
        </p:txBody>
      </p:sp>
      <p:sp>
        <p:nvSpPr>
          <p:cNvPr id="12" name="Google Shape;12;g389cdbf620d_1_0"/>
          <p:cNvSpPr/>
          <p:nvPr/>
        </p:nvSpPr>
        <p:spPr>
          <a:xfrm>
            <a:off x="-1" y="0"/>
            <a:ext cx="12192000" cy="1086000"/>
          </a:xfrm>
          <a:prstGeom prst="rect">
            <a:avLst/>
          </a:prstGeom>
          <a:solidFill>
            <a:srgbClr val="C00000"/>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 name="Google Shape;13;g389cdbf620d_1_0"/>
          <p:cNvSpPr/>
          <p:nvPr/>
        </p:nvSpPr>
        <p:spPr>
          <a:xfrm>
            <a:off x="0" y="6376596"/>
            <a:ext cx="10870200" cy="4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 name="Google Shape;14;g389cdbf620d_1_0"/>
          <p:cNvPicPr preferRelativeResize="0"/>
          <p:nvPr/>
        </p:nvPicPr>
        <p:blipFill rotWithShape="1">
          <a:blip r:embed="rId16">
            <a:alphaModFix/>
          </a:blip>
          <a:srcRect/>
          <a:stretch/>
        </p:blipFill>
        <p:spPr>
          <a:xfrm>
            <a:off x="305088" y="103584"/>
            <a:ext cx="897732" cy="897732"/>
          </a:xfrm>
          <a:prstGeom prst="rect">
            <a:avLst/>
          </a:prstGeom>
          <a:noFill/>
          <a:ln>
            <a:noFill/>
          </a:ln>
        </p:spPr>
      </p:pic>
      <p:pic>
        <p:nvPicPr>
          <p:cNvPr id="15" name="Google Shape;15;g389cdbf620d_1_0" descr="simge, sembol, logo, grafik, amblem içeren bir resim&#10;&#10;Açıklama otomatik olarak oluşturuldu"/>
          <p:cNvPicPr preferRelativeResize="0"/>
          <p:nvPr/>
        </p:nvPicPr>
        <p:blipFill rotWithShape="1">
          <a:blip r:embed="rId17">
            <a:alphaModFix/>
          </a:blip>
          <a:srcRect/>
          <a:stretch/>
        </p:blipFill>
        <p:spPr>
          <a:xfrm>
            <a:off x="10946417" y="5753780"/>
            <a:ext cx="1094111" cy="100994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1.xml"/><Relationship Id="rId4" Type="http://schemas.openxmlformats.org/officeDocument/2006/relationships/image" Target="../media/image68.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1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xml"/><Relationship Id="rId4" Type="http://schemas.openxmlformats.org/officeDocument/2006/relationships/image" Target="../media/image52.jpg"/></Relationships>
</file>

<file path=ppt/slides/_rels/slide9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1.xml"/><Relationship Id="rId5" Type="http://schemas.openxmlformats.org/officeDocument/2006/relationships/image" Target="../media/image61.jpg"/><Relationship Id="rId4" Type="http://schemas.openxmlformats.org/officeDocument/2006/relationships/image" Target="../media/image60.jpg"/></Relationships>
</file>

<file path=ppt/slides/_rels/slide9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1.xml"/><Relationship Id="rId4" Type="http://schemas.openxmlformats.org/officeDocument/2006/relationships/image" Target="../media/image64.jpg"/></Relationships>
</file>

<file path=ppt/slides/_rels/slide9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0" name="Google Shape;90;g389cdbf620d_1_79"/>
          <p:cNvSpPr/>
          <p:nvPr/>
        </p:nvSpPr>
        <p:spPr>
          <a:xfrm>
            <a:off x="0" y="0"/>
            <a:ext cx="12192000" cy="6858000"/>
          </a:xfrm>
          <a:prstGeom prst="rect">
            <a:avLst/>
          </a:prstGeom>
          <a:solidFill>
            <a:srgbClr val="B1191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1" name="Google Shape;91;g389cdbf620d_1_79"/>
          <p:cNvPicPr preferRelativeResize="0"/>
          <p:nvPr/>
        </p:nvPicPr>
        <p:blipFill rotWithShape="1">
          <a:blip r:embed="rId3">
            <a:alphaModFix/>
          </a:blip>
          <a:srcRect/>
          <a:stretch/>
        </p:blipFill>
        <p:spPr>
          <a:xfrm>
            <a:off x="4340932" y="789982"/>
            <a:ext cx="3510136" cy="2375547"/>
          </a:xfrm>
          <a:prstGeom prst="rect">
            <a:avLst/>
          </a:prstGeom>
          <a:noFill/>
          <a:ln>
            <a:noFill/>
          </a:ln>
        </p:spPr>
      </p:pic>
      <p:sp>
        <p:nvSpPr>
          <p:cNvPr id="92" name="Google Shape;92;g389cdbf620d_1_79"/>
          <p:cNvSpPr/>
          <p:nvPr/>
        </p:nvSpPr>
        <p:spPr>
          <a:xfrm>
            <a:off x="0" y="3914173"/>
            <a:ext cx="12192000" cy="1137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 name="Google Shape;93;g389cdbf620d_1_79"/>
          <p:cNvSpPr txBox="1"/>
          <p:nvPr/>
        </p:nvSpPr>
        <p:spPr>
          <a:xfrm>
            <a:off x="1734296" y="4061572"/>
            <a:ext cx="87483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2400" b="1" dirty="0">
                <a:solidFill>
                  <a:srgbClr val="C00000"/>
                </a:solidFill>
                <a:latin typeface="Calibri"/>
                <a:ea typeface="Calibri"/>
                <a:cs typeface="Calibri"/>
                <a:sym typeface="Calibri"/>
              </a:rPr>
              <a:t>MERSİN AİLE VE SOSYAL HİZMETLER İL MÜDÜRLÜĞÜ</a:t>
            </a:r>
            <a:endParaRPr dirty="0"/>
          </a:p>
        </p:txBody>
      </p:sp>
      <p:sp>
        <p:nvSpPr>
          <p:cNvPr id="94" name="Google Shape;94;g389cdbf620d_1_79"/>
          <p:cNvSpPr txBox="1"/>
          <p:nvPr/>
        </p:nvSpPr>
        <p:spPr>
          <a:xfrm>
            <a:off x="2045616" y="6318247"/>
            <a:ext cx="80598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400" b="1" dirty="0">
                <a:solidFill>
                  <a:schemeClr val="lt1"/>
                </a:solidFill>
                <a:latin typeface="Calibri"/>
                <a:ea typeface="Calibri"/>
                <a:cs typeface="Calibri"/>
                <a:sym typeface="Calibri"/>
              </a:rPr>
              <a:t>HAZİRAN </a:t>
            </a:r>
            <a:r>
              <a:rPr lang="fr-FR" sz="1400" b="1" dirty="0">
                <a:solidFill>
                  <a:schemeClr val="lt1"/>
                </a:solidFill>
                <a:latin typeface="Calibri"/>
                <a:ea typeface="Calibri"/>
                <a:cs typeface="Calibri"/>
                <a:sym typeface="Calibri"/>
              </a:rPr>
              <a:t>202</a:t>
            </a:r>
            <a:r>
              <a:rPr lang="tr-TR" sz="1400" b="1" dirty="0">
                <a:solidFill>
                  <a:schemeClr val="lt1"/>
                </a:solidFill>
                <a:latin typeface="Calibri"/>
                <a:ea typeface="Calibri"/>
                <a:cs typeface="Calibri"/>
                <a:sym typeface="Calibri"/>
              </a:rPr>
              <a:t>6</a:t>
            </a:r>
            <a:endParaRPr dirty="0"/>
          </a:p>
          <a:p>
            <a:pPr marL="0" marR="0" lvl="0" indent="0" algn="ctr" rtl="0">
              <a:spcBef>
                <a:spcPts val="0"/>
              </a:spcBef>
              <a:spcAft>
                <a:spcPts val="0"/>
              </a:spcAft>
              <a:buNone/>
            </a:pPr>
            <a:endParaRPr sz="1400" b="1" dirty="0">
              <a:solidFill>
                <a:schemeClr val="lt1"/>
              </a:solidFill>
              <a:latin typeface="Calibri"/>
              <a:ea typeface="Calibri"/>
              <a:cs typeface="Calibri"/>
              <a:sym typeface="Calibri"/>
            </a:endParaRPr>
          </a:p>
        </p:txBody>
      </p:sp>
      <p:sp>
        <p:nvSpPr>
          <p:cNvPr id="95" name="Google Shape;95;g389cdbf620d_1_79"/>
          <p:cNvSpPr txBox="1"/>
          <p:nvPr/>
        </p:nvSpPr>
        <p:spPr>
          <a:xfrm>
            <a:off x="2716665" y="5269553"/>
            <a:ext cx="6783600" cy="424800"/>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SzPts val="2800"/>
              <a:buNone/>
            </a:pPr>
            <a:r>
              <a:rPr lang="tr-TR" sz="2400" b="1" dirty="0">
                <a:solidFill>
                  <a:schemeClr val="lt1"/>
                </a:solidFill>
                <a:latin typeface="Calibri"/>
                <a:ea typeface="Calibri"/>
                <a:cs typeface="Calibri"/>
                <a:sym typeface="Calibri"/>
              </a:rPr>
              <a:t>ŞEHİT VE GAZİ MEVZUATI EĞİTİMİ</a:t>
            </a:r>
            <a:endParaRPr sz="2400" b="1" dirty="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2135561" y="3062796"/>
            <a:ext cx="705282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tr-TR" sz="3200" b="1" dirty="0">
                <a:solidFill>
                  <a:srgbClr val="C00000"/>
                </a:solidFill>
              </a:rPr>
              <a:t>GENEL MEVZUAT</a:t>
            </a:r>
          </a:p>
          <a:p>
            <a:pPr algn="ctr"/>
            <a:endParaRPr lang="tr-TR" sz="3200" b="1" dirty="0">
              <a:solidFill>
                <a:srgbClr val="4F81BD">
                  <a:lumMod val="50000"/>
                </a:srgbClr>
              </a:solidFill>
            </a:endParaRPr>
          </a:p>
        </p:txBody>
      </p:sp>
    </p:spTree>
    <p:extLst>
      <p:ext uri="{BB962C8B-B14F-4D97-AF65-F5344CB8AC3E}">
        <p14:creationId xmlns:p14="http://schemas.microsoft.com/office/powerpoint/2010/main" val="23196559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48070" y="0"/>
            <a:ext cx="11088210" cy="1417636"/>
          </a:xfrm>
        </p:spPr>
        <p:txBody>
          <a:bodyPr/>
          <a:lstStyle/>
          <a:p>
            <a:pPr algn="ctr"/>
            <a:r>
              <a:rPr lang="tr-TR" sz="3200" dirty="0">
                <a:solidFill>
                  <a:schemeClr val="bg1"/>
                </a:solidFill>
                <a:latin typeface="Book Antiqua" panose="02040602050305030304" pitchFamily="18" charset="0"/>
                <a:ea typeface="+mn-ea"/>
                <a:cs typeface="+mn-cs"/>
              </a:rPr>
              <a:t> Milli Savunma Bakanlığı </a:t>
            </a:r>
            <a:br>
              <a:rPr lang="tr-TR" sz="3200" dirty="0">
                <a:solidFill>
                  <a:schemeClr val="bg1"/>
                </a:solidFill>
                <a:latin typeface="Book Antiqua" panose="02040602050305030304" pitchFamily="18" charset="0"/>
                <a:ea typeface="+mn-ea"/>
                <a:cs typeface="+mn-cs"/>
              </a:rPr>
            </a:br>
            <a:r>
              <a:rPr lang="tr-TR" sz="3200" dirty="0">
                <a:solidFill>
                  <a:schemeClr val="bg1"/>
                </a:solidFill>
                <a:latin typeface="Book Antiqua" panose="02040602050305030304" pitchFamily="18" charset="0"/>
                <a:ea typeface="+mn-ea"/>
                <a:cs typeface="+mn-cs"/>
              </a:rPr>
              <a:t>İlk Mektubum Mehmetçiğe Projesi</a:t>
            </a:r>
            <a:endParaRPr lang="tr-TR" sz="3200" dirty="0">
              <a:solidFill>
                <a:schemeClr val="bg1"/>
              </a:solidFill>
            </a:endParaRPr>
          </a:p>
        </p:txBody>
      </p:sp>
      <p:sp>
        <p:nvSpPr>
          <p:cNvPr id="3" name="İçerik Yer Tutucusu 2"/>
          <p:cNvSpPr>
            <a:spLocks noGrp="1"/>
          </p:cNvSpPr>
          <p:nvPr>
            <p:ph idx="1"/>
          </p:nvPr>
        </p:nvSpPr>
        <p:spPr>
          <a:xfrm>
            <a:off x="2920753" y="585926"/>
            <a:ext cx="6769347" cy="1473694"/>
          </a:xfrm>
        </p:spPr>
        <p:txBody>
          <a:bodyPr>
            <a:normAutofit/>
          </a:bodyPr>
          <a:lstStyle/>
          <a:p>
            <a:pPr marL="0" indent="0">
              <a:buNone/>
            </a:pPr>
            <a:r>
              <a:rPr lang="tr-TR" sz="2800" b="1" dirty="0"/>
              <a:t>                                                </a:t>
            </a:r>
            <a:r>
              <a:rPr lang="tr-TR" sz="2000" b="1" dirty="0">
                <a:solidFill>
                  <a:srgbClr val="C00000"/>
                </a:solidFill>
              </a:rPr>
              <a:t> </a:t>
            </a:r>
          </a:p>
          <a:p>
            <a:pPr marL="0" indent="0">
              <a:buNone/>
            </a:pPr>
            <a:endParaRPr lang="tr-TR" sz="2000" i="1" dirty="0"/>
          </a:p>
        </p:txBody>
      </p:sp>
      <p:pic>
        <p:nvPicPr>
          <p:cNvPr id="6" name="Resim 5">
            <a:extLst>
              <a:ext uri="{FF2B5EF4-FFF2-40B4-BE49-F238E27FC236}">
                <a16:creationId xmlns:a16="http://schemas.microsoft.com/office/drawing/2014/main" id="{51374203-45CC-41AB-8ABC-3E6FCDA5DFE4}"/>
              </a:ext>
            </a:extLst>
          </p:cNvPr>
          <p:cNvPicPr>
            <a:picLocks noChangeAspect="1"/>
          </p:cNvPicPr>
          <p:nvPr/>
        </p:nvPicPr>
        <p:blipFill>
          <a:blip r:embed="rId2"/>
          <a:stretch>
            <a:fillRect/>
          </a:stretch>
        </p:blipFill>
        <p:spPr>
          <a:xfrm>
            <a:off x="0" y="2511734"/>
            <a:ext cx="4110362" cy="2599476"/>
          </a:xfrm>
          <a:prstGeom prst="rect">
            <a:avLst/>
          </a:prstGeom>
        </p:spPr>
      </p:pic>
      <p:pic>
        <p:nvPicPr>
          <p:cNvPr id="8" name="Resim 7">
            <a:extLst>
              <a:ext uri="{FF2B5EF4-FFF2-40B4-BE49-F238E27FC236}">
                <a16:creationId xmlns:a16="http://schemas.microsoft.com/office/drawing/2014/main" id="{791DAF15-DC15-4DF6-BA39-CC07FF72F6E3}"/>
              </a:ext>
            </a:extLst>
          </p:cNvPr>
          <p:cNvPicPr>
            <a:picLocks noChangeAspect="1"/>
          </p:cNvPicPr>
          <p:nvPr/>
        </p:nvPicPr>
        <p:blipFill>
          <a:blip r:embed="rId3"/>
          <a:stretch>
            <a:fillRect/>
          </a:stretch>
        </p:blipFill>
        <p:spPr>
          <a:xfrm>
            <a:off x="4183201" y="2511734"/>
            <a:ext cx="3825597" cy="2599476"/>
          </a:xfrm>
          <a:prstGeom prst="rect">
            <a:avLst/>
          </a:prstGeom>
        </p:spPr>
      </p:pic>
      <p:pic>
        <p:nvPicPr>
          <p:cNvPr id="10" name="Resim 9">
            <a:extLst>
              <a:ext uri="{FF2B5EF4-FFF2-40B4-BE49-F238E27FC236}">
                <a16:creationId xmlns:a16="http://schemas.microsoft.com/office/drawing/2014/main" id="{2F3357D9-915C-44B3-BFA2-12D37508B1BC}"/>
              </a:ext>
            </a:extLst>
          </p:cNvPr>
          <p:cNvPicPr>
            <a:picLocks noChangeAspect="1"/>
          </p:cNvPicPr>
          <p:nvPr/>
        </p:nvPicPr>
        <p:blipFill>
          <a:blip r:embed="rId4"/>
          <a:stretch>
            <a:fillRect/>
          </a:stretch>
        </p:blipFill>
        <p:spPr>
          <a:xfrm>
            <a:off x="8081637" y="2511733"/>
            <a:ext cx="4009749" cy="2599475"/>
          </a:xfrm>
          <a:prstGeom prst="rect">
            <a:avLst/>
          </a:prstGeom>
        </p:spPr>
      </p:pic>
    </p:spTree>
    <p:extLst>
      <p:ext uri="{BB962C8B-B14F-4D97-AF65-F5344CB8AC3E}">
        <p14:creationId xmlns:p14="http://schemas.microsoft.com/office/powerpoint/2010/main" val="25479483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820526" y="188641"/>
            <a:ext cx="8325925" cy="1368025"/>
          </a:xfrm>
        </p:spPr>
        <p:txBody>
          <a:bodyPr>
            <a:normAutofit fontScale="90000"/>
          </a:bodyPr>
          <a:lstStyle/>
          <a:p>
            <a:pPr algn="ctr"/>
            <a:br>
              <a:rPr lang="tr-TR" sz="3600" dirty="0"/>
            </a:br>
            <a:br>
              <a:rPr lang="tr-TR" sz="3100" dirty="0">
                <a:ln w="10541" cmpd="sng">
                  <a:solidFill>
                    <a:schemeClr val="accent1">
                      <a:shade val="88000"/>
                      <a:satMod val="110000"/>
                    </a:schemeClr>
                  </a:solidFill>
                  <a:prstDash val="solid"/>
                </a:ln>
                <a:solidFill>
                  <a:srgbClr val="000099"/>
                </a:solidFill>
                <a:ea typeface="+mn-ea"/>
                <a:cs typeface="Times New Roman" panose="02020603050405020304" pitchFamily="18" charset="0"/>
              </a:rPr>
            </a:br>
            <a:endParaRPr lang="tr-TR" sz="3100" dirty="0">
              <a:ln w="10541" cmpd="sng">
                <a:solidFill>
                  <a:schemeClr val="accent1">
                    <a:shade val="88000"/>
                    <a:satMod val="110000"/>
                  </a:schemeClr>
                </a:solidFill>
                <a:prstDash val="solid"/>
              </a:ln>
              <a:solidFill>
                <a:srgbClr val="000099"/>
              </a:solidFill>
              <a:ea typeface="+mn-ea"/>
              <a:cs typeface="Times New Roman" panose="02020603050405020304" pitchFamily="18" charset="0"/>
            </a:endParaRPr>
          </a:p>
        </p:txBody>
      </p:sp>
      <p:sp>
        <p:nvSpPr>
          <p:cNvPr id="3" name="İçerik Yer Tutucusu 2"/>
          <p:cNvSpPr>
            <a:spLocks noGrp="1"/>
          </p:cNvSpPr>
          <p:nvPr>
            <p:ph idx="1"/>
          </p:nvPr>
        </p:nvSpPr>
        <p:spPr>
          <a:xfrm>
            <a:off x="1981201" y="1600201"/>
            <a:ext cx="8120245" cy="4525963"/>
          </a:xfrm>
        </p:spPr>
        <p:txBody>
          <a:bodyPr>
            <a:normAutofit/>
          </a:bodyPr>
          <a:lstStyle/>
          <a:p>
            <a:pPr marL="0" indent="0">
              <a:spcBef>
                <a:spcPts val="0"/>
              </a:spcBef>
              <a:buNone/>
            </a:pPr>
            <a:r>
              <a:rPr lang="tr-TR" sz="2400" dirty="0">
                <a:solidFill>
                  <a:schemeClr val="tx1"/>
                </a:solidFill>
                <a:latin typeface="+mn-lt"/>
              </a:rPr>
              <a:t>Şehit yakınları ve gazilerimizin taleplerinin karşılanması ve sorunların çözümlerinin tespitine yönelik uygulanacak sosyal hizmet politikalarının belirlenmesi amacıyla şehitlerimiz ve gazilerimizin kişisel bilgilerini içeren kayıtların yer aldığı dinamik bir veri tabanı oluşturulmuştur.</a:t>
            </a:r>
          </a:p>
          <a:p>
            <a:pPr marL="0" indent="0">
              <a:spcBef>
                <a:spcPts val="0"/>
              </a:spcBef>
              <a:buNone/>
            </a:pPr>
            <a:endParaRPr lang="tr-TR" sz="2400" dirty="0">
              <a:solidFill>
                <a:schemeClr val="tx1"/>
              </a:solidFill>
              <a:latin typeface="+mn-lt"/>
            </a:endParaRPr>
          </a:p>
          <a:p>
            <a:pPr marL="0" indent="0">
              <a:spcBef>
                <a:spcPts val="0"/>
              </a:spcBef>
              <a:buNone/>
            </a:pPr>
            <a:r>
              <a:rPr lang="tr-TR" sz="2400" dirty="0">
                <a:solidFill>
                  <a:schemeClr val="tx1"/>
                </a:solidFill>
                <a:latin typeface="+mn-lt"/>
              </a:rPr>
              <a:t>Bu veri tabanıyla, hizmetlerin sağlıklı yürütülebilmesi ve kurumlarla hızlı bilgi akışının sağlanması amaçlanmıştır.</a:t>
            </a:r>
          </a:p>
          <a:p>
            <a:pPr marL="139700" indent="0">
              <a:buNone/>
            </a:pPr>
            <a:endParaRPr lang="tr-TR" dirty="0"/>
          </a:p>
        </p:txBody>
      </p:sp>
      <p:sp>
        <p:nvSpPr>
          <p:cNvPr id="4" name="Dikdörtgen 3">
            <a:extLst>
              <a:ext uri="{FF2B5EF4-FFF2-40B4-BE49-F238E27FC236}">
                <a16:creationId xmlns:a16="http://schemas.microsoft.com/office/drawing/2014/main" id="{1B252011-6D96-44A7-94F0-5776723BD5B3}"/>
              </a:ext>
            </a:extLst>
          </p:cNvPr>
          <p:cNvSpPr/>
          <p:nvPr/>
        </p:nvSpPr>
        <p:spPr>
          <a:xfrm>
            <a:off x="2503503" y="188641"/>
            <a:ext cx="6640497" cy="1384995"/>
          </a:xfrm>
          <a:prstGeom prst="rect">
            <a:avLst/>
          </a:prstGeom>
        </p:spPr>
        <p:txBody>
          <a:bodyPr wrap="square">
            <a:spAutoFit/>
          </a:bodyPr>
          <a:lstStyle/>
          <a:p>
            <a:pPr algn="ctr"/>
            <a:r>
              <a:rPr lang="tr-TR" sz="2800" b="1" dirty="0">
                <a:ln w="10541" cmpd="sng">
                  <a:solidFill>
                    <a:srgbClr val="93A299">
                      <a:shade val="88000"/>
                      <a:satMod val="110000"/>
                    </a:srgbClr>
                  </a:solidFill>
                  <a:prstDash val="solid"/>
                </a:ln>
                <a:solidFill>
                  <a:schemeClr val="bg1"/>
                </a:solidFill>
                <a:latin typeface="Book Antiqua"/>
                <a:cs typeface="Times New Roman" panose="02020603050405020304" pitchFamily="18" charset="0"/>
              </a:rPr>
              <a:t>Şehit Gazi Bilgi Sistemi</a:t>
            </a:r>
            <a:br>
              <a:rPr lang="tr-TR" sz="2800" b="1" dirty="0">
                <a:ln w="10541" cmpd="sng">
                  <a:solidFill>
                    <a:srgbClr val="93A299">
                      <a:shade val="88000"/>
                      <a:satMod val="110000"/>
                    </a:srgbClr>
                  </a:solidFill>
                  <a:prstDash val="solid"/>
                </a:ln>
                <a:solidFill>
                  <a:schemeClr val="bg1"/>
                </a:solidFill>
                <a:latin typeface="Book Antiqua"/>
                <a:cs typeface="Times New Roman" panose="02020603050405020304" pitchFamily="18" charset="0"/>
              </a:rPr>
            </a:br>
            <a:r>
              <a:rPr lang="tr-TR" sz="2800" b="1" dirty="0">
                <a:ln w="10541" cmpd="sng">
                  <a:solidFill>
                    <a:srgbClr val="93A299">
                      <a:shade val="88000"/>
                      <a:satMod val="110000"/>
                    </a:srgbClr>
                  </a:solidFill>
                  <a:prstDash val="solid"/>
                </a:ln>
                <a:solidFill>
                  <a:schemeClr val="bg1"/>
                </a:solidFill>
                <a:latin typeface="Book Antiqua"/>
                <a:cs typeface="Times New Roman" panose="02020603050405020304" pitchFamily="18" charset="0"/>
              </a:rPr>
              <a:t> (Veri Tabanı)</a:t>
            </a:r>
            <a:br>
              <a:rPr lang="tr-TR" sz="2800" b="1" dirty="0">
                <a:ln w="10541" cmpd="sng">
                  <a:solidFill>
                    <a:srgbClr val="93A299">
                      <a:shade val="88000"/>
                      <a:satMod val="110000"/>
                    </a:srgbClr>
                  </a:solidFill>
                  <a:prstDash val="solid"/>
                </a:ln>
                <a:solidFill>
                  <a:schemeClr val="bg1"/>
                </a:solidFill>
                <a:latin typeface="Book Antiqua"/>
                <a:cs typeface="Times New Roman" panose="02020603050405020304" pitchFamily="18" charset="0"/>
              </a:rPr>
            </a:br>
            <a:endParaRPr lang="tr-TR" sz="2800" dirty="0">
              <a:solidFill>
                <a:schemeClr val="bg1"/>
              </a:solidFill>
            </a:endParaRPr>
          </a:p>
        </p:txBody>
      </p:sp>
    </p:spTree>
    <p:extLst>
      <p:ext uri="{BB962C8B-B14F-4D97-AF65-F5344CB8AC3E}">
        <p14:creationId xmlns:p14="http://schemas.microsoft.com/office/powerpoint/2010/main" val="2676734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720625" y="233646"/>
            <a:ext cx="8229600" cy="1278015"/>
          </a:xfrm>
        </p:spPr>
        <p:txBody>
          <a:bodyPr>
            <a:normAutofit/>
          </a:bodyPr>
          <a:lstStyle/>
          <a:p>
            <a:br>
              <a:rPr lang="tr-TR" b="1" dirty="0"/>
            </a:br>
            <a:endParaRPr lang="tr-TR" sz="3200" dirty="0">
              <a:ln w="10541" cmpd="sng">
                <a:solidFill>
                  <a:schemeClr val="accent1">
                    <a:shade val="88000"/>
                    <a:satMod val="110000"/>
                  </a:schemeClr>
                </a:solidFill>
                <a:prstDash val="solid"/>
              </a:ln>
              <a:solidFill>
                <a:srgbClr val="000099"/>
              </a:solidFill>
              <a:ea typeface="+mn-ea"/>
              <a:cs typeface="Times New Roman" panose="02020603050405020304" pitchFamily="18" charset="0"/>
            </a:endParaRPr>
          </a:p>
        </p:txBody>
      </p:sp>
      <p:sp>
        <p:nvSpPr>
          <p:cNvPr id="3" name="İçerik Yer Tutucusu 2"/>
          <p:cNvSpPr>
            <a:spLocks noGrp="1"/>
          </p:cNvSpPr>
          <p:nvPr>
            <p:ph idx="1"/>
          </p:nvPr>
        </p:nvSpPr>
        <p:spPr>
          <a:xfrm>
            <a:off x="4607511" y="1600201"/>
            <a:ext cx="6924582" cy="4525963"/>
          </a:xfrm>
        </p:spPr>
        <p:txBody>
          <a:bodyPr>
            <a:normAutofit/>
          </a:bodyPr>
          <a:lstStyle/>
          <a:p>
            <a:pPr marL="0" indent="0">
              <a:buNone/>
            </a:pPr>
            <a:r>
              <a:rPr lang="tr-TR" sz="2000" dirty="0">
                <a:solidFill>
                  <a:schemeClr val="tx1"/>
                </a:solidFill>
                <a:latin typeface="+mn-lt"/>
              </a:rPr>
              <a:t>Şehit yakınları ve gazilerimize ilişkin bilgilere ulaşabilmek amacıyla Sosyal Güvenlik Kurumu ile web servis entegrasyonu sağlanmış,   Sosyal Güvenlik Kurumu ve MERNİS ile yapılan entegrasyonla da hak sahipliği bilgilerine anlık olarak erişilebilmektedir.  </a:t>
            </a:r>
          </a:p>
          <a:p>
            <a:pPr marL="0" indent="0">
              <a:buNone/>
            </a:pPr>
            <a:r>
              <a:rPr lang="tr-TR" sz="2000" dirty="0">
                <a:solidFill>
                  <a:schemeClr val="tx1"/>
                </a:solidFill>
                <a:latin typeface="+mn-lt"/>
              </a:rPr>
              <a:t>Söz konusu sistemden şehit yakınları, gazi ve gazi yakınlarımıza yönelik;</a:t>
            </a:r>
          </a:p>
          <a:p>
            <a:pPr lvl="2"/>
            <a:r>
              <a:rPr lang="tr-TR" sz="2000" dirty="0">
                <a:solidFill>
                  <a:schemeClr val="tx1"/>
                </a:solidFill>
                <a:latin typeface="+mn-lt"/>
              </a:rPr>
              <a:t>Kimlik ve olay bilgileri,</a:t>
            </a:r>
          </a:p>
          <a:p>
            <a:pPr lvl="2"/>
            <a:r>
              <a:rPr lang="tr-TR" sz="2000" dirty="0">
                <a:solidFill>
                  <a:schemeClr val="tx1"/>
                </a:solidFill>
                <a:latin typeface="+mn-lt"/>
              </a:rPr>
              <a:t>Adres ve iletişim bilgileri,</a:t>
            </a:r>
          </a:p>
          <a:p>
            <a:pPr lvl="2"/>
            <a:r>
              <a:rPr lang="tr-TR" sz="2000" dirty="0">
                <a:solidFill>
                  <a:schemeClr val="tx1"/>
                </a:solidFill>
                <a:latin typeface="+mn-lt"/>
              </a:rPr>
              <a:t>Mensubiyet ve rütbe bilgileri,</a:t>
            </a:r>
          </a:p>
          <a:p>
            <a:pPr lvl="2"/>
            <a:r>
              <a:rPr lang="tr-TR" sz="2000" dirty="0">
                <a:solidFill>
                  <a:schemeClr val="tx1"/>
                </a:solidFill>
                <a:latin typeface="+mn-lt"/>
              </a:rPr>
              <a:t>Kanuni haklar ve özlük hakları yer almaktadır.</a:t>
            </a:r>
          </a:p>
          <a:p>
            <a:pPr lvl="2"/>
            <a:r>
              <a:rPr lang="tr-TR" sz="2000" dirty="0">
                <a:solidFill>
                  <a:schemeClr val="tx1"/>
                </a:solidFill>
                <a:latin typeface="+mn-lt"/>
              </a:rPr>
              <a:t>Ayrıca yeni başlatılan uygulama ile 25 yaşından büyük ya da evli olan şehit ve gazi çocukları sistemde </a:t>
            </a:r>
            <a:r>
              <a:rPr lang="tr-TR" sz="2000" dirty="0">
                <a:solidFill>
                  <a:srgbClr val="C00000"/>
                </a:solidFill>
                <a:latin typeface="+mn-lt"/>
              </a:rPr>
              <a:t>DİJİTAL TANITIM KARTI </a:t>
            </a:r>
            <a:r>
              <a:rPr lang="tr-TR" sz="2000" dirty="0">
                <a:solidFill>
                  <a:schemeClr val="tx1"/>
                </a:solidFill>
                <a:latin typeface="+mn-lt"/>
              </a:rPr>
              <a:t>edinebilir.</a:t>
            </a:r>
          </a:p>
        </p:txBody>
      </p:sp>
      <p:sp>
        <p:nvSpPr>
          <p:cNvPr id="4" name="Dikdörtgen 3"/>
          <p:cNvSpPr/>
          <p:nvPr/>
        </p:nvSpPr>
        <p:spPr>
          <a:xfrm>
            <a:off x="1891190" y="0"/>
            <a:ext cx="8120245" cy="1384995"/>
          </a:xfrm>
          <a:prstGeom prst="rect">
            <a:avLst/>
          </a:prstGeom>
        </p:spPr>
        <p:txBody>
          <a:bodyPr wrap="square">
            <a:spAutoFit/>
          </a:bodyPr>
          <a:lstStyle/>
          <a:p>
            <a:pPr algn="ctr"/>
            <a:r>
              <a:rPr lang="tr-TR" sz="2800" b="1" dirty="0">
                <a:ln w="10541" cmpd="sng">
                  <a:solidFill>
                    <a:srgbClr val="93A299">
                      <a:shade val="88000"/>
                      <a:satMod val="110000"/>
                    </a:srgbClr>
                  </a:solidFill>
                  <a:prstDash val="solid"/>
                </a:ln>
                <a:solidFill>
                  <a:schemeClr val="bg1"/>
                </a:solidFill>
                <a:latin typeface="Book Antiqua"/>
                <a:ea typeface="+mj-ea"/>
                <a:cs typeface="Times New Roman" panose="02020603050405020304" pitchFamily="18" charset="0"/>
              </a:rPr>
              <a:t>Şehit Gazi Bilgi Sistemi</a:t>
            </a:r>
            <a:br>
              <a:rPr lang="tr-TR" sz="2800" b="1" dirty="0">
                <a:ln w="10541" cmpd="sng">
                  <a:solidFill>
                    <a:srgbClr val="93A299">
                      <a:shade val="88000"/>
                      <a:satMod val="110000"/>
                    </a:srgbClr>
                  </a:solidFill>
                  <a:prstDash val="solid"/>
                </a:ln>
                <a:solidFill>
                  <a:schemeClr val="bg1"/>
                </a:solidFill>
                <a:latin typeface="Book Antiqua"/>
                <a:ea typeface="+mj-ea"/>
                <a:cs typeface="Times New Roman" panose="02020603050405020304" pitchFamily="18" charset="0"/>
              </a:rPr>
            </a:br>
            <a:r>
              <a:rPr lang="tr-TR" sz="2800" b="1" dirty="0">
                <a:ln w="10541" cmpd="sng">
                  <a:solidFill>
                    <a:srgbClr val="93A299">
                      <a:shade val="88000"/>
                      <a:satMod val="110000"/>
                    </a:srgbClr>
                  </a:solidFill>
                  <a:prstDash val="solid"/>
                </a:ln>
                <a:solidFill>
                  <a:schemeClr val="bg1"/>
                </a:solidFill>
                <a:latin typeface="Book Antiqua"/>
                <a:ea typeface="+mj-ea"/>
                <a:cs typeface="Times New Roman" panose="02020603050405020304" pitchFamily="18" charset="0"/>
              </a:rPr>
              <a:t> (Veri Tabanı)</a:t>
            </a:r>
            <a:br>
              <a:rPr lang="tr-TR" sz="2800" b="1" dirty="0">
                <a:ln w="10541" cmpd="sng">
                  <a:solidFill>
                    <a:srgbClr val="93A299">
                      <a:shade val="88000"/>
                      <a:satMod val="110000"/>
                    </a:srgbClr>
                  </a:solidFill>
                  <a:prstDash val="solid"/>
                </a:ln>
                <a:solidFill>
                  <a:schemeClr val="bg1"/>
                </a:solidFill>
                <a:latin typeface="Book Antiqua"/>
                <a:ea typeface="+mj-ea"/>
                <a:cs typeface="Times New Roman" panose="02020603050405020304" pitchFamily="18" charset="0"/>
              </a:rPr>
            </a:br>
            <a:endParaRPr lang="tr-TR" sz="2800" dirty="0">
              <a:solidFill>
                <a:schemeClr val="bg1"/>
              </a:solidFill>
            </a:endParaRPr>
          </a:p>
        </p:txBody>
      </p:sp>
      <p:pic>
        <p:nvPicPr>
          <p:cNvPr id="6" name="Resim 5">
            <a:extLst>
              <a:ext uri="{FF2B5EF4-FFF2-40B4-BE49-F238E27FC236}">
                <a16:creationId xmlns:a16="http://schemas.microsoft.com/office/drawing/2014/main" id="{EF3896CB-2A7A-49EF-A158-92361287B63F}"/>
              </a:ext>
            </a:extLst>
          </p:cNvPr>
          <p:cNvPicPr>
            <a:picLocks noChangeAspect="1"/>
          </p:cNvPicPr>
          <p:nvPr/>
        </p:nvPicPr>
        <p:blipFill>
          <a:blip r:embed="rId2"/>
          <a:stretch>
            <a:fillRect/>
          </a:stretch>
        </p:blipFill>
        <p:spPr>
          <a:xfrm>
            <a:off x="1241775" y="1345539"/>
            <a:ext cx="2513479" cy="4780625"/>
          </a:xfrm>
          <a:prstGeom prst="rect">
            <a:avLst/>
          </a:prstGeom>
        </p:spPr>
      </p:pic>
    </p:spTree>
    <p:extLst>
      <p:ext uri="{BB962C8B-B14F-4D97-AF65-F5344CB8AC3E}">
        <p14:creationId xmlns:p14="http://schemas.microsoft.com/office/powerpoint/2010/main" val="24636975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720625" y="233646"/>
            <a:ext cx="8229600" cy="1278015"/>
          </a:xfrm>
        </p:spPr>
        <p:txBody>
          <a:bodyPr>
            <a:normAutofit/>
          </a:bodyPr>
          <a:lstStyle/>
          <a:p>
            <a:br>
              <a:rPr lang="tr-TR" b="1" dirty="0"/>
            </a:br>
            <a:endParaRPr lang="tr-TR" sz="3200" dirty="0">
              <a:ln w="10541" cmpd="sng">
                <a:solidFill>
                  <a:schemeClr val="accent1">
                    <a:shade val="88000"/>
                    <a:satMod val="110000"/>
                  </a:schemeClr>
                </a:solidFill>
                <a:prstDash val="solid"/>
              </a:ln>
              <a:solidFill>
                <a:srgbClr val="000099"/>
              </a:solidFill>
              <a:ea typeface="+mn-ea"/>
              <a:cs typeface="Times New Roman" panose="02020603050405020304" pitchFamily="18" charset="0"/>
            </a:endParaRPr>
          </a:p>
        </p:txBody>
      </p:sp>
      <p:sp>
        <p:nvSpPr>
          <p:cNvPr id="3" name="İçerik Yer Tutucusu 2"/>
          <p:cNvSpPr>
            <a:spLocks noGrp="1"/>
          </p:cNvSpPr>
          <p:nvPr>
            <p:ph idx="1"/>
          </p:nvPr>
        </p:nvSpPr>
        <p:spPr>
          <a:xfrm>
            <a:off x="1775534" y="1420427"/>
            <a:ext cx="7864274" cy="4430530"/>
          </a:xfrm>
        </p:spPr>
        <p:txBody>
          <a:bodyPr/>
          <a:lstStyle/>
          <a:p>
            <a:pPr marL="0" indent="0">
              <a:buNone/>
            </a:pPr>
            <a:r>
              <a:rPr lang="tr-TR" sz="2000" dirty="0">
                <a:solidFill>
                  <a:schemeClr val="tx1"/>
                </a:solidFill>
                <a:latin typeface="+mn-lt"/>
              </a:rPr>
              <a:t>Aile ve Sosyal Hizmetler Bakanlığı tarafından Cep Telefonları üzerinden Şehit Gazi Mobil Uygulama hayata geçirilmiştir. </a:t>
            </a:r>
          </a:p>
          <a:p>
            <a:pPr marL="0" indent="0">
              <a:buNone/>
            </a:pPr>
            <a:endParaRPr lang="tr-TR" sz="2000" dirty="0">
              <a:solidFill>
                <a:schemeClr val="tx1"/>
              </a:solidFill>
              <a:latin typeface="+mn-lt"/>
            </a:endParaRPr>
          </a:p>
          <a:p>
            <a:pPr marL="0" indent="0">
              <a:buNone/>
            </a:pPr>
            <a:r>
              <a:rPr lang="tr-TR" sz="2000" dirty="0">
                <a:solidFill>
                  <a:schemeClr val="tx1"/>
                </a:solidFill>
                <a:latin typeface="+mn-lt"/>
              </a:rPr>
              <a:t>Uygulama üzerinden,</a:t>
            </a:r>
          </a:p>
          <a:p>
            <a:pPr marL="0" indent="0">
              <a:buNone/>
            </a:pPr>
            <a:r>
              <a:rPr lang="tr-TR" sz="2000" dirty="0">
                <a:solidFill>
                  <a:schemeClr val="tx1"/>
                </a:solidFill>
                <a:latin typeface="+mn-lt"/>
              </a:rPr>
              <a:t>*Haberler ve Duyurular</a:t>
            </a:r>
          </a:p>
          <a:p>
            <a:pPr marL="0" indent="0">
              <a:buNone/>
            </a:pPr>
            <a:r>
              <a:rPr lang="tr-TR" sz="2000" dirty="0">
                <a:solidFill>
                  <a:schemeClr val="tx1"/>
                </a:solidFill>
                <a:latin typeface="+mn-lt"/>
              </a:rPr>
              <a:t>*Ücretsiz Seyahat Kartı ve İstihdam Hakkı Başvuru Süreci</a:t>
            </a:r>
          </a:p>
          <a:p>
            <a:pPr marL="0" indent="0">
              <a:buNone/>
            </a:pPr>
            <a:r>
              <a:rPr lang="tr-TR" sz="2000" dirty="0">
                <a:solidFill>
                  <a:schemeClr val="tx1"/>
                </a:solidFill>
                <a:latin typeface="+mn-lt"/>
              </a:rPr>
              <a:t>*Kartlara İlişkin Bilgiler</a:t>
            </a:r>
          </a:p>
          <a:p>
            <a:pPr marL="0" indent="0">
              <a:buNone/>
            </a:pPr>
            <a:r>
              <a:rPr lang="tr-TR" sz="2000" dirty="0">
                <a:solidFill>
                  <a:schemeClr val="tx1"/>
                </a:solidFill>
                <a:latin typeface="+mn-lt"/>
              </a:rPr>
              <a:t>*E- Devlet Kapısı’ndan </a:t>
            </a:r>
            <a:r>
              <a:rPr lang="tr-TR" sz="2000" dirty="0" err="1">
                <a:solidFill>
                  <a:schemeClr val="tx1"/>
                </a:solidFill>
                <a:latin typeface="+mn-lt"/>
              </a:rPr>
              <a:t>Barkodlu</a:t>
            </a:r>
            <a:r>
              <a:rPr lang="tr-TR" sz="2000" dirty="0">
                <a:solidFill>
                  <a:schemeClr val="tx1"/>
                </a:solidFill>
                <a:latin typeface="+mn-lt"/>
              </a:rPr>
              <a:t> Belge Üretme</a:t>
            </a:r>
          </a:p>
          <a:p>
            <a:pPr marL="0" indent="0">
              <a:buNone/>
            </a:pPr>
            <a:r>
              <a:rPr lang="tr-TR" sz="2000" dirty="0">
                <a:solidFill>
                  <a:schemeClr val="tx1"/>
                </a:solidFill>
                <a:latin typeface="+mn-lt"/>
              </a:rPr>
              <a:t>*Haklarım </a:t>
            </a:r>
          </a:p>
          <a:p>
            <a:pPr marL="0" indent="0">
              <a:buNone/>
            </a:pPr>
            <a:r>
              <a:rPr lang="tr-TR" sz="2000" dirty="0">
                <a:solidFill>
                  <a:schemeClr val="tx1"/>
                </a:solidFill>
                <a:latin typeface="+mn-lt"/>
              </a:rPr>
              <a:t>*Sıkça Sorulan Sorular </a:t>
            </a:r>
          </a:p>
          <a:p>
            <a:pPr marL="0" indent="0">
              <a:buNone/>
            </a:pPr>
            <a:endParaRPr lang="tr-TR" sz="2000" dirty="0"/>
          </a:p>
        </p:txBody>
      </p:sp>
      <p:sp>
        <p:nvSpPr>
          <p:cNvPr id="4" name="Dikdörtgen 3"/>
          <p:cNvSpPr/>
          <p:nvPr/>
        </p:nvSpPr>
        <p:spPr>
          <a:xfrm>
            <a:off x="1981201" y="233646"/>
            <a:ext cx="8030234" cy="954107"/>
          </a:xfrm>
          <a:prstGeom prst="rect">
            <a:avLst/>
          </a:prstGeom>
        </p:spPr>
        <p:txBody>
          <a:bodyPr wrap="square">
            <a:spAutoFit/>
          </a:bodyPr>
          <a:lstStyle/>
          <a:p>
            <a:pPr algn="ctr"/>
            <a:r>
              <a:rPr lang="tr-TR" sz="2800" b="1" dirty="0">
                <a:ln w="10541" cmpd="sng">
                  <a:solidFill>
                    <a:srgbClr val="93A299">
                      <a:shade val="88000"/>
                      <a:satMod val="110000"/>
                    </a:srgbClr>
                  </a:solidFill>
                  <a:prstDash val="solid"/>
                </a:ln>
                <a:solidFill>
                  <a:schemeClr val="bg1"/>
                </a:solidFill>
                <a:latin typeface="Book Antiqua"/>
                <a:ea typeface="+mj-ea"/>
                <a:cs typeface="Times New Roman" panose="02020603050405020304" pitchFamily="18" charset="0"/>
              </a:rPr>
              <a:t>Şehit Gazi Mobil Uygulama</a:t>
            </a:r>
            <a:br>
              <a:rPr lang="tr-TR" sz="2800" b="1" dirty="0">
                <a:ln w="10541" cmpd="sng">
                  <a:solidFill>
                    <a:srgbClr val="93A299">
                      <a:shade val="88000"/>
                      <a:satMod val="110000"/>
                    </a:srgbClr>
                  </a:solidFill>
                  <a:prstDash val="solid"/>
                </a:ln>
                <a:solidFill>
                  <a:schemeClr val="bg1"/>
                </a:solidFill>
                <a:latin typeface="Book Antiqua"/>
                <a:ea typeface="+mj-ea"/>
                <a:cs typeface="Times New Roman" panose="02020603050405020304" pitchFamily="18" charset="0"/>
              </a:rPr>
            </a:br>
            <a:endParaRPr lang="tr-TR" sz="2800" dirty="0">
              <a:solidFill>
                <a:schemeClr val="bg1"/>
              </a:solidFill>
            </a:endParaRPr>
          </a:p>
        </p:txBody>
      </p:sp>
    </p:spTree>
    <p:extLst>
      <p:ext uri="{BB962C8B-B14F-4D97-AF65-F5344CB8AC3E}">
        <p14:creationId xmlns:p14="http://schemas.microsoft.com/office/powerpoint/2010/main" val="23334670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1775520" y="1600200"/>
            <a:ext cx="8229600" cy="47091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20000"/>
              </a:lnSpc>
              <a:spcBef>
                <a:spcPct val="0"/>
              </a:spcBef>
            </a:pPr>
            <a:endParaRPr lang="en-US" sz="1600" b="1" dirty="0">
              <a:solidFill>
                <a:prstClr val="black"/>
              </a:solidFill>
              <a:latin typeface="Arial" charset="0"/>
            </a:endParaRPr>
          </a:p>
        </p:txBody>
      </p:sp>
      <p:sp>
        <p:nvSpPr>
          <p:cNvPr id="7" name="Dikdörtgen 6"/>
          <p:cNvSpPr/>
          <p:nvPr/>
        </p:nvSpPr>
        <p:spPr>
          <a:xfrm>
            <a:off x="3178206" y="248575"/>
            <a:ext cx="5729084" cy="523220"/>
          </a:xfrm>
          <a:prstGeom prst="rect">
            <a:avLst/>
          </a:prstGeom>
        </p:spPr>
        <p:txBody>
          <a:bodyPr wrap="square">
            <a:spAutoFit/>
          </a:bodyPr>
          <a:lstStyle/>
          <a:p>
            <a:pPr algn="ctr"/>
            <a:r>
              <a:rPr lang="tr-TR" sz="2800" b="1" dirty="0">
                <a:solidFill>
                  <a:schemeClr val="bg1"/>
                </a:solidFill>
                <a:latin typeface="Times New Roman" pitchFamily="18" charset="0"/>
                <a:cs typeface="Times New Roman" pitchFamily="18" charset="0"/>
              </a:rPr>
              <a:t> </a:t>
            </a:r>
            <a:endParaRPr lang="tr-TR" sz="2800" dirty="0">
              <a:solidFill>
                <a:schemeClr val="bg1"/>
              </a:solidFill>
              <a:latin typeface="Calibri"/>
            </a:endParaRPr>
          </a:p>
        </p:txBody>
      </p:sp>
      <p:sp>
        <p:nvSpPr>
          <p:cNvPr id="2" name="Dikdörtgen 1"/>
          <p:cNvSpPr/>
          <p:nvPr/>
        </p:nvSpPr>
        <p:spPr>
          <a:xfrm>
            <a:off x="2423592" y="1942440"/>
            <a:ext cx="5958408" cy="437043"/>
          </a:xfrm>
          <a:prstGeom prst="rect">
            <a:avLst/>
          </a:prstGeom>
        </p:spPr>
        <p:txBody>
          <a:bodyPr wrap="square">
            <a:spAutoFit/>
          </a:bodyPr>
          <a:lstStyle/>
          <a:p>
            <a:pPr>
              <a:lnSpc>
                <a:spcPct val="80000"/>
              </a:lnSpc>
            </a:pPr>
            <a:br>
              <a:rPr lang="tr-TR" dirty="0">
                <a:solidFill>
                  <a:prstClr val="black"/>
                </a:solidFill>
              </a:rPr>
            </a:br>
            <a:endParaRPr lang="tr-TR" dirty="0">
              <a:solidFill>
                <a:prstClr val="black"/>
              </a:solidFill>
            </a:endParaRPr>
          </a:p>
        </p:txBody>
      </p:sp>
      <p:sp>
        <p:nvSpPr>
          <p:cNvPr id="3" name="Dikdörtgen 2"/>
          <p:cNvSpPr/>
          <p:nvPr/>
        </p:nvSpPr>
        <p:spPr>
          <a:xfrm>
            <a:off x="3639844" y="2920753"/>
            <a:ext cx="6776635" cy="584775"/>
          </a:xfrm>
          <a:prstGeom prst="rect">
            <a:avLst/>
          </a:prstGeom>
        </p:spPr>
        <p:txBody>
          <a:bodyPr wrap="square">
            <a:spAutoFit/>
          </a:bodyPr>
          <a:lstStyle/>
          <a:p>
            <a:pPr marL="609600"/>
            <a:r>
              <a:rPr lang="tr-TR" sz="3200" b="1" dirty="0">
                <a:solidFill>
                  <a:srgbClr val="C00000"/>
                </a:solidFill>
                <a:latin typeface="Calibri"/>
                <a:cs typeface="Tahoma" pitchFamily="34" charset="0"/>
              </a:rPr>
              <a:t>PSİKOSOSYAL DESTEK </a:t>
            </a:r>
          </a:p>
        </p:txBody>
      </p:sp>
    </p:spTree>
    <p:extLst>
      <p:ext uri="{BB962C8B-B14F-4D97-AF65-F5344CB8AC3E}">
        <p14:creationId xmlns:p14="http://schemas.microsoft.com/office/powerpoint/2010/main" val="2540806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1775520" y="1600200"/>
            <a:ext cx="8229600" cy="47091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20000"/>
              </a:lnSpc>
              <a:spcBef>
                <a:spcPct val="0"/>
              </a:spcBef>
            </a:pPr>
            <a:endParaRPr lang="en-US" sz="1600" b="1" dirty="0">
              <a:solidFill>
                <a:prstClr val="black"/>
              </a:solidFill>
              <a:latin typeface="Arial" charset="0"/>
            </a:endParaRPr>
          </a:p>
        </p:txBody>
      </p:sp>
      <p:sp>
        <p:nvSpPr>
          <p:cNvPr id="7" name="Dikdörtgen 6"/>
          <p:cNvSpPr/>
          <p:nvPr/>
        </p:nvSpPr>
        <p:spPr>
          <a:xfrm>
            <a:off x="3178206" y="248575"/>
            <a:ext cx="5729084" cy="523220"/>
          </a:xfrm>
          <a:prstGeom prst="rect">
            <a:avLst/>
          </a:prstGeom>
        </p:spPr>
        <p:txBody>
          <a:bodyPr wrap="square">
            <a:spAutoFit/>
          </a:bodyPr>
          <a:lstStyle/>
          <a:p>
            <a:pPr algn="ctr"/>
            <a:r>
              <a:rPr lang="tr-TR" sz="2800" b="1" dirty="0" err="1">
                <a:solidFill>
                  <a:schemeClr val="bg1"/>
                </a:solidFill>
                <a:latin typeface="+mn-lt"/>
                <a:cs typeface="Times New Roman" pitchFamily="18" charset="0"/>
              </a:rPr>
              <a:t>Travmatik</a:t>
            </a:r>
            <a:r>
              <a:rPr lang="tr-TR" sz="2800" b="1" dirty="0">
                <a:solidFill>
                  <a:schemeClr val="bg1"/>
                </a:solidFill>
                <a:latin typeface="+mn-lt"/>
                <a:cs typeface="Times New Roman" pitchFamily="18" charset="0"/>
              </a:rPr>
              <a:t> Olay </a:t>
            </a:r>
            <a:endParaRPr lang="tr-TR" sz="2800" dirty="0">
              <a:solidFill>
                <a:schemeClr val="bg1"/>
              </a:solidFill>
              <a:latin typeface="+mn-lt"/>
            </a:endParaRPr>
          </a:p>
        </p:txBody>
      </p:sp>
      <p:sp>
        <p:nvSpPr>
          <p:cNvPr id="2" name="Dikdörtgen 1"/>
          <p:cNvSpPr/>
          <p:nvPr/>
        </p:nvSpPr>
        <p:spPr>
          <a:xfrm>
            <a:off x="2423592" y="1942440"/>
            <a:ext cx="5958408" cy="437043"/>
          </a:xfrm>
          <a:prstGeom prst="rect">
            <a:avLst/>
          </a:prstGeom>
        </p:spPr>
        <p:txBody>
          <a:bodyPr wrap="square">
            <a:spAutoFit/>
          </a:bodyPr>
          <a:lstStyle/>
          <a:p>
            <a:pPr>
              <a:lnSpc>
                <a:spcPct val="80000"/>
              </a:lnSpc>
            </a:pPr>
            <a:br>
              <a:rPr lang="tr-TR" dirty="0">
                <a:solidFill>
                  <a:prstClr val="black"/>
                </a:solidFill>
              </a:rPr>
            </a:br>
            <a:endParaRPr lang="tr-TR" dirty="0">
              <a:solidFill>
                <a:prstClr val="black"/>
              </a:solidFill>
            </a:endParaRPr>
          </a:p>
        </p:txBody>
      </p:sp>
      <p:sp>
        <p:nvSpPr>
          <p:cNvPr id="3" name="Dikdörtgen 2"/>
          <p:cNvSpPr/>
          <p:nvPr/>
        </p:nvSpPr>
        <p:spPr>
          <a:xfrm>
            <a:off x="2135560" y="1942440"/>
            <a:ext cx="7416824" cy="3108543"/>
          </a:xfrm>
          <a:prstGeom prst="rect">
            <a:avLst/>
          </a:prstGeom>
        </p:spPr>
        <p:txBody>
          <a:bodyPr wrap="square">
            <a:spAutoFit/>
          </a:bodyPr>
          <a:lstStyle/>
          <a:p>
            <a:pPr marL="952500" indent="-342900">
              <a:buFont typeface="Arial" charset="0"/>
              <a:buChar char="•"/>
            </a:pPr>
            <a:r>
              <a:rPr lang="tr-TR" sz="2800" dirty="0" err="1">
                <a:latin typeface="Calibri"/>
                <a:cs typeface="Tahoma" pitchFamily="34" charset="0"/>
              </a:rPr>
              <a:t>Travmatik</a:t>
            </a:r>
            <a:r>
              <a:rPr lang="tr-TR" sz="2800" dirty="0">
                <a:latin typeface="Calibri"/>
                <a:cs typeface="Tahoma" pitchFamily="34" charset="0"/>
              </a:rPr>
              <a:t> olayların ardından mağdurların yaşamsal ihtiyaçlarının karşılanması çok önemli bir </a:t>
            </a:r>
            <a:r>
              <a:rPr lang="tr-TR" sz="2800" dirty="0" err="1">
                <a:latin typeface="Calibri"/>
                <a:cs typeface="Tahoma" pitchFamily="34" charset="0"/>
              </a:rPr>
              <a:t>psikososyal</a:t>
            </a:r>
            <a:r>
              <a:rPr lang="tr-TR" sz="2800" dirty="0">
                <a:latin typeface="Calibri"/>
                <a:cs typeface="Tahoma" pitchFamily="34" charset="0"/>
              </a:rPr>
              <a:t> müdahaleyi gerektirmektedir.</a:t>
            </a:r>
          </a:p>
          <a:p>
            <a:pPr marL="952500" indent="-342900">
              <a:buFont typeface="Arial" charset="0"/>
              <a:buChar char="•"/>
            </a:pPr>
            <a:r>
              <a:rPr lang="tr-TR" sz="2800" dirty="0">
                <a:latin typeface="Calibri"/>
                <a:cs typeface="Tahoma" pitchFamily="34" charset="0"/>
              </a:rPr>
              <a:t> Dolayısıyla bu alan Bakanlığımızın doğrudan müdahale edebileceği bir alan olarak karşımıza çıkmaktadır. </a:t>
            </a:r>
          </a:p>
        </p:txBody>
      </p:sp>
    </p:spTree>
    <p:extLst>
      <p:ext uri="{BB962C8B-B14F-4D97-AF65-F5344CB8AC3E}">
        <p14:creationId xmlns:p14="http://schemas.microsoft.com/office/powerpoint/2010/main" val="2800582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88272" y="142043"/>
            <a:ext cx="12365798" cy="755784"/>
          </a:xfrm>
        </p:spPr>
        <p:txBody>
          <a:bodyPr>
            <a:normAutofit fontScale="90000"/>
          </a:bodyPr>
          <a:lstStyle/>
          <a:p>
            <a:pPr algn="ctr"/>
            <a:r>
              <a:rPr lang="tr-TR" sz="3100" dirty="0">
                <a:solidFill>
                  <a:schemeClr val="bg1"/>
                </a:solidFill>
                <a:latin typeface="+mn-lt"/>
                <a:cs typeface="Times New Roman" pitchFamily="18" charset="0"/>
              </a:rPr>
              <a:t>Travma Sonrası Ortaya Çıkabilecek </a:t>
            </a:r>
            <a:br>
              <a:rPr lang="tr-TR" sz="3100" dirty="0">
                <a:solidFill>
                  <a:schemeClr val="bg1"/>
                </a:solidFill>
                <a:latin typeface="+mn-lt"/>
                <a:cs typeface="Times New Roman" pitchFamily="18" charset="0"/>
              </a:rPr>
            </a:br>
            <a:r>
              <a:rPr lang="tr-TR" sz="3100" dirty="0">
                <a:solidFill>
                  <a:schemeClr val="bg1"/>
                </a:solidFill>
                <a:latin typeface="+mn-lt"/>
                <a:cs typeface="Times New Roman" pitchFamily="18" charset="0"/>
              </a:rPr>
              <a:t>Belirtiler</a:t>
            </a:r>
            <a:br>
              <a:rPr lang="tr-TR" sz="3100" dirty="0"/>
            </a:br>
            <a:endParaRPr lang="tr-TR" sz="3100" dirty="0"/>
          </a:p>
        </p:txBody>
      </p:sp>
      <p:sp>
        <p:nvSpPr>
          <p:cNvPr id="3" name="2 İçerik Yer Tutucusu"/>
          <p:cNvSpPr>
            <a:spLocks noGrp="1"/>
          </p:cNvSpPr>
          <p:nvPr>
            <p:ph idx="1"/>
          </p:nvPr>
        </p:nvSpPr>
        <p:spPr>
          <a:xfrm>
            <a:off x="958787" y="2086251"/>
            <a:ext cx="9721049" cy="3766723"/>
          </a:xfrm>
        </p:spPr>
        <p:txBody>
          <a:bodyPr>
            <a:normAutofit/>
          </a:bodyPr>
          <a:lstStyle/>
          <a:p>
            <a:pPr>
              <a:buNone/>
            </a:pPr>
            <a:r>
              <a:rPr lang="tr-TR" dirty="0"/>
              <a:t>	</a:t>
            </a:r>
            <a:r>
              <a:rPr lang="tr-TR" sz="2600" dirty="0">
                <a:solidFill>
                  <a:schemeClr val="tx1"/>
                </a:solidFill>
                <a:latin typeface="+mn-lt"/>
              </a:rPr>
              <a:t>Yetişkinlerde genel yas tepkileri gözlenirken, çocuklarda dikkati yoğunlaştırmayla ilgili güçlükler ve bellek sorunları da görülebilir. Bu sorunlar yeni bilgiyi öğrenmede ya da eskisini hatırlamada güçlük olarak kendini ortaya koyabilir. Ancak izleme çalışmalarında bu sorunların iki sene içersinde büyük oranda gerilediği görülmüştür. </a:t>
            </a:r>
          </a:p>
        </p:txBody>
      </p:sp>
    </p:spTree>
    <p:extLst>
      <p:ext uri="{BB962C8B-B14F-4D97-AF65-F5344CB8AC3E}">
        <p14:creationId xmlns:p14="http://schemas.microsoft.com/office/powerpoint/2010/main" val="23437531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97654"/>
            <a:ext cx="11877525" cy="995481"/>
          </a:xfrm>
        </p:spPr>
        <p:txBody>
          <a:bodyPr>
            <a:normAutofit fontScale="90000"/>
          </a:bodyPr>
          <a:lstStyle/>
          <a:p>
            <a:pPr algn="ctr"/>
            <a:br>
              <a:rPr lang="tr-TR" sz="2800" dirty="0">
                <a:solidFill>
                  <a:srgbClr val="1F497D"/>
                </a:solidFill>
                <a:latin typeface="Times New Roman" pitchFamily="18" charset="0"/>
                <a:cs typeface="Times New Roman" pitchFamily="18" charset="0"/>
              </a:rPr>
            </a:br>
            <a:r>
              <a:rPr lang="tr-TR" sz="2800" dirty="0">
                <a:solidFill>
                  <a:schemeClr val="bg1"/>
                </a:solidFill>
                <a:latin typeface="+mn-lt"/>
                <a:cs typeface="Times New Roman" pitchFamily="18" charset="0"/>
              </a:rPr>
              <a:t>Başa Çıkma Ve Önemi</a:t>
            </a:r>
            <a:br>
              <a:rPr lang="tr-TR" sz="2800" dirty="0"/>
            </a:br>
            <a:endParaRPr lang="tr-TR" sz="2800" dirty="0"/>
          </a:p>
        </p:txBody>
      </p:sp>
      <p:sp>
        <p:nvSpPr>
          <p:cNvPr id="3" name="2 İçerik Yer Tutucusu"/>
          <p:cNvSpPr>
            <a:spLocks noGrp="1"/>
          </p:cNvSpPr>
          <p:nvPr>
            <p:ph idx="1"/>
          </p:nvPr>
        </p:nvSpPr>
        <p:spPr>
          <a:xfrm>
            <a:off x="619124" y="1501775"/>
            <a:ext cx="10841947" cy="4351200"/>
          </a:xfrm>
        </p:spPr>
        <p:txBody>
          <a:bodyPr>
            <a:normAutofit/>
          </a:bodyPr>
          <a:lstStyle/>
          <a:p>
            <a:pPr>
              <a:buNone/>
            </a:pPr>
            <a:r>
              <a:rPr lang="tr-TR" dirty="0"/>
              <a:t>	</a:t>
            </a:r>
            <a:r>
              <a:rPr lang="tr-TR" sz="2400" dirty="0">
                <a:latin typeface="+mn-lt"/>
              </a:rPr>
              <a:t>Kişinin direncini arttıran kaynaklar arasında </a:t>
            </a:r>
          </a:p>
          <a:p>
            <a:pPr>
              <a:buNone/>
            </a:pPr>
            <a:r>
              <a:rPr lang="tr-TR" sz="2400" dirty="0">
                <a:latin typeface="+mn-lt"/>
              </a:rPr>
              <a:t>	*kişinin kendine güveni, </a:t>
            </a:r>
          </a:p>
          <a:p>
            <a:pPr>
              <a:buNone/>
            </a:pPr>
            <a:r>
              <a:rPr lang="tr-TR" sz="2400" dirty="0">
                <a:latin typeface="+mn-lt"/>
              </a:rPr>
              <a:t>	*örneğin </a:t>
            </a:r>
            <a:r>
              <a:rPr lang="tr-TR" sz="2400" dirty="0" err="1">
                <a:latin typeface="+mn-lt"/>
              </a:rPr>
              <a:t>şehadeti</a:t>
            </a:r>
            <a:r>
              <a:rPr lang="tr-TR" sz="2400" dirty="0">
                <a:latin typeface="+mn-lt"/>
              </a:rPr>
              <a:t> değerlendirmede kullandığı değer yargıları, </a:t>
            </a:r>
          </a:p>
          <a:p>
            <a:pPr>
              <a:buNone/>
            </a:pPr>
            <a:r>
              <a:rPr lang="tr-TR" sz="2400" dirty="0">
                <a:latin typeface="+mn-lt"/>
              </a:rPr>
              <a:t>	*alternatif çözüm yolları bulabilmedeki esnekliği, </a:t>
            </a:r>
          </a:p>
          <a:p>
            <a:pPr>
              <a:buNone/>
            </a:pPr>
            <a:r>
              <a:rPr lang="tr-TR" sz="2400" dirty="0">
                <a:latin typeface="+mn-lt"/>
              </a:rPr>
              <a:t>	*destekleyici ilişkileri, </a:t>
            </a:r>
          </a:p>
          <a:p>
            <a:pPr>
              <a:buNone/>
            </a:pPr>
            <a:r>
              <a:rPr lang="tr-TR" sz="2400" dirty="0">
                <a:latin typeface="+mn-lt"/>
              </a:rPr>
              <a:t>	*başa çıkmanın önemini kavraması yer alır. </a:t>
            </a:r>
          </a:p>
          <a:p>
            <a:pPr>
              <a:buNone/>
            </a:pPr>
            <a:r>
              <a:rPr lang="tr-TR" sz="2400" dirty="0">
                <a:latin typeface="+mn-lt"/>
              </a:rPr>
              <a:t>	Çevrenin desteği, kişinin gelecek beklentileri direnci arttırmada önemli anahtarlardır. </a:t>
            </a:r>
          </a:p>
          <a:p>
            <a:endParaRPr lang="tr-TR" dirty="0"/>
          </a:p>
        </p:txBody>
      </p:sp>
    </p:spTree>
    <p:extLst>
      <p:ext uri="{BB962C8B-B14F-4D97-AF65-F5344CB8AC3E}">
        <p14:creationId xmlns:p14="http://schemas.microsoft.com/office/powerpoint/2010/main" val="1104297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50416" y="-133165"/>
            <a:ext cx="12427941" cy="1030992"/>
          </a:xfrm>
        </p:spPr>
        <p:txBody>
          <a:bodyPr>
            <a:normAutofit fontScale="90000"/>
          </a:bodyPr>
          <a:lstStyle/>
          <a:p>
            <a:pPr algn="ctr"/>
            <a:br>
              <a:rPr lang="tr-TR" sz="2800" dirty="0">
                <a:solidFill>
                  <a:schemeClr val="bg1"/>
                </a:solidFill>
                <a:latin typeface="Times New Roman" pitchFamily="18" charset="0"/>
                <a:cs typeface="Times New Roman" pitchFamily="18" charset="0"/>
              </a:rPr>
            </a:br>
            <a:r>
              <a:rPr lang="tr-TR" sz="3100" dirty="0" err="1">
                <a:solidFill>
                  <a:schemeClr val="bg1"/>
                </a:solidFill>
                <a:latin typeface="+mn-lt"/>
                <a:cs typeface="Times New Roman" pitchFamily="18" charset="0"/>
              </a:rPr>
              <a:t>Amputasyon</a:t>
            </a:r>
            <a:r>
              <a:rPr lang="tr-TR" sz="3100" dirty="0">
                <a:solidFill>
                  <a:schemeClr val="bg1"/>
                </a:solidFill>
                <a:latin typeface="+mn-lt"/>
                <a:cs typeface="Times New Roman" pitchFamily="18" charset="0"/>
              </a:rPr>
              <a:t> </a:t>
            </a:r>
            <a:br>
              <a:rPr lang="tr-TR" sz="3100" dirty="0">
                <a:solidFill>
                  <a:schemeClr val="bg1"/>
                </a:solidFill>
                <a:latin typeface="+mn-lt"/>
              </a:rPr>
            </a:br>
            <a:endParaRPr lang="tr-TR" sz="3100" dirty="0">
              <a:solidFill>
                <a:schemeClr val="bg1"/>
              </a:solidFill>
              <a:latin typeface="+mn-lt"/>
            </a:endParaRPr>
          </a:p>
        </p:txBody>
      </p:sp>
      <p:sp>
        <p:nvSpPr>
          <p:cNvPr id="3" name="2 İçerik Yer Tutucusu"/>
          <p:cNvSpPr>
            <a:spLocks noGrp="1"/>
          </p:cNvSpPr>
          <p:nvPr>
            <p:ph idx="1"/>
          </p:nvPr>
        </p:nvSpPr>
        <p:spPr>
          <a:xfrm>
            <a:off x="619124" y="1501775"/>
            <a:ext cx="10652407" cy="4351200"/>
          </a:xfrm>
        </p:spPr>
        <p:txBody>
          <a:bodyPr>
            <a:normAutofit/>
          </a:bodyPr>
          <a:lstStyle/>
          <a:p>
            <a:pPr>
              <a:lnSpc>
                <a:spcPct val="150000"/>
              </a:lnSpc>
              <a:buNone/>
            </a:pPr>
            <a:r>
              <a:rPr lang="tr-TR" b="1" dirty="0"/>
              <a:t>	</a:t>
            </a:r>
            <a:r>
              <a:rPr lang="tr-TR" sz="2400" b="1" dirty="0" err="1">
                <a:latin typeface="+mn-lt"/>
              </a:rPr>
              <a:t>Amputasyon</a:t>
            </a:r>
            <a:r>
              <a:rPr lang="tr-TR" sz="2400" dirty="0">
                <a:latin typeface="+mn-lt"/>
              </a:rPr>
              <a:t>, vücudun çıkıntı biçimindeki herhangi bir organının, özellikle de kol ve bacakların tamamen ya da kısmen cerrahi yöntemlerle kesilip alınması olarak tanımlanır. </a:t>
            </a:r>
          </a:p>
        </p:txBody>
      </p:sp>
    </p:spTree>
    <p:extLst>
      <p:ext uri="{BB962C8B-B14F-4D97-AF65-F5344CB8AC3E}">
        <p14:creationId xmlns:p14="http://schemas.microsoft.com/office/powerpoint/2010/main" val="38258867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772357" y="230819"/>
            <a:ext cx="11105168" cy="667008"/>
          </a:xfrm>
        </p:spPr>
        <p:txBody>
          <a:bodyPr>
            <a:normAutofit fontScale="90000"/>
          </a:bodyPr>
          <a:lstStyle/>
          <a:p>
            <a:pPr algn="ctr"/>
            <a:r>
              <a:rPr lang="tr-TR" sz="3100" dirty="0" err="1">
                <a:solidFill>
                  <a:schemeClr val="bg1"/>
                </a:solidFill>
                <a:latin typeface="+mn-lt"/>
                <a:cs typeface="Times New Roman" pitchFamily="18" charset="0"/>
              </a:rPr>
              <a:t>Amputasyonun</a:t>
            </a:r>
            <a:r>
              <a:rPr lang="tr-TR" sz="3100" dirty="0">
                <a:solidFill>
                  <a:schemeClr val="bg1"/>
                </a:solidFill>
                <a:latin typeface="+mn-lt"/>
                <a:cs typeface="Times New Roman" pitchFamily="18" charset="0"/>
              </a:rPr>
              <a:t> </a:t>
            </a:r>
            <a:r>
              <a:rPr lang="tr-TR" sz="3100" dirty="0" err="1">
                <a:solidFill>
                  <a:schemeClr val="bg1"/>
                </a:solidFill>
                <a:latin typeface="+mn-lt"/>
                <a:cs typeface="Times New Roman" pitchFamily="18" charset="0"/>
              </a:rPr>
              <a:t>Psikososyal</a:t>
            </a:r>
            <a:r>
              <a:rPr lang="tr-TR" sz="3100" dirty="0">
                <a:solidFill>
                  <a:schemeClr val="bg1"/>
                </a:solidFill>
                <a:latin typeface="+mn-lt"/>
                <a:cs typeface="Times New Roman" pitchFamily="18" charset="0"/>
              </a:rPr>
              <a:t> Boyutu </a:t>
            </a:r>
            <a:br>
              <a:rPr lang="tr-TR" sz="3100" dirty="0">
                <a:latin typeface="+mn-lt"/>
              </a:rPr>
            </a:br>
            <a:endParaRPr lang="tr-TR" sz="3100" dirty="0">
              <a:latin typeface="+mn-lt"/>
            </a:endParaRPr>
          </a:p>
        </p:txBody>
      </p:sp>
      <p:sp>
        <p:nvSpPr>
          <p:cNvPr id="3" name="2 İçerik Yer Tutucusu"/>
          <p:cNvSpPr>
            <a:spLocks noGrp="1"/>
          </p:cNvSpPr>
          <p:nvPr>
            <p:ph idx="1"/>
          </p:nvPr>
        </p:nvSpPr>
        <p:spPr>
          <a:xfrm>
            <a:off x="1981200" y="1600201"/>
            <a:ext cx="7931224" cy="4525963"/>
          </a:xfrm>
        </p:spPr>
        <p:txBody>
          <a:bodyPr/>
          <a:lstStyle/>
          <a:p>
            <a:pPr algn="just">
              <a:buNone/>
            </a:pPr>
            <a:r>
              <a:rPr lang="tr-TR" sz="2400" dirty="0"/>
              <a:t>	</a:t>
            </a:r>
            <a:r>
              <a:rPr lang="tr-TR" sz="2400" dirty="0" err="1">
                <a:latin typeface="+mn-lt"/>
              </a:rPr>
              <a:t>Amputasyonu</a:t>
            </a:r>
            <a:r>
              <a:rPr lang="tr-TR" sz="2400" dirty="0">
                <a:latin typeface="+mn-lt"/>
              </a:rPr>
              <a:t> </a:t>
            </a:r>
            <a:r>
              <a:rPr lang="tr-TR" sz="2400" dirty="0" err="1">
                <a:latin typeface="+mn-lt"/>
              </a:rPr>
              <a:t>travmatik</a:t>
            </a:r>
            <a:r>
              <a:rPr lang="tr-TR" sz="2400" dirty="0">
                <a:latin typeface="+mn-lt"/>
              </a:rPr>
              <a:t>  bir yaşantı olarak nitelemek mümkündür. Bireylerin yaşadıkları travmayı anlamlandırma biçimleri ve bununla başa çıkmak için kullandıkları kaynaklar, bireyler arasında farklılık göstermektedir. Bu nedenle bireylerin </a:t>
            </a:r>
            <a:r>
              <a:rPr lang="tr-TR" sz="2400" dirty="0" err="1">
                <a:latin typeface="+mn-lt"/>
              </a:rPr>
              <a:t>amputasyona</a:t>
            </a:r>
            <a:r>
              <a:rPr lang="tr-TR" sz="2400" dirty="0">
                <a:latin typeface="+mn-lt"/>
              </a:rPr>
              <a:t> verdikleri duygusal tepkiler de çok çeşitli olmaktadır. </a:t>
            </a:r>
          </a:p>
          <a:p>
            <a:pPr algn="just">
              <a:buNone/>
            </a:pPr>
            <a:endParaRPr lang="tr-TR" sz="2400" dirty="0">
              <a:latin typeface="+mn-lt"/>
            </a:endParaRPr>
          </a:p>
          <a:p>
            <a:pPr algn="just">
              <a:buNone/>
            </a:pPr>
            <a:r>
              <a:rPr lang="tr-TR" sz="2400" dirty="0">
                <a:latin typeface="+mn-lt"/>
              </a:rPr>
              <a:t>	Öfke, yas, inkar, </a:t>
            </a:r>
            <a:r>
              <a:rPr lang="tr-TR" sz="2400" dirty="0" err="1">
                <a:latin typeface="+mn-lt"/>
              </a:rPr>
              <a:t>anksiyete</a:t>
            </a:r>
            <a:r>
              <a:rPr lang="tr-TR" sz="2400" dirty="0">
                <a:latin typeface="+mn-lt"/>
              </a:rPr>
              <a:t>, pişmanlık, belirsizlik, umut ve iyimserlik bunlardan bazılarıdır. </a:t>
            </a:r>
          </a:p>
        </p:txBody>
      </p:sp>
    </p:spTree>
    <p:extLst>
      <p:ext uri="{BB962C8B-B14F-4D97-AF65-F5344CB8AC3E}">
        <p14:creationId xmlns:p14="http://schemas.microsoft.com/office/powerpoint/2010/main" val="20999276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981199" y="274638"/>
            <a:ext cx="7340353" cy="1143000"/>
          </a:xfrm>
        </p:spPr>
        <p:txBody>
          <a:bodyPr/>
          <a:lstStyle/>
          <a:p>
            <a:r>
              <a:rPr lang="tr-TR" dirty="0">
                <a:ln w="10541" cmpd="sng">
                  <a:solidFill>
                    <a:schemeClr val="accent1">
                      <a:shade val="88000"/>
                      <a:satMod val="110000"/>
                    </a:schemeClr>
                  </a:solidFill>
                  <a:prstDash val="solid"/>
                </a:ln>
                <a:solidFill>
                  <a:schemeClr val="bg1"/>
                </a:solidFill>
                <a:highlight>
                  <a:srgbClr val="C00000"/>
                </a:highlight>
                <a:ea typeface="+mn-ea"/>
                <a:cs typeface="Times New Roman" panose="02020603050405020304" pitchFamily="18" charset="0"/>
              </a:rPr>
              <a:t>Anayasamızda Geçen Şehit Ve Gazi İfadeleri</a:t>
            </a:r>
          </a:p>
        </p:txBody>
      </p:sp>
      <p:sp>
        <p:nvSpPr>
          <p:cNvPr id="3" name="İçerik Yer Tutucusu 2"/>
          <p:cNvSpPr>
            <a:spLocks noGrp="1"/>
          </p:cNvSpPr>
          <p:nvPr>
            <p:ph idx="1"/>
          </p:nvPr>
        </p:nvSpPr>
        <p:spPr>
          <a:xfrm>
            <a:off x="1313896" y="1600201"/>
            <a:ext cx="8787550" cy="4525963"/>
          </a:xfrm>
        </p:spPr>
        <p:txBody>
          <a:bodyPr>
            <a:normAutofit/>
          </a:bodyPr>
          <a:lstStyle/>
          <a:p>
            <a:pPr algn="just"/>
            <a:r>
              <a:rPr lang="tr-TR" sz="2400" b="1" dirty="0">
                <a:solidFill>
                  <a:schemeClr val="tx1"/>
                </a:solidFill>
                <a:latin typeface="+mn-lt"/>
              </a:rPr>
              <a:t>Madde 10- (Ek Fıkra: 7/5/2010-5982/1 </a:t>
            </a:r>
            <a:r>
              <a:rPr lang="tr-TR" sz="2400" b="1" dirty="0" err="1">
                <a:solidFill>
                  <a:schemeClr val="tx1"/>
                </a:solidFill>
                <a:latin typeface="+mn-lt"/>
              </a:rPr>
              <a:t>md.</a:t>
            </a:r>
            <a:r>
              <a:rPr lang="tr-TR" sz="2400" b="1" dirty="0">
                <a:solidFill>
                  <a:schemeClr val="tx1"/>
                </a:solidFill>
                <a:latin typeface="+mn-lt"/>
              </a:rPr>
              <a:t>) Çocuklar, yaşlılar, özürlüler, harp ve vazife şehitlerinin dul ve yetimleri ile malul ve gaziler için alınacak tedbirler eşitlik ilkesine aykırı sayılmaz.</a:t>
            </a:r>
          </a:p>
          <a:p>
            <a:pPr algn="just"/>
            <a:endParaRPr lang="tr-TR" sz="2400" b="1" dirty="0">
              <a:solidFill>
                <a:schemeClr val="tx1"/>
              </a:solidFill>
              <a:latin typeface="+mn-lt"/>
            </a:endParaRPr>
          </a:p>
          <a:p>
            <a:pPr algn="just"/>
            <a:r>
              <a:rPr lang="tr-TR" sz="2400" b="1" dirty="0">
                <a:solidFill>
                  <a:schemeClr val="tx1"/>
                </a:solidFill>
                <a:latin typeface="+mn-lt"/>
              </a:rPr>
              <a:t>Madde 61- Devlet, harp ve vazife şehitlerinin dul ve yetimleriyle, malul ve gazileri korur ve toplumda kendilerine yaraşır bir hayat seviyesi sağlar. </a:t>
            </a:r>
          </a:p>
          <a:p>
            <a:pPr marL="139700" indent="0" algn="just">
              <a:buNone/>
            </a:pPr>
            <a:endParaRPr lang="tr-TR" sz="2400" b="1" dirty="0">
              <a:solidFill>
                <a:schemeClr val="tx1"/>
              </a:solidFill>
              <a:latin typeface="+mn-lt"/>
            </a:endParaRPr>
          </a:p>
          <a:p>
            <a:pPr marL="0" indent="0">
              <a:buNone/>
            </a:pPr>
            <a:r>
              <a:rPr lang="tr-TR" sz="2400" b="1" dirty="0">
                <a:solidFill>
                  <a:schemeClr val="tx1"/>
                </a:solidFill>
                <a:latin typeface="+mn-lt"/>
              </a:rPr>
              <a:t>     şeklinde ifade edilmiştir.</a:t>
            </a:r>
          </a:p>
        </p:txBody>
      </p:sp>
    </p:spTree>
    <p:extLst>
      <p:ext uri="{BB962C8B-B14F-4D97-AF65-F5344CB8AC3E}">
        <p14:creationId xmlns:p14="http://schemas.microsoft.com/office/powerpoint/2010/main" val="1203721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798990" y="-142043"/>
            <a:ext cx="11078535" cy="1039870"/>
          </a:xfrm>
        </p:spPr>
        <p:txBody>
          <a:bodyPr>
            <a:normAutofit fontScale="90000"/>
          </a:bodyPr>
          <a:lstStyle/>
          <a:p>
            <a:pPr algn="ctr"/>
            <a:br>
              <a:rPr lang="tr-TR" sz="2800" dirty="0">
                <a:solidFill>
                  <a:schemeClr val="bg1"/>
                </a:solidFill>
                <a:latin typeface="Times New Roman" pitchFamily="18" charset="0"/>
                <a:cs typeface="Times New Roman" pitchFamily="18" charset="0"/>
              </a:rPr>
            </a:br>
            <a:r>
              <a:rPr lang="tr-TR" sz="3100" dirty="0" err="1">
                <a:solidFill>
                  <a:schemeClr val="bg1"/>
                </a:solidFill>
                <a:latin typeface="+mn-lt"/>
                <a:cs typeface="Times New Roman" pitchFamily="18" charset="0"/>
              </a:rPr>
              <a:t>Amputasyonun</a:t>
            </a:r>
            <a:r>
              <a:rPr lang="tr-TR" sz="3100" dirty="0">
                <a:solidFill>
                  <a:schemeClr val="bg1"/>
                </a:solidFill>
                <a:latin typeface="+mn-lt"/>
                <a:cs typeface="Times New Roman" pitchFamily="18" charset="0"/>
              </a:rPr>
              <a:t> </a:t>
            </a:r>
            <a:r>
              <a:rPr lang="tr-TR" sz="3100" dirty="0" err="1">
                <a:solidFill>
                  <a:schemeClr val="bg1"/>
                </a:solidFill>
                <a:latin typeface="+mn-lt"/>
                <a:cs typeface="Times New Roman" pitchFamily="18" charset="0"/>
              </a:rPr>
              <a:t>Psikososyal</a:t>
            </a:r>
            <a:r>
              <a:rPr lang="tr-TR" sz="3100" dirty="0">
                <a:solidFill>
                  <a:schemeClr val="bg1"/>
                </a:solidFill>
                <a:latin typeface="+mn-lt"/>
                <a:cs typeface="Times New Roman" pitchFamily="18" charset="0"/>
              </a:rPr>
              <a:t> Boyutu </a:t>
            </a:r>
            <a:br>
              <a:rPr lang="tr-TR" sz="3100" dirty="0">
                <a:solidFill>
                  <a:schemeClr val="bg1"/>
                </a:solidFill>
              </a:rPr>
            </a:br>
            <a:endParaRPr lang="tr-TR" sz="3100" dirty="0">
              <a:solidFill>
                <a:schemeClr val="bg1"/>
              </a:solidFill>
            </a:endParaRPr>
          </a:p>
        </p:txBody>
      </p:sp>
      <p:sp>
        <p:nvSpPr>
          <p:cNvPr id="3" name="2 İçerik Yer Tutucusu"/>
          <p:cNvSpPr>
            <a:spLocks noGrp="1"/>
          </p:cNvSpPr>
          <p:nvPr>
            <p:ph idx="1"/>
          </p:nvPr>
        </p:nvSpPr>
        <p:spPr>
          <a:xfrm>
            <a:off x="1802167" y="1600201"/>
            <a:ext cx="8038249" cy="4525963"/>
          </a:xfrm>
        </p:spPr>
        <p:txBody>
          <a:bodyPr>
            <a:normAutofit lnSpcReduction="10000"/>
          </a:bodyPr>
          <a:lstStyle/>
          <a:p>
            <a:pPr algn="just">
              <a:buNone/>
            </a:pPr>
            <a:r>
              <a:rPr lang="tr-TR" sz="2400" dirty="0"/>
              <a:t>	</a:t>
            </a:r>
            <a:r>
              <a:rPr lang="tr-TR" sz="2400" dirty="0">
                <a:latin typeface="+mn-lt"/>
              </a:rPr>
              <a:t>Bu duygusal tepkilerin çoğu geçici, bazıları ise yapıcı ve yararlıdır. Bazıları ise psikolojik değerlendirme gerektirecek düzeydedir. Bu nedenle </a:t>
            </a:r>
            <a:r>
              <a:rPr lang="tr-TR" sz="2400" dirty="0" err="1">
                <a:latin typeface="+mn-lt"/>
              </a:rPr>
              <a:t>amputasyona</a:t>
            </a:r>
            <a:r>
              <a:rPr lang="tr-TR" sz="2400" dirty="0">
                <a:latin typeface="+mn-lt"/>
              </a:rPr>
              <a:t> verilen tepkilerin </a:t>
            </a:r>
            <a:r>
              <a:rPr lang="tr-TR" sz="2400" dirty="0" err="1">
                <a:latin typeface="+mn-lt"/>
              </a:rPr>
              <a:t>ampute</a:t>
            </a:r>
            <a:r>
              <a:rPr lang="tr-TR" sz="2400" dirty="0">
                <a:latin typeface="+mn-lt"/>
              </a:rPr>
              <a:t> edilmiş kişi, ailesi, yakın çevresi ile </a:t>
            </a:r>
            <a:r>
              <a:rPr lang="tr-TR" sz="2400" dirty="0" err="1">
                <a:latin typeface="+mn-lt"/>
              </a:rPr>
              <a:t>amputasyon</a:t>
            </a:r>
            <a:r>
              <a:rPr lang="tr-TR" sz="2400" dirty="0">
                <a:latin typeface="+mn-lt"/>
              </a:rPr>
              <a:t> ekibi tarafından bilinmesi ve bunlara hazırlıklı olunması önemlidir.</a:t>
            </a:r>
          </a:p>
          <a:p>
            <a:pPr algn="just">
              <a:buNone/>
            </a:pPr>
            <a:endParaRPr lang="tr-TR" sz="2400" dirty="0">
              <a:latin typeface="+mn-lt"/>
            </a:endParaRPr>
          </a:p>
          <a:p>
            <a:pPr algn="just">
              <a:buNone/>
            </a:pPr>
            <a:r>
              <a:rPr lang="tr-TR" sz="2400" dirty="0">
                <a:latin typeface="+mn-lt"/>
              </a:rPr>
              <a:t>	</a:t>
            </a:r>
            <a:r>
              <a:rPr lang="tr-TR" sz="2400" dirty="0" err="1">
                <a:latin typeface="+mn-lt"/>
              </a:rPr>
              <a:t>Amputasyona</a:t>
            </a:r>
            <a:r>
              <a:rPr lang="tr-TR" sz="2400" dirty="0">
                <a:latin typeface="+mn-lt"/>
              </a:rPr>
              <a:t> verilen duygusal tepkilerin çeşitliliği yanında </a:t>
            </a:r>
            <a:r>
              <a:rPr lang="tr-TR" sz="2400" dirty="0" err="1">
                <a:latin typeface="+mn-lt"/>
              </a:rPr>
              <a:t>amputasyonun</a:t>
            </a:r>
            <a:r>
              <a:rPr lang="tr-TR" sz="2400" dirty="0">
                <a:latin typeface="+mn-lt"/>
              </a:rPr>
              <a:t> onu engel yaratan diğer hastalıklardan ayıran önemli bir özelliği bulunmaktadır: </a:t>
            </a:r>
            <a:r>
              <a:rPr lang="tr-TR" sz="2400" dirty="0" err="1">
                <a:latin typeface="+mn-lt"/>
              </a:rPr>
              <a:t>Amputasyon</a:t>
            </a:r>
            <a:r>
              <a:rPr lang="tr-TR" sz="2400" dirty="0">
                <a:latin typeface="+mn-lt"/>
              </a:rPr>
              <a:t> yalnızca organ kaybıyla sınırlı kalmayarak beden imgesi, işlev, iş ve ilişkilerde de kayıp anlamına gelmektedir. </a:t>
            </a:r>
          </a:p>
        </p:txBody>
      </p:sp>
    </p:spTree>
    <p:extLst>
      <p:ext uri="{BB962C8B-B14F-4D97-AF65-F5344CB8AC3E}">
        <p14:creationId xmlns:p14="http://schemas.microsoft.com/office/powerpoint/2010/main" val="4947701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509204" y="-133165"/>
            <a:ext cx="10368321" cy="1030992"/>
          </a:xfrm>
        </p:spPr>
        <p:txBody>
          <a:bodyPr>
            <a:normAutofit fontScale="90000"/>
          </a:bodyPr>
          <a:lstStyle/>
          <a:p>
            <a:pPr algn="ctr"/>
            <a:br>
              <a:rPr lang="tr-TR" sz="2800" dirty="0">
                <a:solidFill>
                  <a:schemeClr val="bg1"/>
                </a:solidFill>
                <a:latin typeface="Times New Roman" pitchFamily="18" charset="0"/>
                <a:cs typeface="Times New Roman" pitchFamily="18" charset="0"/>
              </a:rPr>
            </a:br>
            <a:r>
              <a:rPr lang="tr-TR" sz="3100" dirty="0">
                <a:solidFill>
                  <a:schemeClr val="bg1"/>
                </a:solidFill>
                <a:latin typeface="+mn-lt"/>
                <a:cs typeface="Times New Roman" pitchFamily="18" charset="0"/>
              </a:rPr>
              <a:t>Rehabilitasyon Planı</a:t>
            </a:r>
            <a:br>
              <a:rPr lang="tr-TR" sz="3100" dirty="0">
                <a:solidFill>
                  <a:schemeClr val="bg1"/>
                </a:solidFill>
              </a:rPr>
            </a:br>
            <a:endParaRPr lang="tr-TR" sz="3100" dirty="0">
              <a:solidFill>
                <a:schemeClr val="bg1"/>
              </a:solidFill>
            </a:endParaRPr>
          </a:p>
        </p:txBody>
      </p:sp>
      <p:sp>
        <p:nvSpPr>
          <p:cNvPr id="3" name="İçerik Yer Tutucusu 2"/>
          <p:cNvSpPr>
            <a:spLocks noGrp="1"/>
          </p:cNvSpPr>
          <p:nvPr>
            <p:ph idx="1"/>
          </p:nvPr>
        </p:nvSpPr>
        <p:spPr>
          <a:xfrm>
            <a:off x="619125" y="1501775"/>
            <a:ext cx="10797558" cy="4351200"/>
          </a:xfrm>
        </p:spPr>
        <p:txBody>
          <a:bodyPr/>
          <a:lstStyle/>
          <a:p>
            <a:pPr marL="0" indent="0">
              <a:lnSpc>
                <a:spcPct val="115000"/>
              </a:lnSpc>
              <a:spcAft>
                <a:spcPts val="1000"/>
              </a:spcAft>
              <a:buNone/>
            </a:pPr>
            <a:r>
              <a:rPr lang="tr-TR" sz="2400" dirty="0">
                <a:latin typeface="+mn-lt"/>
                <a:ea typeface="Calibri"/>
              </a:rPr>
              <a:t>1- Tıbbi (Medikal)</a:t>
            </a:r>
          </a:p>
          <a:p>
            <a:pPr marL="0" indent="0">
              <a:lnSpc>
                <a:spcPct val="115000"/>
              </a:lnSpc>
              <a:spcAft>
                <a:spcPts val="1000"/>
              </a:spcAft>
              <a:buNone/>
            </a:pPr>
            <a:r>
              <a:rPr lang="tr-TR" sz="2400" dirty="0">
                <a:latin typeface="+mn-lt"/>
                <a:ea typeface="Calibri"/>
              </a:rPr>
              <a:t>2- </a:t>
            </a:r>
            <a:r>
              <a:rPr lang="tr-TR" sz="2400" dirty="0" err="1">
                <a:latin typeface="+mn-lt"/>
                <a:ea typeface="Calibri"/>
              </a:rPr>
              <a:t>Psiko</a:t>
            </a:r>
            <a:r>
              <a:rPr lang="tr-TR" sz="2400" dirty="0">
                <a:latin typeface="+mn-lt"/>
                <a:ea typeface="Calibri"/>
              </a:rPr>
              <a:t>-sosyal </a:t>
            </a:r>
          </a:p>
          <a:p>
            <a:pPr marL="0" indent="0">
              <a:lnSpc>
                <a:spcPct val="115000"/>
              </a:lnSpc>
              <a:spcAft>
                <a:spcPts val="1000"/>
              </a:spcAft>
              <a:buNone/>
            </a:pPr>
            <a:r>
              <a:rPr lang="tr-TR" sz="2400" dirty="0">
                <a:latin typeface="+mn-lt"/>
                <a:ea typeface="Calibri"/>
              </a:rPr>
              <a:t>3- Mesleki Rehabilitasyon faaliyetleri ve unsurlarını içerir. </a:t>
            </a:r>
          </a:p>
          <a:p>
            <a:pPr marL="0" indent="0">
              <a:lnSpc>
                <a:spcPct val="115000"/>
              </a:lnSpc>
              <a:spcAft>
                <a:spcPts val="1000"/>
              </a:spcAft>
              <a:buNone/>
            </a:pPr>
            <a:r>
              <a:rPr lang="tr-TR" sz="2400" dirty="0">
                <a:solidFill>
                  <a:srgbClr val="C00000"/>
                </a:solidFill>
                <a:latin typeface="+mn-lt"/>
                <a:ea typeface="Calibri"/>
              </a:rPr>
              <a:t>TÜRK SİLAHLI KUVVETLERİ BAKIM VE REHABİLİTASYON MERKEZİ</a:t>
            </a:r>
          </a:p>
          <a:p>
            <a:pPr marL="0" indent="0">
              <a:lnSpc>
                <a:spcPct val="115000"/>
              </a:lnSpc>
              <a:spcAft>
                <a:spcPts val="1000"/>
              </a:spcAft>
              <a:buNone/>
            </a:pPr>
            <a:r>
              <a:rPr lang="tr-TR" sz="2400" dirty="0">
                <a:solidFill>
                  <a:srgbClr val="C00000"/>
                </a:solidFill>
                <a:latin typeface="+mn-lt"/>
                <a:ea typeface="Calibri"/>
              </a:rPr>
              <a:t>TRT Spikeri </a:t>
            </a:r>
            <a:r>
              <a:rPr lang="tr-TR" sz="2400" dirty="0" err="1">
                <a:solidFill>
                  <a:srgbClr val="C00000"/>
                </a:solidFill>
                <a:latin typeface="+mn-lt"/>
                <a:ea typeface="Calibri"/>
              </a:rPr>
              <a:t>Mehpare</a:t>
            </a:r>
            <a:r>
              <a:rPr lang="tr-TR" sz="2400">
                <a:solidFill>
                  <a:srgbClr val="C00000"/>
                </a:solidFill>
                <a:latin typeface="+mn-lt"/>
                <a:ea typeface="Calibri"/>
              </a:rPr>
              <a:t> Çelik </a:t>
            </a:r>
            <a:endParaRPr lang="tr-TR" sz="2400" dirty="0">
              <a:solidFill>
                <a:srgbClr val="C00000"/>
              </a:solidFill>
              <a:latin typeface="+mn-lt"/>
              <a:ea typeface="Calibri"/>
            </a:endParaRPr>
          </a:p>
          <a:p>
            <a:endParaRPr lang="tr-TR" dirty="0"/>
          </a:p>
        </p:txBody>
      </p:sp>
    </p:spTree>
    <p:extLst>
      <p:ext uri="{BB962C8B-B14F-4D97-AF65-F5344CB8AC3E}">
        <p14:creationId xmlns:p14="http://schemas.microsoft.com/office/powerpoint/2010/main" val="5277498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1775520" y="1600200"/>
            <a:ext cx="8229600" cy="47091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20000"/>
              </a:lnSpc>
              <a:spcBef>
                <a:spcPct val="0"/>
              </a:spcBef>
            </a:pPr>
            <a:endParaRPr lang="en-US" sz="1600" b="1" dirty="0">
              <a:solidFill>
                <a:prstClr val="black"/>
              </a:solidFill>
              <a:latin typeface="Arial" charset="0"/>
            </a:endParaRPr>
          </a:p>
        </p:txBody>
      </p:sp>
      <p:sp>
        <p:nvSpPr>
          <p:cNvPr id="7" name="Dikdörtgen 6"/>
          <p:cNvSpPr/>
          <p:nvPr/>
        </p:nvSpPr>
        <p:spPr>
          <a:xfrm>
            <a:off x="4208016" y="186431"/>
            <a:ext cx="5613674" cy="523220"/>
          </a:xfrm>
          <a:prstGeom prst="rect">
            <a:avLst/>
          </a:prstGeom>
        </p:spPr>
        <p:txBody>
          <a:bodyPr wrap="square">
            <a:spAutoFit/>
          </a:bodyPr>
          <a:lstStyle/>
          <a:p>
            <a:r>
              <a:rPr lang="tr-TR" sz="2800" b="1" dirty="0">
                <a:solidFill>
                  <a:schemeClr val="bg1"/>
                </a:solidFill>
                <a:latin typeface="Times New Roman" pitchFamily="18" charset="0"/>
                <a:cs typeface="Times New Roman" pitchFamily="18" charset="0"/>
              </a:rPr>
              <a:t>Bana Ne Olacak? </a:t>
            </a:r>
            <a:endParaRPr lang="tr-TR" sz="2800" dirty="0">
              <a:solidFill>
                <a:schemeClr val="bg1"/>
              </a:solidFill>
              <a:latin typeface="Calibri"/>
            </a:endParaRPr>
          </a:p>
        </p:txBody>
      </p:sp>
      <p:sp>
        <p:nvSpPr>
          <p:cNvPr id="2" name="Dikdörtgen 1"/>
          <p:cNvSpPr/>
          <p:nvPr/>
        </p:nvSpPr>
        <p:spPr>
          <a:xfrm>
            <a:off x="2423592" y="1942440"/>
            <a:ext cx="5958408" cy="437043"/>
          </a:xfrm>
          <a:prstGeom prst="rect">
            <a:avLst/>
          </a:prstGeom>
        </p:spPr>
        <p:txBody>
          <a:bodyPr wrap="square">
            <a:spAutoFit/>
          </a:bodyPr>
          <a:lstStyle/>
          <a:p>
            <a:pPr>
              <a:lnSpc>
                <a:spcPct val="80000"/>
              </a:lnSpc>
            </a:pPr>
            <a:br>
              <a:rPr lang="tr-TR" dirty="0">
                <a:solidFill>
                  <a:prstClr val="black"/>
                </a:solidFill>
              </a:rPr>
            </a:br>
            <a:endParaRPr lang="tr-TR" dirty="0">
              <a:solidFill>
                <a:prstClr val="black"/>
              </a:solidFill>
            </a:endParaRPr>
          </a:p>
        </p:txBody>
      </p:sp>
      <p:sp>
        <p:nvSpPr>
          <p:cNvPr id="3" name="Dikdörtgen 2"/>
          <p:cNvSpPr/>
          <p:nvPr/>
        </p:nvSpPr>
        <p:spPr>
          <a:xfrm>
            <a:off x="2024109" y="1600200"/>
            <a:ext cx="7528275" cy="3046988"/>
          </a:xfrm>
          <a:prstGeom prst="rect">
            <a:avLst/>
          </a:prstGeom>
        </p:spPr>
        <p:txBody>
          <a:bodyPr wrap="square">
            <a:spAutoFit/>
          </a:bodyPr>
          <a:lstStyle/>
          <a:p>
            <a:pPr marL="609600">
              <a:buFont typeface="Arial" charset="0"/>
              <a:buChar char="•"/>
            </a:pPr>
            <a:r>
              <a:rPr lang="tr-TR" sz="2400" dirty="0">
                <a:latin typeface="Times New Roman" pitchFamily="18" charset="0"/>
                <a:cs typeface="Times New Roman" pitchFamily="18" charset="0"/>
              </a:rPr>
              <a:t> </a:t>
            </a:r>
            <a:r>
              <a:rPr lang="tr-TR" sz="2400" dirty="0">
                <a:latin typeface="Calibri"/>
                <a:cs typeface="Times New Roman" pitchFamily="18" charset="0"/>
              </a:rPr>
              <a:t>Olay anında doğru ve hızlı bir müdahalede bulunulması gerekmektedir. </a:t>
            </a:r>
          </a:p>
          <a:p>
            <a:pPr marL="609600">
              <a:buFont typeface="Arial" charset="0"/>
              <a:buChar char="•"/>
            </a:pPr>
            <a:r>
              <a:rPr lang="tr-TR" sz="2400" dirty="0">
                <a:latin typeface="Calibri"/>
                <a:cs typeface="Times New Roman" pitchFamily="18" charset="0"/>
              </a:rPr>
              <a:t> Bu aşamada kişinin kendisine sorduğu şimdi “bana ne olacak?” sorusunun açık ve net bir biçimde yanıtlanması önemlidir. </a:t>
            </a:r>
          </a:p>
          <a:p>
            <a:pPr marL="609600">
              <a:buFont typeface="Arial" charset="0"/>
              <a:buChar char="•"/>
            </a:pPr>
            <a:r>
              <a:rPr lang="tr-TR" sz="2400" dirty="0">
                <a:latin typeface="Calibri"/>
                <a:cs typeface="Times New Roman" pitchFamily="18" charset="0"/>
              </a:rPr>
              <a:t> </a:t>
            </a:r>
            <a:r>
              <a:rPr lang="tr-TR" sz="2400" dirty="0" err="1">
                <a:latin typeface="Calibri"/>
                <a:cs typeface="Times New Roman" pitchFamily="18" charset="0"/>
              </a:rPr>
              <a:t>Travmatik</a:t>
            </a:r>
            <a:r>
              <a:rPr lang="tr-TR" sz="2400" dirty="0">
                <a:latin typeface="Calibri"/>
                <a:cs typeface="Times New Roman" pitchFamily="18" charset="0"/>
              </a:rPr>
              <a:t> durumlarda belirsizliğin olumsuz etkisi söz konusudur. Süreçle ilgili net bilgi verilmeli ve doğru bir yönlendirmede bulunulmalıdır. </a:t>
            </a:r>
          </a:p>
        </p:txBody>
      </p:sp>
    </p:spTree>
    <p:extLst>
      <p:ext uri="{BB962C8B-B14F-4D97-AF65-F5344CB8AC3E}">
        <p14:creationId xmlns:p14="http://schemas.microsoft.com/office/powerpoint/2010/main" val="33539238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1775520" y="1600200"/>
            <a:ext cx="8229600" cy="47091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20000"/>
              </a:lnSpc>
              <a:spcBef>
                <a:spcPct val="0"/>
              </a:spcBef>
            </a:pPr>
            <a:endParaRPr lang="en-US" sz="1600" b="1" dirty="0">
              <a:solidFill>
                <a:prstClr val="black"/>
              </a:solidFill>
              <a:latin typeface="Arial" charset="0"/>
            </a:endParaRPr>
          </a:p>
        </p:txBody>
      </p:sp>
      <p:sp>
        <p:nvSpPr>
          <p:cNvPr id="7" name="Dikdörtgen 6"/>
          <p:cNvSpPr/>
          <p:nvPr/>
        </p:nvSpPr>
        <p:spPr>
          <a:xfrm>
            <a:off x="2805344" y="195309"/>
            <a:ext cx="7317342" cy="523220"/>
          </a:xfrm>
          <a:prstGeom prst="rect">
            <a:avLst/>
          </a:prstGeom>
        </p:spPr>
        <p:txBody>
          <a:bodyPr wrap="square">
            <a:spAutoFit/>
          </a:bodyPr>
          <a:lstStyle/>
          <a:p>
            <a:r>
              <a:rPr lang="tr-TR" sz="2800" b="1" dirty="0">
                <a:solidFill>
                  <a:schemeClr val="bg1"/>
                </a:solidFill>
                <a:latin typeface="Times New Roman" pitchFamily="18" charset="0"/>
                <a:cs typeface="Times New Roman" pitchFamily="18" charset="0"/>
              </a:rPr>
              <a:t>           </a:t>
            </a:r>
            <a:r>
              <a:rPr lang="tr-TR" sz="2800" b="1" dirty="0">
                <a:solidFill>
                  <a:schemeClr val="bg1"/>
                </a:solidFill>
                <a:latin typeface="+mn-lt"/>
                <a:cs typeface="Times New Roman" pitchFamily="18" charset="0"/>
              </a:rPr>
              <a:t>Kuşaklararası Aktarım </a:t>
            </a:r>
            <a:endParaRPr lang="tr-TR" sz="2800" dirty="0">
              <a:solidFill>
                <a:schemeClr val="bg1"/>
              </a:solidFill>
              <a:latin typeface="+mn-lt"/>
            </a:endParaRPr>
          </a:p>
        </p:txBody>
      </p:sp>
      <p:sp>
        <p:nvSpPr>
          <p:cNvPr id="2" name="Dikdörtgen 1"/>
          <p:cNvSpPr/>
          <p:nvPr/>
        </p:nvSpPr>
        <p:spPr>
          <a:xfrm>
            <a:off x="2423592" y="1942440"/>
            <a:ext cx="5958408" cy="437043"/>
          </a:xfrm>
          <a:prstGeom prst="rect">
            <a:avLst/>
          </a:prstGeom>
        </p:spPr>
        <p:txBody>
          <a:bodyPr wrap="square">
            <a:spAutoFit/>
          </a:bodyPr>
          <a:lstStyle/>
          <a:p>
            <a:pPr>
              <a:lnSpc>
                <a:spcPct val="80000"/>
              </a:lnSpc>
            </a:pPr>
            <a:br>
              <a:rPr lang="tr-TR" dirty="0">
                <a:solidFill>
                  <a:prstClr val="black"/>
                </a:solidFill>
              </a:rPr>
            </a:br>
            <a:endParaRPr lang="tr-TR" dirty="0">
              <a:solidFill>
                <a:prstClr val="black"/>
              </a:solidFill>
            </a:endParaRPr>
          </a:p>
        </p:txBody>
      </p:sp>
      <p:sp>
        <p:nvSpPr>
          <p:cNvPr id="3" name="Dikdörtgen 2"/>
          <p:cNvSpPr/>
          <p:nvPr/>
        </p:nvSpPr>
        <p:spPr>
          <a:xfrm>
            <a:off x="2102437" y="1600200"/>
            <a:ext cx="7987126" cy="4093428"/>
          </a:xfrm>
          <a:prstGeom prst="rect">
            <a:avLst/>
          </a:prstGeom>
        </p:spPr>
        <p:txBody>
          <a:bodyPr wrap="square">
            <a:spAutoFit/>
          </a:bodyPr>
          <a:lstStyle/>
          <a:p>
            <a:pPr marL="342900" indent="-342900">
              <a:spcBef>
                <a:spcPct val="20000"/>
              </a:spcBef>
              <a:buFont typeface="Arial" pitchFamily="34" charset="0"/>
              <a:buChar char="•"/>
            </a:pPr>
            <a:r>
              <a:rPr lang="tr-TR" sz="2400" dirty="0">
                <a:latin typeface="Calibri"/>
                <a:cs typeface="Tahoma" pitchFamily="34" charset="0"/>
              </a:rPr>
              <a:t>  </a:t>
            </a:r>
            <a:r>
              <a:rPr lang="tr-TR" sz="2400" dirty="0">
                <a:solidFill>
                  <a:prstClr val="black"/>
                </a:solidFill>
                <a:latin typeface="Calibri"/>
              </a:rPr>
              <a:t>Kişinin ilk travmanın etkisinden kurtulamaması, etrafındaki kişileri, eşini, çocuğunu, anne babasını etkilemektedir. Bu durum kuşaklararası aktarılan toplumsal bir travmaya dönüşebilmektedir. </a:t>
            </a:r>
            <a:endParaRPr lang="tr-TR" sz="2400" dirty="0">
              <a:latin typeface="Calibri"/>
              <a:cs typeface="Tahoma" pitchFamily="34" charset="0"/>
            </a:endParaRPr>
          </a:p>
          <a:p>
            <a:pPr marL="609600">
              <a:buFont typeface="Arial" charset="0"/>
              <a:buChar char="•"/>
            </a:pPr>
            <a:r>
              <a:rPr lang="tr-TR" sz="2400" dirty="0">
                <a:latin typeface="Calibri"/>
                <a:cs typeface="Tahoma" pitchFamily="34" charset="0"/>
              </a:rPr>
              <a:t>  Bireysel</a:t>
            </a:r>
          </a:p>
          <a:p>
            <a:pPr marL="609600">
              <a:buFont typeface="Arial" charset="0"/>
              <a:buChar char="•"/>
            </a:pPr>
            <a:r>
              <a:rPr lang="tr-TR" sz="2400" dirty="0">
                <a:latin typeface="Calibri"/>
                <a:cs typeface="Tahoma" pitchFamily="34" charset="0"/>
              </a:rPr>
              <a:t>  Ailesel  ve</a:t>
            </a:r>
          </a:p>
          <a:p>
            <a:pPr marL="609600">
              <a:buFont typeface="Arial" charset="0"/>
              <a:buChar char="•"/>
            </a:pPr>
            <a:r>
              <a:rPr lang="tr-TR" sz="2400" dirty="0">
                <a:latin typeface="Calibri"/>
                <a:cs typeface="Tahoma" pitchFamily="34" charset="0"/>
              </a:rPr>
              <a:t>  Toplumsal </a:t>
            </a:r>
          </a:p>
          <a:p>
            <a:pPr marL="609600"/>
            <a:r>
              <a:rPr lang="tr-TR" sz="2400" dirty="0">
                <a:latin typeface="Calibri"/>
                <a:cs typeface="Tahoma" pitchFamily="34" charset="0"/>
              </a:rPr>
              <a:t>aktarım söz konusu olduğundan uzun vadede toplum sağlığı açısından koruyucu faktörlerin önemli etkisi olacağı kaçınılmazdır. </a:t>
            </a:r>
          </a:p>
          <a:p>
            <a:pPr marL="609600">
              <a:buFont typeface="Arial" charset="0"/>
              <a:buChar char="•"/>
            </a:pPr>
            <a:endParaRPr lang="tr-TR" sz="2000" dirty="0">
              <a:latin typeface="Calibri"/>
              <a:cs typeface="Tahoma" pitchFamily="34" charset="0"/>
            </a:endParaRPr>
          </a:p>
        </p:txBody>
      </p:sp>
    </p:spTree>
    <p:extLst>
      <p:ext uri="{BB962C8B-B14F-4D97-AF65-F5344CB8AC3E}">
        <p14:creationId xmlns:p14="http://schemas.microsoft.com/office/powerpoint/2010/main" val="4174525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1775520" y="1600200"/>
            <a:ext cx="8229600" cy="47091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20000"/>
              </a:lnSpc>
              <a:spcBef>
                <a:spcPct val="0"/>
              </a:spcBef>
            </a:pPr>
            <a:endParaRPr lang="en-US" sz="1600" b="1" dirty="0">
              <a:solidFill>
                <a:prstClr val="black"/>
              </a:solidFill>
              <a:latin typeface="Arial" charset="0"/>
            </a:endParaRPr>
          </a:p>
        </p:txBody>
      </p:sp>
      <p:sp>
        <p:nvSpPr>
          <p:cNvPr id="7" name="Dikdörtgen 6"/>
          <p:cNvSpPr/>
          <p:nvPr/>
        </p:nvSpPr>
        <p:spPr>
          <a:xfrm>
            <a:off x="2038530" y="287070"/>
            <a:ext cx="8181186" cy="523220"/>
          </a:xfrm>
          <a:prstGeom prst="rect">
            <a:avLst/>
          </a:prstGeom>
        </p:spPr>
        <p:txBody>
          <a:bodyPr wrap="square">
            <a:spAutoFit/>
          </a:bodyPr>
          <a:lstStyle/>
          <a:p>
            <a:pPr algn="ctr"/>
            <a:r>
              <a:rPr lang="tr-TR" sz="2800" b="1" dirty="0">
                <a:solidFill>
                  <a:schemeClr val="bg1"/>
                </a:solidFill>
                <a:latin typeface="+mn-lt"/>
                <a:cs typeface="Times New Roman" pitchFamily="18" charset="0"/>
              </a:rPr>
              <a:t>Özet</a:t>
            </a:r>
            <a:r>
              <a:rPr lang="tr-TR" sz="2800" b="1" dirty="0">
                <a:solidFill>
                  <a:srgbClr val="1F497D"/>
                </a:solidFill>
                <a:latin typeface="+mn-lt"/>
                <a:cs typeface="Times New Roman" pitchFamily="18" charset="0"/>
              </a:rPr>
              <a:t> </a:t>
            </a:r>
            <a:endParaRPr lang="tr-TR" sz="2800" dirty="0">
              <a:solidFill>
                <a:srgbClr val="1F497D"/>
              </a:solidFill>
              <a:latin typeface="+mn-lt"/>
            </a:endParaRPr>
          </a:p>
        </p:txBody>
      </p:sp>
      <p:sp>
        <p:nvSpPr>
          <p:cNvPr id="2" name="Dikdörtgen 1"/>
          <p:cNvSpPr/>
          <p:nvPr/>
        </p:nvSpPr>
        <p:spPr>
          <a:xfrm>
            <a:off x="2423592" y="1942440"/>
            <a:ext cx="5958408" cy="437043"/>
          </a:xfrm>
          <a:prstGeom prst="rect">
            <a:avLst/>
          </a:prstGeom>
        </p:spPr>
        <p:txBody>
          <a:bodyPr wrap="square">
            <a:spAutoFit/>
          </a:bodyPr>
          <a:lstStyle/>
          <a:p>
            <a:pPr>
              <a:lnSpc>
                <a:spcPct val="80000"/>
              </a:lnSpc>
            </a:pPr>
            <a:br>
              <a:rPr lang="tr-TR" dirty="0">
                <a:solidFill>
                  <a:prstClr val="black"/>
                </a:solidFill>
              </a:rPr>
            </a:br>
            <a:endParaRPr lang="tr-TR" dirty="0">
              <a:solidFill>
                <a:prstClr val="black"/>
              </a:solidFill>
            </a:endParaRPr>
          </a:p>
        </p:txBody>
      </p:sp>
      <p:sp>
        <p:nvSpPr>
          <p:cNvPr id="3" name="Dikdörtgen 2"/>
          <p:cNvSpPr/>
          <p:nvPr/>
        </p:nvSpPr>
        <p:spPr>
          <a:xfrm>
            <a:off x="2135560" y="1942439"/>
            <a:ext cx="7987126" cy="5041380"/>
          </a:xfrm>
          <a:prstGeom prst="rect">
            <a:avLst/>
          </a:prstGeom>
        </p:spPr>
        <p:txBody>
          <a:bodyPr wrap="square">
            <a:spAutoFit/>
          </a:bodyPr>
          <a:lstStyle/>
          <a:p>
            <a:pPr marL="342900" indent="-342900">
              <a:spcBef>
                <a:spcPct val="20000"/>
              </a:spcBef>
              <a:buFont typeface="Arial" pitchFamily="34" charset="0"/>
              <a:buChar char="•"/>
            </a:pPr>
            <a:r>
              <a:rPr lang="tr-TR" sz="2400" dirty="0">
                <a:latin typeface="Calibri"/>
                <a:cs typeface="Tahoma" pitchFamily="34" charset="0"/>
              </a:rPr>
              <a:t> </a:t>
            </a:r>
            <a:r>
              <a:rPr lang="tr-TR" sz="2400" dirty="0">
                <a:solidFill>
                  <a:prstClr val="black"/>
                </a:solidFill>
                <a:latin typeface="Calibri"/>
              </a:rPr>
              <a:t>Özetle, yas sürecindeki olumlu yaklaşım boğulmakta olan bir kişiye can simidi atmak gibidir. Bu süreç, kişi kıyıya çıkana kadar devam eder. </a:t>
            </a:r>
          </a:p>
          <a:p>
            <a:pPr marL="342900" indent="-342900">
              <a:spcBef>
                <a:spcPct val="20000"/>
              </a:spcBef>
              <a:buFont typeface="Arial" pitchFamily="34" charset="0"/>
              <a:buChar char="•"/>
            </a:pPr>
            <a:r>
              <a:rPr lang="tr-TR" sz="2400" dirty="0">
                <a:solidFill>
                  <a:prstClr val="black"/>
                </a:solidFill>
                <a:latin typeface="Calibri"/>
              </a:rPr>
              <a:t> </a:t>
            </a:r>
            <a:r>
              <a:rPr lang="tr-TR" sz="2400" dirty="0" err="1">
                <a:solidFill>
                  <a:prstClr val="black"/>
                </a:solidFill>
                <a:latin typeface="Calibri"/>
              </a:rPr>
              <a:t>Psiko</a:t>
            </a:r>
            <a:r>
              <a:rPr lang="tr-TR" sz="2400" dirty="0">
                <a:solidFill>
                  <a:prstClr val="black"/>
                </a:solidFill>
                <a:latin typeface="Calibri"/>
              </a:rPr>
              <a:t>-sosyal destek süreci aşamaları ve derinliği olan çok uzun bir süreçtir. Uygulamada;</a:t>
            </a:r>
          </a:p>
          <a:p>
            <a:pPr marL="342900" indent="-342900">
              <a:spcBef>
                <a:spcPct val="20000"/>
              </a:spcBef>
              <a:buFont typeface="Arial" pitchFamily="34" charset="0"/>
              <a:buChar char="•"/>
            </a:pPr>
            <a:r>
              <a:rPr lang="tr-TR" sz="2400" dirty="0">
                <a:solidFill>
                  <a:prstClr val="black"/>
                </a:solidFill>
                <a:latin typeface="Calibri"/>
              </a:rPr>
              <a:t>Örneğin bir çocuğa laleden bebek, kağıttan uçak ya da uçurtma yapmasını öğretmek gibi her aşamada kişiye yanında olduğunu hissettirmek önemlidir. </a:t>
            </a:r>
          </a:p>
          <a:p>
            <a:pPr marL="342900" indent="-342900">
              <a:spcBef>
                <a:spcPct val="20000"/>
              </a:spcBef>
              <a:buFont typeface="Arial" charset="0"/>
              <a:buChar char="•"/>
            </a:pPr>
            <a:r>
              <a:rPr lang="tr-TR" sz="2400" dirty="0">
                <a:solidFill>
                  <a:srgbClr val="B40000"/>
                </a:solidFill>
                <a:latin typeface="Calibri"/>
              </a:rPr>
              <a:t> </a:t>
            </a:r>
            <a:r>
              <a:rPr lang="tr-TR" sz="2800" b="1" dirty="0">
                <a:solidFill>
                  <a:srgbClr val="B40000"/>
                </a:solidFill>
                <a:latin typeface="Calibri"/>
              </a:rPr>
              <a:t>SEN BENİM ELİMİ BIRAKMADAN BEN BIRAKMAM</a:t>
            </a:r>
          </a:p>
          <a:p>
            <a:pPr>
              <a:spcBef>
                <a:spcPct val="20000"/>
              </a:spcBef>
            </a:pPr>
            <a:endParaRPr lang="tr-TR" sz="2400" dirty="0">
              <a:solidFill>
                <a:srgbClr val="FF0000"/>
              </a:solidFill>
              <a:latin typeface="Calibri"/>
            </a:endParaRPr>
          </a:p>
          <a:p>
            <a:pPr>
              <a:spcBef>
                <a:spcPct val="20000"/>
              </a:spcBef>
            </a:pPr>
            <a:endParaRPr lang="tr-TR" sz="2400" dirty="0">
              <a:solidFill>
                <a:srgbClr val="FF0000"/>
              </a:solidFill>
              <a:latin typeface="Calibri"/>
            </a:endParaRPr>
          </a:p>
          <a:p>
            <a:pPr>
              <a:spcBef>
                <a:spcPct val="20000"/>
              </a:spcBef>
            </a:pPr>
            <a:endParaRPr lang="tr-TR" sz="2400" dirty="0">
              <a:latin typeface="Calibri"/>
              <a:cs typeface="Tahoma" pitchFamily="34" charset="0"/>
            </a:endParaRPr>
          </a:p>
        </p:txBody>
      </p:sp>
    </p:spTree>
    <p:extLst>
      <p:ext uri="{BB962C8B-B14F-4D97-AF65-F5344CB8AC3E}">
        <p14:creationId xmlns:p14="http://schemas.microsoft.com/office/powerpoint/2010/main" val="25767255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İçerik Yer Tutucusu"/>
          <p:cNvSpPr txBox="1">
            <a:spLocks/>
          </p:cNvSpPr>
          <p:nvPr/>
        </p:nvSpPr>
        <p:spPr bwMode="auto">
          <a:xfrm>
            <a:off x="1640506" y="2168861"/>
            <a:ext cx="8523439" cy="3960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a:buFontTx/>
              <a:buNone/>
            </a:pPr>
            <a:endParaRPr lang="tr-TR" sz="2800" b="1" dirty="0">
              <a:ln w="10541" cmpd="sng">
                <a:solidFill>
                  <a:srgbClr val="4F81BD">
                    <a:shade val="88000"/>
                    <a:satMod val="110000"/>
                  </a:srgbClr>
                </a:solidFill>
                <a:prstDash val="solid"/>
              </a:ln>
              <a:solidFill>
                <a:srgbClr val="000099"/>
              </a:solidFill>
              <a:cs typeface="Times New Roman" panose="02020603050405020304" pitchFamily="18" charset="0"/>
            </a:endParaRPr>
          </a:p>
          <a:p>
            <a:pPr algn="ctr">
              <a:buFontTx/>
              <a:buNone/>
            </a:pPr>
            <a:r>
              <a:rPr lang="tr-TR" sz="2800" b="1" dirty="0">
                <a:ln w="10541" cmpd="sng">
                  <a:solidFill>
                    <a:srgbClr val="4F81BD">
                      <a:shade val="88000"/>
                      <a:satMod val="110000"/>
                    </a:srgbClr>
                  </a:solidFill>
                  <a:prstDash val="solid"/>
                </a:ln>
                <a:solidFill>
                  <a:srgbClr val="C00000"/>
                </a:solidFill>
                <a:cs typeface="Times New Roman" panose="02020603050405020304" pitchFamily="18" charset="0"/>
              </a:rPr>
              <a:t>ARZ EDERİM</a:t>
            </a:r>
          </a:p>
          <a:p>
            <a:pPr algn="ctr">
              <a:buFontTx/>
              <a:buNone/>
            </a:pPr>
            <a:endParaRPr lang="tr-TR" b="1" dirty="0">
              <a:solidFill>
                <a:srgbClr val="000099"/>
              </a:solidFill>
            </a:endParaRPr>
          </a:p>
          <a:p>
            <a:pPr algn="ctr">
              <a:buFontTx/>
              <a:buNone/>
            </a:pPr>
            <a:r>
              <a:rPr lang="tr-TR" sz="3300" b="1" dirty="0">
                <a:solidFill>
                  <a:prstClr val="black"/>
                </a:solidFill>
                <a:cs typeface="Times New Roman" panose="02020603050405020304" pitchFamily="18" charset="0"/>
              </a:rPr>
              <a:t>Ali Şefik DENİZ</a:t>
            </a:r>
          </a:p>
          <a:p>
            <a:pPr algn="ctr">
              <a:buFontTx/>
              <a:buNone/>
            </a:pPr>
            <a:r>
              <a:rPr lang="tr-TR" sz="3300" b="1" dirty="0">
                <a:solidFill>
                  <a:prstClr val="black"/>
                </a:solidFill>
                <a:cs typeface="Times New Roman" panose="02020603050405020304" pitchFamily="18" charset="0"/>
              </a:rPr>
              <a:t>Şube Müdürü</a:t>
            </a:r>
          </a:p>
          <a:p>
            <a:pPr algn="ctr">
              <a:buFontTx/>
              <a:buNone/>
            </a:pPr>
            <a:endParaRPr lang="tr-TR" sz="3300" b="1" dirty="0">
              <a:solidFill>
                <a:prstClr val="black"/>
              </a:solidFill>
              <a:cs typeface="Times New Roman" panose="02020603050405020304" pitchFamily="18" charset="0"/>
            </a:endParaRPr>
          </a:p>
          <a:p>
            <a:pPr marL="0" indent="0" algn="ctr">
              <a:buNone/>
            </a:pPr>
            <a:r>
              <a:rPr lang="tr-TR" sz="3300" b="1" dirty="0">
                <a:solidFill>
                  <a:prstClr val="black"/>
                </a:solidFill>
                <a:cs typeface="Times New Roman" panose="02020603050405020304" pitchFamily="18" charset="0"/>
              </a:rPr>
              <a:t>ali.deniz@aile.gov.tr</a:t>
            </a:r>
          </a:p>
          <a:p>
            <a:pPr marL="0" indent="0" algn="ctr">
              <a:buNone/>
            </a:pPr>
            <a:r>
              <a:rPr lang="tr-TR" sz="3300" b="1" dirty="0">
                <a:solidFill>
                  <a:prstClr val="black"/>
                </a:solidFill>
                <a:cs typeface="Times New Roman" panose="02020603050405020304" pitchFamily="18" charset="0"/>
              </a:rPr>
              <a:t>Tel : +90 (324) 237 65 37</a:t>
            </a:r>
          </a:p>
          <a:p>
            <a:pPr marL="0" indent="0" algn="ctr">
              <a:buNone/>
            </a:pPr>
            <a:endParaRPr lang="tr-TR" sz="3300" b="1" dirty="0">
              <a:solidFill>
                <a:prstClr val="black"/>
              </a:solidFill>
              <a:cs typeface="Times New Roman" panose="02020603050405020304" pitchFamily="18" charset="0"/>
            </a:endParaRPr>
          </a:p>
          <a:p>
            <a:pPr algn="ctr">
              <a:buFontTx/>
              <a:buNone/>
            </a:pPr>
            <a:endParaRPr lang="tr-TR" dirty="0">
              <a:solidFill>
                <a:srgbClr val="000099"/>
              </a:solidFill>
            </a:endParaRPr>
          </a:p>
        </p:txBody>
      </p:sp>
    </p:spTree>
    <p:extLst>
      <p:ext uri="{BB962C8B-B14F-4D97-AF65-F5344CB8AC3E}">
        <p14:creationId xmlns:p14="http://schemas.microsoft.com/office/powerpoint/2010/main" val="14626236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389cdbf620d_1_203"/>
          <p:cNvSpPr txBox="1"/>
          <p:nvPr/>
        </p:nvSpPr>
        <p:spPr>
          <a:xfrm>
            <a:off x="1471655" y="5160428"/>
            <a:ext cx="8976600" cy="913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5400"/>
              <a:buFont typeface="Arial"/>
              <a:buNone/>
            </a:pPr>
            <a:r>
              <a:rPr lang="fr-FR" sz="5400" b="1">
                <a:solidFill>
                  <a:schemeClr val="lt1"/>
                </a:solidFill>
                <a:latin typeface="Arial"/>
                <a:ea typeface="Arial"/>
                <a:cs typeface="Arial"/>
                <a:sym typeface="Arial"/>
              </a:rPr>
              <a:t>Ailemiz Geleceğimiz</a:t>
            </a:r>
            <a:endParaRPr/>
          </a:p>
        </p:txBody>
      </p:sp>
      <p:pic>
        <p:nvPicPr>
          <p:cNvPr id="305" name="Google Shape;305;g389cdbf620d_1_203"/>
          <p:cNvPicPr preferRelativeResize="0"/>
          <p:nvPr/>
        </p:nvPicPr>
        <p:blipFill rotWithShape="1">
          <a:blip r:embed="rId3">
            <a:alphaModFix/>
          </a:blip>
          <a:srcRect/>
          <a:stretch/>
        </p:blipFill>
        <p:spPr>
          <a:xfrm>
            <a:off x="4314851" y="783772"/>
            <a:ext cx="3562297" cy="3706715"/>
          </a:xfrm>
          <a:prstGeom prst="rect">
            <a:avLst/>
          </a:prstGeom>
          <a:noFill/>
          <a:ln>
            <a:noFill/>
          </a:ln>
        </p:spPr>
      </p:pic>
      <p:sp>
        <p:nvSpPr>
          <p:cNvPr id="306" name="Google Shape;306;g389cdbf620d_1_203"/>
          <p:cNvSpPr/>
          <p:nvPr/>
        </p:nvSpPr>
        <p:spPr>
          <a:xfrm>
            <a:off x="0" y="0"/>
            <a:ext cx="12192000" cy="6858000"/>
          </a:xfrm>
          <a:prstGeom prst="rect">
            <a:avLst/>
          </a:prstGeom>
          <a:solidFill>
            <a:srgbClr val="C00000"/>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7" name="Google Shape;307;g389cdbf620d_1_203"/>
          <p:cNvPicPr preferRelativeResize="0"/>
          <p:nvPr/>
        </p:nvPicPr>
        <p:blipFill rotWithShape="1">
          <a:blip r:embed="rId4">
            <a:alphaModFix/>
          </a:blip>
          <a:srcRect/>
          <a:stretch/>
        </p:blipFill>
        <p:spPr>
          <a:xfrm>
            <a:off x="4486657" y="675703"/>
            <a:ext cx="2999232" cy="2999232"/>
          </a:xfrm>
          <a:prstGeom prst="rect">
            <a:avLst/>
          </a:prstGeom>
          <a:noFill/>
          <a:ln>
            <a:noFill/>
          </a:ln>
        </p:spPr>
      </p:pic>
      <p:sp>
        <p:nvSpPr>
          <p:cNvPr id="308" name="Google Shape;308;g389cdbf620d_1_203"/>
          <p:cNvSpPr txBox="1"/>
          <p:nvPr/>
        </p:nvSpPr>
        <p:spPr>
          <a:xfrm>
            <a:off x="1897725" y="4604750"/>
            <a:ext cx="8232300" cy="156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4800" b="1">
                <a:solidFill>
                  <a:schemeClr val="lt1"/>
                </a:solidFill>
              </a:rPr>
              <a:t>İLGİNİZ İÇİN TEŞEKKÜRLER</a:t>
            </a:r>
            <a:endParaRPr sz="800" b="1"/>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389cdbf620d_1_211"/>
          <p:cNvSpPr/>
          <p:nvPr/>
        </p:nvSpPr>
        <p:spPr>
          <a:xfrm>
            <a:off x="-87084" y="0"/>
            <a:ext cx="12279000" cy="6873600"/>
          </a:xfrm>
          <a:prstGeom prst="rect">
            <a:avLst/>
          </a:prstGeom>
          <a:solidFill>
            <a:srgbClr val="C00000"/>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4" name="Google Shape;314;g389cdbf620d_1_211"/>
          <p:cNvSpPr txBox="1"/>
          <p:nvPr/>
        </p:nvSpPr>
        <p:spPr>
          <a:xfrm>
            <a:off x="1471655" y="5160428"/>
            <a:ext cx="8976600" cy="913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5400"/>
              <a:buFont typeface="Arial"/>
              <a:buNone/>
            </a:pPr>
            <a:r>
              <a:rPr lang="fr-FR" sz="5400" b="1">
                <a:solidFill>
                  <a:schemeClr val="lt1"/>
                </a:solidFill>
                <a:latin typeface="Arial"/>
                <a:ea typeface="Arial"/>
                <a:cs typeface="Arial"/>
                <a:sym typeface="Arial"/>
              </a:rPr>
              <a:t>Ailemiz Geleceğimiz</a:t>
            </a:r>
            <a:endParaRPr/>
          </a:p>
        </p:txBody>
      </p:sp>
      <p:pic>
        <p:nvPicPr>
          <p:cNvPr id="315" name="Google Shape;315;g389cdbf620d_1_211"/>
          <p:cNvPicPr preferRelativeResize="0"/>
          <p:nvPr/>
        </p:nvPicPr>
        <p:blipFill rotWithShape="1">
          <a:blip r:embed="rId3">
            <a:alphaModFix/>
          </a:blip>
          <a:srcRect/>
          <a:stretch/>
        </p:blipFill>
        <p:spPr>
          <a:xfrm>
            <a:off x="4314851" y="783772"/>
            <a:ext cx="3562297" cy="370671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846555" y="1349406"/>
            <a:ext cx="8364245" cy="4975194"/>
          </a:xfrm>
        </p:spPr>
        <p:txBody>
          <a:bodyPr>
            <a:normAutofit/>
          </a:bodyPr>
          <a:lstStyle/>
          <a:p>
            <a:pPr marL="0" indent="0">
              <a:buNone/>
            </a:pPr>
            <a:r>
              <a:rPr lang="tr-TR" sz="2000" b="1" u="sng" dirty="0">
                <a:solidFill>
                  <a:srgbClr val="C00000"/>
                </a:solidFill>
                <a:latin typeface="Calibri" panose="020F0502020204030204" pitchFamily="34" charset="0"/>
              </a:rPr>
              <a:t>3713:</a:t>
            </a:r>
            <a:r>
              <a:rPr lang="tr-TR" sz="2000" b="1" dirty="0">
                <a:solidFill>
                  <a:prstClr val="black"/>
                </a:solidFill>
                <a:latin typeface="Calibri" panose="020F0502020204030204" pitchFamily="34" charset="0"/>
              </a:rPr>
              <a:t> Terörle Mücadele Kanunu</a:t>
            </a:r>
          </a:p>
          <a:p>
            <a:pPr marL="0" indent="0">
              <a:buNone/>
            </a:pPr>
            <a:r>
              <a:rPr lang="tr-TR" sz="2000" b="1" u="sng" dirty="0">
                <a:solidFill>
                  <a:srgbClr val="C00000"/>
                </a:solidFill>
                <a:latin typeface="Calibri" panose="020F0502020204030204" pitchFamily="34" charset="0"/>
              </a:rPr>
              <a:t>2330:</a:t>
            </a:r>
            <a:r>
              <a:rPr lang="tr-TR" sz="2000" b="1" dirty="0">
                <a:solidFill>
                  <a:prstClr val="black"/>
                </a:solidFill>
                <a:latin typeface="Calibri" panose="020F0502020204030204" pitchFamily="34" charset="0"/>
              </a:rPr>
              <a:t> Nakdi Tazminat Ve Aylık Bağlanması Hakkında Kanun</a:t>
            </a:r>
          </a:p>
          <a:p>
            <a:pPr marL="0" indent="0">
              <a:buNone/>
            </a:pPr>
            <a:r>
              <a:rPr lang="tr-TR" sz="2000" b="1" u="sng" dirty="0">
                <a:solidFill>
                  <a:srgbClr val="C00000"/>
                </a:solidFill>
                <a:latin typeface="Calibri" panose="020F0502020204030204" pitchFamily="34" charset="0"/>
              </a:rPr>
              <a:t>5510:</a:t>
            </a:r>
            <a:r>
              <a:rPr lang="tr-TR" sz="2000" dirty="0">
                <a:latin typeface="Calibri" panose="020F0502020204030204" pitchFamily="34" charset="0"/>
              </a:rPr>
              <a:t> </a:t>
            </a:r>
            <a:r>
              <a:rPr lang="tr-TR" sz="2000" b="1" dirty="0">
                <a:solidFill>
                  <a:schemeClr val="tx1"/>
                </a:solidFill>
                <a:latin typeface="Calibri" panose="020F0502020204030204" pitchFamily="34" charset="0"/>
              </a:rPr>
              <a:t>Sosyal Sigortalar Ve Genel Sağlık Sigortası Kanunu </a:t>
            </a:r>
          </a:p>
          <a:p>
            <a:pPr marL="0" indent="0">
              <a:buNone/>
            </a:pPr>
            <a:r>
              <a:rPr lang="tr-TR" sz="2000" b="1" u="sng" dirty="0">
                <a:solidFill>
                  <a:srgbClr val="C00000"/>
                </a:solidFill>
                <a:latin typeface="Calibri" panose="020F0502020204030204" pitchFamily="34" charset="0"/>
              </a:rPr>
              <a:t>5434:</a:t>
            </a:r>
            <a:r>
              <a:rPr lang="tr-TR" sz="2000" b="1" dirty="0">
                <a:solidFill>
                  <a:schemeClr val="tx1"/>
                </a:solidFill>
                <a:latin typeface="Calibri" panose="020F0502020204030204" pitchFamily="34" charset="0"/>
              </a:rPr>
              <a:t> Türkiye Cumhuriyeti Emekli Sandığı Kanunu</a:t>
            </a:r>
          </a:p>
          <a:p>
            <a:pPr marL="0" indent="0">
              <a:buNone/>
            </a:pPr>
            <a:r>
              <a:rPr lang="tr-TR" sz="2000" b="1" u="sng" dirty="0">
                <a:solidFill>
                  <a:srgbClr val="C00000"/>
                </a:solidFill>
                <a:latin typeface="Calibri" panose="020F0502020204030204" pitchFamily="34" charset="0"/>
              </a:rPr>
              <a:t>1005:</a:t>
            </a:r>
            <a:r>
              <a:rPr lang="tr-TR" sz="2000" b="1" dirty="0">
                <a:solidFill>
                  <a:schemeClr val="tx1"/>
                </a:solidFill>
                <a:latin typeface="Calibri" panose="020F0502020204030204" pitchFamily="34" charset="0"/>
              </a:rPr>
              <a:t> İstiklal Madalyası Verilmiş Bulunanlara Vatani Hizmet Tertibinden Şeref Aylığı Bağlanması Hakkında Kanun</a:t>
            </a:r>
          </a:p>
          <a:p>
            <a:pPr marL="0" indent="0">
              <a:buNone/>
            </a:pPr>
            <a:r>
              <a:rPr lang="tr-TR" sz="2000" b="1" u="sng" dirty="0">
                <a:solidFill>
                  <a:srgbClr val="C00000"/>
                </a:solidFill>
                <a:latin typeface="Calibri" panose="020F0502020204030204" pitchFamily="34" charset="0"/>
              </a:rPr>
              <a:t>5233:</a:t>
            </a:r>
            <a:r>
              <a:rPr lang="tr-TR" sz="2000" b="1" dirty="0">
                <a:solidFill>
                  <a:prstClr val="black"/>
                </a:solidFill>
                <a:latin typeface="Calibri" panose="020F0502020204030204" pitchFamily="34" charset="0"/>
              </a:rPr>
              <a:t> Terör Ve Terörle Mücadeleden Doğan Zararların Karşılanması Hakkında Kanun</a:t>
            </a:r>
          </a:p>
          <a:p>
            <a:pPr marL="0" indent="0">
              <a:buNone/>
            </a:pPr>
            <a:r>
              <a:rPr lang="tr-TR" sz="2000" b="1" u="sng" dirty="0">
                <a:solidFill>
                  <a:srgbClr val="B40000"/>
                </a:solidFill>
                <a:latin typeface="Calibri" panose="020F0502020204030204" pitchFamily="34" charset="0"/>
              </a:rPr>
              <a:t>667, 670, 674, 675, 678, 684, 690, 694 ve 696 </a:t>
            </a:r>
            <a:r>
              <a:rPr lang="tr-TR" sz="2000" b="1" dirty="0">
                <a:solidFill>
                  <a:srgbClr val="B40000"/>
                </a:solidFill>
                <a:latin typeface="Calibri" panose="020F0502020204030204" pitchFamily="34" charset="0"/>
              </a:rPr>
              <a:t>sayılı KHK</a:t>
            </a:r>
          </a:p>
          <a:p>
            <a:pPr marL="0" indent="0">
              <a:buNone/>
            </a:pPr>
            <a:endParaRPr lang="tr-TR" sz="2800" b="1" dirty="0">
              <a:latin typeface="+mj-lt"/>
            </a:endParaRPr>
          </a:p>
        </p:txBody>
      </p:sp>
      <p:sp>
        <p:nvSpPr>
          <p:cNvPr id="4" name="Unvan 3">
            <a:extLst>
              <a:ext uri="{FF2B5EF4-FFF2-40B4-BE49-F238E27FC236}">
                <a16:creationId xmlns:a16="http://schemas.microsoft.com/office/drawing/2014/main" id="{97CB0FE1-8B5E-43BD-817A-FA8A7E78FA5D}"/>
              </a:ext>
            </a:extLst>
          </p:cNvPr>
          <p:cNvSpPr>
            <a:spLocks noGrp="1"/>
          </p:cNvSpPr>
          <p:nvPr>
            <p:ph type="title"/>
          </p:nvPr>
        </p:nvSpPr>
        <p:spPr>
          <a:xfrm>
            <a:off x="1648566" y="221400"/>
            <a:ext cx="4290596" cy="624000"/>
          </a:xfrm>
        </p:spPr>
        <p:txBody>
          <a:bodyPr/>
          <a:lstStyle/>
          <a:p>
            <a:r>
              <a:rPr lang="tr-TR" dirty="0"/>
              <a:t>Kanunlar</a:t>
            </a:r>
          </a:p>
        </p:txBody>
      </p:sp>
    </p:spTree>
    <p:extLst>
      <p:ext uri="{BB962C8B-B14F-4D97-AF65-F5344CB8AC3E}">
        <p14:creationId xmlns:p14="http://schemas.microsoft.com/office/powerpoint/2010/main" val="11708260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Düz Bağlayıcı 18"/>
          <p:cNvCxnSpPr/>
          <p:nvPr/>
        </p:nvCxnSpPr>
        <p:spPr>
          <a:xfrm flipH="1">
            <a:off x="8600856" y="2690906"/>
            <a:ext cx="853169"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Düz Bağlayıcı 27"/>
          <p:cNvCxnSpPr/>
          <p:nvPr/>
        </p:nvCxnSpPr>
        <p:spPr>
          <a:xfrm>
            <a:off x="7086110" y="3210781"/>
            <a:ext cx="0" cy="26322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Metin kutusu 34"/>
          <p:cNvSpPr txBox="1"/>
          <p:nvPr/>
        </p:nvSpPr>
        <p:spPr>
          <a:xfrm>
            <a:off x="2050746" y="154511"/>
            <a:ext cx="8050699" cy="830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tr-TR" sz="2400" b="1" dirty="0">
                <a:ln w="10541" cmpd="sng">
                  <a:solidFill>
                    <a:srgbClr val="4F81BD">
                      <a:shade val="88000"/>
                      <a:satMod val="110000"/>
                    </a:srgbClr>
                  </a:solidFill>
                  <a:prstDash val="solid"/>
                </a:ln>
                <a:solidFill>
                  <a:schemeClr val="bg1"/>
                </a:solidFill>
                <a:cs typeface="Times New Roman" panose="02020603050405020304" pitchFamily="18" charset="0"/>
              </a:rPr>
              <a:t>Şehit Ve Gazi İbarelerinin Geçtiği </a:t>
            </a:r>
          </a:p>
          <a:p>
            <a:pPr algn="ctr"/>
            <a:r>
              <a:rPr lang="tr-TR" sz="2400" b="1" dirty="0">
                <a:ln w="10541" cmpd="sng">
                  <a:solidFill>
                    <a:srgbClr val="4F81BD">
                      <a:shade val="88000"/>
                      <a:satMod val="110000"/>
                    </a:srgbClr>
                  </a:solidFill>
                  <a:prstDash val="solid"/>
                </a:ln>
                <a:solidFill>
                  <a:schemeClr val="bg1"/>
                </a:solidFill>
                <a:cs typeface="Times New Roman" panose="02020603050405020304" pitchFamily="18" charset="0"/>
              </a:rPr>
              <a:t>Kanun, Yönetmelik Ve Yönergeler</a:t>
            </a:r>
          </a:p>
        </p:txBody>
      </p:sp>
      <p:sp>
        <p:nvSpPr>
          <p:cNvPr id="4" name="Yuvarlatılmış Dikdörtgen 3"/>
          <p:cNvSpPr/>
          <p:nvPr/>
        </p:nvSpPr>
        <p:spPr>
          <a:xfrm>
            <a:off x="3483849" y="1440282"/>
            <a:ext cx="1203517" cy="63206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tr-TR" dirty="0">
              <a:solidFill>
                <a:prstClr val="black"/>
              </a:solidFill>
            </a:endParaRPr>
          </a:p>
        </p:txBody>
      </p:sp>
      <p:cxnSp>
        <p:nvCxnSpPr>
          <p:cNvPr id="5" name="Dirsek Bağlayıcısı 4"/>
          <p:cNvCxnSpPr/>
          <p:nvPr/>
        </p:nvCxnSpPr>
        <p:spPr>
          <a:xfrm rot="5400000">
            <a:off x="3188781" y="1696439"/>
            <a:ext cx="204891" cy="1588763"/>
          </a:xfrm>
          <a:prstGeom prst="bentConnector2">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Dikdörtgen 7"/>
          <p:cNvSpPr/>
          <p:nvPr/>
        </p:nvSpPr>
        <p:spPr>
          <a:xfrm>
            <a:off x="1703513" y="2784759"/>
            <a:ext cx="1506391" cy="3299536"/>
          </a:xfrm>
          <a:prstGeom prst="rect">
            <a:avLst/>
          </a:prstGeom>
          <a:solidFill>
            <a:schemeClr val="bg1"/>
          </a:solidFill>
          <a:ln w="38100">
            <a:solidFill>
              <a:srgbClr val="B40000"/>
            </a:solidFill>
          </a:ln>
          <a:scene3d>
            <a:camera prst="orthographicFront"/>
            <a:lightRig rig="flat" dir="t"/>
          </a:scene3d>
        </p:spPr>
        <p:style>
          <a:lnRef idx="1">
            <a:schemeClr val="accent1"/>
          </a:lnRef>
          <a:fillRef idx="3">
            <a:schemeClr val="accent1"/>
          </a:fillRef>
          <a:effectRef idx="2">
            <a:schemeClr val="accent1"/>
          </a:effectRef>
          <a:fontRef idx="minor">
            <a:schemeClr val="lt1"/>
          </a:fontRef>
        </p:style>
        <p:txBody>
          <a:bodyPr spcFirstLastPara="0" vert="horz" wrap="square" lIns="7620" tIns="7620" rIns="7620" bIns="7620" numCol="1" spcCol="1270" anchor="ctr" anchorCtr="0">
            <a:noAutofit/>
          </a:bodyPr>
          <a:lstStyle/>
          <a:p>
            <a:pPr algn="ctr" defTabSz="533400">
              <a:lnSpc>
                <a:spcPct val="90000"/>
              </a:lnSpc>
              <a:spcAft>
                <a:spcPct val="35000"/>
              </a:spcAft>
            </a:pPr>
            <a:r>
              <a:rPr lang="tr-TR" sz="1200" b="1" dirty="0">
                <a:solidFill>
                  <a:srgbClr val="B40000"/>
                </a:solidFill>
                <a:cs typeface="Times New Roman" panose="02020603050405020304" pitchFamily="18" charset="0"/>
              </a:rPr>
              <a:t>31.12.1960 tarihli ve 193 sayılı Gelir Vergisi Kanunu Madde 26 </a:t>
            </a:r>
          </a:p>
          <a:p>
            <a:pPr algn="ctr" defTabSz="533400">
              <a:lnSpc>
                <a:spcPct val="90000"/>
              </a:lnSpc>
              <a:spcAft>
                <a:spcPct val="35000"/>
              </a:spcAft>
            </a:pPr>
            <a:r>
              <a:rPr lang="tr-TR" sz="1200" b="1" dirty="0">
                <a:solidFill>
                  <a:srgbClr val="B40000"/>
                </a:solidFill>
                <a:cs typeface="Times New Roman" panose="02020603050405020304" pitchFamily="18" charset="0"/>
              </a:rPr>
              <a:t>Hususi kanunlarına göre kendilerine şehit sıfatı verilenlerle harp, isyan, eşkiya, kaçakçı takip ve müsademesi, sanıkların ve mahkumların takibi, manevra, talim ve tatbikat esnasında görev başında veya görevden doğan sebeplerle ölenler şehit sayılır.</a:t>
            </a:r>
          </a:p>
        </p:txBody>
      </p:sp>
      <p:sp>
        <p:nvSpPr>
          <p:cNvPr id="11" name="Dikdörtgen 10"/>
          <p:cNvSpPr/>
          <p:nvPr/>
        </p:nvSpPr>
        <p:spPr>
          <a:xfrm>
            <a:off x="3333207" y="4159607"/>
            <a:ext cx="1504800" cy="1924687"/>
          </a:xfrm>
          <a:prstGeom prst="rect">
            <a:avLst/>
          </a:prstGeom>
          <a:solidFill>
            <a:schemeClr val="bg1"/>
          </a:solidFill>
          <a:ln w="38100">
            <a:solidFill>
              <a:srgbClr val="B40000"/>
            </a:solidFill>
          </a:ln>
          <a:scene3d>
            <a:camera prst="orthographicFront"/>
            <a:lightRig rig="flat" dir="t"/>
          </a:scene3d>
        </p:spPr>
        <p:style>
          <a:lnRef idx="1">
            <a:schemeClr val="accent1"/>
          </a:lnRef>
          <a:fillRef idx="3">
            <a:schemeClr val="accent1"/>
          </a:fillRef>
          <a:effectRef idx="2">
            <a:schemeClr val="accent1"/>
          </a:effectRef>
          <a:fontRef idx="minor">
            <a:schemeClr val="lt1"/>
          </a:fontRef>
        </p:style>
        <p:txBody>
          <a:bodyPr spcFirstLastPara="0" vert="horz" wrap="square" lIns="7620" tIns="7620" rIns="7620" bIns="7620" numCol="1" spcCol="1270" anchor="ctr" anchorCtr="0">
            <a:noAutofit/>
          </a:bodyPr>
          <a:lstStyle/>
          <a:p>
            <a:pPr algn="ctr" defTabSz="533400">
              <a:lnSpc>
                <a:spcPct val="90000"/>
              </a:lnSpc>
              <a:spcAft>
                <a:spcPct val="35000"/>
              </a:spcAft>
            </a:pPr>
            <a:r>
              <a:rPr lang="tr-TR" sz="1200" b="1" u="sng" dirty="0">
                <a:solidFill>
                  <a:srgbClr val="C00000"/>
                </a:solidFill>
                <a:cs typeface="Times New Roman" panose="02020603050405020304" pitchFamily="18" charset="0"/>
              </a:rPr>
              <a:t>MSB Şehitlik Yönergesi:</a:t>
            </a:r>
            <a:r>
              <a:rPr lang="tr-TR" sz="1200" b="1" dirty="0">
                <a:solidFill>
                  <a:srgbClr val="C00000"/>
                </a:solidFill>
                <a:cs typeface="Times New Roman" panose="02020603050405020304" pitchFamily="18" charset="0"/>
              </a:rPr>
              <a:t> Şehitliklere defnedilecek TSK mensupları</a:t>
            </a:r>
          </a:p>
          <a:p>
            <a:pPr algn="ctr" defTabSz="533400">
              <a:lnSpc>
                <a:spcPct val="90000"/>
              </a:lnSpc>
              <a:spcAft>
                <a:spcPct val="35000"/>
              </a:spcAft>
            </a:pPr>
            <a:r>
              <a:rPr lang="tr-TR" sz="1200" b="1" u="sng" dirty="0">
                <a:solidFill>
                  <a:srgbClr val="C00000"/>
                </a:solidFill>
                <a:cs typeface="Times New Roman" panose="02020603050405020304" pitchFamily="18" charset="0"/>
              </a:rPr>
              <a:t>Şehitlik Yönetmeliği</a:t>
            </a:r>
          </a:p>
          <a:p>
            <a:pPr algn="ctr" defTabSz="533400">
              <a:lnSpc>
                <a:spcPct val="90000"/>
              </a:lnSpc>
              <a:spcAft>
                <a:spcPct val="35000"/>
              </a:spcAft>
            </a:pPr>
            <a:r>
              <a:rPr lang="tr-TR" sz="1200" b="1" dirty="0">
                <a:solidFill>
                  <a:srgbClr val="C00000"/>
                </a:solidFill>
                <a:cs typeface="Times New Roman" panose="02020603050405020304" pitchFamily="18" charset="0"/>
              </a:rPr>
              <a:t>12.11.2016 tarihli ve</a:t>
            </a:r>
          </a:p>
          <a:p>
            <a:pPr algn="ctr" defTabSz="533400">
              <a:lnSpc>
                <a:spcPct val="90000"/>
              </a:lnSpc>
              <a:spcAft>
                <a:spcPct val="35000"/>
              </a:spcAft>
            </a:pPr>
            <a:r>
              <a:rPr lang="tr-TR" sz="1200" b="1" dirty="0">
                <a:solidFill>
                  <a:srgbClr val="C00000"/>
                </a:solidFill>
                <a:cs typeface="Times New Roman" panose="02020603050405020304" pitchFamily="18" charset="0"/>
              </a:rPr>
              <a:t>29886 sayılı R.G.   </a:t>
            </a:r>
          </a:p>
        </p:txBody>
      </p:sp>
      <p:cxnSp>
        <p:nvCxnSpPr>
          <p:cNvPr id="12" name="Düz Bağlayıcı 11"/>
          <p:cNvCxnSpPr>
            <a:stCxn id="11" idx="0"/>
          </p:cNvCxnSpPr>
          <p:nvPr/>
        </p:nvCxnSpPr>
        <p:spPr>
          <a:xfrm flipV="1">
            <a:off x="4085607" y="2087204"/>
            <a:ext cx="0" cy="207240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Metin kutusu 15"/>
          <p:cNvSpPr txBox="1"/>
          <p:nvPr/>
        </p:nvSpPr>
        <p:spPr>
          <a:xfrm>
            <a:off x="3421429" y="1495536"/>
            <a:ext cx="1328355" cy="523220"/>
          </a:xfrm>
          <a:prstGeom prst="rect">
            <a:avLst/>
          </a:prstGeom>
          <a:solidFill>
            <a:srgbClr val="C00000"/>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tr-TR" sz="2800" b="1" dirty="0">
                <a:solidFill>
                  <a:prstClr val="white"/>
                </a:solidFill>
                <a:cs typeface="Times New Roman" pitchFamily="18" charset="0"/>
              </a:rPr>
              <a:t>ŞEHİT</a:t>
            </a:r>
            <a:endParaRPr lang="tr-TR" dirty="0">
              <a:solidFill>
                <a:prstClr val="white"/>
              </a:solidFill>
              <a:cs typeface="Times New Roman" pitchFamily="18" charset="0"/>
            </a:endParaRPr>
          </a:p>
        </p:txBody>
      </p:sp>
      <p:sp>
        <p:nvSpPr>
          <p:cNvPr id="20" name="Metin kutusu 19"/>
          <p:cNvSpPr txBox="1"/>
          <p:nvPr/>
        </p:nvSpPr>
        <p:spPr>
          <a:xfrm>
            <a:off x="6306922" y="1669004"/>
            <a:ext cx="2293933" cy="1569660"/>
          </a:xfrm>
          <a:prstGeom prst="rect">
            <a:avLst/>
          </a:prstGeom>
          <a:solidFill>
            <a:schemeClr val="bg1"/>
          </a:solidFill>
          <a:ln w="38100">
            <a:solidFill>
              <a:srgbClr val="C00000"/>
            </a:solid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tr-TR" sz="1200" b="1" dirty="0">
                <a:solidFill>
                  <a:srgbClr val="B40000"/>
                </a:solidFill>
                <a:cs typeface="Times New Roman" pitchFamily="18" charset="0"/>
              </a:rPr>
              <a:t>18.06.1983 tarihli  ve 2847 Sayılı </a:t>
            </a:r>
            <a:r>
              <a:rPr lang="tr-TR" sz="1200" b="1" dirty="0">
                <a:solidFill>
                  <a:srgbClr val="B40000"/>
                </a:solidFill>
              </a:rPr>
              <a:t>Türkiye Emekli Subaylar, Emekli Astsubaylar,</a:t>
            </a:r>
            <a:br>
              <a:rPr lang="tr-TR" sz="1200" b="1" dirty="0">
                <a:solidFill>
                  <a:srgbClr val="B40000"/>
                </a:solidFill>
              </a:rPr>
            </a:br>
            <a:r>
              <a:rPr lang="tr-TR" sz="1200" b="1" dirty="0">
                <a:solidFill>
                  <a:srgbClr val="B40000"/>
                </a:solidFill>
              </a:rPr>
              <a:t>Harp Malulü Gaziler Şehit Dul Ve Yetimleri İle Muharip Gaziler Dernekleri Hakkında </a:t>
            </a:r>
            <a:r>
              <a:rPr lang="tr-TR" sz="1200" b="1" dirty="0">
                <a:solidFill>
                  <a:srgbClr val="B40000"/>
                </a:solidFill>
                <a:cs typeface="Times New Roman" pitchFamily="18" charset="0"/>
              </a:rPr>
              <a:t>Kanun</a:t>
            </a:r>
          </a:p>
        </p:txBody>
      </p:sp>
      <p:cxnSp>
        <p:nvCxnSpPr>
          <p:cNvPr id="21" name="Düz Bağlayıcı 20"/>
          <p:cNvCxnSpPr/>
          <p:nvPr/>
        </p:nvCxnSpPr>
        <p:spPr>
          <a:xfrm>
            <a:off x="9480376" y="2072343"/>
            <a:ext cx="0" cy="239441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Düz Bağlayıcı 21"/>
          <p:cNvCxnSpPr/>
          <p:nvPr/>
        </p:nvCxnSpPr>
        <p:spPr>
          <a:xfrm>
            <a:off x="8346251" y="3255786"/>
            <a:ext cx="1" cy="26322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Metin kutusu 22"/>
          <p:cNvSpPr txBox="1"/>
          <p:nvPr/>
        </p:nvSpPr>
        <p:spPr>
          <a:xfrm>
            <a:off x="7851196" y="3509719"/>
            <a:ext cx="1351079" cy="307777"/>
          </a:xfrm>
          <a:prstGeom prst="rect">
            <a:avLst/>
          </a:prstGeom>
          <a:solidFill>
            <a:schemeClr val="bg1"/>
          </a:solidFill>
          <a:ln w="38100">
            <a:solidFill>
              <a:srgbClr val="C00000"/>
            </a:solid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tr-TR" b="1" dirty="0">
                <a:solidFill>
                  <a:srgbClr val="C00000"/>
                </a:solidFill>
                <a:cs typeface="Times New Roman" pitchFamily="18" charset="0"/>
              </a:rPr>
              <a:t>Malul Gazi</a:t>
            </a:r>
          </a:p>
        </p:txBody>
      </p:sp>
      <p:sp>
        <p:nvSpPr>
          <p:cNvPr id="24" name="Metin kutusu 23"/>
          <p:cNvSpPr txBox="1"/>
          <p:nvPr/>
        </p:nvSpPr>
        <p:spPr>
          <a:xfrm>
            <a:off x="6255060" y="3509719"/>
            <a:ext cx="1497124" cy="307777"/>
          </a:xfrm>
          <a:prstGeom prst="rect">
            <a:avLst/>
          </a:prstGeom>
          <a:solidFill>
            <a:schemeClr val="bg1"/>
          </a:solidFill>
          <a:ln w="38100">
            <a:solidFill>
              <a:srgbClr val="C00000"/>
            </a:solid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tr-TR" b="1" dirty="0">
                <a:solidFill>
                  <a:srgbClr val="C00000"/>
                </a:solidFill>
                <a:cs typeface="Times New Roman" pitchFamily="18" charset="0"/>
              </a:rPr>
              <a:t>Muharip Gazi</a:t>
            </a:r>
          </a:p>
        </p:txBody>
      </p:sp>
      <p:sp>
        <p:nvSpPr>
          <p:cNvPr id="27" name="Dikdörtgen 26"/>
          <p:cNvSpPr/>
          <p:nvPr/>
        </p:nvSpPr>
        <p:spPr>
          <a:xfrm>
            <a:off x="7985282" y="4159607"/>
            <a:ext cx="1999151" cy="1924686"/>
          </a:xfrm>
          <a:prstGeom prst="rect">
            <a:avLst/>
          </a:prstGeom>
          <a:solidFill>
            <a:schemeClr val="bg1"/>
          </a:solidFill>
          <a:ln w="38100">
            <a:solidFill>
              <a:srgbClr val="B40000"/>
            </a:solidFill>
          </a:ln>
          <a:scene3d>
            <a:camera prst="orthographicFront"/>
            <a:lightRig rig="flat" dir="t"/>
          </a:scene3d>
        </p:spPr>
        <p:style>
          <a:lnRef idx="1">
            <a:schemeClr val="accent1"/>
          </a:lnRef>
          <a:fillRef idx="3">
            <a:schemeClr val="accent1"/>
          </a:fillRef>
          <a:effectRef idx="2">
            <a:schemeClr val="accent1"/>
          </a:effectRef>
          <a:fontRef idx="minor">
            <a:schemeClr val="lt1"/>
          </a:fontRef>
        </p:style>
        <p:txBody>
          <a:bodyPr spcFirstLastPara="0" vert="horz" wrap="square" lIns="7620" tIns="7620" rIns="7620" bIns="7620" numCol="1" spcCol="1270" anchor="ctr" anchorCtr="0">
            <a:noAutofit/>
          </a:bodyPr>
          <a:lstStyle/>
          <a:p>
            <a:pPr algn="ctr"/>
            <a:r>
              <a:rPr lang="tr-TR" sz="1200" b="1" u="sng" dirty="0">
                <a:solidFill>
                  <a:srgbClr val="C00000"/>
                </a:solidFill>
                <a:cs typeface="Times New Roman" panose="02020603050405020304" pitchFamily="18" charset="0"/>
              </a:rPr>
              <a:t>SGK tarafından </a:t>
            </a:r>
          </a:p>
          <a:p>
            <a:pPr algn="ctr"/>
            <a:r>
              <a:rPr lang="tr-TR" sz="1200" b="1" dirty="0">
                <a:solidFill>
                  <a:srgbClr val="C00000"/>
                </a:solidFill>
                <a:cs typeface="Times New Roman" panose="02020603050405020304" pitchFamily="18" charset="0"/>
              </a:rPr>
              <a:t>Harp malulü, 2330 S.K., 3713 S.K. ve 1005 S.K. kapsamında olanlara “gazi»  tanıtım kartı verilmekte idi.</a:t>
            </a:r>
          </a:p>
        </p:txBody>
      </p:sp>
      <p:cxnSp>
        <p:nvCxnSpPr>
          <p:cNvPr id="3" name="Düz Bağlayıcı 2"/>
          <p:cNvCxnSpPr/>
          <p:nvPr/>
        </p:nvCxnSpPr>
        <p:spPr>
          <a:xfrm>
            <a:off x="2496844" y="2593265"/>
            <a:ext cx="0" cy="38298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Düz Bağlayıcı 30"/>
          <p:cNvCxnSpPr>
            <a:stCxn id="38" idx="0"/>
          </p:cNvCxnSpPr>
          <p:nvPr/>
        </p:nvCxnSpPr>
        <p:spPr>
          <a:xfrm flipV="1">
            <a:off x="5705165" y="2418075"/>
            <a:ext cx="18110" cy="174838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Düz Bağlayıcı 31"/>
          <p:cNvCxnSpPr/>
          <p:nvPr/>
        </p:nvCxnSpPr>
        <p:spPr>
          <a:xfrm>
            <a:off x="4085607" y="2418075"/>
            <a:ext cx="163766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38" name="Dikdörtgen 37"/>
          <p:cNvSpPr/>
          <p:nvPr/>
        </p:nvSpPr>
        <p:spPr>
          <a:xfrm>
            <a:off x="4952765" y="4166461"/>
            <a:ext cx="1504800" cy="1917832"/>
          </a:xfrm>
          <a:prstGeom prst="rect">
            <a:avLst/>
          </a:prstGeom>
          <a:solidFill>
            <a:schemeClr val="bg1"/>
          </a:solidFill>
          <a:ln w="38100">
            <a:solidFill>
              <a:srgbClr val="B40000"/>
            </a:solidFill>
          </a:ln>
          <a:scene3d>
            <a:camera prst="orthographicFront"/>
            <a:lightRig rig="flat" dir="t"/>
          </a:scene3d>
        </p:spPr>
        <p:style>
          <a:lnRef idx="1">
            <a:schemeClr val="accent1"/>
          </a:lnRef>
          <a:fillRef idx="3">
            <a:schemeClr val="accent1"/>
          </a:fillRef>
          <a:effectRef idx="2">
            <a:schemeClr val="accent1"/>
          </a:effectRef>
          <a:fontRef idx="minor">
            <a:schemeClr val="lt1"/>
          </a:fontRef>
        </p:style>
        <p:txBody>
          <a:bodyPr spcFirstLastPara="0" vert="horz" wrap="square" lIns="7620" tIns="7620" rIns="7620" bIns="7620" numCol="1" spcCol="1270" anchor="ctr" anchorCtr="0">
            <a:noAutofit/>
          </a:bodyPr>
          <a:lstStyle/>
          <a:p>
            <a:pPr algn="ctr" defTabSz="533400">
              <a:lnSpc>
                <a:spcPct val="90000"/>
              </a:lnSpc>
              <a:spcAft>
                <a:spcPct val="35000"/>
              </a:spcAft>
            </a:pPr>
            <a:r>
              <a:rPr lang="tr-TR" sz="1200" b="1" u="sng" dirty="0">
                <a:solidFill>
                  <a:srgbClr val="C00000"/>
                </a:solidFill>
                <a:cs typeface="Times New Roman" panose="02020603050405020304" pitchFamily="18" charset="0"/>
              </a:rPr>
              <a:t>SGK tarafından</a:t>
            </a:r>
          </a:p>
          <a:p>
            <a:pPr algn="ctr" defTabSz="533400">
              <a:lnSpc>
                <a:spcPct val="90000"/>
              </a:lnSpc>
              <a:spcAft>
                <a:spcPct val="35000"/>
              </a:spcAft>
            </a:pPr>
            <a:r>
              <a:rPr lang="tr-TR" sz="1200" b="1" dirty="0">
                <a:solidFill>
                  <a:srgbClr val="C00000"/>
                </a:solidFill>
                <a:cs typeface="Times New Roman" panose="02020603050405020304" pitchFamily="18" charset="0"/>
              </a:rPr>
              <a:t>Harp malulü, 2330 S.K ve 3713 S.K. kapsamında olanlara “şehit ailesi” tanıtım kartı verilmekte idi</a:t>
            </a:r>
            <a:r>
              <a:rPr lang="tr-TR" sz="1200" b="1" dirty="0">
                <a:solidFill>
                  <a:srgbClr val="C00000"/>
                </a:solidFill>
                <a:latin typeface="Times New Roman" panose="02020603050405020304" pitchFamily="18" charset="0"/>
                <a:cs typeface="Times New Roman" panose="02020603050405020304" pitchFamily="18" charset="0"/>
              </a:rPr>
              <a:t>.</a:t>
            </a:r>
          </a:p>
        </p:txBody>
      </p:sp>
      <p:sp>
        <p:nvSpPr>
          <p:cNvPr id="25" name="Yuvarlatılmış Dikdörtgen 24"/>
          <p:cNvSpPr/>
          <p:nvPr/>
        </p:nvSpPr>
        <p:spPr>
          <a:xfrm>
            <a:off x="8734602" y="1441116"/>
            <a:ext cx="1203517" cy="63206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tr-TR" dirty="0">
              <a:ln>
                <a:solidFill>
                  <a:srgbClr val="C00000"/>
                </a:solidFill>
              </a:ln>
              <a:solidFill>
                <a:prstClr val="black"/>
              </a:solidFill>
            </a:endParaRPr>
          </a:p>
        </p:txBody>
      </p:sp>
      <p:sp>
        <p:nvSpPr>
          <p:cNvPr id="26" name="Metin kutusu 25"/>
          <p:cNvSpPr txBox="1"/>
          <p:nvPr/>
        </p:nvSpPr>
        <p:spPr>
          <a:xfrm>
            <a:off x="8678104" y="1502911"/>
            <a:ext cx="1328355" cy="523220"/>
          </a:xfrm>
          <a:prstGeom prst="rect">
            <a:avLst/>
          </a:prstGeom>
          <a:solidFill>
            <a:srgbClr val="C00000"/>
          </a:solidFill>
          <a:ln w="38100">
            <a:solidFill>
              <a:srgbClr val="C00000"/>
            </a:solidFill>
          </a:ln>
        </p:spPr>
        <p:txBody>
          <a:bodyPr wrap="square" rtlCol="0">
            <a:spAutoFit/>
          </a:bodyPr>
          <a:lstStyle/>
          <a:p>
            <a:pPr algn="ctr"/>
            <a:r>
              <a:rPr lang="tr-TR" sz="2800" b="1" dirty="0">
                <a:ln>
                  <a:solidFill>
                    <a:srgbClr val="1F497D">
                      <a:lumMod val="40000"/>
                      <a:lumOff val="60000"/>
                    </a:srgbClr>
                  </a:solidFill>
                </a:ln>
                <a:solidFill>
                  <a:prstClr val="white"/>
                </a:solidFill>
                <a:latin typeface="Calibri"/>
                <a:cs typeface="Times New Roman" pitchFamily="18" charset="0"/>
              </a:rPr>
              <a:t>GAZİ</a:t>
            </a:r>
            <a:endParaRPr lang="tr-TR" dirty="0">
              <a:ln>
                <a:solidFill>
                  <a:srgbClr val="1F497D">
                    <a:lumMod val="40000"/>
                    <a:lumOff val="60000"/>
                  </a:srgbClr>
                </a:solidFill>
              </a:ln>
              <a:solidFill>
                <a:prstClr val="white"/>
              </a:solidFill>
              <a:latin typeface="Calibri"/>
              <a:cs typeface="Times New Roman" pitchFamily="18" charset="0"/>
            </a:endParaRPr>
          </a:p>
        </p:txBody>
      </p:sp>
      <p:sp>
        <p:nvSpPr>
          <p:cNvPr id="29" name="Dikdörtgen 28"/>
          <p:cNvSpPr/>
          <p:nvPr/>
        </p:nvSpPr>
        <p:spPr>
          <a:xfrm>
            <a:off x="6681065" y="4168096"/>
            <a:ext cx="1304217" cy="1924686"/>
          </a:xfrm>
          <a:prstGeom prst="rect">
            <a:avLst/>
          </a:prstGeom>
          <a:solidFill>
            <a:schemeClr val="bg1"/>
          </a:solidFill>
          <a:ln w="38100">
            <a:solidFill>
              <a:srgbClr val="B40000"/>
            </a:solidFill>
          </a:ln>
          <a:scene3d>
            <a:camera prst="orthographicFront"/>
            <a:lightRig rig="flat" dir="t"/>
          </a:scene3d>
        </p:spPr>
        <p:style>
          <a:lnRef idx="1">
            <a:schemeClr val="accent1"/>
          </a:lnRef>
          <a:fillRef idx="3">
            <a:schemeClr val="accent1"/>
          </a:fillRef>
          <a:effectRef idx="2">
            <a:schemeClr val="accent1"/>
          </a:effectRef>
          <a:fontRef idx="minor">
            <a:schemeClr val="lt1"/>
          </a:fontRef>
        </p:style>
        <p:txBody>
          <a:bodyPr spcFirstLastPara="0" vert="horz" wrap="square" lIns="7620" tIns="7620" rIns="7620" bIns="7620" numCol="1" spcCol="1270" anchor="ctr" anchorCtr="0">
            <a:noAutofit/>
          </a:bodyPr>
          <a:lstStyle/>
          <a:p>
            <a:pPr algn="ctr"/>
            <a:r>
              <a:rPr lang="tr-TR" b="1" u="sng" dirty="0">
                <a:solidFill>
                  <a:srgbClr val="C00000"/>
                </a:solidFill>
                <a:cs typeface="Times New Roman" panose="02020603050405020304" pitchFamily="18" charset="0"/>
              </a:rPr>
              <a:t>675 sayılı KHK</a:t>
            </a:r>
            <a:r>
              <a:rPr lang="tr-TR" sz="1200" b="1" u="sng" dirty="0">
                <a:solidFill>
                  <a:srgbClr val="C00000"/>
                </a:solidFill>
                <a:cs typeface="Times New Roman" panose="02020603050405020304" pitchFamily="18" charset="0"/>
              </a:rPr>
              <a:t> ile</a:t>
            </a:r>
            <a:r>
              <a:rPr lang="tr-TR" sz="1200" b="1" dirty="0">
                <a:solidFill>
                  <a:srgbClr val="C00000"/>
                </a:solidFill>
                <a:cs typeface="Times New Roman" panose="02020603050405020304" pitchFamily="18" charset="0"/>
              </a:rPr>
              <a:t> 15 Temmuz Hain Darbe Girişiminde yaralanan vatandaşlarımıza «gazilik» unvanı verilmiştir.</a:t>
            </a:r>
            <a:endParaRPr lang="tr-TR" sz="1200" b="1" u="sng" dirty="0">
              <a:solidFill>
                <a:srgbClr val="C00000"/>
              </a:solidFill>
              <a:cs typeface="Times New Roman" panose="02020603050405020304" pitchFamily="18" charset="0"/>
            </a:endParaRPr>
          </a:p>
        </p:txBody>
      </p:sp>
    </p:spTree>
    <p:extLst>
      <p:ext uri="{BB962C8B-B14F-4D97-AF65-F5344CB8AC3E}">
        <p14:creationId xmlns:p14="http://schemas.microsoft.com/office/powerpoint/2010/main" val="525447207"/>
      </p:ext>
    </p:extLst>
  </p:cSld>
  <p:clrMapOvr>
    <a:masterClrMapping/>
  </p:clrMapOvr>
  <p:transition spd="slow">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yagram 3"/>
          <p:cNvGraphicFramePr/>
          <p:nvPr>
            <p:extLst>
              <p:ext uri="{D42A27DB-BD31-4B8C-83A1-F6EECF244321}">
                <p14:modId xmlns:p14="http://schemas.microsoft.com/office/powerpoint/2010/main" val="209064427"/>
              </p:ext>
            </p:extLst>
          </p:nvPr>
        </p:nvGraphicFramePr>
        <p:xfrm>
          <a:off x="2112885" y="1412776"/>
          <a:ext cx="7031115"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12098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sz="half" idx="2"/>
          </p:nvPr>
        </p:nvSpPr>
        <p:spPr>
          <a:xfrm>
            <a:off x="1685510" y="1268760"/>
            <a:ext cx="7938882" cy="5400600"/>
          </a:xfrm>
        </p:spPr>
        <p:txBody>
          <a:bodyPr>
            <a:normAutofit/>
          </a:bodyPr>
          <a:lstStyle/>
          <a:p>
            <a:pPr lvl="0" algn="l" eaLnBrk="0" fontAlgn="base" hangingPunct="0">
              <a:spcAft>
                <a:spcPct val="0"/>
              </a:spcAft>
              <a:buClrTx/>
            </a:pPr>
            <a:r>
              <a:rPr lang="tr-TR" sz="2400" b="1" dirty="0">
                <a:solidFill>
                  <a:prstClr val="black"/>
                </a:solidFill>
                <a:latin typeface="Calibri"/>
              </a:rPr>
              <a:t>5510/47-1</a:t>
            </a:r>
          </a:p>
          <a:p>
            <a:pPr lvl="0" algn="just" eaLnBrk="0" fontAlgn="base" hangingPunct="0">
              <a:spcAft>
                <a:spcPct val="0"/>
              </a:spcAft>
              <a:buClrTx/>
            </a:pPr>
            <a:r>
              <a:rPr lang="tr-TR" sz="2000" dirty="0">
                <a:solidFill>
                  <a:prstClr val="black"/>
                </a:solidFill>
                <a:latin typeface="Calibri"/>
              </a:rPr>
              <a:t>	</a:t>
            </a:r>
            <a:r>
              <a:rPr lang="tr-TR" sz="2400" dirty="0">
                <a:solidFill>
                  <a:prstClr val="black"/>
                </a:solidFill>
                <a:latin typeface="Calibri"/>
                <a:cs typeface="Times New Roman" panose="02020603050405020304" pitchFamily="18" charset="0"/>
              </a:rPr>
              <a:t>Sigortalıların vazifelerini yaptıkları sırada veya vazifeleri dışında idarelerince görevlendirildikleri herhangi bir kamu idaresine ait başka işleri yaparken bu işlerden veya kurumlarının menfaatini korumak maksadıyla bir iş yaparken ya da idarelerince sağlanan bir taşıtla işe gelişi ve işten dönüşü sırasında veya işyerinde meydana gelen kazadan doğmuş olursa, buna vazife </a:t>
            </a:r>
            <a:r>
              <a:rPr lang="tr-TR" sz="2400" dirty="0" err="1">
                <a:solidFill>
                  <a:prstClr val="black"/>
                </a:solidFill>
                <a:latin typeface="Calibri"/>
                <a:cs typeface="Times New Roman" panose="02020603050405020304" pitchFamily="18" charset="0"/>
              </a:rPr>
              <a:t>malûllüğü</a:t>
            </a:r>
            <a:r>
              <a:rPr lang="tr-TR" sz="2400" dirty="0">
                <a:solidFill>
                  <a:prstClr val="black"/>
                </a:solidFill>
                <a:latin typeface="Calibri"/>
                <a:cs typeface="Times New Roman" panose="02020603050405020304" pitchFamily="18" charset="0"/>
              </a:rPr>
              <a:t> ve bunlara uğrayanlara da </a:t>
            </a:r>
            <a:r>
              <a:rPr lang="tr-TR" sz="2400" b="1" u="sng" dirty="0">
                <a:solidFill>
                  <a:prstClr val="black"/>
                </a:solidFill>
                <a:latin typeface="Calibri"/>
                <a:cs typeface="Times New Roman" panose="02020603050405020304" pitchFamily="18" charset="0"/>
              </a:rPr>
              <a:t>vazife malûlü</a:t>
            </a:r>
            <a:r>
              <a:rPr lang="tr-TR" sz="2400" b="1" dirty="0">
                <a:solidFill>
                  <a:prstClr val="black"/>
                </a:solidFill>
                <a:latin typeface="Calibri"/>
                <a:cs typeface="Times New Roman" panose="02020603050405020304" pitchFamily="18" charset="0"/>
              </a:rPr>
              <a:t> </a:t>
            </a:r>
            <a:r>
              <a:rPr lang="tr-TR" sz="2400" dirty="0">
                <a:solidFill>
                  <a:prstClr val="black"/>
                </a:solidFill>
                <a:latin typeface="Calibri"/>
                <a:cs typeface="Times New Roman" panose="02020603050405020304" pitchFamily="18" charset="0"/>
              </a:rPr>
              <a:t>denir. </a:t>
            </a:r>
          </a:p>
          <a:p>
            <a:pPr lvl="0" algn="just" eaLnBrk="0" fontAlgn="base" hangingPunct="0">
              <a:spcAft>
                <a:spcPct val="0"/>
              </a:spcAft>
              <a:buClrTx/>
            </a:pPr>
            <a:r>
              <a:rPr lang="tr-TR" sz="2400" dirty="0">
                <a:solidFill>
                  <a:srgbClr val="B40000"/>
                </a:solidFill>
                <a:latin typeface="Calibri"/>
                <a:cs typeface="Times New Roman" panose="02020603050405020304" pitchFamily="18" charset="0"/>
              </a:rPr>
              <a:t>Not: Kurumlarımızda görev emrinin önemi…</a:t>
            </a:r>
          </a:p>
          <a:p>
            <a:endParaRPr lang="tr-TR" sz="2400" dirty="0">
              <a:latin typeface="+mj-lt"/>
              <a:cs typeface="Times New Roman" panose="02020603050405020304" pitchFamily="18" charset="0"/>
            </a:endParaRPr>
          </a:p>
        </p:txBody>
      </p:sp>
      <p:sp>
        <p:nvSpPr>
          <p:cNvPr id="2" name="Dikdörtgen 1">
            <a:extLst>
              <a:ext uri="{FF2B5EF4-FFF2-40B4-BE49-F238E27FC236}">
                <a16:creationId xmlns:a16="http://schemas.microsoft.com/office/drawing/2014/main" id="{6B8F381C-3FFC-468F-BEEE-C7AA5E90F4C5}"/>
              </a:ext>
            </a:extLst>
          </p:cNvPr>
          <p:cNvSpPr/>
          <p:nvPr/>
        </p:nvSpPr>
        <p:spPr>
          <a:xfrm>
            <a:off x="3364637" y="115410"/>
            <a:ext cx="4421080" cy="461665"/>
          </a:xfrm>
          <a:prstGeom prst="rect">
            <a:avLst/>
          </a:prstGeom>
        </p:spPr>
        <p:txBody>
          <a:bodyPr wrap="square">
            <a:spAutoFit/>
          </a:bodyPr>
          <a:lstStyle/>
          <a:p>
            <a:r>
              <a:rPr lang="tr-TR" sz="2400" b="1" dirty="0">
                <a:solidFill>
                  <a:schemeClr val="bg1"/>
                </a:solidFill>
              </a:rPr>
              <a:t>Vazife Malulü kimdir?</a:t>
            </a:r>
            <a:endParaRPr lang="tr-TR" sz="2400" dirty="0">
              <a:solidFill>
                <a:schemeClr val="bg1"/>
              </a:solidFill>
            </a:endParaRPr>
          </a:p>
        </p:txBody>
      </p:sp>
    </p:spTree>
    <p:extLst>
      <p:ext uri="{BB962C8B-B14F-4D97-AF65-F5344CB8AC3E}">
        <p14:creationId xmlns:p14="http://schemas.microsoft.com/office/powerpoint/2010/main" val="31812055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000545" y="188640"/>
            <a:ext cx="8661537" cy="990110"/>
          </a:xfrm>
        </p:spPr>
        <p:txBody>
          <a:bodyPr/>
          <a:lstStyle/>
          <a:p>
            <a:r>
              <a:rPr lang="tr-TR" sz="3600" b="1" dirty="0">
                <a:solidFill>
                  <a:schemeClr val="bg1"/>
                </a:solidFill>
              </a:rPr>
              <a:t>Kanun </a:t>
            </a:r>
            <a:r>
              <a:rPr lang="tr-TR" sz="3600" b="1" dirty="0" err="1">
                <a:solidFill>
                  <a:schemeClr val="bg1"/>
                </a:solidFill>
              </a:rPr>
              <a:t>NumarasI</a:t>
            </a:r>
            <a:r>
              <a:rPr lang="tr-TR" sz="3600" b="1" dirty="0">
                <a:solidFill>
                  <a:schemeClr val="bg1"/>
                </a:solidFill>
              </a:rPr>
              <a:t>: 5434</a:t>
            </a:r>
            <a:endParaRPr lang="tr-TR" sz="3600" dirty="0">
              <a:solidFill>
                <a:schemeClr val="bg1"/>
              </a:solidFill>
            </a:endParaRPr>
          </a:p>
        </p:txBody>
      </p:sp>
      <p:sp>
        <p:nvSpPr>
          <p:cNvPr id="3" name="Metin Yer Tutucusu 2"/>
          <p:cNvSpPr>
            <a:spLocks noGrp="1"/>
          </p:cNvSpPr>
          <p:nvPr>
            <p:ph type="body" idx="1"/>
          </p:nvPr>
        </p:nvSpPr>
        <p:spPr>
          <a:xfrm>
            <a:off x="1703511" y="1579294"/>
            <a:ext cx="4319464" cy="675075"/>
          </a:xfrm>
        </p:spPr>
        <p:txBody>
          <a:bodyPr>
            <a:normAutofit fontScale="62500" lnSpcReduction="20000"/>
          </a:bodyPr>
          <a:lstStyle/>
          <a:p>
            <a:r>
              <a:rPr lang="tr-TR" dirty="0">
                <a:solidFill>
                  <a:srgbClr val="C00000"/>
                </a:solidFill>
                <a:latin typeface="+mj-lt"/>
              </a:rPr>
              <a:t>Vazife Malullüğü Aylığı</a:t>
            </a:r>
          </a:p>
          <a:p>
            <a:r>
              <a:rPr lang="tr-TR" dirty="0">
                <a:solidFill>
                  <a:srgbClr val="C00000"/>
                </a:solidFill>
                <a:latin typeface="+mj-lt"/>
              </a:rPr>
              <a:t>Madde 56</a:t>
            </a:r>
          </a:p>
          <a:p>
            <a:endParaRPr lang="tr-TR" dirty="0"/>
          </a:p>
        </p:txBody>
      </p:sp>
      <p:sp>
        <p:nvSpPr>
          <p:cNvPr id="5" name="İçerik Yer Tutucusu 4"/>
          <p:cNvSpPr>
            <a:spLocks noGrp="1"/>
          </p:cNvSpPr>
          <p:nvPr>
            <p:ph sz="half" idx="2"/>
          </p:nvPr>
        </p:nvSpPr>
        <p:spPr>
          <a:xfrm>
            <a:off x="1703512" y="2204864"/>
            <a:ext cx="3888432" cy="4392488"/>
          </a:xfrm>
        </p:spPr>
        <p:txBody>
          <a:bodyPr>
            <a:noAutofit/>
          </a:bodyPr>
          <a:lstStyle/>
          <a:p>
            <a:pPr marL="0" indent="0" algn="just">
              <a:buNone/>
            </a:pPr>
            <a:r>
              <a:rPr lang="tr-TR" sz="2000" dirty="0">
                <a:solidFill>
                  <a:schemeClr val="tx1"/>
                </a:solidFill>
                <a:latin typeface="+mj-lt"/>
              </a:rPr>
              <a:t>Muvazzaf, yedek ve gönüllü erlerin silah altında bulundukları esnada veya celp ve terhislerinde (Serbest sevkler dahil) sevkleri sırasında, Yedek Subay okulu öğrencilerinin gerek okulda, gerek okuldan evvelki hazırlık kıtasında vazife malulü olmaları halinde, kendilerine, öğrenim durumlarına göre aylık bağlanır.</a:t>
            </a:r>
          </a:p>
        </p:txBody>
      </p:sp>
      <p:pic>
        <p:nvPicPr>
          <p:cNvPr id="7" name="İçerik Yer Tutucusu 6"/>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6169026" y="1340770"/>
            <a:ext cx="4319463" cy="2232247"/>
          </a:xfr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9026" y="3735037"/>
            <a:ext cx="4356483" cy="2664296"/>
          </a:xfrm>
          <a:prstGeom prst="rect">
            <a:avLst/>
          </a:prstGeom>
        </p:spPr>
      </p:pic>
    </p:spTree>
    <p:extLst>
      <p:ext uri="{BB962C8B-B14F-4D97-AF65-F5344CB8AC3E}">
        <p14:creationId xmlns:p14="http://schemas.microsoft.com/office/powerpoint/2010/main" val="42780557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775520" y="1340768"/>
            <a:ext cx="8280920" cy="5328592"/>
          </a:xfrm>
        </p:spPr>
        <p:txBody>
          <a:bodyPr>
            <a:normAutofit/>
          </a:bodyPr>
          <a:lstStyle/>
          <a:p>
            <a:pPr marL="0" indent="0">
              <a:buNone/>
            </a:pPr>
            <a:r>
              <a:rPr lang="tr-TR" sz="2800" b="1" dirty="0">
                <a:latin typeface="+mj-lt"/>
              </a:rPr>
              <a:t>5510/47-8</a:t>
            </a:r>
          </a:p>
          <a:p>
            <a:pPr marL="0" indent="0">
              <a:buNone/>
            </a:pPr>
            <a:r>
              <a:rPr lang="tr-TR" sz="2000" dirty="0">
                <a:solidFill>
                  <a:schemeClr val="tx1"/>
                </a:solidFill>
                <a:latin typeface="+mj-lt"/>
              </a:rPr>
              <a:t>Subay, astsubay, uzman jandarma, uzman erbaş, sözleşmeli erbaş ve er ile Türk </a:t>
            </a:r>
            <a:r>
              <a:rPr lang="tr-TR" sz="2000" dirty="0" err="1">
                <a:solidFill>
                  <a:schemeClr val="tx1"/>
                </a:solidFill>
                <a:latin typeface="+mj-lt"/>
              </a:rPr>
              <a:t>Silâhlı</a:t>
            </a:r>
            <a:r>
              <a:rPr lang="tr-TR" sz="2000" dirty="0">
                <a:solidFill>
                  <a:schemeClr val="tx1"/>
                </a:solidFill>
                <a:latin typeface="+mj-lt"/>
              </a:rPr>
              <a:t> Kuvvetlerince görevlendirilen 4 üncü maddenin birinci fıkrasının (c) bendi kapsamındaki sigortalılardan; </a:t>
            </a:r>
          </a:p>
          <a:p>
            <a:pPr marL="0" indent="0">
              <a:buNone/>
            </a:pPr>
            <a:r>
              <a:rPr lang="tr-TR" sz="2000" dirty="0">
                <a:solidFill>
                  <a:schemeClr val="tx1"/>
                </a:solidFill>
                <a:latin typeface="+mj-lt"/>
              </a:rPr>
              <a:t>a) Harpte fiilen ateş altında,</a:t>
            </a:r>
          </a:p>
          <a:p>
            <a:pPr marL="0" indent="0">
              <a:buNone/>
            </a:pPr>
            <a:r>
              <a:rPr lang="tr-TR" sz="2000" dirty="0">
                <a:solidFill>
                  <a:schemeClr val="tx1"/>
                </a:solidFill>
                <a:latin typeface="+mj-lt"/>
              </a:rPr>
              <a:t>b) Harpte, harp bölgelerindeki harp harekât ve hizmetleri sırasında, bu harekât ve hizmetlerin sebep ve etkileriyle,</a:t>
            </a:r>
          </a:p>
          <a:p>
            <a:pPr marL="0" indent="0">
              <a:buNone/>
            </a:pPr>
            <a:r>
              <a:rPr lang="tr-TR" sz="2000" dirty="0">
                <a:solidFill>
                  <a:schemeClr val="tx1"/>
                </a:solidFill>
                <a:latin typeface="+mj-lt"/>
              </a:rPr>
              <a:t>c) Harpte veya harbe hazırlık devresinde her çeşit düşman silâhlarının etkisiyle, </a:t>
            </a:r>
          </a:p>
          <a:p>
            <a:pPr marL="0" indent="0">
              <a:buNone/>
            </a:pPr>
            <a:r>
              <a:rPr lang="tr-TR" sz="2000" dirty="0">
                <a:solidFill>
                  <a:schemeClr val="tx1"/>
                </a:solidFill>
                <a:latin typeface="+mj-lt"/>
              </a:rPr>
              <a:t>d) Askerî harekâtı gerektiren iç tedip ve sınır hareketleri sırasında, bu hareketlerin sebep ve etkisiyle,</a:t>
            </a:r>
          </a:p>
        </p:txBody>
      </p:sp>
      <p:sp>
        <p:nvSpPr>
          <p:cNvPr id="2" name="Dikdörtgen 1">
            <a:extLst>
              <a:ext uri="{FF2B5EF4-FFF2-40B4-BE49-F238E27FC236}">
                <a16:creationId xmlns:a16="http://schemas.microsoft.com/office/drawing/2014/main" id="{39F7FCFF-D54F-40D7-AD24-CD8AC18530B7}"/>
              </a:ext>
            </a:extLst>
          </p:cNvPr>
          <p:cNvSpPr/>
          <p:nvPr/>
        </p:nvSpPr>
        <p:spPr>
          <a:xfrm>
            <a:off x="2530136" y="188640"/>
            <a:ext cx="6835806" cy="461665"/>
          </a:xfrm>
          <a:prstGeom prst="rect">
            <a:avLst/>
          </a:prstGeom>
        </p:spPr>
        <p:txBody>
          <a:bodyPr wrap="square">
            <a:spAutoFit/>
          </a:bodyPr>
          <a:lstStyle/>
          <a:p>
            <a:r>
              <a:rPr lang="tr-TR" sz="2400" b="1" dirty="0">
                <a:solidFill>
                  <a:schemeClr val="bg1"/>
                </a:solidFill>
              </a:rPr>
              <a:t>Harp Malulü kimdir?</a:t>
            </a:r>
            <a:endParaRPr lang="tr-TR" sz="2400" dirty="0"/>
          </a:p>
        </p:txBody>
      </p:sp>
    </p:spTree>
    <p:extLst>
      <p:ext uri="{BB962C8B-B14F-4D97-AF65-F5344CB8AC3E}">
        <p14:creationId xmlns:p14="http://schemas.microsoft.com/office/powerpoint/2010/main" val="14204766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half" idx="2"/>
          </p:nvPr>
        </p:nvSpPr>
        <p:spPr>
          <a:xfrm>
            <a:off x="1074198" y="1124745"/>
            <a:ext cx="4885526" cy="5760640"/>
          </a:xfrm>
        </p:spPr>
        <p:txBody>
          <a:bodyPr>
            <a:normAutofit/>
          </a:bodyPr>
          <a:lstStyle/>
          <a:p>
            <a:pPr marL="0" indent="0" algn="just">
              <a:buNone/>
            </a:pPr>
            <a:r>
              <a:rPr lang="tr-TR" sz="2000" dirty="0">
                <a:solidFill>
                  <a:schemeClr val="tx1"/>
                </a:solidFill>
                <a:latin typeface="+mj-lt"/>
              </a:rPr>
              <a:t>e) Barışta veya olağanüstü hallerde, emir veya görev ile uçuş yapan uçucularla hangi meslek ve sınıftan olursa olsun emirle görevli olarak uçakta bulunanlardan uçuşun havadaki ve yerdeki sebepleriyle ve yine emir ve görev ile dalış yapan dalgıçlarla, hangi meslek ve sınıftan olursa olsun emirle görevli olarak denizaltı gemisinde veya dalgıç kıtasında bulunanlardan denizaltıcılığın veya dalgıçlığın çeşitli sebep ve etkileriyle,</a:t>
            </a:r>
          </a:p>
        </p:txBody>
      </p:sp>
      <p:pic>
        <p:nvPicPr>
          <p:cNvPr id="7" name="İçerik Yer Tutucusu 6"/>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6108776" y="1124744"/>
            <a:ext cx="4307704" cy="2232248"/>
          </a:xfrm>
        </p:spPr>
      </p:pic>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008" y="3789040"/>
            <a:ext cx="4248472" cy="2476500"/>
          </a:xfrm>
          <a:prstGeom prst="rect">
            <a:avLst/>
          </a:prstGeom>
        </p:spPr>
      </p:pic>
      <p:sp>
        <p:nvSpPr>
          <p:cNvPr id="2" name="Dikdörtgen 1">
            <a:extLst>
              <a:ext uri="{FF2B5EF4-FFF2-40B4-BE49-F238E27FC236}">
                <a16:creationId xmlns:a16="http://schemas.microsoft.com/office/drawing/2014/main" id="{EE168310-2D89-4A01-972D-CCD38B913E54}"/>
              </a:ext>
            </a:extLst>
          </p:cNvPr>
          <p:cNvSpPr/>
          <p:nvPr/>
        </p:nvSpPr>
        <p:spPr>
          <a:xfrm>
            <a:off x="2741444" y="177554"/>
            <a:ext cx="4307704" cy="461665"/>
          </a:xfrm>
          <a:prstGeom prst="rect">
            <a:avLst/>
          </a:prstGeom>
        </p:spPr>
        <p:txBody>
          <a:bodyPr wrap="square">
            <a:spAutoFit/>
          </a:bodyPr>
          <a:lstStyle/>
          <a:p>
            <a:r>
              <a:rPr lang="tr-TR" sz="2400" b="1" dirty="0">
                <a:solidFill>
                  <a:schemeClr val="bg1"/>
                </a:solidFill>
              </a:rPr>
              <a:t>Harp Malulü kimdir?</a:t>
            </a:r>
            <a:endParaRPr lang="tr-TR" sz="2400" dirty="0"/>
          </a:p>
        </p:txBody>
      </p:sp>
    </p:spTree>
    <p:extLst>
      <p:ext uri="{BB962C8B-B14F-4D97-AF65-F5344CB8AC3E}">
        <p14:creationId xmlns:p14="http://schemas.microsoft.com/office/powerpoint/2010/main" val="3984625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half" idx="2"/>
          </p:nvPr>
        </p:nvSpPr>
        <p:spPr>
          <a:xfrm>
            <a:off x="1642369" y="1562470"/>
            <a:ext cx="3877567" cy="4386810"/>
          </a:xfrm>
        </p:spPr>
        <p:txBody>
          <a:bodyPr>
            <a:normAutofit fontScale="85000" lnSpcReduction="20000"/>
          </a:bodyPr>
          <a:lstStyle/>
          <a:p>
            <a:pPr marL="50800" indent="0">
              <a:buNone/>
            </a:pPr>
            <a:r>
              <a:rPr lang="tr-TR" sz="2400" dirty="0">
                <a:solidFill>
                  <a:schemeClr val="tx1"/>
                </a:solidFill>
                <a:latin typeface="+mj-lt"/>
              </a:rPr>
              <a:t>f)</a:t>
            </a:r>
            <a:r>
              <a:rPr lang="tr-TR" dirty="0">
                <a:solidFill>
                  <a:schemeClr val="tx1"/>
                </a:solidFill>
                <a:ea typeface="Calibri"/>
                <a:cs typeface="Times New Roman"/>
              </a:rPr>
              <a:t> Anayasanın 92 </a:t>
            </a:r>
            <a:r>
              <a:rPr lang="tr-TR" dirty="0" err="1">
                <a:solidFill>
                  <a:schemeClr val="tx1"/>
                </a:solidFill>
                <a:ea typeface="Calibri"/>
                <a:cs typeface="Times New Roman"/>
              </a:rPr>
              <a:t>nci</a:t>
            </a:r>
            <a:r>
              <a:rPr lang="tr-TR" dirty="0">
                <a:solidFill>
                  <a:schemeClr val="tx1"/>
                </a:solidFill>
                <a:ea typeface="Calibri"/>
                <a:cs typeface="Times New Roman"/>
              </a:rPr>
              <a:t> maddesi veya Türkiye'nin taraf olduğu uluslararası sözleşmeler uyarınca Türk </a:t>
            </a:r>
            <a:r>
              <a:rPr lang="tr-TR" dirty="0" err="1">
                <a:solidFill>
                  <a:schemeClr val="tx1"/>
                </a:solidFill>
                <a:ea typeface="Calibri"/>
                <a:cs typeface="Times New Roman"/>
              </a:rPr>
              <a:t>Silâhlı</a:t>
            </a:r>
            <a:r>
              <a:rPr lang="tr-TR" dirty="0">
                <a:solidFill>
                  <a:schemeClr val="tx1"/>
                </a:solidFill>
                <a:ea typeface="Calibri"/>
                <a:cs typeface="Times New Roman"/>
              </a:rPr>
              <a:t> Kuvvetlerinin yabancı ülkelere gönderilmesini gerektiren durumlarda, birliklerin bulundukları yerlerden hareketlerinden itibaren yurt içinde, yurt dışında, yabancı ülkelerde veya yurda dönüş sırasında, </a:t>
            </a:r>
            <a:endParaRPr lang="tr-TR" sz="1200" dirty="0">
              <a:solidFill>
                <a:schemeClr val="tx1"/>
              </a:solidFill>
              <a:cs typeface="Times New Roman"/>
            </a:endParaRPr>
          </a:p>
          <a:p>
            <a:pPr algn="just"/>
            <a:r>
              <a:rPr lang="tr-TR" dirty="0">
                <a:solidFill>
                  <a:schemeClr val="tx1"/>
                </a:solidFill>
                <a:ea typeface="Calibri"/>
                <a:cs typeface="Times New Roman"/>
              </a:rPr>
              <a:t>    vazife malûlü olanlara </a:t>
            </a:r>
            <a:r>
              <a:rPr lang="tr-TR" u="sng" dirty="0">
                <a:solidFill>
                  <a:schemeClr val="tx1"/>
                </a:solidFill>
                <a:ea typeface="Calibri"/>
                <a:cs typeface="Times New Roman"/>
              </a:rPr>
              <a:t>harp malûlü</a:t>
            </a:r>
            <a:r>
              <a:rPr lang="tr-TR" dirty="0">
                <a:solidFill>
                  <a:schemeClr val="tx1"/>
                </a:solidFill>
                <a:ea typeface="Calibri"/>
                <a:cs typeface="Times New Roman"/>
              </a:rPr>
              <a:t> denir.</a:t>
            </a:r>
            <a:endParaRPr lang="tr-TR" sz="1200" dirty="0">
              <a:solidFill>
                <a:schemeClr val="tx1"/>
              </a:solidFill>
              <a:cs typeface="Times New Roman"/>
            </a:endParaRPr>
          </a:p>
          <a:p>
            <a:pPr marL="0" indent="0">
              <a:buNone/>
            </a:pPr>
            <a:endParaRPr lang="tr-TR" sz="2400" dirty="0">
              <a:latin typeface="+mj-lt"/>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5960" y="1484784"/>
            <a:ext cx="4346426"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a:extLst>
              <a:ext uri="{FF2B5EF4-FFF2-40B4-BE49-F238E27FC236}">
                <a16:creationId xmlns:a16="http://schemas.microsoft.com/office/drawing/2014/main" id="{C3C25512-DD08-46A7-A6E7-8085A8D73A4B}"/>
              </a:ext>
            </a:extLst>
          </p:cNvPr>
          <p:cNvSpPr/>
          <p:nvPr/>
        </p:nvSpPr>
        <p:spPr>
          <a:xfrm>
            <a:off x="2476871" y="168676"/>
            <a:ext cx="4572276" cy="461665"/>
          </a:xfrm>
          <a:prstGeom prst="rect">
            <a:avLst/>
          </a:prstGeom>
        </p:spPr>
        <p:txBody>
          <a:bodyPr wrap="square">
            <a:spAutoFit/>
          </a:bodyPr>
          <a:lstStyle/>
          <a:p>
            <a:r>
              <a:rPr lang="tr-TR" sz="2400" b="1" dirty="0">
                <a:solidFill>
                  <a:schemeClr val="bg1"/>
                </a:solidFill>
              </a:rPr>
              <a:t>Harp Malulü kimdir?</a:t>
            </a:r>
            <a:endParaRPr lang="tr-TR" sz="2400" dirty="0"/>
          </a:p>
        </p:txBody>
      </p:sp>
    </p:spTree>
    <p:extLst>
      <p:ext uri="{BB962C8B-B14F-4D97-AF65-F5344CB8AC3E}">
        <p14:creationId xmlns:p14="http://schemas.microsoft.com/office/powerpoint/2010/main" val="27217205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30"/>
          <p:cNvSpPr>
            <a:spLocks noChangeArrowheads="1"/>
          </p:cNvSpPr>
          <p:nvPr/>
        </p:nvSpPr>
        <p:spPr bwMode="auto">
          <a:xfrm>
            <a:off x="7651985" y="5231270"/>
            <a:ext cx="1072366" cy="516592"/>
          </a:xfrm>
          <a:prstGeom prst="rect">
            <a:avLst/>
          </a:prstGeom>
          <a:solidFill>
            <a:srgbClr val="EAEAEA"/>
          </a:solidFill>
          <a:ln w="12700">
            <a:solidFill>
              <a:srgbClr val="808080"/>
            </a:solidFill>
            <a:miter lim="800000"/>
            <a:headEnd/>
            <a:tailEnd/>
          </a:ln>
        </p:spPr>
        <p:txBody>
          <a:bodyPr anchor="ctr"/>
          <a:lstStyle/>
          <a:p>
            <a:pPr algn="ctr" eaLnBrk="0" hangingPunct="0"/>
            <a:r>
              <a:rPr lang="tr-TR" sz="1200" b="1" dirty="0">
                <a:solidFill>
                  <a:srgbClr val="FF0000"/>
                </a:solidFill>
                <a:latin typeface="Calibri"/>
                <a:cs typeface="Times New Roman" panose="02020603050405020304" pitchFamily="18" charset="0"/>
              </a:rPr>
              <a:t>İçişleri Bakanlığı (Valilikler)</a:t>
            </a:r>
            <a:r>
              <a:rPr lang="tr-TR" sz="1200" b="1" dirty="0">
                <a:latin typeface="Calibri"/>
                <a:cs typeface="Times New Roman" panose="02020603050405020304" pitchFamily="18" charset="0"/>
              </a:rPr>
              <a:t> </a:t>
            </a:r>
          </a:p>
        </p:txBody>
      </p:sp>
      <p:sp>
        <p:nvSpPr>
          <p:cNvPr id="35" name="Metin kutusu 34"/>
          <p:cNvSpPr txBox="1"/>
          <p:nvPr/>
        </p:nvSpPr>
        <p:spPr>
          <a:xfrm>
            <a:off x="1523999" y="235559"/>
            <a:ext cx="9146959" cy="46166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tr-TR" sz="2400" b="1" dirty="0">
                <a:ln w="10541" cmpd="sng">
                  <a:solidFill>
                    <a:srgbClr val="4F81BD">
                      <a:shade val="88000"/>
                      <a:satMod val="110000"/>
                    </a:srgbClr>
                  </a:solidFill>
                  <a:prstDash val="solid"/>
                </a:ln>
                <a:solidFill>
                  <a:schemeClr val="bg1"/>
                </a:solidFill>
                <a:cs typeface="Times New Roman" panose="02020603050405020304" pitchFamily="18" charset="0"/>
              </a:rPr>
              <a:t>Hizmetlerde Kamu Yapılanması</a:t>
            </a:r>
          </a:p>
        </p:txBody>
      </p:sp>
      <p:sp>
        <p:nvSpPr>
          <p:cNvPr id="6" name="Rectangle 34"/>
          <p:cNvSpPr>
            <a:spLocks noChangeArrowheads="1"/>
          </p:cNvSpPr>
          <p:nvPr/>
        </p:nvSpPr>
        <p:spPr bwMode="auto">
          <a:xfrm>
            <a:off x="7651985" y="4643205"/>
            <a:ext cx="2356134" cy="420570"/>
          </a:xfrm>
          <a:prstGeom prst="rect">
            <a:avLst/>
          </a:prstGeom>
          <a:solidFill>
            <a:srgbClr val="FFEFDF"/>
          </a:solidFill>
          <a:ln w="12700">
            <a:solidFill>
              <a:srgbClr val="808080"/>
            </a:solidFill>
            <a:miter lim="800000"/>
            <a:headEnd/>
            <a:tailEnd/>
          </a:ln>
        </p:spPr>
        <p:txBody>
          <a:bodyPr anchor="ctr"/>
          <a:lstStyle/>
          <a:p>
            <a:pPr algn="ctr" eaLnBrk="0" hangingPunct="0"/>
            <a:r>
              <a:rPr lang="tr-TR" sz="1200" b="1" dirty="0">
                <a:solidFill>
                  <a:srgbClr val="002060"/>
                </a:solidFill>
                <a:latin typeface="Calibri"/>
                <a:cs typeface="Times New Roman" panose="02020603050405020304" pitchFamily="18" charset="0"/>
              </a:rPr>
              <a:t>Vergi İndirimi ve Muafiyetleri</a:t>
            </a:r>
          </a:p>
        </p:txBody>
      </p:sp>
      <p:sp>
        <p:nvSpPr>
          <p:cNvPr id="7" name="Rectangle 19"/>
          <p:cNvSpPr>
            <a:spLocks noChangeArrowheads="1"/>
          </p:cNvSpPr>
          <p:nvPr/>
        </p:nvSpPr>
        <p:spPr bwMode="auto">
          <a:xfrm>
            <a:off x="1775520" y="1487330"/>
            <a:ext cx="2376000" cy="385523"/>
          </a:xfrm>
          <a:prstGeom prst="rect">
            <a:avLst/>
          </a:prstGeom>
          <a:solidFill>
            <a:srgbClr val="EAEAEA"/>
          </a:solidFill>
          <a:ln w="12700">
            <a:solidFill>
              <a:srgbClr val="808080"/>
            </a:solidFill>
            <a:miter lim="800000"/>
            <a:headEnd/>
            <a:tailEnd/>
          </a:ln>
        </p:spPr>
        <p:txBody>
          <a:bodyPr anchor="ctr"/>
          <a:lstStyle/>
          <a:p>
            <a:pPr algn="ctr" eaLnBrk="0" hangingPunct="0"/>
            <a:r>
              <a:rPr lang="tr-TR" sz="1200" b="1" dirty="0">
                <a:solidFill>
                  <a:srgbClr val="FF0000"/>
                </a:solidFill>
                <a:latin typeface="Calibri"/>
                <a:cs typeface="Times New Roman" panose="02020603050405020304" pitchFamily="18" charset="0"/>
              </a:rPr>
              <a:t>Personelin Mensubu Olduğu Kurumlar</a:t>
            </a:r>
          </a:p>
        </p:txBody>
      </p:sp>
      <p:sp>
        <p:nvSpPr>
          <p:cNvPr id="8" name="Rectangle 20"/>
          <p:cNvSpPr>
            <a:spLocks noChangeArrowheads="1"/>
          </p:cNvSpPr>
          <p:nvPr/>
        </p:nvSpPr>
        <p:spPr bwMode="auto">
          <a:xfrm>
            <a:off x="1775520" y="1872853"/>
            <a:ext cx="2376000" cy="533015"/>
          </a:xfrm>
          <a:prstGeom prst="rect">
            <a:avLst/>
          </a:prstGeom>
          <a:solidFill>
            <a:srgbClr val="FFEFDF"/>
          </a:solidFill>
          <a:ln w="12700">
            <a:solidFill>
              <a:srgbClr val="808080"/>
            </a:solidFill>
            <a:miter lim="800000"/>
            <a:headEnd/>
            <a:tailEnd/>
          </a:ln>
        </p:spPr>
        <p:txBody>
          <a:bodyPr anchor="ctr"/>
          <a:lstStyle/>
          <a:p>
            <a:pPr eaLnBrk="0" hangingPunct="0"/>
            <a:r>
              <a:rPr lang="tr-TR" sz="1200" b="1" dirty="0">
                <a:solidFill>
                  <a:srgbClr val="002060"/>
                </a:solidFill>
                <a:latin typeface="Calibri"/>
                <a:cs typeface="Times New Roman" panose="02020603050405020304" pitchFamily="18" charset="0"/>
              </a:rPr>
              <a:t>- Tazminat Ödemeleri</a:t>
            </a:r>
          </a:p>
          <a:p>
            <a:pPr eaLnBrk="0" hangingPunct="0"/>
            <a:r>
              <a:rPr lang="tr-TR" sz="1200" b="1" dirty="0">
                <a:solidFill>
                  <a:srgbClr val="002060"/>
                </a:solidFill>
                <a:latin typeface="Calibri"/>
                <a:cs typeface="Times New Roman" panose="02020603050405020304" pitchFamily="18" charset="0"/>
              </a:rPr>
              <a:t>- Kira Ödemeleri (3713 S.K.)</a:t>
            </a:r>
          </a:p>
          <a:p>
            <a:pPr eaLnBrk="0" hangingPunct="0"/>
            <a:r>
              <a:rPr lang="tr-TR" sz="1200" b="1" dirty="0">
                <a:solidFill>
                  <a:srgbClr val="002060"/>
                </a:solidFill>
                <a:latin typeface="Calibri"/>
                <a:cs typeface="Times New Roman" panose="02020603050405020304" pitchFamily="18" charset="0"/>
              </a:rPr>
              <a:t>- Madalya İşlemleri</a:t>
            </a:r>
          </a:p>
        </p:txBody>
      </p:sp>
      <p:sp>
        <p:nvSpPr>
          <p:cNvPr id="9" name="Rectangle 21"/>
          <p:cNvSpPr>
            <a:spLocks noChangeArrowheads="1"/>
          </p:cNvSpPr>
          <p:nvPr/>
        </p:nvSpPr>
        <p:spPr bwMode="auto">
          <a:xfrm>
            <a:off x="7642920" y="1487652"/>
            <a:ext cx="2365199" cy="385200"/>
          </a:xfrm>
          <a:prstGeom prst="rect">
            <a:avLst/>
          </a:prstGeom>
          <a:solidFill>
            <a:srgbClr val="EAEAEA"/>
          </a:solidFill>
          <a:ln w="12700">
            <a:solidFill>
              <a:srgbClr val="808080"/>
            </a:solidFill>
            <a:miter lim="800000"/>
            <a:headEnd/>
            <a:tailEnd/>
          </a:ln>
        </p:spPr>
        <p:txBody>
          <a:bodyPr anchor="ctr"/>
          <a:lstStyle/>
          <a:p>
            <a:pPr algn="ctr" eaLnBrk="0" hangingPunct="0"/>
            <a:r>
              <a:rPr lang="tr-TR" sz="1200" b="1" dirty="0">
                <a:solidFill>
                  <a:srgbClr val="FF0000"/>
                </a:solidFill>
                <a:latin typeface="Calibri"/>
                <a:cs typeface="Times New Roman" panose="02020603050405020304" pitchFamily="18" charset="0"/>
              </a:rPr>
              <a:t>Sosyal Güvenlik Kurumu </a:t>
            </a:r>
          </a:p>
        </p:txBody>
      </p:sp>
      <p:sp>
        <p:nvSpPr>
          <p:cNvPr id="10" name="Rectangle 22"/>
          <p:cNvSpPr>
            <a:spLocks noChangeArrowheads="1"/>
          </p:cNvSpPr>
          <p:nvPr/>
        </p:nvSpPr>
        <p:spPr bwMode="auto">
          <a:xfrm>
            <a:off x="7642921" y="1878593"/>
            <a:ext cx="2365200" cy="965343"/>
          </a:xfrm>
          <a:prstGeom prst="rect">
            <a:avLst/>
          </a:prstGeom>
          <a:solidFill>
            <a:srgbClr val="FFEFDF"/>
          </a:solidFill>
          <a:ln w="12700">
            <a:solidFill>
              <a:srgbClr val="808080"/>
            </a:solidFill>
            <a:miter lim="800000"/>
            <a:headEnd/>
            <a:tailEnd/>
          </a:ln>
        </p:spPr>
        <p:txBody>
          <a:bodyPr anchor="ctr"/>
          <a:lstStyle/>
          <a:p>
            <a:pPr algn="just" eaLnBrk="0" hangingPunct="0"/>
            <a:r>
              <a:rPr lang="tr-TR" sz="1200" b="1" dirty="0">
                <a:solidFill>
                  <a:srgbClr val="002060"/>
                </a:solidFill>
                <a:latin typeface="Calibri"/>
                <a:cs typeface="Times New Roman" panose="02020603050405020304" pitchFamily="18" charset="0"/>
              </a:rPr>
              <a:t>- Malullük Değerlendirmesi</a:t>
            </a:r>
          </a:p>
          <a:p>
            <a:pPr algn="just" eaLnBrk="0" hangingPunct="0"/>
            <a:r>
              <a:rPr lang="tr-TR" sz="1200" b="1" dirty="0">
                <a:solidFill>
                  <a:srgbClr val="002060"/>
                </a:solidFill>
                <a:latin typeface="Calibri"/>
                <a:cs typeface="Times New Roman" panose="02020603050405020304" pitchFamily="18" charset="0"/>
              </a:rPr>
              <a:t>- Aylık Bağlama</a:t>
            </a:r>
          </a:p>
          <a:p>
            <a:pPr algn="just" eaLnBrk="0" hangingPunct="0"/>
            <a:r>
              <a:rPr lang="tr-TR" sz="1200" b="1" dirty="0">
                <a:solidFill>
                  <a:srgbClr val="002060"/>
                </a:solidFill>
                <a:latin typeface="Calibri"/>
                <a:cs typeface="Times New Roman" panose="02020603050405020304" pitchFamily="18" charset="0"/>
              </a:rPr>
              <a:t>- Hak Sahipliği Belgesi</a:t>
            </a:r>
          </a:p>
          <a:p>
            <a:pPr algn="just" eaLnBrk="0" hangingPunct="0"/>
            <a:r>
              <a:rPr lang="tr-TR" sz="1200" b="1" dirty="0">
                <a:solidFill>
                  <a:srgbClr val="002060"/>
                </a:solidFill>
                <a:latin typeface="Calibri"/>
                <a:cs typeface="Times New Roman" panose="02020603050405020304" pitchFamily="18" charset="0"/>
              </a:rPr>
              <a:t>- Genel Sağlık Sigortası Ödemeler</a:t>
            </a:r>
          </a:p>
        </p:txBody>
      </p:sp>
      <p:sp>
        <p:nvSpPr>
          <p:cNvPr id="11" name="Rectangle 23"/>
          <p:cNvSpPr>
            <a:spLocks noChangeArrowheads="1"/>
          </p:cNvSpPr>
          <p:nvPr/>
        </p:nvSpPr>
        <p:spPr bwMode="auto">
          <a:xfrm>
            <a:off x="7651984" y="3051132"/>
            <a:ext cx="2368368" cy="385200"/>
          </a:xfrm>
          <a:prstGeom prst="rect">
            <a:avLst/>
          </a:prstGeom>
          <a:solidFill>
            <a:srgbClr val="EAEAEA"/>
          </a:solidFill>
          <a:ln w="12700">
            <a:solidFill>
              <a:srgbClr val="808080"/>
            </a:solidFill>
            <a:miter lim="800000"/>
            <a:headEnd/>
            <a:tailEnd/>
          </a:ln>
        </p:spPr>
        <p:txBody>
          <a:bodyPr anchor="ctr"/>
          <a:lstStyle/>
          <a:p>
            <a:pPr algn="ctr" eaLnBrk="0" hangingPunct="0"/>
            <a:r>
              <a:rPr lang="tr-TR" sz="1200" b="1" dirty="0">
                <a:solidFill>
                  <a:srgbClr val="FF0000"/>
                </a:solidFill>
                <a:latin typeface="Calibri"/>
                <a:cs typeface="Times New Roman" panose="02020603050405020304" pitchFamily="18" charset="0"/>
              </a:rPr>
              <a:t>Sağlık Bakanlığı </a:t>
            </a:r>
          </a:p>
          <a:p>
            <a:pPr algn="ctr" eaLnBrk="0" hangingPunct="0"/>
            <a:r>
              <a:rPr lang="tr-TR" sz="1200" b="1" dirty="0">
                <a:solidFill>
                  <a:srgbClr val="FF0000"/>
                </a:solidFill>
                <a:latin typeface="Calibri"/>
                <a:cs typeface="Times New Roman" panose="02020603050405020304" pitchFamily="18" charset="0"/>
              </a:rPr>
              <a:t>Hastaneler</a:t>
            </a:r>
          </a:p>
        </p:txBody>
      </p:sp>
      <p:sp>
        <p:nvSpPr>
          <p:cNvPr id="12" name="Rectangle 24"/>
          <p:cNvSpPr>
            <a:spLocks noChangeArrowheads="1"/>
          </p:cNvSpPr>
          <p:nvPr/>
        </p:nvSpPr>
        <p:spPr bwMode="auto">
          <a:xfrm>
            <a:off x="7651984" y="3430364"/>
            <a:ext cx="2368368" cy="510024"/>
          </a:xfrm>
          <a:prstGeom prst="rect">
            <a:avLst/>
          </a:prstGeom>
          <a:solidFill>
            <a:srgbClr val="FFEFDF"/>
          </a:solidFill>
          <a:ln w="12700">
            <a:solidFill>
              <a:srgbClr val="808080"/>
            </a:solidFill>
            <a:miter lim="800000"/>
            <a:headEnd/>
            <a:tailEnd/>
          </a:ln>
        </p:spPr>
        <p:txBody>
          <a:bodyPr anchor="ctr"/>
          <a:lstStyle/>
          <a:p>
            <a:pPr algn="ctr" eaLnBrk="0" hangingPunct="0"/>
            <a:r>
              <a:rPr lang="tr-TR" sz="1200" b="1" dirty="0">
                <a:solidFill>
                  <a:srgbClr val="002060"/>
                </a:solidFill>
                <a:latin typeface="Calibri"/>
                <a:cs typeface="Times New Roman" panose="02020603050405020304" pitchFamily="18" charset="0"/>
              </a:rPr>
              <a:t>Tedavi ve Rehabilitasyon Hizmetleri</a:t>
            </a:r>
          </a:p>
        </p:txBody>
      </p:sp>
      <p:sp>
        <p:nvSpPr>
          <p:cNvPr id="13" name="Rectangle 25"/>
          <p:cNvSpPr>
            <a:spLocks noChangeArrowheads="1"/>
          </p:cNvSpPr>
          <p:nvPr/>
        </p:nvSpPr>
        <p:spPr bwMode="auto">
          <a:xfrm>
            <a:off x="1775521" y="2573905"/>
            <a:ext cx="2376001" cy="550718"/>
          </a:xfrm>
          <a:prstGeom prst="rect">
            <a:avLst/>
          </a:prstGeom>
          <a:solidFill>
            <a:srgbClr val="EAEAEA"/>
          </a:solidFill>
          <a:ln w="12700">
            <a:solidFill>
              <a:srgbClr val="808080"/>
            </a:solidFill>
            <a:miter lim="800000"/>
            <a:headEnd/>
            <a:tailEnd/>
          </a:ln>
        </p:spPr>
        <p:txBody>
          <a:bodyPr anchor="ctr"/>
          <a:lstStyle/>
          <a:p>
            <a:pPr marL="171450" indent="-171450" algn="ctr" eaLnBrk="0" hangingPunct="0">
              <a:buFontTx/>
              <a:buChar char="-"/>
            </a:pPr>
            <a:r>
              <a:rPr lang="tr-TR" sz="1200" b="1" dirty="0">
                <a:solidFill>
                  <a:srgbClr val="FF0000"/>
                </a:solidFill>
                <a:latin typeface="Calibri"/>
                <a:cs typeface="Times New Roman" panose="02020603050405020304" pitchFamily="18" charset="0"/>
              </a:rPr>
              <a:t>Milli Eğitim Bakanlığı </a:t>
            </a:r>
          </a:p>
          <a:p>
            <a:pPr algn="ctr" eaLnBrk="0" hangingPunct="0"/>
            <a:r>
              <a:rPr lang="tr-TR" sz="1200" b="1" dirty="0">
                <a:solidFill>
                  <a:srgbClr val="FF0000"/>
                </a:solidFill>
                <a:latin typeface="Calibri"/>
                <a:cs typeface="Times New Roman" panose="02020603050405020304" pitchFamily="18" charset="0"/>
              </a:rPr>
              <a:t>- YURTKUR</a:t>
            </a:r>
          </a:p>
          <a:p>
            <a:pPr algn="ctr" eaLnBrk="0" hangingPunct="0"/>
            <a:r>
              <a:rPr lang="tr-TR" sz="1200" b="1" dirty="0">
                <a:solidFill>
                  <a:srgbClr val="FF0000"/>
                </a:solidFill>
                <a:latin typeface="Calibri"/>
                <a:cs typeface="Times New Roman" panose="02020603050405020304" pitchFamily="18" charset="0"/>
              </a:rPr>
              <a:t>- Yükseköğretim Kurumu</a:t>
            </a:r>
          </a:p>
        </p:txBody>
      </p:sp>
      <p:sp>
        <p:nvSpPr>
          <p:cNvPr id="14" name="Rectangle 26"/>
          <p:cNvSpPr>
            <a:spLocks noChangeArrowheads="1"/>
          </p:cNvSpPr>
          <p:nvPr/>
        </p:nvSpPr>
        <p:spPr bwMode="auto">
          <a:xfrm>
            <a:off x="1775521" y="3124623"/>
            <a:ext cx="2376002" cy="884242"/>
          </a:xfrm>
          <a:prstGeom prst="rect">
            <a:avLst/>
          </a:prstGeom>
          <a:solidFill>
            <a:srgbClr val="FFEFDF"/>
          </a:solidFill>
          <a:ln w="12700">
            <a:solidFill>
              <a:srgbClr val="808080"/>
            </a:solidFill>
            <a:miter lim="800000"/>
            <a:headEnd/>
            <a:tailEnd/>
          </a:ln>
        </p:spPr>
        <p:txBody>
          <a:bodyPr anchor="ctr"/>
          <a:lstStyle/>
          <a:p>
            <a:pPr eaLnBrk="0" hangingPunct="0"/>
            <a:r>
              <a:rPr lang="tr-TR" sz="1200" b="1" dirty="0">
                <a:solidFill>
                  <a:srgbClr val="002060"/>
                </a:solidFill>
                <a:latin typeface="Calibri"/>
                <a:cs typeface="Times New Roman" panose="02020603050405020304" pitchFamily="18" charset="0"/>
              </a:rPr>
              <a:t>- Özel Öğretim Kurumları</a:t>
            </a:r>
          </a:p>
          <a:p>
            <a:pPr eaLnBrk="0" hangingPunct="0"/>
            <a:r>
              <a:rPr lang="tr-TR" sz="1200" b="1" dirty="0">
                <a:solidFill>
                  <a:srgbClr val="002060"/>
                </a:solidFill>
                <a:latin typeface="Calibri"/>
                <a:cs typeface="Times New Roman" panose="02020603050405020304" pitchFamily="18" charset="0"/>
              </a:rPr>
              <a:t>- Okullar arası nakil</a:t>
            </a:r>
          </a:p>
          <a:p>
            <a:pPr eaLnBrk="0" hangingPunct="0"/>
            <a:r>
              <a:rPr lang="tr-TR" sz="1200" b="1" dirty="0">
                <a:solidFill>
                  <a:srgbClr val="002060"/>
                </a:solidFill>
                <a:latin typeface="Calibri"/>
                <a:cs typeface="Times New Roman" panose="02020603050405020304" pitchFamily="18" charset="0"/>
              </a:rPr>
              <a:t>- Burslar</a:t>
            </a:r>
          </a:p>
          <a:p>
            <a:pPr eaLnBrk="0" hangingPunct="0"/>
            <a:r>
              <a:rPr lang="tr-TR" sz="1200" b="1" dirty="0">
                <a:solidFill>
                  <a:srgbClr val="002060"/>
                </a:solidFill>
                <a:latin typeface="Calibri"/>
                <a:cs typeface="Times New Roman" panose="02020603050405020304" pitchFamily="18" charset="0"/>
              </a:rPr>
              <a:t>- Yurtlar</a:t>
            </a:r>
          </a:p>
        </p:txBody>
      </p:sp>
      <p:sp>
        <p:nvSpPr>
          <p:cNvPr id="15" name="Rectangle 27"/>
          <p:cNvSpPr>
            <a:spLocks noChangeArrowheads="1"/>
          </p:cNvSpPr>
          <p:nvPr/>
        </p:nvSpPr>
        <p:spPr bwMode="auto">
          <a:xfrm>
            <a:off x="1775521" y="4199655"/>
            <a:ext cx="2375998" cy="385200"/>
          </a:xfrm>
          <a:prstGeom prst="rect">
            <a:avLst/>
          </a:prstGeom>
          <a:solidFill>
            <a:srgbClr val="EAEAEA"/>
          </a:solidFill>
          <a:ln w="12700">
            <a:solidFill>
              <a:srgbClr val="808080"/>
            </a:solidFill>
            <a:miter lim="800000"/>
            <a:headEnd/>
            <a:tailEnd/>
          </a:ln>
        </p:spPr>
        <p:txBody>
          <a:bodyPr anchor="ctr"/>
          <a:lstStyle/>
          <a:p>
            <a:pPr algn="ctr" eaLnBrk="0" hangingPunct="0"/>
            <a:r>
              <a:rPr lang="tr-TR" sz="1200" b="1" dirty="0">
                <a:solidFill>
                  <a:srgbClr val="FF0000"/>
                </a:solidFill>
                <a:latin typeface="Calibri"/>
                <a:cs typeface="Times New Roman" panose="02020603050405020304" pitchFamily="18" charset="0"/>
              </a:rPr>
              <a:t>Toplu Konut İdaresi </a:t>
            </a:r>
          </a:p>
          <a:p>
            <a:pPr algn="ctr" eaLnBrk="0" hangingPunct="0"/>
            <a:r>
              <a:rPr lang="tr-TR" sz="1200" b="1" dirty="0">
                <a:solidFill>
                  <a:srgbClr val="FF0000"/>
                </a:solidFill>
                <a:latin typeface="Calibri"/>
                <a:cs typeface="Times New Roman" panose="02020603050405020304" pitchFamily="18" charset="0"/>
              </a:rPr>
              <a:t>(TOKİ)</a:t>
            </a:r>
          </a:p>
        </p:txBody>
      </p:sp>
      <p:sp>
        <p:nvSpPr>
          <p:cNvPr id="16" name="Rectangle 28"/>
          <p:cNvSpPr>
            <a:spLocks noChangeArrowheads="1"/>
          </p:cNvSpPr>
          <p:nvPr/>
        </p:nvSpPr>
        <p:spPr bwMode="auto">
          <a:xfrm>
            <a:off x="1775521" y="4581128"/>
            <a:ext cx="2375998" cy="420570"/>
          </a:xfrm>
          <a:prstGeom prst="rect">
            <a:avLst/>
          </a:prstGeom>
          <a:solidFill>
            <a:srgbClr val="FFEFDF"/>
          </a:solidFill>
          <a:ln w="12700">
            <a:solidFill>
              <a:srgbClr val="808080"/>
            </a:solidFill>
            <a:miter lim="800000"/>
            <a:headEnd/>
            <a:tailEnd/>
          </a:ln>
        </p:spPr>
        <p:txBody>
          <a:bodyPr anchor="ctr"/>
          <a:lstStyle/>
          <a:p>
            <a:pPr algn="ctr" eaLnBrk="0" hangingPunct="0"/>
            <a:r>
              <a:rPr lang="tr-TR" sz="1200" b="1" dirty="0">
                <a:solidFill>
                  <a:srgbClr val="002060"/>
                </a:solidFill>
                <a:latin typeface="Calibri"/>
                <a:cs typeface="Times New Roman" panose="02020603050405020304" pitchFamily="18" charset="0"/>
              </a:rPr>
              <a:t>Faizsiz Konut Kredileri</a:t>
            </a:r>
          </a:p>
        </p:txBody>
      </p:sp>
      <p:sp>
        <p:nvSpPr>
          <p:cNvPr id="17" name="Rectangle 29"/>
          <p:cNvSpPr>
            <a:spLocks noChangeArrowheads="1"/>
          </p:cNvSpPr>
          <p:nvPr/>
        </p:nvSpPr>
        <p:spPr bwMode="auto">
          <a:xfrm>
            <a:off x="7651986" y="5747862"/>
            <a:ext cx="1072365" cy="831488"/>
          </a:xfrm>
          <a:prstGeom prst="rect">
            <a:avLst/>
          </a:prstGeom>
          <a:solidFill>
            <a:srgbClr val="FFEFDF"/>
          </a:solidFill>
          <a:ln w="12700">
            <a:solidFill>
              <a:srgbClr val="808080"/>
            </a:solidFill>
            <a:miter lim="800000"/>
            <a:headEnd/>
            <a:tailEnd/>
          </a:ln>
        </p:spPr>
        <p:txBody>
          <a:bodyPr anchor="ctr"/>
          <a:lstStyle/>
          <a:p>
            <a:pPr algn="ctr" eaLnBrk="0" hangingPunct="0"/>
            <a:r>
              <a:rPr lang="tr-TR" sz="1200" b="1" dirty="0">
                <a:solidFill>
                  <a:srgbClr val="002060"/>
                </a:solidFill>
                <a:latin typeface="Calibri"/>
                <a:cs typeface="Times New Roman" panose="02020603050405020304" pitchFamily="18" charset="0"/>
              </a:rPr>
              <a:t>Yurt içi şehitliklerin yapım bakım onarımı</a:t>
            </a:r>
          </a:p>
        </p:txBody>
      </p:sp>
      <p:sp>
        <p:nvSpPr>
          <p:cNvPr id="19" name="Rectangle 33"/>
          <p:cNvSpPr>
            <a:spLocks noChangeArrowheads="1"/>
          </p:cNvSpPr>
          <p:nvPr/>
        </p:nvSpPr>
        <p:spPr bwMode="auto">
          <a:xfrm>
            <a:off x="7651985" y="4129455"/>
            <a:ext cx="2356134" cy="525600"/>
          </a:xfrm>
          <a:prstGeom prst="rect">
            <a:avLst/>
          </a:prstGeom>
          <a:solidFill>
            <a:srgbClr val="EAEAEA"/>
          </a:solidFill>
          <a:ln w="12700">
            <a:solidFill>
              <a:srgbClr val="808080"/>
            </a:solidFill>
            <a:miter lim="800000"/>
            <a:headEnd/>
            <a:tailEnd/>
          </a:ln>
        </p:spPr>
        <p:txBody>
          <a:bodyPr anchor="ctr"/>
          <a:lstStyle/>
          <a:p>
            <a:pPr algn="ctr" eaLnBrk="0" hangingPunct="0"/>
            <a:r>
              <a:rPr lang="tr-TR" sz="1200" b="1" dirty="0">
                <a:solidFill>
                  <a:srgbClr val="FF0000"/>
                </a:solidFill>
                <a:latin typeface="Calibri"/>
                <a:cs typeface="Times New Roman" panose="02020603050405020304" pitchFamily="18" charset="0"/>
              </a:rPr>
              <a:t>- Gelir İdaresi Başkanlığı</a:t>
            </a:r>
          </a:p>
          <a:p>
            <a:pPr algn="ctr" eaLnBrk="0" hangingPunct="0"/>
            <a:r>
              <a:rPr lang="tr-TR" sz="1200" b="1" dirty="0">
                <a:solidFill>
                  <a:srgbClr val="FF0000"/>
                </a:solidFill>
                <a:latin typeface="Calibri"/>
                <a:cs typeface="Times New Roman" panose="02020603050405020304" pitchFamily="18" charset="0"/>
              </a:rPr>
              <a:t>- Vergi Daireleri</a:t>
            </a:r>
          </a:p>
          <a:p>
            <a:pPr algn="ctr" eaLnBrk="0" hangingPunct="0"/>
            <a:r>
              <a:rPr lang="tr-TR" sz="1200" b="1" dirty="0">
                <a:solidFill>
                  <a:srgbClr val="FF0000"/>
                </a:solidFill>
                <a:latin typeface="Calibri"/>
                <a:cs typeface="Times New Roman" panose="02020603050405020304" pitchFamily="18" charset="0"/>
              </a:rPr>
              <a:t>- Belediyeler</a:t>
            </a:r>
          </a:p>
        </p:txBody>
      </p:sp>
      <p:sp>
        <p:nvSpPr>
          <p:cNvPr id="20" name="Rectangle 35"/>
          <p:cNvSpPr>
            <a:spLocks noChangeArrowheads="1"/>
          </p:cNvSpPr>
          <p:nvPr/>
        </p:nvSpPr>
        <p:spPr bwMode="auto">
          <a:xfrm>
            <a:off x="1775521" y="5306574"/>
            <a:ext cx="2375998" cy="525713"/>
          </a:xfrm>
          <a:prstGeom prst="rect">
            <a:avLst/>
          </a:prstGeom>
          <a:solidFill>
            <a:srgbClr val="EAEAEA"/>
          </a:solidFill>
          <a:ln w="12700">
            <a:solidFill>
              <a:srgbClr val="808080"/>
            </a:solidFill>
            <a:miter lim="800000"/>
            <a:headEnd/>
            <a:tailEnd/>
          </a:ln>
        </p:spPr>
        <p:txBody>
          <a:bodyPr anchor="ctr"/>
          <a:lstStyle/>
          <a:p>
            <a:pPr algn="ctr" eaLnBrk="0" hangingPunct="0"/>
            <a:r>
              <a:rPr lang="tr-TR" sz="1200" b="1" dirty="0">
                <a:solidFill>
                  <a:srgbClr val="FF0000"/>
                </a:solidFill>
                <a:latin typeface="Calibri"/>
                <a:cs typeface="Times New Roman" panose="02020603050405020304" pitchFamily="18" charset="0"/>
              </a:rPr>
              <a:t>- EPDK</a:t>
            </a:r>
          </a:p>
          <a:p>
            <a:pPr algn="ctr" eaLnBrk="0" hangingPunct="0"/>
            <a:r>
              <a:rPr lang="tr-TR" sz="1200" b="1" dirty="0">
                <a:solidFill>
                  <a:srgbClr val="FF0000"/>
                </a:solidFill>
                <a:latin typeface="Calibri"/>
                <a:cs typeface="Times New Roman" panose="02020603050405020304" pitchFamily="18" charset="0"/>
              </a:rPr>
              <a:t>- Elektrik Dağıtım Şirketleri</a:t>
            </a:r>
          </a:p>
          <a:p>
            <a:pPr algn="ctr" eaLnBrk="0" hangingPunct="0"/>
            <a:r>
              <a:rPr lang="tr-TR" sz="1200" b="1" dirty="0">
                <a:solidFill>
                  <a:srgbClr val="FF0000"/>
                </a:solidFill>
                <a:latin typeface="Calibri"/>
                <a:cs typeface="Times New Roman" panose="02020603050405020304" pitchFamily="18" charset="0"/>
              </a:rPr>
              <a:t>- Belediyeler</a:t>
            </a:r>
          </a:p>
        </p:txBody>
      </p:sp>
      <p:sp>
        <p:nvSpPr>
          <p:cNvPr id="21" name="Rectangle 36"/>
          <p:cNvSpPr>
            <a:spLocks noChangeArrowheads="1"/>
          </p:cNvSpPr>
          <p:nvPr/>
        </p:nvSpPr>
        <p:spPr bwMode="auto">
          <a:xfrm>
            <a:off x="1775521" y="5832286"/>
            <a:ext cx="2375998" cy="420570"/>
          </a:xfrm>
          <a:prstGeom prst="rect">
            <a:avLst/>
          </a:prstGeom>
          <a:solidFill>
            <a:srgbClr val="FFEFDF"/>
          </a:solidFill>
          <a:ln w="12700">
            <a:solidFill>
              <a:srgbClr val="808080"/>
            </a:solidFill>
            <a:miter lim="800000"/>
            <a:headEnd/>
            <a:tailEnd/>
          </a:ln>
        </p:spPr>
        <p:txBody>
          <a:bodyPr anchor="ctr"/>
          <a:lstStyle/>
          <a:p>
            <a:pPr algn="ctr" eaLnBrk="0" hangingPunct="0"/>
            <a:r>
              <a:rPr lang="tr-TR" sz="1200" b="1" dirty="0">
                <a:solidFill>
                  <a:srgbClr val="002060"/>
                </a:solidFill>
                <a:latin typeface="Calibri"/>
                <a:cs typeface="Times New Roman" panose="02020603050405020304" pitchFamily="18" charset="0"/>
              </a:rPr>
              <a:t>Elektrik ve Su Ücret İndirimleri</a:t>
            </a:r>
          </a:p>
          <a:p>
            <a:pPr algn="ctr" eaLnBrk="0" hangingPunct="0"/>
            <a:r>
              <a:rPr lang="tr-TR" sz="1200" b="1" dirty="0">
                <a:solidFill>
                  <a:srgbClr val="002060"/>
                </a:solidFill>
                <a:latin typeface="Calibri"/>
                <a:cs typeface="Times New Roman" panose="02020603050405020304" pitchFamily="18" charset="0"/>
              </a:rPr>
              <a:t>Doğalgaz İndirimi</a:t>
            </a:r>
          </a:p>
        </p:txBody>
      </p:sp>
      <p:sp>
        <p:nvSpPr>
          <p:cNvPr id="25" name="Line 40"/>
          <p:cNvSpPr>
            <a:spLocks noChangeShapeType="1"/>
          </p:cNvSpPr>
          <p:nvPr/>
        </p:nvSpPr>
        <p:spPr bwMode="auto">
          <a:xfrm flipH="1">
            <a:off x="4328221" y="3793689"/>
            <a:ext cx="1485900" cy="1466155"/>
          </a:xfrm>
          <a:prstGeom prst="line">
            <a:avLst/>
          </a:prstGeom>
          <a:noFill/>
          <a:ln w="317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tr-TR" sz="2400">
              <a:latin typeface="Calibri"/>
            </a:endParaRPr>
          </a:p>
        </p:txBody>
      </p:sp>
      <p:sp>
        <p:nvSpPr>
          <p:cNvPr id="26" name="Line 42"/>
          <p:cNvSpPr>
            <a:spLocks noChangeShapeType="1"/>
          </p:cNvSpPr>
          <p:nvPr/>
        </p:nvSpPr>
        <p:spPr bwMode="auto">
          <a:xfrm>
            <a:off x="6880921" y="3342452"/>
            <a:ext cx="762000" cy="159175"/>
          </a:xfrm>
          <a:prstGeom prst="line">
            <a:avLst/>
          </a:prstGeom>
          <a:noFill/>
          <a:ln w="317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tr-TR" sz="2400">
              <a:latin typeface="Calibri"/>
            </a:endParaRPr>
          </a:p>
        </p:txBody>
      </p:sp>
      <p:sp>
        <p:nvSpPr>
          <p:cNvPr id="27" name="Line 43"/>
          <p:cNvSpPr>
            <a:spLocks noChangeShapeType="1"/>
          </p:cNvSpPr>
          <p:nvPr/>
        </p:nvSpPr>
        <p:spPr bwMode="auto">
          <a:xfrm>
            <a:off x="6347521" y="3583403"/>
            <a:ext cx="1059160" cy="748432"/>
          </a:xfrm>
          <a:prstGeom prst="line">
            <a:avLst/>
          </a:prstGeom>
          <a:noFill/>
          <a:ln w="317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tr-TR" sz="2400">
              <a:latin typeface="Calibri"/>
            </a:endParaRPr>
          </a:p>
        </p:txBody>
      </p:sp>
      <p:sp>
        <p:nvSpPr>
          <p:cNvPr id="29" name="Line 45"/>
          <p:cNvSpPr>
            <a:spLocks noChangeShapeType="1"/>
          </p:cNvSpPr>
          <p:nvPr/>
        </p:nvSpPr>
        <p:spPr bwMode="auto">
          <a:xfrm>
            <a:off x="6080821" y="3863785"/>
            <a:ext cx="0" cy="1350789"/>
          </a:xfrm>
          <a:prstGeom prst="line">
            <a:avLst/>
          </a:prstGeom>
          <a:noFill/>
          <a:ln w="666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tr-TR" sz="2400">
              <a:latin typeface="Calibri"/>
            </a:endParaRPr>
          </a:p>
        </p:txBody>
      </p:sp>
      <p:sp>
        <p:nvSpPr>
          <p:cNvPr id="31" name="Rectangle 47"/>
          <p:cNvSpPr>
            <a:spLocks noChangeArrowheads="1"/>
          </p:cNvSpPr>
          <p:nvPr/>
        </p:nvSpPr>
        <p:spPr bwMode="auto">
          <a:xfrm>
            <a:off x="4400049" y="5495258"/>
            <a:ext cx="3001096" cy="990110"/>
          </a:xfrm>
          <a:prstGeom prst="rect">
            <a:avLst/>
          </a:prstGeom>
          <a:solidFill>
            <a:srgbClr val="FFEFDF"/>
          </a:solidFill>
          <a:ln w="12700">
            <a:solidFill>
              <a:srgbClr val="808080"/>
            </a:solidFill>
            <a:miter lim="800000"/>
            <a:headEnd/>
            <a:tailEnd/>
          </a:ln>
        </p:spPr>
        <p:txBody>
          <a:bodyPr anchor="ctr"/>
          <a:lstStyle/>
          <a:p>
            <a:pPr algn="just" eaLnBrk="0" hangingPunct="0"/>
            <a:r>
              <a:rPr lang="tr-TR" sz="1200" b="1" dirty="0">
                <a:solidFill>
                  <a:srgbClr val="002060"/>
                </a:solidFill>
                <a:latin typeface="Calibri"/>
                <a:cs typeface="Times New Roman" panose="02020603050405020304" pitchFamily="18" charset="0"/>
              </a:rPr>
              <a:t>- İstihdam </a:t>
            </a:r>
          </a:p>
          <a:p>
            <a:pPr algn="just" eaLnBrk="0" hangingPunct="0"/>
            <a:r>
              <a:rPr lang="tr-TR" sz="1200" b="1" dirty="0">
                <a:solidFill>
                  <a:srgbClr val="002060"/>
                </a:solidFill>
                <a:latin typeface="Calibri"/>
                <a:cs typeface="Times New Roman" panose="02020603050405020304" pitchFamily="18" charset="0"/>
              </a:rPr>
              <a:t>- Ücretsiz Seyahat </a:t>
            </a:r>
          </a:p>
          <a:p>
            <a:pPr algn="just" eaLnBrk="0" hangingPunct="0"/>
            <a:r>
              <a:rPr lang="tr-TR" sz="1200" b="1" dirty="0">
                <a:solidFill>
                  <a:srgbClr val="002060"/>
                </a:solidFill>
                <a:latin typeface="Calibri"/>
                <a:cs typeface="Times New Roman" panose="02020603050405020304" pitchFamily="18" charset="0"/>
              </a:rPr>
              <a:t>- Ulusal Politika ve Stratejiler</a:t>
            </a:r>
          </a:p>
          <a:p>
            <a:pPr algn="just" eaLnBrk="0" hangingPunct="0"/>
            <a:r>
              <a:rPr lang="tr-TR" sz="1200" b="1" dirty="0">
                <a:solidFill>
                  <a:srgbClr val="002060"/>
                </a:solidFill>
                <a:latin typeface="Calibri"/>
                <a:cs typeface="Times New Roman" panose="02020603050405020304" pitchFamily="18" charset="0"/>
              </a:rPr>
              <a:t>- Koordinasyon</a:t>
            </a:r>
          </a:p>
          <a:p>
            <a:pPr algn="just" eaLnBrk="0" hangingPunct="0"/>
            <a:r>
              <a:rPr lang="tr-TR" sz="1200" b="1" dirty="0">
                <a:solidFill>
                  <a:srgbClr val="002060"/>
                </a:solidFill>
                <a:latin typeface="Calibri"/>
                <a:cs typeface="Times New Roman" panose="02020603050405020304" pitchFamily="18" charset="0"/>
              </a:rPr>
              <a:t>- Sosyal Hizmet ve Yardım</a:t>
            </a:r>
          </a:p>
        </p:txBody>
      </p:sp>
      <p:sp>
        <p:nvSpPr>
          <p:cNvPr id="32" name="Rectangle 2"/>
          <p:cNvSpPr>
            <a:spLocks noChangeArrowheads="1"/>
          </p:cNvSpPr>
          <p:nvPr/>
        </p:nvSpPr>
        <p:spPr bwMode="auto">
          <a:xfrm>
            <a:off x="2592280" y="278650"/>
            <a:ext cx="6438164" cy="46992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tr-TR" sz="2400" b="1" dirty="0">
              <a:ln w="10160">
                <a:solidFill>
                  <a:srgbClr val="4F81BD"/>
                </a:solidFill>
                <a:prstDash val="solid"/>
              </a:ln>
              <a:solidFill>
                <a:srgbClr val="000099"/>
              </a:solidFill>
              <a:effectLst>
                <a:outerShdw blurRad="38100" dist="32000" dir="5400000" algn="tl">
                  <a:srgbClr val="000000">
                    <a:alpha val="30000"/>
                  </a:srgbClr>
                </a:outerShdw>
              </a:effectLst>
              <a:latin typeface="Calibri"/>
            </a:endParaRPr>
          </a:p>
        </p:txBody>
      </p:sp>
      <p:sp>
        <p:nvSpPr>
          <p:cNvPr id="33" name="Rectangle 21"/>
          <p:cNvSpPr>
            <a:spLocks noChangeArrowheads="1"/>
          </p:cNvSpPr>
          <p:nvPr/>
        </p:nvSpPr>
        <p:spPr bwMode="auto">
          <a:xfrm>
            <a:off x="8724350" y="5231270"/>
            <a:ext cx="1296000" cy="516592"/>
          </a:xfrm>
          <a:prstGeom prst="rect">
            <a:avLst/>
          </a:prstGeom>
          <a:solidFill>
            <a:srgbClr val="EAEAEA"/>
          </a:solidFill>
          <a:ln w="12700">
            <a:solidFill>
              <a:srgbClr val="808080"/>
            </a:solidFill>
            <a:miter lim="800000"/>
            <a:headEnd/>
            <a:tailEnd/>
          </a:ln>
        </p:spPr>
        <p:txBody>
          <a:bodyPr anchor="ctr"/>
          <a:lstStyle/>
          <a:p>
            <a:pPr algn="ctr"/>
            <a:r>
              <a:rPr lang="tr-TR" sz="1200" b="1" dirty="0">
                <a:solidFill>
                  <a:srgbClr val="FF0000"/>
                </a:solidFill>
                <a:latin typeface="Calibri"/>
              </a:rPr>
              <a:t>Dışişleri Bakanlığı MSB</a:t>
            </a:r>
          </a:p>
        </p:txBody>
      </p:sp>
      <p:sp>
        <p:nvSpPr>
          <p:cNvPr id="34" name="Rectangle 22"/>
          <p:cNvSpPr>
            <a:spLocks noChangeArrowheads="1"/>
          </p:cNvSpPr>
          <p:nvPr/>
        </p:nvSpPr>
        <p:spPr bwMode="auto">
          <a:xfrm>
            <a:off x="8724351" y="5741536"/>
            <a:ext cx="1296000" cy="837814"/>
          </a:xfrm>
          <a:prstGeom prst="rect">
            <a:avLst/>
          </a:prstGeom>
          <a:solidFill>
            <a:srgbClr val="FFEFDF"/>
          </a:solidFill>
          <a:ln w="12700">
            <a:solidFill>
              <a:srgbClr val="808080"/>
            </a:solidFill>
            <a:miter lim="800000"/>
            <a:headEnd/>
            <a:tailEnd/>
          </a:ln>
        </p:spPr>
        <p:txBody>
          <a:bodyPr anchor="ctr"/>
          <a:lstStyle/>
          <a:p>
            <a:pPr algn="ctr" eaLnBrk="0" hangingPunct="0"/>
            <a:r>
              <a:rPr lang="tr-TR" sz="1200" b="1" dirty="0">
                <a:solidFill>
                  <a:srgbClr val="002060"/>
                </a:solidFill>
                <a:latin typeface="Calibri"/>
                <a:cs typeface="Times New Roman" panose="02020603050405020304" pitchFamily="18" charset="0"/>
              </a:rPr>
              <a:t>Yurtdışı Şehitlikler</a:t>
            </a:r>
          </a:p>
        </p:txBody>
      </p:sp>
      <p:sp>
        <p:nvSpPr>
          <p:cNvPr id="38" name="Line 37"/>
          <p:cNvSpPr>
            <a:spLocks noChangeShapeType="1"/>
          </p:cNvSpPr>
          <p:nvPr/>
        </p:nvSpPr>
        <p:spPr bwMode="auto">
          <a:xfrm flipH="1" flipV="1">
            <a:off x="4151523" y="1872852"/>
            <a:ext cx="1266761" cy="1019821"/>
          </a:xfrm>
          <a:prstGeom prst="line">
            <a:avLst/>
          </a:prstGeom>
          <a:noFill/>
          <a:ln w="3175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tr-TR" sz="2400">
              <a:latin typeface="Calibri"/>
            </a:endParaRPr>
          </a:p>
        </p:txBody>
      </p:sp>
      <p:sp>
        <p:nvSpPr>
          <p:cNvPr id="39" name="Line 38"/>
          <p:cNvSpPr>
            <a:spLocks noChangeShapeType="1"/>
          </p:cNvSpPr>
          <p:nvPr/>
        </p:nvSpPr>
        <p:spPr bwMode="auto">
          <a:xfrm flipH="1" flipV="1">
            <a:off x="4151520" y="3124624"/>
            <a:ext cx="1266765" cy="12339"/>
          </a:xfrm>
          <a:prstGeom prst="line">
            <a:avLst/>
          </a:prstGeom>
          <a:noFill/>
          <a:ln w="3175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tr-TR" sz="2400">
              <a:latin typeface="Calibri"/>
            </a:endParaRPr>
          </a:p>
        </p:txBody>
      </p:sp>
      <p:sp>
        <p:nvSpPr>
          <p:cNvPr id="40" name="Line 39"/>
          <p:cNvSpPr>
            <a:spLocks noChangeShapeType="1"/>
          </p:cNvSpPr>
          <p:nvPr/>
        </p:nvSpPr>
        <p:spPr bwMode="auto">
          <a:xfrm flipH="1">
            <a:off x="4151523" y="3469114"/>
            <a:ext cx="1388479" cy="1115741"/>
          </a:xfrm>
          <a:prstGeom prst="line">
            <a:avLst/>
          </a:prstGeom>
          <a:noFill/>
          <a:ln w="3175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tr-TR" sz="2400">
              <a:latin typeface="Calibri"/>
            </a:endParaRPr>
          </a:p>
        </p:txBody>
      </p:sp>
      <p:sp>
        <p:nvSpPr>
          <p:cNvPr id="41" name="Line 40"/>
          <p:cNvSpPr>
            <a:spLocks noChangeShapeType="1"/>
          </p:cNvSpPr>
          <p:nvPr/>
        </p:nvSpPr>
        <p:spPr bwMode="auto">
          <a:xfrm flipH="1">
            <a:off x="4151523" y="3698275"/>
            <a:ext cx="1616034" cy="1608299"/>
          </a:xfrm>
          <a:prstGeom prst="line">
            <a:avLst/>
          </a:prstGeom>
          <a:noFill/>
          <a:ln w="3175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tr-TR" sz="2400">
              <a:latin typeface="Calibri"/>
            </a:endParaRPr>
          </a:p>
        </p:txBody>
      </p:sp>
      <p:sp>
        <p:nvSpPr>
          <p:cNvPr id="42" name="Line 42"/>
          <p:cNvSpPr>
            <a:spLocks noChangeShapeType="1"/>
          </p:cNvSpPr>
          <p:nvPr/>
        </p:nvSpPr>
        <p:spPr bwMode="auto">
          <a:xfrm>
            <a:off x="6636061" y="3124624"/>
            <a:ext cx="1006859" cy="305740"/>
          </a:xfrm>
          <a:prstGeom prst="line">
            <a:avLst/>
          </a:prstGeom>
          <a:noFill/>
          <a:ln w="3175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tr-TR" sz="2400">
              <a:latin typeface="Calibri"/>
            </a:endParaRPr>
          </a:p>
        </p:txBody>
      </p:sp>
      <p:sp>
        <p:nvSpPr>
          <p:cNvPr id="43" name="Line 43"/>
          <p:cNvSpPr>
            <a:spLocks noChangeShapeType="1"/>
          </p:cNvSpPr>
          <p:nvPr/>
        </p:nvSpPr>
        <p:spPr bwMode="auto">
          <a:xfrm>
            <a:off x="6542586" y="3436333"/>
            <a:ext cx="1109398" cy="1218723"/>
          </a:xfrm>
          <a:prstGeom prst="line">
            <a:avLst/>
          </a:prstGeom>
          <a:noFill/>
          <a:ln w="3175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tr-TR" sz="2400">
              <a:latin typeface="Calibri"/>
            </a:endParaRPr>
          </a:p>
        </p:txBody>
      </p:sp>
      <p:sp>
        <p:nvSpPr>
          <p:cNvPr id="44" name="Line 44"/>
          <p:cNvSpPr>
            <a:spLocks noChangeShapeType="1"/>
          </p:cNvSpPr>
          <p:nvPr/>
        </p:nvSpPr>
        <p:spPr bwMode="auto">
          <a:xfrm>
            <a:off x="6411523" y="3642187"/>
            <a:ext cx="1240461" cy="1664386"/>
          </a:xfrm>
          <a:prstGeom prst="line">
            <a:avLst/>
          </a:prstGeom>
          <a:noFill/>
          <a:ln w="3175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tr-TR" sz="2400">
              <a:latin typeface="Calibri"/>
            </a:endParaRPr>
          </a:p>
        </p:txBody>
      </p:sp>
      <p:sp>
        <p:nvSpPr>
          <p:cNvPr id="45" name="Line 45"/>
          <p:cNvSpPr>
            <a:spLocks noChangeShapeType="1"/>
          </p:cNvSpPr>
          <p:nvPr/>
        </p:nvSpPr>
        <p:spPr bwMode="auto">
          <a:xfrm flipH="1">
            <a:off x="6005990" y="3863785"/>
            <a:ext cx="0" cy="791271"/>
          </a:xfrm>
          <a:prstGeom prst="line">
            <a:avLst/>
          </a:prstGeom>
          <a:noFill/>
          <a:ln w="6667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tr-TR" sz="2400">
              <a:latin typeface="Calibri"/>
            </a:endParaRPr>
          </a:p>
        </p:txBody>
      </p:sp>
      <p:sp>
        <p:nvSpPr>
          <p:cNvPr id="46" name="Line 42"/>
          <p:cNvSpPr>
            <a:spLocks noChangeShapeType="1"/>
          </p:cNvSpPr>
          <p:nvPr/>
        </p:nvSpPr>
        <p:spPr bwMode="auto">
          <a:xfrm flipV="1">
            <a:off x="6693051" y="1872852"/>
            <a:ext cx="949869" cy="1019822"/>
          </a:xfrm>
          <a:prstGeom prst="line">
            <a:avLst/>
          </a:prstGeom>
          <a:noFill/>
          <a:ln w="3175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tr-TR" sz="2400">
              <a:latin typeface="Calibri"/>
            </a:endParaRPr>
          </a:p>
        </p:txBody>
      </p:sp>
      <p:sp>
        <p:nvSpPr>
          <p:cNvPr id="48" name="Rectangle 35"/>
          <p:cNvSpPr>
            <a:spLocks noChangeArrowheads="1"/>
          </p:cNvSpPr>
          <p:nvPr/>
        </p:nvSpPr>
        <p:spPr bwMode="auto">
          <a:xfrm>
            <a:off x="4400049" y="4734146"/>
            <a:ext cx="3001096" cy="715939"/>
          </a:xfrm>
          <a:prstGeom prst="rect">
            <a:avLst/>
          </a:prstGeom>
          <a:solidFill>
            <a:srgbClr val="EAEAEA"/>
          </a:solidFill>
          <a:ln w="12700">
            <a:solidFill>
              <a:srgbClr val="808080"/>
            </a:solidFill>
            <a:miter lim="800000"/>
            <a:headEnd/>
            <a:tailEnd/>
          </a:ln>
        </p:spPr>
        <p:txBody>
          <a:bodyPr anchor="ctr"/>
          <a:lstStyle/>
          <a:p>
            <a:pPr algn="ctr" eaLnBrk="0" hangingPunct="0"/>
            <a:r>
              <a:rPr lang="tr-TR"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cs typeface="Times New Roman" panose="02020603050405020304" pitchFamily="18" charset="0"/>
              </a:rPr>
              <a:t>Şehit Yakınları ve Gaziler Genel Müdürlüğü</a:t>
            </a:r>
          </a:p>
        </p:txBody>
      </p:sp>
      <p:sp>
        <p:nvSpPr>
          <p:cNvPr id="47" name="Rectangle 19"/>
          <p:cNvSpPr>
            <a:spLocks noChangeArrowheads="1"/>
          </p:cNvSpPr>
          <p:nvPr/>
        </p:nvSpPr>
        <p:spPr bwMode="auto">
          <a:xfrm>
            <a:off x="4867668" y="1463247"/>
            <a:ext cx="2376000" cy="385523"/>
          </a:xfrm>
          <a:prstGeom prst="rect">
            <a:avLst/>
          </a:prstGeom>
          <a:solidFill>
            <a:srgbClr val="EAEAEA"/>
          </a:solidFill>
          <a:ln w="12700">
            <a:solidFill>
              <a:srgbClr val="808080"/>
            </a:solidFill>
            <a:miter lim="800000"/>
            <a:headEnd/>
            <a:tailEnd/>
          </a:ln>
        </p:spPr>
        <p:txBody>
          <a:bodyPr anchor="ctr"/>
          <a:lstStyle/>
          <a:p>
            <a:pPr algn="ctr" eaLnBrk="0" hangingPunct="0"/>
            <a:r>
              <a:rPr lang="tr-TR" sz="1200" b="1" dirty="0">
                <a:solidFill>
                  <a:srgbClr val="FF0000"/>
                </a:solidFill>
                <a:latin typeface="Calibri"/>
                <a:cs typeface="Times New Roman" panose="02020603050405020304" pitchFamily="18" charset="0"/>
              </a:rPr>
              <a:t>Aile ve Sosyal Hizmetler Bakanlığı</a:t>
            </a:r>
          </a:p>
        </p:txBody>
      </p:sp>
      <p:sp>
        <p:nvSpPr>
          <p:cNvPr id="49" name="Rectangle 20"/>
          <p:cNvSpPr>
            <a:spLocks noChangeArrowheads="1"/>
          </p:cNvSpPr>
          <p:nvPr/>
        </p:nvSpPr>
        <p:spPr bwMode="auto">
          <a:xfrm>
            <a:off x="4867668" y="1853826"/>
            <a:ext cx="2376001" cy="533015"/>
          </a:xfrm>
          <a:prstGeom prst="rect">
            <a:avLst/>
          </a:prstGeom>
          <a:solidFill>
            <a:srgbClr val="FFEFDF"/>
          </a:solidFill>
          <a:ln w="12700">
            <a:solidFill>
              <a:srgbClr val="808080"/>
            </a:solidFill>
            <a:miter lim="800000"/>
            <a:headEnd/>
            <a:tailEnd/>
          </a:ln>
        </p:spPr>
        <p:txBody>
          <a:bodyPr anchor="ctr"/>
          <a:lstStyle/>
          <a:p>
            <a:pPr eaLnBrk="0" hangingPunct="0"/>
            <a:r>
              <a:rPr lang="tr-TR" sz="1200" b="1" dirty="0">
                <a:solidFill>
                  <a:srgbClr val="002060"/>
                </a:solidFill>
                <a:latin typeface="Calibri"/>
                <a:cs typeface="Times New Roman" panose="02020603050405020304" pitchFamily="18" charset="0"/>
              </a:rPr>
              <a:t>- </a:t>
            </a:r>
            <a:r>
              <a:rPr lang="tr-TR" sz="1200" b="1" u="sng" dirty="0">
                <a:solidFill>
                  <a:srgbClr val="002060"/>
                </a:solidFill>
                <a:latin typeface="Calibri"/>
                <a:cs typeface="Times New Roman" panose="02020603050405020304" pitchFamily="18" charset="0"/>
              </a:rPr>
              <a:t>Hak sahipliği onaylananların atama işlemlerinin yapılması</a:t>
            </a:r>
          </a:p>
        </p:txBody>
      </p:sp>
      <p:sp>
        <p:nvSpPr>
          <p:cNvPr id="50" name="Line 40"/>
          <p:cNvSpPr>
            <a:spLocks noChangeShapeType="1"/>
          </p:cNvSpPr>
          <p:nvPr/>
        </p:nvSpPr>
        <p:spPr bwMode="auto">
          <a:xfrm flipH="1" flipV="1">
            <a:off x="6005990" y="2405868"/>
            <a:ext cx="0" cy="408245"/>
          </a:xfrm>
          <a:prstGeom prst="line">
            <a:avLst/>
          </a:prstGeom>
          <a:noFill/>
          <a:ln w="3175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tr-TR" sz="2400">
              <a:latin typeface="Calibri"/>
            </a:endParaRPr>
          </a:p>
        </p:txBody>
      </p:sp>
      <p:sp>
        <p:nvSpPr>
          <p:cNvPr id="51" name="Rectangle 19"/>
          <p:cNvSpPr>
            <a:spLocks noChangeArrowheads="1"/>
          </p:cNvSpPr>
          <p:nvPr/>
        </p:nvSpPr>
        <p:spPr bwMode="auto">
          <a:xfrm>
            <a:off x="3542190" y="740315"/>
            <a:ext cx="5397624" cy="559145"/>
          </a:xfrm>
          <a:prstGeom prst="rect">
            <a:avLst/>
          </a:prstGeom>
          <a:solidFill>
            <a:srgbClr val="EAEAEA"/>
          </a:solidFill>
          <a:ln w="12700">
            <a:solidFill>
              <a:srgbClr val="808080"/>
            </a:solidFill>
            <a:miter lim="800000"/>
            <a:headEnd/>
            <a:tailEnd/>
          </a:ln>
        </p:spPr>
        <p:txBody>
          <a:bodyPr anchor="ctr"/>
          <a:lstStyle/>
          <a:p>
            <a:pPr algn="ctr"/>
            <a:r>
              <a:rPr lang="tr-TR" b="1" dirty="0">
                <a:solidFill>
                  <a:prstClr val="black"/>
                </a:solidFill>
                <a:cs typeface="Times New Roman" panose="02020603050405020304" pitchFamily="18" charset="0"/>
              </a:rPr>
              <a:t>Kanun,  Yönetmelik,  Cumhurbaşkanlığı Kararları, Genelgeler</a:t>
            </a:r>
          </a:p>
        </p:txBody>
      </p:sp>
      <p:pic>
        <p:nvPicPr>
          <p:cNvPr id="3" name="Resim 2">
            <a:extLst>
              <a:ext uri="{FF2B5EF4-FFF2-40B4-BE49-F238E27FC236}">
                <a16:creationId xmlns:a16="http://schemas.microsoft.com/office/drawing/2014/main" id="{69586DFB-DF9C-490F-A6C7-B5867E357CEA}"/>
              </a:ext>
            </a:extLst>
          </p:cNvPr>
          <p:cNvPicPr>
            <a:picLocks noChangeAspect="1"/>
          </p:cNvPicPr>
          <p:nvPr/>
        </p:nvPicPr>
        <p:blipFill>
          <a:blip r:embed="rId2"/>
          <a:stretch>
            <a:fillRect/>
          </a:stretch>
        </p:blipFill>
        <p:spPr>
          <a:xfrm>
            <a:off x="5228536" y="2545770"/>
            <a:ext cx="1483217" cy="2192834"/>
          </a:xfrm>
          <a:prstGeom prst="rect">
            <a:avLst/>
          </a:prstGeom>
        </p:spPr>
      </p:pic>
    </p:spTree>
    <p:extLst>
      <p:ext uri="{BB962C8B-B14F-4D97-AF65-F5344CB8AC3E}">
        <p14:creationId xmlns:p14="http://schemas.microsoft.com/office/powerpoint/2010/main" val="16513456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yagram 3"/>
          <p:cNvGraphicFramePr/>
          <p:nvPr>
            <p:extLst>
              <p:ext uri="{D42A27DB-BD31-4B8C-83A1-F6EECF244321}">
                <p14:modId xmlns:p14="http://schemas.microsoft.com/office/powerpoint/2010/main" val="2741750862"/>
              </p:ext>
            </p:extLst>
          </p:nvPr>
        </p:nvGraphicFramePr>
        <p:xfrm>
          <a:off x="2999656" y="1484784"/>
          <a:ext cx="6096000" cy="42800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56824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idx="1"/>
          </p:nvPr>
        </p:nvSpPr>
        <p:spPr>
          <a:xfrm>
            <a:off x="1631504" y="1628800"/>
            <a:ext cx="8424936" cy="1944216"/>
          </a:xfrm>
        </p:spPr>
        <p:txBody>
          <a:bodyPr>
            <a:normAutofit fontScale="92500" lnSpcReduction="20000"/>
          </a:bodyPr>
          <a:lstStyle/>
          <a:p>
            <a:pPr algn="just"/>
            <a:r>
              <a:rPr lang="tr-TR" dirty="0">
                <a:solidFill>
                  <a:schemeClr val="tx1"/>
                </a:solidFill>
                <a:latin typeface="+mj-lt"/>
              </a:rPr>
              <a:t>Madde 1 – </a:t>
            </a:r>
            <a:r>
              <a:rPr lang="tr-TR" b="0" dirty="0">
                <a:solidFill>
                  <a:schemeClr val="tx1"/>
                </a:solidFill>
                <a:latin typeface="+mj-lt"/>
              </a:rPr>
              <a:t>Bu kanunun amacı; barışta güven ve asayişi korumak, kaçakçılığı men, takip ve tahkikle , trafik ve yol güvenliğini veya tutuklu ve hükümlülerin sevk ve nakillerini sağlamakla görevli olanların ; Türk Silahlı Kuvvetleri, Jandarma Genel Komutanlığı, Sahil Güvenlik Komutanlığı ve Emniyet Teşkilatında bulunan patlayıcı maddelerin incelenmesi, muhafazası, nakli,</a:t>
            </a:r>
          </a:p>
        </p:txBody>
      </p:sp>
      <p:pic>
        <p:nvPicPr>
          <p:cNvPr id="7" name="İçerik Yer Tutucusu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161631" y="3760116"/>
            <a:ext cx="3868737" cy="2009006"/>
          </a:xfrm>
          <a:prstGeom prst="flowChartAlternateProcess">
            <a:avLst/>
          </a:prstGeom>
        </p:spPr>
      </p:pic>
      <p:sp>
        <p:nvSpPr>
          <p:cNvPr id="2" name="Dikdörtgen 1">
            <a:extLst>
              <a:ext uri="{FF2B5EF4-FFF2-40B4-BE49-F238E27FC236}">
                <a16:creationId xmlns:a16="http://schemas.microsoft.com/office/drawing/2014/main" id="{CCFD88C0-7B64-4467-9630-9246B95F9F6D}"/>
              </a:ext>
            </a:extLst>
          </p:cNvPr>
          <p:cNvSpPr/>
          <p:nvPr/>
        </p:nvSpPr>
        <p:spPr>
          <a:xfrm>
            <a:off x="4048217" y="355108"/>
            <a:ext cx="3000929" cy="461665"/>
          </a:xfrm>
          <a:prstGeom prst="rect">
            <a:avLst/>
          </a:prstGeom>
        </p:spPr>
        <p:txBody>
          <a:bodyPr wrap="square">
            <a:spAutoFit/>
          </a:bodyPr>
          <a:lstStyle/>
          <a:p>
            <a:r>
              <a:rPr lang="tr-TR" sz="2400" b="1" dirty="0">
                <a:solidFill>
                  <a:schemeClr val="bg1"/>
                </a:solidFill>
              </a:rPr>
              <a:t>2330 Sayılı Kanun</a:t>
            </a:r>
            <a:endParaRPr lang="tr-TR" sz="2400" dirty="0"/>
          </a:p>
        </p:txBody>
      </p:sp>
    </p:spTree>
    <p:extLst>
      <p:ext uri="{BB962C8B-B14F-4D97-AF65-F5344CB8AC3E}">
        <p14:creationId xmlns:p14="http://schemas.microsoft.com/office/powerpoint/2010/main" val="30981789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idx="1"/>
          </p:nvPr>
        </p:nvSpPr>
        <p:spPr>
          <a:xfrm>
            <a:off x="1074198" y="678474"/>
            <a:ext cx="9596762" cy="2959646"/>
          </a:xfrm>
        </p:spPr>
        <p:txBody>
          <a:bodyPr>
            <a:normAutofit fontScale="55000" lnSpcReduction="20000"/>
          </a:bodyPr>
          <a:lstStyle/>
          <a:p>
            <a:pPr algn="just"/>
            <a:endParaRPr lang="tr-TR" b="0" dirty="0">
              <a:solidFill>
                <a:schemeClr val="tx1"/>
              </a:solidFill>
              <a:latin typeface="+mj-lt"/>
            </a:endParaRPr>
          </a:p>
          <a:p>
            <a:pPr algn="just"/>
            <a:endParaRPr lang="tr-TR" dirty="0">
              <a:solidFill>
                <a:schemeClr val="tx1"/>
              </a:solidFill>
              <a:latin typeface="+mj-lt"/>
            </a:endParaRPr>
          </a:p>
          <a:p>
            <a:pPr algn="just"/>
            <a:endParaRPr lang="tr-TR" b="0" dirty="0">
              <a:solidFill>
                <a:schemeClr val="tx1"/>
              </a:solidFill>
              <a:latin typeface="+mj-lt"/>
            </a:endParaRPr>
          </a:p>
          <a:p>
            <a:pPr algn="just">
              <a:lnSpc>
                <a:spcPct val="120000"/>
              </a:lnSpc>
            </a:pPr>
            <a:r>
              <a:rPr lang="tr-TR" sz="3300" b="0" dirty="0">
                <a:solidFill>
                  <a:schemeClr val="tx1"/>
                </a:solidFill>
                <a:latin typeface="+mj-lt"/>
              </a:rPr>
              <a:t>    imha edilmesi ve zararsız hâle getirilmesi işlemlerinde görevlendirilenlerin bu görevlerinden dolayı ya da görevleri sona ermiş olsa bile yaptıkları hizmet nedeniyle derhal veya bu yüzden maruz kaldıkları yaralanma veya hastalık sonucu ölmeleri veya engelli hâle gelmeleri halinde ödenecek nakdi tazminat ile birlikte bağlanacak aylığın ve bu yüzden yaralanmaları halinde ödenecek nakdi tazminatın esas ve yöntemlerinin düzenlenmesidir</a:t>
            </a:r>
            <a:r>
              <a:rPr lang="tr-TR" sz="3300" b="0" dirty="0">
                <a:solidFill>
                  <a:schemeClr val="tx1"/>
                </a:solidFill>
              </a:rPr>
              <a:t>.</a:t>
            </a:r>
          </a:p>
          <a:p>
            <a:endParaRPr lang="tr-TR" dirty="0"/>
          </a:p>
        </p:txBody>
      </p:sp>
      <p:pic>
        <p:nvPicPr>
          <p:cNvPr id="7" name="İçerik Yer Tutucusu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284739" y="3638119"/>
            <a:ext cx="4040188" cy="2541408"/>
          </a:xfrm>
          <a:prstGeom prst="flowChartAlternateProcess">
            <a:avLst/>
          </a:prstGeom>
        </p:spPr>
      </p:pic>
      <p:sp>
        <p:nvSpPr>
          <p:cNvPr id="2" name="Dikdörtgen 1">
            <a:extLst>
              <a:ext uri="{FF2B5EF4-FFF2-40B4-BE49-F238E27FC236}">
                <a16:creationId xmlns:a16="http://schemas.microsoft.com/office/drawing/2014/main" id="{D4679635-A8D0-4098-BB30-43491B3D0892}"/>
              </a:ext>
            </a:extLst>
          </p:cNvPr>
          <p:cNvSpPr/>
          <p:nvPr/>
        </p:nvSpPr>
        <p:spPr>
          <a:xfrm>
            <a:off x="4030461" y="230820"/>
            <a:ext cx="2918497" cy="461665"/>
          </a:xfrm>
          <a:prstGeom prst="rect">
            <a:avLst/>
          </a:prstGeom>
        </p:spPr>
        <p:txBody>
          <a:bodyPr wrap="square">
            <a:spAutoFit/>
          </a:bodyPr>
          <a:lstStyle/>
          <a:p>
            <a:r>
              <a:rPr lang="tr-TR" sz="2400" b="1" dirty="0">
                <a:solidFill>
                  <a:schemeClr val="bg1"/>
                </a:solidFill>
              </a:rPr>
              <a:t>2330 Sayılı Kanun</a:t>
            </a:r>
            <a:endParaRPr lang="tr-TR" sz="2400" dirty="0"/>
          </a:p>
        </p:txBody>
      </p:sp>
    </p:spTree>
    <p:extLst>
      <p:ext uri="{BB962C8B-B14F-4D97-AF65-F5344CB8AC3E}">
        <p14:creationId xmlns:p14="http://schemas.microsoft.com/office/powerpoint/2010/main" val="3617268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682624" y="168675"/>
            <a:ext cx="9346618" cy="1604877"/>
          </a:xfrm>
        </p:spPr>
        <p:txBody>
          <a:bodyPr>
            <a:normAutofit/>
          </a:bodyPr>
          <a:lstStyle/>
          <a:p>
            <a:r>
              <a:rPr lang="tr-TR" sz="2700" b="1" dirty="0">
                <a:solidFill>
                  <a:schemeClr val="bg1"/>
                </a:solidFill>
              </a:rPr>
              <a:t>Madde 2 – Bu kanun</a:t>
            </a:r>
            <a:r>
              <a:rPr lang="tr-TR" dirty="0">
                <a:solidFill>
                  <a:schemeClr val="bg1"/>
                </a:solidFill>
              </a:rPr>
              <a:t>;</a:t>
            </a:r>
            <a:br>
              <a:rPr lang="tr-TR" dirty="0"/>
            </a:br>
            <a:endParaRPr lang="tr-TR" dirty="0"/>
          </a:p>
        </p:txBody>
      </p:sp>
      <p:sp>
        <p:nvSpPr>
          <p:cNvPr id="3" name="Metin Yer Tutucusu 2"/>
          <p:cNvSpPr>
            <a:spLocks noGrp="1"/>
          </p:cNvSpPr>
          <p:nvPr>
            <p:ph type="body" idx="1"/>
          </p:nvPr>
        </p:nvSpPr>
        <p:spPr>
          <a:xfrm>
            <a:off x="1981200" y="1340768"/>
            <a:ext cx="8003232" cy="2520280"/>
          </a:xfrm>
        </p:spPr>
        <p:txBody>
          <a:bodyPr>
            <a:normAutofit fontScale="85000" lnSpcReduction="20000"/>
          </a:bodyPr>
          <a:lstStyle/>
          <a:p>
            <a:pPr algn="just" fontAlgn="base"/>
            <a:endParaRPr lang="tr-TR" b="0" dirty="0">
              <a:solidFill>
                <a:schemeClr val="tx1"/>
              </a:solidFill>
            </a:endParaRPr>
          </a:p>
          <a:p>
            <a:pPr algn="just" fontAlgn="base"/>
            <a:r>
              <a:rPr lang="tr-TR" b="0" dirty="0">
                <a:solidFill>
                  <a:schemeClr val="tx1"/>
                </a:solidFill>
                <a:latin typeface="+mn-lt"/>
              </a:rPr>
              <a:t>a) </a:t>
            </a:r>
            <a:r>
              <a:rPr lang="tr-TR" dirty="0" err="1">
                <a:solidFill>
                  <a:schemeClr val="tx1"/>
                </a:solidFill>
                <a:latin typeface="+mn-lt"/>
              </a:rPr>
              <a:t>İçgüvenlik</a:t>
            </a:r>
            <a:r>
              <a:rPr lang="tr-TR" dirty="0">
                <a:solidFill>
                  <a:schemeClr val="tx1"/>
                </a:solidFill>
                <a:latin typeface="+mn-lt"/>
              </a:rPr>
              <a:t> ve asayişin korunması veya kaçakçılığın men, takip ve tahkiki veya trafik ve yol güvenliğini sağlamak konularında görevlendirilen</a:t>
            </a:r>
            <a:r>
              <a:rPr lang="tr-TR" u="sng" dirty="0">
                <a:solidFill>
                  <a:schemeClr val="tx1"/>
                </a:solidFill>
                <a:latin typeface="+mn-lt"/>
              </a:rPr>
              <a:t>: </a:t>
            </a:r>
          </a:p>
          <a:p>
            <a:pPr algn="just" fontAlgn="base"/>
            <a:r>
              <a:rPr lang="tr-TR" b="0" dirty="0">
                <a:solidFill>
                  <a:schemeClr val="tx1"/>
                </a:solidFill>
                <a:latin typeface="+mn-lt"/>
              </a:rPr>
              <a:t>	1. Jandarma Genel Komutanlığı, Emniyet Genel Müdürlüğü ve Sahil Güvenlik Komutanlığı personelini,</a:t>
            </a:r>
          </a:p>
          <a:p>
            <a:r>
              <a:rPr lang="tr-TR" b="0" dirty="0">
                <a:solidFill>
                  <a:schemeClr val="tx1"/>
                </a:solidFill>
                <a:latin typeface="+mn-lt"/>
              </a:rPr>
              <a:t>	2. Silahlı Kuvvetler mensuplarını,</a:t>
            </a:r>
          </a:p>
          <a:p>
            <a:r>
              <a:rPr lang="tr-TR" b="0" dirty="0">
                <a:solidFill>
                  <a:schemeClr val="tx1"/>
                </a:solidFill>
                <a:latin typeface="+mn-lt"/>
              </a:rPr>
              <a:t>	3. Milli İstihbarat Teşkilatı mensuplarını,</a:t>
            </a:r>
          </a:p>
          <a:p>
            <a:endParaRPr lang="tr-TR" dirty="0">
              <a:latin typeface="+mj-lt"/>
            </a:endParaRPr>
          </a:p>
        </p:txBody>
      </p:sp>
      <p:pic>
        <p:nvPicPr>
          <p:cNvPr id="8" name="İçerik Yer Tutucusu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784877" y="3759324"/>
            <a:ext cx="1583575" cy="2223655"/>
          </a:xfrm>
          <a:prstGeom prst="ellipse">
            <a:avLst/>
          </a:prstGeom>
        </p:spPr>
      </p:pic>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8883" y="3539003"/>
            <a:ext cx="2808312" cy="2664296"/>
          </a:xfrm>
          <a:prstGeom prst="roundRect">
            <a:avLst/>
          </a:prstGeom>
        </p:spPr>
      </p:pic>
    </p:spTree>
    <p:extLst>
      <p:ext uri="{BB962C8B-B14F-4D97-AF65-F5344CB8AC3E}">
        <p14:creationId xmlns:p14="http://schemas.microsoft.com/office/powerpoint/2010/main" val="13471804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9012" y="4390752"/>
            <a:ext cx="5112568" cy="1916832"/>
          </a:xfrm>
          <a:prstGeom prst="roundRect">
            <a:avLst/>
          </a:prstGeom>
        </p:spPr>
      </p:pic>
      <p:sp>
        <p:nvSpPr>
          <p:cNvPr id="3" name="Metin Yer Tutucusu 2"/>
          <p:cNvSpPr>
            <a:spLocks noGrp="1"/>
          </p:cNvSpPr>
          <p:nvPr>
            <p:ph type="body" sz="half" idx="2"/>
          </p:nvPr>
        </p:nvSpPr>
        <p:spPr>
          <a:xfrm>
            <a:off x="1865530" y="908721"/>
            <a:ext cx="4725525" cy="3915435"/>
          </a:xfrm>
        </p:spPr>
        <p:txBody>
          <a:bodyPr>
            <a:normAutofit/>
          </a:bodyPr>
          <a:lstStyle/>
          <a:p>
            <a:pPr algn="just" fontAlgn="base"/>
            <a:r>
              <a:rPr lang="tr-TR" sz="2400" dirty="0"/>
              <a:t>	</a:t>
            </a:r>
            <a:r>
              <a:rPr lang="tr-TR" sz="2000" dirty="0">
                <a:solidFill>
                  <a:schemeClr val="tx1"/>
                </a:solidFill>
                <a:latin typeface="+mj-lt"/>
              </a:rPr>
              <a:t>4. Çarşı, mahalle ve kır bekçilerini,</a:t>
            </a:r>
          </a:p>
          <a:p>
            <a:pPr algn="just" fontAlgn="base"/>
            <a:r>
              <a:rPr lang="tr-TR" sz="2000" dirty="0">
                <a:solidFill>
                  <a:schemeClr val="tx1"/>
                </a:solidFill>
                <a:latin typeface="+mj-lt"/>
              </a:rPr>
              <a:t>	5 Orman memurları ve personeli ile Gümrük Muhafaza memurlarını,</a:t>
            </a:r>
          </a:p>
          <a:p>
            <a:pPr algn="just" fontAlgn="base"/>
            <a:r>
              <a:rPr lang="tr-TR" sz="2000" dirty="0">
                <a:solidFill>
                  <a:schemeClr val="tx1"/>
                </a:solidFill>
                <a:latin typeface="+mj-lt"/>
              </a:rPr>
              <a:t>	b) Güven ve asayişi ihlal eden eylemlere ve kaçakçılığa ilişkin olayların soruşturma ve kovuşturma işlemlerini yürüten adli ve askeri hakimleri, Cumhuriyet savcı ve yardımcılarıyla askeri savcı ve yardımcılarını;</a:t>
            </a:r>
          </a:p>
          <a:p>
            <a:pPr algn="just"/>
            <a:endParaRPr lang="tr-TR" sz="24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9859" y="332656"/>
            <a:ext cx="3528392" cy="6192688"/>
          </a:xfrm>
          <a:prstGeom prst="roundRect">
            <a:avLst/>
          </a:prstGeom>
        </p:spPr>
      </p:pic>
      <p:sp>
        <p:nvSpPr>
          <p:cNvPr id="2" name="Dikdörtgen 1">
            <a:extLst>
              <a:ext uri="{FF2B5EF4-FFF2-40B4-BE49-F238E27FC236}">
                <a16:creationId xmlns:a16="http://schemas.microsoft.com/office/drawing/2014/main" id="{86D25067-24E7-44E3-81B3-ADDEEDA5355D}"/>
              </a:ext>
            </a:extLst>
          </p:cNvPr>
          <p:cNvSpPr/>
          <p:nvPr/>
        </p:nvSpPr>
        <p:spPr>
          <a:xfrm>
            <a:off x="3968317" y="332656"/>
            <a:ext cx="2980641" cy="461665"/>
          </a:xfrm>
          <a:prstGeom prst="rect">
            <a:avLst/>
          </a:prstGeom>
        </p:spPr>
        <p:txBody>
          <a:bodyPr wrap="square">
            <a:spAutoFit/>
          </a:bodyPr>
          <a:lstStyle/>
          <a:p>
            <a:r>
              <a:rPr lang="tr-TR" sz="2400" b="1" dirty="0">
                <a:solidFill>
                  <a:schemeClr val="bg1"/>
                </a:solidFill>
              </a:rPr>
              <a:t>2330 Sayılı Kanun</a:t>
            </a:r>
            <a:endParaRPr lang="tr-TR" sz="2400" dirty="0"/>
          </a:p>
        </p:txBody>
      </p:sp>
    </p:spTree>
    <p:extLst>
      <p:ext uri="{BB962C8B-B14F-4D97-AF65-F5344CB8AC3E}">
        <p14:creationId xmlns:p14="http://schemas.microsoft.com/office/powerpoint/2010/main" val="354546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631504" y="1583795"/>
            <a:ext cx="8424936" cy="5157573"/>
          </a:xfrm>
        </p:spPr>
        <p:txBody>
          <a:bodyPr>
            <a:normAutofit/>
          </a:bodyPr>
          <a:lstStyle/>
          <a:p>
            <a:pPr marL="0" indent="0" fontAlgn="base">
              <a:buNone/>
            </a:pPr>
            <a:r>
              <a:rPr lang="tr-TR" sz="2400" dirty="0">
                <a:solidFill>
                  <a:schemeClr val="tx1"/>
                </a:solidFill>
                <a:latin typeface="+mn-lt"/>
              </a:rPr>
              <a:t>c</a:t>
            </a:r>
            <a:r>
              <a:rPr lang="tr-TR" sz="2000" dirty="0">
                <a:solidFill>
                  <a:schemeClr val="tx1"/>
                </a:solidFill>
                <a:latin typeface="+mn-lt"/>
              </a:rPr>
              <a:t>) Güven ve asayişi ihlal eden eylemler ile kaçakçılığa ilişkin eylemlerin önlenmesine yönelik görev yapan mülki idare amirlerini;</a:t>
            </a:r>
          </a:p>
          <a:p>
            <a:pPr marL="0" indent="0" fontAlgn="base">
              <a:buNone/>
            </a:pPr>
            <a:r>
              <a:rPr lang="tr-TR" sz="2000" dirty="0">
                <a:solidFill>
                  <a:schemeClr val="tx1"/>
                </a:solidFill>
                <a:latin typeface="+mn-lt"/>
              </a:rPr>
              <a:t>d) Tutuklu ve hükümlülerin sevk ve nakilleri ile ceza ve tutukevlerinin iç ve dış güvenliğini sağlamakla görevli bulunan personeli; </a:t>
            </a:r>
          </a:p>
          <a:p>
            <a:pPr marL="0" indent="0" fontAlgn="base">
              <a:buNone/>
            </a:pPr>
            <a:r>
              <a:rPr lang="tr-TR" sz="2000" dirty="0">
                <a:solidFill>
                  <a:schemeClr val="tx1"/>
                </a:solidFill>
                <a:latin typeface="+mn-lt"/>
              </a:rPr>
              <a:t>e) Güven ve asayişin korunmasında hizmetlerinden yararlanılması zorunlu olan ve yetkililerce kendilerine bu amaca yönelik görev verilen kamu görevlileri ve sivilleri;</a:t>
            </a:r>
          </a:p>
          <a:p>
            <a:pPr marL="0" indent="0" fontAlgn="base">
              <a:buNone/>
            </a:pPr>
            <a:r>
              <a:rPr lang="tr-TR" sz="2000" dirty="0">
                <a:solidFill>
                  <a:schemeClr val="tx1"/>
                </a:solidFill>
                <a:latin typeface="+mn-lt"/>
              </a:rPr>
              <a:t>f) İç güvenlik ve asayişin korunmasında veya kaçakçılığın men, takip ve tahkiki ile ilgili olarak güvenlik kuvvetlerine kendiliklerinden yardımcı olmuş ve faydalı oldukları yetkililerce tevsik edilmiş şahısları;</a:t>
            </a:r>
          </a:p>
          <a:p>
            <a:pPr marL="0" indent="0" fontAlgn="base">
              <a:buNone/>
            </a:pPr>
            <a:r>
              <a:rPr lang="tr-TR" sz="2000" dirty="0">
                <a:solidFill>
                  <a:schemeClr val="tx1"/>
                </a:solidFill>
                <a:latin typeface="+mn-lt"/>
              </a:rPr>
              <a:t>g) Devlet güçlerini sindirme amacına yönelik olarak yapılan saldırılara maruz kalan kamu görevlilerini;</a:t>
            </a:r>
          </a:p>
          <a:p>
            <a:endParaRPr lang="tr-TR" dirty="0"/>
          </a:p>
        </p:txBody>
      </p:sp>
      <p:sp>
        <p:nvSpPr>
          <p:cNvPr id="2" name="Dikdörtgen 1">
            <a:extLst>
              <a:ext uri="{FF2B5EF4-FFF2-40B4-BE49-F238E27FC236}">
                <a16:creationId xmlns:a16="http://schemas.microsoft.com/office/drawing/2014/main" id="{FFA4483C-2149-4009-ADA6-714FF4261DBC}"/>
              </a:ext>
            </a:extLst>
          </p:cNvPr>
          <p:cNvSpPr/>
          <p:nvPr/>
        </p:nvSpPr>
        <p:spPr>
          <a:xfrm>
            <a:off x="4305670" y="275208"/>
            <a:ext cx="4465467" cy="461665"/>
          </a:xfrm>
          <a:prstGeom prst="rect">
            <a:avLst/>
          </a:prstGeom>
        </p:spPr>
        <p:txBody>
          <a:bodyPr wrap="square">
            <a:spAutoFit/>
          </a:bodyPr>
          <a:lstStyle/>
          <a:p>
            <a:r>
              <a:rPr lang="tr-TR" sz="2400" b="1" dirty="0">
                <a:solidFill>
                  <a:schemeClr val="bg1"/>
                </a:solidFill>
              </a:rPr>
              <a:t>2330 Sayılı Kanun</a:t>
            </a:r>
            <a:endParaRPr lang="tr-TR" sz="2400" dirty="0"/>
          </a:p>
        </p:txBody>
      </p:sp>
    </p:spTree>
    <p:extLst>
      <p:ext uri="{BB962C8B-B14F-4D97-AF65-F5344CB8AC3E}">
        <p14:creationId xmlns:p14="http://schemas.microsoft.com/office/powerpoint/2010/main" val="41787779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sz="half" idx="2"/>
          </p:nvPr>
        </p:nvSpPr>
        <p:spPr>
          <a:xfrm>
            <a:off x="1511252" y="1178750"/>
            <a:ext cx="4584748" cy="6183306"/>
          </a:xfrm>
        </p:spPr>
        <p:txBody>
          <a:bodyPr>
            <a:noAutofit/>
          </a:bodyPr>
          <a:lstStyle/>
          <a:p>
            <a:pPr marL="0" indent="0" algn="just" fontAlgn="base">
              <a:buNone/>
            </a:pPr>
            <a:r>
              <a:rPr lang="tr-TR" sz="2000" dirty="0">
                <a:solidFill>
                  <a:schemeClr val="tx1"/>
                </a:solidFill>
                <a:latin typeface="+mj-lt"/>
              </a:rPr>
              <a:t>h) Türk Silahlı Kuvvetleri, Jandarma Genel Komutanlığı, Sahil Güvenlik Komutanlığı ve Emniyet Teşkilatında bulunan ve 24/2/2000 tarihli ve 4536 sayılı Denizlerde ve Yurt Yüzeyinde Görülen Patlayıcı Madde ve Şüpheli Cisimlere Uygulanacak Esaslara İlişkin Kanunda tanımlanan patlayıcı maddelerin incelenmesi, muhafazası, nakli, imha edilmesi ve zararsız hâle getirilmesi işlemlerinde görevlendirilenleri; </a:t>
            </a:r>
          </a:p>
          <a:p>
            <a:pPr marL="0" indent="0" algn="just" fontAlgn="base">
              <a:buNone/>
            </a:pPr>
            <a:r>
              <a:rPr lang="tr-TR" sz="2000" dirty="0">
                <a:solidFill>
                  <a:schemeClr val="tx1"/>
                </a:solidFill>
                <a:latin typeface="+mj-lt"/>
              </a:rPr>
              <a:t>ı) Yukarıdaki bentlerde sayılanların yaptıkları görevler veya yardımlar sebebiyle saldırıya maruz kalan eş, füru, ana, baba ve kardeşlerini kapsar.</a:t>
            </a:r>
          </a:p>
          <a:p>
            <a:pPr marL="0" indent="0" algn="just" fontAlgn="base">
              <a:buNone/>
            </a:pPr>
            <a:r>
              <a:rPr lang="tr-TR" sz="2400" dirty="0"/>
              <a:t>	</a:t>
            </a:r>
          </a:p>
        </p:txBody>
      </p:sp>
      <p:pic>
        <p:nvPicPr>
          <p:cNvPr id="7" name="İçerik Yer Tutucusu 6"/>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6808218" y="4115697"/>
            <a:ext cx="3800475" cy="1930886"/>
          </a:xfrm>
          <a:prstGeom prst="flowChartAlternateProcess">
            <a:avLst/>
          </a:prstGeom>
        </p:spPr>
      </p:pic>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8960" y="639219"/>
            <a:ext cx="3275756" cy="3369642"/>
          </a:xfrm>
          <a:prstGeom prst="flowChartAlternateProcess">
            <a:avLst/>
          </a:prstGeom>
        </p:spPr>
      </p:pic>
      <p:sp>
        <p:nvSpPr>
          <p:cNvPr id="2" name="Dikdörtgen 1">
            <a:extLst>
              <a:ext uri="{FF2B5EF4-FFF2-40B4-BE49-F238E27FC236}">
                <a16:creationId xmlns:a16="http://schemas.microsoft.com/office/drawing/2014/main" id="{3C3524CF-0C29-4818-9742-B6840BB7E98B}"/>
              </a:ext>
            </a:extLst>
          </p:cNvPr>
          <p:cNvSpPr/>
          <p:nvPr/>
        </p:nvSpPr>
        <p:spPr>
          <a:xfrm>
            <a:off x="3803626" y="301550"/>
            <a:ext cx="3974940" cy="461665"/>
          </a:xfrm>
          <a:prstGeom prst="rect">
            <a:avLst/>
          </a:prstGeom>
        </p:spPr>
        <p:txBody>
          <a:bodyPr wrap="square">
            <a:spAutoFit/>
          </a:bodyPr>
          <a:lstStyle/>
          <a:p>
            <a:r>
              <a:rPr lang="tr-TR" sz="2400" b="1" dirty="0">
                <a:solidFill>
                  <a:schemeClr val="bg1"/>
                </a:solidFill>
              </a:rPr>
              <a:t>2330 Sayılı Kanun</a:t>
            </a:r>
            <a:endParaRPr lang="tr-TR" sz="2400" dirty="0"/>
          </a:p>
        </p:txBody>
      </p:sp>
    </p:spTree>
    <p:extLst>
      <p:ext uri="{BB962C8B-B14F-4D97-AF65-F5344CB8AC3E}">
        <p14:creationId xmlns:p14="http://schemas.microsoft.com/office/powerpoint/2010/main" val="3312776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yagram 3"/>
          <p:cNvGraphicFramePr/>
          <p:nvPr>
            <p:extLst/>
          </p:nvPr>
        </p:nvGraphicFramePr>
        <p:xfrm>
          <a:off x="2999656" y="1453232"/>
          <a:ext cx="6096000" cy="42800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11090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2090556" y="3429000"/>
            <a:ext cx="764235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tr-TR" sz="3200" b="1" dirty="0">
                <a:solidFill>
                  <a:srgbClr val="C00000"/>
                </a:solidFill>
              </a:rPr>
              <a:t>İSTİHDAM HAKKI</a:t>
            </a:r>
          </a:p>
          <a:p>
            <a:pPr algn="ctr"/>
            <a:endParaRPr lang="tr-TR" sz="3200" b="1" dirty="0">
              <a:solidFill>
                <a:srgbClr val="4F81BD">
                  <a:lumMod val="50000"/>
                </a:srgbClr>
              </a:solidFill>
            </a:endParaRPr>
          </a:p>
        </p:txBody>
      </p:sp>
    </p:spTree>
    <p:extLst>
      <p:ext uri="{BB962C8B-B14F-4D97-AF65-F5344CB8AC3E}">
        <p14:creationId xmlns:p14="http://schemas.microsoft.com/office/powerpoint/2010/main" val="27640398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a:spLocks noGrp="1"/>
          </p:cNvSpPr>
          <p:nvPr>
            <p:ph idx="1"/>
          </p:nvPr>
        </p:nvSpPr>
        <p:spPr>
          <a:xfrm>
            <a:off x="3461953" y="488272"/>
            <a:ext cx="6369463" cy="3151574"/>
          </a:xfrm>
        </p:spPr>
        <p:txBody>
          <a:bodyPr>
            <a:noAutofit/>
          </a:bodyPr>
          <a:lstStyle/>
          <a:p>
            <a:pPr marL="0" indent="0">
              <a:spcBef>
                <a:spcPts val="0"/>
              </a:spcBef>
              <a:buNone/>
            </a:pPr>
            <a:r>
              <a:rPr lang="tr-TR" sz="2400" b="1" dirty="0">
                <a:ln w="10541" cmpd="sng">
                  <a:solidFill>
                    <a:schemeClr val="accent1">
                      <a:shade val="88000"/>
                      <a:satMod val="110000"/>
                    </a:schemeClr>
                  </a:solidFill>
                  <a:prstDash val="solid"/>
                </a:ln>
                <a:solidFill>
                  <a:schemeClr val="bg1"/>
                </a:solidFill>
                <a:latin typeface="+mn-lt"/>
                <a:cs typeface="Times New Roman" panose="02020603050405020304" pitchFamily="18" charset="0"/>
              </a:rPr>
              <a:t>            Mevzuat Çalışmaları</a:t>
            </a:r>
            <a:endParaRPr lang="tr-TR" sz="2400" dirty="0">
              <a:solidFill>
                <a:schemeClr val="bg1"/>
              </a:solidFill>
              <a:latin typeface="+mn-lt"/>
              <a:cs typeface="Times New Roman" pitchFamily="18" charset="0"/>
            </a:endParaRPr>
          </a:p>
          <a:p>
            <a:pPr marL="114300" indent="0">
              <a:spcBef>
                <a:spcPts val="0"/>
              </a:spcBef>
              <a:buNone/>
            </a:pPr>
            <a:endParaRPr lang="tr-TR" sz="2400" b="1" dirty="0">
              <a:latin typeface="+mn-lt"/>
              <a:cs typeface="Times New Roman" pitchFamily="18" charset="0"/>
            </a:endParaRPr>
          </a:p>
          <a:p>
            <a:pPr>
              <a:spcBef>
                <a:spcPts val="0"/>
              </a:spcBef>
            </a:pPr>
            <a:r>
              <a:rPr lang="tr-TR" sz="2400" b="1" dirty="0">
                <a:solidFill>
                  <a:schemeClr val="tx1"/>
                </a:solidFill>
                <a:latin typeface="+mn-lt"/>
                <a:cs typeface="Times New Roman" pitchFamily="18" charset="0"/>
              </a:rPr>
              <a:t>Şehit yakınları ve gazilerimizle ilgili mevzuatlar  incelenmiş;</a:t>
            </a:r>
          </a:p>
          <a:p>
            <a:pPr>
              <a:spcBef>
                <a:spcPts val="0"/>
              </a:spcBef>
            </a:pPr>
            <a:r>
              <a:rPr lang="tr-TR" sz="2400" b="1" dirty="0">
                <a:solidFill>
                  <a:schemeClr val="tx1"/>
                </a:solidFill>
                <a:latin typeface="+mn-lt"/>
                <a:cs typeface="Times New Roman" pitchFamily="18" charset="0"/>
              </a:rPr>
              <a:t>Bu alanda faaliyet gösteren STK’lar ve ilgili kurumların görüşleri alınmış;</a:t>
            </a:r>
          </a:p>
          <a:p>
            <a:pPr>
              <a:spcBef>
                <a:spcPts val="0"/>
              </a:spcBef>
            </a:pPr>
            <a:r>
              <a:rPr lang="tr-TR" sz="2400" b="1" dirty="0">
                <a:solidFill>
                  <a:schemeClr val="tx1"/>
                </a:solidFill>
                <a:latin typeface="+mn-lt"/>
                <a:cs typeface="Times New Roman" pitchFamily="18" charset="0"/>
              </a:rPr>
              <a:t>Şehit Yakınları ve Gazilerimizin talep ve önerileri değerlendirilmiş;</a:t>
            </a:r>
          </a:p>
          <a:p>
            <a:pPr>
              <a:spcBef>
                <a:spcPts val="0"/>
              </a:spcBef>
            </a:pPr>
            <a:endParaRPr lang="tr-TR" sz="2400" dirty="0">
              <a:solidFill>
                <a:srgbClr val="000099"/>
              </a:solidFill>
              <a:cs typeface="Times New Roman" pitchFamily="18" charset="0"/>
            </a:endParaRPr>
          </a:p>
          <a:p>
            <a:pPr algn="just"/>
            <a:endParaRPr lang="tr-TR" sz="2400" dirty="0">
              <a:solidFill>
                <a:srgbClr val="000099"/>
              </a:solidFill>
              <a:cs typeface="Times New Roman" pitchFamily="18" charset="0"/>
            </a:endParaRP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4198" y="1427339"/>
            <a:ext cx="2387755" cy="1790816"/>
          </a:xfrm>
          <a:prstGeom prst="rect">
            <a:avLst/>
          </a:prstGeom>
        </p:spPr>
      </p:pic>
      <p:sp>
        <p:nvSpPr>
          <p:cNvPr id="6" name="İçerik Yer Tutucusu 2"/>
          <p:cNvSpPr txBox="1">
            <a:spLocks/>
          </p:cNvSpPr>
          <p:nvPr/>
        </p:nvSpPr>
        <p:spPr bwMode="auto">
          <a:xfrm>
            <a:off x="1447060" y="3639845"/>
            <a:ext cx="8384356" cy="2489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None/>
            </a:pPr>
            <a:r>
              <a:rPr lang="tr-TR" sz="2400" b="1" dirty="0">
                <a:solidFill>
                  <a:prstClr val="black"/>
                </a:solidFill>
                <a:cs typeface="Times New Roman" pitchFamily="18" charset="0"/>
              </a:rPr>
              <a:t>*12 Temmuz 2012 tarihinde 6353, 2 Ağustos 2013 tarihinde 6495 Sayılı Kanunlarda düzenlemeler yapılmıştır.  </a:t>
            </a:r>
          </a:p>
          <a:p>
            <a:pPr marL="0" indent="0" algn="just">
              <a:spcBef>
                <a:spcPts val="0"/>
              </a:spcBef>
              <a:buNone/>
            </a:pPr>
            <a:r>
              <a:rPr lang="tr-TR" sz="2400" b="1" dirty="0">
                <a:solidFill>
                  <a:prstClr val="black"/>
                </a:solidFill>
                <a:cs typeface="Times New Roman" pitchFamily="18" charset="0"/>
              </a:rPr>
              <a:t>*19 Şubat 2014 tarihli Resmi </a:t>
            </a:r>
            <a:r>
              <a:rPr lang="tr-TR" sz="2400" b="1" dirty="0" err="1">
                <a:solidFill>
                  <a:prstClr val="black"/>
                </a:solidFill>
                <a:cs typeface="Times New Roman" pitchFamily="18" charset="0"/>
              </a:rPr>
              <a:t>Gazete’de</a:t>
            </a:r>
            <a:r>
              <a:rPr lang="tr-TR" sz="2400" b="1" dirty="0">
                <a:solidFill>
                  <a:prstClr val="black"/>
                </a:solidFill>
                <a:cs typeface="Times New Roman" pitchFamily="18" charset="0"/>
              </a:rPr>
              <a:t> yayımlanan 6518 sayılı Kanunla İçişleri Bakanlığı’nca İstihdamla ilgili yürütülen iş ve işlemler Bakanlığımıza devredilmiştir. </a:t>
            </a:r>
          </a:p>
        </p:txBody>
      </p:sp>
    </p:spTree>
    <p:extLst>
      <p:ext uri="{BB962C8B-B14F-4D97-AF65-F5344CB8AC3E}">
        <p14:creationId xmlns:p14="http://schemas.microsoft.com/office/powerpoint/2010/main" val="11073791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Metin kutusu 34"/>
          <p:cNvSpPr txBox="1"/>
          <p:nvPr/>
        </p:nvSpPr>
        <p:spPr>
          <a:xfrm>
            <a:off x="1523999" y="235559"/>
            <a:ext cx="9146959" cy="46166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tr-TR" sz="2400" b="1" dirty="0">
                <a:ln w="10541" cmpd="sng">
                  <a:solidFill>
                    <a:srgbClr val="4F81BD">
                      <a:shade val="88000"/>
                      <a:satMod val="110000"/>
                    </a:srgbClr>
                  </a:solidFill>
                  <a:prstDash val="solid"/>
                </a:ln>
                <a:solidFill>
                  <a:schemeClr val="bg1"/>
                </a:solidFill>
                <a:cs typeface="Times New Roman" panose="02020603050405020304" pitchFamily="18" charset="0"/>
              </a:rPr>
              <a:t>Son İstiklal Savaşı Gazisi Süvari Çavuş Yakup SATAR</a:t>
            </a:r>
          </a:p>
        </p:txBody>
      </p:sp>
      <p:sp>
        <p:nvSpPr>
          <p:cNvPr id="32" name="Rectangle 2"/>
          <p:cNvSpPr>
            <a:spLocks noChangeArrowheads="1"/>
          </p:cNvSpPr>
          <p:nvPr/>
        </p:nvSpPr>
        <p:spPr bwMode="auto">
          <a:xfrm>
            <a:off x="2592280" y="278650"/>
            <a:ext cx="6438164" cy="46992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tr-TR" sz="2400" b="1" dirty="0">
              <a:ln w="10160">
                <a:solidFill>
                  <a:srgbClr val="4F81BD"/>
                </a:solidFill>
                <a:prstDash val="solid"/>
              </a:ln>
              <a:solidFill>
                <a:srgbClr val="000099"/>
              </a:solidFill>
              <a:effectLst>
                <a:outerShdw blurRad="38100" dist="32000" dir="5400000" algn="tl">
                  <a:srgbClr val="000000">
                    <a:alpha val="30000"/>
                  </a:srgbClr>
                </a:outerShdw>
              </a:effectLst>
              <a:latin typeface="Calibri"/>
            </a:endParaRPr>
          </a:p>
        </p:txBody>
      </p:sp>
      <p:pic>
        <p:nvPicPr>
          <p:cNvPr id="22" name="Resim 21">
            <a:extLst>
              <a:ext uri="{FF2B5EF4-FFF2-40B4-BE49-F238E27FC236}">
                <a16:creationId xmlns:a16="http://schemas.microsoft.com/office/drawing/2014/main" id="{AB836551-E715-4312-925B-942BA038D79A}"/>
              </a:ext>
            </a:extLst>
          </p:cNvPr>
          <p:cNvPicPr>
            <a:picLocks noChangeAspect="1"/>
          </p:cNvPicPr>
          <p:nvPr/>
        </p:nvPicPr>
        <p:blipFill>
          <a:blip r:embed="rId2"/>
          <a:stretch>
            <a:fillRect/>
          </a:stretch>
        </p:blipFill>
        <p:spPr>
          <a:xfrm>
            <a:off x="1376041" y="1417976"/>
            <a:ext cx="2981462" cy="4556697"/>
          </a:xfrm>
          <a:prstGeom prst="rect">
            <a:avLst/>
          </a:prstGeom>
        </p:spPr>
      </p:pic>
      <p:sp>
        <p:nvSpPr>
          <p:cNvPr id="23" name="Dikdörtgen 22">
            <a:extLst>
              <a:ext uri="{FF2B5EF4-FFF2-40B4-BE49-F238E27FC236}">
                <a16:creationId xmlns:a16="http://schemas.microsoft.com/office/drawing/2014/main" id="{81C14FC2-37ED-41D9-92F6-B80FC80248AE}"/>
              </a:ext>
            </a:extLst>
          </p:cNvPr>
          <p:cNvSpPr/>
          <p:nvPr/>
        </p:nvSpPr>
        <p:spPr>
          <a:xfrm>
            <a:off x="4758430" y="2413338"/>
            <a:ext cx="6057529" cy="2246769"/>
          </a:xfrm>
          <a:prstGeom prst="rect">
            <a:avLst/>
          </a:prstGeom>
        </p:spPr>
        <p:txBody>
          <a:bodyPr wrap="square">
            <a:spAutoFit/>
          </a:bodyPr>
          <a:lstStyle/>
          <a:p>
            <a:r>
              <a:rPr lang="tr-TR" sz="2000" dirty="0">
                <a:solidFill>
                  <a:schemeClr val="tx1"/>
                </a:solidFill>
                <a:ea typeface="Calibri"/>
              </a:rPr>
              <a:t>11 Mart 1898 günü Kırım’da doğan Yakup SATAR,</a:t>
            </a:r>
          </a:p>
          <a:p>
            <a:r>
              <a:rPr lang="tr-TR" sz="2000" dirty="0">
                <a:solidFill>
                  <a:schemeClr val="tx1"/>
                </a:solidFill>
                <a:ea typeface="Calibri"/>
              </a:rPr>
              <a:t>8 Nisan 2008 günü 110 yaşında Eskişehir’de vefat etmiştir. </a:t>
            </a:r>
          </a:p>
          <a:p>
            <a:r>
              <a:rPr lang="tr-TR" sz="2000" dirty="0">
                <a:solidFill>
                  <a:schemeClr val="tx1"/>
                </a:solidFill>
                <a:ea typeface="Calibri"/>
              </a:rPr>
              <a:t>Sakarya Meydan Muharebesi ve 1. Dünya Savaşı Irak Cephesi’nde savaşmıştır. </a:t>
            </a:r>
            <a:br>
              <a:rPr lang="tr-TR" sz="2000" dirty="0">
                <a:solidFill>
                  <a:schemeClr val="tx1"/>
                </a:solidFill>
                <a:ea typeface="Calibri"/>
              </a:rPr>
            </a:br>
            <a:br>
              <a:rPr lang="tr-TR" sz="2000" dirty="0">
                <a:solidFill>
                  <a:schemeClr val="tx1"/>
                </a:solidFill>
                <a:ea typeface="Calibri"/>
              </a:rPr>
            </a:br>
            <a:endParaRPr lang="tr-TR" sz="2000" dirty="0"/>
          </a:p>
        </p:txBody>
      </p:sp>
    </p:spTree>
    <p:extLst>
      <p:ext uri="{BB962C8B-B14F-4D97-AF65-F5344CB8AC3E}">
        <p14:creationId xmlns:p14="http://schemas.microsoft.com/office/powerpoint/2010/main" val="35740606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586578" y="372862"/>
            <a:ext cx="2911875" cy="905522"/>
          </a:xfrm>
        </p:spPr>
        <p:txBody>
          <a:bodyPr>
            <a:normAutofit/>
          </a:bodyPr>
          <a:lstStyle/>
          <a:p>
            <a:r>
              <a:rPr lang="tr-TR" dirty="0">
                <a:solidFill>
                  <a:schemeClr val="bg1"/>
                </a:solidFill>
                <a:latin typeface="+mn-lt"/>
              </a:rPr>
              <a:t>      İstihdam Hakkı</a:t>
            </a:r>
          </a:p>
        </p:txBody>
      </p:sp>
      <p:sp>
        <p:nvSpPr>
          <p:cNvPr id="3" name="İçerik Yer Tutucusu 2"/>
          <p:cNvSpPr>
            <a:spLocks noGrp="1"/>
          </p:cNvSpPr>
          <p:nvPr>
            <p:ph idx="1"/>
          </p:nvPr>
        </p:nvSpPr>
        <p:spPr>
          <a:xfrm>
            <a:off x="619124" y="1501775"/>
            <a:ext cx="11063889" cy="4351200"/>
          </a:xfrm>
        </p:spPr>
        <p:txBody>
          <a:bodyPr>
            <a:normAutofit/>
          </a:bodyPr>
          <a:lstStyle/>
          <a:p>
            <a:pPr marL="285750" indent="-285750" fontAlgn="base">
              <a:spcBef>
                <a:spcPct val="0"/>
              </a:spcBef>
              <a:spcAft>
                <a:spcPct val="0"/>
              </a:spcAft>
            </a:pPr>
            <a:r>
              <a:rPr lang="tr-TR" sz="2400" b="1" dirty="0">
                <a:solidFill>
                  <a:srgbClr val="C00000"/>
                </a:solidFill>
                <a:latin typeface="+mn-lt"/>
                <a:cs typeface="Times New Roman" panose="02020603050405020304" pitchFamily="18" charset="0"/>
              </a:rPr>
              <a:t>Terörle Mücadele Kanunu Kapsamında Kamu Kurum ve Kuruluşlarında İstihdam Edilecekler Hakkında Yönetmelik 09.05.2014 tarihli ve 28995 Sayılı Resmi Gazete ’de yayımlanarak yürürlüğe girmiştir.</a:t>
            </a:r>
          </a:p>
          <a:p>
            <a:pPr marL="285750" indent="-285750" fontAlgn="base">
              <a:spcBef>
                <a:spcPct val="0"/>
              </a:spcBef>
              <a:spcAft>
                <a:spcPct val="0"/>
              </a:spcAft>
            </a:pPr>
            <a:endParaRPr lang="tr-TR" sz="2400" b="1" dirty="0">
              <a:solidFill>
                <a:prstClr val="black"/>
              </a:solidFill>
              <a:latin typeface="+mn-lt"/>
              <a:cs typeface="Times New Roman" panose="02020603050405020304" pitchFamily="18" charset="0"/>
            </a:endParaRPr>
          </a:p>
          <a:p>
            <a:pPr marL="285750" indent="-285750" fontAlgn="base">
              <a:spcBef>
                <a:spcPct val="0"/>
              </a:spcBef>
              <a:spcAft>
                <a:spcPct val="0"/>
              </a:spcAft>
            </a:pPr>
            <a:r>
              <a:rPr lang="tr-TR" sz="2400" b="1" dirty="0">
                <a:solidFill>
                  <a:prstClr val="black"/>
                </a:solidFill>
                <a:latin typeface="+mn-lt"/>
                <a:cs typeface="Times New Roman" panose="02020603050405020304" pitchFamily="18" charset="0"/>
              </a:rPr>
              <a:t>10.09.2014 tarihinde 6552 sayılı Kanunla yapılan düzenlemeyle, 13/5/2014 tarihi ile 28/10/2014 (dâhil) tarihleri arasında maden ocaklarının yer altı işlerinde meydana gelen iş kazası sonucunda ölen sigortalının bir yakınına (eş, çocuk, kardeş) iş hakkı sağlanmıştır.</a:t>
            </a:r>
            <a:endParaRPr lang="tr-TR" sz="2400" b="1" dirty="0">
              <a:solidFill>
                <a:srgbClr val="000099"/>
              </a:solidFill>
              <a:latin typeface="+mn-lt"/>
              <a:cs typeface="Times New Roman" panose="02020603050405020304" pitchFamily="18" charset="0"/>
            </a:endParaRPr>
          </a:p>
          <a:p>
            <a:pPr marL="139700" indent="0">
              <a:buNone/>
            </a:pPr>
            <a:endParaRPr lang="tr-TR" dirty="0"/>
          </a:p>
        </p:txBody>
      </p:sp>
    </p:spTree>
    <p:extLst>
      <p:ext uri="{BB962C8B-B14F-4D97-AF65-F5344CB8AC3E}">
        <p14:creationId xmlns:p14="http://schemas.microsoft.com/office/powerpoint/2010/main" val="6458110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553592" y="1305017"/>
            <a:ext cx="8430840" cy="4932295"/>
          </a:xfrm>
        </p:spPr>
        <p:txBody>
          <a:bodyPr>
            <a:normAutofit fontScale="85000" lnSpcReduction="10000"/>
          </a:bodyPr>
          <a:lstStyle/>
          <a:p>
            <a:pPr marL="0" indent="0">
              <a:buNone/>
            </a:pPr>
            <a:r>
              <a:rPr lang="tr-TR" sz="2800" b="1" dirty="0">
                <a:solidFill>
                  <a:srgbClr val="C00000"/>
                </a:solidFill>
                <a:latin typeface="+mj-lt"/>
              </a:rPr>
              <a:t>14 Nisan 2016 tarihli 6704 sayılı Torba Kanun</a:t>
            </a:r>
          </a:p>
          <a:p>
            <a:pPr>
              <a:lnSpc>
                <a:spcPct val="115000"/>
              </a:lnSpc>
              <a:spcAft>
                <a:spcPts val="1000"/>
              </a:spcAft>
            </a:pPr>
            <a:r>
              <a:rPr lang="tr-TR" sz="2800" b="1" dirty="0">
                <a:solidFill>
                  <a:srgbClr val="C00000"/>
                </a:solidFill>
                <a:latin typeface="+mj-lt"/>
              </a:rPr>
              <a:t> </a:t>
            </a:r>
            <a:r>
              <a:rPr lang="tr-TR" sz="2800" b="1" dirty="0">
                <a:solidFill>
                  <a:srgbClr val="C00000"/>
                </a:solidFill>
                <a:latin typeface="+mj-lt"/>
                <a:ea typeface="Calibri"/>
              </a:rPr>
              <a:t>26.04.2016 tarihli ve 29695 sayılı Resmi Gazete</a:t>
            </a:r>
            <a:endParaRPr lang="tr-TR" sz="2800" b="1" dirty="0">
              <a:latin typeface="+mj-lt"/>
              <a:ea typeface="Calibri"/>
            </a:endParaRPr>
          </a:p>
          <a:p>
            <a:pPr marL="0" indent="0">
              <a:lnSpc>
                <a:spcPct val="115000"/>
              </a:lnSpc>
              <a:spcAft>
                <a:spcPts val="1000"/>
              </a:spcAft>
              <a:buNone/>
            </a:pPr>
            <a:r>
              <a:rPr lang="tr-TR" sz="2000" dirty="0">
                <a:solidFill>
                  <a:schemeClr val="tx1"/>
                </a:solidFill>
                <a:latin typeface="+mj-lt"/>
                <a:ea typeface="Calibri"/>
              </a:rPr>
              <a:t>*Terörle Mücadele Kanunu kapsamında Aile, Çalışma ve Sosyal Hizmetler Bakanlığı’nca hak sahibi olduğu tespit edilenlerin atama teklifleri, Devlet Personel Başkanlığınca, kura usulü ile yapılmaktadır. Bu kapsamda göreve başlayan personel, Devlet Personel Başkanlığı tarafından atama teklifinin yapıldığı tarihte öğrenim durumları itibarıyla ihraz ettikleri unvanlara ilişkin kadro veya pozisyonlara, kamu kurum ve kuruluşlarınca sınava tabi olmaksızın atanabilecektir.</a:t>
            </a:r>
            <a:br>
              <a:rPr lang="tr-TR" sz="2000" dirty="0">
                <a:solidFill>
                  <a:schemeClr val="tx1"/>
                </a:solidFill>
                <a:latin typeface="+mj-lt"/>
                <a:ea typeface="Calibri"/>
              </a:rPr>
            </a:br>
            <a:br>
              <a:rPr lang="tr-TR" sz="2000" dirty="0">
                <a:solidFill>
                  <a:schemeClr val="tx1"/>
                </a:solidFill>
                <a:latin typeface="+mj-lt"/>
                <a:ea typeface="Calibri"/>
              </a:rPr>
            </a:br>
            <a:r>
              <a:rPr lang="tr-TR" sz="2000" dirty="0">
                <a:solidFill>
                  <a:schemeClr val="tx1"/>
                </a:solidFill>
                <a:latin typeface="+mj-lt"/>
                <a:ea typeface="Calibri"/>
              </a:rPr>
              <a:t>*Terör mağdurlarının eş ve çocuğunun bulunmadığı durumlarda kardeşle birlikte anne ve babanın da istihdam hakkından yararlanma imkanı getirilmiştir. Hak sahiplerinden istihdam hakkını kullanacak 45 yaşından küçük herhangi bir kişinin bulunmaması durumunda 45 yaşından büyük hak sahipleri istihdam hakkından faydalanabilmektedir. </a:t>
            </a:r>
          </a:p>
          <a:p>
            <a:pPr marL="0" indent="0">
              <a:buNone/>
            </a:pPr>
            <a:endParaRPr lang="tr-TR" sz="2000" dirty="0">
              <a:ea typeface="Calibri"/>
            </a:endParaRPr>
          </a:p>
          <a:p>
            <a:pPr algn="just"/>
            <a:endParaRPr lang="tr-TR" sz="2400" dirty="0">
              <a:ea typeface="Calibri"/>
            </a:endParaRPr>
          </a:p>
          <a:p>
            <a:pPr marL="0" indent="0">
              <a:buNone/>
            </a:pPr>
            <a:endParaRPr lang="tr-TR" dirty="0">
              <a:latin typeface="+mj-lt"/>
              <a:ea typeface="Calibri"/>
            </a:endParaRPr>
          </a:p>
          <a:p>
            <a:pPr marL="0" indent="0">
              <a:buNone/>
            </a:pPr>
            <a:endParaRPr lang="tr-TR" sz="2800" dirty="0">
              <a:latin typeface="+mj-lt"/>
              <a:ea typeface="Calibri"/>
            </a:endParaRPr>
          </a:p>
          <a:p>
            <a:pPr marL="0" indent="0">
              <a:buNone/>
            </a:pPr>
            <a:endParaRPr lang="tr-TR" sz="2800" dirty="0">
              <a:solidFill>
                <a:srgbClr val="FF0000"/>
              </a:solidFill>
              <a:latin typeface="+mj-lt"/>
              <a:ea typeface="Calibri"/>
            </a:endParaRPr>
          </a:p>
          <a:p>
            <a:pPr marL="0" indent="0">
              <a:buNone/>
            </a:pPr>
            <a:endParaRPr lang="tr-TR" sz="2800" dirty="0">
              <a:latin typeface="+mj-lt"/>
              <a:ea typeface="Calibri"/>
            </a:endParaRPr>
          </a:p>
          <a:p>
            <a:pPr algn="just">
              <a:buNone/>
            </a:pPr>
            <a:endParaRPr lang="tr-TR" sz="2800" dirty="0">
              <a:solidFill>
                <a:srgbClr val="000099"/>
              </a:solidFill>
            </a:endParaRPr>
          </a:p>
          <a:p>
            <a:pPr marL="0" indent="0">
              <a:buNone/>
            </a:pPr>
            <a:endParaRPr lang="tr-TR" sz="4000" dirty="0">
              <a:solidFill>
                <a:srgbClr val="000099"/>
              </a:solidFill>
            </a:endParaRPr>
          </a:p>
        </p:txBody>
      </p:sp>
      <p:sp>
        <p:nvSpPr>
          <p:cNvPr id="2" name="Dikdörtgen 1">
            <a:extLst>
              <a:ext uri="{FF2B5EF4-FFF2-40B4-BE49-F238E27FC236}">
                <a16:creationId xmlns:a16="http://schemas.microsoft.com/office/drawing/2014/main" id="{2090A7EF-2004-4A35-82E8-E6088775B75E}"/>
              </a:ext>
            </a:extLst>
          </p:cNvPr>
          <p:cNvSpPr/>
          <p:nvPr/>
        </p:nvSpPr>
        <p:spPr>
          <a:xfrm>
            <a:off x="2601157" y="346229"/>
            <a:ext cx="6738151" cy="461665"/>
          </a:xfrm>
          <a:prstGeom prst="rect">
            <a:avLst/>
          </a:prstGeom>
        </p:spPr>
        <p:txBody>
          <a:bodyPr wrap="square">
            <a:spAutoFit/>
          </a:bodyPr>
          <a:lstStyle/>
          <a:p>
            <a:r>
              <a:rPr lang="tr-TR" sz="2400" dirty="0">
                <a:solidFill>
                  <a:schemeClr val="bg1"/>
                </a:solidFill>
              </a:rPr>
              <a:t>İstihdam Hakkına İlişkin Mevzuat Düzenlemeleri</a:t>
            </a:r>
            <a:endParaRPr lang="tr-TR" sz="2400" dirty="0"/>
          </a:p>
        </p:txBody>
      </p:sp>
    </p:spTree>
    <p:extLst>
      <p:ext uri="{BB962C8B-B14F-4D97-AF65-F5344CB8AC3E}">
        <p14:creationId xmlns:p14="http://schemas.microsoft.com/office/powerpoint/2010/main" val="1992633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571348" y="1047565"/>
            <a:ext cx="8413084" cy="5189747"/>
          </a:xfrm>
        </p:spPr>
        <p:txBody>
          <a:bodyPr>
            <a:normAutofit fontScale="92500"/>
          </a:bodyPr>
          <a:lstStyle/>
          <a:p>
            <a:pPr>
              <a:lnSpc>
                <a:spcPct val="115000"/>
              </a:lnSpc>
              <a:spcAft>
                <a:spcPts val="1000"/>
              </a:spcAft>
            </a:pPr>
            <a:r>
              <a:rPr lang="tr-TR" sz="2000" dirty="0">
                <a:solidFill>
                  <a:srgbClr val="C00000"/>
                </a:solidFill>
                <a:latin typeface="+mn-lt"/>
                <a:ea typeface="Calibri"/>
                <a:cs typeface="Times New Roman"/>
              </a:rPr>
              <a:t>05 Aralık 2017 tarihli ve 30261 sayılı Resmî </a:t>
            </a:r>
            <a:r>
              <a:rPr lang="tr-TR" sz="2000" dirty="0" err="1">
                <a:solidFill>
                  <a:srgbClr val="C00000"/>
                </a:solidFill>
                <a:latin typeface="+mn-lt"/>
                <a:ea typeface="Calibri"/>
                <a:cs typeface="Times New Roman"/>
              </a:rPr>
              <a:t>Gazete’de</a:t>
            </a:r>
            <a:r>
              <a:rPr lang="tr-TR" sz="2000" dirty="0">
                <a:solidFill>
                  <a:srgbClr val="C00000"/>
                </a:solidFill>
                <a:latin typeface="+mn-lt"/>
                <a:ea typeface="Calibri"/>
                <a:cs typeface="Times New Roman"/>
              </a:rPr>
              <a:t> </a:t>
            </a:r>
            <a:r>
              <a:rPr lang="tr-TR" sz="2000" dirty="0">
                <a:solidFill>
                  <a:schemeClr val="tx1"/>
                </a:solidFill>
                <a:latin typeface="+mn-lt"/>
                <a:ea typeface="Calibri"/>
              </a:rPr>
              <a:t>yayımlanarak yürürlüğe giren</a:t>
            </a:r>
            <a:r>
              <a:rPr lang="tr-TR" sz="2000" dirty="0">
                <a:solidFill>
                  <a:srgbClr val="C00000"/>
                </a:solidFill>
                <a:latin typeface="+mn-lt"/>
                <a:ea typeface="Calibri"/>
              </a:rPr>
              <a:t> </a:t>
            </a:r>
            <a:r>
              <a:rPr lang="tr-TR" sz="2000" b="1" dirty="0">
                <a:solidFill>
                  <a:schemeClr val="tx1"/>
                </a:solidFill>
                <a:latin typeface="+mn-lt"/>
                <a:ea typeface="Calibri"/>
              </a:rPr>
              <a:t>“Bazı Vergi Kanunları ile Diğer Bazı Kanunlarda Değişiklik Yapılmasına Dair Kanun” </a:t>
            </a:r>
            <a:r>
              <a:rPr lang="tr-TR" sz="2000" dirty="0">
                <a:solidFill>
                  <a:schemeClr val="tx1"/>
                </a:solidFill>
                <a:latin typeface="+mn-lt"/>
                <a:ea typeface="Calibri"/>
              </a:rPr>
              <a:t>ile 3713 sayılı Kanunun ek 1 inci maddesinde bazı değişiklikler yapılmıştır. (Madde 51 ve Madde 52)</a:t>
            </a:r>
          </a:p>
          <a:p>
            <a:pPr>
              <a:lnSpc>
                <a:spcPct val="115000"/>
              </a:lnSpc>
              <a:spcAft>
                <a:spcPts val="1000"/>
              </a:spcAft>
            </a:pPr>
            <a:r>
              <a:rPr lang="tr-TR" sz="2600" dirty="0">
                <a:solidFill>
                  <a:schemeClr val="tx1">
                    <a:lumMod val="65000"/>
                    <a:lumOff val="35000"/>
                  </a:schemeClr>
                </a:solidFill>
                <a:latin typeface="+mn-lt"/>
                <a:ea typeface="Calibri"/>
              </a:rPr>
              <a:t>Yapılan değişikliklerle;</a:t>
            </a:r>
          </a:p>
          <a:p>
            <a:pPr>
              <a:lnSpc>
                <a:spcPct val="115000"/>
              </a:lnSpc>
              <a:spcAft>
                <a:spcPts val="1000"/>
              </a:spcAft>
            </a:pPr>
            <a:r>
              <a:rPr lang="tr-TR" sz="2600" dirty="0">
                <a:solidFill>
                  <a:srgbClr val="B40000"/>
                </a:solidFill>
                <a:latin typeface="+mn-lt"/>
                <a:ea typeface="Calibri"/>
              </a:rPr>
              <a:t>1- Şehidin ana, baba veya kardeşlerinin istihdam hakkını kullanmaması durumunda, bu hak eş ve çocukları tarafından kullanılabilecektir.</a:t>
            </a:r>
          </a:p>
          <a:p>
            <a:pPr>
              <a:lnSpc>
                <a:spcPct val="115000"/>
              </a:lnSpc>
              <a:spcAft>
                <a:spcPts val="1000"/>
              </a:spcAft>
            </a:pPr>
            <a:r>
              <a:rPr lang="tr-TR" sz="2600" dirty="0">
                <a:solidFill>
                  <a:srgbClr val="B40000"/>
                </a:solidFill>
                <a:latin typeface="+mn-lt"/>
                <a:ea typeface="Calibri"/>
              </a:rPr>
              <a:t> 2- İstihdam başvurularında 45 yaş sınırı kaldırılmıştır. </a:t>
            </a:r>
          </a:p>
          <a:p>
            <a:pPr>
              <a:lnSpc>
                <a:spcPct val="115000"/>
              </a:lnSpc>
              <a:spcAft>
                <a:spcPts val="1000"/>
              </a:spcAft>
            </a:pPr>
            <a:endParaRPr lang="tr-TR" sz="3600" dirty="0">
              <a:latin typeface="Calibri"/>
              <a:ea typeface="Calibri"/>
            </a:endParaRPr>
          </a:p>
          <a:p>
            <a:pPr>
              <a:lnSpc>
                <a:spcPct val="115000"/>
              </a:lnSpc>
              <a:spcAft>
                <a:spcPts val="1000"/>
              </a:spcAft>
            </a:pPr>
            <a:endParaRPr lang="tr-TR" sz="2800" dirty="0">
              <a:solidFill>
                <a:schemeClr val="tx1"/>
              </a:solidFill>
              <a:latin typeface="Calibri"/>
              <a:ea typeface="Calibri"/>
            </a:endParaRPr>
          </a:p>
          <a:p>
            <a:pPr marL="0" indent="0">
              <a:lnSpc>
                <a:spcPct val="115000"/>
              </a:lnSpc>
              <a:spcAft>
                <a:spcPts val="1000"/>
              </a:spcAft>
              <a:buNone/>
            </a:pPr>
            <a:endParaRPr lang="tr-TR" sz="2000" dirty="0">
              <a:latin typeface="+mj-lt"/>
              <a:ea typeface="Calibri"/>
            </a:endParaRPr>
          </a:p>
          <a:p>
            <a:pPr marL="0" indent="0">
              <a:buNone/>
            </a:pPr>
            <a:endParaRPr lang="tr-TR" sz="2000" dirty="0">
              <a:ea typeface="Calibri"/>
            </a:endParaRPr>
          </a:p>
          <a:p>
            <a:pPr algn="just"/>
            <a:endParaRPr lang="tr-TR" sz="2400" dirty="0">
              <a:ea typeface="Calibri"/>
            </a:endParaRPr>
          </a:p>
          <a:p>
            <a:pPr marL="0" indent="0">
              <a:buNone/>
            </a:pPr>
            <a:endParaRPr lang="tr-TR" dirty="0">
              <a:latin typeface="+mj-lt"/>
              <a:ea typeface="Calibri"/>
            </a:endParaRPr>
          </a:p>
          <a:p>
            <a:pPr marL="0" indent="0">
              <a:buNone/>
            </a:pPr>
            <a:endParaRPr lang="tr-TR" sz="2800" dirty="0">
              <a:latin typeface="+mj-lt"/>
              <a:ea typeface="Calibri"/>
            </a:endParaRPr>
          </a:p>
          <a:p>
            <a:pPr marL="0" indent="0">
              <a:buNone/>
            </a:pPr>
            <a:endParaRPr lang="tr-TR" sz="2800" dirty="0">
              <a:solidFill>
                <a:srgbClr val="FF0000"/>
              </a:solidFill>
              <a:latin typeface="+mj-lt"/>
              <a:ea typeface="Calibri"/>
            </a:endParaRPr>
          </a:p>
          <a:p>
            <a:pPr marL="0" indent="0">
              <a:buNone/>
            </a:pPr>
            <a:endParaRPr lang="tr-TR" sz="2800" dirty="0">
              <a:latin typeface="+mj-lt"/>
              <a:ea typeface="Calibri"/>
            </a:endParaRPr>
          </a:p>
          <a:p>
            <a:pPr algn="just">
              <a:buNone/>
            </a:pPr>
            <a:endParaRPr lang="tr-TR" sz="2800" dirty="0">
              <a:solidFill>
                <a:srgbClr val="000099"/>
              </a:solidFill>
            </a:endParaRPr>
          </a:p>
          <a:p>
            <a:pPr marL="0" indent="0">
              <a:buNone/>
            </a:pPr>
            <a:endParaRPr lang="tr-TR" sz="4000" dirty="0">
              <a:solidFill>
                <a:srgbClr val="000099"/>
              </a:solidFill>
            </a:endParaRPr>
          </a:p>
        </p:txBody>
      </p:sp>
      <p:sp>
        <p:nvSpPr>
          <p:cNvPr id="2" name="Dikdörtgen 1">
            <a:extLst>
              <a:ext uri="{FF2B5EF4-FFF2-40B4-BE49-F238E27FC236}">
                <a16:creationId xmlns:a16="http://schemas.microsoft.com/office/drawing/2014/main" id="{7C2DA101-4CC2-4F04-B477-DB6FBA4F4B8B}"/>
              </a:ext>
            </a:extLst>
          </p:cNvPr>
          <p:cNvSpPr/>
          <p:nvPr/>
        </p:nvSpPr>
        <p:spPr>
          <a:xfrm>
            <a:off x="3053918" y="301842"/>
            <a:ext cx="6400800" cy="400110"/>
          </a:xfrm>
          <a:prstGeom prst="rect">
            <a:avLst/>
          </a:prstGeom>
        </p:spPr>
        <p:txBody>
          <a:bodyPr wrap="square">
            <a:spAutoFit/>
          </a:bodyPr>
          <a:lstStyle/>
          <a:p>
            <a:r>
              <a:rPr lang="tr-TR" sz="2000" dirty="0">
                <a:solidFill>
                  <a:schemeClr val="bg1"/>
                </a:solidFill>
              </a:rPr>
              <a:t>İstihdam Hakkına İlişkin Mevzuat Düzenlemeleri</a:t>
            </a:r>
            <a:endParaRPr lang="tr-TR" sz="2000" dirty="0"/>
          </a:p>
        </p:txBody>
      </p:sp>
    </p:spTree>
    <p:extLst>
      <p:ext uri="{BB962C8B-B14F-4D97-AF65-F5344CB8AC3E}">
        <p14:creationId xmlns:p14="http://schemas.microsoft.com/office/powerpoint/2010/main" val="17038705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631504" y="1628800"/>
            <a:ext cx="8352928" cy="4608512"/>
          </a:xfrm>
        </p:spPr>
        <p:txBody>
          <a:bodyPr>
            <a:normAutofit/>
          </a:bodyPr>
          <a:lstStyle/>
          <a:p>
            <a:pPr>
              <a:lnSpc>
                <a:spcPct val="115000"/>
              </a:lnSpc>
              <a:spcAft>
                <a:spcPts val="1000"/>
              </a:spcAft>
            </a:pPr>
            <a:r>
              <a:rPr lang="tr-TR" sz="2400" dirty="0">
                <a:solidFill>
                  <a:srgbClr val="B40000"/>
                </a:solidFill>
                <a:latin typeface="+mn-lt"/>
                <a:ea typeface="Calibri"/>
              </a:rPr>
              <a:t>3- Maluller ile gazilerimiz, istihdam hakkından kendilerinin yararlanmaları ve ilköğretim, ortaokul ve ilkokul mezunu olmaları halinde atama teklifleri memur ünvanlı kadro ve pozisyonlara yapılacaktır. </a:t>
            </a:r>
            <a:r>
              <a:rPr lang="tr-TR" sz="2400" dirty="0">
                <a:solidFill>
                  <a:schemeClr val="tx1"/>
                </a:solidFill>
                <a:latin typeface="+mn-lt"/>
                <a:ea typeface="Calibri"/>
              </a:rPr>
              <a:t>Ayrıca geçici 18’inci madde ile daha önce ataması yapılan maluller ile gazilerimiz de takip eden ayın 14’ü itibarıyla kadro ve pozisyon unvanları başka bir işleme gerek kalmaksızın memur olarak değiştirilmiş sayılacaklardır.</a:t>
            </a:r>
          </a:p>
          <a:p>
            <a:pPr marL="139700" indent="0">
              <a:lnSpc>
                <a:spcPct val="115000"/>
              </a:lnSpc>
              <a:spcAft>
                <a:spcPts val="1000"/>
              </a:spcAft>
              <a:buNone/>
            </a:pPr>
            <a:endParaRPr lang="tr-TR" sz="2400" dirty="0">
              <a:solidFill>
                <a:schemeClr val="tx1"/>
              </a:solidFill>
              <a:latin typeface="Calibri"/>
              <a:ea typeface="Calibri"/>
            </a:endParaRPr>
          </a:p>
          <a:p>
            <a:pPr marL="0" indent="0">
              <a:lnSpc>
                <a:spcPct val="115000"/>
              </a:lnSpc>
              <a:spcAft>
                <a:spcPts val="1000"/>
              </a:spcAft>
              <a:buNone/>
            </a:pPr>
            <a:endParaRPr lang="tr-TR" sz="2000" dirty="0">
              <a:latin typeface="+mj-lt"/>
              <a:ea typeface="Calibri"/>
            </a:endParaRPr>
          </a:p>
          <a:p>
            <a:pPr marL="0" indent="0">
              <a:buNone/>
            </a:pPr>
            <a:endParaRPr lang="tr-TR" sz="2000" dirty="0">
              <a:ea typeface="Calibri"/>
            </a:endParaRPr>
          </a:p>
          <a:p>
            <a:pPr algn="just"/>
            <a:endParaRPr lang="tr-TR" sz="2400" dirty="0">
              <a:ea typeface="Calibri"/>
            </a:endParaRPr>
          </a:p>
          <a:p>
            <a:pPr marL="0" indent="0">
              <a:buNone/>
            </a:pPr>
            <a:endParaRPr lang="tr-TR" dirty="0">
              <a:latin typeface="+mj-lt"/>
              <a:ea typeface="Calibri"/>
            </a:endParaRPr>
          </a:p>
          <a:p>
            <a:pPr marL="0" indent="0">
              <a:buNone/>
            </a:pPr>
            <a:endParaRPr lang="tr-TR" sz="2800" dirty="0">
              <a:latin typeface="+mj-lt"/>
              <a:ea typeface="Calibri"/>
            </a:endParaRPr>
          </a:p>
          <a:p>
            <a:pPr marL="0" indent="0">
              <a:buNone/>
            </a:pPr>
            <a:endParaRPr lang="tr-TR" sz="2800" dirty="0">
              <a:solidFill>
                <a:srgbClr val="FF0000"/>
              </a:solidFill>
              <a:latin typeface="+mj-lt"/>
              <a:ea typeface="Calibri"/>
            </a:endParaRPr>
          </a:p>
          <a:p>
            <a:pPr marL="0" indent="0">
              <a:buNone/>
            </a:pPr>
            <a:endParaRPr lang="tr-TR" sz="2800" dirty="0">
              <a:latin typeface="+mj-lt"/>
              <a:ea typeface="Calibri"/>
            </a:endParaRPr>
          </a:p>
          <a:p>
            <a:pPr algn="just">
              <a:buNone/>
            </a:pPr>
            <a:endParaRPr lang="tr-TR" sz="2800" dirty="0">
              <a:solidFill>
                <a:srgbClr val="000099"/>
              </a:solidFill>
            </a:endParaRPr>
          </a:p>
          <a:p>
            <a:pPr marL="0" indent="0">
              <a:buNone/>
            </a:pPr>
            <a:endParaRPr lang="tr-TR" sz="4000" dirty="0">
              <a:solidFill>
                <a:srgbClr val="000099"/>
              </a:solidFill>
            </a:endParaRPr>
          </a:p>
        </p:txBody>
      </p:sp>
      <p:sp>
        <p:nvSpPr>
          <p:cNvPr id="2" name="Dikdörtgen 1">
            <a:extLst>
              <a:ext uri="{FF2B5EF4-FFF2-40B4-BE49-F238E27FC236}">
                <a16:creationId xmlns:a16="http://schemas.microsoft.com/office/drawing/2014/main" id="{61C7BA93-BFC3-4AFF-9E53-49F2C329A130}"/>
              </a:ext>
            </a:extLst>
          </p:cNvPr>
          <p:cNvSpPr/>
          <p:nvPr/>
        </p:nvSpPr>
        <p:spPr>
          <a:xfrm>
            <a:off x="3284737" y="372862"/>
            <a:ext cx="6249879" cy="400110"/>
          </a:xfrm>
          <a:prstGeom prst="rect">
            <a:avLst/>
          </a:prstGeom>
        </p:spPr>
        <p:txBody>
          <a:bodyPr wrap="square">
            <a:spAutoFit/>
          </a:bodyPr>
          <a:lstStyle/>
          <a:p>
            <a:r>
              <a:rPr lang="tr-TR" sz="2000" dirty="0">
                <a:solidFill>
                  <a:schemeClr val="bg1"/>
                </a:solidFill>
              </a:rPr>
              <a:t>İstihdam Hakkına İlişkin Mevzuat Düzenlemeleri</a:t>
            </a:r>
            <a:endParaRPr lang="tr-TR" sz="2000" dirty="0"/>
          </a:p>
        </p:txBody>
      </p:sp>
    </p:spTree>
    <p:extLst>
      <p:ext uri="{BB962C8B-B14F-4D97-AF65-F5344CB8AC3E}">
        <p14:creationId xmlns:p14="http://schemas.microsoft.com/office/powerpoint/2010/main" val="42931348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631504" y="1628800"/>
            <a:ext cx="8352928" cy="4608512"/>
          </a:xfrm>
        </p:spPr>
        <p:txBody>
          <a:bodyPr>
            <a:normAutofit/>
          </a:bodyPr>
          <a:lstStyle/>
          <a:p>
            <a:pPr marL="0" indent="0">
              <a:lnSpc>
                <a:spcPct val="115000"/>
              </a:lnSpc>
              <a:spcAft>
                <a:spcPts val="1000"/>
              </a:spcAft>
              <a:buNone/>
            </a:pPr>
            <a:endParaRPr lang="tr-TR" sz="2000" dirty="0">
              <a:latin typeface="+mj-lt"/>
              <a:ea typeface="Calibri"/>
            </a:endParaRPr>
          </a:p>
          <a:p>
            <a:pPr marL="0" indent="0">
              <a:buNone/>
            </a:pPr>
            <a:r>
              <a:rPr lang="tr-TR" sz="2800" b="1" dirty="0">
                <a:solidFill>
                  <a:srgbClr val="B40000"/>
                </a:solidFill>
                <a:latin typeface="+mn-lt"/>
                <a:ea typeface="Calibri"/>
              </a:rPr>
              <a:t>2018/4</a:t>
            </a:r>
            <a:r>
              <a:rPr lang="tr-TR" sz="2800" dirty="0">
                <a:solidFill>
                  <a:srgbClr val="B40000"/>
                </a:solidFill>
                <a:latin typeface="+mn-lt"/>
                <a:ea typeface="Calibri"/>
              </a:rPr>
              <a:t> sayılı </a:t>
            </a:r>
            <a:r>
              <a:rPr lang="tr-TR" sz="2800" u="sng" dirty="0">
                <a:solidFill>
                  <a:srgbClr val="B40000"/>
                </a:solidFill>
                <a:latin typeface="+mn-lt"/>
                <a:ea typeface="Calibri"/>
              </a:rPr>
              <a:t>Hizmetli Unvanlı Şehit ve Gazi Yakınları</a:t>
            </a:r>
            <a:r>
              <a:rPr lang="tr-TR" sz="2800" dirty="0">
                <a:solidFill>
                  <a:srgbClr val="B40000"/>
                </a:solidFill>
                <a:latin typeface="+mn-lt"/>
                <a:ea typeface="Calibri"/>
              </a:rPr>
              <a:t> konulu Başbakanlık Genelgesi</a:t>
            </a:r>
          </a:p>
          <a:p>
            <a:pPr marL="0" indent="0">
              <a:buNone/>
            </a:pPr>
            <a:r>
              <a:rPr lang="tr-TR" sz="2800" dirty="0">
                <a:solidFill>
                  <a:schemeClr val="tx1"/>
                </a:solidFill>
                <a:latin typeface="+mn-lt"/>
                <a:ea typeface="Calibri"/>
              </a:rPr>
              <a:t>Kamu Kurum ve Kuruluşlarında hizmetli kadrolarına atanmış şehit ve gazi yakınlarının büro hizmetlerinde görevlendirilmesi hususunda azami özen gösterilecektir.</a:t>
            </a:r>
          </a:p>
          <a:p>
            <a:pPr algn="just"/>
            <a:endParaRPr lang="tr-TR" sz="2400" dirty="0">
              <a:latin typeface="+mn-lt"/>
              <a:ea typeface="Calibri"/>
            </a:endParaRPr>
          </a:p>
          <a:p>
            <a:pPr marL="0" indent="0">
              <a:buNone/>
            </a:pPr>
            <a:endParaRPr lang="tr-TR" dirty="0">
              <a:latin typeface="+mn-lt"/>
              <a:ea typeface="Calibri"/>
            </a:endParaRPr>
          </a:p>
          <a:p>
            <a:pPr marL="0" indent="0">
              <a:buNone/>
            </a:pPr>
            <a:endParaRPr lang="tr-TR" sz="2800" dirty="0">
              <a:latin typeface="+mj-lt"/>
              <a:ea typeface="Calibri"/>
            </a:endParaRPr>
          </a:p>
          <a:p>
            <a:pPr marL="0" indent="0">
              <a:buNone/>
            </a:pPr>
            <a:endParaRPr lang="tr-TR" sz="2800" dirty="0">
              <a:solidFill>
                <a:srgbClr val="FF0000"/>
              </a:solidFill>
              <a:latin typeface="+mj-lt"/>
              <a:ea typeface="Calibri"/>
            </a:endParaRPr>
          </a:p>
          <a:p>
            <a:pPr marL="0" indent="0">
              <a:buNone/>
            </a:pPr>
            <a:endParaRPr lang="tr-TR" sz="2800" dirty="0">
              <a:latin typeface="+mj-lt"/>
              <a:ea typeface="Calibri"/>
            </a:endParaRPr>
          </a:p>
          <a:p>
            <a:pPr algn="just">
              <a:buNone/>
            </a:pPr>
            <a:endParaRPr lang="tr-TR" sz="2800" dirty="0">
              <a:solidFill>
                <a:srgbClr val="000099"/>
              </a:solidFill>
            </a:endParaRPr>
          </a:p>
          <a:p>
            <a:pPr marL="0" indent="0">
              <a:buNone/>
            </a:pPr>
            <a:endParaRPr lang="tr-TR" sz="4000" dirty="0">
              <a:solidFill>
                <a:srgbClr val="000099"/>
              </a:solidFill>
            </a:endParaRPr>
          </a:p>
        </p:txBody>
      </p:sp>
      <p:sp>
        <p:nvSpPr>
          <p:cNvPr id="2" name="Dikdörtgen 1">
            <a:extLst>
              <a:ext uri="{FF2B5EF4-FFF2-40B4-BE49-F238E27FC236}">
                <a16:creationId xmlns:a16="http://schemas.microsoft.com/office/drawing/2014/main" id="{F9547635-1552-4D32-B307-21BBE3517CD9}"/>
              </a:ext>
            </a:extLst>
          </p:cNvPr>
          <p:cNvSpPr/>
          <p:nvPr/>
        </p:nvSpPr>
        <p:spPr>
          <a:xfrm>
            <a:off x="2814221" y="257452"/>
            <a:ext cx="6098960" cy="400110"/>
          </a:xfrm>
          <a:prstGeom prst="rect">
            <a:avLst/>
          </a:prstGeom>
        </p:spPr>
        <p:txBody>
          <a:bodyPr wrap="square">
            <a:spAutoFit/>
          </a:bodyPr>
          <a:lstStyle/>
          <a:p>
            <a:r>
              <a:rPr lang="tr-TR" sz="2000" dirty="0">
                <a:solidFill>
                  <a:schemeClr val="bg1"/>
                </a:solidFill>
              </a:rPr>
              <a:t>İstihdam Hakkına İlişkin Mevzuat Düzenlemeleri</a:t>
            </a:r>
            <a:endParaRPr lang="tr-TR" sz="2000" dirty="0"/>
          </a:p>
        </p:txBody>
      </p:sp>
    </p:spTree>
    <p:extLst>
      <p:ext uri="{BB962C8B-B14F-4D97-AF65-F5344CB8AC3E}">
        <p14:creationId xmlns:p14="http://schemas.microsoft.com/office/powerpoint/2010/main" val="29013046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 Başlık 1">
            <a:extLst>
              <a:ext uri="{FF2B5EF4-FFF2-40B4-BE49-F238E27FC236}">
                <a16:creationId xmlns:a16="http://schemas.microsoft.com/office/drawing/2014/main" id="{D0255A86-CEAE-4D2A-8A0D-7A925AE4E488}"/>
              </a:ext>
            </a:extLst>
          </p:cNvPr>
          <p:cNvSpPr>
            <a:spLocks noGrp="1"/>
          </p:cNvSpPr>
          <p:nvPr>
            <p:ph type="subTitle" idx="1"/>
          </p:nvPr>
        </p:nvSpPr>
        <p:spPr>
          <a:xfrm>
            <a:off x="1313894" y="932155"/>
            <a:ext cx="9043387" cy="4419939"/>
          </a:xfrm>
        </p:spPr>
        <p:txBody>
          <a:bodyPr>
            <a:normAutofit fontScale="92500"/>
          </a:bodyPr>
          <a:lstStyle/>
          <a:p>
            <a:pPr algn="l"/>
            <a:r>
              <a:rPr lang="tr-TR" sz="2400" dirty="0">
                <a:solidFill>
                  <a:srgbClr val="C00000"/>
                </a:solidFill>
                <a:latin typeface="+mn-lt"/>
              </a:rPr>
              <a:t>04.10.2025 tarihli ve 33037 sayılı Resmi </a:t>
            </a:r>
            <a:r>
              <a:rPr lang="tr-TR" sz="2400" dirty="0" err="1">
                <a:solidFill>
                  <a:srgbClr val="C00000"/>
                </a:solidFill>
                <a:latin typeface="+mn-lt"/>
              </a:rPr>
              <a:t>Gazete’de</a:t>
            </a:r>
            <a:r>
              <a:rPr lang="tr-TR" sz="2400" dirty="0">
                <a:solidFill>
                  <a:srgbClr val="C00000"/>
                </a:solidFill>
                <a:latin typeface="+mn-lt"/>
              </a:rPr>
              <a:t> yayımlanan 10404 sayılı Cumhurbaşkanlığı Kararı ile;</a:t>
            </a:r>
          </a:p>
          <a:p>
            <a:pPr algn="l"/>
            <a:r>
              <a:rPr lang="tr-TR" sz="2400" dirty="0">
                <a:latin typeface="+mn-lt"/>
              </a:rPr>
              <a:t>1- 3713 sayılı Kanunun 21 inci maddesinin birinci fıkrasının (j) bendi kapsamına girenler «hariç» ibaresi kaldırıldı. Kapsam genişletildi.</a:t>
            </a:r>
          </a:p>
          <a:p>
            <a:pPr algn="l"/>
            <a:r>
              <a:rPr lang="tr-TR" sz="2400" dirty="0">
                <a:solidFill>
                  <a:srgbClr val="C00000"/>
                </a:solidFill>
              </a:rPr>
              <a:t>21 j)Terör eyleminin ortaya çıkarılması, etkilerinin azaltılması veya bertaraf edilmesinin sağlanmasında yardımcı ve faydalı olanlar bu faaliyetlerinden dolayı hayatını kaybettikleri, yaralandıkları veya engelli hâle geldikleri belirlenenler.</a:t>
            </a:r>
            <a:endParaRPr lang="tr-TR" sz="2400" dirty="0">
              <a:solidFill>
                <a:srgbClr val="C00000"/>
              </a:solidFill>
              <a:latin typeface="+mn-lt"/>
            </a:endParaRPr>
          </a:p>
          <a:p>
            <a:pPr algn="l"/>
            <a:r>
              <a:rPr lang="tr-TR" sz="2400" dirty="0">
                <a:latin typeface="+mn-lt"/>
              </a:rPr>
              <a:t>2-Ceza ve infaz kurumu personeli kapsama dahil edildi.</a:t>
            </a:r>
          </a:p>
          <a:p>
            <a:pPr algn="l"/>
            <a:r>
              <a:rPr lang="tr-TR" sz="2400" dirty="0">
                <a:latin typeface="+mn-lt"/>
              </a:rPr>
              <a:t>3- Daha önce Çalışma ve Sosyal Güvenlik Bakanlığı tarafından yapılan atama tekliflerinin Aile ve Sosyal Hizmetler Bakanlığı tarafından yapılması hüküm altına alındı. </a:t>
            </a:r>
          </a:p>
        </p:txBody>
      </p:sp>
      <p:sp>
        <p:nvSpPr>
          <p:cNvPr id="3" name="Dikdörtgen 2">
            <a:extLst>
              <a:ext uri="{FF2B5EF4-FFF2-40B4-BE49-F238E27FC236}">
                <a16:creationId xmlns:a16="http://schemas.microsoft.com/office/drawing/2014/main" id="{50879938-513B-4DDF-A31C-83C9B643AC30}"/>
              </a:ext>
            </a:extLst>
          </p:cNvPr>
          <p:cNvSpPr/>
          <p:nvPr/>
        </p:nvSpPr>
        <p:spPr>
          <a:xfrm>
            <a:off x="2450237" y="435005"/>
            <a:ext cx="6285390" cy="400110"/>
          </a:xfrm>
          <a:prstGeom prst="rect">
            <a:avLst/>
          </a:prstGeom>
        </p:spPr>
        <p:txBody>
          <a:bodyPr wrap="square">
            <a:spAutoFit/>
          </a:bodyPr>
          <a:lstStyle/>
          <a:p>
            <a:pPr algn="ctr"/>
            <a:r>
              <a:rPr lang="tr-TR" sz="2000" dirty="0">
                <a:solidFill>
                  <a:schemeClr val="bg1"/>
                </a:solidFill>
              </a:rPr>
              <a:t>İstihdam Hakkına İlişkin Mevzuat Düzenlemeleri</a:t>
            </a:r>
            <a:endParaRPr lang="tr-TR" sz="2000" dirty="0"/>
          </a:p>
        </p:txBody>
      </p:sp>
    </p:spTree>
    <p:extLst>
      <p:ext uri="{BB962C8B-B14F-4D97-AF65-F5344CB8AC3E}">
        <p14:creationId xmlns:p14="http://schemas.microsoft.com/office/powerpoint/2010/main" val="18402400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713390" y="1008113"/>
            <a:ext cx="8271042" cy="5229199"/>
          </a:xfrm>
        </p:spPr>
        <p:txBody>
          <a:bodyPr>
            <a:normAutofit/>
          </a:bodyPr>
          <a:lstStyle/>
          <a:p>
            <a:pPr marL="0" indent="0">
              <a:buNone/>
            </a:pPr>
            <a:endParaRPr lang="tr-TR" sz="3100" dirty="0">
              <a:ea typeface="Calibri"/>
            </a:endParaRPr>
          </a:p>
          <a:p>
            <a:pPr marL="0" indent="0">
              <a:buNone/>
            </a:pPr>
            <a:endParaRPr lang="tr-TR" sz="3100" dirty="0">
              <a:ea typeface="Calibri"/>
            </a:endParaRPr>
          </a:p>
          <a:p>
            <a:pPr marL="0" indent="0">
              <a:buNone/>
            </a:pPr>
            <a:endParaRPr lang="tr-TR" sz="3100" dirty="0">
              <a:ea typeface="Calibri"/>
            </a:endParaRPr>
          </a:p>
          <a:p>
            <a:pPr marL="0" indent="0">
              <a:buNone/>
            </a:pPr>
            <a:endParaRPr lang="tr-TR" sz="3100" dirty="0">
              <a:ea typeface="Calibri"/>
            </a:endParaRPr>
          </a:p>
          <a:p>
            <a:pPr marL="0" indent="0">
              <a:lnSpc>
                <a:spcPct val="115000"/>
              </a:lnSpc>
              <a:spcAft>
                <a:spcPts val="1000"/>
              </a:spcAft>
              <a:buNone/>
            </a:pPr>
            <a:endParaRPr lang="tr-TR" dirty="0">
              <a:latin typeface="+mj-lt"/>
              <a:ea typeface="Calibri"/>
            </a:endParaRPr>
          </a:p>
          <a:p>
            <a:pPr marL="0" indent="0">
              <a:buNone/>
            </a:pPr>
            <a:endParaRPr lang="tr-TR" sz="2800" dirty="0">
              <a:latin typeface="+mj-lt"/>
              <a:ea typeface="Calibri"/>
            </a:endParaRPr>
          </a:p>
          <a:p>
            <a:pPr marL="0" indent="0">
              <a:buNone/>
            </a:pPr>
            <a:endParaRPr lang="tr-TR" sz="2800" dirty="0">
              <a:solidFill>
                <a:srgbClr val="FF0000"/>
              </a:solidFill>
              <a:latin typeface="+mj-lt"/>
              <a:ea typeface="Calibri"/>
            </a:endParaRPr>
          </a:p>
          <a:p>
            <a:pPr marL="0" indent="0">
              <a:buNone/>
            </a:pPr>
            <a:endParaRPr lang="tr-TR" sz="2800" dirty="0">
              <a:latin typeface="+mj-lt"/>
              <a:ea typeface="Calibri"/>
            </a:endParaRPr>
          </a:p>
          <a:p>
            <a:pPr algn="just">
              <a:buNone/>
            </a:pPr>
            <a:endParaRPr lang="tr-TR" sz="2800" dirty="0">
              <a:solidFill>
                <a:srgbClr val="000099"/>
              </a:solidFill>
            </a:endParaRPr>
          </a:p>
          <a:p>
            <a:pPr marL="0" indent="0">
              <a:buNone/>
            </a:pPr>
            <a:endParaRPr lang="tr-TR" sz="4000" dirty="0">
              <a:solidFill>
                <a:srgbClr val="000099"/>
              </a:solidFill>
            </a:endParaRPr>
          </a:p>
        </p:txBody>
      </p:sp>
      <p:pic>
        <p:nvPicPr>
          <p:cNvPr id="1026" name="Picture 2" descr="C:\Users\ali.deniz\Desktop\DiGL9fiWsAMxHGv.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5670" y="1204614"/>
            <a:ext cx="5670630" cy="4929856"/>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D8269641-F263-47EE-9AB9-7C87AD5C82E2}"/>
              </a:ext>
            </a:extLst>
          </p:cNvPr>
          <p:cNvSpPr/>
          <p:nvPr/>
        </p:nvSpPr>
        <p:spPr>
          <a:xfrm>
            <a:off x="3622089" y="159798"/>
            <a:ext cx="5486400" cy="830997"/>
          </a:xfrm>
          <a:prstGeom prst="rect">
            <a:avLst/>
          </a:prstGeom>
        </p:spPr>
        <p:txBody>
          <a:bodyPr wrap="square">
            <a:spAutoFit/>
          </a:bodyPr>
          <a:lstStyle/>
          <a:p>
            <a:r>
              <a:rPr lang="tr-TR" sz="2400" dirty="0">
                <a:solidFill>
                  <a:schemeClr val="bg1"/>
                </a:solidFill>
              </a:rPr>
              <a:t>15 Temmuz Hain Darbe Girişimi Sonrası Mevzuat Düzenlemeleri</a:t>
            </a:r>
            <a:endParaRPr lang="tr-TR" sz="2400" dirty="0"/>
          </a:p>
        </p:txBody>
      </p:sp>
    </p:spTree>
    <p:extLst>
      <p:ext uri="{BB962C8B-B14F-4D97-AF65-F5344CB8AC3E}">
        <p14:creationId xmlns:p14="http://schemas.microsoft.com/office/powerpoint/2010/main" val="3234985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631504" y="1628800"/>
            <a:ext cx="8352928" cy="4608512"/>
          </a:xfrm>
        </p:spPr>
        <p:txBody>
          <a:bodyPr>
            <a:normAutofit/>
          </a:bodyPr>
          <a:lstStyle/>
          <a:p>
            <a:pPr marL="0" indent="0">
              <a:buNone/>
            </a:pPr>
            <a:endParaRPr lang="tr-TR" sz="3100" dirty="0">
              <a:ea typeface="Calibri"/>
            </a:endParaRPr>
          </a:p>
          <a:p>
            <a:pPr marL="0" indent="0">
              <a:buNone/>
            </a:pPr>
            <a:endParaRPr lang="tr-TR" sz="3100" dirty="0">
              <a:ea typeface="Calibri"/>
            </a:endParaRPr>
          </a:p>
          <a:p>
            <a:pPr marL="0" indent="0">
              <a:buNone/>
            </a:pPr>
            <a:endParaRPr lang="tr-TR" sz="3100" dirty="0">
              <a:ea typeface="Calibri"/>
            </a:endParaRPr>
          </a:p>
          <a:p>
            <a:pPr marL="0" indent="0">
              <a:buNone/>
            </a:pPr>
            <a:endParaRPr lang="tr-TR" sz="3100" dirty="0">
              <a:ea typeface="Calibri"/>
            </a:endParaRPr>
          </a:p>
          <a:p>
            <a:pPr marL="0" indent="0">
              <a:lnSpc>
                <a:spcPct val="115000"/>
              </a:lnSpc>
              <a:spcAft>
                <a:spcPts val="1000"/>
              </a:spcAft>
              <a:buNone/>
            </a:pPr>
            <a:endParaRPr lang="tr-TR" dirty="0">
              <a:latin typeface="+mj-lt"/>
              <a:ea typeface="Calibri"/>
            </a:endParaRPr>
          </a:p>
          <a:p>
            <a:pPr marL="0" indent="0">
              <a:buNone/>
            </a:pPr>
            <a:endParaRPr lang="tr-TR" sz="2800" dirty="0">
              <a:latin typeface="+mj-lt"/>
              <a:ea typeface="Calibri"/>
            </a:endParaRPr>
          </a:p>
          <a:p>
            <a:pPr marL="0" indent="0">
              <a:buNone/>
            </a:pPr>
            <a:endParaRPr lang="tr-TR" sz="2800" dirty="0">
              <a:solidFill>
                <a:srgbClr val="FF0000"/>
              </a:solidFill>
              <a:latin typeface="+mj-lt"/>
              <a:ea typeface="Calibri"/>
            </a:endParaRPr>
          </a:p>
          <a:p>
            <a:pPr marL="0" indent="0">
              <a:buNone/>
            </a:pPr>
            <a:endParaRPr lang="tr-TR" sz="2800" dirty="0">
              <a:latin typeface="+mj-lt"/>
              <a:ea typeface="Calibri"/>
            </a:endParaRPr>
          </a:p>
          <a:p>
            <a:pPr algn="just">
              <a:buNone/>
            </a:pPr>
            <a:endParaRPr lang="tr-TR" sz="2800" dirty="0">
              <a:solidFill>
                <a:srgbClr val="000099"/>
              </a:solidFill>
            </a:endParaRPr>
          </a:p>
          <a:p>
            <a:pPr marL="0" indent="0">
              <a:buNone/>
            </a:pPr>
            <a:endParaRPr lang="tr-TR" sz="4000" dirty="0">
              <a:solidFill>
                <a:srgbClr val="000099"/>
              </a:solidFill>
            </a:endParaRPr>
          </a:p>
        </p:txBody>
      </p:sp>
      <p:sp>
        <p:nvSpPr>
          <p:cNvPr id="2" name="Dikdörtgen 1"/>
          <p:cNvSpPr/>
          <p:nvPr/>
        </p:nvSpPr>
        <p:spPr>
          <a:xfrm>
            <a:off x="1640505" y="2168862"/>
            <a:ext cx="8550950" cy="1040285"/>
          </a:xfrm>
          <a:prstGeom prst="rect">
            <a:avLst/>
          </a:prstGeom>
        </p:spPr>
        <p:txBody>
          <a:bodyPr wrap="square">
            <a:spAutoFit/>
          </a:bodyPr>
          <a:lstStyle/>
          <a:p>
            <a:pPr marL="457200" indent="-457200" algn="just">
              <a:spcBef>
                <a:spcPct val="20000"/>
              </a:spcBef>
              <a:buClr>
                <a:srgbClr val="93A299"/>
              </a:buClr>
              <a:buFont typeface="Arial" charset="0"/>
              <a:buChar char="•"/>
            </a:pPr>
            <a:r>
              <a:rPr lang="tr-TR" sz="2800" b="1" u="sng" dirty="0">
                <a:solidFill>
                  <a:srgbClr val="B40000"/>
                </a:solidFill>
                <a:latin typeface="Calibri" panose="020F0502020204030204" pitchFamily="34" charset="0"/>
              </a:rPr>
              <a:t>667, 670, 674, 675, 678, 684, 690, 694, 696 </a:t>
            </a:r>
            <a:r>
              <a:rPr lang="tr-TR" sz="2800" b="1" dirty="0">
                <a:solidFill>
                  <a:srgbClr val="B40000"/>
                </a:solidFill>
                <a:latin typeface="Calibri" panose="020F0502020204030204" pitchFamily="34" charset="0"/>
              </a:rPr>
              <a:t>sayılı </a:t>
            </a:r>
          </a:p>
          <a:p>
            <a:pPr algn="just">
              <a:spcBef>
                <a:spcPct val="20000"/>
              </a:spcBef>
              <a:buClr>
                <a:srgbClr val="93A299"/>
              </a:buClr>
            </a:pPr>
            <a:r>
              <a:rPr lang="tr-TR" sz="2800" b="1" dirty="0">
                <a:solidFill>
                  <a:srgbClr val="B40000"/>
                </a:solidFill>
                <a:latin typeface="Calibri" panose="020F0502020204030204" pitchFamily="34" charset="0"/>
              </a:rPr>
              <a:t>      Kanun Hükmünde Kararnameler</a:t>
            </a:r>
          </a:p>
        </p:txBody>
      </p:sp>
      <p:sp>
        <p:nvSpPr>
          <p:cNvPr id="4" name="Dikdörtgen 3">
            <a:extLst>
              <a:ext uri="{FF2B5EF4-FFF2-40B4-BE49-F238E27FC236}">
                <a16:creationId xmlns:a16="http://schemas.microsoft.com/office/drawing/2014/main" id="{03C08953-96B1-497E-A4B0-9D10E1B00832}"/>
              </a:ext>
            </a:extLst>
          </p:cNvPr>
          <p:cNvSpPr/>
          <p:nvPr/>
        </p:nvSpPr>
        <p:spPr>
          <a:xfrm>
            <a:off x="3524435" y="186431"/>
            <a:ext cx="4740676" cy="830997"/>
          </a:xfrm>
          <a:prstGeom prst="rect">
            <a:avLst/>
          </a:prstGeom>
        </p:spPr>
        <p:txBody>
          <a:bodyPr wrap="square">
            <a:spAutoFit/>
          </a:bodyPr>
          <a:lstStyle/>
          <a:p>
            <a:r>
              <a:rPr lang="tr-TR" sz="2400" dirty="0">
                <a:solidFill>
                  <a:schemeClr val="bg1"/>
                </a:solidFill>
              </a:rPr>
              <a:t>15 Temmuz Hain Darbe Girişimi Sonrası Mevzuat Düzenlemeleri</a:t>
            </a:r>
            <a:endParaRPr lang="tr-TR" sz="2400" dirty="0"/>
          </a:p>
        </p:txBody>
      </p:sp>
    </p:spTree>
    <p:extLst>
      <p:ext uri="{BB962C8B-B14F-4D97-AF65-F5344CB8AC3E}">
        <p14:creationId xmlns:p14="http://schemas.microsoft.com/office/powerpoint/2010/main" val="5972930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562469" y="1464816"/>
            <a:ext cx="8584707" cy="4772496"/>
          </a:xfrm>
        </p:spPr>
        <p:txBody>
          <a:bodyPr>
            <a:normAutofit fontScale="92500" lnSpcReduction="10000"/>
          </a:bodyPr>
          <a:lstStyle/>
          <a:p>
            <a:pPr marL="0" indent="0">
              <a:lnSpc>
                <a:spcPct val="115000"/>
              </a:lnSpc>
              <a:spcAft>
                <a:spcPts val="1000"/>
              </a:spcAft>
              <a:buNone/>
            </a:pPr>
            <a:endParaRPr lang="tr-TR" dirty="0">
              <a:latin typeface="+mj-lt"/>
              <a:ea typeface="Calibri"/>
            </a:endParaRPr>
          </a:p>
          <a:p>
            <a:pPr marL="0" indent="0">
              <a:lnSpc>
                <a:spcPct val="115000"/>
              </a:lnSpc>
              <a:spcAft>
                <a:spcPts val="1000"/>
              </a:spcAft>
              <a:buNone/>
            </a:pPr>
            <a:endParaRPr lang="tr-TR" dirty="0">
              <a:latin typeface="+mj-lt"/>
              <a:ea typeface="Calibri"/>
            </a:endParaRPr>
          </a:p>
          <a:p>
            <a:pPr marL="0" indent="0">
              <a:buNone/>
            </a:pPr>
            <a:r>
              <a:rPr lang="tr-TR" sz="2800" b="1" dirty="0">
                <a:ea typeface="Calibri"/>
              </a:rPr>
              <a:t>     </a:t>
            </a:r>
            <a:r>
              <a:rPr lang="tr-TR" sz="2800" b="1" dirty="0">
                <a:solidFill>
                  <a:srgbClr val="C00000"/>
                </a:solidFill>
                <a:latin typeface="Calibri" panose="020F0502020204030204" pitchFamily="34" charset="0"/>
                <a:ea typeface="Calibri"/>
              </a:rPr>
              <a:t>23.07.2016 tarihli ve 29779 sayılı Resmi Gazete</a:t>
            </a:r>
            <a:r>
              <a:rPr lang="tr-TR" sz="2800" dirty="0">
                <a:solidFill>
                  <a:srgbClr val="C00000"/>
                </a:solidFill>
                <a:latin typeface="Calibri" panose="020F0502020204030204" pitchFamily="34" charset="0"/>
                <a:ea typeface="Calibri"/>
              </a:rPr>
              <a:t> </a:t>
            </a:r>
          </a:p>
          <a:p>
            <a:pPr>
              <a:lnSpc>
                <a:spcPct val="115000"/>
              </a:lnSpc>
              <a:spcAft>
                <a:spcPts val="1000"/>
              </a:spcAft>
            </a:pPr>
            <a:r>
              <a:rPr lang="tr-TR" sz="2800" dirty="0">
                <a:solidFill>
                  <a:schemeClr val="tx1"/>
                </a:solidFill>
                <a:latin typeface="Calibri" panose="020F0502020204030204" pitchFamily="34" charset="0"/>
                <a:ea typeface="Calibri"/>
              </a:rPr>
              <a:t>Amaç: 15 Temmuz Hain Darbe Girişimi çerçevesinde malullük durumlarının belirlenmesi amaçlanmıştır. </a:t>
            </a:r>
          </a:p>
          <a:p>
            <a:pPr>
              <a:lnSpc>
                <a:spcPct val="115000"/>
              </a:lnSpc>
              <a:spcAft>
                <a:spcPts val="1000"/>
              </a:spcAft>
            </a:pPr>
            <a:r>
              <a:rPr lang="tr-TR" sz="2800" dirty="0">
                <a:solidFill>
                  <a:schemeClr val="tx1"/>
                </a:solidFill>
                <a:latin typeface="Calibri" panose="020F0502020204030204" pitchFamily="34" charset="0"/>
                <a:ea typeface="Calibri"/>
              </a:rPr>
              <a:t> 15 Temmuz Hain Darbe Girişiminde hayatını kaybedenler ve malul olanlara vazife malulü aylığı bağlanması ve diğer sosyal haklar Kanun Hükmünde Kararnamenin </a:t>
            </a:r>
            <a:r>
              <a:rPr lang="tr-TR" sz="2800" b="1" dirty="0">
                <a:solidFill>
                  <a:schemeClr val="tx1"/>
                </a:solidFill>
                <a:latin typeface="Calibri" panose="020F0502020204030204" pitchFamily="34" charset="0"/>
                <a:ea typeface="Calibri"/>
              </a:rPr>
              <a:t>7 </a:t>
            </a:r>
            <a:r>
              <a:rPr lang="tr-TR" sz="2800" b="1" dirty="0" err="1">
                <a:solidFill>
                  <a:schemeClr val="tx1"/>
                </a:solidFill>
                <a:latin typeface="Calibri" panose="020F0502020204030204" pitchFamily="34" charset="0"/>
                <a:ea typeface="Calibri"/>
              </a:rPr>
              <a:t>nci</a:t>
            </a:r>
            <a:r>
              <a:rPr lang="tr-TR" sz="2800" b="1" dirty="0">
                <a:solidFill>
                  <a:schemeClr val="tx1"/>
                </a:solidFill>
                <a:latin typeface="Calibri" panose="020F0502020204030204" pitchFamily="34" charset="0"/>
                <a:ea typeface="Calibri"/>
              </a:rPr>
              <a:t> maddesi </a:t>
            </a:r>
            <a:r>
              <a:rPr lang="tr-TR" sz="2800" dirty="0">
                <a:solidFill>
                  <a:schemeClr val="tx1"/>
                </a:solidFill>
                <a:latin typeface="Calibri" panose="020F0502020204030204" pitchFamily="34" charset="0"/>
                <a:ea typeface="Calibri"/>
              </a:rPr>
              <a:t>ile hüküm altına alınmıştır.</a:t>
            </a:r>
          </a:p>
          <a:p>
            <a:pPr marL="0" indent="0">
              <a:buNone/>
            </a:pPr>
            <a:endParaRPr lang="tr-TR" sz="2800" dirty="0">
              <a:solidFill>
                <a:srgbClr val="FF0000"/>
              </a:solidFill>
              <a:latin typeface="+mj-lt"/>
              <a:ea typeface="Calibri"/>
            </a:endParaRPr>
          </a:p>
          <a:p>
            <a:pPr marL="0" indent="0">
              <a:buNone/>
            </a:pPr>
            <a:endParaRPr lang="tr-TR" sz="2800" dirty="0">
              <a:latin typeface="+mj-lt"/>
              <a:ea typeface="Calibri"/>
            </a:endParaRPr>
          </a:p>
          <a:p>
            <a:pPr algn="just">
              <a:buNone/>
            </a:pPr>
            <a:endParaRPr lang="tr-TR" sz="2800" dirty="0">
              <a:solidFill>
                <a:srgbClr val="000099"/>
              </a:solidFill>
            </a:endParaRPr>
          </a:p>
          <a:p>
            <a:pPr marL="0" indent="0">
              <a:buNone/>
            </a:pPr>
            <a:endParaRPr lang="tr-TR" sz="4000" dirty="0">
              <a:solidFill>
                <a:srgbClr val="000099"/>
              </a:solidFill>
            </a:endParaRPr>
          </a:p>
        </p:txBody>
      </p:sp>
      <p:sp>
        <p:nvSpPr>
          <p:cNvPr id="2" name="Dikdörtgen 1"/>
          <p:cNvSpPr/>
          <p:nvPr/>
        </p:nvSpPr>
        <p:spPr>
          <a:xfrm>
            <a:off x="1660123" y="1704513"/>
            <a:ext cx="8711351" cy="523220"/>
          </a:xfrm>
          <a:prstGeom prst="rect">
            <a:avLst/>
          </a:prstGeom>
        </p:spPr>
        <p:txBody>
          <a:bodyPr wrap="square">
            <a:spAutoFit/>
          </a:bodyPr>
          <a:lstStyle/>
          <a:p>
            <a:pPr marL="457200" indent="-457200" algn="just">
              <a:spcBef>
                <a:spcPct val="20000"/>
              </a:spcBef>
              <a:buClr>
                <a:srgbClr val="93A299"/>
              </a:buClr>
              <a:buFont typeface="Arial" charset="0"/>
              <a:buChar char="•"/>
            </a:pPr>
            <a:r>
              <a:rPr lang="tr-TR" sz="2800" b="1" u="sng" dirty="0">
                <a:solidFill>
                  <a:srgbClr val="B40000"/>
                </a:solidFill>
                <a:latin typeface="Calibri" panose="020F0502020204030204" pitchFamily="34" charset="0"/>
              </a:rPr>
              <a:t>667 </a:t>
            </a:r>
            <a:r>
              <a:rPr lang="tr-TR" sz="2800" b="1" dirty="0">
                <a:solidFill>
                  <a:srgbClr val="B40000"/>
                </a:solidFill>
                <a:latin typeface="Calibri" panose="020F0502020204030204" pitchFamily="34" charset="0"/>
              </a:rPr>
              <a:t>sayılı Kanun Hükmünde Kararname</a:t>
            </a:r>
          </a:p>
        </p:txBody>
      </p:sp>
      <p:sp>
        <p:nvSpPr>
          <p:cNvPr id="4" name="Dikdörtgen 3">
            <a:extLst>
              <a:ext uri="{FF2B5EF4-FFF2-40B4-BE49-F238E27FC236}">
                <a16:creationId xmlns:a16="http://schemas.microsoft.com/office/drawing/2014/main" id="{4B447D7B-92CE-4712-A6F2-4338DA18601A}"/>
              </a:ext>
            </a:extLst>
          </p:cNvPr>
          <p:cNvSpPr/>
          <p:nvPr/>
        </p:nvSpPr>
        <p:spPr>
          <a:xfrm>
            <a:off x="3666478" y="221942"/>
            <a:ext cx="4776186" cy="830997"/>
          </a:xfrm>
          <a:prstGeom prst="rect">
            <a:avLst/>
          </a:prstGeom>
        </p:spPr>
        <p:txBody>
          <a:bodyPr wrap="square">
            <a:spAutoFit/>
          </a:bodyPr>
          <a:lstStyle/>
          <a:p>
            <a:r>
              <a:rPr lang="tr-TR" sz="2400" dirty="0">
                <a:solidFill>
                  <a:schemeClr val="bg1"/>
                </a:solidFill>
              </a:rPr>
              <a:t>15 Temmuz Hain Darbe Girişimi Sonrası Mevzuat Düzenlemeleri</a:t>
            </a:r>
            <a:endParaRPr lang="tr-TR" sz="2400" dirty="0"/>
          </a:p>
        </p:txBody>
      </p:sp>
    </p:spTree>
    <p:extLst>
      <p:ext uri="{BB962C8B-B14F-4D97-AF65-F5344CB8AC3E}">
        <p14:creationId xmlns:p14="http://schemas.microsoft.com/office/powerpoint/2010/main" val="2417512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640505" y="1642369"/>
            <a:ext cx="8343927" cy="4358936"/>
          </a:xfrm>
        </p:spPr>
        <p:txBody>
          <a:bodyPr>
            <a:normAutofit lnSpcReduction="10000"/>
          </a:bodyPr>
          <a:lstStyle/>
          <a:p>
            <a:pPr marL="0" indent="0">
              <a:buNone/>
            </a:pPr>
            <a:endParaRPr lang="tr-TR" sz="3100" dirty="0">
              <a:ea typeface="Calibri"/>
            </a:endParaRPr>
          </a:p>
          <a:p>
            <a:pPr marL="0" indent="0">
              <a:lnSpc>
                <a:spcPct val="115000"/>
              </a:lnSpc>
              <a:spcAft>
                <a:spcPts val="1000"/>
              </a:spcAft>
              <a:buNone/>
            </a:pPr>
            <a:r>
              <a:rPr lang="tr-TR" sz="2000" dirty="0">
                <a:latin typeface="Arial"/>
                <a:ea typeface="Calibri"/>
              </a:rPr>
              <a:t>*  </a:t>
            </a:r>
            <a:endParaRPr lang="tr-TR" dirty="0">
              <a:latin typeface="+mj-lt"/>
              <a:ea typeface="Calibri"/>
            </a:endParaRPr>
          </a:p>
          <a:p>
            <a:pPr marL="0" indent="0">
              <a:buNone/>
            </a:pPr>
            <a:r>
              <a:rPr lang="tr-TR" sz="2800" b="1" dirty="0">
                <a:ea typeface="Calibri"/>
              </a:rPr>
              <a:t>     </a:t>
            </a:r>
            <a:r>
              <a:rPr lang="tr-TR" sz="2800" b="1" dirty="0">
                <a:solidFill>
                  <a:srgbClr val="C00000"/>
                </a:solidFill>
                <a:latin typeface="Calibri" panose="020F0502020204030204" pitchFamily="34" charset="0"/>
                <a:ea typeface="Calibri"/>
              </a:rPr>
              <a:t>17.08.2016 tarihli ve 29804 sayılı Resmi Gazete</a:t>
            </a:r>
          </a:p>
          <a:p>
            <a:pPr>
              <a:lnSpc>
                <a:spcPct val="115000"/>
              </a:lnSpc>
              <a:spcAft>
                <a:spcPts val="1000"/>
              </a:spcAft>
            </a:pPr>
            <a:r>
              <a:rPr lang="tr-TR" sz="2800" dirty="0">
                <a:solidFill>
                  <a:srgbClr val="C00000"/>
                </a:solidFill>
                <a:latin typeface="Calibri" panose="020F0502020204030204" pitchFamily="34" charset="0"/>
                <a:ea typeface="Calibri"/>
              </a:rPr>
              <a:t> </a:t>
            </a:r>
            <a:r>
              <a:rPr lang="tr-TR" sz="2800" b="1" dirty="0">
                <a:solidFill>
                  <a:schemeClr val="tx1"/>
                </a:solidFill>
                <a:latin typeface="Calibri" panose="020F0502020204030204" pitchFamily="34" charset="0"/>
                <a:ea typeface="Calibri"/>
              </a:rPr>
              <a:t>KHK’nın 9 uncu Maddesi ile</a:t>
            </a:r>
            <a:r>
              <a:rPr lang="tr-TR" sz="2800" dirty="0">
                <a:solidFill>
                  <a:schemeClr val="tx1"/>
                </a:solidFill>
                <a:latin typeface="Calibri" panose="020F0502020204030204" pitchFamily="34" charset="0"/>
                <a:ea typeface="Calibri"/>
              </a:rPr>
              <a:t>  malul statüsünde değerlendirilmemiş 15 Temmuz Gazileri kapsama dahil edildi. İçişleri Bakanlığı Nakdi Tazminat Kanunu  ve SGK Mevzuatı için bir ilk. SGK tarafından maaş almaksızın tazminat imkanı getirilmiştir.</a:t>
            </a:r>
            <a:endParaRPr lang="tr-TR" sz="3600" dirty="0">
              <a:solidFill>
                <a:schemeClr val="tx1"/>
              </a:solidFill>
              <a:latin typeface="Calibri" panose="020F0502020204030204" pitchFamily="34" charset="0"/>
              <a:ea typeface="Calibri"/>
            </a:endParaRPr>
          </a:p>
          <a:p>
            <a:pPr marL="0" indent="0">
              <a:buNone/>
            </a:pPr>
            <a:endParaRPr lang="tr-TR" sz="2800" dirty="0">
              <a:solidFill>
                <a:srgbClr val="C00000"/>
              </a:solidFill>
              <a:latin typeface="Calibri" panose="020F0502020204030204" pitchFamily="34" charset="0"/>
              <a:ea typeface="Calibri"/>
            </a:endParaRPr>
          </a:p>
          <a:p>
            <a:pPr marL="0" indent="0">
              <a:buNone/>
            </a:pPr>
            <a:endParaRPr lang="tr-TR" sz="2800" dirty="0">
              <a:solidFill>
                <a:srgbClr val="C00000"/>
              </a:solidFill>
              <a:latin typeface="Calibri" panose="020F0502020204030204" pitchFamily="34" charset="0"/>
              <a:ea typeface="Calibri"/>
            </a:endParaRPr>
          </a:p>
          <a:p>
            <a:pPr marL="0" indent="0">
              <a:buNone/>
            </a:pPr>
            <a:endParaRPr lang="tr-TR" sz="2800" dirty="0">
              <a:solidFill>
                <a:srgbClr val="FF0000"/>
              </a:solidFill>
              <a:latin typeface="+mj-lt"/>
              <a:ea typeface="Calibri"/>
            </a:endParaRPr>
          </a:p>
          <a:p>
            <a:pPr marL="0" indent="0">
              <a:buNone/>
            </a:pPr>
            <a:endParaRPr lang="tr-TR" sz="2800" dirty="0">
              <a:latin typeface="+mj-lt"/>
              <a:ea typeface="Calibri"/>
            </a:endParaRPr>
          </a:p>
          <a:p>
            <a:pPr algn="just">
              <a:buNone/>
            </a:pPr>
            <a:endParaRPr lang="tr-TR" sz="2800" dirty="0">
              <a:solidFill>
                <a:srgbClr val="000099"/>
              </a:solidFill>
            </a:endParaRPr>
          </a:p>
          <a:p>
            <a:pPr marL="0" indent="0">
              <a:buNone/>
            </a:pPr>
            <a:endParaRPr lang="tr-TR" sz="4000" dirty="0">
              <a:solidFill>
                <a:srgbClr val="000099"/>
              </a:solidFill>
            </a:endParaRPr>
          </a:p>
        </p:txBody>
      </p:sp>
      <p:sp>
        <p:nvSpPr>
          <p:cNvPr id="2" name="Dikdörtgen 1"/>
          <p:cNvSpPr/>
          <p:nvPr/>
        </p:nvSpPr>
        <p:spPr>
          <a:xfrm>
            <a:off x="1640505" y="2168861"/>
            <a:ext cx="8730970" cy="523220"/>
          </a:xfrm>
          <a:prstGeom prst="rect">
            <a:avLst/>
          </a:prstGeom>
        </p:spPr>
        <p:txBody>
          <a:bodyPr wrap="square">
            <a:spAutoFit/>
          </a:bodyPr>
          <a:lstStyle/>
          <a:p>
            <a:pPr marL="457200" indent="-457200" algn="just">
              <a:spcBef>
                <a:spcPct val="20000"/>
              </a:spcBef>
              <a:buClr>
                <a:srgbClr val="93A299"/>
              </a:buClr>
              <a:buFont typeface="Arial" charset="0"/>
              <a:buChar char="•"/>
            </a:pPr>
            <a:r>
              <a:rPr lang="tr-TR" sz="2800" b="1" u="sng" dirty="0">
                <a:solidFill>
                  <a:srgbClr val="B40000"/>
                </a:solidFill>
                <a:latin typeface="Calibri" panose="020F0502020204030204" pitchFamily="34" charset="0"/>
              </a:rPr>
              <a:t>670 </a:t>
            </a:r>
            <a:r>
              <a:rPr lang="tr-TR" sz="2800" b="1" dirty="0">
                <a:solidFill>
                  <a:srgbClr val="B40000"/>
                </a:solidFill>
                <a:latin typeface="Calibri" panose="020F0502020204030204" pitchFamily="34" charset="0"/>
              </a:rPr>
              <a:t>sayılı Kanun Hükmünde Kararname</a:t>
            </a:r>
          </a:p>
        </p:txBody>
      </p:sp>
      <p:sp>
        <p:nvSpPr>
          <p:cNvPr id="4" name="Dikdörtgen 3">
            <a:extLst>
              <a:ext uri="{FF2B5EF4-FFF2-40B4-BE49-F238E27FC236}">
                <a16:creationId xmlns:a16="http://schemas.microsoft.com/office/drawing/2014/main" id="{85E28B42-7D3B-45ED-905B-B5FF94523D19}"/>
              </a:ext>
            </a:extLst>
          </p:cNvPr>
          <p:cNvSpPr/>
          <p:nvPr/>
        </p:nvSpPr>
        <p:spPr>
          <a:xfrm>
            <a:off x="3675355" y="205189"/>
            <a:ext cx="5444171" cy="830997"/>
          </a:xfrm>
          <a:prstGeom prst="rect">
            <a:avLst/>
          </a:prstGeom>
        </p:spPr>
        <p:txBody>
          <a:bodyPr wrap="square">
            <a:spAutoFit/>
          </a:bodyPr>
          <a:lstStyle/>
          <a:p>
            <a:r>
              <a:rPr lang="tr-TR" sz="2400" dirty="0">
                <a:solidFill>
                  <a:schemeClr val="bg1"/>
                </a:solidFill>
              </a:rPr>
              <a:t>15 Temmuz Hain Darbe Girişimi Sonrası Mevzuat Düzenlemeleri</a:t>
            </a:r>
            <a:endParaRPr lang="tr-TR" sz="2400" dirty="0"/>
          </a:p>
        </p:txBody>
      </p:sp>
    </p:spTree>
    <p:extLst>
      <p:ext uri="{BB962C8B-B14F-4D97-AF65-F5344CB8AC3E}">
        <p14:creationId xmlns:p14="http://schemas.microsoft.com/office/powerpoint/2010/main" val="3344172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p:cNvGraphicFramePr>
            <a:graphicFrameLocks noGrp="1"/>
          </p:cNvGraphicFramePr>
          <p:nvPr>
            <p:extLst>
              <p:ext uri="{D42A27DB-BD31-4B8C-83A1-F6EECF244321}">
                <p14:modId xmlns:p14="http://schemas.microsoft.com/office/powerpoint/2010/main" val="2073609600"/>
              </p:ext>
            </p:extLst>
          </p:nvPr>
        </p:nvGraphicFramePr>
        <p:xfrm>
          <a:off x="410395" y="1393793"/>
          <a:ext cx="10209321" cy="4771439"/>
        </p:xfrm>
        <a:graphic>
          <a:graphicData uri="http://schemas.openxmlformats.org/drawingml/2006/table">
            <a:tbl>
              <a:tblPr firstRow="1" firstCol="1" bandRow="1">
                <a:tableStyleId>{5C22544A-7EE6-4342-B048-85BDC9FD1C3A}</a:tableStyleId>
              </a:tblPr>
              <a:tblGrid>
                <a:gridCol w="1408956">
                  <a:extLst>
                    <a:ext uri="{9D8B030D-6E8A-4147-A177-3AD203B41FA5}">
                      <a16:colId xmlns:a16="http://schemas.microsoft.com/office/drawing/2014/main" val="20000"/>
                    </a:ext>
                  </a:extLst>
                </a:gridCol>
                <a:gridCol w="3734757">
                  <a:extLst>
                    <a:ext uri="{9D8B030D-6E8A-4147-A177-3AD203B41FA5}">
                      <a16:colId xmlns:a16="http://schemas.microsoft.com/office/drawing/2014/main" val="20001"/>
                    </a:ext>
                  </a:extLst>
                </a:gridCol>
                <a:gridCol w="5065608">
                  <a:extLst>
                    <a:ext uri="{9D8B030D-6E8A-4147-A177-3AD203B41FA5}">
                      <a16:colId xmlns:a16="http://schemas.microsoft.com/office/drawing/2014/main" val="20002"/>
                    </a:ext>
                  </a:extLst>
                </a:gridCol>
              </a:tblGrid>
              <a:tr h="379184">
                <a:tc>
                  <a:txBody>
                    <a:bodyPr/>
                    <a:lstStyle/>
                    <a:p>
                      <a:pPr>
                        <a:lnSpc>
                          <a:spcPct val="115000"/>
                        </a:lnSpc>
                        <a:spcAft>
                          <a:spcPts val="0"/>
                        </a:spcAft>
                      </a:pPr>
                      <a:r>
                        <a:rPr lang="tr-TR" sz="1600" dirty="0">
                          <a:effectLst/>
                        </a:rPr>
                        <a:t>S.NO</a:t>
                      </a:r>
                      <a:endParaRPr lang="tr-TR" sz="1600" dirty="0">
                        <a:effectLst/>
                        <a:latin typeface="Calibri"/>
                        <a:ea typeface="Calibri"/>
                        <a:cs typeface="Times New Roman"/>
                      </a:endParaRPr>
                    </a:p>
                  </a:txBody>
                  <a:tcPr marL="68580" marR="68580" marT="0" marB="0">
                    <a:lnB w="19050" cap="flat" cmpd="sng" algn="ctr">
                      <a:solidFill>
                        <a:srgbClr val="0008A0"/>
                      </a:solidFill>
                      <a:prstDash val="solid"/>
                      <a:round/>
                      <a:headEnd type="none" w="med" len="med"/>
                      <a:tailEnd type="none" w="med" len="med"/>
                    </a:lnB>
                    <a:solidFill>
                      <a:srgbClr val="C00000"/>
                    </a:solidFill>
                  </a:tcPr>
                </a:tc>
                <a:tc>
                  <a:txBody>
                    <a:bodyPr/>
                    <a:lstStyle/>
                    <a:p>
                      <a:pPr>
                        <a:lnSpc>
                          <a:spcPct val="115000"/>
                        </a:lnSpc>
                        <a:spcAft>
                          <a:spcPts val="0"/>
                        </a:spcAft>
                      </a:pPr>
                      <a:r>
                        <a:rPr lang="tr-TR" sz="1600" dirty="0">
                          <a:effectLst/>
                          <a:latin typeface="+mn-lt"/>
                          <a:ea typeface="+mn-ea"/>
                          <a:cs typeface="+mn-cs"/>
                        </a:rPr>
                        <a:t>SOSYAL</a:t>
                      </a:r>
                      <a:r>
                        <a:rPr lang="tr-TR" sz="1600" baseline="0" dirty="0">
                          <a:effectLst/>
                          <a:latin typeface="+mn-lt"/>
                          <a:ea typeface="+mn-ea"/>
                          <a:cs typeface="+mn-cs"/>
                        </a:rPr>
                        <a:t> HAK</a:t>
                      </a:r>
                      <a:endParaRPr lang="tr-TR" sz="1600" dirty="0">
                        <a:effectLst/>
                        <a:latin typeface="Calibri"/>
                        <a:ea typeface="Calibri"/>
                        <a:cs typeface="Times New Roman"/>
                      </a:endParaRPr>
                    </a:p>
                  </a:txBody>
                  <a:tcPr marL="68580" marR="68580" marT="0" marB="0">
                    <a:solidFill>
                      <a:srgbClr val="C00000"/>
                    </a:solidFill>
                  </a:tcPr>
                </a:tc>
                <a:tc>
                  <a:txBody>
                    <a:bodyPr/>
                    <a:lstStyle/>
                    <a:p>
                      <a:pPr algn="ctr">
                        <a:lnSpc>
                          <a:spcPct val="115000"/>
                        </a:lnSpc>
                        <a:spcAft>
                          <a:spcPts val="0"/>
                        </a:spcAft>
                      </a:pPr>
                      <a:r>
                        <a:rPr lang="tr-TR" sz="1600" dirty="0">
                          <a:effectLst/>
                          <a:latin typeface="+mn-lt"/>
                          <a:ea typeface="+mn-ea"/>
                          <a:cs typeface="+mn-cs"/>
                        </a:rPr>
                        <a:t>SORUMLU</a:t>
                      </a:r>
                      <a:r>
                        <a:rPr lang="tr-TR" sz="1600" baseline="0" dirty="0">
                          <a:effectLst/>
                          <a:latin typeface="+mn-lt"/>
                          <a:ea typeface="+mn-ea"/>
                          <a:cs typeface="+mn-cs"/>
                        </a:rPr>
                        <a:t> KURUM</a:t>
                      </a:r>
                      <a:endParaRPr lang="tr-TR" sz="1600" dirty="0">
                        <a:effectLst/>
                        <a:latin typeface="Calibri"/>
                        <a:ea typeface="Calibri"/>
                        <a:cs typeface="Times New Roman"/>
                      </a:endParaRPr>
                    </a:p>
                  </a:txBody>
                  <a:tcPr marL="68580" marR="68580" marT="0" marB="0">
                    <a:solidFill>
                      <a:srgbClr val="C00000"/>
                    </a:solidFill>
                  </a:tcPr>
                </a:tc>
                <a:extLst>
                  <a:ext uri="{0D108BD9-81ED-4DB2-BD59-A6C34878D82A}">
                    <a16:rowId xmlns:a16="http://schemas.microsoft.com/office/drawing/2014/main" val="10000"/>
                  </a:ext>
                </a:extLst>
              </a:tr>
              <a:tr h="594842">
                <a:tc>
                  <a:txBody>
                    <a:bodyPr/>
                    <a:lstStyle/>
                    <a:p>
                      <a:pPr>
                        <a:lnSpc>
                          <a:spcPct val="115000"/>
                        </a:lnSpc>
                        <a:spcAft>
                          <a:spcPts val="0"/>
                        </a:spcAft>
                      </a:pPr>
                      <a:r>
                        <a:rPr lang="tr-TR" sz="1600" dirty="0">
                          <a:solidFill>
                            <a:srgbClr val="0008A0"/>
                          </a:solidFill>
                          <a:effectLst/>
                        </a:rPr>
                        <a:t>1</a:t>
                      </a:r>
                      <a:endParaRPr lang="tr-TR" sz="1600" dirty="0">
                        <a:solidFill>
                          <a:srgbClr val="0008A0"/>
                        </a:solidFill>
                        <a:effectLst/>
                        <a:latin typeface="Calibri"/>
                        <a:ea typeface="Calibri"/>
                        <a:cs typeface="Times New Roman"/>
                      </a:endParaRPr>
                    </a:p>
                  </a:txBody>
                  <a:tcPr marL="68580" marR="68580" marT="0" marB="0">
                    <a:lnL w="19050" cap="flat" cmpd="sng" algn="ctr">
                      <a:solidFill>
                        <a:srgbClr val="0008A0"/>
                      </a:solidFill>
                      <a:prstDash val="solid"/>
                      <a:round/>
                      <a:headEnd type="none" w="med" len="med"/>
                      <a:tailEnd type="none" w="med" len="med"/>
                    </a:lnL>
                    <a:lnR w="19050" cap="flat" cmpd="sng" algn="ctr">
                      <a:solidFill>
                        <a:srgbClr val="0008A0"/>
                      </a:solidFill>
                      <a:prstDash val="solid"/>
                      <a:round/>
                      <a:headEnd type="none" w="med" len="med"/>
                      <a:tailEnd type="none" w="med" len="med"/>
                    </a:lnR>
                    <a:lnT w="19050" cap="flat" cmpd="sng" algn="ctr">
                      <a:solidFill>
                        <a:srgbClr val="0008A0"/>
                      </a:solidFill>
                      <a:prstDash val="solid"/>
                      <a:round/>
                      <a:headEnd type="none" w="med" len="med"/>
                      <a:tailEnd type="none" w="med" len="med"/>
                    </a:lnT>
                    <a:lnB w="19050" cap="flat" cmpd="sng" algn="ctr">
                      <a:solidFill>
                        <a:srgbClr val="0008A0"/>
                      </a:solidFill>
                      <a:prstDash val="solid"/>
                      <a:round/>
                      <a:headEnd type="none" w="med" len="med"/>
                      <a:tailEnd type="none" w="med" len="med"/>
                    </a:lnB>
                    <a:solidFill>
                      <a:schemeClr val="bg1"/>
                    </a:solidFill>
                  </a:tcPr>
                </a:tc>
                <a:tc>
                  <a:txBody>
                    <a:bodyPr/>
                    <a:lstStyle/>
                    <a:p>
                      <a:pPr>
                        <a:lnSpc>
                          <a:spcPct val="115000"/>
                        </a:lnSpc>
                        <a:spcAft>
                          <a:spcPts val="0"/>
                        </a:spcAft>
                      </a:pPr>
                      <a:r>
                        <a:rPr lang="tr-TR" sz="1800" b="1" dirty="0">
                          <a:solidFill>
                            <a:srgbClr val="0008A0"/>
                          </a:solidFill>
                          <a:effectLst/>
                          <a:latin typeface="+mn-lt"/>
                          <a:ea typeface="+mn-ea"/>
                          <a:cs typeface="+mn-cs"/>
                        </a:rPr>
                        <a:t>İstihdam</a:t>
                      </a:r>
                      <a:r>
                        <a:rPr lang="tr-TR" sz="1800" b="1" baseline="0" dirty="0">
                          <a:solidFill>
                            <a:srgbClr val="0008A0"/>
                          </a:solidFill>
                          <a:effectLst/>
                          <a:latin typeface="+mn-lt"/>
                          <a:ea typeface="+mn-ea"/>
                          <a:cs typeface="+mn-cs"/>
                        </a:rPr>
                        <a:t> Hakkı</a:t>
                      </a:r>
                      <a:endParaRPr lang="tr-TR" sz="1800" b="1" dirty="0">
                        <a:solidFill>
                          <a:srgbClr val="0008A0"/>
                        </a:solidFill>
                        <a:effectLst/>
                        <a:latin typeface="Calibri"/>
                        <a:ea typeface="Calibri"/>
                        <a:cs typeface="Times New Roman"/>
                      </a:endParaRPr>
                    </a:p>
                  </a:txBody>
                  <a:tcPr marL="68580" marR="68580" marT="0" marB="0">
                    <a:lnL w="19050" cap="flat" cmpd="sng" algn="ctr">
                      <a:solidFill>
                        <a:srgbClr val="0008A0"/>
                      </a:solidFill>
                      <a:prstDash val="solid"/>
                      <a:round/>
                      <a:headEnd type="none" w="med" len="med"/>
                      <a:tailEnd type="none" w="med" len="med"/>
                    </a:lnL>
                  </a:tcPr>
                </a:tc>
                <a:tc>
                  <a:txBody>
                    <a:bodyPr/>
                    <a:lstStyle/>
                    <a:p>
                      <a:pPr algn="ctr">
                        <a:lnSpc>
                          <a:spcPct val="115000"/>
                        </a:lnSpc>
                        <a:spcAft>
                          <a:spcPts val="0"/>
                        </a:spcAft>
                      </a:pPr>
                      <a:r>
                        <a:rPr lang="tr-TR" sz="1800" b="1" dirty="0">
                          <a:solidFill>
                            <a:srgbClr val="0008A0"/>
                          </a:solidFill>
                          <a:effectLst/>
                          <a:latin typeface="+mn-lt"/>
                          <a:ea typeface="+mn-ea"/>
                          <a:cs typeface="+mn-cs"/>
                        </a:rPr>
                        <a:t>ASHB</a:t>
                      </a:r>
                      <a:endParaRPr lang="tr-TR" sz="1800" b="1" baseline="0" dirty="0">
                        <a:solidFill>
                          <a:srgbClr val="0008A0"/>
                        </a:solidFill>
                        <a:effectLst/>
                        <a:latin typeface="+mn-lt"/>
                        <a:ea typeface="+mn-ea"/>
                        <a:cs typeface="+mn-cs"/>
                      </a:endParaRPr>
                    </a:p>
                    <a:p>
                      <a:pPr algn="ctr">
                        <a:lnSpc>
                          <a:spcPct val="115000"/>
                        </a:lnSpc>
                        <a:spcAft>
                          <a:spcPts val="0"/>
                        </a:spcAft>
                      </a:pPr>
                      <a:r>
                        <a:rPr lang="tr-TR" sz="1800" b="1" baseline="0" dirty="0">
                          <a:solidFill>
                            <a:srgbClr val="0008A0"/>
                          </a:solidFill>
                          <a:effectLst/>
                          <a:latin typeface="+mn-lt"/>
                          <a:ea typeface="+mn-ea"/>
                          <a:cs typeface="+mn-cs"/>
                        </a:rPr>
                        <a:t>Başvurular ASHB İl Md.</a:t>
                      </a:r>
                      <a:endParaRPr lang="tr-TR" sz="1800" b="1" dirty="0">
                        <a:solidFill>
                          <a:srgbClr val="0008A0"/>
                        </a:solidFill>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594842">
                <a:tc>
                  <a:txBody>
                    <a:bodyPr/>
                    <a:lstStyle/>
                    <a:p>
                      <a:pPr>
                        <a:lnSpc>
                          <a:spcPct val="115000"/>
                        </a:lnSpc>
                        <a:spcAft>
                          <a:spcPts val="0"/>
                        </a:spcAft>
                      </a:pPr>
                      <a:r>
                        <a:rPr lang="tr-TR" sz="1600" dirty="0">
                          <a:solidFill>
                            <a:srgbClr val="0008A0"/>
                          </a:solidFill>
                          <a:effectLst/>
                        </a:rPr>
                        <a:t>2</a:t>
                      </a:r>
                      <a:endParaRPr lang="tr-TR" sz="1600" dirty="0">
                        <a:solidFill>
                          <a:srgbClr val="0008A0"/>
                        </a:solidFill>
                        <a:effectLst/>
                        <a:latin typeface="Calibri"/>
                        <a:ea typeface="Calibri"/>
                        <a:cs typeface="Times New Roman"/>
                      </a:endParaRPr>
                    </a:p>
                  </a:txBody>
                  <a:tcPr marL="68580" marR="68580" marT="0" marB="0">
                    <a:lnL w="19050" cap="flat" cmpd="sng" algn="ctr">
                      <a:solidFill>
                        <a:srgbClr val="0008A0"/>
                      </a:solidFill>
                      <a:prstDash val="solid"/>
                      <a:round/>
                      <a:headEnd type="none" w="med" len="med"/>
                      <a:tailEnd type="none" w="med" len="med"/>
                    </a:lnL>
                    <a:lnR w="19050" cap="flat" cmpd="sng" algn="ctr">
                      <a:solidFill>
                        <a:srgbClr val="0008A0"/>
                      </a:solidFill>
                      <a:prstDash val="solid"/>
                      <a:round/>
                      <a:headEnd type="none" w="med" len="med"/>
                      <a:tailEnd type="none" w="med" len="med"/>
                    </a:lnR>
                    <a:lnT w="19050" cap="flat" cmpd="sng" algn="ctr">
                      <a:solidFill>
                        <a:srgbClr val="0008A0"/>
                      </a:solidFill>
                      <a:prstDash val="solid"/>
                      <a:round/>
                      <a:headEnd type="none" w="med" len="med"/>
                      <a:tailEnd type="none" w="med" len="med"/>
                    </a:lnT>
                    <a:lnB w="19050" cap="flat" cmpd="sng" algn="ctr">
                      <a:solidFill>
                        <a:srgbClr val="0008A0"/>
                      </a:solidFill>
                      <a:prstDash val="solid"/>
                      <a:round/>
                      <a:headEnd type="none" w="med" len="med"/>
                      <a:tailEnd type="none" w="med" len="med"/>
                    </a:lnB>
                    <a:solidFill>
                      <a:schemeClr val="bg1"/>
                    </a:solidFill>
                  </a:tcPr>
                </a:tc>
                <a:tc>
                  <a:txBody>
                    <a:bodyPr/>
                    <a:lstStyle/>
                    <a:p>
                      <a:pPr>
                        <a:lnSpc>
                          <a:spcPct val="115000"/>
                        </a:lnSpc>
                        <a:spcAft>
                          <a:spcPts val="0"/>
                        </a:spcAft>
                      </a:pPr>
                      <a:r>
                        <a:rPr lang="tr-TR" sz="1800" b="1" dirty="0">
                          <a:solidFill>
                            <a:srgbClr val="0008A0"/>
                          </a:solidFill>
                          <a:effectLst/>
                          <a:latin typeface="+mn-lt"/>
                          <a:ea typeface="+mn-ea"/>
                          <a:cs typeface="+mn-cs"/>
                        </a:rPr>
                        <a:t>Ücretsiz</a:t>
                      </a:r>
                      <a:r>
                        <a:rPr lang="tr-TR" sz="1800" b="1" baseline="0" dirty="0">
                          <a:solidFill>
                            <a:srgbClr val="0008A0"/>
                          </a:solidFill>
                          <a:effectLst/>
                          <a:latin typeface="+mn-lt"/>
                          <a:ea typeface="+mn-ea"/>
                          <a:cs typeface="+mn-cs"/>
                        </a:rPr>
                        <a:t> Seyahat</a:t>
                      </a:r>
                      <a:endParaRPr lang="tr-TR" sz="1800" b="1" dirty="0">
                        <a:solidFill>
                          <a:srgbClr val="0008A0"/>
                        </a:solidFill>
                        <a:effectLst/>
                        <a:latin typeface="Calibri"/>
                        <a:ea typeface="Calibri"/>
                        <a:cs typeface="Times New Roman"/>
                      </a:endParaRPr>
                    </a:p>
                  </a:txBody>
                  <a:tcPr marL="68580" marR="68580" marT="0" marB="0">
                    <a:lnL w="19050" cap="flat" cmpd="sng" algn="ctr">
                      <a:solidFill>
                        <a:srgbClr val="0008A0"/>
                      </a:solidFill>
                      <a:prstDash val="solid"/>
                      <a:round/>
                      <a:headEnd type="none" w="med" len="med"/>
                      <a:tailEnd type="none" w="med" len="med"/>
                    </a:lnL>
                  </a:tcPr>
                </a:tc>
                <a:tc>
                  <a:txBody>
                    <a:bodyPr/>
                    <a:lstStyle/>
                    <a:p>
                      <a:pPr algn="ctr">
                        <a:lnSpc>
                          <a:spcPct val="115000"/>
                        </a:lnSpc>
                        <a:spcAft>
                          <a:spcPts val="0"/>
                        </a:spcAft>
                      </a:pPr>
                      <a:r>
                        <a:rPr lang="tr-TR" sz="1800" b="1" dirty="0">
                          <a:solidFill>
                            <a:srgbClr val="0008A0"/>
                          </a:solidFill>
                          <a:effectLst/>
                          <a:latin typeface="+mn-lt"/>
                          <a:ea typeface="+mn-ea"/>
                          <a:cs typeface="+mn-cs"/>
                        </a:rPr>
                        <a:t>ASHB</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0008A0"/>
                          </a:solidFill>
                          <a:effectLst/>
                          <a:uLnTx/>
                          <a:uFillTx/>
                          <a:latin typeface="+mn-lt"/>
                          <a:ea typeface="+mn-ea"/>
                          <a:cs typeface="+mn-cs"/>
                        </a:rPr>
                        <a:t>Başvurular ASHB İl Md.</a:t>
                      </a:r>
                      <a:endParaRPr kumimoji="0" lang="tr-TR" sz="1800" b="1" i="0" u="none" strike="noStrike" kern="1200" cap="none" spc="0" normalizeH="0" baseline="0" noProof="0" dirty="0">
                        <a:ln>
                          <a:noFill/>
                        </a:ln>
                        <a:solidFill>
                          <a:srgbClr val="0008A0"/>
                        </a:solidFill>
                        <a:effectLst/>
                        <a:uLnTx/>
                        <a:uFillTx/>
                        <a:latin typeface="Calibri"/>
                        <a:ea typeface="Calibri"/>
                        <a:cs typeface="Times New Roman"/>
                      </a:endParaRPr>
                    </a:p>
                  </a:txBody>
                  <a:tcPr marL="68580" marR="68580" marT="0" marB="0"/>
                </a:tc>
                <a:extLst>
                  <a:ext uri="{0D108BD9-81ED-4DB2-BD59-A6C34878D82A}">
                    <a16:rowId xmlns:a16="http://schemas.microsoft.com/office/drawing/2014/main" val="10002"/>
                  </a:ext>
                </a:extLst>
              </a:tr>
              <a:tr h="594842">
                <a:tc>
                  <a:txBody>
                    <a:bodyPr/>
                    <a:lstStyle/>
                    <a:p>
                      <a:pPr>
                        <a:lnSpc>
                          <a:spcPct val="115000"/>
                        </a:lnSpc>
                        <a:spcAft>
                          <a:spcPts val="0"/>
                        </a:spcAft>
                      </a:pPr>
                      <a:r>
                        <a:rPr lang="tr-TR" sz="1600" dirty="0">
                          <a:solidFill>
                            <a:srgbClr val="0008A0"/>
                          </a:solidFill>
                          <a:effectLst/>
                        </a:rPr>
                        <a:t>3</a:t>
                      </a:r>
                      <a:endParaRPr lang="tr-TR" sz="1600" dirty="0">
                        <a:solidFill>
                          <a:srgbClr val="0008A0"/>
                        </a:solidFill>
                        <a:effectLst/>
                        <a:latin typeface="Calibri"/>
                        <a:ea typeface="Calibri"/>
                        <a:cs typeface="Times New Roman"/>
                      </a:endParaRPr>
                    </a:p>
                  </a:txBody>
                  <a:tcPr marL="68580" marR="68580" marT="0" marB="0">
                    <a:lnL w="19050" cap="flat" cmpd="sng" algn="ctr">
                      <a:solidFill>
                        <a:srgbClr val="0008A0"/>
                      </a:solidFill>
                      <a:prstDash val="solid"/>
                      <a:round/>
                      <a:headEnd type="none" w="med" len="med"/>
                      <a:tailEnd type="none" w="med" len="med"/>
                    </a:lnL>
                    <a:lnR w="19050" cap="flat" cmpd="sng" algn="ctr">
                      <a:solidFill>
                        <a:srgbClr val="0008A0"/>
                      </a:solidFill>
                      <a:prstDash val="solid"/>
                      <a:round/>
                      <a:headEnd type="none" w="med" len="med"/>
                      <a:tailEnd type="none" w="med" len="med"/>
                    </a:lnR>
                    <a:lnT w="19050" cap="flat" cmpd="sng" algn="ctr">
                      <a:solidFill>
                        <a:srgbClr val="0008A0"/>
                      </a:solidFill>
                      <a:prstDash val="solid"/>
                      <a:round/>
                      <a:headEnd type="none" w="med" len="med"/>
                      <a:tailEnd type="none" w="med" len="med"/>
                    </a:lnT>
                    <a:lnB w="19050" cap="flat" cmpd="sng" algn="ctr">
                      <a:solidFill>
                        <a:srgbClr val="0008A0"/>
                      </a:solidFill>
                      <a:prstDash val="solid"/>
                      <a:round/>
                      <a:headEnd type="none" w="med" len="med"/>
                      <a:tailEnd type="none" w="med" len="med"/>
                    </a:lnB>
                    <a:solidFill>
                      <a:schemeClr val="bg1"/>
                    </a:solidFill>
                  </a:tcPr>
                </a:tc>
                <a:tc>
                  <a:txBody>
                    <a:bodyPr/>
                    <a:lstStyle/>
                    <a:p>
                      <a:pPr>
                        <a:lnSpc>
                          <a:spcPct val="115000"/>
                        </a:lnSpc>
                        <a:spcAft>
                          <a:spcPts val="0"/>
                        </a:spcAft>
                      </a:pPr>
                      <a:r>
                        <a:rPr lang="tr-TR" sz="1800" b="1" dirty="0">
                          <a:solidFill>
                            <a:srgbClr val="0008A0"/>
                          </a:solidFill>
                          <a:effectLst/>
                          <a:latin typeface="+mn-lt"/>
                          <a:ea typeface="+mn-ea"/>
                          <a:cs typeface="+mn-cs"/>
                        </a:rPr>
                        <a:t>Faizsiz</a:t>
                      </a:r>
                      <a:r>
                        <a:rPr lang="tr-TR" sz="1800" b="1" baseline="0" dirty="0">
                          <a:solidFill>
                            <a:srgbClr val="0008A0"/>
                          </a:solidFill>
                          <a:effectLst/>
                          <a:latin typeface="+mn-lt"/>
                          <a:ea typeface="+mn-ea"/>
                          <a:cs typeface="+mn-cs"/>
                        </a:rPr>
                        <a:t> Konut Kredisi</a:t>
                      </a:r>
                      <a:endParaRPr lang="tr-TR" sz="1800" b="1" dirty="0">
                        <a:solidFill>
                          <a:srgbClr val="0008A0"/>
                        </a:solidFill>
                        <a:effectLst/>
                        <a:latin typeface="Calibri"/>
                        <a:ea typeface="Calibri"/>
                        <a:cs typeface="Times New Roman"/>
                      </a:endParaRPr>
                    </a:p>
                  </a:txBody>
                  <a:tcPr marL="68580" marR="68580" marT="0" marB="0">
                    <a:lnL w="19050" cap="flat" cmpd="sng" algn="ctr">
                      <a:solidFill>
                        <a:srgbClr val="0008A0"/>
                      </a:solidFill>
                      <a:prstDash val="solid"/>
                      <a:round/>
                      <a:headEnd type="none" w="med" len="med"/>
                      <a:tailEnd type="none" w="med" len="med"/>
                    </a:lnL>
                  </a:tcPr>
                </a:tc>
                <a:tc>
                  <a:txBody>
                    <a:bodyPr/>
                    <a:lstStyle/>
                    <a:p>
                      <a:pPr algn="ctr">
                        <a:lnSpc>
                          <a:spcPct val="115000"/>
                        </a:lnSpc>
                        <a:spcAft>
                          <a:spcPts val="0"/>
                        </a:spcAft>
                      </a:pPr>
                      <a:r>
                        <a:rPr lang="tr-TR" sz="1800" b="1" dirty="0">
                          <a:solidFill>
                            <a:srgbClr val="0008A0"/>
                          </a:solidFill>
                          <a:effectLst/>
                          <a:latin typeface="+mn-lt"/>
                          <a:ea typeface="+mn-ea"/>
                          <a:cs typeface="+mn-cs"/>
                        </a:rPr>
                        <a:t>TOKİ, SGK</a:t>
                      </a:r>
                    </a:p>
                    <a:p>
                      <a:pPr algn="ctr">
                        <a:lnSpc>
                          <a:spcPct val="115000"/>
                        </a:lnSpc>
                        <a:spcAft>
                          <a:spcPts val="0"/>
                        </a:spcAft>
                      </a:pPr>
                      <a:r>
                        <a:rPr lang="tr-TR" sz="1800" b="1" dirty="0">
                          <a:solidFill>
                            <a:srgbClr val="0008A0"/>
                          </a:solidFill>
                          <a:effectLst/>
                          <a:latin typeface="+mn-lt"/>
                          <a:ea typeface="+mn-ea"/>
                          <a:cs typeface="+mn-cs"/>
                        </a:rPr>
                        <a:t>Hak Sahipliği Belgesi ile Banka Şb.</a:t>
                      </a:r>
                      <a:endParaRPr lang="tr-TR" sz="1800" b="1" dirty="0">
                        <a:solidFill>
                          <a:srgbClr val="0008A0"/>
                        </a:solidFill>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399825">
                <a:tc>
                  <a:txBody>
                    <a:bodyPr/>
                    <a:lstStyle/>
                    <a:p>
                      <a:pPr>
                        <a:lnSpc>
                          <a:spcPct val="115000"/>
                        </a:lnSpc>
                        <a:spcAft>
                          <a:spcPts val="0"/>
                        </a:spcAft>
                      </a:pPr>
                      <a:r>
                        <a:rPr lang="tr-TR" sz="1600" dirty="0">
                          <a:solidFill>
                            <a:srgbClr val="0008A0"/>
                          </a:solidFill>
                          <a:effectLst/>
                        </a:rPr>
                        <a:t>4</a:t>
                      </a:r>
                      <a:endParaRPr lang="tr-TR" sz="1600" dirty="0">
                        <a:solidFill>
                          <a:srgbClr val="0008A0"/>
                        </a:solidFill>
                        <a:effectLst/>
                        <a:latin typeface="Calibri"/>
                        <a:ea typeface="Calibri"/>
                        <a:cs typeface="Times New Roman"/>
                      </a:endParaRPr>
                    </a:p>
                  </a:txBody>
                  <a:tcPr marL="68580" marR="68580" marT="0" marB="0">
                    <a:lnL w="19050" cap="flat" cmpd="sng" algn="ctr">
                      <a:solidFill>
                        <a:srgbClr val="0008A0"/>
                      </a:solidFill>
                      <a:prstDash val="solid"/>
                      <a:round/>
                      <a:headEnd type="none" w="med" len="med"/>
                      <a:tailEnd type="none" w="med" len="med"/>
                    </a:lnL>
                    <a:lnR w="19050" cap="flat" cmpd="sng" algn="ctr">
                      <a:solidFill>
                        <a:srgbClr val="0008A0"/>
                      </a:solidFill>
                      <a:prstDash val="solid"/>
                      <a:round/>
                      <a:headEnd type="none" w="med" len="med"/>
                      <a:tailEnd type="none" w="med" len="med"/>
                    </a:lnR>
                    <a:lnT w="19050" cap="flat" cmpd="sng" algn="ctr">
                      <a:solidFill>
                        <a:srgbClr val="0008A0"/>
                      </a:solidFill>
                      <a:prstDash val="solid"/>
                      <a:round/>
                      <a:headEnd type="none" w="med" len="med"/>
                      <a:tailEnd type="none" w="med" len="med"/>
                    </a:lnT>
                    <a:lnB w="19050" cap="flat" cmpd="sng" algn="ctr">
                      <a:solidFill>
                        <a:srgbClr val="0008A0"/>
                      </a:solidFill>
                      <a:prstDash val="solid"/>
                      <a:round/>
                      <a:headEnd type="none" w="med" len="med"/>
                      <a:tailEnd type="none" w="med" len="med"/>
                    </a:lnB>
                    <a:solidFill>
                      <a:schemeClr val="bg1"/>
                    </a:solidFill>
                  </a:tcPr>
                </a:tc>
                <a:tc>
                  <a:txBody>
                    <a:bodyPr/>
                    <a:lstStyle/>
                    <a:p>
                      <a:pPr>
                        <a:lnSpc>
                          <a:spcPct val="115000"/>
                        </a:lnSpc>
                        <a:spcAft>
                          <a:spcPts val="0"/>
                        </a:spcAft>
                      </a:pPr>
                      <a:r>
                        <a:rPr lang="tr-TR" sz="1800" b="1" dirty="0">
                          <a:solidFill>
                            <a:srgbClr val="0008A0"/>
                          </a:solidFill>
                          <a:effectLst/>
                          <a:latin typeface="+mn-lt"/>
                          <a:ea typeface="+mn-ea"/>
                          <a:cs typeface="+mn-cs"/>
                        </a:rPr>
                        <a:t>Aylık</a:t>
                      </a:r>
                      <a:r>
                        <a:rPr lang="tr-TR" sz="1800" b="1" baseline="0" dirty="0">
                          <a:solidFill>
                            <a:srgbClr val="0008A0"/>
                          </a:solidFill>
                          <a:effectLst/>
                          <a:latin typeface="+mn-lt"/>
                          <a:ea typeface="+mn-ea"/>
                          <a:cs typeface="+mn-cs"/>
                        </a:rPr>
                        <a:t> Bağlama</a:t>
                      </a:r>
                      <a:endParaRPr lang="tr-TR" sz="1800" b="1" dirty="0">
                        <a:solidFill>
                          <a:srgbClr val="0008A0"/>
                        </a:solidFill>
                        <a:effectLst/>
                        <a:latin typeface="Calibri"/>
                        <a:ea typeface="Calibri"/>
                        <a:cs typeface="Times New Roman"/>
                      </a:endParaRPr>
                    </a:p>
                  </a:txBody>
                  <a:tcPr marL="68580" marR="68580" marT="0" marB="0">
                    <a:lnL w="19050" cap="flat" cmpd="sng" algn="ctr">
                      <a:solidFill>
                        <a:srgbClr val="0008A0"/>
                      </a:solidFill>
                      <a:prstDash val="solid"/>
                      <a:round/>
                      <a:headEnd type="none" w="med" len="med"/>
                      <a:tailEnd type="none" w="med" len="med"/>
                    </a:lnL>
                  </a:tcPr>
                </a:tc>
                <a:tc>
                  <a:txBody>
                    <a:bodyPr/>
                    <a:lstStyle/>
                    <a:p>
                      <a:pPr algn="ctr">
                        <a:lnSpc>
                          <a:spcPct val="115000"/>
                        </a:lnSpc>
                        <a:spcAft>
                          <a:spcPts val="0"/>
                        </a:spcAft>
                      </a:pPr>
                      <a:r>
                        <a:rPr lang="tr-TR" sz="1800" b="1" dirty="0">
                          <a:solidFill>
                            <a:srgbClr val="0008A0"/>
                          </a:solidFill>
                          <a:effectLst/>
                        </a:rPr>
                        <a:t> SGK</a:t>
                      </a:r>
                      <a:endParaRPr lang="tr-TR" sz="1800" b="1" dirty="0">
                        <a:solidFill>
                          <a:srgbClr val="0008A0"/>
                        </a:solidFill>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399825">
                <a:tc>
                  <a:txBody>
                    <a:bodyPr/>
                    <a:lstStyle/>
                    <a:p>
                      <a:pPr>
                        <a:lnSpc>
                          <a:spcPct val="115000"/>
                        </a:lnSpc>
                        <a:spcAft>
                          <a:spcPts val="0"/>
                        </a:spcAft>
                      </a:pPr>
                      <a:r>
                        <a:rPr lang="tr-TR" sz="1600" dirty="0">
                          <a:solidFill>
                            <a:srgbClr val="0008A0"/>
                          </a:solidFill>
                          <a:effectLst/>
                        </a:rPr>
                        <a:t>5</a:t>
                      </a:r>
                      <a:endParaRPr lang="tr-TR" sz="1600" dirty="0">
                        <a:solidFill>
                          <a:srgbClr val="0008A0"/>
                        </a:solidFill>
                        <a:effectLst/>
                        <a:latin typeface="Calibri"/>
                        <a:ea typeface="Calibri"/>
                        <a:cs typeface="Times New Roman"/>
                      </a:endParaRPr>
                    </a:p>
                  </a:txBody>
                  <a:tcPr marL="68580" marR="68580" marT="0" marB="0">
                    <a:lnL w="19050" cap="flat" cmpd="sng" algn="ctr">
                      <a:solidFill>
                        <a:srgbClr val="0008A0"/>
                      </a:solidFill>
                      <a:prstDash val="solid"/>
                      <a:round/>
                      <a:headEnd type="none" w="med" len="med"/>
                      <a:tailEnd type="none" w="med" len="med"/>
                    </a:lnL>
                    <a:lnR w="19050" cap="flat" cmpd="sng" algn="ctr">
                      <a:solidFill>
                        <a:srgbClr val="0008A0"/>
                      </a:solidFill>
                      <a:prstDash val="solid"/>
                      <a:round/>
                      <a:headEnd type="none" w="med" len="med"/>
                      <a:tailEnd type="none" w="med" len="med"/>
                    </a:lnR>
                    <a:lnT w="19050" cap="flat" cmpd="sng" algn="ctr">
                      <a:solidFill>
                        <a:srgbClr val="0008A0"/>
                      </a:solidFill>
                      <a:prstDash val="solid"/>
                      <a:round/>
                      <a:headEnd type="none" w="med" len="med"/>
                      <a:tailEnd type="none" w="med" len="med"/>
                    </a:lnT>
                    <a:lnB w="19050" cap="flat" cmpd="sng" algn="ctr">
                      <a:solidFill>
                        <a:srgbClr val="0008A0"/>
                      </a:solidFill>
                      <a:prstDash val="solid"/>
                      <a:round/>
                      <a:headEnd type="none" w="med" len="med"/>
                      <a:tailEnd type="none" w="med" len="med"/>
                    </a:lnB>
                    <a:solidFill>
                      <a:schemeClr val="bg1"/>
                    </a:solidFill>
                  </a:tcPr>
                </a:tc>
                <a:tc>
                  <a:txBody>
                    <a:bodyPr/>
                    <a:lstStyle/>
                    <a:p>
                      <a:pPr>
                        <a:lnSpc>
                          <a:spcPct val="115000"/>
                        </a:lnSpc>
                        <a:spcAft>
                          <a:spcPts val="0"/>
                        </a:spcAft>
                      </a:pPr>
                      <a:r>
                        <a:rPr lang="tr-TR" sz="1800" b="1" dirty="0">
                          <a:solidFill>
                            <a:srgbClr val="0008A0"/>
                          </a:solidFill>
                          <a:effectLst/>
                          <a:latin typeface="+mn-lt"/>
                          <a:ea typeface="+mn-ea"/>
                          <a:cs typeface="+mn-cs"/>
                        </a:rPr>
                        <a:t>Tazminat</a:t>
                      </a:r>
                      <a:endParaRPr lang="tr-TR" sz="1800" b="1" dirty="0">
                        <a:solidFill>
                          <a:srgbClr val="0008A0"/>
                        </a:solidFill>
                        <a:effectLst/>
                        <a:latin typeface="Calibri"/>
                        <a:ea typeface="Calibri"/>
                        <a:cs typeface="Times New Roman"/>
                      </a:endParaRPr>
                    </a:p>
                  </a:txBody>
                  <a:tcPr marL="68580" marR="68580" marT="0" marB="0">
                    <a:lnL w="19050" cap="flat" cmpd="sng" algn="ctr">
                      <a:solidFill>
                        <a:srgbClr val="0008A0"/>
                      </a:solidFill>
                      <a:prstDash val="solid"/>
                      <a:round/>
                      <a:headEnd type="none" w="med" len="med"/>
                      <a:tailEnd type="none" w="med" len="med"/>
                    </a:lnL>
                  </a:tcPr>
                </a:tc>
                <a:tc>
                  <a:txBody>
                    <a:bodyPr/>
                    <a:lstStyle/>
                    <a:p>
                      <a:pPr algn="ctr">
                        <a:lnSpc>
                          <a:spcPct val="115000"/>
                        </a:lnSpc>
                        <a:spcAft>
                          <a:spcPts val="0"/>
                        </a:spcAft>
                      </a:pPr>
                      <a:r>
                        <a:rPr lang="tr-TR" sz="1800" b="1" dirty="0">
                          <a:solidFill>
                            <a:srgbClr val="0008A0"/>
                          </a:solidFill>
                          <a:effectLst/>
                          <a:latin typeface="+mn-lt"/>
                          <a:ea typeface="+mn-ea"/>
                          <a:cs typeface="+mn-cs"/>
                        </a:rPr>
                        <a:t>Kişinin</a:t>
                      </a:r>
                      <a:r>
                        <a:rPr lang="tr-TR" sz="1800" b="1" baseline="0" dirty="0">
                          <a:solidFill>
                            <a:srgbClr val="0008A0"/>
                          </a:solidFill>
                          <a:effectLst/>
                          <a:latin typeface="+mn-lt"/>
                          <a:ea typeface="+mn-ea"/>
                          <a:cs typeface="+mn-cs"/>
                        </a:rPr>
                        <a:t> bağlı bulunduğu kurum</a:t>
                      </a:r>
                      <a:endParaRPr lang="tr-TR" sz="1800" b="1" dirty="0">
                        <a:solidFill>
                          <a:srgbClr val="0008A0"/>
                        </a:solidFill>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r h="399825">
                <a:tc>
                  <a:txBody>
                    <a:bodyPr/>
                    <a:lstStyle/>
                    <a:p>
                      <a:pPr>
                        <a:lnSpc>
                          <a:spcPct val="115000"/>
                        </a:lnSpc>
                        <a:spcAft>
                          <a:spcPts val="0"/>
                        </a:spcAft>
                      </a:pPr>
                      <a:r>
                        <a:rPr lang="tr-TR" sz="1600" dirty="0">
                          <a:solidFill>
                            <a:srgbClr val="0008A0"/>
                          </a:solidFill>
                          <a:effectLst/>
                        </a:rPr>
                        <a:t>6</a:t>
                      </a:r>
                      <a:endParaRPr lang="tr-TR" sz="1600" dirty="0">
                        <a:solidFill>
                          <a:srgbClr val="0008A0"/>
                        </a:solidFill>
                        <a:effectLst/>
                        <a:latin typeface="Calibri"/>
                        <a:ea typeface="Calibri"/>
                        <a:cs typeface="Times New Roman"/>
                      </a:endParaRPr>
                    </a:p>
                  </a:txBody>
                  <a:tcPr marL="68580" marR="68580" marT="0" marB="0">
                    <a:lnL w="19050" cap="flat" cmpd="sng" algn="ctr">
                      <a:solidFill>
                        <a:srgbClr val="0008A0"/>
                      </a:solidFill>
                      <a:prstDash val="solid"/>
                      <a:round/>
                      <a:headEnd type="none" w="med" len="med"/>
                      <a:tailEnd type="none" w="med" len="med"/>
                    </a:lnL>
                    <a:lnR w="19050" cap="flat" cmpd="sng" algn="ctr">
                      <a:solidFill>
                        <a:srgbClr val="0008A0"/>
                      </a:solidFill>
                      <a:prstDash val="solid"/>
                      <a:round/>
                      <a:headEnd type="none" w="med" len="med"/>
                      <a:tailEnd type="none" w="med" len="med"/>
                    </a:lnR>
                    <a:lnT w="19050" cap="flat" cmpd="sng" algn="ctr">
                      <a:solidFill>
                        <a:srgbClr val="0008A0"/>
                      </a:solidFill>
                      <a:prstDash val="solid"/>
                      <a:round/>
                      <a:headEnd type="none" w="med" len="med"/>
                      <a:tailEnd type="none" w="med" len="med"/>
                    </a:lnT>
                    <a:lnB w="19050" cap="flat" cmpd="sng" algn="ctr">
                      <a:solidFill>
                        <a:srgbClr val="0008A0"/>
                      </a:solidFill>
                      <a:prstDash val="solid"/>
                      <a:round/>
                      <a:headEnd type="none" w="med" len="med"/>
                      <a:tailEnd type="none" w="med" len="med"/>
                    </a:lnB>
                    <a:solidFill>
                      <a:schemeClr val="bg1"/>
                    </a:solidFill>
                  </a:tcPr>
                </a:tc>
                <a:tc>
                  <a:txBody>
                    <a:bodyPr/>
                    <a:lstStyle/>
                    <a:p>
                      <a:pPr>
                        <a:lnSpc>
                          <a:spcPct val="115000"/>
                        </a:lnSpc>
                        <a:spcAft>
                          <a:spcPts val="0"/>
                        </a:spcAft>
                      </a:pPr>
                      <a:r>
                        <a:rPr lang="tr-TR" sz="1800" b="1" dirty="0">
                          <a:solidFill>
                            <a:srgbClr val="0008A0"/>
                          </a:solidFill>
                          <a:effectLst/>
                          <a:latin typeface="+mn-lt"/>
                          <a:ea typeface="+mn-ea"/>
                          <a:cs typeface="+mn-cs"/>
                        </a:rPr>
                        <a:t>Emekli</a:t>
                      </a:r>
                      <a:r>
                        <a:rPr lang="tr-TR" sz="1800" b="1" baseline="0" dirty="0">
                          <a:solidFill>
                            <a:srgbClr val="0008A0"/>
                          </a:solidFill>
                          <a:effectLst/>
                          <a:latin typeface="+mn-lt"/>
                          <a:ea typeface="+mn-ea"/>
                          <a:cs typeface="+mn-cs"/>
                        </a:rPr>
                        <a:t> İkramiyesi</a:t>
                      </a:r>
                      <a:endParaRPr lang="tr-TR" sz="1800" b="1" dirty="0">
                        <a:solidFill>
                          <a:srgbClr val="0008A0"/>
                        </a:solidFill>
                        <a:effectLst/>
                        <a:latin typeface="Calibri"/>
                        <a:ea typeface="Calibri"/>
                        <a:cs typeface="Times New Roman"/>
                      </a:endParaRPr>
                    </a:p>
                  </a:txBody>
                  <a:tcPr marL="68580" marR="68580" marT="0" marB="0">
                    <a:lnL w="19050" cap="flat" cmpd="sng" algn="ctr">
                      <a:solidFill>
                        <a:srgbClr val="0008A0"/>
                      </a:solidFill>
                      <a:prstDash val="solid"/>
                      <a:round/>
                      <a:headEnd type="none" w="med" len="med"/>
                      <a:tailEnd type="none" w="med" len="med"/>
                    </a:lnL>
                  </a:tcPr>
                </a:tc>
                <a:tc>
                  <a:txBody>
                    <a:bodyPr/>
                    <a:lstStyle/>
                    <a:p>
                      <a:pPr algn="ctr">
                        <a:lnSpc>
                          <a:spcPct val="115000"/>
                        </a:lnSpc>
                        <a:spcAft>
                          <a:spcPts val="0"/>
                        </a:spcAft>
                      </a:pPr>
                      <a:r>
                        <a:rPr lang="tr-TR" sz="2000" b="1" dirty="0">
                          <a:solidFill>
                            <a:srgbClr val="0008A0"/>
                          </a:solidFill>
                          <a:effectLst/>
                          <a:latin typeface="Calibri"/>
                          <a:ea typeface="Calibri"/>
                          <a:cs typeface="Times New Roman"/>
                        </a:rPr>
                        <a:t>SGK</a:t>
                      </a:r>
                    </a:p>
                  </a:txBody>
                  <a:tcPr marL="68580" marR="68580" marT="0" marB="0"/>
                </a:tc>
                <a:extLst>
                  <a:ext uri="{0D108BD9-81ED-4DB2-BD59-A6C34878D82A}">
                    <a16:rowId xmlns:a16="http://schemas.microsoft.com/office/drawing/2014/main" val="10006"/>
                  </a:ext>
                </a:extLst>
              </a:tr>
              <a:tr h="661337">
                <a:tc>
                  <a:txBody>
                    <a:bodyPr/>
                    <a:lstStyle/>
                    <a:p>
                      <a:pPr>
                        <a:lnSpc>
                          <a:spcPct val="115000"/>
                        </a:lnSpc>
                        <a:spcAft>
                          <a:spcPts val="0"/>
                        </a:spcAft>
                      </a:pPr>
                      <a:r>
                        <a:rPr lang="tr-TR" sz="1600" dirty="0">
                          <a:solidFill>
                            <a:srgbClr val="0008A0"/>
                          </a:solidFill>
                          <a:effectLst/>
                          <a:latin typeface="Calibri"/>
                          <a:ea typeface="Calibri"/>
                          <a:cs typeface="Times New Roman"/>
                        </a:rPr>
                        <a:t>7</a:t>
                      </a:r>
                    </a:p>
                  </a:txBody>
                  <a:tcPr marL="68580" marR="68580" marT="0" marB="0">
                    <a:lnL w="19050" cap="flat" cmpd="sng" algn="ctr">
                      <a:solidFill>
                        <a:srgbClr val="0008A0"/>
                      </a:solidFill>
                      <a:prstDash val="solid"/>
                      <a:round/>
                      <a:headEnd type="none" w="med" len="med"/>
                      <a:tailEnd type="none" w="med" len="med"/>
                    </a:lnL>
                    <a:lnR w="19050" cap="flat" cmpd="sng" algn="ctr">
                      <a:solidFill>
                        <a:srgbClr val="0008A0"/>
                      </a:solidFill>
                      <a:prstDash val="solid"/>
                      <a:round/>
                      <a:headEnd type="none" w="med" len="med"/>
                      <a:tailEnd type="none" w="med" len="med"/>
                    </a:lnR>
                    <a:lnT w="19050" cap="flat" cmpd="sng" algn="ctr">
                      <a:solidFill>
                        <a:srgbClr val="0008A0"/>
                      </a:solidFill>
                      <a:prstDash val="solid"/>
                      <a:round/>
                      <a:headEnd type="none" w="med" len="med"/>
                      <a:tailEnd type="none" w="med" len="med"/>
                    </a:lnT>
                    <a:lnB w="19050" cap="flat" cmpd="sng" algn="ctr">
                      <a:solidFill>
                        <a:srgbClr val="0008A0"/>
                      </a:solidFill>
                      <a:prstDash val="solid"/>
                      <a:round/>
                      <a:headEnd type="none" w="med" len="med"/>
                      <a:tailEnd type="none" w="med" len="med"/>
                    </a:lnB>
                    <a:solidFill>
                      <a:schemeClr val="bg1"/>
                    </a:solidFill>
                  </a:tcPr>
                </a:tc>
                <a:tc>
                  <a:txBody>
                    <a:bodyPr/>
                    <a:lstStyle/>
                    <a:p>
                      <a:pPr>
                        <a:lnSpc>
                          <a:spcPct val="115000"/>
                        </a:lnSpc>
                        <a:spcAft>
                          <a:spcPts val="0"/>
                        </a:spcAft>
                      </a:pPr>
                      <a:r>
                        <a:rPr lang="tr-TR" sz="2000" b="1" dirty="0">
                          <a:solidFill>
                            <a:srgbClr val="0008A0"/>
                          </a:solidFill>
                          <a:effectLst/>
                          <a:latin typeface="Calibri"/>
                          <a:ea typeface="Calibri"/>
                          <a:cs typeface="Times New Roman"/>
                        </a:rPr>
                        <a:t>Ek Ödeme ve Öğrenim Yardımı</a:t>
                      </a:r>
                    </a:p>
                  </a:txBody>
                  <a:tcPr marL="68580" marR="68580" marT="0" marB="0">
                    <a:lnL w="19050" cap="flat" cmpd="sng" algn="ctr">
                      <a:solidFill>
                        <a:srgbClr val="0008A0"/>
                      </a:solidFill>
                      <a:prstDash val="solid"/>
                      <a:round/>
                      <a:headEnd type="none" w="med" len="med"/>
                      <a:tailEnd type="none" w="med" len="med"/>
                    </a:lnL>
                  </a:tcPr>
                </a:tc>
                <a:tc>
                  <a:txBody>
                    <a:bodyPr/>
                    <a:lstStyle/>
                    <a:p>
                      <a:pPr algn="ctr">
                        <a:lnSpc>
                          <a:spcPct val="115000"/>
                        </a:lnSpc>
                        <a:spcAft>
                          <a:spcPts val="0"/>
                        </a:spcAft>
                      </a:pPr>
                      <a:r>
                        <a:rPr lang="tr-TR" sz="2000" b="1" dirty="0">
                          <a:solidFill>
                            <a:srgbClr val="0008A0"/>
                          </a:solidFill>
                          <a:effectLst/>
                          <a:latin typeface="Calibri"/>
                          <a:ea typeface="Calibri"/>
                          <a:cs typeface="Times New Roman"/>
                        </a:rPr>
                        <a:t>SGK</a:t>
                      </a:r>
                    </a:p>
                    <a:p>
                      <a:pPr algn="ctr">
                        <a:lnSpc>
                          <a:spcPct val="115000"/>
                        </a:lnSpc>
                        <a:spcAft>
                          <a:spcPts val="0"/>
                        </a:spcAft>
                      </a:pPr>
                      <a:r>
                        <a:rPr lang="tr-TR" sz="2000" b="1" dirty="0">
                          <a:solidFill>
                            <a:srgbClr val="0008A0"/>
                          </a:solidFill>
                          <a:effectLst/>
                          <a:latin typeface="Calibri"/>
                          <a:ea typeface="Calibri"/>
                          <a:cs typeface="Times New Roman"/>
                        </a:rPr>
                        <a:t>Öğrenim Belgesi ile SGK</a:t>
                      </a:r>
                    </a:p>
                  </a:txBody>
                  <a:tcPr marL="68580" marR="68580" marT="0" marB="0"/>
                </a:tc>
                <a:extLst>
                  <a:ext uri="{0D108BD9-81ED-4DB2-BD59-A6C34878D82A}">
                    <a16:rowId xmlns:a16="http://schemas.microsoft.com/office/drawing/2014/main" val="10007"/>
                  </a:ext>
                </a:extLst>
              </a:tr>
              <a:tr h="661337">
                <a:tc>
                  <a:txBody>
                    <a:bodyPr/>
                    <a:lstStyle/>
                    <a:p>
                      <a:pPr>
                        <a:lnSpc>
                          <a:spcPct val="115000"/>
                        </a:lnSpc>
                        <a:spcAft>
                          <a:spcPts val="0"/>
                        </a:spcAft>
                      </a:pPr>
                      <a:r>
                        <a:rPr lang="tr-TR" sz="1600" dirty="0">
                          <a:solidFill>
                            <a:srgbClr val="0008A0"/>
                          </a:solidFill>
                          <a:effectLst/>
                          <a:latin typeface="Calibri"/>
                          <a:ea typeface="Calibri"/>
                          <a:cs typeface="Times New Roman"/>
                        </a:rPr>
                        <a:t>8</a:t>
                      </a:r>
                    </a:p>
                  </a:txBody>
                  <a:tcPr marL="68580" marR="68580" marT="0" marB="0">
                    <a:lnL w="19050" cap="flat" cmpd="sng" algn="ctr">
                      <a:solidFill>
                        <a:srgbClr val="0008A0"/>
                      </a:solidFill>
                      <a:prstDash val="solid"/>
                      <a:round/>
                      <a:headEnd type="none" w="med" len="med"/>
                      <a:tailEnd type="none" w="med" len="med"/>
                    </a:lnL>
                    <a:lnR w="19050" cap="flat" cmpd="sng" algn="ctr">
                      <a:solidFill>
                        <a:srgbClr val="0008A0"/>
                      </a:solidFill>
                      <a:prstDash val="solid"/>
                      <a:round/>
                      <a:headEnd type="none" w="med" len="med"/>
                      <a:tailEnd type="none" w="med" len="med"/>
                    </a:lnR>
                    <a:lnT w="19050" cap="flat" cmpd="sng" algn="ctr">
                      <a:solidFill>
                        <a:srgbClr val="0008A0"/>
                      </a:solidFill>
                      <a:prstDash val="solid"/>
                      <a:round/>
                      <a:headEnd type="none" w="med" len="med"/>
                      <a:tailEnd type="none" w="med" len="med"/>
                    </a:lnT>
                    <a:lnB w="19050" cap="flat" cmpd="sng" algn="ctr">
                      <a:solidFill>
                        <a:srgbClr val="0008A0"/>
                      </a:solidFill>
                      <a:prstDash val="solid"/>
                      <a:round/>
                      <a:headEnd type="none" w="med" len="med"/>
                      <a:tailEnd type="none" w="med" len="med"/>
                    </a:lnB>
                    <a:solidFill>
                      <a:schemeClr val="bg1"/>
                    </a:solidFill>
                  </a:tcPr>
                </a:tc>
                <a:tc>
                  <a:txBody>
                    <a:bodyPr/>
                    <a:lstStyle/>
                    <a:p>
                      <a:pPr>
                        <a:lnSpc>
                          <a:spcPct val="115000"/>
                        </a:lnSpc>
                        <a:spcAft>
                          <a:spcPts val="0"/>
                        </a:spcAft>
                      </a:pPr>
                      <a:r>
                        <a:rPr lang="tr-TR" sz="2000" b="1" dirty="0">
                          <a:solidFill>
                            <a:srgbClr val="0008A0"/>
                          </a:solidFill>
                          <a:effectLst/>
                          <a:latin typeface="Calibri"/>
                          <a:ea typeface="Calibri"/>
                          <a:cs typeface="Times New Roman"/>
                        </a:rPr>
                        <a:t>Elektrik ve Su Ücret İndirimi</a:t>
                      </a:r>
                    </a:p>
                    <a:p>
                      <a:pPr>
                        <a:lnSpc>
                          <a:spcPct val="115000"/>
                        </a:lnSpc>
                        <a:spcAft>
                          <a:spcPts val="0"/>
                        </a:spcAft>
                      </a:pPr>
                      <a:r>
                        <a:rPr lang="tr-TR" sz="2000" b="1" dirty="0">
                          <a:solidFill>
                            <a:srgbClr val="0008A0"/>
                          </a:solidFill>
                          <a:effectLst/>
                          <a:latin typeface="Calibri"/>
                          <a:ea typeface="Calibri"/>
                          <a:cs typeface="Times New Roman"/>
                        </a:rPr>
                        <a:t>Doğalgaz Yardımı</a:t>
                      </a:r>
                    </a:p>
                  </a:txBody>
                  <a:tcPr marL="68580" marR="68580" marT="0" marB="0">
                    <a:lnL w="19050" cap="flat" cmpd="sng" algn="ctr">
                      <a:solidFill>
                        <a:srgbClr val="0008A0"/>
                      </a:solidFill>
                      <a:prstDash val="solid"/>
                      <a:round/>
                      <a:headEnd type="none" w="med" len="med"/>
                      <a:tailEnd type="none" w="med" len="med"/>
                    </a:lnL>
                    <a:lnB w="19050" cap="flat" cmpd="sng" algn="ctr">
                      <a:solidFill>
                        <a:srgbClr val="0008A0"/>
                      </a:solidFill>
                      <a:prstDash val="solid"/>
                      <a:round/>
                      <a:headEnd type="none" w="med" len="med"/>
                      <a:tailEnd type="none" w="med" len="med"/>
                    </a:lnB>
                  </a:tcPr>
                </a:tc>
                <a:tc>
                  <a:txBody>
                    <a:bodyPr/>
                    <a:lstStyle/>
                    <a:p>
                      <a:pPr algn="ctr">
                        <a:lnSpc>
                          <a:spcPct val="115000"/>
                        </a:lnSpc>
                        <a:spcAft>
                          <a:spcPts val="0"/>
                        </a:spcAft>
                      </a:pPr>
                      <a:r>
                        <a:rPr lang="tr-TR" sz="2000" b="1" dirty="0">
                          <a:solidFill>
                            <a:srgbClr val="0008A0"/>
                          </a:solidFill>
                          <a:effectLst/>
                          <a:latin typeface="Calibri"/>
                          <a:ea typeface="Calibri"/>
                          <a:cs typeface="Times New Roman"/>
                        </a:rPr>
                        <a:t>Enerji</a:t>
                      </a:r>
                      <a:r>
                        <a:rPr lang="tr-TR" sz="2000" b="1" baseline="0" dirty="0">
                          <a:solidFill>
                            <a:srgbClr val="0008A0"/>
                          </a:solidFill>
                          <a:effectLst/>
                          <a:latin typeface="Calibri"/>
                          <a:ea typeface="Calibri"/>
                          <a:cs typeface="Times New Roman"/>
                        </a:rPr>
                        <a:t> Piyasası Düzenleme Kurumu, Elektrik Dağıtım Şirketleri, Doğalgaz Dağıtım </a:t>
                      </a:r>
                      <a:r>
                        <a:rPr lang="tr-TR" sz="2000" b="1" baseline="0" dirty="0" err="1">
                          <a:solidFill>
                            <a:srgbClr val="0008A0"/>
                          </a:solidFill>
                          <a:effectLst/>
                          <a:latin typeface="Calibri"/>
                          <a:ea typeface="Calibri"/>
                          <a:cs typeface="Times New Roman"/>
                        </a:rPr>
                        <a:t>Şt</a:t>
                      </a:r>
                      <a:r>
                        <a:rPr lang="tr-TR" sz="2000" b="1" baseline="0" dirty="0">
                          <a:solidFill>
                            <a:srgbClr val="0008A0"/>
                          </a:solidFill>
                          <a:effectLst/>
                          <a:latin typeface="Calibri"/>
                          <a:ea typeface="Calibri"/>
                          <a:cs typeface="Times New Roman"/>
                        </a:rPr>
                        <a:t>, </a:t>
                      </a:r>
                      <a:r>
                        <a:rPr lang="tr-TR" sz="2000" b="1" baseline="0" dirty="0" err="1">
                          <a:solidFill>
                            <a:srgbClr val="0008A0"/>
                          </a:solidFill>
                          <a:effectLst/>
                          <a:latin typeface="Calibri"/>
                          <a:ea typeface="Calibri"/>
                          <a:cs typeface="Times New Roman"/>
                        </a:rPr>
                        <a:t>Bld</a:t>
                      </a:r>
                      <a:r>
                        <a:rPr lang="tr-TR" sz="2000" b="1" baseline="0" dirty="0">
                          <a:solidFill>
                            <a:srgbClr val="0008A0"/>
                          </a:solidFill>
                          <a:effectLst/>
                          <a:latin typeface="Calibri"/>
                          <a:ea typeface="Calibri"/>
                          <a:cs typeface="Times New Roman"/>
                        </a:rPr>
                        <a:t>.</a:t>
                      </a:r>
                      <a:endParaRPr lang="tr-TR" sz="2000" b="1" dirty="0">
                        <a:solidFill>
                          <a:srgbClr val="0008A0"/>
                        </a:solidFill>
                        <a:effectLst/>
                        <a:latin typeface="Calibri"/>
                        <a:ea typeface="Calibri"/>
                        <a:cs typeface="Times New Roman"/>
                      </a:endParaRPr>
                    </a:p>
                  </a:txBody>
                  <a:tcPr marL="68580" marR="68580" marT="0" marB="0">
                    <a:lnB w="19050" cap="flat" cmpd="sng" algn="ctr">
                      <a:solidFill>
                        <a:srgbClr val="0008A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4" name="Başlık 3"/>
          <p:cNvSpPr txBox="1">
            <a:spLocks/>
          </p:cNvSpPr>
          <p:nvPr/>
        </p:nvSpPr>
        <p:spPr bwMode="auto">
          <a:xfrm>
            <a:off x="1438182" y="97257"/>
            <a:ext cx="8620218" cy="835250"/>
          </a:xfrm>
          <a:prstGeom prst="rect">
            <a:avLst/>
          </a:prstGeom>
          <a:solidFill>
            <a:srgbClr val="C00000"/>
          </a:solidFill>
          <a:ln>
            <a:noFill/>
          </a:ln>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200" b="1" kern="1200">
                <a:solidFill>
                  <a:prstClr val="white"/>
                </a:solidFill>
              </a:defRPr>
            </a:lvl1pPr>
            <a:lvl2pPr algn="ctr" eaLnBrk="0" fontAlgn="base" hangingPunct="0">
              <a:spcBef>
                <a:spcPct val="0"/>
              </a:spcBef>
              <a:spcAft>
                <a:spcPct val="0"/>
              </a:spcAft>
              <a:defRPr sz="4400"/>
            </a:lvl2pPr>
            <a:lvl3pPr algn="ctr" eaLnBrk="0" fontAlgn="base" hangingPunct="0">
              <a:spcBef>
                <a:spcPct val="0"/>
              </a:spcBef>
              <a:spcAft>
                <a:spcPct val="0"/>
              </a:spcAft>
              <a:defRPr sz="4400"/>
            </a:lvl3pPr>
            <a:lvl4pPr algn="ctr" eaLnBrk="0" fontAlgn="base" hangingPunct="0">
              <a:spcBef>
                <a:spcPct val="0"/>
              </a:spcBef>
              <a:spcAft>
                <a:spcPct val="0"/>
              </a:spcAft>
              <a:defRPr sz="4400"/>
            </a:lvl4pPr>
            <a:lvl5pPr algn="ctr" eaLnBrk="0" fontAlgn="base" hangingPunct="0">
              <a:spcBef>
                <a:spcPct val="0"/>
              </a:spcBef>
              <a:spcAft>
                <a:spcPct val="0"/>
              </a:spcAft>
              <a:defRPr sz="4400"/>
            </a:lvl5pPr>
            <a:lvl6pPr marL="457200" algn="ctr" fontAlgn="base">
              <a:spcBef>
                <a:spcPct val="0"/>
              </a:spcBef>
              <a:spcAft>
                <a:spcPct val="0"/>
              </a:spcAft>
              <a:defRPr sz="4400"/>
            </a:lvl6pPr>
            <a:lvl7pPr marL="914400" algn="ctr" fontAlgn="base">
              <a:spcBef>
                <a:spcPct val="0"/>
              </a:spcBef>
              <a:spcAft>
                <a:spcPct val="0"/>
              </a:spcAft>
              <a:defRPr sz="4400"/>
            </a:lvl7pPr>
            <a:lvl8pPr marL="1371600" algn="ctr" fontAlgn="base">
              <a:spcBef>
                <a:spcPct val="0"/>
              </a:spcBef>
              <a:spcAft>
                <a:spcPct val="0"/>
              </a:spcAft>
              <a:defRPr sz="4400"/>
            </a:lvl8pPr>
            <a:lvl9pPr marL="1828800" algn="ctr" fontAlgn="base">
              <a:spcBef>
                <a:spcPct val="0"/>
              </a:spcBef>
              <a:spcAft>
                <a:spcPct val="0"/>
              </a:spcAft>
              <a:defRPr sz="4400"/>
            </a:lvl9pPr>
          </a:lstStyle>
          <a:p>
            <a:r>
              <a:rPr lang="tr-TR" dirty="0"/>
              <a:t>Genel Haklar ve Uygulayıcı Kurumlar</a:t>
            </a:r>
          </a:p>
        </p:txBody>
      </p:sp>
    </p:spTree>
    <p:extLst>
      <p:ext uri="{BB962C8B-B14F-4D97-AF65-F5344CB8AC3E}">
        <p14:creationId xmlns:p14="http://schemas.microsoft.com/office/powerpoint/2010/main" val="28935037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562470" y="1846554"/>
            <a:ext cx="8421962" cy="4390757"/>
          </a:xfrm>
        </p:spPr>
        <p:txBody>
          <a:bodyPr>
            <a:normAutofit fontScale="77500" lnSpcReduction="20000"/>
          </a:bodyPr>
          <a:lstStyle/>
          <a:p>
            <a:pPr marL="0" indent="0">
              <a:buNone/>
            </a:pPr>
            <a:endParaRPr lang="tr-TR" dirty="0">
              <a:latin typeface="+mj-lt"/>
              <a:ea typeface="Calibri"/>
            </a:endParaRPr>
          </a:p>
          <a:p>
            <a:pPr marL="0" indent="0">
              <a:buNone/>
            </a:pPr>
            <a:endParaRPr lang="tr-TR" b="1" dirty="0">
              <a:solidFill>
                <a:srgbClr val="C00000"/>
              </a:solidFill>
              <a:latin typeface="+mj-lt"/>
              <a:ea typeface="Calibri"/>
            </a:endParaRPr>
          </a:p>
          <a:p>
            <a:pPr marL="0" indent="0">
              <a:buNone/>
            </a:pPr>
            <a:endParaRPr lang="tr-TR" b="1" dirty="0">
              <a:solidFill>
                <a:srgbClr val="C00000"/>
              </a:solidFill>
              <a:latin typeface="+mj-lt"/>
              <a:ea typeface="Calibri"/>
            </a:endParaRPr>
          </a:p>
          <a:p>
            <a:pPr marL="0" indent="0">
              <a:buNone/>
            </a:pPr>
            <a:endParaRPr lang="tr-TR" b="1" dirty="0">
              <a:solidFill>
                <a:srgbClr val="C00000"/>
              </a:solidFill>
              <a:latin typeface="Calibri" panose="020F0502020204030204" pitchFamily="34" charset="0"/>
              <a:ea typeface="Calibri"/>
            </a:endParaRPr>
          </a:p>
          <a:p>
            <a:pPr marL="0" indent="0">
              <a:buNone/>
            </a:pPr>
            <a:endParaRPr lang="tr-TR" b="1" dirty="0">
              <a:solidFill>
                <a:srgbClr val="C00000"/>
              </a:solidFill>
              <a:latin typeface="Calibri" panose="020F0502020204030204" pitchFamily="34" charset="0"/>
              <a:ea typeface="Calibri"/>
            </a:endParaRPr>
          </a:p>
          <a:p>
            <a:pPr>
              <a:lnSpc>
                <a:spcPct val="115000"/>
              </a:lnSpc>
              <a:spcAft>
                <a:spcPts val="1000"/>
              </a:spcAft>
            </a:pPr>
            <a:r>
              <a:rPr lang="tr-TR" sz="2800" dirty="0">
                <a:solidFill>
                  <a:srgbClr val="C00000"/>
                </a:solidFill>
                <a:latin typeface="Calibri" panose="020F0502020204030204" pitchFamily="34" charset="0"/>
                <a:ea typeface="Calibri"/>
              </a:rPr>
              <a:t> </a:t>
            </a:r>
            <a:r>
              <a:rPr lang="tr-TR" sz="2800" b="1" dirty="0">
                <a:solidFill>
                  <a:schemeClr val="tx1"/>
                </a:solidFill>
                <a:latin typeface="Calibri" panose="020F0502020204030204" pitchFamily="34" charset="0"/>
                <a:ea typeface="Calibri"/>
              </a:rPr>
              <a:t>KHK’nın 51 inci Maddesi ile </a:t>
            </a:r>
            <a:r>
              <a:rPr lang="tr-TR" sz="2800" dirty="0">
                <a:solidFill>
                  <a:schemeClr val="tx1"/>
                </a:solidFill>
                <a:ea typeface="Calibri"/>
              </a:rPr>
              <a:t>3713 sayılı Kanunun ek 1 inci maddesinin</a:t>
            </a:r>
            <a:r>
              <a:rPr lang="tr-TR" sz="2800" dirty="0">
                <a:ea typeface="Calibri"/>
              </a:rPr>
              <a:t> </a:t>
            </a:r>
            <a:r>
              <a:rPr lang="tr-TR" sz="2800" b="1" dirty="0">
                <a:solidFill>
                  <a:srgbClr val="B40000"/>
                </a:solidFill>
                <a:ea typeface="Calibri"/>
              </a:rPr>
              <a:t>istihdam hakkından faydalanamayacakları belirten </a:t>
            </a:r>
            <a:r>
              <a:rPr lang="tr-TR" sz="2800" dirty="0">
                <a:solidFill>
                  <a:schemeClr val="tx1"/>
                </a:solidFill>
                <a:ea typeface="Calibri"/>
              </a:rPr>
              <a:t>5 inci fıkrasına «Bir başkasının bakımına muhtaç derecede engelli olanlar», ibaresinden sonra gelmek üzere «terör örgütlerine veya Milli Güvenlik Kurulunca Devletin Milli güvenliğine karşı faaliyette bulunduğuna karar verilen yapı , oluşum veya gruplara üyeliği, mensubiyeti veya </a:t>
            </a:r>
            <a:r>
              <a:rPr lang="tr-TR" sz="2800" dirty="0" err="1">
                <a:solidFill>
                  <a:schemeClr val="tx1"/>
                </a:solidFill>
                <a:ea typeface="Calibri"/>
              </a:rPr>
              <a:t>iltisakı</a:t>
            </a:r>
            <a:r>
              <a:rPr lang="tr-TR" sz="2800" dirty="0">
                <a:solidFill>
                  <a:schemeClr val="tx1"/>
                </a:solidFill>
                <a:ea typeface="Calibri"/>
              </a:rPr>
              <a:t> yahut bunlarla irtibatı olduğu ilgili valilerce tespit edilenler» ibaresi eklenmiştir.</a:t>
            </a:r>
            <a:endParaRPr lang="tr-TR" sz="3600" dirty="0">
              <a:solidFill>
                <a:schemeClr val="tx1"/>
              </a:solidFill>
              <a:latin typeface="Calibri"/>
              <a:ea typeface="Calibri"/>
            </a:endParaRPr>
          </a:p>
          <a:p>
            <a:pPr>
              <a:lnSpc>
                <a:spcPct val="115000"/>
              </a:lnSpc>
              <a:spcAft>
                <a:spcPts val="1000"/>
              </a:spcAft>
            </a:pPr>
            <a:endParaRPr lang="tr-TR" sz="2800" dirty="0">
              <a:solidFill>
                <a:srgbClr val="C00000"/>
              </a:solidFill>
              <a:latin typeface="Calibri" panose="020F0502020204030204" pitchFamily="34" charset="0"/>
              <a:ea typeface="Calibri"/>
            </a:endParaRPr>
          </a:p>
          <a:p>
            <a:pPr marL="0" indent="0">
              <a:buNone/>
            </a:pPr>
            <a:endParaRPr lang="tr-TR" sz="2800" dirty="0">
              <a:solidFill>
                <a:srgbClr val="C00000"/>
              </a:solidFill>
              <a:latin typeface="Calibri" panose="020F0502020204030204" pitchFamily="34" charset="0"/>
              <a:ea typeface="Calibri"/>
            </a:endParaRPr>
          </a:p>
          <a:p>
            <a:pPr marL="0" indent="0">
              <a:buNone/>
            </a:pPr>
            <a:endParaRPr lang="tr-TR" sz="2800" dirty="0">
              <a:solidFill>
                <a:srgbClr val="FF0000"/>
              </a:solidFill>
              <a:latin typeface="+mj-lt"/>
              <a:ea typeface="Calibri"/>
            </a:endParaRPr>
          </a:p>
          <a:p>
            <a:pPr marL="0" indent="0">
              <a:buNone/>
            </a:pPr>
            <a:endParaRPr lang="tr-TR" sz="2800" dirty="0">
              <a:latin typeface="+mj-lt"/>
              <a:ea typeface="Calibri"/>
            </a:endParaRPr>
          </a:p>
          <a:p>
            <a:pPr algn="just">
              <a:buNone/>
            </a:pPr>
            <a:endParaRPr lang="tr-TR" sz="2800" dirty="0">
              <a:solidFill>
                <a:srgbClr val="000099"/>
              </a:solidFill>
            </a:endParaRPr>
          </a:p>
          <a:p>
            <a:pPr marL="0" indent="0">
              <a:buNone/>
            </a:pPr>
            <a:endParaRPr lang="tr-TR" sz="4000" dirty="0">
              <a:solidFill>
                <a:srgbClr val="000099"/>
              </a:solidFill>
            </a:endParaRPr>
          </a:p>
        </p:txBody>
      </p:sp>
      <p:sp>
        <p:nvSpPr>
          <p:cNvPr id="2" name="Dikdörtgen 1"/>
          <p:cNvSpPr/>
          <p:nvPr/>
        </p:nvSpPr>
        <p:spPr>
          <a:xfrm>
            <a:off x="1640505" y="2168862"/>
            <a:ext cx="8730970" cy="1040285"/>
          </a:xfrm>
          <a:prstGeom prst="rect">
            <a:avLst/>
          </a:prstGeom>
        </p:spPr>
        <p:txBody>
          <a:bodyPr wrap="square">
            <a:spAutoFit/>
          </a:bodyPr>
          <a:lstStyle/>
          <a:p>
            <a:pPr marL="457200" indent="-457200" algn="just">
              <a:spcBef>
                <a:spcPct val="20000"/>
              </a:spcBef>
              <a:buClr>
                <a:srgbClr val="93A299"/>
              </a:buClr>
              <a:buFont typeface="Arial" charset="0"/>
              <a:buChar char="•"/>
            </a:pPr>
            <a:r>
              <a:rPr lang="tr-TR" sz="2800" b="1" u="sng" dirty="0">
                <a:solidFill>
                  <a:srgbClr val="B40000"/>
                </a:solidFill>
                <a:latin typeface="Calibri" panose="020F0502020204030204" pitchFamily="34" charset="0"/>
              </a:rPr>
              <a:t>674 </a:t>
            </a:r>
            <a:r>
              <a:rPr lang="tr-TR" sz="2800" b="1" dirty="0">
                <a:solidFill>
                  <a:srgbClr val="B40000"/>
                </a:solidFill>
                <a:latin typeface="Calibri" panose="020F0502020204030204" pitchFamily="34" charset="0"/>
              </a:rPr>
              <a:t>sayılı Kanun Hükmünde Kararname</a:t>
            </a:r>
          </a:p>
          <a:p>
            <a:pPr marL="457200" indent="-457200" algn="just">
              <a:spcBef>
                <a:spcPct val="20000"/>
              </a:spcBef>
              <a:buClr>
                <a:srgbClr val="93A299"/>
              </a:buClr>
              <a:buFont typeface="Arial" charset="0"/>
              <a:buChar char="•"/>
            </a:pPr>
            <a:r>
              <a:rPr lang="tr-TR" sz="2800" b="1" dirty="0">
                <a:solidFill>
                  <a:srgbClr val="B40000"/>
                </a:solidFill>
                <a:latin typeface="Calibri" panose="020F0502020204030204" pitchFamily="34" charset="0"/>
              </a:rPr>
              <a:t>1.9.2016 tarihli ve 29818 sayılı 2. Mükerrer R.G.</a:t>
            </a:r>
          </a:p>
        </p:txBody>
      </p:sp>
      <p:sp>
        <p:nvSpPr>
          <p:cNvPr id="4" name="Dikdörtgen 3">
            <a:extLst>
              <a:ext uri="{FF2B5EF4-FFF2-40B4-BE49-F238E27FC236}">
                <a16:creationId xmlns:a16="http://schemas.microsoft.com/office/drawing/2014/main" id="{D603043D-40A0-4806-98C3-A4D628D90A76}"/>
              </a:ext>
            </a:extLst>
          </p:cNvPr>
          <p:cNvSpPr/>
          <p:nvPr/>
        </p:nvSpPr>
        <p:spPr>
          <a:xfrm>
            <a:off x="3773010" y="150920"/>
            <a:ext cx="4982533" cy="830997"/>
          </a:xfrm>
          <a:prstGeom prst="rect">
            <a:avLst/>
          </a:prstGeom>
        </p:spPr>
        <p:txBody>
          <a:bodyPr wrap="square">
            <a:spAutoFit/>
          </a:bodyPr>
          <a:lstStyle/>
          <a:p>
            <a:r>
              <a:rPr lang="tr-TR" sz="2400" dirty="0">
                <a:solidFill>
                  <a:schemeClr val="bg1"/>
                </a:solidFill>
              </a:rPr>
              <a:t>15 Temmuz Hain Darbe Girişimi Sonrası Mevzuat Düzenlemeleri</a:t>
            </a:r>
            <a:endParaRPr lang="tr-TR" sz="2400" dirty="0"/>
          </a:p>
        </p:txBody>
      </p:sp>
    </p:spTree>
    <p:extLst>
      <p:ext uri="{BB962C8B-B14F-4D97-AF65-F5344CB8AC3E}">
        <p14:creationId xmlns:p14="http://schemas.microsoft.com/office/powerpoint/2010/main" val="2730380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631504" y="1628800"/>
            <a:ext cx="8352928" cy="4608512"/>
          </a:xfrm>
        </p:spPr>
        <p:txBody>
          <a:bodyPr>
            <a:normAutofit fontScale="85000" lnSpcReduction="10000"/>
          </a:bodyPr>
          <a:lstStyle/>
          <a:p>
            <a:pPr marL="0" indent="0">
              <a:buNone/>
            </a:pPr>
            <a:endParaRPr lang="tr-TR" dirty="0">
              <a:latin typeface="+mj-lt"/>
              <a:ea typeface="Calibri"/>
            </a:endParaRPr>
          </a:p>
          <a:p>
            <a:pPr marL="0" indent="0">
              <a:buNone/>
            </a:pPr>
            <a:endParaRPr lang="tr-TR" b="1" dirty="0">
              <a:solidFill>
                <a:srgbClr val="C00000"/>
              </a:solidFill>
              <a:latin typeface="+mj-lt"/>
              <a:ea typeface="Calibri"/>
            </a:endParaRPr>
          </a:p>
          <a:p>
            <a:pPr marL="0" indent="0">
              <a:buNone/>
            </a:pPr>
            <a:endParaRPr lang="tr-TR" b="1" dirty="0">
              <a:solidFill>
                <a:srgbClr val="C00000"/>
              </a:solidFill>
              <a:latin typeface="+mj-lt"/>
              <a:ea typeface="Calibri"/>
            </a:endParaRPr>
          </a:p>
          <a:p>
            <a:pPr marL="0" indent="0">
              <a:buNone/>
            </a:pPr>
            <a:endParaRPr lang="tr-TR" b="1" dirty="0">
              <a:solidFill>
                <a:srgbClr val="C00000"/>
              </a:solidFill>
              <a:latin typeface="Calibri" panose="020F0502020204030204" pitchFamily="34" charset="0"/>
              <a:ea typeface="Calibri"/>
            </a:endParaRPr>
          </a:p>
          <a:p>
            <a:pPr>
              <a:lnSpc>
                <a:spcPct val="115000"/>
              </a:lnSpc>
              <a:spcAft>
                <a:spcPts val="1000"/>
              </a:spcAft>
            </a:pPr>
            <a:r>
              <a:rPr lang="tr-TR" sz="2800" dirty="0">
                <a:solidFill>
                  <a:srgbClr val="C00000"/>
                </a:solidFill>
                <a:latin typeface="Calibri" panose="020F0502020204030204" pitchFamily="34" charset="0"/>
                <a:ea typeface="Calibri"/>
              </a:rPr>
              <a:t> </a:t>
            </a:r>
            <a:r>
              <a:rPr lang="tr-TR" sz="2800" b="1" dirty="0">
                <a:solidFill>
                  <a:schemeClr val="tx1"/>
                </a:solidFill>
                <a:latin typeface="Calibri" panose="020F0502020204030204" pitchFamily="34" charset="0"/>
                <a:ea typeface="Calibri"/>
              </a:rPr>
              <a:t>KHK’nın 14 üncü Maddesi ile </a:t>
            </a:r>
            <a:r>
              <a:rPr lang="tr-TR" sz="3000" dirty="0">
                <a:solidFill>
                  <a:schemeClr val="tx1"/>
                </a:solidFill>
                <a:latin typeface="Calibri" panose="020F0502020204030204" pitchFamily="34" charset="0"/>
                <a:ea typeface="Calibri"/>
              </a:rPr>
              <a:t> 15 Temmuz Hain Darbe Girişiminde malul statüsünde değerlendirilmemiş, yaralanmış kişilere </a:t>
            </a:r>
            <a:r>
              <a:rPr lang="tr-TR" sz="3000" dirty="0">
                <a:solidFill>
                  <a:srgbClr val="C00000"/>
                </a:solidFill>
                <a:latin typeface="Calibri" panose="020F0502020204030204" pitchFamily="34" charset="0"/>
                <a:ea typeface="Calibri"/>
              </a:rPr>
              <a:t>Gazilik </a:t>
            </a:r>
            <a:r>
              <a:rPr lang="tr-TR" sz="3000" dirty="0">
                <a:solidFill>
                  <a:schemeClr val="tx1"/>
                </a:solidFill>
                <a:latin typeface="Calibri" panose="020F0502020204030204" pitchFamily="34" charset="0"/>
                <a:ea typeface="Calibri"/>
              </a:rPr>
              <a:t>Unvanı verildi.   Aylık bağlama ve tazminat dışındaki tüm hakları kullanabiliyorlar. </a:t>
            </a:r>
          </a:p>
          <a:p>
            <a:pPr>
              <a:lnSpc>
                <a:spcPct val="115000"/>
              </a:lnSpc>
              <a:spcAft>
                <a:spcPts val="1000"/>
              </a:spcAft>
            </a:pPr>
            <a:r>
              <a:rPr lang="tr-TR" sz="2800" dirty="0">
                <a:solidFill>
                  <a:schemeClr val="tx1"/>
                </a:solidFill>
                <a:ea typeface="Calibri"/>
              </a:rPr>
              <a:t> </a:t>
            </a:r>
            <a:r>
              <a:rPr lang="tr-TR" sz="2800" b="1" dirty="0">
                <a:solidFill>
                  <a:schemeClr val="tx1"/>
                </a:solidFill>
                <a:latin typeface="Calibri" panose="020F0502020204030204" pitchFamily="34" charset="0"/>
                <a:ea typeface="Calibri"/>
              </a:rPr>
              <a:t> KHK’nın 4 üncü Maddesi </a:t>
            </a:r>
            <a:r>
              <a:rPr lang="tr-TR" sz="2800" dirty="0">
                <a:solidFill>
                  <a:schemeClr val="tx1"/>
                </a:solidFill>
                <a:latin typeface="Calibri" panose="020F0502020204030204" pitchFamily="34" charset="0"/>
                <a:ea typeface="Calibri"/>
              </a:rPr>
              <a:t>ile de yurtdışında öğrenim gören ve milli güvenliği tehdit eden FETÖ/ PYD Terör Örgütüne aidiyeti bulunanlara ilişkin düzenleme yapılmıştır. </a:t>
            </a:r>
            <a:endParaRPr lang="tr-TR" sz="3600" dirty="0">
              <a:solidFill>
                <a:schemeClr val="tx1"/>
              </a:solidFill>
              <a:latin typeface="Calibri"/>
              <a:ea typeface="Calibri"/>
            </a:endParaRPr>
          </a:p>
          <a:p>
            <a:pPr>
              <a:lnSpc>
                <a:spcPct val="115000"/>
              </a:lnSpc>
              <a:spcAft>
                <a:spcPts val="1000"/>
              </a:spcAft>
            </a:pPr>
            <a:endParaRPr lang="tr-TR" sz="2800" dirty="0">
              <a:solidFill>
                <a:srgbClr val="C00000"/>
              </a:solidFill>
              <a:latin typeface="Calibri" panose="020F0502020204030204" pitchFamily="34" charset="0"/>
              <a:ea typeface="Calibri"/>
            </a:endParaRPr>
          </a:p>
          <a:p>
            <a:pPr marL="0" indent="0">
              <a:buNone/>
            </a:pPr>
            <a:endParaRPr lang="tr-TR" sz="2800" dirty="0">
              <a:solidFill>
                <a:srgbClr val="C00000"/>
              </a:solidFill>
              <a:latin typeface="Calibri" panose="020F0502020204030204" pitchFamily="34" charset="0"/>
              <a:ea typeface="Calibri"/>
            </a:endParaRPr>
          </a:p>
          <a:p>
            <a:pPr marL="0" indent="0">
              <a:buNone/>
            </a:pPr>
            <a:endParaRPr lang="tr-TR" sz="2800" dirty="0">
              <a:solidFill>
                <a:srgbClr val="FF0000"/>
              </a:solidFill>
              <a:latin typeface="+mj-lt"/>
              <a:ea typeface="Calibri"/>
            </a:endParaRPr>
          </a:p>
          <a:p>
            <a:pPr marL="0" indent="0">
              <a:buNone/>
            </a:pPr>
            <a:endParaRPr lang="tr-TR" sz="2800" dirty="0">
              <a:latin typeface="+mj-lt"/>
              <a:ea typeface="Calibri"/>
            </a:endParaRPr>
          </a:p>
          <a:p>
            <a:pPr algn="just">
              <a:buNone/>
            </a:pPr>
            <a:endParaRPr lang="tr-TR" sz="2800" dirty="0">
              <a:solidFill>
                <a:srgbClr val="000099"/>
              </a:solidFill>
            </a:endParaRPr>
          </a:p>
          <a:p>
            <a:pPr marL="0" indent="0">
              <a:buNone/>
            </a:pPr>
            <a:endParaRPr lang="tr-TR" sz="4000" dirty="0">
              <a:solidFill>
                <a:srgbClr val="000099"/>
              </a:solidFill>
            </a:endParaRPr>
          </a:p>
        </p:txBody>
      </p:sp>
      <p:sp>
        <p:nvSpPr>
          <p:cNvPr id="2" name="Dikdörtgen 1"/>
          <p:cNvSpPr/>
          <p:nvPr/>
        </p:nvSpPr>
        <p:spPr>
          <a:xfrm>
            <a:off x="1631504" y="1766657"/>
            <a:ext cx="8675471" cy="1040285"/>
          </a:xfrm>
          <a:prstGeom prst="rect">
            <a:avLst/>
          </a:prstGeom>
        </p:spPr>
        <p:txBody>
          <a:bodyPr wrap="square">
            <a:spAutoFit/>
          </a:bodyPr>
          <a:lstStyle/>
          <a:p>
            <a:pPr marL="457200" indent="-457200" algn="just">
              <a:spcBef>
                <a:spcPct val="20000"/>
              </a:spcBef>
              <a:buClr>
                <a:srgbClr val="93A299"/>
              </a:buClr>
              <a:buFont typeface="Arial" charset="0"/>
              <a:buChar char="•"/>
            </a:pPr>
            <a:r>
              <a:rPr lang="tr-TR" sz="2800" b="1" u="sng" dirty="0">
                <a:solidFill>
                  <a:srgbClr val="B40000"/>
                </a:solidFill>
                <a:latin typeface="Calibri" panose="020F0502020204030204" pitchFamily="34" charset="0"/>
              </a:rPr>
              <a:t>675 </a:t>
            </a:r>
            <a:r>
              <a:rPr lang="tr-TR" sz="2800" b="1" dirty="0">
                <a:solidFill>
                  <a:srgbClr val="B40000"/>
                </a:solidFill>
                <a:latin typeface="Calibri" panose="020F0502020204030204" pitchFamily="34" charset="0"/>
              </a:rPr>
              <a:t>sayılı Kanun Hükmünde Kararname</a:t>
            </a:r>
          </a:p>
          <a:p>
            <a:pPr marL="457200" indent="-457200" algn="just">
              <a:spcBef>
                <a:spcPct val="20000"/>
              </a:spcBef>
              <a:buClr>
                <a:srgbClr val="93A299"/>
              </a:buClr>
              <a:buFont typeface="Arial" charset="0"/>
              <a:buChar char="•"/>
            </a:pPr>
            <a:r>
              <a:rPr lang="tr-TR" sz="2800" b="1" dirty="0">
                <a:solidFill>
                  <a:srgbClr val="B40000"/>
                </a:solidFill>
                <a:latin typeface="Calibri" panose="020F0502020204030204" pitchFamily="34" charset="0"/>
              </a:rPr>
              <a:t>29.10.2016 tarihli ve 29872 sayılı Resmi Gazete</a:t>
            </a:r>
          </a:p>
        </p:txBody>
      </p:sp>
      <p:sp>
        <p:nvSpPr>
          <p:cNvPr id="4" name="Dikdörtgen 3">
            <a:extLst>
              <a:ext uri="{FF2B5EF4-FFF2-40B4-BE49-F238E27FC236}">
                <a16:creationId xmlns:a16="http://schemas.microsoft.com/office/drawing/2014/main" id="{45542318-B49B-4399-819C-C2A6D2133F97}"/>
              </a:ext>
            </a:extLst>
          </p:cNvPr>
          <p:cNvSpPr/>
          <p:nvPr/>
        </p:nvSpPr>
        <p:spPr>
          <a:xfrm>
            <a:off x="3817398" y="150920"/>
            <a:ext cx="4938144" cy="830997"/>
          </a:xfrm>
          <a:prstGeom prst="rect">
            <a:avLst/>
          </a:prstGeom>
        </p:spPr>
        <p:txBody>
          <a:bodyPr wrap="square">
            <a:spAutoFit/>
          </a:bodyPr>
          <a:lstStyle/>
          <a:p>
            <a:r>
              <a:rPr lang="tr-TR" sz="2400" dirty="0">
                <a:solidFill>
                  <a:schemeClr val="bg1"/>
                </a:solidFill>
              </a:rPr>
              <a:t>15 Temmuz Hain Darbe Girişimi Sonrası Mevzuat Düzenlemeleri</a:t>
            </a:r>
            <a:endParaRPr lang="tr-TR" sz="2400" dirty="0"/>
          </a:p>
        </p:txBody>
      </p:sp>
    </p:spTree>
    <p:extLst>
      <p:ext uri="{BB962C8B-B14F-4D97-AF65-F5344CB8AC3E}">
        <p14:creationId xmlns:p14="http://schemas.microsoft.com/office/powerpoint/2010/main" val="36245617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640505" y="1695634"/>
            <a:ext cx="8343926" cy="4541677"/>
          </a:xfrm>
        </p:spPr>
        <p:txBody>
          <a:bodyPr>
            <a:normAutofit fontScale="85000" lnSpcReduction="20000"/>
          </a:bodyPr>
          <a:lstStyle/>
          <a:p>
            <a:pPr marL="0" indent="0">
              <a:buNone/>
            </a:pPr>
            <a:endParaRPr lang="tr-TR" dirty="0">
              <a:latin typeface="+mj-lt"/>
              <a:ea typeface="Calibri"/>
            </a:endParaRPr>
          </a:p>
          <a:p>
            <a:pPr marL="0" indent="0">
              <a:buNone/>
            </a:pPr>
            <a:endParaRPr lang="tr-TR" b="1" dirty="0">
              <a:solidFill>
                <a:srgbClr val="C00000"/>
              </a:solidFill>
              <a:latin typeface="+mj-lt"/>
              <a:ea typeface="Calibri"/>
            </a:endParaRPr>
          </a:p>
          <a:p>
            <a:pPr marL="0" indent="0">
              <a:buNone/>
            </a:pPr>
            <a:endParaRPr lang="tr-TR" b="1" dirty="0">
              <a:solidFill>
                <a:srgbClr val="C00000"/>
              </a:solidFill>
              <a:latin typeface="+mj-lt"/>
              <a:ea typeface="Calibri"/>
            </a:endParaRPr>
          </a:p>
          <a:p>
            <a:pPr marL="0" indent="0">
              <a:buNone/>
            </a:pPr>
            <a:endParaRPr lang="tr-TR" b="1" dirty="0">
              <a:solidFill>
                <a:srgbClr val="C00000"/>
              </a:solidFill>
              <a:latin typeface="Calibri" panose="020F0502020204030204" pitchFamily="34" charset="0"/>
              <a:ea typeface="Calibri"/>
            </a:endParaRPr>
          </a:p>
          <a:p>
            <a:pPr marL="0" indent="0">
              <a:buNone/>
            </a:pPr>
            <a:endParaRPr lang="tr-TR" b="1" dirty="0">
              <a:solidFill>
                <a:srgbClr val="C00000"/>
              </a:solidFill>
              <a:latin typeface="Calibri" panose="020F0502020204030204" pitchFamily="34" charset="0"/>
              <a:ea typeface="Calibri"/>
            </a:endParaRPr>
          </a:p>
          <a:p>
            <a:pPr>
              <a:lnSpc>
                <a:spcPct val="115000"/>
              </a:lnSpc>
              <a:spcAft>
                <a:spcPts val="1000"/>
              </a:spcAft>
            </a:pPr>
            <a:r>
              <a:rPr lang="tr-TR" sz="2800" b="1" dirty="0">
                <a:solidFill>
                  <a:schemeClr val="tx1"/>
                </a:solidFill>
                <a:latin typeface="Calibri" panose="020F0502020204030204" pitchFamily="34" charset="0"/>
                <a:ea typeface="Calibri"/>
              </a:rPr>
              <a:t>KHK’nın 12 </a:t>
            </a:r>
            <a:r>
              <a:rPr lang="tr-TR" sz="2800" b="1" dirty="0" err="1">
                <a:solidFill>
                  <a:schemeClr val="tx1"/>
                </a:solidFill>
                <a:latin typeface="Calibri" panose="020F0502020204030204" pitchFamily="34" charset="0"/>
                <a:ea typeface="Calibri"/>
              </a:rPr>
              <a:t>nci</a:t>
            </a:r>
            <a:r>
              <a:rPr lang="tr-TR" sz="2800" b="1" dirty="0">
                <a:solidFill>
                  <a:schemeClr val="tx1"/>
                </a:solidFill>
                <a:latin typeface="Calibri" panose="020F0502020204030204" pitchFamily="34" charset="0"/>
                <a:ea typeface="Calibri"/>
              </a:rPr>
              <a:t> maddesine eklenen Geçici 54 üncü madde ile    </a:t>
            </a:r>
          </a:p>
          <a:p>
            <a:pPr marL="114300" indent="0">
              <a:lnSpc>
                <a:spcPct val="115000"/>
              </a:lnSpc>
              <a:spcAft>
                <a:spcPts val="1000"/>
              </a:spcAft>
              <a:buNone/>
            </a:pPr>
            <a:r>
              <a:rPr lang="tr-TR" sz="2800" dirty="0">
                <a:solidFill>
                  <a:schemeClr val="tx1"/>
                </a:solidFill>
              </a:rPr>
              <a:t>1111 sayılı Askerlik Kanunu’nda düzenlemeye gidilerek, 15 Temmuz 2016 tarihinde gerçekleştirilen darbe teşebbüsü ve terör eylemi ile bu eylemin devamı niteliğindeki eylemlere, görevi olmadığı halde mukavemet ederken şehit olanların kendinden olma erkek çocukları ile aynı anne ve babadan kardeşlerinin tamamı hakkında Askerlik Muafiyeti getirilmiştir. </a:t>
            </a:r>
            <a:endParaRPr lang="tr-TR" sz="2800" dirty="0">
              <a:solidFill>
                <a:schemeClr val="tx1"/>
              </a:solidFill>
              <a:latin typeface="Calibri"/>
              <a:ea typeface="Calibri"/>
            </a:endParaRPr>
          </a:p>
          <a:p>
            <a:pPr>
              <a:lnSpc>
                <a:spcPct val="115000"/>
              </a:lnSpc>
              <a:spcAft>
                <a:spcPts val="1000"/>
              </a:spcAft>
            </a:pPr>
            <a:endParaRPr lang="tr-TR" sz="2800" dirty="0">
              <a:solidFill>
                <a:srgbClr val="C00000"/>
              </a:solidFill>
              <a:latin typeface="Calibri" panose="020F0502020204030204" pitchFamily="34" charset="0"/>
              <a:ea typeface="Calibri"/>
            </a:endParaRPr>
          </a:p>
          <a:p>
            <a:pPr marL="0" indent="0">
              <a:buNone/>
            </a:pPr>
            <a:endParaRPr lang="tr-TR" sz="2800" dirty="0">
              <a:solidFill>
                <a:srgbClr val="C00000"/>
              </a:solidFill>
              <a:latin typeface="Calibri" panose="020F0502020204030204" pitchFamily="34" charset="0"/>
              <a:ea typeface="Calibri"/>
            </a:endParaRPr>
          </a:p>
          <a:p>
            <a:pPr marL="0" indent="0">
              <a:buNone/>
            </a:pPr>
            <a:endParaRPr lang="tr-TR" sz="2800" dirty="0">
              <a:solidFill>
                <a:srgbClr val="FF0000"/>
              </a:solidFill>
              <a:latin typeface="+mj-lt"/>
              <a:ea typeface="Calibri"/>
            </a:endParaRPr>
          </a:p>
          <a:p>
            <a:pPr marL="0" indent="0">
              <a:buNone/>
            </a:pPr>
            <a:endParaRPr lang="tr-TR" sz="2800" dirty="0">
              <a:latin typeface="+mj-lt"/>
              <a:ea typeface="Calibri"/>
            </a:endParaRPr>
          </a:p>
          <a:p>
            <a:pPr algn="just">
              <a:buNone/>
            </a:pPr>
            <a:endParaRPr lang="tr-TR" sz="2800" dirty="0">
              <a:solidFill>
                <a:srgbClr val="000099"/>
              </a:solidFill>
            </a:endParaRPr>
          </a:p>
          <a:p>
            <a:pPr marL="0" indent="0">
              <a:buNone/>
            </a:pPr>
            <a:endParaRPr lang="tr-TR" sz="4000" dirty="0">
              <a:solidFill>
                <a:srgbClr val="000099"/>
              </a:solidFill>
            </a:endParaRPr>
          </a:p>
        </p:txBody>
      </p:sp>
      <p:sp>
        <p:nvSpPr>
          <p:cNvPr id="2" name="Dikdörtgen 1"/>
          <p:cNvSpPr/>
          <p:nvPr/>
        </p:nvSpPr>
        <p:spPr>
          <a:xfrm>
            <a:off x="1640505" y="2168862"/>
            <a:ext cx="8730970" cy="1040285"/>
          </a:xfrm>
          <a:prstGeom prst="rect">
            <a:avLst/>
          </a:prstGeom>
        </p:spPr>
        <p:txBody>
          <a:bodyPr wrap="square">
            <a:spAutoFit/>
          </a:bodyPr>
          <a:lstStyle/>
          <a:p>
            <a:pPr marL="457200" indent="-457200" algn="just">
              <a:spcBef>
                <a:spcPct val="20000"/>
              </a:spcBef>
              <a:buClr>
                <a:srgbClr val="93A299"/>
              </a:buClr>
              <a:buFont typeface="Arial" charset="0"/>
              <a:buChar char="•"/>
            </a:pPr>
            <a:r>
              <a:rPr lang="tr-TR" sz="2800" b="1" u="sng" dirty="0">
                <a:solidFill>
                  <a:srgbClr val="B40000"/>
                </a:solidFill>
                <a:latin typeface="Calibri" panose="020F0502020204030204" pitchFamily="34" charset="0"/>
              </a:rPr>
              <a:t>678 </a:t>
            </a:r>
            <a:r>
              <a:rPr lang="tr-TR" sz="2800" b="1" dirty="0">
                <a:solidFill>
                  <a:srgbClr val="B40000"/>
                </a:solidFill>
                <a:latin typeface="Calibri" panose="020F0502020204030204" pitchFamily="34" charset="0"/>
              </a:rPr>
              <a:t>sayılı Kanun Hükmünde Kararname</a:t>
            </a:r>
          </a:p>
          <a:p>
            <a:pPr marL="457200" indent="-457200" algn="just">
              <a:spcBef>
                <a:spcPct val="20000"/>
              </a:spcBef>
              <a:buClr>
                <a:srgbClr val="93A299"/>
              </a:buClr>
              <a:buFont typeface="Arial" charset="0"/>
              <a:buChar char="•"/>
            </a:pPr>
            <a:r>
              <a:rPr lang="tr-TR" sz="2800" b="1" dirty="0">
                <a:solidFill>
                  <a:srgbClr val="B40000"/>
                </a:solidFill>
                <a:latin typeface="Calibri" panose="020F0502020204030204" pitchFamily="34" charset="0"/>
              </a:rPr>
              <a:t>22.11.2016 tarihli ve 29896 sayılı Resmi Gazete</a:t>
            </a:r>
          </a:p>
        </p:txBody>
      </p:sp>
      <p:sp>
        <p:nvSpPr>
          <p:cNvPr id="4" name="Dikdörtgen 3">
            <a:extLst>
              <a:ext uri="{FF2B5EF4-FFF2-40B4-BE49-F238E27FC236}">
                <a16:creationId xmlns:a16="http://schemas.microsoft.com/office/drawing/2014/main" id="{F22D301E-5D40-411A-B2C0-2CB039127EB0}"/>
              </a:ext>
            </a:extLst>
          </p:cNvPr>
          <p:cNvSpPr/>
          <p:nvPr/>
        </p:nvSpPr>
        <p:spPr>
          <a:xfrm>
            <a:off x="3613212" y="142044"/>
            <a:ext cx="5142330" cy="830997"/>
          </a:xfrm>
          <a:prstGeom prst="rect">
            <a:avLst/>
          </a:prstGeom>
        </p:spPr>
        <p:txBody>
          <a:bodyPr wrap="square">
            <a:spAutoFit/>
          </a:bodyPr>
          <a:lstStyle/>
          <a:p>
            <a:r>
              <a:rPr lang="tr-TR" sz="2400" dirty="0">
                <a:solidFill>
                  <a:schemeClr val="bg1"/>
                </a:solidFill>
              </a:rPr>
              <a:t>15 Temmuz Hain Darbe Girişimi Sonrası Mevzuat Düzenlemeleri</a:t>
            </a:r>
            <a:endParaRPr lang="tr-TR" sz="2400" dirty="0"/>
          </a:p>
        </p:txBody>
      </p:sp>
    </p:spTree>
    <p:extLst>
      <p:ext uri="{BB962C8B-B14F-4D97-AF65-F5344CB8AC3E}">
        <p14:creationId xmlns:p14="http://schemas.microsoft.com/office/powerpoint/2010/main" val="1664035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837677" y="2556769"/>
            <a:ext cx="8443787" cy="3977576"/>
          </a:xfrm>
        </p:spPr>
        <p:txBody>
          <a:bodyPr>
            <a:normAutofit fontScale="25000" lnSpcReduction="20000"/>
          </a:bodyPr>
          <a:lstStyle/>
          <a:p>
            <a:pPr marL="0" indent="0">
              <a:buNone/>
            </a:pPr>
            <a:endParaRPr lang="tr-TR" b="1" dirty="0">
              <a:solidFill>
                <a:srgbClr val="C00000"/>
              </a:solidFill>
              <a:latin typeface="+mj-lt"/>
              <a:ea typeface="Calibri"/>
            </a:endParaRPr>
          </a:p>
          <a:p>
            <a:pPr marL="0" indent="0">
              <a:buNone/>
            </a:pPr>
            <a:endParaRPr lang="tr-TR" b="1" dirty="0">
              <a:solidFill>
                <a:srgbClr val="C00000"/>
              </a:solidFill>
              <a:latin typeface="Calibri" panose="020F0502020204030204" pitchFamily="34" charset="0"/>
              <a:ea typeface="Calibri"/>
            </a:endParaRPr>
          </a:p>
          <a:p>
            <a:pPr>
              <a:lnSpc>
                <a:spcPct val="115000"/>
              </a:lnSpc>
              <a:spcAft>
                <a:spcPts val="1000"/>
              </a:spcAft>
            </a:pPr>
            <a:r>
              <a:rPr lang="tr-TR" sz="7200" b="1" dirty="0">
                <a:solidFill>
                  <a:schemeClr val="tx1"/>
                </a:solidFill>
                <a:latin typeface="+mn-lt"/>
                <a:ea typeface="Calibri"/>
              </a:rPr>
              <a:t>KHK’nın 1 inci maddesine eklenen Ek Madde 3 ve Geçici Madde 17 ile;</a:t>
            </a:r>
          </a:p>
          <a:p>
            <a:pPr marL="114300" indent="0">
              <a:lnSpc>
                <a:spcPct val="115000"/>
              </a:lnSpc>
              <a:spcAft>
                <a:spcPts val="1000"/>
              </a:spcAft>
              <a:buNone/>
            </a:pPr>
            <a:r>
              <a:rPr lang="tr-TR" sz="7200" dirty="0">
                <a:solidFill>
                  <a:schemeClr val="tx1"/>
                </a:solidFill>
                <a:latin typeface="+mn-lt"/>
                <a:ea typeface="Calibri"/>
              </a:rPr>
              <a:t>3713 sayılı Terörle Mücadele Kanununun 21 inci maddenin birinci fıkrasının (a), (h), (i) ve (j) bentleri kapsamında terör eylemi nedeniyle yaralanmış olup ilgili mevzuatına göre malul sayılmamaları nedeniyle aylık bağlanamayanlardan,            </a:t>
            </a:r>
            <a:r>
              <a:rPr lang="tr-TR" sz="7200" b="1" dirty="0">
                <a:solidFill>
                  <a:schemeClr val="tx1"/>
                </a:solidFill>
                <a:latin typeface="+mn-lt"/>
                <a:ea typeface="Calibri"/>
              </a:rPr>
              <a:t>( «Malul Sayılmayan Gaziler» olarak adlandırılan kişiler) </a:t>
            </a:r>
            <a:r>
              <a:rPr lang="tr-TR" sz="7200" dirty="0">
                <a:solidFill>
                  <a:schemeClr val="tx1"/>
                </a:solidFill>
                <a:latin typeface="+mn-lt"/>
                <a:ea typeface="Calibri"/>
              </a:rPr>
              <a:t>13/7/1953 tarihli ve 4/1053 sayılı Bakanlar Kurulu Kararıyla yürürlüğe konulan Vazife Malullüklerinin Nevileri ile Dereceleri Hakkında Nizamname hükümlerine göre derece tespiti yapılanlara aylık bağlama imkanı getirilmiştir. </a:t>
            </a:r>
          </a:p>
          <a:p>
            <a:pPr marL="114300" indent="0">
              <a:lnSpc>
                <a:spcPct val="115000"/>
              </a:lnSpc>
              <a:spcAft>
                <a:spcPts val="1000"/>
              </a:spcAft>
              <a:buNone/>
            </a:pPr>
            <a:r>
              <a:rPr lang="tr-TR" sz="7200" dirty="0">
                <a:solidFill>
                  <a:schemeClr val="tx1"/>
                </a:solidFill>
                <a:latin typeface="+mn-lt"/>
                <a:ea typeface="Calibri"/>
              </a:rPr>
              <a:t>**Bu kapsamda olanlar sadece aylık bağlama hakkından yararlanabilmekte, diğer sosyal haklardan yararlanamamaktadır.</a:t>
            </a:r>
          </a:p>
          <a:p>
            <a:pPr>
              <a:lnSpc>
                <a:spcPct val="115000"/>
              </a:lnSpc>
              <a:spcAft>
                <a:spcPts val="1000"/>
              </a:spcAft>
            </a:pPr>
            <a:endParaRPr lang="tr-TR" sz="2800" dirty="0">
              <a:solidFill>
                <a:srgbClr val="C00000"/>
              </a:solidFill>
              <a:latin typeface="Calibri" panose="020F0502020204030204" pitchFamily="34" charset="0"/>
              <a:ea typeface="Calibri"/>
            </a:endParaRPr>
          </a:p>
          <a:p>
            <a:pPr marL="0" indent="0">
              <a:buNone/>
            </a:pPr>
            <a:endParaRPr lang="tr-TR" sz="2800" dirty="0">
              <a:solidFill>
                <a:srgbClr val="C00000"/>
              </a:solidFill>
              <a:latin typeface="Calibri" panose="020F0502020204030204" pitchFamily="34" charset="0"/>
              <a:ea typeface="Calibri"/>
            </a:endParaRPr>
          </a:p>
          <a:p>
            <a:pPr marL="0" indent="0">
              <a:buNone/>
            </a:pPr>
            <a:endParaRPr lang="tr-TR" sz="2800" dirty="0">
              <a:solidFill>
                <a:srgbClr val="FF0000"/>
              </a:solidFill>
              <a:latin typeface="+mj-lt"/>
              <a:ea typeface="Calibri"/>
            </a:endParaRPr>
          </a:p>
          <a:p>
            <a:pPr marL="0" indent="0">
              <a:buNone/>
            </a:pPr>
            <a:endParaRPr lang="tr-TR" sz="2800" dirty="0">
              <a:latin typeface="+mj-lt"/>
              <a:ea typeface="Calibri"/>
            </a:endParaRPr>
          </a:p>
          <a:p>
            <a:pPr algn="just">
              <a:buNone/>
            </a:pPr>
            <a:endParaRPr lang="tr-TR" sz="2800" dirty="0">
              <a:solidFill>
                <a:srgbClr val="000099"/>
              </a:solidFill>
            </a:endParaRPr>
          </a:p>
          <a:p>
            <a:pPr marL="0" indent="0">
              <a:buNone/>
            </a:pPr>
            <a:endParaRPr lang="tr-TR" sz="4000" dirty="0">
              <a:solidFill>
                <a:srgbClr val="000099"/>
              </a:solidFill>
            </a:endParaRPr>
          </a:p>
        </p:txBody>
      </p:sp>
      <p:sp>
        <p:nvSpPr>
          <p:cNvPr id="2" name="Dikdörtgen 1"/>
          <p:cNvSpPr/>
          <p:nvPr/>
        </p:nvSpPr>
        <p:spPr>
          <a:xfrm>
            <a:off x="1730515" y="1769367"/>
            <a:ext cx="8730970" cy="1040285"/>
          </a:xfrm>
          <a:prstGeom prst="rect">
            <a:avLst/>
          </a:prstGeom>
        </p:spPr>
        <p:txBody>
          <a:bodyPr wrap="square">
            <a:spAutoFit/>
          </a:bodyPr>
          <a:lstStyle/>
          <a:p>
            <a:pPr marL="457200" indent="-457200" algn="just">
              <a:spcBef>
                <a:spcPct val="20000"/>
              </a:spcBef>
              <a:buClr>
                <a:srgbClr val="93A299"/>
              </a:buClr>
              <a:buFont typeface="Arial" charset="0"/>
              <a:buChar char="•"/>
            </a:pPr>
            <a:r>
              <a:rPr lang="tr-TR" sz="2800" b="1" u="sng" dirty="0">
                <a:solidFill>
                  <a:srgbClr val="B40000"/>
                </a:solidFill>
                <a:latin typeface="Calibri" panose="020F0502020204030204" pitchFamily="34" charset="0"/>
              </a:rPr>
              <a:t>684 </a:t>
            </a:r>
            <a:r>
              <a:rPr lang="tr-TR" sz="2800" b="1" dirty="0">
                <a:solidFill>
                  <a:srgbClr val="B40000"/>
                </a:solidFill>
                <a:latin typeface="Calibri" panose="020F0502020204030204" pitchFamily="34" charset="0"/>
              </a:rPr>
              <a:t>sayılı Kanun Hükmünde Kararname</a:t>
            </a:r>
          </a:p>
          <a:p>
            <a:pPr marL="457200" indent="-457200" algn="just">
              <a:spcBef>
                <a:spcPct val="20000"/>
              </a:spcBef>
              <a:buClr>
                <a:srgbClr val="93A299"/>
              </a:buClr>
              <a:buFont typeface="Arial" charset="0"/>
              <a:buChar char="•"/>
            </a:pPr>
            <a:r>
              <a:rPr lang="tr-TR" sz="2800" b="1" dirty="0">
                <a:solidFill>
                  <a:srgbClr val="B40000"/>
                </a:solidFill>
                <a:latin typeface="Calibri" panose="020F0502020204030204" pitchFamily="34" charset="0"/>
              </a:rPr>
              <a:t>23.01.2017 tarihli ve 29957 sayılı Resmi Gazete</a:t>
            </a:r>
          </a:p>
        </p:txBody>
      </p:sp>
      <p:sp>
        <p:nvSpPr>
          <p:cNvPr id="4" name="Dikdörtgen 3">
            <a:extLst>
              <a:ext uri="{FF2B5EF4-FFF2-40B4-BE49-F238E27FC236}">
                <a16:creationId xmlns:a16="http://schemas.microsoft.com/office/drawing/2014/main" id="{73BC1C15-4795-4ED3-B723-39BCF18F4E71}"/>
              </a:ext>
            </a:extLst>
          </p:cNvPr>
          <p:cNvSpPr/>
          <p:nvPr/>
        </p:nvSpPr>
        <p:spPr>
          <a:xfrm>
            <a:off x="3790764" y="142044"/>
            <a:ext cx="4651899" cy="830997"/>
          </a:xfrm>
          <a:prstGeom prst="rect">
            <a:avLst/>
          </a:prstGeom>
        </p:spPr>
        <p:txBody>
          <a:bodyPr wrap="square">
            <a:spAutoFit/>
          </a:bodyPr>
          <a:lstStyle/>
          <a:p>
            <a:r>
              <a:rPr lang="tr-TR" sz="2400" dirty="0">
                <a:solidFill>
                  <a:schemeClr val="bg1"/>
                </a:solidFill>
              </a:rPr>
              <a:t>15 Temmuz Hain Darbe Girişimi Sonrası Mevzuat Düzenlemeleri</a:t>
            </a:r>
            <a:endParaRPr lang="tr-TR" sz="2400" dirty="0"/>
          </a:p>
        </p:txBody>
      </p:sp>
    </p:spTree>
    <p:extLst>
      <p:ext uri="{BB962C8B-B14F-4D97-AF65-F5344CB8AC3E}">
        <p14:creationId xmlns:p14="http://schemas.microsoft.com/office/powerpoint/2010/main" val="35769963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631504" y="3338990"/>
            <a:ext cx="8424936" cy="2898322"/>
          </a:xfrm>
        </p:spPr>
        <p:txBody>
          <a:bodyPr>
            <a:normAutofit/>
          </a:bodyPr>
          <a:lstStyle/>
          <a:p>
            <a:pPr marL="0" indent="0">
              <a:buNone/>
            </a:pPr>
            <a:endParaRPr lang="tr-TR" b="1" dirty="0">
              <a:solidFill>
                <a:srgbClr val="C00000"/>
              </a:solidFill>
              <a:latin typeface="Calibri" panose="020F0502020204030204" pitchFamily="34" charset="0"/>
              <a:ea typeface="Calibri"/>
            </a:endParaRPr>
          </a:p>
          <a:p>
            <a:pPr>
              <a:lnSpc>
                <a:spcPct val="115000"/>
              </a:lnSpc>
              <a:spcAft>
                <a:spcPts val="1000"/>
              </a:spcAft>
            </a:pPr>
            <a:r>
              <a:rPr lang="tr-TR" sz="2800" b="1" dirty="0">
                <a:solidFill>
                  <a:schemeClr val="tx1"/>
                </a:solidFill>
                <a:latin typeface="Calibri" panose="020F0502020204030204" pitchFamily="34" charset="0"/>
                <a:ea typeface="Calibri"/>
              </a:rPr>
              <a:t>KHK’nın 30 uncu maddesinde </a:t>
            </a:r>
            <a:r>
              <a:rPr lang="tr-TR" sz="2800" dirty="0">
                <a:solidFill>
                  <a:schemeClr val="tx1"/>
                </a:solidFill>
                <a:latin typeface="Calibri" panose="020F0502020204030204" pitchFamily="34" charset="0"/>
                <a:ea typeface="Calibri"/>
              </a:rPr>
              <a:t>yapılan düzenleme ile Gazilerin kendilerine de eğitim öğretim yardımından yararlanma imkanı getirilmiştir.    </a:t>
            </a:r>
          </a:p>
          <a:p>
            <a:pPr>
              <a:lnSpc>
                <a:spcPct val="115000"/>
              </a:lnSpc>
              <a:spcAft>
                <a:spcPts val="1000"/>
              </a:spcAft>
            </a:pPr>
            <a:endParaRPr lang="tr-TR" sz="2800" dirty="0">
              <a:solidFill>
                <a:srgbClr val="C00000"/>
              </a:solidFill>
              <a:latin typeface="Calibri" panose="020F0502020204030204" pitchFamily="34" charset="0"/>
              <a:ea typeface="Calibri"/>
            </a:endParaRPr>
          </a:p>
          <a:p>
            <a:pPr marL="0" indent="0">
              <a:buNone/>
            </a:pPr>
            <a:endParaRPr lang="tr-TR" sz="2800" dirty="0">
              <a:solidFill>
                <a:srgbClr val="C00000"/>
              </a:solidFill>
              <a:latin typeface="Calibri" panose="020F0502020204030204" pitchFamily="34" charset="0"/>
              <a:ea typeface="Calibri"/>
            </a:endParaRPr>
          </a:p>
          <a:p>
            <a:pPr marL="0" indent="0">
              <a:buNone/>
            </a:pPr>
            <a:endParaRPr lang="tr-TR" sz="2800" dirty="0">
              <a:solidFill>
                <a:srgbClr val="FF0000"/>
              </a:solidFill>
              <a:latin typeface="+mj-lt"/>
              <a:ea typeface="Calibri"/>
            </a:endParaRPr>
          </a:p>
          <a:p>
            <a:pPr marL="0" indent="0">
              <a:buNone/>
            </a:pPr>
            <a:endParaRPr lang="tr-TR" sz="2800" dirty="0">
              <a:latin typeface="+mj-lt"/>
              <a:ea typeface="Calibri"/>
            </a:endParaRPr>
          </a:p>
          <a:p>
            <a:pPr algn="just">
              <a:buNone/>
            </a:pPr>
            <a:endParaRPr lang="tr-TR" sz="2800" dirty="0">
              <a:solidFill>
                <a:srgbClr val="000099"/>
              </a:solidFill>
            </a:endParaRPr>
          </a:p>
          <a:p>
            <a:pPr marL="0" indent="0">
              <a:buNone/>
            </a:pPr>
            <a:endParaRPr lang="tr-TR" sz="4000" dirty="0">
              <a:solidFill>
                <a:srgbClr val="000099"/>
              </a:solidFill>
            </a:endParaRPr>
          </a:p>
        </p:txBody>
      </p:sp>
      <p:sp>
        <p:nvSpPr>
          <p:cNvPr id="2" name="Dikdörtgen 1"/>
          <p:cNvSpPr/>
          <p:nvPr/>
        </p:nvSpPr>
        <p:spPr>
          <a:xfrm>
            <a:off x="1631504" y="2204373"/>
            <a:ext cx="8730970" cy="1040285"/>
          </a:xfrm>
          <a:prstGeom prst="rect">
            <a:avLst/>
          </a:prstGeom>
        </p:spPr>
        <p:txBody>
          <a:bodyPr wrap="square">
            <a:spAutoFit/>
          </a:bodyPr>
          <a:lstStyle/>
          <a:p>
            <a:pPr marL="457200" indent="-457200" algn="just">
              <a:spcBef>
                <a:spcPct val="20000"/>
              </a:spcBef>
              <a:buClr>
                <a:srgbClr val="93A299"/>
              </a:buClr>
              <a:buFont typeface="Arial" charset="0"/>
              <a:buChar char="•"/>
            </a:pPr>
            <a:r>
              <a:rPr lang="tr-TR" sz="2800" b="1" u="sng" dirty="0">
                <a:solidFill>
                  <a:srgbClr val="B40000"/>
                </a:solidFill>
                <a:latin typeface="Calibri" panose="020F0502020204030204" pitchFamily="34" charset="0"/>
              </a:rPr>
              <a:t>690 </a:t>
            </a:r>
            <a:r>
              <a:rPr lang="tr-TR" sz="2800" b="1" dirty="0">
                <a:solidFill>
                  <a:srgbClr val="B40000"/>
                </a:solidFill>
                <a:latin typeface="Calibri" panose="020F0502020204030204" pitchFamily="34" charset="0"/>
              </a:rPr>
              <a:t>sayılı Kanun Hükmünde Kararname</a:t>
            </a:r>
          </a:p>
          <a:p>
            <a:pPr marL="457200" indent="-457200" algn="just">
              <a:spcBef>
                <a:spcPct val="20000"/>
              </a:spcBef>
              <a:buClr>
                <a:srgbClr val="93A299"/>
              </a:buClr>
              <a:buFont typeface="Arial" charset="0"/>
              <a:buChar char="•"/>
            </a:pPr>
            <a:r>
              <a:rPr lang="tr-TR" sz="2800" b="1" dirty="0">
                <a:solidFill>
                  <a:srgbClr val="B40000"/>
                </a:solidFill>
                <a:latin typeface="Calibri" panose="020F0502020204030204" pitchFamily="34" charset="0"/>
              </a:rPr>
              <a:t>29.04.2017 tarihli ve 30052 sayılı Resmi Gazete</a:t>
            </a:r>
          </a:p>
        </p:txBody>
      </p:sp>
      <p:sp>
        <p:nvSpPr>
          <p:cNvPr id="4" name="Dikdörtgen 3">
            <a:extLst>
              <a:ext uri="{FF2B5EF4-FFF2-40B4-BE49-F238E27FC236}">
                <a16:creationId xmlns:a16="http://schemas.microsoft.com/office/drawing/2014/main" id="{69C028CB-325A-4F23-BCCF-EE1812BF0F6A}"/>
              </a:ext>
            </a:extLst>
          </p:cNvPr>
          <p:cNvSpPr/>
          <p:nvPr/>
        </p:nvSpPr>
        <p:spPr>
          <a:xfrm>
            <a:off x="3639845" y="124287"/>
            <a:ext cx="5115697" cy="830997"/>
          </a:xfrm>
          <a:prstGeom prst="rect">
            <a:avLst/>
          </a:prstGeom>
        </p:spPr>
        <p:txBody>
          <a:bodyPr wrap="square">
            <a:spAutoFit/>
          </a:bodyPr>
          <a:lstStyle/>
          <a:p>
            <a:r>
              <a:rPr lang="tr-TR" sz="2400" dirty="0">
                <a:solidFill>
                  <a:schemeClr val="bg1"/>
                </a:solidFill>
              </a:rPr>
              <a:t>15 Temmuz Hain Darbe Girişimi Sonrası Mevzuat Düzenlemeleri</a:t>
            </a:r>
            <a:endParaRPr lang="tr-TR" sz="2400" dirty="0"/>
          </a:p>
        </p:txBody>
      </p:sp>
    </p:spTree>
    <p:extLst>
      <p:ext uri="{BB962C8B-B14F-4D97-AF65-F5344CB8AC3E}">
        <p14:creationId xmlns:p14="http://schemas.microsoft.com/office/powerpoint/2010/main" val="11131837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631504" y="3338990"/>
            <a:ext cx="8424936" cy="2898322"/>
          </a:xfrm>
        </p:spPr>
        <p:txBody>
          <a:bodyPr>
            <a:normAutofit/>
          </a:bodyPr>
          <a:lstStyle/>
          <a:p>
            <a:pPr marL="0" indent="0">
              <a:buNone/>
            </a:pPr>
            <a:endParaRPr lang="tr-TR" b="1" dirty="0">
              <a:solidFill>
                <a:srgbClr val="C00000"/>
              </a:solidFill>
              <a:latin typeface="Calibri" panose="020F0502020204030204" pitchFamily="34" charset="0"/>
              <a:ea typeface="Calibri"/>
            </a:endParaRPr>
          </a:p>
          <a:p>
            <a:pPr>
              <a:lnSpc>
                <a:spcPct val="115000"/>
              </a:lnSpc>
              <a:spcAft>
                <a:spcPts val="1000"/>
              </a:spcAft>
            </a:pPr>
            <a:r>
              <a:rPr lang="tr-TR" sz="2800" b="1" dirty="0">
                <a:solidFill>
                  <a:schemeClr val="tx1"/>
                </a:solidFill>
                <a:latin typeface="Calibri" panose="020F0502020204030204" pitchFamily="34" charset="0"/>
                <a:ea typeface="Calibri"/>
              </a:rPr>
              <a:t>KHK’nın 86 </a:t>
            </a:r>
            <a:r>
              <a:rPr lang="tr-TR" sz="2800" b="1" dirty="0" err="1">
                <a:solidFill>
                  <a:schemeClr val="tx1"/>
                </a:solidFill>
                <a:latin typeface="Calibri" panose="020F0502020204030204" pitchFamily="34" charset="0"/>
                <a:ea typeface="Calibri"/>
              </a:rPr>
              <a:t>ıncı</a:t>
            </a:r>
            <a:r>
              <a:rPr lang="tr-TR" sz="2800" b="1" dirty="0">
                <a:solidFill>
                  <a:schemeClr val="tx1"/>
                </a:solidFill>
                <a:latin typeface="Calibri" panose="020F0502020204030204" pitchFamily="34" charset="0"/>
                <a:ea typeface="Calibri"/>
              </a:rPr>
              <a:t> maddesinde </a:t>
            </a:r>
            <a:r>
              <a:rPr lang="tr-TR" sz="2800" dirty="0">
                <a:solidFill>
                  <a:schemeClr val="tx1"/>
                </a:solidFill>
                <a:latin typeface="Calibri" panose="020F0502020204030204" pitchFamily="34" charset="0"/>
                <a:ea typeface="Calibri"/>
              </a:rPr>
              <a:t>yapılan değişiklik ile 3713 sayılı Terörle Mücadele Kanununun 21 inci maddesinin b) bendinde belirtilen Kira Yardımı yeniden düzenlenmiştir. </a:t>
            </a:r>
            <a:endParaRPr lang="tr-TR" sz="2800" dirty="0">
              <a:solidFill>
                <a:srgbClr val="C00000"/>
              </a:solidFill>
              <a:latin typeface="Calibri" panose="020F0502020204030204" pitchFamily="34" charset="0"/>
              <a:ea typeface="Calibri"/>
            </a:endParaRPr>
          </a:p>
          <a:p>
            <a:pPr marL="0" indent="0">
              <a:buNone/>
            </a:pPr>
            <a:endParaRPr lang="tr-TR" sz="2800" dirty="0">
              <a:solidFill>
                <a:srgbClr val="C00000"/>
              </a:solidFill>
              <a:latin typeface="Calibri" panose="020F0502020204030204" pitchFamily="34" charset="0"/>
              <a:ea typeface="Calibri"/>
            </a:endParaRPr>
          </a:p>
          <a:p>
            <a:pPr marL="0" indent="0">
              <a:buNone/>
            </a:pPr>
            <a:endParaRPr lang="tr-TR" sz="2800" dirty="0">
              <a:solidFill>
                <a:srgbClr val="FF0000"/>
              </a:solidFill>
              <a:latin typeface="+mj-lt"/>
              <a:ea typeface="Calibri"/>
            </a:endParaRPr>
          </a:p>
          <a:p>
            <a:pPr marL="0" indent="0">
              <a:buNone/>
            </a:pPr>
            <a:endParaRPr lang="tr-TR" sz="2800" dirty="0">
              <a:latin typeface="+mj-lt"/>
              <a:ea typeface="Calibri"/>
            </a:endParaRPr>
          </a:p>
          <a:p>
            <a:pPr algn="just">
              <a:buNone/>
            </a:pPr>
            <a:endParaRPr lang="tr-TR" sz="2800" dirty="0">
              <a:solidFill>
                <a:srgbClr val="000099"/>
              </a:solidFill>
            </a:endParaRPr>
          </a:p>
          <a:p>
            <a:pPr marL="0" indent="0">
              <a:buNone/>
            </a:pPr>
            <a:endParaRPr lang="tr-TR" sz="4000" dirty="0">
              <a:solidFill>
                <a:srgbClr val="000099"/>
              </a:solidFill>
            </a:endParaRPr>
          </a:p>
        </p:txBody>
      </p:sp>
      <p:sp>
        <p:nvSpPr>
          <p:cNvPr id="2" name="Dikdörtgen 1"/>
          <p:cNvSpPr/>
          <p:nvPr/>
        </p:nvSpPr>
        <p:spPr>
          <a:xfrm>
            <a:off x="1640505" y="2168862"/>
            <a:ext cx="8730970" cy="1040285"/>
          </a:xfrm>
          <a:prstGeom prst="rect">
            <a:avLst/>
          </a:prstGeom>
        </p:spPr>
        <p:txBody>
          <a:bodyPr wrap="square">
            <a:spAutoFit/>
          </a:bodyPr>
          <a:lstStyle/>
          <a:p>
            <a:pPr marL="457200" indent="-457200" algn="just">
              <a:spcBef>
                <a:spcPct val="20000"/>
              </a:spcBef>
              <a:buClr>
                <a:srgbClr val="93A299"/>
              </a:buClr>
              <a:buFont typeface="Arial" charset="0"/>
              <a:buChar char="•"/>
            </a:pPr>
            <a:r>
              <a:rPr lang="tr-TR" sz="2800" b="1" u="sng" dirty="0">
                <a:solidFill>
                  <a:srgbClr val="B40000"/>
                </a:solidFill>
                <a:latin typeface="Calibri" panose="020F0502020204030204" pitchFamily="34" charset="0"/>
              </a:rPr>
              <a:t>694 </a:t>
            </a:r>
            <a:r>
              <a:rPr lang="tr-TR" sz="2800" b="1" dirty="0">
                <a:solidFill>
                  <a:srgbClr val="B40000"/>
                </a:solidFill>
                <a:latin typeface="Calibri" panose="020F0502020204030204" pitchFamily="34" charset="0"/>
              </a:rPr>
              <a:t>sayılı Kanun Hükmünde Kararname</a:t>
            </a:r>
          </a:p>
          <a:p>
            <a:pPr marL="457200" indent="-457200" algn="just">
              <a:spcBef>
                <a:spcPct val="20000"/>
              </a:spcBef>
              <a:buClr>
                <a:srgbClr val="93A299"/>
              </a:buClr>
              <a:buFont typeface="Arial" charset="0"/>
              <a:buChar char="•"/>
            </a:pPr>
            <a:r>
              <a:rPr lang="tr-TR" sz="2800" b="1" dirty="0">
                <a:solidFill>
                  <a:srgbClr val="B40000"/>
                </a:solidFill>
                <a:latin typeface="Calibri" panose="020F0502020204030204" pitchFamily="34" charset="0"/>
              </a:rPr>
              <a:t>25.08.2017 tarihli ve 30165 sayılı Resmi Gazete</a:t>
            </a:r>
          </a:p>
        </p:txBody>
      </p:sp>
      <p:sp>
        <p:nvSpPr>
          <p:cNvPr id="4" name="Dikdörtgen 3">
            <a:extLst>
              <a:ext uri="{FF2B5EF4-FFF2-40B4-BE49-F238E27FC236}">
                <a16:creationId xmlns:a16="http://schemas.microsoft.com/office/drawing/2014/main" id="{7E0F8A12-61FE-49C4-9613-E8F905A1B69F}"/>
              </a:ext>
            </a:extLst>
          </p:cNvPr>
          <p:cNvSpPr/>
          <p:nvPr/>
        </p:nvSpPr>
        <p:spPr>
          <a:xfrm>
            <a:off x="3613212" y="59088"/>
            <a:ext cx="5142330" cy="830997"/>
          </a:xfrm>
          <a:prstGeom prst="rect">
            <a:avLst/>
          </a:prstGeom>
        </p:spPr>
        <p:txBody>
          <a:bodyPr wrap="square">
            <a:spAutoFit/>
          </a:bodyPr>
          <a:lstStyle/>
          <a:p>
            <a:r>
              <a:rPr lang="tr-TR" sz="2400" dirty="0">
                <a:solidFill>
                  <a:schemeClr val="bg1"/>
                </a:solidFill>
              </a:rPr>
              <a:t>15 Temmuz Hain Darbe Girişimi Sonrası Mevzuat Düzenlemeleri</a:t>
            </a:r>
            <a:endParaRPr lang="tr-TR" sz="2400" dirty="0"/>
          </a:p>
        </p:txBody>
      </p:sp>
    </p:spTree>
    <p:extLst>
      <p:ext uri="{BB962C8B-B14F-4D97-AF65-F5344CB8AC3E}">
        <p14:creationId xmlns:p14="http://schemas.microsoft.com/office/powerpoint/2010/main" val="14317535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633490" y="2327548"/>
            <a:ext cx="8422949" cy="4296808"/>
          </a:xfrm>
        </p:spPr>
        <p:txBody>
          <a:bodyPr>
            <a:normAutofit fontScale="25000" lnSpcReduction="20000"/>
          </a:bodyPr>
          <a:lstStyle/>
          <a:p>
            <a:pPr marL="0" indent="0">
              <a:buNone/>
            </a:pPr>
            <a:endParaRPr lang="tr-TR" b="1" dirty="0">
              <a:solidFill>
                <a:srgbClr val="C00000"/>
              </a:solidFill>
              <a:latin typeface="Calibri" panose="020F0502020204030204" pitchFamily="34" charset="0"/>
              <a:ea typeface="Calibri"/>
            </a:endParaRPr>
          </a:p>
          <a:p>
            <a:pPr>
              <a:lnSpc>
                <a:spcPct val="115000"/>
              </a:lnSpc>
              <a:spcAft>
                <a:spcPts val="1000"/>
              </a:spcAft>
            </a:pPr>
            <a:r>
              <a:rPr lang="tr-TR" sz="6400" b="1" dirty="0">
                <a:solidFill>
                  <a:schemeClr val="tx1"/>
                </a:solidFill>
                <a:latin typeface="+mj-lt"/>
                <a:ea typeface="Calibri"/>
              </a:rPr>
              <a:t>KHK’nın 1 inci maddesinde </a:t>
            </a:r>
            <a:r>
              <a:rPr lang="tr-TR" sz="6400" dirty="0">
                <a:solidFill>
                  <a:schemeClr val="tx1"/>
                </a:solidFill>
                <a:latin typeface="+mj-lt"/>
                <a:ea typeface="Calibri"/>
              </a:rPr>
              <a:t>yapılan değişiklik ile; 1111 sayılı Askerlik Kanunu’nda  düzenlemeye gidilmiştir. </a:t>
            </a:r>
          </a:p>
          <a:p>
            <a:pPr>
              <a:lnSpc>
                <a:spcPct val="115000"/>
              </a:lnSpc>
              <a:spcAft>
                <a:spcPts val="1000"/>
              </a:spcAft>
            </a:pPr>
            <a:r>
              <a:rPr lang="tr-TR" sz="6400" dirty="0">
                <a:solidFill>
                  <a:schemeClr val="tx1"/>
                </a:solidFill>
                <a:latin typeface="+mj-lt"/>
                <a:ea typeface="Calibri"/>
              </a:rPr>
              <a:t>“12/4/1991 tarihli ve 3713 sayılı Terörle Mücadele Kanunu kapsamında hayatını kaybedenlerden;</a:t>
            </a:r>
          </a:p>
          <a:p>
            <a:pPr>
              <a:lnSpc>
                <a:spcPct val="115000"/>
              </a:lnSpc>
              <a:spcAft>
                <a:spcPts val="1000"/>
              </a:spcAft>
            </a:pPr>
            <a:r>
              <a:rPr lang="tr-TR" sz="6400" dirty="0">
                <a:solidFill>
                  <a:schemeClr val="tx1"/>
                </a:solidFill>
                <a:latin typeface="+mj-lt"/>
                <a:ea typeface="Calibri"/>
              </a:rPr>
              <a:t>a) Askerlik hizmetini yerine getirmekte olan yükümlüler ile 3713 sayılı Kanunun 21 inci maddesinin birinci fıkrasının (j) bendi kapsamına giren sivillerin kendilerinden olma çocukları ile aynı anne ve babadan olma kardeşlerinin tamamı, </a:t>
            </a:r>
          </a:p>
          <a:p>
            <a:pPr>
              <a:lnSpc>
                <a:spcPct val="115000"/>
              </a:lnSpc>
              <a:spcAft>
                <a:spcPts val="1000"/>
              </a:spcAft>
            </a:pPr>
            <a:r>
              <a:rPr lang="tr-TR" sz="6400" dirty="0">
                <a:solidFill>
                  <a:schemeClr val="tx1"/>
                </a:solidFill>
                <a:latin typeface="+mj-lt"/>
                <a:ea typeface="Calibri"/>
              </a:rPr>
              <a:t>b) Kamu görevlilerinin (güvenlik korucuları dâhil) kendilerinden olma çocukları ile aynı anne ve babadan olma kardeşlerinden biri, </a:t>
            </a:r>
          </a:p>
          <a:p>
            <a:r>
              <a:rPr lang="tr-TR" sz="6400" dirty="0">
                <a:solidFill>
                  <a:schemeClr val="tx1"/>
                </a:solidFill>
                <a:latin typeface="+mj-lt"/>
                <a:ea typeface="Calibri"/>
              </a:rPr>
              <a:t>istekli olmadıkça silah altına alınmaz ve silah altındakiler istekleri halinde terhis edilir.</a:t>
            </a:r>
          </a:p>
          <a:p>
            <a:pPr marL="0" indent="0">
              <a:buNone/>
            </a:pPr>
            <a:endParaRPr lang="tr-TR" sz="6400" dirty="0">
              <a:solidFill>
                <a:srgbClr val="FF0000"/>
              </a:solidFill>
              <a:latin typeface="+mj-lt"/>
              <a:ea typeface="Calibri"/>
            </a:endParaRPr>
          </a:p>
          <a:p>
            <a:pPr marL="0" indent="0">
              <a:buNone/>
            </a:pPr>
            <a:endParaRPr lang="tr-TR" sz="6400" dirty="0">
              <a:latin typeface="+mj-lt"/>
              <a:ea typeface="Calibri"/>
            </a:endParaRPr>
          </a:p>
          <a:p>
            <a:pPr algn="just">
              <a:buNone/>
            </a:pPr>
            <a:endParaRPr lang="tr-TR" sz="2800" dirty="0">
              <a:solidFill>
                <a:srgbClr val="000099"/>
              </a:solidFill>
            </a:endParaRPr>
          </a:p>
          <a:p>
            <a:pPr marL="0" indent="0">
              <a:buNone/>
            </a:pPr>
            <a:endParaRPr lang="tr-TR" sz="4000" dirty="0">
              <a:solidFill>
                <a:srgbClr val="000099"/>
              </a:solidFill>
            </a:endParaRPr>
          </a:p>
        </p:txBody>
      </p:sp>
      <p:sp>
        <p:nvSpPr>
          <p:cNvPr id="2" name="Dikdörtgen 1"/>
          <p:cNvSpPr/>
          <p:nvPr/>
        </p:nvSpPr>
        <p:spPr>
          <a:xfrm>
            <a:off x="1722267" y="1287262"/>
            <a:ext cx="8649207" cy="1040285"/>
          </a:xfrm>
          <a:prstGeom prst="rect">
            <a:avLst/>
          </a:prstGeom>
        </p:spPr>
        <p:txBody>
          <a:bodyPr wrap="square">
            <a:spAutoFit/>
          </a:bodyPr>
          <a:lstStyle/>
          <a:p>
            <a:pPr marL="457200" indent="-457200" algn="just">
              <a:spcBef>
                <a:spcPct val="20000"/>
              </a:spcBef>
              <a:buClr>
                <a:srgbClr val="93A299"/>
              </a:buClr>
              <a:buFont typeface="Arial" charset="0"/>
              <a:buChar char="•"/>
            </a:pPr>
            <a:r>
              <a:rPr lang="tr-TR" sz="2800" b="1" u="sng" dirty="0">
                <a:solidFill>
                  <a:srgbClr val="B40000"/>
                </a:solidFill>
                <a:latin typeface="Calibri" panose="020F0502020204030204" pitchFamily="34" charset="0"/>
              </a:rPr>
              <a:t>696 </a:t>
            </a:r>
            <a:r>
              <a:rPr lang="tr-TR" sz="2800" b="1" dirty="0">
                <a:solidFill>
                  <a:srgbClr val="B40000"/>
                </a:solidFill>
                <a:latin typeface="Calibri" panose="020F0502020204030204" pitchFamily="34" charset="0"/>
              </a:rPr>
              <a:t>sayılı Kanun Hükmünde Kararname</a:t>
            </a:r>
          </a:p>
          <a:p>
            <a:pPr marL="457200" indent="-457200" algn="just">
              <a:spcBef>
                <a:spcPct val="20000"/>
              </a:spcBef>
              <a:buClr>
                <a:srgbClr val="93A299"/>
              </a:buClr>
              <a:buFont typeface="Arial" charset="0"/>
              <a:buChar char="•"/>
            </a:pPr>
            <a:r>
              <a:rPr lang="tr-TR" sz="2800" b="1" dirty="0">
                <a:solidFill>
                  <a:srgbClr val="B40000"/>
                </a:solidFill>
                <a:latin typeface="Calibri" panose="020F0502020204030204" pitchFamily="34" charset="0"/>
              </a:rPr>
              <a:t>24.12.2017 tarihli ve 30280 sayılı Resmi Gazete</a:t>
            </a:r>
          </a:p>
        </p:txBody>
      </p:sp>
      <p:sp>
        <p:nvSpPr>
          <p:cNvPr id="4" name="Dikdörtgen 3">
            <a:extLst>
              <a:ext uri="{FF2B5EF4-FFF2-40B4-BE49-F238E27FC236}">
                <a16:creationId xmlns:a16="http://schemas.microsoft.com/office/drawing/2014/main" id="{7BDCF2BB-DF9A-409E-A57E-3ECA6C464D56}"/>
              </a:ext>
            </a:extLst>
          </p:cNvPr>
          <p:cNvSpPr/>
          <p:nvPr/>
        </p:nvSpPr>
        <p:spPr>
          <a:xfrm>
            <a:off x="3675354" y="168676"/>
            <a:ext cx="5080187" cy="830997"/>
          </a:xfrm>
          <a:prstGeom prst="rect">
            <a:avLst/>
          </a:prstGeom>
        </p:spPr>
        <p:txBody>
          <a:bodyPr wrap="square">
            <a:spAutoFit/>
          </a:bodyPr>
          <a:lstStyle/>
          <a:p>
            <a:r>
              <a:rPr lang="tr-TR" sz="2400" dirty="0">
                <a:solidFill>
                  <a:schemeClr val="bg1"/>
                </a:solidFill>
              </a:rPr>
              <a:t>15 Temmuz Hain Darbe Girişimi Sonrası Mevzuat Düzenlemeleri</a:t>
            </a:r>
            <a:endParaRPr lang="tr-TR" sz="2400" dirty="0"/>
          </a:p>
        </p:txBody>
      </p:sp>
    </p:spTree>
    <p:extLst>
      <p:ext uri="{BB962C8B-B14F-4D97-AF65-F5344CB8AC3E}">
        <p14:creationId xmlns:p14="http://schemas.microsoft.com/office/powerpoint/2010/main" val="7558583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981200" y="1600201"/>
            <a:ext cx="8055808" cy="4525963"/>
          </a:xfrm>
        </p:spPr>
        <p:txBody>
          <a:bodyPr>
            <a:normAutofit/>
          </a:bodyPr>
          <a:lstStyle/>
          <a:p>
            <a:pPr marL="139700" indent="0" algn="just">
              <a:buNone/>
            </a:pPr>
            <a:endParaRPr lang="tr-TR" dirty="0">
              <a:solidFill>
                <a:srgbClr val="000000"/>
              </a:solidFill>
            </a:endParaRPr>
          </a:p>
          <a:p>
            <a:pPr algn="just"/>
            <a:r>
              <a:rPr lang="tr-TR" sz="1800" dirty="0">
                <a:solidFill>
                  <a:srgbClr val="000000"/>
                </a:solidFill>
                <a:latin typeface="+mj-lt"/>
              </a:rPr>
              <a:t>3713 sayılı Terörle Mücadele Kanununa göre kamu görevlilerinden yurtiçinde ve yurtdışında görevlerini ifa ederlerken veya sıfatları kalkmış olsa bile bu görevlerini yapmalarından dolayı terör eylemlerine muhatap olarak yaralanan, engelli hâle gelen, ölen veya öldürülenler hakkında 2330 sayılı Nakdi Tazminat ve Aylık Bağlanması Hakkında Kanun hükümleri uygulanır. </a:t>
            </a:r>
          </a:p>
          <a:p>
            <a:pPr algn="just"/>
            <a:r>
              <a:rPr lang="tr-TR" sz="1800" dirty="0">
                <a:solidFill>
                  <a:srgbClr val="000000"/>
                </a:solidFill>
                <a:latin typeface="+mj-lt"/>
              </a:rPr>
              <a:t>Ayrıca; Malul olanlarla, ölenlerin aylığa </a:t>
            </a:r>
            <a:r>
              <a:rPr lang="tr-TR" sz="1800" dirty="0" err="1">
                <a:solidFill>
                  <a:srgbClr val="000000"/>
                </a:solidFill>
                <a:latin typeface="+mj-lt"/>
              </a:rPr>
              <a:t>müstehak</a:t>
            </a:r>
            <a:r>
              <a:rPr lang="tr-TR" sz="1800" dirty="0">
                <a:solidFill>
                  <a:srgbClr val="000000"/>
                </a:solidFill>
                <a:latin typeface="+mj-lt"/>
              </a:rPr>
              <a:t> dul ve yetimlerine bağlanacak aylığın toplam tutarı, bunların görevde olan emsallerinin almakta oldukları aylıklardan; emekli olanların öldürülmeleri halinde </a:t>
            </a:r>
            <a:r>
              <a:rPr lang="tr-TR" sz="1800" dirty="0" err="1">
                <a:solidFill>
                  <a:srgbClr val="000000"/>
                </a:solidFill>
                <a:latin typeface="+mj-lt"/>
              </a:rPr>
              <a:t>ise,dul</a:t>
            </a:r>
            <a:r>
              <a:rPr lang="tr-TR" sz="1800" dirty="0">
                <a:solidFill>
                  <a:srgbClr val="000000"/>
                </a:solidFill>
                <a:latin typeface="+mj-lt"/>
              </a:rPr>
              <a:t> ve yetimlerine bağlanacak aylığın toplam tutarı ve Kanuna göre kendisine bağlanabilecek emekli aylığından az olamaz. </a:t>
            </a:r>
          </a:p>
        </p:txBody>
      </p:sp>
      <p:sp>
        <p:nvSpPr>
          <p:cNvPr id="2" name="Dikdörtgen 1">
            <a:extLst>
              <a:ext uri="{FF2B5EF4-FFF2-40B4-BE49-F238E27FC236}">
                <a16:creationId xmlns:a16="http://schemas.microsoft.com/office/drawing/2014/main" id="{A941A27A-E4A6-4283-967B-4F2FFC18EC95}"/>
              </a:ext>
            </a:extLst>
          </p:cNvPr>
          <p:cNvSpPr/>
          <p:nvPr/>
        </p:nvSpPr>
        <p:spPr>
          <a:xfrm>
            <a:off x="4724400" y="248575"/>
            <a:ext cx="4031142" cy="461665"/>
          </a:xfrm>
          <a:prstGeom prst="rect">
            <a:avLst/>
          </a:prstGeom>
        </p:spPr>
        <p:txBody>
          <a:bodyPr wrap="square">
            <a:spAutoFit/>
          </a:bodyPr>
          <a:lstStyle/>
          <a:p>
            <a:r>
              <a:rPr lang="tr-TR" sz="2400" dirty="0">
                <a:solidFill>
                  <a:schemeClr val="bg1"/>
                </a:solidFill>
              </a:rPr>
              <a:t>Emsal Aylık</a:t>
            </a:r>
            <a:endParaRPr lang="tr-TR" sz="2400" dirty="0"/>
          </a:p>
        </p:txBody>
      </p:sp>
    </p:spTree>
    <p:extLst>
      <p:ext uri="{BB962C8B-B14F-4D97-AF65-F5344CB8AC3E}">
        <p14:creationId xmlns:p14="http://schemas.microsoft.com/office/powerpoint/2010/main" val="3518136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991544" y="1207363"/>
            <a:ext cx="7704856" cy="4918801"/>
          </a:xfrm>
        </p:spPr>
        <p:txBody>
          <a:bodyPr>
            <a:normAutofit/>
          </a:bodyPr>
          <a:lstStyle/>
          <a:p>
            <a:pPr>
              <a:buNone/>
            </a:pPr>
            <a:endParaRPr lang="tr-TR" dirty="0">
              <a:solidFill>
                <a:srgbClr val="C00000"/>
              </a:solidFill>
            </a:endParaRPr>
          </a:p>
          <a:p>
            <a:pPr marL="285750" indent="-285750" fontAlgn="base">
              <a:spcBef>
                <a:spcPct val="0"/>
              </a:spcBef>
              <a:spcAft>
                <a:spcPct val="0"/>
              </a:spcAft>
            </a:pPr>
            <a:r>
              <a:rPr lang="tr-TR" sz="2400" b="1" dirty="0">
                <a:solidFill>
                  <a:prstClr val="black"/>
                </a:solidFill>
                <a:latin typeface="Calibri" panose="020F0502020204030204" pitchFamily="34" charset="0"/>
                <a:cs typeface="Times New Roman" panose="02020603050405020304" pitchFamily="18" charset="0"/>
              </a:rPr>
              <a:t>Ücretsiz veya İndirimli Seyahat Kartları Yönetmeliği 04.03.2014 tarihli ve 28931 Sayılı Resmi Gazete’ de yayımlanarak yürürlüğe girmiştir.</a:t>
            </a:r>
          </a:p>
          <a:p>
            <a:pPr marL="0" indent="0" fontAlgn="base">
              <a:spcBef>
                <a:spcPct val="0"/>
              </a:spcBef>
              <a:spcAft>
                <a:spcPct val="0"/>
              </a:spcAft>
              <a:buNone/>
            </a:pPr>
            <a:endParaRPr lang="tr-TR" sz="2000" dirty="0">
              <a:solidFill>
                <a:prstClr val="black"/>
              </a:solidFill>
              <a:latin typeface="Calibri" panose="020F0502020204030204" pitchFamily="34" charset="0"/>
              <a:ea typeface="Calibri"/>
            </a:endParaRPr>
          </a:p>
          <a:p>
            <a:pPr marL="0" indent="0">
              <a:spcBef>
                <a:spcPts val="0"/>
              </a:spcBef>
              <a:buNone/>
            </a:pPr>
            <a:r>
              <a:rPr lang="tr-TR" sz="2400" dirty="0">
                <a:solidFill>
                  <a:prstClr val="black"/>
                </a:solidFill>
                <a:latin typeface="Calibri" panose="020F0502020204030204" pitchFamily="34" charset="0"/>
                <a:ea typeface="Calibri"/>
              </a:rPr>
              <a:t>*</a:t>
            </a:r>
            <a:r>
              <a:rPr lang="tr-TR" sz="2400" dirty="0">
                <a:latin typeface="Calibri" panose="020F0502020204030204" pitchFamily="34" charset="0"/>
                <a:ea typeface="Calibri"/>
              </a:rPr>
              <a:t> </a:t>
            </a:r>
            <a:r>
              <a:rPr lang="tr-TR" sz="2400" dirty="0">
                <a:solidFill>
                  <a:schemeClr val="tx1"/>
                </a:solidFill>
                <a:latin typeface="Calibri" panose="020F0502020204030204" pitchFamily="34" charset="0"/>
                <a:ea typeface="Calibri"/>
              </a:rPr>
              <a:t>Hak sahipleri kart başvurularını ikamet ettikleri illerde bulunan </a:t>
            </a:r>
            <a:r>
              <a:rPr lang="tr-TR" sz="2400" b="1" dirty="0">
                <a:solidFill>
                  <a:srgbClr val="C00000"/>
                </a:solidFill>
                <a:latin typeface="Calibri" panose="020F0502020204030204" pitchFamily="34" charset="0"/>
                <a:ea typeface="Calibri"/>
              </a:rPr>
              <a:t>Aile</a:t>
            </a:r>
            <a:r>
              <a:rPr lang="tr-TR" b="1" dirty="0">
                <a:solidFill>
                  <a:srgbClr val="C00000"/>
                </a:solidFill>
                <a:latin typeface="Calibri" panose="020F0502020204030204" pitchFamily="34" charset="0"/>
                <a:ea typeface="Calibri"/>
              </a:rPr>
              <a:t> </a:t>
            </a:r>
            <a:r>
              <a:rPr lang="tr-TR" sz="2400" b="1" dirty="0">
                <a:solidFill>
                  <a:srgbClr val="C00000"/>
                </a:solidFill>
                <a:latin typeface="Calibri" panose="020F0502020204030204" pitchFamily="34" charset="0"/>
                <a:ea typeface="Calibri"/>
              </a:rPr>
              <a:t>ve Sosyal Hizmetler İl Müdürlüklerine </a:t>
            </a:r>
            <a:r>
              <a:rPr lang="tr-TR" sz="2400" dirty="0">
                <a:solidFill>
                  <a:schemeClr val="tx1"/>
                </a:solidFill>
                <a:latin typeface="Calibri" panose="020F0502020204030204" pitchFamily="34" charset="0"/>
                <a:ea typeface="Calibri"/>
              </a:rPr>
              <a:t>T.C. kimlik numaraları ve bir adet </a:t>
            </a:r>
            <a:r>
              <a:rPr lang="tr-TR" sz="2400" dirty="0" err="1">
                <a:solidFill>
                  <a:schemeClr val="tx1"/>
                </a:solidFill>
                <a:latin typeface="Calibri" panose="020F0502020204030204" pitchFamily="34" charset="0"/>
                <a:ea typeface="Calibri"/>
              </a:rPr>
              <a:t>biometrik</a:t>
            </a:r>
            <a:r>
              <a:rPr lang="tr-TR" sz="2400" dirty="0">
                <a:solidFill>
                  <a:schemeClr val="tx1"/>
                </a:solidFill>
                <a:latin typeface="Calibri" panose="020F0502020204030204" pitchFamily="34" charset="0"/>
                <a:ea typeface="Calibri"/>
              </a:rPr>
              <a:t> fotoğrafla yapabilmektedir.</a:t>
            </a:r>
          </a:p>
          <a:p>
            <a:pPr marL="0" indent="0">
              <a:spcBef>
                <a:spcPts val="0"/>
              </a:spcBef>
              <a:buNone/>
            </a:pPr>
            <a:br>
              <a:rPr lang="tr-TR" sz="2400" dirty="0">
                <a:solidFill>
                  <a:srgbClr val="000000"/>
                </a:solidFill>
                <a:latin typeface="Calibri" panose="020F0502020204030204" pitchFamily="34" charset="0"/>
                <a:ea typeface="Calibri"/>
              </a:rPr>
            </a:br>
            <a:r>
              <a:rPr lang="tr-TR" sz="2400" dirty="0">
                <a:solidFill>
                  <a:srgbClr val="000000"/>
                </a:solidFill>
                <a:latin typeface="Calibri" panose="020F0502020204030204" pitchFamily="34" charset="0"/>
                <a:ea typeface="Calibri"/>
              </a:rPr>
              <a:t>	</a:t>
            </a:r>
            <a:endParaRPr lang="tr-TR" sz="2400" dirty="0">
              <a:solidFill>
                <a:srgbClr val="000000"/>
              </a:solidFill>
              <a:ea typeface="Calibri"/>
            </a:endParaRPr>
          </a:p>
          <a:p>
            <a:pPr marL="0" indent="0">
              <a:buNone/>
            </a:pPr>
            <a:endParaRPr lang="tr-TR" dirty="0">
              <a:solidFill>
                <a:srgbClr val="FF0000"/>
              </a:solidFill>
            </a:endParaRPr>
          </a:p>
        </p:txBody>
      </p:sp>
      <p:sp>
        <p:nvSpPr>
          <p:cNvPr id="2" name="Dikdörtgen 1"/>
          <p:cNvSpPr/>
          <p:nvPr/>
        </p:nvSpPr>
        <p:spPr>
          <a:xfrm>
            <a:off x="2063552" y="2151729"/>
            <a:ext cx="7704856" cy="830997"/>
          </a:xfrm>
          <a:prstGeom prst="rect">
            <a:avLst/>
          </a:prstGeom>
        </p:spPr>
        <p:txBody>
          <a:bodyPr wrap="square">
            <a:spAutoFit/>
          </a:bodyPr>
          <a:lstStyle/>
          <a:p>
            <a:endParaRPr lang="tr-TR" sz="2400" dirty="0">
              <a:solidFill>
                <a:prstClr val="black"/>
              </a:solidFill>
              <a:latin typeface="Calibri"/>
            </a:endParaRPr>
          </a:p>
          <a:p>
            <a:endParaRPr lang="tr-TR" sz="2400" dirty="0">
              <a:solidFill>
                <a:prstClr val="black"/>
              </a:solidFill>
              <a:latin typeface="Calibri"/>
            </a:endParaRPr>
          </a:p>
        </p:txBody>
      </p:sp>
      <p:sp>
        <p:nvSpPr>
          <p:cNvPr id="5" name="Dikdörtgen 4">
            <a:extLst>
              <a:ext uri="{FF2B5EF4-FFF2-40B4-BE49-F238E27FC236}">
                <a16:creationId xmlns:a16="http://schemas.microsoft.com/office/drawing/2014/main" id="{177051F4-9B68-4762-9150-45FFC4182CDD}"/>
              </a:ext>
            </a:extLst>
          </p:cNvPr>
          <p:cNvSpPr/>
          <p:nvPr/>
        </p:nvSpPr>
        <p:spPr>
          <a:xfrm>
            <a:off x="3551068" y="301842"/>
            <a:ext cx="5204474" cy="461665"/>
          </a:xfrm>
          <a:prstGeom prst="rect">
            <a:avLst/>
          </a:prstGeom>
        </p:spPr>
        <p:txBody>
          <a:bodyPr wrap="square">
            <a:spAutoFit/>
          </a:bodyPr>
          <a:lstStyle/>
          <a:p>
            <a:r>
              <a:rPr lang="tr-TR" sz="2400" dirty="0">
                <a:solidFill>
                  <a:schemeClr val="bg1"/>
                </a:solidFill>
              </a:rPr>
              <a:t>Ücretsiz Seyahat  Hakkı</a:t>
            </a:r>
            <a:endParaRPr lang="tr-TR" sz="2400" dirty="0"/>
          </a:p>
        </p:txBody>
      </p:sp>
    </p:spTree>
    <p:extLst>
      <p:ext uri="{BB962C8B-B14F-4D97-AF65-F5344CB8AC3E}">
        <p14:creationId xmlns:p14="http://schemas.microsoft.com/office/powerpoint/2010/main" val="35931001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991544" y="1340528"/>
            <a:ext cx="7704856" cy="4785635"/>
          </a:xfrm>
        </p:spPr>
        <p:txBody>
          <a:bodyPr>
            <a:normAutofit/>
          </a:bodyPr>
          <a:lstStyle/>
          <a:p>
            <a:pPr>
              <a:buNone/>
            </a:pPr>
            <a:endParaRPr lang="tr-TR" dirty="0">
              <a:solidFill>
                <a:srgbClr val="C00000"/>
              </a:solidFill>
            </a:endParaRPr>
          </a:p>
          <a:p>
            <a:pPr marL="0" indent="0" fontAlgn="base">
              <a:spcAft>
                <a:spcPct val="0"/>
              </a:spcAft>
              <a:buClrTx/>
              <a:buNone/>
            </a:pPr>
            <a:r>
              <a:rPr lang="tr-TR" dirty="0">
                <a:solidFill>
                  <a:prstClr val="black"/>
                </a:solidFill>
                <a:latin typeface="Calibri"/>
              </a:rPr>
              <a:t> </a:t>
            </a:r>
            <a:r>
              <a:rPr lang="tr-TR" sz="2000" dirty="0">
                <a:solidFill>
                  <a:prstClr val="black"/>
                </a:solidFill>
                <a:latin typeface="Calibri"/>
              </a:rPr>
              <a:t>06.01.2016 tarihli ve 29585 sayılı Resmi </a:t>
            </a:r>
            <a:r>
              <a:rPr lang="tr-TR" sz="2000" dirty="0" err="1">
                <a:solidFill>
                  <a:prstClr val="black"/>
                </a:solidFill>
                <a:latin typeface="Calibri"/>
              </a:rPr>
              <a:t>Gazete’de</a:t>
            </a:r>
            <a:r>
              <a:rPr lang="tr-TR" sz="2000" dirty="0">
                <a:solidFill>
                  <a:prstClr val="black"/>
                </a:solidFill>
                <a:latin typeface="Calibri"/>
              </a:rPr>
              <a:t> yayımlanarak yürürlüğe giren </a:t>
            </a:r>
            <a:r>
              <a:rPr lang="tr-TR" sz="2000" i="1" dirty="0">
                <a:solidFill>
                  <a:prstClr val="black"/>
                </a:solidFill>
                <a:latin typeface="Calibri"/>
              </a:rPr>
              <a:t>“Ücretsiz Seyahat Kapsamında Yapılacak Gelir Desteği Ödemesine İlişkin Usul ve Esaslar Hakkında Yönetmelik”</a:t>
            </a:r>
            <a:r>
              <a:rPr lang="tr-TR" sz="2000" dirty="0">
                <a:solidFill>
                  <a:prstClr val="black"/>
                </a:solidFill>
                <a:latin typeface="Calibri"/>
              </a:rPr>
              <a:t> çerçevesinde Bakanlık Engelli ve Yaşlı Hizmetleri Genel Müdürlüğü’nce İl Müdürlüğümüze gönderilen icmaller doğrultusunda;</a:t>
            </a:r>
          </a:p>
          <a:p>
            <a:pPr marL="0" indent="0" fontAlgn="base">
              <a:spcAft>
                <a:spcPct val="0"/>
              </a:spcAft>
              <a:buClrTx/>
              <a:buNone/>
            </a:pPr>
            <a:endParaRPr lang="tr-TR" dirty="0">
              <a:solidFill>
                <a:srgbClr val="FF0000"/>
              </a:solidFill>
            </a:endParaRPr>
          </a:p>
        </p:txBody>
      </p:sp>
      <p:sp>
        <p:nvSpPr>
          <p:cNvPr id="2" name="Dikdörtgen 1"/>
          <p:cNvSpPr/>
          <p:nvPr/>
        </p:nvSpPr>
        <p:spPr>
          <a:xfrm>
            <a:off x="2063552" y="2151729"/>
            <a:ext cx="7704856" cy="830997"/>
          </a:xfrm>
          <a:prstGeom prst="rect">
            <a:avLst/>
          </a:prstGeom>
        </p:spPr>
        <p:txBody>
          <a:bodyPr wrap="square">
            <a:spAutoFit/>
          </a:bodyPr>
          <a:lstStyle/>
          <a:p>
            <a:endParaRPr lang="tr-TR" sz="2400" dirty="0">
              <a:solidFill>
                <a:prstClr val="black"/>
              </a:solidFill>
              <a:latin typeface="Calibri"/>
            </a:endParaRPr>
          </a:p>
          <a:p>
            <a:endParaRPr lang="tr-TR" sz="2400" dirty="0">
              <a:solidFill>
                <a:prstClr val="black"/>
              </a:solidFill>
              <a:latin typeface="Calibri"/>
            </a:endParaRPr>
          </a:p>
        </p:txBody>
      </p:sp>
      <p:sp>
        <p:nvSpPr>
          <p:cNvPr id="5" name="Dikdörtgen 4">
            <a:extLst>
              <a:ext uri="{FF2B5EF4-FFF2-40B4-BE49-F238E27FC236}">
                <a16:creationId xmlns:a16="http://schemas.microsoft.com/office/drawing/2014/main" id="{C2E01F9C-AEF6-4426-9D70-5A37B3FD47D4}"/>
              </a:ext>
            </a:extLst>
          </p:cNvPr>
          <p:cNvSpPr/>
          <p:nvPr/>
        </p:nvSpPr>
        <p:spPr>
          <a:xfrm>
            <a:off x="3613212" y="239697"/>
            <a:ext cx="5142330" cy="461665"/>
          </a:xfrm>
          <a:prstGeom prst="rect">
            <a:avLst/>
          </a:prstGeom>
        </p:spPr>
        <p:txBody>
          <a:bodyPr wrap="square">
            <a:spAutoFit/>
          </a:bodyPr>
          <a:lstStyle/>
          <a:p>
            <a:r>
              <a:rPr lang="tr-TR" sz="2400" dirty="0">
                <a:solidFill>
                  <a:schemeClr val="bg1"/>
                </a:solidFill>
              </a:rPr>
              <a:t>Ücretsiz Seyahat Hakkı</a:t>
            </a:r>
            <a:endParaRPr lang="tr-TR" sz="2400" dirty="0"/>
          </a:p>
        </p:txBody>
      </p:sp>
      <p:sp>
        <p:nvSpPr>
          <p:cNvPr id="6" name="Dikdörtgen 5">
            <a:extLst>
              <a:ext uri="{FF2B5EF4-FFF2-40B4-BE49-F238E27FC236}">
                <a16:creationId xmlns:a16="http://schemas.microsoft.com/office/drawing/2014/main" id="{D0652F23-A0E8-4667-98BD-537FE7E495EA}"/>
              </a:ext>
            </a:extLst>
          </p:cNvPr>
          <p:cNvSpPr/>
          <p:nvPr/>
        </p:nvSpPr>
        <p:spPr>
          <a:xfrm>
            <a:off x="1991544" y="3875275"/>
            <a:ext cx="8120122" cy="1938992"/>
          </a:xfrm>
          <a:prstGeom prst="rect">
            <a:avLst/>
          </a:prstGeom>
        </p:spPr>
        <p:txBody>
          <a:bodyPr wrap="square">
            <a:spAutoFit/>
          </a:bodyPr>
          <a:lstStyle/>
          <a:p>
            <a:pPr marL="342900" indent="-342900">
              <a:buFont typeface="Arial" panose="020B0604020202020204" pitchFamily="34" charset="0"/>
              <a:buChar char="•"/>
            </a:pPr>
            <a:r>
              <a:rPr lang="tr-TR" sz="2400" dirty="0">
                <a:latin typeface="Calibri" panose="020F0502020204030204" pitchFamily="34" charset="0"/>
                <a:ea typeface="Calibri"/>
              </a:rPr>
              <a:t>2025 yılında Özel Halk Otobüslerine </a:t>
            </a:r>
            <a:r>
              <a:rPr lang="tr-TR" sz="2400" b="1" dirty="0">
                <a:solidFill>
                  <a:srgbClr val="C00000"/>
                </a:solidFill>
                <a:latin typeface="Calibri" panose="020F0502020204030204" pitchFamily="34" charset="0"/>
                <a:ea typeface="Calibri"/>
              </a:rPr>
              <a:t>7.719.752,00 TL </a:t>
            </a:r>
            <a:r>
              <a:rPr lang="tr-TR" sz="2400" dirty="0">
                <a:latin typeface="Calibri" panose="020F0502020204030204" pitchFamily="34" charset="0"/>
                <a:ea typeface="Calibri"/>
              </a:rPr>
              <a:t>ödeme yapılmıştır. Bu rakam aylık ortalama 643.312,66 TL ödemeye karşılık gelmektedir. </a:t>
            </a:r>
          </a:p>
          <a:p>
            <a:pPr marL="342900" indent="-342900">
              <a:buFont typeface="Arial" panose="020B0604020202020204" pitchFamily="34" charset="0"/>
              <a:buChar char="•"/>
            </a:pPr>
            <a:endParaRPr lang="tr-TR" sz="2400" dirty="0">
              <a:latin typeface="Calibri" panose="020F0502020204030204" pitchFamily="34" charset="0"/>
            </a:endParaRPr>
          </a:p>
          <a:p>
            <a:pPr marL="342900" indent="-342900">
              <a:buFont typeface="Arial" panose="020B0604020202020204" pitchFamily="34" charset="0"/>
              <a:buChar char="•"/>
            </a:pPr>
            <a:r>
              <a:rPr lang="tr-TR" sz="2400" dirty="0">
                <a:latin typeface="Calibri" panose="020F0502020204030204" pitchFamily="34" charset="0"/>
              </a:rPr>
              <a:t>2026 yılı Ocak ayında ise 656.778,00 TL ödeme yapılmıştır.</a:t>
            </a:r>
            <a:endParaRPr lang="tr-TR" sz="2400" dirty="0"/>
          </a:p>
        </p:txBody>
      </p:sp>
    </p:spTree>
    <p:extLst>
      <p:ext uri="{BB962C8B-B14F-4D97-AF65-F5344CB8AC3E}">
        <p14:creationId xmlns:p14="http://schemas.microsoft.com/office/powerpoint/2010/main" val="24461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o 2"/>
          <p:cNvGraphicFramePr>
            <a:graphicFrameLocks noGrp="1"/>
          </p:cNvGraphicFramePr>
          <p:nvPr>
            <p:extLst>
              <p:ext uri="{D42A27DB-BD31-4B8C-83A1-F6EECF244321}">
                <p14:modId xmlns:p14="http://schemas.microsoft.com/office/powerpoint/2010/main" val="335986603"/>
              </p:ext>
            </p:extLst>
          </p:nvPr>
        </p:nvGraphicFramePr>
        <p:xfrm>
          <a:off x="204185" y="1338506"/>
          <a:ext cx="10520040" cy="4742265"/>
        </p:xfrm>
        <a:graphic>
          <a:graphicData uri="http://schemas.openxmlformats.org/drawingml/2006/table">
            <a:tbl>
              <a:tblPr firstRow="1" firstCol="1" bandRow="1">
                <a:tableStyleId>{5C22544A-7EE6-4342-B048-85BDC9FD1C3A}</a:tableStyleId>
              </a:tblPr>
              <a:tblGrid>
                <a:gridCol w="1494053">
                  <a:extLst>
                    <a:ext uri="{9D8B030D-6E8A-4147-A177-3AD203B41FA5}">
                      <a16:colId xmlns:a16="http://schemas.microsoft.com/office/drawing/2014/main" val="20000"/>
                    </a:ext>
                  </a:extLst>
                </a:gridCol>
                <a:gridCol w="3960329">
                  <a:extLst>
                    <a:ext uri="{9D8B030D-6E8A-4147-A177-3AD203B41FA5}">
                      <a16:colId xmlns:a16="http://schemas.microsoft.com/office/drawing/2014/main" val="20001"/>
                    </a:ext>
                  </a:extLst>
                </a:gridCol>
                <a:gridCol w="5065658">
                  <a:extLst>
                    <a:ext uri="{9D8B030D-6E8A-4147-A177-3AD203B41FA5}">
                      <a16:colId xmlns:a16="http://schemas.microsoft.com/office/drawing/2014/main" val="20002"/>
                    </a:ext>
                  </a:extLst>
                </a:gridCol>
              </a:tblGrid>
              <a:tr h="217050">
                <a:tc>
                  <a:txBody>
                    <a:bodyPr/>
                    <a:lstStyle/>
                    <a:p>
                      <a:pPr marR="0" algn="l" rtl="0">
                        <a:lnSpc>
                          <a:spcPct val="115000"/>
                        </a:lnSpc>
                        <a:spcBef>
                          <a:spcPts val="0"/>
                        </a:spcBef>
                        <a:spcAft>
                          <a:spcPts val="0"/>
                        </a:spcAft>
                        <a:buClr>
                          <a:srgbClr val="000000"/>
                        </a:buClr>
                        <a:buFont typeface="Arial"/>
                      </a:pPr>
                      <a:r>
                        <a:rPr lang="tr-TR" sz="1600" b="1" i="0" u="none" strike="noStrike" cap="none" dirty="0">
                          <a:solidFill>
                            <a:schemeClr val="lt1"/>
                          </a:solidFill>
                          <a:effectLst/>
                          <a:latin typeface="+mn-lt"/>
                          <a:ea typeface="+mn-ea"/>
                          <a:cs typeface="+mn-cs"/>
                          <a:sym typeface="Arial"/>
                        </a:rPr>
                        <a:t>S.NO</a:t>
                      </a:r>
                    </a:p>
                  </a:txBody>
                  <a:tcPr marL="68580" marR="68580" marT="0" marB="0">
                    <a:lnB w="19050" cap="flat" cmpd="sng" algn="ctr">
                      <a:solidFill>
                        <a:srgbClr val="0008A0"/>
                      </a:solidFill>
                      <a:prstDash val="solid"/>
                      <a:round/>
                      <a:headEnd type="none" w="med" len="med"/>
                      <a:tailEnd type="none" w="med" len="med"/>
                    </a:lnB>
                    <a:solidFill>
                      <a:srgbClr val="C00000"/>
                    </a:solidFill>
                  </a:tcPr>
                </a:tc>
                <a:tc>
                  <a:txBody>
                    <a:bodyPr/>
                    <a:lstStyle/>
                    <a:p>
                      <a:pPr marR="0" algn="l" rtl="0">
                        <a:lnSpc>
                          <a:spcPct val="115000"/>
                        </a:lnSpc>
                        <a:spcBef>
                          <a:spcPts val="0"/>
                        </a:spcBef>
                        <a:spcAft>
                          <a:spcPts val="0"/>
                        </a:spcAft>
                        <a:buClr>
                          <a:srgbClr val="000000"/>
                        </a:buClr>
                        <a:buFont typeface="Arial"/>
                      </a:pPr>
                      <a:r>
                        <a:rPr lang="tr-TR" sz="1600" b="1" i="0" u="none" strike="noStrike" cap="none" dirty="0">
                          <a:solidFill>
                            <a:schemeClr val="lt1"/>
                          </a:solidFill>
                          <a:effectLst/>
                          <a:latin typeface="+mn-lt"/>
                          <a:ea typeface="+mn-ea"/>
                          <a:cs typeface="+mn-cs"/>
                          <a:sym typeface="Arial"/>
                        </a:rPr>
                        <a:t>SOSYAL HAK</a:t>
                      </a:r>
                    </a:p>
                  </a:txBody>
                  <a:tcPr marL="68580" marR="68580" marT="0" marB="0">
                    <a:solidFill>
                      <a:srgbClr val="C00000"/>
                    </a:solidFill>
                  </a:tcPr>
                </a:tc>
                <a:tc>
                  <a:txBody>
                    <a:bodyPr/>
                    <a:lstStyle/>
                    <a:p>
                      <a:pPr marR="0" algn="l" rtl="0">
                        <a:lnSpc>
                          <a:spcPct val="115000"/>
                        </a:lnSpc>
                        <a:spcBef>
                          <a:spcPts val="0"/>
                        </a:spcBef>
                        <a:spcAft>
                          <a:spcPts val="0"/>
                        </a:spcAft>
                        <a:buClr>
                          <a:srgbClr val="000000"/>
                        </a:buClr>
                        <a:buFont typeface="Arial"/>
                      </a:pPr>
                      <a:r>
                        <a:rPr lang="tr-TR" sz="1600" b="1" i="0" u="none" strike="noStrike" cap="none" dirty="0">
                          <a:solidFill>
                            <a:schemeClr val="lt1"/>
                          </a:solidFill>
                          <a:effectLst/>
                          <a:latin typeface="+mn-lt"/>
                          <a:ea typeface="+mn-ea"/>
                          <a:cs typeface="+mn-cs"/>
                          <a:sym typeface="Arial"/>
                        </a:rPr>
                        <a:t>SORUMLU KURUM</a:t>
                      </a:r>
                    </a:p>
                  </a:txBody>
                  <a:tcPr marL="68580" marR="68580" marT="0" marB="0">
                    <a:solidFill>
                      <a:srgbClr val="C00000"/>
                    </a:solidFill>
                  </a:tcPr>
                </a:tc>
                <a:extLst>
                  <a:ext uri="{0D108BD9-81ED-4DB2-BD59-A6C34878D82A}">
                    <a16:rowId xmlns:a16="http://schemas.microsoft.com/office/drawing/2014/main" val="10000"/>
                  </a:ext>
                </a:extLst>
              </a:tr>
              <a:tr h="516622">
                <a:tc>
                  <a:txBody>
                    <a:bodyPr/>
                    <a:lstStyle/>
                    <a:p>
                      <a:pPr>
                        <a:lnSpc>
                          <a:spcPct val="115000"/>
                        </a:lnSpc>
                        <a:spcAft>
                          <a:spcPts val="0"/>
                        </a:spcAft>
                      </a:pPr>
                      <a:r>
                        <a:rPr lang="tr-TR" sz="1400" dirty="0">
                          <a:solidFill>
                            <a:srgbClr val="0008A0"/>
                          </a:solidFill>
                          <a:effectLst/>
                          <a:latin typeface="+mn-lt"/>
                          <a:ea typeface="+mn-ea"/>
                          <a:cs typeface="+mn-cs"/>
                        </a:rPr>
                        <a:t>9</a:t>
                      </a:r>
                      <a:endParaRPr lang="tr-TR" sz="1400" dirty="0">
                        <a:solidFill>
                          <a:srgbClr val="0008A0"/>
                        </a:solidFill>
                        <a:effectLst/>
                        <a:latin typeface="Calibri"/>
                        <a:ea typeface="Calibri"/>
                        <a:cs typeface="Times New Roman"/>
                      </a:endParaRPr>
                    </a:p>
                  </a:txBody>
                  <a:tcPr marL="68580" marR="68580" marT="0" marB="0">
                    <a:lnL w="19050" cap="flat" cmpd="sng" algn="ctr">
                      <a:solidFill>
                        <a:srgbClr val="0008A0"/>
                      </a:solidFill>
                      <a:prstDash val="solid"/>
                      <a:round/>
                      <a:headEnd type="none" w="med" len="med"/>
                      <a:tailEnd type="none" w="med" len="med"/>
                    </a:lnL>
                    <a:lnR w="19050" cap="flat" cmpd="sng" algn="ctr">
                      <a:solidFill>
                        <a:srgbClr val="0008A0"/>
                      </a:solidFill>
                      <a:prstDash val="solid"/>
                      <a:round/>
                      <a:headEnd type="none" w="med" len="med"/>
                      <a:tailEnd type="none" w="med" len="med"/>
                    </a:lnR>
                    <a:lnT w="19050" cap="flat" cmpd="sng" algn="ctr">
                      <a:solidFill>
                        <a:srgbClr val="0008A0"/>
                      </a:solidFill>
                      <a:prstDash val="solid"/>
                      <a:round/>
                      <a:headEnd type="none" w="med" len="med"/>
                      <a:tailEnd type="none" w="med" len="med"/>
                    </a:lnT>
                    <a:lnB w="19050" cap="flat" cmpd="sng" algn="ctr">
                      <a:solidFill>
                        <a:srgbClr val="0008A0"/>
                      </a:solidFill>
                      <a:prstDash val="solid"/>
                      <a:round/>
                      <a:headEnd type="none" w="med" len="med"/>
                      <a:tailEnd type="none" w="med" len="med"/>
                    </a:lnB>
                    <a:solidFill>
                      <a:schemeClr val="bg1"/>
                    </a:solidFill>
                  </a:tcPr>
                </a:tc>
                <a:tc>
                  <a:txBody>
                    <a:bodyPr/>
                    <a:lstStyle/>
                    <a:p>
                      <a:pPr>
                        <a:lnSpc>
                          <a:spcPct val="115000"/>
                        </a:lnSpc>
                        <a:spcAft>
                          <a:spcPts val="0"/>
                        </a:spcAft>
                      </a:pPr>
                      <a:r>
                        <a:rPr lang="tr-TR" sz="1600" b="1" dirty="0">
                          <a:solidFill>
                            <a:srgbClr val="0008A0"/>
                          </a:solidFill>
                          <a:effectLst/>
                          <a:latin typeface="+mn-lt"/>
                          <a:ea typeface="+mn-ea"/>
                          <a:cs typeface="+mn-cs"/>
                        </a:rPr>
                        <a:t>Şeref</a:t>
                      </a:r>
                      <a:r>
                        <a:rPr lang="tr-TR" sz="1600" b="1" baseline="0" dirty="0">
                          <a:solidFill>
                            <a:srgbClr val="0008A0"/>
                          </a:solidFill>
                          <a:effectLst/>
                          <a:latin typeface="+mn-lt"/>
                          <a:ea typeface="+mn-ea"/>
                          <a:cs typeface="+mn-cs"/>
                        </a:rPr>
                        <a:t> Aylığı </a:t>
                      </a:r>
                    </a:p>
                    <a:p>
                      <a:pPr>
                        <a:lnSpc>
                          <a:spcPct val="115000"/>
                        </a:lnSpc>
                        <a:spcAft>
                          <a:spcPts val="0"/>
                        </a:spcAft>
                      </a:pPr>
                      <a:r>
                        <a:rPr lang="tr-TR" sz="1600" b="1" baseline="0" dirty="0">
                          <a:solidFill>
                            <a:srgbClr val="0008A0"/>
                          </a:solidFill>
                          <a:effectLst/>
                          <a:latin typeface="+mn-lt"/>
                          <a:ea typeface="+mn-ea"/>
                          <a:cs typeface="+mn-cs"/>
                        </a:rPr>
                        <a:t>(Muharip Gaziler)</a:t>
                      </a:r>
                      <a:endParaRPr lang="tr-TR" sz="1600" b="1" dirty="0">
                        <a:solidFill>
                          <a:srgbClr val="0008A0"/>
                        </a:solidFill>
                        <a:effectLst/>
                        <a:latin typeface="Calibri"/>
                        <a:ea typeface="Calibri"/>
                        <a:cs typeface="Times New Roman"/>
                      </a:endParaRPr>
                    </a:p>
                  </a:txBody>
                  <a:tcPr marL="68580" marR="68580" marT="0" marB="0">
                    <a:lnL w="19050" cap="flat" cmpd="sng" algn="ctr">
                      <a:solidFill>
                        <a:srgbClr val="0008A0"/>
                      </a:solidFill>
                      <a:prstDash val="solid"/>
                      <a:round/>
                      <a:headEnd type="none" w="med" len="med"/>
                      <a:tailEnd type="none" w="med" len="med"/>
                    </a:lnL>
                  </a:tcPr>
                </a:tc>
                <a:tc>
                  <a:txBody>
                    <a:bodyPr/>
                    <a:lstStyle/>
                    <a:p>
                      <a:pPr algn="ctr">
                        <a:lnSpc>
                          <a:spcPct val="115000"/>
                        </a:lnSpc>
                        <a:spcAft>
                          <a:spcPts val="0"/>
                        </a:spcAft>
                      </a:pPr>
                      <a:r>
                        <a:rPr lang="tr-TR" sz="1600" b="1" baseline="0" dirty="0">
                          <a:solidFill>
                            <a:srgbClr val="0008A0"/>
                          </a:solidFill>
                          <a:effectLst/>
                          <a:latin typeface="+mn-lt"/>
                          <a:ea typeface="+mn-ea"/>
                          <a:cs typeface="+mn-cs"/>
                        </a:rPr>
                        <a:t>SGK</a:t>
                      </a:r>
                    </a:p>
                  </a:txBody>
                  <a:tcPr marL="68580" marR="68580" marT="0" marB="0"/>
                </a:tc>
                <a:extLst>
                  <a:ext uri="{0D108BD9-81ED-4DB2-BD59-A6C34878D82A}">
                    <a16:rowId xmlns:a16="http://schemas.microsoft.com/office/drawing/2014/main" val="10001"/>
                  </a:ext>
                </a:extLst>
              </a:tr>
              <a:tr h="511142">
                <a:tc>
                  <a:txBody>
                    <a:bodyPr/>
                    <a:lstStyle/>
                    <a:p>
                      <a:pPr>
                        <a:lnSpc>
                          <a:spcPct val="115000"/>
                        </a:lnSpc>
                        <a:spcAft>
                          <a:spcPts val="0"/>
                        </a:spcAft>
                      </a:pPr>
                      <a:r>
                        <a:rPr lang="tr-TR" sz="1400" dirty="0">
                          <a:solidFill>
                            <a:srgbClr val="0008A0"/>
                          </a:solidFill>
                          <a:effectLst/>
                          <a:latin typeface="+mn-lt"/>
                          <a:ea typeface="+mn-ea"/>
                          <a:cs typeface="+mn-cs"/>
                        </a:rPr>
                        <a:t>10</a:t>
                      </a:r>
                      <a:endParaRPr lang="tr-TR" sz="1400" dirty="0">
                        <a:solidFill>
                          <a:srgbClr val="0008A0"/>
                        </a:solidFill>
                        <a:effectLst/>
                        <a:latin typeface="Calibri"/>
                        <a:ea typeface="Calibri"/>
                        <a:cs typeface="Times New Roman"/>
                      </a:endParaRPr>
                    </a:p>
                  </a:txBody>
                  <a:tcPr marL="68580" marR="68580" marT="0" marB="0">
                    <a:lnL w="19050" cap="flat" cmpd="sng" algn="ctr">
                      <a:solidFill>
                        <a:srgbClr val="0008A0"/>
                      </a:solidFill>
                      <a:prstDash val="solid"/>
                      <a:round/>
                      <a:headEnd type="none" w="med" len="med"/>
                      <a:tailEnd type="none" w="med" len="med"/>
                    </a:lnL>
                    <a:lnR w="19050" cap="flat" cmpd="sng" algn="ctr">
                      <a:solidFill>
                        <a:srgbClr val="0008A0"/>
                      </a:solidFill>
                      <a:prstDash val="solid"/>
                      <a:round/>
                      <a:headEnd type="none" w="med" len="med"/>
                      <a:tailEnd type="none" w="med" len="med"/>
                    </a:lnR>
                    <a:lnT w="19050" cap="flat" cmpd="sng" algn="ctr">
                      <a:solidFill>
                        <a:srgbClr val="0008A0"/>
                      </a:solidFill>
                      <a:prstDash val="solid"/>
                      <a:round/>
                      <a:headEnd type="none" w="med" len="med"/>
                      <a:tailEnd type="none" w="med" len="med"/>
                    </a:lnT>
                    <a:lnB w="19050" cap="flat" cmpd="sng" algn="ctr">
                      <a:solidFill>
                        <a:srgbClr val="0008A0"/>
                      </a:solidFill>
                      <a:prstDash val="solid"/>
                      <a:round/>
                      <a:headEnd type="none" w="med" len="med"/>
                      <a:tailEnd type="none" w="med" len="med"/>
                    </a:lnB>
                    <a:solidFill>
                      <a:schemeClr val="bg1"/>
                    </a:solidFill>
                  </a:tcPr>
                </a:tc>
                <a:tc>
                  <a:txBody>
                    <a:bodyPr/>
                    <a:lstStyle/>
                    <a:p>
                      <a:pPr>
                        <a:lnSpc>
                          <a:spcPct val="115000"/>
                        </a:lnSpc>
                        <a:spcAft>
                          <a:spcPts val="0"/>
                        </a:spcAft>
                      </a:pPr>
                      <a:r>
                        <a:rPr lang="tr-TR" sz="1600" b="1" dirty="0">
                          <a:solidFill>
                            <a:srgbClr val="0008A0"/>
                          </a:solidFill>
                          <a:effectLst/>
                          <a:latin typeface="+mn-lt"/>
                          <a:ea typeface="+mn-ea"/>
                          <a:cs typeface="+mn-cs"/>
                        </a:rPr>
                        <a:t>Kira</a:t>
                      </a:r>
                      <a:r>
                        <a:rPr lang="tr-TR" sz="1600" b="1" baseline="0" dirty="0">
                          <a:solidFill>
                            <a:srgbClr val="0008A0"/>
                          </a:solidFill>
                          <a:effectLst/>
                          <a:latin typeface="+mn-lt"/>
                          <a:ea typeface="+mn-ea"/>
                          <a:cs typeface="+mn-cs"/>
                        </a:rPr>
                        <a:t> Ödemesi (3713 S.K.)</a:t>
                      </a:r>
                      <a:endParaRPr lang="tr-TR" sz="1600" b="1" dirty="0">
                        <a:solidFill>
                          <a:srgbClr val="0008A0"/>
                        </a:solidFill>
                        <a:effectLst/>
                        <a:latin typeface="Calibri"/>
                        <a:ea typeface="Calibri"/>
                        <a:cs typeface="Times New Roman"/>
                      </a:endParaRPr>
                    </a:p>
                  </a:txBody>
                  <a:tcPr marL="68580" marR="68580" marT="0" marB="0">
                    <a:lnL w="19050" cap="flat" cmpd="sng" algn="ctr">
                      <a:solidFill>
                        <a:srgbClr val="0008A0"/>
                      </a:solidFill>
                      <a:prstDash val="solid"/>
                      <a:round/>
                      <a:headEnd type="none" w="med" len="med"/>
                      <a:tailEnd type="none" w="med" len="med"/>
                    </a:lnL>
                  </a:tcPr>
                </a:tc>
                <a:tc>
                  <a:txBody>
                    <a:bodyPr/>
                    <a:lstStyle/>
                    <a:p>
                      <a:pPr algn="ctr">
                        <a:lnSpc>
                          <a:spcPct val="115000"/>
                        </a:lnSpc>
                        <a:spcAft>
                          <a:spcPts val="0"/>
                        </a:spcAft>
                      </a:pPr>
                      <a:r>
                        <a:rPr lang="tr-TR" sz="1600" b="1" dirty="0">
                          <a:solidFill>
                            <a:srgbClr val="0008A0"/>
                          </a:solidFill>
                          <a:effectLst/>
                          <a:latin typeface="+mn-lt"/>
                          <a:ea typeface="+mn-ea"/>
                          <a:cs typeface="+mn-cs"/>
                        </a:rPr>
                        <a:t>Kişinin</a:t>
                      </a:r>
                      <a:r>
                        <a:rPr lang="tr-TR" sz="1600" b="1" baseline="0" dirty="0">
                          <a:solidFill>
                            <a:srgbClr val="0008A0"/>
                          </a:solidFill>
                          <a:effectLst/>
                          <a:latin typeface="+mn-lt"/>
                          <a:ea typeface="+mn-ea"/>
                          <a:cs typeface="+mn-cs"/>
                        </a:rPr>
                        <a:t> bağlı bulunduğu kurum (MSB, Jandarma G.K.,EGM)</a:t>
                      </a:r>
                      <a:endParaRPr lang="tr-TR" sz="1600" b="1" dirty="0">
                        <a:solidFill>
                          <a:srgbClr val="0008A0"/>
                        </a:solidFill>
                        <a:effectLst/>
                        <a:latin typeface="+mn-lt"/>
                        <a:ea typeface="+mn-ea"/>
                        <a:cs typeface="+mn-cs"/>
                      </a:endParaRPr>
                    </a:p>
                  </a:txBody>
                  <a:tcPr marL="68580" marR="68580" marT="0" marB="0"/>
                </a:tc>
                <a:extLst>
                  <a:ext uri="{0D108BD9-81ED-4DB2-BD59-A6C34878D82A}">
                    <a16:rowId xmlns:a16="http://schemas.microsoft.com/office/drawing/2014/main" val="10002"/>
                  </a:ext>
                </a:extLst>
              </a:tr>
              <a:tr h="872283">
                <a:tc>
                  <a:txBody>
                    <a:bodyPr/>
                    <a:lstStyle/>
                    <a:p>
                      <a:pPr>
                        <a:lnSpc>
                          <a:spcPct val="115000"/>
                        </a:lnSpc>
                        <a:spcAft>
                          <a:spcPts val="0"/>
                        </a:spcAft>
                      </a:pPr>
                      <a:r>
                        <a:rPr lang="tr-TR" sz="1400" dirty="0">
                          <a:solidFill>
                            <a:srgbClr val="0008A0"/>
                          </a:solidFill>
                          <a:effectLst/>
                          <a:latin typeface="+mn-lt"/>
                          <a:ea typeface="+mn-ea"/>
                          <a:cs typeface="+mn-cs"/>
                        </a:rPr>
                        <a:t>11</a:t>
                      </a:r>
                      <a:endParaRPr lang="tr-TR" sz="1400" dirty="0">
                        <a:solidFill>
                          <a:srgbClr val="0008A0"/>
                        </a:solidFill>
                        <a:effectLst/>
                        <a:latin typeface="Calibri"/>
                        <a:ea typeface="Calibri"/>
                        <a:cs typeface="Times New Roman"/>
                      </a:endParaRPr>
                    </a:p>
                  </a:txBody>
                  <a:tcPr marL="68580" marR="68580" marT="0" marB="0">
                    <a:lnL w="19050" cap="flat" cmpd="sng" algn="ctr">
                      <a:solidFill>
                        <a:srgbClr val="0008A0"/>
                      </a:solidFill>
                      <a:prstDash val="solid"/>
                      <a:round/>
                      <a:headEnd type="none" w="med" len="med"/>
                      <a:tailEnd type="none" w="med" len="med"/>
                    </a:lnL>
                    <a:lnR w="19050" cap="flat" cmpd="sng" algn="ctr">
                      <a:solidFill>
                        <a:srgbClr val="0008A0"/>
                      </a:solidFill>
                      <a:prstDash val="solid"/>
                      <a:round/>
                      <a:headEnd type="none" w="med" len="med"/>
                      <a:tailEnd type="none" w="med" len="med"/>
                    </a:lnR>
                    <a:lnT w="19050" cap="flat" cmpd="sng" algn="ctr">
                      <a:solidFill>
                        <a:srgbClr val="0008A0"/>
                      </a:solidFill>
                      <a:prstDash val="solid"/>
                      <a:round/>
                      <a:headEnd type="none" w="med" len="med"/>
                      <a:tailEnd type="none" w="med" len="med"/>
                    </a:lnT>
                    <a:lnB w="19050" cap="flat" cmpd="sng" algn="ctr">
                      <a:solidFill>
                        <a:srgbClr val="0008A0"/>
                      </a:solidFill>
                      <a:prstDash val="solid"/>
                      <a:round/>
                      <a:headEnd type="none" w="med" len="med"/>
                      <a:tailEnd type="none" w="med" len="med"/>
                    </a:lnB>
                    <a:solidFill>
                      <a:schemeClr val="bg1"/>
                    </a:solidFill>
                  </a:tcPr>
                </a:tc>
                <a:tc>
                  <a:txBody>
                    <a:bodyPr/>
                    <a:lstStyle/>
                    <a:p>
                      <a:pPr>
                        <a:lnSpc>
                          <a:spcPct val="115000"/>
                        </a:lnSpc>
                        <a:spcAft>
                          <a:spcPts val="0"/>
                        </a:spcAft>
                      </a:pPr>
                      <a:r>
                        <a:rPr lang="tr-TR" sz="1800" b="1" dirty="0">
                          <a:solidFill>
                            <a:srgbClr val="0008A0"/>
                          </a:solidFill>
                          <a:effectLst/>
                          <a:latin typeface="Calibri"/>
                          <a:ea typeface="Calibri"/>
                          <a:cs typeface="Times New Roman"/>
                        </a:rPr>
                        <a:t>Askerlik Muafiyeti </a:t>
                      </a:r>
                    </a:p>
                    <a:p>
                      <a:pPr>
                        <a:lnSpc>
                          <a:spcPct val="115000"/>
                        </a:lnSpc>
                        <a:spcAft>
                          <a:spcPts val="0"/>
                        </a:spcAft>
                      </a:pPr>
                      <a:r>
                        <a:rPr lang="tr-TR" sz="1800" b="1" dirty="0">
                          <a:solidFill>
                            <a:srgbClr val="0008A0"/>
                          </a:solidFill>
                          <a:effectLst/>
                          <a:latin typeface="Calibri"/>
                          <a:ea typeface="Calibri"/>
                          <a:cs typeface="Times New Roman"/>
                        </a:rPr>
                        <a:t>(</a:t>
                      </a:r>
                      <a:r>
                        <a:rPr lang="tr-TR" sz="1800" b="1" dirty="0" err="1">
                          <a:solidFill>
                            <a:srgbClr val="0008A0"/>
                          </a:solidFill>
                          <a:effectLst/>
                          <a:latin typeface="Calibri"/>
                          <a:ea typeface="Calibri"/>
                          <a:cs typeface="Times New Roman"/>
                        </a:rPr>
                        <a:t>Yd.Sub</a:t>
                      </a:r>
                      <a:r>
                        <a:rPr lang="tr-TR" sz="1800" b="1" dirty="0">
                          <a:solidFill>
                            <a:srgbClr val="0008A0"/>
                          </a:solidFill>
                          <a:effectLst/>
                          <a:latin typeface="Calibri"/>
                          <a:ea typeface="Calibri"/>
                          <a:cs typeface="Times New Roman"/>
                        </a:rPr>
                        <a:t>. / Erbaş, Er, 15 Temmuz Darbe Girişimi</a:t>
                      </a:r>
                      <a:r>
                        <a:rPr lang="tr-TR" sz="1800" b="1" baseline="0" dirty="0">
                          <a:solidFill>
                            <a:srgbClr val="0008A0"/>
                          </a:solidFill>
                          <a:effectLst/>
                          <a:latin typeface="Calibri"/>
                          <a:ea typeface="Calibri"/>
                          <a:cs typeface="Times New Roman"/>
                        </a:rPr>
                        <a:t> </a:t>
                      </a:r>
                      <a:r>
                        <a:rPr lang="tr-TR" sz="1800" b="1" dirty="0">
                          <a:solidFill>
                            <a:srgbClr val="0008A0"/>
                          </a:solidFill>
                          <a:effectLst/>
                          <a:latin typeface="Calibri"/>
                          <a:ea typeface="Calibri"/>
                          <a:cs typeface="Times New Roman"/>
                        </a:rPr>
                        <a:t>)</a:t>
                      </a:r>
                    </a:p>
                  </a:txBody>
                  <a:tcPr marL="68580" marR="68580" marT="0" marB="0">
                    <a:lnL w="19050" cap="flat" cmpd="sng" algn="ctr">
                      <a:solidFill>
                        <a:srgbClr val="0008A0"/>
                      </a:solidFill>
                      <a:prstDash val="solid"/>
                      <a:round/>
                      <a:headEnd type="none" w="med" len="med"/>
                      <a:tailEnd type="none" w="med" len="med"/>
                    </a:lnL>
                  </a:tcPr>
                </a:tc>
                <a:tc>
                  <a:txBody>
                    <a:bodyPr/>
                    <a:lstStyle/>
                    <a:p>
                      <a:pPr algn="ctr">
                        <a:lnSpc>
                          <a:spcPct val="115000"/>
                        </a:lnSpc>
                        <a:spcAft>
                          <a:spcPts val="0"/>
                        </a:spcAft>
                      </a:pPr>
                      <a:r>
                        <a:rPr lang="tr-TR" sz="1600" b="1" dirty="0">
                          <a:solidFill>
                            <a:srgbClr val="0008A0"/>
                          </a:solidFill>
                          <a:effectLst/>
                          <a:latin typeface="+mn-lt"/>
                          <a:ea typeface="+mn-ea"/>
                          <a:cs typeface="+mn-cs"/>
                        </a:rPr>
                        <a:t>Askerlik Şubesi</a:t>
                      </a:r>
                    </a:p>
                    <a:p>
                      <a:pPr algn="ctr">
                        <a:lnSpc>
                          <a:spcPct val="115000"/>
                        </a:lnSpc>
                        <a:spcAft>
                          <a:spcPts val="0"/>
                        </a:spcAft>
                      </a:pPr>
                      <a:endParaRPr lang="tr-TR" sz="1600" b="1" dirty="0">
                        <a:solidFill>
                          <a:srgbClr val="0008A0"/>
                        </a:solidFill>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575720">
                <a:tc>
                  <a:txBody>
                    <a:bodyPr/>
                    <a:lstStyle/>
                    <a:p>
                      <a:pPr>
                        <a:lnSpc>
                          <a:spcPct val="115000"/>
                        </a:lnSpc>
                        <a:spcAft>
                          <a:spcPts val="0"/>
                        </a:spcAft>
                      </a:pPr>
                      <a:r>
                        <a:rPr lang="tr-TR" sz="1400" dirty="0">
                          <a:solidFill>
                            <a:srgbClr val="0008A0"/>
                          </a:solidFill>
                          <a:effectLst/>
                          <a:latin typeface="+mn-lt"/>
                          <a:ea typeface="+mn-ea"/>
                          <a:cs typeface="+mn-cs"/>
                        </a:rPr>
                        <a:t>12</a:t>
                      </a:r>
                      <a:endParaRPr lang="tr-TR" sz="1400" dirty="0">
                        <a:solidFill>
                          <a:srgbClr val="0008A0"/>
                        </a:solidFill>
                        <a:effectLst/>
                        <a:latin typeface="Calibri"/>
                        <a:ea typeface="Calibri"/>
                        <a:cs typeface="Times New Roman"/>
                      </a:endParaRPr>
                    </a:p>
                  </a:txBody>
                  <a:tcPr marL="68580" marR="68580" marT="0" marB="0">
                    <a:lnL w="19050" cap="flat" cmpd="sng" algn="ctr">
                      <a:solidFill>
                        <a:srgbClr val="0008A0"/>
                      </a:solidFill>
                      <a:prstDash val="solid"/>
                      <a:round/>
                      <a:headEnd type="none" w="med" len="med"/>
                      <a:tailEnd type="none" w="med" len="med"/>
                    </a:lnL>
                    <a:lnR w="19050" cap="flat" cmpd="sng" algn="ctr">
                      <a:solidFill>
                        <a:srgbClr val="0008A0"/>
                      </a:solidFill>
                      <a:prstDash val="solid"/>
                      <a:round/>
                      <a:headEnd type="none" w="med" len="med"/>
                      <a:tailEnd type="none" w="med" len="med"/>
                    </a:lnR>
                    <a:lnT w="19050" cap="flat" cmpd="sng" algn="ctr">
                      <a:solidFill>
                        <a:srgbClr val="0008A0"/>
                      </a:solidFill>
                      <a:prstDash val="solid"/>
                      <a:round/>
                      <a:headEnd type="none" w="med" len="med"/>
                      <a:tailEnd type="none" w="med" len="med"/>
                    </a:lnT>
                    <a:lnB w="19050" cap="flat" cmpd="sng" algn="ctr">
                      <a:solidFill>
                        <a:srgbClr val="0008A0"/>
                      </a:solidFill>
                      <a:prstDash val="solid"/>
                      <a:round/>
                      <a:headEnd type="none" w="med" len="med"/>
                      <a:tailEnd type="none" w="med" len="med"/>
                    </a:lnB>
                    <a:solidFill>
                      <a:schemeClr val="bg1"/>
                    </a:solidFill>
                  </a:tcPr>
                </a:tc>
                <a:tc>
                  <a:txBody>
                    <a:bodyPr/>
                    <a:lstStyle/>
                    <a:p>
                      <a:pPr>
                        <a:lnSpc>
                          <a:spcPct val="115000"/>
                        </a:lnSpc>
                        <a:spcAft>
                          <a:spcPts val="0"/>
                        </a:spcAft>
                      </a:pPr>
                      <a:r>
                        <a:rPr lang="tr-TR" sz="1800" b="1" dirty="0">
                          <a:solidFill>
                            <a:srgbClr val="0008A0"/>
                          </a:solidFill>
                          <a:effectLst/>
                          <a:latin typeface="Calibri"/>
                          <a:ea typeface="Calibri"/>
                          <a:cs typeface="Times New Roman"/>
                        </a:rPr>
                        <a:t>Özel Öğretim Kurumlarından Yararlanma</a:t>
                      </a:r>
                    </a:p>
                  </a:txBody>
                  <a:tcPr marL="68580" marR="68580" marT="0" marB="0">
                    <a:lnL w="19050" cap="flat" cmpd="sng" algn="ctr">
                      <a:solidFill>
                        <a:srgbClr val="0008A0"/>
                      </a:solidFill>
                      <a:prstDash val="solid"/>
                      <a:round/>
                      <a:headEnd type="none" w="med" len="med"/>
                      <a:tailEnd type="none" w="med" len="med"/>
                    </a:lnL>
                  </a:tcPr>
                </a:tc>
                <a:tc>
                  <a:txBody>
                    <a:bodyPr/>
                    <a:lstStyle/>
                    <a:p>
                      <a:pPr algn="ctr">
                        <a:lnSpc>
                          <a:spcPct val="115000"/>
                        </a:lnSpc>
                        <a:spcAft>
                          <a:spcPts val="0"/>
                        </a:spcAft>
                      </a:pPr>
                      <a:r>
                        <a:rPr lang="tr-TR" sz="1600" b="1" dirty="0">
                          <a:solidFill>
                            <a:srgbClr val="0008A0"/>
                          </a:solidFill>
                          <a:effectLst/>
                        </a:rPr>
                        <a:t> İl</a:t>
                      </a:r>
                      <a:r>
                        <a:rPr lang="tr-TR" sz="1600" b="1" baseline="0" dirty="0">
                          <a:solidFill>
                            <a:srgbClr val="0008A0"/>
                          </a:solidFill>
                          <a:effectLst/>
                        </a:rPr>
                        <a:t> ve İlçe Milli Eğitim Md.</a:t>
                      </a:r>
                    </a:p>
                    <a:p>
                      <a:pPr algn="ctr">
                        <a:lnSpc>
                          <a:spcPct val="115000"/>
                        </a:lnSpc>
                        <a:spcAft>
                          <a:spcPts val="0"/>
                        </a:spcAft>
                      </a:pPr>
                      <a:r>
                        <a:rPr lang="tr-TR" sz="1600" b="1" baseline="0" dirty="0">
                          <a:solidFill>
                            <a:srgbClr val="0008A0"/>
                          </a:solidFill>
                          <a:effectLst/>
                        </a:rPr>
                        <a:t> Özel Okullar</a:t>
                      </a:r>
                      <a:endParaRPr lang="tr-TR" sz="1600" b="1" dirty="0">
                        <a:solidFill>
                          <a:srgbClr val="0008A0"/>
                        </a:solidFill>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640990">
                <a:tc>
                  <a:txBody>
                    <a:bodyPr/>
                    <a:lstStyle/>
                    <a:p>
                      <a:pPr>
                        <a:lnSpc>
                          <a:spcPct val="115000"/>
                        </a:lnSpc>
                        <a:spcAft>
                          <a:spcPts val="0"/>
                        </a:spcAft>
                      </a:pPr>
                      <a:r>
                        <a:rPr lang="tr-TR" sz="1400" dirty="0">
                          <a:solidFill>
                            <a:srgbClr val="0008A0"/>
                          </a:solidFill>
                          <a:effectLst/>
                          <a:latin typeface="+mn-lt"/>
                          <a:ea typeface="+mn-ea"/>
                          <a:cs typeface="+mn-cs"/>
                        </a:rPr>
                        <a:t>13</a:t>
                      </a:r>
                      <a:endParaRPr lang="tr-TR" sz="1400" dirty="0">
                        <a:solidFill>
                          <a:srgbClr val="0008A0"/>
                        </a:solidFill>
                        <a:effectLst/>
                        <a:latin typeface="Calibri"/>
                        <a:ea typeface="Calibri"/>
                        <a:cs typeface="Times New Roman"/>
                      </a:endParaRPr>
                    </a:p>
                  </a:txBody>
                  <a:tcPr marL="68580" marR="68580" marT="0" marB="0">
                    <a:lnL w="19050" cap="flat" cmpd="sng" algn="ctr">
                      <a:solidFill>
                        <a:srgbClr val="0008A0"/>
                      </a:solidFill>
                      <a:prstDash val="solid"/>
                      <a:round/>
                      <a:headEnd type="none" w="med" len="med"/>
                      <a:tailEnd type="none" w="med" len="med"/>
                    </a:lnL>
                    <a:lnR w="19050" cap="flat" cmpd="sng" algn="ctr">
                      <a:solidFill>
                        <a:srgbClr val="0008A0"/>
                      </a:solidFill>
                      <a:prstDash val="solid"/>
                      <a:round/>
                      <a:headEnd type="none" w="med" len="med"/>
                      <a:tailEnd type="none" w="med" len="med"/>
                    </a:lnR>
                    <a:lnT w="19050" cap="flat" cmpd="sng" algn="ctr">
                      <a:solidFill>
                        <a:srgbClr val="0008A0"/>
                      </a:solidFill>
                      <a:prstDash val="solid"/>
                      <a:round/>
                      <a:headEnd type="none" w="med" len="med"/>
                      <a:tailEnd type="none" w="med" len="med"/>
                    </a:lnT>
                    <a:lnB w="19050" cap="flat" cmpd="sng" algn="ctr">
                      <a:solidFill>
                        <a:srgbClr val="0008A0"/>
                      </a:solidFill>
                      <a:prstDash val="solid"/>
                      <a:round/>
                      <a:headEnd type="none" w="med" len="med"/>
                      <a:tailEnd type="none" w="med" len="med"/>
                    </a:lnB>
                    <a:solidFill>
                      <a:schemeClr val="bg1"/>
                    </a:solidFill>
                  </a:tcPr>
                </a:tc>
                <a:tc>
                  <a:txBody>
                    <a:bodyPr/>
                    <a:lstStyle/>
                    <a:p>
                      <a:pPr>
                        <a:lnSpc>
                          <a:spcPct val="115000"/>
                        </a:lnSpc>
                        <a:spcAft>
                          <a:spcPts val="0"/>
                        </a:spcAft>
                      </a:pPr>
                      <a:r>
                        <a:rPr lang="tr-TR" sz="1800" b="1" dirty="0">
                          <a:solidFill>
                            <a:srgbClr val="0008A0"/>
                          </a:solidFill>
                          <a:effectLst/>
                          <a:latin typeface="Calibri"/>
                          <a:ea typeface="Calibri"/>
                          <a:cs typeface="Times New Roman"/>
                        </a:rPr>
                        <a:t>Anne ve Babaya Muhtaçlık Şartı Aranmaksızın Aylık Bağlama</a:t>
                      </a:r>
                    </a:p>
                  </a:txBody>
                  <a:tcPr marL="68580" marR="68580" marT="0" marB="0">
                    <a:lnL w="19050" cap="flat" cmpd="sng" algn="ctr">
                      <a:solidFill>
                        <a:srgbClr val="0008A0"/>
                      </a:solidFill>
                      <a:prstDash val="solid"/>
                      <a:round/>
                      <a:headEnd type="none" w="med" len="med"/>
                      <a:tailEnd type="none" w="med" len="med"/>
                    </a:lnL>
                  </a:tcPr>
                </a:tc>
                <a:tc>
                  <a:txBody>
                    <a:bodyPr/>
                    <a:lstStyle/>
                    <a:p>
                      <a:pPr algn="ctr">
                        <a:lnSpc>
                          <a:spcPct val="115000"/>
                        </a:lnSpc>
                        <a:spcAft>
                          <a:spcPts val="0"/>
                        </a:spcAft>
                      </a:pPr>
                      <a:r>
                        <a:rPr lang="tr-TR" sz="1600" b="1" dirty="0">
                          <a:solidFill>
                            <a:srgbClr val="0008A0"/>
                          </a:solidFill>
                          <a:effectLst/>
                          <a:latin typeface="+mn-lt"/>
                          <a:ea typeface="+mn-ea"/>
                          <a:cs typeface="+mn-cs"/>
                        </a:rPr>
                        <a:t>SGK</a:t>
                      </a:r>
                      <a:endParaRPr lang="tr-TR" sz="1600" b="1" dirty="0">
                        <a:solidFill>
                          <a:srgbClr val="0008A0"/>
                        </a:solidFill>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r h="575720">
                <a:tc>
                  <a:txBody>
                    <a:bodyPr/>
                    <a:lstStyle/>
                    <a:p>
                      <a:pPr>
                        <a:lnSpc>
                          <a:spcPct val="115000"/>
                        </a:lnSpc>
                        <a:spcAft>
                          <a:spcPts val="0"/>
                        </a:spcAft>
                      </a:pPr>
                      <a:r>
                        <a:rPr lang="tr-TR" sz="1400" dirty="0">
                          <a:solidFill>
                            <a:srgbClr val="0008A0"/>
                          </a:solidFill>
                          <a:effectLst/>
                          <a:latin typeface="+mn-lt"/>
                          <a:ea typeface="+mn-ea"/>
                          <a:cs typeface="+mn-cs"/>
                        </a:rPr>
                        <a:t>14</a:t>
                      </a:r>
                      <a:endParaRPr lang="tr-TR" sz="1400" dirty="0">
                        <a:solidFill>
                          <a:srgbClr val="0008A0"/>
                        </a:solidFill>
                        <a:effectLst/>
                        <a:latin typeface="Calibri"/>
                        <a:ea typeface="Calibri"/>
                        <a:cs typeface="Times New Roman"/>
                      </a:endParaRPr>
                    </a:p>
                  </a:txBody>
                  <a:tcPr marL="68580" marR="68580" marT="0" marB="0">
                    <a:lnL w="19050" cap="flat" cmpd="sng" algn="ctr">
                      <a:solidFill>
                        <a:srgbClr val="0008A0"/>
                      </a:solidFill>
                      <a:prstDash val="solid"/>
                      <a:round/>
                      <a:headEnd type="none" w="med" len="med"/>
                      <a:tailEnd type="none" w="med" len="med"/>
                    </a:lnL>
                    <a:lnR w="19050" cap="flat" cmpd="sng" algn="ctr">
                      <a:solidFill>
                        <a:srgbClr val="0008A0"/>
                      </a:solidFill>
                      <a:prstDash val="solid"/>
                      <a:round/>
                      <a:headEnd type="none" w="med" len="med"/>
                      <a:tailEnd type="none" w="med" len="med"/>
                    </a:lnR>
                    <a:lnT w="19050" cap="flat" cmpd="sng" algn="ctr">
                      <a:solidFill>
                        <a:srgbClr val="0008A0"/>
                      </a:solidFill>
                      <a:prstDash val="solid"/>
                      <a:round/>
                      <a:headEnd type="none" w="med" len="med"/>
                      <a:tailEnd type="none" w="med" len="med"/>
                    </a:lnT>
                    <a:lnB w="19050" cap="flat" cmpd="sng" algn="ctr">
                      <a:solidFill>
                        <a:srgbClr val="0008A0"/>
                      </a:solidFill>
                      <a:prstDash val="solid"/>
                      <a:round/>
                      <a:headEnd type="none" w="med" len="med"/>
                      <a:tailEnd type="none" w="med" len="med"/>
                    </a:lnB>
                    <a:solidFill>
                      <a:schemeClr val="bg1"/>
                    </a:solidFill>
                  </a:tcPr>
                </a:tc>
                <a:tc>
                  <a:txBody>
                    <a:bodyPr/>
                    <a:lstStyle/>
                    <a:p>
                      <a:pPr>
                        <a:lnSpc>
                          <a:spcPct val="115000"/>
                        </a:lnSpc>
                        <a:spcAft>
                          <a:spcPts val="0"/>
                        </a:spcAft>
                      </a:pPr>
                      <a:r>
                        <a:rPr lang="tr-TR" sz="1800" b="1" dirty="0">
                          <a:solidFill>
                            <a:srgbClr val="0008A0"/>
                          </a:solidFill>
                          <a:effectLst/>
                          <a:latin typeface="Calibri"/>
                          <a:ea typeface="Calibri"/>
                          <a:cs typeface="Times New Roman"/>
                        </a:rPr>
                        <a:t>Sağlık</a:t>
                      </a:r>
                      <a:r>
                        <a:rPr lang="tr-TR" sz="1800" b="1" baseline="0" dirty="0">
                          <a:solidFill>
                            <a:srgbClr val="0008A0"/>
                          </a:solidFill>
                          <a:effectLst/>
                          <a:latin typeface="Calibri"/>
                          <a:ea typeface="Calibri"/>
                          <a:cs typeface="Times New Roman"/>
                        </a:rPr>
                        <a:t> Hizmetlerinde Katılım Payı Muafiyeti</a:t>
                      </a:r>
                      <a:endParaRPr lang="tr-TR" sz="1800" b="1" dirty="0">
                        <a:solidFill>
                          <a:srgbClr val="0008A0"/>
                        </a:solidFill>
                        <a:effectLst/>
                        <a:latin typeface="Calibri"/>
                        <a:ea typeface="Calibri"/>
                        <a:cs typeface="Times New Roman"/>
                      </a:endParaRPr>
                    </a:p>
                  </a:txBody>
                  <a:tcPr marL="68580" marR="68580" marT="0" marB="0">
                    <a:lnL w="19050" cap="flat" cmpd="sng" algn="ctr">
                      <a:solidFill>
                        <a:srgbClr val="0008A0"/>
                      </a:solidFill>
                      <a:prstDash val="solid"/>
                      <a:round/>
                      <a:headEnd type="none" w="med" len="med"/>
                      <a:tailEnd type="none" w="med" len="med"/>
                    </a:lnL>
                  </a:tcPr>
                </a:tc>
                <a:tc>
                  <a:txBody>
                    <a:bodyPr/>
                    <a:lstStyle/>
                    <a:p>
                      <a:pPr algn="ctr">
                        <a:lnSpc>
                          <a:spcPct val="115000"/>
                        </a:lnSpc>
                        <a:spcAft>
                          <a:spcPts val="0"/>
                        </a:spcAft>
                      </a:pPr>
                      <a:r>
                        <a:rPr lang="tr-TR" sz="1800" b="1" dirty="0">
                          <a:solidFill>
                            <a:srgbClr val="0008A0"/>
                          </a:solidFill>
                          <a:effectLst/>
                          <a:latin typeface="Calibri"/>
                          <a:ea typeface="Calibri"/>
                          <a:cs typeface="Times New Roman"/>
                        </a:rPr>
                        <a:t>SGK</a:t>
                      </a:r>
                    </a:p>
                  </a:txBody>
                  <a:tcPr marL="68580" marR="68580" marT="0" marB="0"/>
                </a:tc>
                <a:extLst>
                  <a:ext uri="{0D108BD9-81ED-4DB2-BD59-A6C34878D82A}">
                    <a16:rowId xmlns:a16="http://schemas.microsoft.com/office/drawing/2014/main" val="10006"/>
                  </a:ext>
                </a:extLst>
              </a:tr>
              <a:tr h="575720">
                <a:tc>
                  <a:txBody>
                    <a:bodyPr/>
                    <a:lstStyle/>
                    <a:p>
                      <a:pPr>
                        <a:lnSpc>
                          <a:spcPct val="115000"/>
                        </a:lnSpc>
                        <a:spcAft>
                          <a:spcPts val="0"/>
                        </a:spcAft>
                      </a:pPr>
                      <a:r>
                        <a:rPr lang="tr-TR" sz="1400" dirty="0">
                          <a:solidFill>
                            <a:srgbClr val="0008A0"/>
                          </a:solidFill>
                          <a:effectLst/>
                          <a:latin typeface="Calibri"/>
                          <a:ea typeface="Calibri"/>
                          <a:cs typeface="Times New Roman"/>
                        </a:rPr>
                        <a:t>15</a:t>
                      </a:r>
                    </a:p>
                  </a:txBody>
                  <a:tcPr marL="68580" marR="68580" marT="0" marB="0">
                    <a:lnL w="19050" cap="flat" cmpd="sng" algn="ctr">
                      <a:solidFill>
                        <a:srgbClr val="0008A0"/>
                      </a:solidFill>
                      <a:prstDash val="solid"/>
                      <a:round/>
                      <a:headEnd type="none" w="med" len="med"/>
                      <a:tailEnd type="none" w="med" len="med"/>
                    </a:lnL>
                    <a:lnR w="19050" cap="flat" cmpd="sng" algn="ctr">
                      <a:solidFill>
                        <a:srgbClr val="0008A0"/>
                      </a:solidFill>
                      <a:prstDash val="solid"/>
                      <a:round/>
                      <a:headEnd type="none" w="med" len="med"/>
                      <a:tailEnd type="none" w="med" len="med"/>
                    </a:lnR>
                    <a:lnT w="19050" cap="flat" cmpd="sng" algn="ctr">
                      <a:solidFill>
                        <a:srgbClr val="0008A0"/>
                      </a:solidFill>
                      <a:prstDash val="solid"/>
                      <a:round/>
                      <a:headEnd type="none" w="med" len="med"/>
                      <a:tailEnd type="none" w="med" len="med"/>
                    </a:lnT>
                    <a:lnB w="19050" cap="flat" cmpd="sng" algn="ctr">
                      <a:solidFill>
                        <a:srgbClr val="0008A0"/>
                      </a:solidFill>
                      <a:prstDash val="solid"/>
                      <a:round/>
                      <a:headEnd type="none" w="med" len="med"/>
                      <a:tailEnd type="none" w="med" len="med"/>
                    </a:lnB>
                    <a:solidFill>
                      <a:schemeClr val="bg1"/>
                    </a:solidFill>
                  </a:tcPr>
                </a:tc>
                <a:tc>
                  <a:txBody>
                    <a:bodyPr/>
                    <a:lstStyle/>
                    <a:p>
                      <a:pPr>
                        <a:lnSpc>
                          <a:spcPct val="115000"/>
                        </a:lnSpc>
                        <a:spcAft>
                          <a:spcPts val="0"/>
                        </a:spcAft>
                      </a:pPr>
                      <a:r>
                        <a:rPr lang="tr-TR" sz="1800" b="1" dirty="0">
                          <a:solidFill>
                            <a:srgbClr val="0008A0"/>
                          </a:solidFill>
                          <a:effectLst/>
                          <a:latin typeface="Calibri"/>
                          <a:ea typeface="Calibri"/>
                          <a:cs typeface="Times New Roman"/>
                        </a:rPr>
                        <a:t>Kademe İlerlemesi, Derece Yükselmesi</a:t>
                      </a:r>
                    </a:p>
                  </a:txBody>
                  <a:tcPr marL="68580" marR="68580" marT="0" marB="0">
                    <a:lnL w="19050" cap="flat" cmpd="sng" algn="ctr">
                      <a:solidFill>
                        <a:srgbClr val="0008A0"/>
                      </a:solidFill>
                      <a:prstDash val="solid"/>
                      <a:round/>
                      <a:headEnd type="none" w="med" len="med"/>
                      <a:tailEnd type="none" w="med" len="med"/>
                    </a:lnL>
                  </a:tcPr>
                </a:tc>
                <a:tc>
                  <a:txBody>
                    <a:bodyPr/>
                    <a:lstStyle/>
                    <a:p>
                      <a:pPr algn="ctr">
                        <a:lnSpc>
                          <a:spcPct val="115000"/>
                        </a:lnSpc>
                        <a:spcAft>
                          <a:spcPts val="0"/>
                        </a:spcAft>
                      </a:pPr>
                      <a:r>
                        <a:rPr lang="tr-TR" sz="1800" b="1" dirty="0">
                          <a:solidFill>
                            <a:srgbClr val="0008A0"/>
                          </a:solidFill>
                          <a:effectLst/>
                          <a:latin typeface="Calibri"/>
                          <a:ea typeface="Calibri"/>
                          <a:cs typeface="Times New Roman"/>
                        </a:rPr>
                        <a:t>SGK</a:t>
                      </a:r>
                    </a:p>
                    <a:p>
                      <a:pPr algn="ctr">
                        <a:lnSpc>
                          <a:spcPct val="115000"/>
                        </a:lnSpc>
                        <a:spcAft>
                          <a:spcPts val="0"/>
                        </a:spcAft>
                      </a:pPr>
                      <a:r>
                        <a:rPr lang="tr-TR" sz="1800" b="1" dirty="0">
                          <a:solidFill>
                            <a:srgbClr val="0008A0"/>
                          </a:solidFill>
                          <a:effectLst/>
                          <a:latin typeface="Calibri"/>
                          <a:ea typeface="Calibri"/>
                          <a:cs typeface="Times New Roman"/>
                        </a:rPr>
                        <a:t>Öğrenim Belgesi ile SGK</a:t>
                      </a:r>
                    </a:p>
                  </a:txBody>
                  <a:tcPr marL="68580" marR="68580" marT="0" marB="0"/>
                </a:tc>
                <a:extLst>
                  <a:ext uri="{0D108BD9-81ED-4DB2-BD59-A6C34878D82A}">
                    <a16:rowId xmlns:a16="http://schemas.microsoft.com/office/drawing/2014/main" val="10007"/>
                  </a:ext>
                </a:extLst>
              </a:tr>
            </a:tbl>
          </a:graphicData>
        </a:graphic>
      </p:graphicFrame>
      <p:sp>
        <p:nvSpPr>
          <p:cNvPr id="6" name="Başlık 3"/>
          <p:cNvSpPr txBox="1">
            <a:spLocks/>
          </p:cNvSpPr>
          <p:nvPr/>
        </p:nvSpPr>
        <p:spPr bwMode="auto">
          <a:xfrm>
            <a:off x="1841614" y="109573"/>
            <a:ext cx="8350444" cy="822583"/>
          </a:xfrm>
          <a:prstGeom prst="rect">
            <a:avLst/>
          </a:prstGeom>
          <a:solidFill>
            <a:srgbClr val="C00000"/>
          </a:solidFill>
          <a:ln>
            <a:noFill/>
          </a:ln>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lt1"/>
                </a:solidFill>
                <a:latin typeface="+mn-lt"/>
                <a:ea typeface="+mn-ea"/>
                <a:cs typeface="+mn-cs"/>
              </a:defRPr>
            </a:lvl1pPr>
            <a:lvl2pPr algn="ctr" rtl="0" eaLnBrk="0" fontAlgn="base" hangingPunct="0">
              <a:spcBef>
                <a:spcPct val="0"/>
              </a:spcBef>
              <a:spcAft>
                <a:spcPct val="0"/>
              </a:spcAft>
              <a:defRPr sz="4400">
                <a:solidFill>
                  <a:schemeClr val="lt1"/>
                </a:solidFill>
                <a:latin typeface="+mn-lt"/>
                <a:ea typeface="+mn-ea"/>
                <a:cs typeface="+mn-cs"/>
              </a:defRPr>
            </a:lvl2pPr>
            <a:lvl3pPr algn="ctr" rtl="0" eaLnBrk="0" fontAlgn="base" hangingPunct="0">
              <a:spcBef>
                <a:spcPct val="0"/>
              </a:spcBef>
              <a:spcAft>
                <a:spcPct val="0"/>
              </a:spcAft>
              <a:defRPr sz="4400">
                <a:solidFill>
                  <a:schemeClr val="lt1"/>
                </a:solidFill>
                <a:latin typeface="+mn-lt"/>
                <a:ea typeface="+mn-ea"/>
                <a:cs typeface="+mn-cs"/>
              </a:defRPr>
            </a:lvl3pPr>
            <a:lvl4pPr algn="ctr" rtl="0" eaLnBrk="0" fontAlgn="base" hangingPunct="0">
              <a:spcBef>
                <a:spcPct val="0"/>
              </a:spcBef>
              <a:spcAft>
                <a:spcPct val="0"/>
              </a:spcAft>
              <a:defRPr sz="4400">
                <a:solidFill>
                  <a:schemeClr val="lt1"/>
                </a:solidFill>
                <a:latin typeface="+mn-lt"/>
                <a:ea typeface="+mn-ea"/>
                <a:cs typeface="+mn-cs"/>
              </a:defRPr>
            </a:lvl4pPr>
            <a:lvl5pPr algn="ctr" rtl="0" eaLnBrk="0" fontAlgn="base" hangingPunct="0">
              <a:spcBef>
                <a:spcPct val="0"/>
              </a:spcBef>
              <a:spcAft>
                <a:spcPct val="0"/>
              </a:spcAft>
              <a:defRPr sz="4400">
                <a:solidFill>
                  <a:schemeClr val="lt1"/>
                </a:solidFill>
                <a:latin typeface="+mn-lt"/>
                <a:ea typeface="+mn-ea"/>
                <a:cs typeface="+mn-cs"/>
              </a:defRPr>
            </a:lvl5pPr>
            <a:lvl6pPr marL="457200" algn="ctr" rtl="0" fontAlgn="base">
              <a:spcBef>
                <a:spcPct val="0"/>
              </a:spcBef>
              <a:spcAft>
                <a:spcPct val="0"/>
              </a:spcAft>
              <a:defRPr sz="4400">
                <a:solidFill>
                  <a:schemeClr val="lt1"/>
                </a:solidFill>
                <a:latin typeface="+mn-lt"/>
                <a:ea typeface="+mn-ea"/>
                <a:cs typeface="+mn-cs"/>
              </a:defRPr>
            </a:lvl6pPr>
            <a:lvl7pPr marL="914400" algn="ctr" rtl="0" fontAlgn="base">
              <a:spcBef>
                <a:spcPct val="0"/>
              </a:spcBef>
              <a:spcAft>
                <a:spcPct val="0"/>
              </a:spcAft>
              <a:defRPr sz="4400">
                <a:solidFill>
                  <a:schemeClr val="lt1"/>
                </a:solidFill>
                <a:latin typeface="+mn-lt"/>
                <a:ea typeface="+mn-ea"/>
                <a:cs typeface="+mn-cs"/>
              </a:defRPr>
            </a:lvl7pPr>
            <a:lvl8pPr marL="1371600" algn="ctr" rtl="0" fontAlgn="base">
              <a:spcBef>
                <a:spcPct val="0"/>
              </a:spcBef>
              <a:spcAft>
                <a:spcPct val="0"/>
              </a:spcAft>
              <a:defRPr sz="4400">
                <a:solidFill>
                  <a:schemeClr val="lt1"/>
                </a:solidFill>
                <a:latin typeface="+mn-lt"/>
                <a:ea typeface="+mn-ea"/>
                <a:cs typeface="+mn-cs"/>
              </a:defRPr>
            </a:lvl8pPr>
            <a:lvl9pPr marL="1828800" algn="ctr" rtl="0" fontAlgn="base">
              <a:spcBef>
                <a:spcPct val="0"/>
              </a:spcBef>
              <a:spcAft>
                <a:spcPct val="0"/>
              </a:spcAft>
              <a:defRPr sz="4400">
                <a:solidFill>
                  <a:schemeClr val="lt1"/>
                </a:solidFill>
                <a:latin typeface="+mn-lt"/>
                <a:ea typeface="+mn-ea"/>
                <a:cs typeface="+mn-cs"/>
              </a:defRPr>
            </a:lvl9pPr>
          </a:lstStyle>
          <a:p>
            <a:r>
              <a:rPr lang="tr-TR" sz="3200" b="1" dirty="0">
                <a:solidFill>
                  <a:prstClr val="white"/>
                </a:solidFill>
              </a:rPr>
              <a:t>Genel Haklar ve Uygulayıcı Kurumlar</a:t>
            </a:r>
          </a:p>
        </p:txBody>
      </p:sp>
    </p:spTree>
    <p:extLst>
      <p:ext uri="{BB962C8B-B14F-4D97-AF65-F5344CB8AC3E}">
        <p14:creationId xmlns:p14="http://schemas.microsoft.com/office/powerpoint/2010/main" val="25885609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yagram 3"/>
          <p:cNvGraphicFramePr/>
          <p:nvPr>
            <p:extLst>
              <p:ext uri="{D42A27DB-BD31-4B8C-83A1-F6EECF244321}">
                <p14:modId xmlns:p14="http://schemas.microsoft.com/office/powerpoint/2010/main" val="995401472"/>
              </p:ext>
            </p:extLst>
          </p:nvPr>
        </p:nvGraphicFramePr>
        <p:xfrm>
          <a:off x="2999656" y="1260628"/>
          <a:ext cx="6096000" cy="44726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19356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half" idx="1"/>
          </p:nvPr>
        </p:nvSpPr>
        <p:spPr>
          <a:xfrm>
            <a:off x="1083076" y="328474"/>
            <a:ext cx="8901357" cy="4962617"/>
          </a:xfrm>
          <a:prstGeom prst="rect">
            <a:avLst/>
          </a:prstGeom>
        </p:spPr>
        <p:txBody>
          <a:bodyPr>
            <a:normAutofit fontScale="92500"/>
          </a:bodyPr>
          <a:lstStyle/>
          <a:p>
            <a:pPr marL="0" indent="0" algn="just">
              <a:buNone/>
            </a:pPr>
            <a:endParaRPr lang="tr-TR" sz="2400" dirty="0"/>
          </a:p>
          <a:p>
            <a:pPr marL="0" indent="0" algn="just">
              <a:buNone/>
            </a:pPr>
            <a:endParaRPr lang="tr-TR" sz="2400" dirty="0">
              <a:latin typeface="+mj-lt"/>
            </a:endParaRPr>
          </a:p>
          <a:p>
            <a:pPr marL="0" indent="0" algn="just">
              <a:buNone/>
            </a:pPr>
            <a:endParaRPr lang="tr-TR" sz="2400" dirty="0">
              <a:latin typeface="+mj-lt"/>
            </a:endParaRPr>
          </a:p>
          <a:p>
            <a:pPr algn="just"/>
            <a:r>
              <a:rPr lang="tr-TR" sz="2400" dirty="0">
                <a:solidFill>
                  <a:schemeClr val="tx1"/>
                </a:solidFill>
              </a:rPr>
              <a:t>Terör eylemleri veya terörle mücadele kapsamında yürütülen faaliyetler nedeniyle hayatını kaybeden veya engelli hale gelenlere 5233 sayılı kanun kapsamında aylık bağlanır ayrıca bu nedenlerden dolayı maddî zarara uğrayan kişilerin, bu zararlarının karşılanmasına ilişkin illerde Valilikler bünyesinde Zarar Tespit Komisyonu oluşturulur.</a:t>
            </a:r>
          </a:p>
          <a:p>
            <a:pPr algn="just"/>
            <a:r>
              <a:rPr lang="tr-TR" sz="2400" dirty="0">
                <a:solidFill>
                  <a:schemeClr val="tx1"/>
                </a:solidFill>
              </a:rPr>
              <a:t> Komisyon, bir başkan ve altı üyeden oluşur. Valinin görevlendireceği vali yardımcısı komisyonun başkanı; maliye, bayındırlık ve iskân, tarım ve </a:t>
            </a:r>
            <a:r>
              <a:rPr lang="tr-TR" sz="2400" dirty="0" err="1">
                <a:solidFill>
                  <a:schemeClr val="tx1"/>
                </a:solidFill>
              </a:rPr>
              <a:t>köyişleri</a:t>
            </a:r>
            <a:r>
              <a:rPr lang="tr-TR" sz="2400" dirty="0">
                <a:solidFill>
                  <a:schemeClr val="tx1"/>
                </a:solidFill>
              </a:rPr>
              <a:t>, sağlık, sanayi ve ticaret konularında uzman ve o ilde görev yapan kamu görevlilerinden vali tarafından belirlenecek birer kişi ile baro yönetim kurulunca baroya kayıtlı olanlar arasından görevlendirilecek bir avukat komisyonun üyesidir. </a:t>
            </a:r>
          </a:p>
        </p:txBody>
      </p:sp>
      <p:sp>
        <p:nvSpPr>
          <p:cNvPr id="2" name="Dikdörtgen 1">
            <a:extLst>
              <a:ext uri="{FF2B5EF4-FFF2-40B4-BE49-F238E27FC236}">
                <a16:creationId xmlns:a16="http://schemas.microsoft.com/office/drawing/2014/main" id="{F4099713-B651-4C06-AC37-9FDC90A73835}"/>
              </a:ext>
            </a:extLst>
          </p:cNvPr>
          <p:cNvSpPr/>
          <p:nvPr/>
        </p:nvSpPr>
        <p:spPr>
          <a:xfrm>
            <a:off x="4660777" y="266330"/>
            <a:ext cx="3346881" cy="461665"/>
          </a:xfrm>
          <a:prstGeom prst="rect">
            <a:avLst/>
          </a:prstGeom>
        </p:spPr>
        <p:txBody>
          <a:bodyPr wrap="square">
            <a:spAutoFit/>
          </a:bodyPr>
          <a:lstStyle/>
          <a:p>
            <a:r>
              <a:rPr lang="tr-TR" sz="2400" dirty="0">
                <a:solidFill>
                  <a:schemeClr val="bg1"/>
                </a:solidFill>
              </a:rPr>
              <a:t>5233 sayılı Kanun</a:t>
            </a:r>
            <a:endParaRPr lang="tr-TR" sz="2400" dirty="0"/>
          </a:p>
        </p:txBody>
      </p:sp>
    </p:spTree>
    <p:extLst>
      <p:ext uri="{BB962C8B-B14F-4D97-AF65-F5344CB8AC3E}">
        <p14:creationId xmlns:p14="http://schemas.microsoft.com/office/powerpoint/2010/main" val="37234155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660124" y="1669002"/>
            <a:ext cx="8252300" cy="4064254"/>
          </a:xfrm>
        </p:spPr>
        <p:txBody>
          <a:bodyPr>
            <a:normAutofit/>
          </a:bodyPr>
          <a:lstStyle/>
          <a:p>
            <a:pPr>
              <a:lnSpc>
                <a:spcPct val="115000"/>
              </a:lnSpc>
            </a:pPr>
            <a:r>
              <a:rPr lang="tr-TR" sz="2000" dirty="0">
                <a:solidFill>
                  <a:schemeClr val="tx1"/>
                </a:solidFill>
                <a:latin typeface="+mn-lt"/>
                <a:ea typeface="Times New Roman"/>
                <a:cs typeface="TimesNewRomanPSMT"/>
              </a:rPr>
              <a:t>5233 sayılı Terör ve Terörle Mücadeleden Doğan Zararların Karşılanması Hakkında Kanun hükümleri gereğince terör mağduru sivil vatandaşlara yönelik iş ve işlemler Valilikler tarafından yürütülmektedir. Bu kapsamda olayın meydana geldiği il sınırları içerisinde ilgili Valilik tarafından işlem görüp, Sosyal Güvenlik Kurumu tarafından aylık bağlanması gerekmektedir.</a:t>
            </a:r>
            <a:endParaRPr lang="tr-TR" sz="2000" dirty="0">
              <a:solidFill>
                <a:schemeClr val="tx1"/>
              </a:solidFill>
              <a:latin typeface="+mn-lt"/>
              <a:ea typeface="Calibri"/>
              <a:cs typeface="Times New Roman"/>
            </a:endParaRPr>
          </a:p>
          <a:p>
            <a:pPr>
              <a:lnSpc>
                <a:spcPct val="115000"/>
              </a:lnSpc>
            </a:pPr>
            <a:r>
              <a:rPr lang="tr-TR" sz="2000" dirty="0">
                <a:solidFill>
                  <a:schemeClr val="tx1"/>
                </a:solidFill>
                <a:latin typeface="+mn-lt"/>
                <a:ea typeface="Times New Roman"/>
                <a:cs typeface="TimesNewRomanPSMT"/>
              </a:rPr>
              <a:t> Yukarıda sayılan iş ve işlemler gerçekleştirildiği takdirde, istihdam hak sahibinin ikamet ettiği ilde bulunan Aile ve Sosyal Hizmetler İl Müdürlüğü'ne müracaat  etmesi gerekmektedir.</a:t>
            </a:r>
            <a:endParaRPr lang="tr-TR" sz="2000" dirty="0">
              <a:solidFill>
                <a:schemeClr val="tx1"/>
              </a:solidFill>
              <a:latin typeface="+mn-lt"/>
              <a:ea typeface="Calibri"/>
              <a:cs typeface="Times New Roman"/>
            </a:endParaRPr>
          </a:p>
          <a:p>
            <a:pPr marL="0" indent="0">
              <a:lnSpc>
                <a:spcPct val="115000"/>
              </a:lnSpc>
              <a:buNone/>
            </a:pPr>
            <a:endParaRPr lang="tr-TR" sz="1800" dirty="0">
              <a:solidFill>
                <a:schemeClr val="tx1"/>
              </a:solidFill>
              <a:ea typeface="Calibri"/>
              <a:cs typeface="Times New Roman"/>
            </a:endParaRPr>
          </a:p>
          <a:p>
            <a:pPr marL="0" indent="0">
              <a:buNone/>
            </a:pPr>
            <a:endParaRPr lang="tr-TR" dirty="0">
              <a:solidFill>
                <a:srgbClr val="C00000"/>
              </a:solidFill>
            </a:endParaRPr>
          </a:p>
          <a:p>
            <a:pPr marL="0" indent="0">
              <a:buNone/>
            </a:pPr>
            <a:endParaRPr lang="tr-TR" sz="2800" dirty="0">
              <a:latin typeface="+mj-lt"/>
              <a:ea typeface="Calibri"/>
            </a:endParaRPr>
          </a:p>
          <a:p>
            <a:pPr marL="0" indent="0">
              <a:buNone/>
            </a:pPr>
            <a:endParaRPr lang="tr-TR" sz="2800" dirty="0">
              <a:solidFill>
                <a:srgbClr val="FF0000"/>
              </a:solidFill>
              <a:latin typeface="+mj-lt"/>
              <a:ea typeface="Calibri"/>
            </a:endParaRPr>
          </a:p>
          <a:p>
            <a:pPr marL="0" indent="0">
              <a:buNone/>
            </a:pPr>
            <a:endParaRPr lang="tr-TR" sz="2800" dirty="0">
              <a:latin typeface="+mj-lt"/>
              <a:ea typeface="Calibri"/>
            </a:endParaRPr>
          </a:p>
          <a:p>
            <a:pPr algn="just">
              <a:buNone/>
            </a:pPr>
            <a:endParaRPr lang="tr-TR" sz="2800" dirty="0">
              <a:solidFill>
                <a:srgbClr val="000099"/>
              </a:solidFill>
            </a:endParaRPr>
          </a:p>
          <a:p>
            <a:pPr marL="0" indent="0">
              <a:buNone/>
            </a:pPr>
            <a:endParaRPr lang="tr-TR" sz="4000" dirty="0">
              <a:solidFill>
                <a:srgbClr val="000099"/>
              </a:solidFill>
            </a:endParaRPr>
          </a:p>
        </p:txBody>
      </p:sp>
      <p:sp>
        <p:nvSpPr>
          <p:cNvPr id="2" name="Dikdörtgen 1">
            <a:extLst>
              <a:ext uri="{FF2B5EF4-FFF2-40B4-BE49-F238E27FC236}">
                <a16:creationId xmlns:a16="http://schemas.microsoft.com/office/drawing/2014/main" id="{1179301C-2C4A-424B-AEFE-2CC354BC6549}"/>
              </a:ext>
            </a:extLst>
          </p:cNvPr>
          <p:cNvSpPr/>
          <p:nvPr/>
        </p:nvSpPr>
        <p:spPr>
          <a:xfrm>
            <a:off x="2938509" y="59088"/>
            <a:ext cx="5628442" cy="830997"/>
          </a:xfrm>
          <a:prstGeom prst="rect">
            <a:avLst/>
          </a:prstGeom>
        </p:spPr>
        <p:txBody>
          <a:bodyPr wrap="square">
            <a:spAutoFit/>
          </a:bodyPr>
          <a:lstStyle/>
          <a:p>
            <a:r>
              <a:rPr lang="tr-TR" sz="2400" dirty="0">
                <a:solidFill>
                  <a:schemeClr val="bg1"/>
                </a:solidFill>
              </a:rPr>
              <a:t>Terör Mağduru Sivil Vatandaşlarımıza İstihdam ve Aylık Bağlama Hakkı</a:t>
            </a:r>
            <a:endParaRPr lang="tr-TR" sz="2400" dirty="0"/>
          </a:p>
        </p:txBody>
      </p:sp>
    </p:spTree>
    <p:extLst>
      <p:ext uri="{BB962C8B-B14F-4D97-AF65-F5344CB8AC3E}">
        <p14:creationId xmlns:p14="http://schemas.microsoft.com/office/powerpoint/2010/main" val="5112976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015231" y="1500326"/>
            <a:ext cx="8041209" cy="4896282"/>
          </a:xfrm>
        </p:spPr>
        <p:txBody>
          <a:bodyPr>
            <a:normAutofit/>
          </a:bodyPr>
          <a:lstStyle/>
          <a:p>
            <a:pPr marL="0" indent="0">
              <a:buNone/>
            </a:pPr>
            <a:r>
              <a:rPr lang="tr-TR" sz="2600" dirty="0">
                <a:solidFill>
                  <a:schemeClr val="tx1"/>
                </a:solidFill>
                <a:latin typeface="+mj-lt"/>
              </a:rPr>
              <a:t>Özetle,</a:t>
            </a:r>
          </a:p>
          <a:p>
            <a:pPr marL="0" indent="0">
              <a:buNone/>
            </a:pPr>
            <a:r>
              <a:rPr lang="tr-TR" sz="2600" dirty="0">
                <a:solidFill>
                  <a:schemeClr val="tx1"/>
                </a:solidFill>
                <a:latin typeface="+mj-lt"/>
              </a:rPr>
              <a:t>*</a:t>
            </a:r>
            <a:r>
              <a:rPr lang="tr-TR" sz="2200" dirty="0">
                <a:solidFill>
                  <a:schemeClr val="tx1"/>
                </a:solidFill>
                <a:latin typeface="+mj-lt"/>
              </a:rPr>
              <a:t>17/7/2004 tarih ve 5233 sayılı Terör Ve Terörle Mücadeleden Doğan Zararların Karşılanması Hakkında Kanun çıkartılarak terörden mağdur olan sivil vatandaşlarımıza tazminat hakkı verilmiştir. </a:t>
            </a:r>
          </a:p>
          <a:p>
            <a:pPr marL="0" indent="0">
              <a:buNone/>
            </a:pPr>
            <a:r>
              <a:rPr lang="tr-TR" sz="2200" dirty="0">
                <a:solidFill>
                  <a:schemeClr val="tx1"/>
                </a:solidFill>
                <a:latin typeface="+mj-lt"/>
              </a:rPr>
              <a:t>*Terör mağduru sivil vatandaşlardan hayatını kaybedenlerin yakınlarına veya engelli hale gelenlere sosyal güvencesinin olup olmadığına bakılmaksızın aylık bağlanmaktadır.</a:t>
            </a:r>
          </a:p>
          <a:p>
            <a:pPr marL="0" indent="0">
              <a:buNone/>
            </a:pPr>
            <a:r>
              <a:rPr lang="tr-TR" sz="2200" dirty="0">
                <a:solidFill>
                  <a:schemeClr val="tx1"/>
                </a:solidFill>
                <a:latin typeface="+mj-lt"/>
              </a:rPr>
              <a:t>*Terör mağduru sivil vatandaşlardan terör eylemleri nedeni ile hayatını kaybedenlerin yakınlarına veya engelli hale gelenlere kamuda bir istihdam hakkı sağlanmıştır.</a:t>
            </a:r>
          </a:p>
        </p:txBody>
      </p:sp>
      <p:sp>
        <p:nvSpPr>
          <p:cNvPr id="2" name="Dikdörtgen 1">
            <a:extLst>
              <a:ext uri="{FF2B5EF4-FFF2-40B4-BE49-F238E27FC236}">
                <a16:creationId xmlns:a16="http://schemas.microsoft.com/office/drawing/2014/main" id="{273C1F43-250A-4B1D-9587-46261EDD78FA}"/>
              </a:ext>
            </a:extLst>
          </p:cNvPr>
          <p:cNvSpPr/>
          <p:nvPr/>
        </p:nvSpPr>
        <p:spPr>
          <a:xfrm>
            <a:off x="3435658" y="88778"/>
            <a:ext cx="5592932" cy="830997"/>
          </a:xfrm>
          <a:prstGeom prst="rect">
            <a:avLst/>
          </a:prstGeom>
        </p:spPr>
        <p:txBody>
          <a:bodyPr wrap="square">
            <a:spAutoFit/>
          </a:bodyPr>
          <a:lstStyle/>
          <a:p>
            <a:r>
              <a:rPr lang="tr-TR" sz="2400" dirty="0">
                <a:solidFill>
                  <a:schemeClr val="bg1"/>
                </a:solidFill>
              </a:rPr>
              <a:t>Terör Mağduru Sivil Vatandaşlarımıza İstihdam Hakkı</a:t>
            </a:r>
            <a:endParaRPr lang="tr-TR" sz="2400" dirty="0"/>
          </a:p>
        </p:txBody>
      </p:sp>
    </p:spTree>
    <p:extLst>
      <p:ext uri="{BB962C8B-B14F-4D97-AF65-F5344CB8AC3E}">
        <p14:creationId xmlns:p14="http://schemas.microsoft.com/office/powerpoint/2010/main" val="25098220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yagram 3"/>
          <p:cNvGraphicFramePr/>
          <p:nvPr>
            <p:extLst>
              <p:ext uri="{D42A27DB-BD31-4B8C-83A1-F6EECF244321}">
                <p14:modId xmlns:p14="http://schemas.microsoft.com/office/powerpoint/2010/main" val="3767152888"/>
              </p:ext>
            </p:extLst>
          </p:nvPr>
        </p:nvGraphicFramePr>
        <p:xfrm>
          <a:off x="2999656" y="1127464"/>
          <a:ext cx="6408712" cy="51098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14224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631504" y="2276872"/>
            <a:ext cx="8280920" cy="3456384"/>
          </a:xfrm>
        </p:spPr>
        <p:txBody>
          <a:bodyPr>
            <a:normAutofit/>
          </a:bodyPr>
          <a:lstStyle/>
          <a:p>
            <a:pPr marL="0" indent="0">
              <a:buNone/>
            </a:pPr>
            <a:endParaRPr lang="tr-TR" dirty="0">
              <a:solidFill>
                <a:srgbClr val="C00000"/>
              </a:solidFill>
            </a:endParaRPr>
          </a:p>
          <a:p>
            <a:pPr marL="0" indent="0">
              <a:buNone/>
            </a:pPr>
            <a:endParaRPr lang="tr-TR" sz="2800" dirty="0">
              <a:latin typeface="+mj-lt"/>
              <a:ea typeface="Calibri"/>
            </a:endParaRPr>
          </a:p>
          <a:p>
            <a:pPr marL="0" indent="0">
              <a:buNone/>
            </a:pPr>
            <a:endParaRPr lang="tr-TR" sz="2800" dirty="0">
              <a:solidFill>
                <a:srgbClr val="FF0000"/>
              </a:solidFill>
              <a:latin typeface="+mj-lt"/>
              <a:ea typeface="Calibri"/>
            </a:endParaRPr>
          </a:p>
          <a:p>
            <a:pPr marL="0" indent="0">
              <a:buNone/>
            </a:pPr>
            <a:endParaRPr lang="tr-TR" sz="2800" dirty="0">
              <a:latin typeface="+mj-lt"/>
              <a:ea typeface="Calibri"/>
            </a:endParaRPr>
          </a:p>
          <a:p>
            <a:pPr algn="just">
              <a:buNone/>
            </a:pPr>
            <a:endParaRPr lang="tr-TR" sz="2800" dirty="0">
              <a:solidFill>
                <a:srgbClr val="000099"/>
              </a:solidFill>
            </a:endParaRPr>
          </a:p>
          <a:p>
            <a:pPr marL="0" indent="0">
              <a:buNone/>
            </a:pPr>
            <a:endParaRPr lang="tr-TR" sz="4000" dirty="0">
              <a:solidFill>
                <a:srgbClr val="000099"/>
              </a:solidFill>
            </a:endParaRPr>
          </a:p>
        </p:txBody>
      </p:sp>
      <p:sp>
        <p:nvSpPr>
          <p:cNvPr id="2" name="Dikdörtgen 1"/>
          <p:cNvSpPr/>
          <p:nvPr/>
        </p:nvSpPr>
        <p:spPr>
          <a:xfrm>
            <a:off x="1801633" y="2089577"/>
            <a:ext cx="6210690" cy="3170099"/>
          </a:xfrm>
          <a:prstGeom prst="rect">
            <a:avLst/>
          </a:prstGeom>
        </p:spPr>
        <p:txBody>
          <a:bodyPr wrap="square">
            <a:spAutoFit/>
          </a:bodyPr>
          <a:lstStyle/>
          <a:p>
            <a:pPr algn="just">
              <a:spcBef>
                <a:spcPts val="400"/>
              </a:spcBef>
              <a:buClr>
                <a:srgbClr val="93A299"/>
              </a:buClr>
            </a:pPr>
            <a:r>
              <a:rPr lang="tr-TR" sz="2000" dirty="0">
                <a:latin typeface="Arial" panose="020B0604020202020204" pitchFamily="34" charset="0"/>
                <a:cs typeface="Arial" panose="020B0604020202020204" pitchFamily="34" charset="0"/>
              </a:rPr>
              <a:t>Milli Mücadeleye iştirak eden ve bu sebeple kendilerine İstiklal Madalyası verilmiş bulunan Türk Vatandaşları ile 1950 yılında Türk Tugayının Kore'ye ayak bastığı Ekim ayında başlamak ve 1953 yılı </a:t>
            </a:r>
            <a:r>
              <a:rPr lang="tr-TR" sz="2000" dirty="0" err="1">
                <a:latin typeface="Arial" panose="020B0604020202020204" pitchFamily="34" charset="0"/>
                <a:cs typeface="Arial" panose="020B0604020202020204" pitchFamily="34" charset="0"/>
              </a:rPr>
              <a:t>Pan-Munjon</a:t>
            </a:r>
            <a:r>
              <a:rPr lang="tr-TR" sz="2000" dirty="0">
                <a:latin typeface="Arial" panose="020B0604020202020204" pitchFamily="34" charset="0"/>
                <a:cs typeface="Arial" panose="020B0604020202020204" pitchFamily="34" charset="0"/>
              </a:rPr>
              <a:t> Ateşkes Anlaşmasına kadar Kore'de fiilen savaşa katılmış olan Türk Vatandaşlarına ve 1974 yılında Temmuz 1 inci ve Ağustos 2 </a:t>
            </a:r>
            <a:r>
              <a:rPr lang="tr-TR" sz="2000" dirty="0" err="1">
                <a:latin typeface="Arial" panose="020B0604020202020204" pitchFamily="34" charset="0"/>
                <a:cs typeface="Arial" panose="020B0604020202020204" pitchFamily="34" charset="0"/>
              </a:rPr>
              <a:t>nci</a:t>
            </a:r>
            <a:r>
              <a:rPr lang="tr-TR" sz="2000" dirty="0">
                <a:latin typeface="Arial" panose="020B0604020202020204" pitchFamily="34" charset="0"/>
                <a:cs typeface="Arial" panose="020B0604020202020204" pitchFamily="34" charset="0"/>
              </a:rPr>
              <a:t> Barış Harekatına Kıbrıs'ta fiilen görev alarak katılmış olan Türk Vatandaşlarına bağlanan aylıklar bu Kanun kapsamındadır.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0322" y="1805019"/>
            <a:ext cx="2495598" cy="373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a:extLst>
              <a:ext uri="{FF2B5EF4-FFF2-40B4-BE49-F238E27FC236}">
                <a16:creationId xmlns:a16="http://schemas.microsoft.com/office/drawing/2014/main" id="{5DA90589-C93E-4378-9FD3-EB289DD96680}"/>
              </a:ext>
            </a:extLst>
          </p:cNvPr>
          <p:cNvSpPr/>
          <p:nvPr/>
        </p:nvSpPr>
        <p:spPr>
          <a:xfrm>
            <a:off x="3932808" y="319596"/>
            <a:ext cx="4767308" cy="461665"/>
          </a:xfrm>
          <a:prstGeom prst="rect">
            <a:avLst/>
          </a:prstGeom>
        </p:spPr>
        <p:txBody>
          <a:bodyPr wrap="square">
            <a:spAutoFit/>
          </a:bodyPr>
          <a:lstStyle/>
          <a:p>
            <a:r>
              <a:rPr lang="tr-TR" sz="2400" dirty="0">
                <a:solidFill>
                  <a:schemeClr val="bg1"/>
                </a:solidFill>
              </a:rPr>
              <a:t>1005 sayılı Kanun</a:t>
            </a:r>
            <a:endParaRPr lang="tr-TR" sz="2400" dirty="0"/>
          </a:p>
        </p:txBody>
      </p:sp>
    </p:spTree>
    <p:extLst>
      <p:ext uri="{BB962C8B-B14F-4D97-AF65-F5344CB8AC3E}">
        <p14:creationId xmlns:p14="http://schemas.microsoft.com/office/powerpoint/2010/main" val="16248279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631504" y="2276872"/>
            <a:ext cx="8280920" cy="3456384"/>
          </a:xfrm>
        </p:spPr>
        <p:txBody>
          <a:bodyPr>
            <a:normAutofit/>
          </a:bodyPr>
          <a:lstStyle/>
          <a:p>
            <a:pPr marL="0" indent="0">
              <a:buNone/>
            </a:pPr>
            <a:endParaRPr lang="tr-TR" dirty="0">
              <a:solidFill>
                <a:srgbClr val="C00000"/>
              </a:solidFill>
            </a:endParaRPr>
          </a:p>
          <a:p>
            <a:pPr marL="0" indent="0">
              <a:buNone/>
            </a:pPr>
            <a:endParaRPr lang="tr-TR" sz="2800" dirty="0">
              <a:latin typeface="+mj-lt"/>
              <a:ea typeface="Calibri"/>
            </a:endParaRPr>
          </a:p>
          <a:p>
            <a:pPr marL="0" indent="0">
              <a:buNone/>
            </a:pPr>
            <a:endParaRPr lang="tr-TR" sz="2800" dirty="0">
              <a:solidFill>
                <a:srgbClr val="FF0000"/>
              </a:solidFill>
              <a:latin typeface="+mj-lt"/>
              <a:ea typeface="Calibri"/>
            </a:endParaRPr>
          </a:p>
          <a:p>
            <a:pPr marL="0" indent="0">
              <a:buNone/>
            </a:pPr>
            <a:endParaRPr lang="tr-TR" sz="2800" dirty="0">
              <a:latin typeface="+mj-lt"/>
              <a:ea typeface="Calibri"/>
            </a:endParaRPr>
          </a:p>
          <a:p>
            <a:pPr algn="just">
              <a:buNone/>
            </a:pPr>
            <a:endParaRPr lang="tr-TR" sz="2800" dirty="0">
              <a:solidFill>
                <a:srgbClr val="000099"/>
              </a:solidFill>
            </a:endParaRPr>
          </a:p>
          <a:p>
            <a:pPr marL="0" indent="0">
              <a:buNone/>
            </a:pPr>
            <a:endParaRPr lang="tr-TR" sz="4000" dirty="0">
              <a:solidFill>
                <a:srgbClr val="000099"/>
              </a:solidFill>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3589" y="1576316"/>
            <a:ext cx="2495598" cy="373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2180566" y="2123856"/>
            <a:ext cx="5400600" cy="2954655"/>
          </a:xfrm>
          <a:prstGeom prst="rect">
            <a:avLst/>
          </a:prstGeom>
        </p:spPr>
        <p:txBody>
          <a:bodyPr wrap="square">
            <a:spAutoFit/>
          </a:bodyPr>
          <a:lstStyle/>
          <a:p>
            <a:pPr algn="just">
              <a:lnSpc>
                <a:spcPct val="115000"/>
              </a:lnSpc>
              <a:spcBef>
                <a:spcPct val="20000"/>
              </a:spcBef>
              <a:buClr>
                <a:srgbClr val="93A299"/>
              </a:buClr>
            </a:pPr>
            <a:r>
              <a:rPr lang="tr-TR" sz="2000" dirty="0">
                <a:solidFill>
                  <a:srgbClr val="564B3C"/>
                </a:solidFill>
                <a:latin typeface="Arial" panose="020B0604020202020204" pitchFamily="34" charset="0"/>
                <a:ea typeface="Calibri"/>
                <a:cs typeface="Arial" panose="020B0604020202020204" pitchFamily="34" charset="0"/>
              </a:rPr>
              <a:t>* </a:t>
            </a:r>
            <a:r>
              <a:rPr lang="tr-TR" sz="2000" dirty="0">
                <a:latin typeface="Arial" panose="020B0604020202020204" pitchFamily="34" charset="0"/>
                <a:ea typeface="Calibri"/>
                <a:cs typeface="Arial" panose="020B0604020202020204" pitchFamily="34" charset="0"/>
              </a:rPr>
              <a:t>1005 sayılı Kanun kapsamına giren muharip gazilerimizin hayatlarını kaybetmeleri halinde almakta oldukları aylıklar dul eşlerine ise %75 oranında bağlanmakta olup, bu aylık çocuklara intikal etmemektedir. </a:t>
            </a:r>
          </a:p>
          <a:p>
            <a:pPr algn="just">
              <a:lnSpc>
                <a:spcPct val="115000"/>
              </a:lnSpc>
              <a:spcBef>
                <a:spcPct val="20000"/>
              </a:spcBef>
              <a:buClr>
                <a:srgbClr val="93A299"/>
              </a:buClr>
            </a:pPr>
            <a:endParaRPr lang="tr-TR" sz="2000" dirty="0">
              <a:latin typeface="Arial" panose="020B0604020202020204" pitchFamily="34" charset="0"/>
              <a:ea typeface="Calibri"/>
              <a:cs typeface="Arial" panose="020B0604020202020204" pitchFamily="34" charset="0"/>
            </a:endParaRPr>
          </a:p>
          <a:p>
            <a:pPr lvl="0" algn="just" eaLnBrk="0" hangingPunct="0">
              <a:spcBef>
                <a:spcPct val="20000"/>
              </a:spcBef>
              <a:buClr>
                <a:srgbClr val="93A299"/>
              </a:buClr>
            </a:pPr>
            <a:r>
              <a:rPr lang="tr-TR" sz="2000" dirty="0">
                <a:solidFill>
                  <a:prstClr val="black"/>
                </a:solidFill>
                <a:latin typeface="Arial" panose="020B0604020202020204" pitchFamily="34" charset="0"/>
                <a:cs typeface="Arial" panose="020B0604020202020204" pitchFamily="34" charset="0"/>
              </a:rPr>
              <a:t>* </a:t>
            </a:r>
            <a:r>
              <a:rPr lang="tr-TR" sz="2000" dirty="0">
                <a:solidFill>
                  <a:srgbClr val="C00000"/>
                </a:solidFill>
                <a:latin typeface="Arial" panose="020B0604020202020204" pitchFamily="34" charset="0"/>
                <a:cs typeface="Arial" panose="020B0604020202020204" pitchFamily="34" charset="0"/>
              </a:rPr>
              <a:t>Vatani hizmet tertibinden bağlanan aylıklar hiçbir suretle haczedilemez.</a:t>
            </a:r>
          </a:p>
        </p:txBody>
      </p:sp>
      <p:sp>
        <p:nvSpPr>
          <p:cNvPr id="2" name="Dikdörtgen 1">
            <a:extLst>
              <a:ext uri="{FF2B5EF4-FFF2-40B4-BE49-F238E27FC236}">
                <a16:creationId xmlns:a16="http://schemas.microsoft.com/office/drawing/2014/main" id="{51CCFB20-999F-4910-9D27-6F94C230C3E8}"/>
              </a:ext>
            </a:extLst>
          </p:cNvPr>
          <p:cNvSpPr/>
          <p:nvPr/>
        </p:nvSpPr>
        <p:spPr>
          <a:xfrm>
            <a:off x="4474346" y="346229"/>
            <a:ext cx="2993254" cy="461665"/>
          </a:xfrm>
          <a:prstGeom prst="rect">
            <a:avLst/>
          </a:prstGeom>
        </p:spPr>
        <p:txBody>
          <a:bodyPr wrap="square">
            <a:spAutoFit/>
          </a:bodyPr>
          <a:lstStyle/>
          <a:p>
            <a:r>
              <a:rPr lang="tr-TR" sz="2400" dirty="0">
                <a:solidFill>
                  <a:schemeClr val="bg1"/>
                </a:solidFill>
              </a:rPr>
              <a:t>1005 sayılı Kanun</a:t>
            </a:r>
            <a:endParaRPr lang="tr-TR" sz="2400" dirty="0"/>
          </a:p>
        </p:txBody>
      </p:sp>
    </p:spTree>
    <p:extLst>
      <p:ext uri="{BB962C8B-B14F-4D97-AF65-F5344CB8AC3E}">
        <p14:creationId xmlns:p14="http://schemas.microsoft.com/office/powerpoint/2010/main" val="22954597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865530" y="3009530"/>
            <a:ext cx="6165685" cy="2723725"/>
          </a:xfrm>
        </p:spPr>
        <p:txBody>
          <a:bodyPr>
            <a:normAutofit/>
          </a:bodyPr>
          <a:lstStyle/>
          <a:p>
            <a:pPr marL="0" indent="0">
              <a:buNone/>
            </a:pPr>
            <a:endParaRPr lang="tr-TR" dirty="0">
              <a:solidFill>
                <a:srgbClr val="C00000"/>
              </a:solidFill>
            </a:endParaRPr>
          </a:p>
          <a:p>
            <a:pPr marL="0" indent="0">
              <a:buNone/>
            </a:pPr>
            <a:endParaRPr lang="tr-TR" sz="2800" dirty="0">
              <a:latin typeface="+mj-lt"/>
              <a:ea typeface="Calibri"/>
            </a:endParaRPr>
          </a:p>
          <a:p>
            <a:pPr marL="0" indent="0">
              <a:buNone/>
            </a:pPr>
            <a:endParaRPr lang="tr-TR" sz="2800" dirty="0">
              <a:solidFill>
                <a:srgbClr val="FF0000"/>
              </a:solidFill>
              <a:latin typeface="+mj-lt"/>
              <a:ea typeface="Calibri"/>
            </a:endParaRPr>
          </a:p>
          <a:p>
            <a:pPr marL="0" indent="0">
              <a:buNone/>
            </a:pPr>
            <a:endParaRPr lang="tr-TR" sz="2800" dirty="0">
              <a:latin typeface="+mj-lt"/>
              <a:ea typeface="Calibri"/>
            </a:endParaRPr>
          </a:p>
          <a:p>
            <a:pPr algn="just">
              <a:buNone/>
            </a:pPr>
            <a:endParaRPr lang="tr-TR" sz="2800" dirty="0">
              <a:solidFill>
                <a:srgbClr val="000099"/>
              </a:solidFill>
            </a:endParaRPr>
          </a:p>
          <a:p>
            <a:pPr marL="0" indent="0">
              <a:buNone/>
            </a:pPr>
            <a:endParaRPr lang="tr-TR" sz="4000" dirty="0">
              <a:solidFill>
                <a:srgbClr val="000099"/>
              </a:solidFill>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0322" y="1805019"/>
            <a:ext cx="2495598" cy="373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1865530" y="2308973"/>
            <a:ext cx="6165685" cy="1766637"/>
          </a:xfrm>
          <a:prstGeom prst="rect">
            <a:avLst/>
          </a:prstGeom>
        </p:spPr>
        <p:txBody>
          <a:bodyPr wrap="square">
            <a:spAutoFit/>
          </a:bodyPr>
          <a:lstStyle/>
          <a:p>
            <a:pPr marL="114300" algn="just">
              <a:spcBef>
                <a:spcPct val="20000"/>
              </a:spcBef>
              <a:buClr>
                <a:srgbClr val="93A299"/>
              </a:buClr>
            </a:pPr>
            <a:endParaRPr lang="tr-TR" sz="2000" dirty="0">
              <a:latin typeface="Book Antiqua"/>
            </a:endParaRPr>
          </a:p>
          <a:p>
            <a:pPr marL="342900" indent="-228600" algn="just">
              <a:spcBef>
                <a:spcPct val="20000"/>
              </a:spcBef>
              <a:buClr>
                <a:srgbClr val="93A299"/>
              </a:buClr>
              <a:buFont typeface="Arial" pitchFamily="34" charset="0"/>
              <a:buChar char="•"/>
            </a:pPr>
            <a:r>
              <a:rPr lang="tr-TR" sz="2400" dirty="0">
                <a:latin typeface="Century Gothic"/>
              </a:rPr>
              <a:t> </a:t>
            </a:r>
            <a:r>
              <a:rPr lang="tr-TR" sz="2000" dirty="0">
                <a:latin typeface="Arial" panose="020B0604020202020204" pitchFamily="34" charset="0"/>
                <a:cs typeface="Arial" panose="020B0604020202020204" pitchFamily="34" charset="0"/>
              </a:rPr>
              <a:t>1005 sayılı Kanun kapsamından yararlanan gazilerimiz ve eşleri başka bir gelirleri olmadığını belgelemeleri halinde Huzurevlerimizden ücretsiz istifade edebilmektedirler. </a:t>
            </a:r>
          </a:p>
        </p:txBody>
      </p:sp>
      <p:sp>
        <p:nvSpPr>
          <p:cNvPr id="5" name="Unvan 4">
            <a:extLst>
              <a:ext uri="{FF2B5EF4-FFF2-40B4-BE49-F238E27FC236}">
                <a16:creationId xmlns:a16="http://schemas.microsoft.com/office/drawing/2014/main" id="{254AC859-E2E9-4A29-ABB9-FA04CD42DCED}"/>
              </a:ext>
            </a:extLst>
          </p:cNvPr>
          <p:cNvSpPr>
            <a:spLocks noGrp="1"/>
          </p:cNvSpPr>
          <p:nvPr>
            <p:ph type="title"/>
          </p:nvPr>
        </p:nvSpPr>
        <p:spPr>
          <a:xfrm>
            <a:off x="1935333" y="273827"/>
            <a:ext cx="4829452" cy="624000"/>
          </a:xfrm>
        </p:spPr>
        <p:txBody>
          <a:bodyPr/>
          <a:lstStyle/>
          <a:p>
            <a:r>
              <a:rPr lang="tr-TR" b="0" dirty="0">
                <a:latin typeface="+mn-lt"/>
              </a:rPr>
              <a:t>1005 sayılı Kanun</a:t>
            </a:r>
          </a:p>
        </p:txBody>
      </p:sp>
    </p:spTree>
    <p:extLst>
      <p:ext uri="{BB962C8B-B14F-4D97-AF65-F5344CB8AC3E}">
        <p14:creationId xmlns:p14="http://schemas.microsoft.com/office/powerpoint/2010/main" val="20560708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half" idx="1"/>
          </p:nvPr>
        </p:nvSpPr>
        <p:spPr>
          <a:xfrm>
            <a:off x="346229" y="1109709"/>
            <a:ext cx="11248008" cy="5098012"/>
          </a:xfrm>
          <a:prstGeom prst="rect">
            <a:avLst/>
          </a:prstGeom>
        </p:spPr>
        <p:txBody>
          <a:bodyPr>
            <a:normAutofit/>
          </a:bodyPr>
          <a:lstStyle/>
          <a:p>
            <a:pPr algn="just"/>
            <a:r>
              <a:rPr lang="tr-TR" sz="2000" dirty="0">
                <a:solidFill>
                  <a:schemeClr val="tx1"/>
                </a:solidFill>
                <a:latin typeface="+mn-lt"/>
              </a:rPr>
              <a:t>5434 sayılı Türkiye Cumhuriyeti Emekli Sandığı Kanununun 56 </a:t>
            </a:r>
            <a:r>
              <a:rPr lang="tr-TR" sz="2000" dirty="0" err="1">
                <a:solidFill>
                  <a:schemeClr val="tx1"/>
                </a:solidFill>
                <a:latin typeface="+mn-lt"/>
              </a:rPr>
              <a:t>ncı</a:t>
            </a:r>
            <a:r>
              <a:rPr lang="tr-TR" sz="2000" dirty="0">
                <a:solidFill>
                  <a:schemeClr val="tx1"/>
                </a:solidFill>
                <a:latin typeface="+mn-lt"/>
              </a:rPr>
              <a:t> maddesi ile mülga 45 inci ve 64 üncü maddelerine,</a:t>
            </a:r>
          </a:p>
          <a:p>
            <a:pPr algn="just"/>
            <a:r>
              <a:rPr lang="tr-TR" sz="2000" dirty="0">
                <a:solidFill>
                  <a:schemeClr val="tx1"/>
                </a:solidFill>
                <a:latin typeface="+mn-lt"/>
              </a:rPr>
              <a:t>5510 sayılı Sosyal Sigortalar ve Genel Sağlık Sigortası Kanununun 47 </a:t>
            </a:r>
            <a:r>
              <a:rPr lang="tr-TR" sz="2000" dirty="0" err="1">
                <a:solidFill>
                  <a:schemeClr val="tx1"/>
                </a:solidFill>
                <a:latin typeface="+mn-lt"/>
              </a:rPr>
              <a:t>nci</a:t>
            </a:r>
            <a:r>
              <a:rPr lang="tr-TR" sz="2000" dirty="0">
                <a:solidFill>
                  <a:schemeClr val="tx1"/>
                </a:solidFill>
                <a:latin typeface="+mn-lt"/>
              </a:rPr>
              <a:t> maddesine,</a:t>
            </a:r>
          </a:p>
          <a:p>
            <a:pPr algn="just"/>
            <a:r>
              <a:rPr lang="tr-TR" sz="2000" dirty="0">
                <a:solidFill>
                  <a:schemeClr val="tx1"/>
                </a:solidFill>
                <a:latin typeface="+mn-lt"/>
              </a:rPr>
              <a:t>2330 sayılı Nakdi Tazminat ve Aylık Bağlanması Hakkında Kanuna göre veya 2330 sayılı Kanun hükümleri uygulanarak aylık bağlanmasını gerektiren kanunlara göre </a:t>
            </a:r>
          </a:p>
          <a:p>
            <a:pPr algn="just"/>
            <a:r>
              <a:rPr lang="tr-TR" sz="2000" dirty="0">
                <a:solidFill>
                  <a:schemeClr val="tx1"/>
                </a:solidFill>
                <a:latin typeface="+mn-lt"/>
              </a:rPr>
              <a:t>harp veya vazife malulü olmaları sebebiyle kendilerine aylık bağlananlara bir konut ile sınırlı olmak kaydıyla Toplu Konut İdaresince faizsiz olarak kredi verilir. </a:t>
            </a:r>
          </a:p>
          <a:p>
            <a:pPr algn="just"/>
            <a:r>
              <a:rPr lang="tr-TR" sz="2000" dirty="0">
                <a:solidFill>
                  <a:schemeClr val="tx1"/>
                </a:solidFill>
                <a:latin typeface="+mn-lt"/>
              </a:rPr>
              <a:t>Aynı kanunlar kapsamına giren sebeplerle hayatını kaybedenlerin dul ve yetimleri ile harp veya vazife malullüğü aylığı almaktayken faizsiz kredi hakkından yararlanmaksızın hayatını kaybedenlerin dul ve yetimleri için ise; bir konut ile sınırlı olmak üzere, </a:t>
            </a:r>
            <a:r>
              <a:rPr lang="tr-TR" sz="2000" b="1" dirty="0">
                <a:solidFill>
                  <a:schemeClr val="tx1"/>
                </a:solidFill>
                <a:latin typeface="+mn-lt"/>
              </a:rPr>
              <a:t>öncelikle dul eşine, eşi hayatta değilse veya evlenmişse kredi kullanacak çocuklardan en az birisinin yetim aylığı almakta olması kaydıyla aylık bağlanma koşullarına bakılmaksızın talepte bulunan çocuklarına müştereken, bu kişiler bulunmadığı takdirde de öncelikle anaya olmak üzere ana veya babasına </a:t>
            </a:r>
            <a:r>
              <a:rPr lang="tr-TR" sz="2000" dirty="0">
                <a:solidFill>
                  <a:schemeClr val="tx1"/>
                </a:solidFill>
                <a:latin typeface="+mn-lt"/>
              </a:rPr>
              <a:t>konut sahibi yapmak amacıyla  Toplu Konut İdaresince faizsiz olarak kredi verilir.</a:t>
            </a:r>
          </a:p>
        </p:txBody>
      </p:sp>
      <p:sp>
        <p:nvSpPr>
          <p:cNvPr id="4" name="Unvan 3">
            <a:extLst>
              <a:ext uri="{FF2B5EF4-FFF2-40B4-BE49-F238E27FC236}">
                <a16:creationId xmlns:a16="http://schemas.microsoft.com/office/drawing/2014/main" id="{4C4CD3C7-E3EC-43FD-9310-1F0E40FD4223}"/>
              </a:ext>
            </a:extLst>
          </p:cNvPr>
          <p:cNvSpPr>
            <a:spLocks noGrp="1"/>
          </p:cNvSpPr>
          <p:nvPr>
            <p:ph type="title"/>
          </p:nvPr>
        </p:nvSpPr>
        <p:spPr>
          <a:xfrm>
            <a:off x="4463184" y="390617"/>
            <a:ext cx="3278144" cy="479396"/>
          </a:xfrm>
        </p:spPr>
        <p:txBody>
          <a:bodyPr/>
          <a:lstStyle/>
          <a:p>
            <a:r>
              <a:rPr lang="tr-TR" sz="2800" dirty="0">
                <a:solidFill>
                  <a:schemeClr val="bg1"/>
                </a:solidFill>
              </a:rPr>
              <a:t>Faizsiz Konut Kredisi</a:t>
            </a:r>
          </a:p>
        </p:txBody>
      </p:sp>
    </p:spTree>
    <p:extLst>
      <p:ext uri="{BB962C8B-B14F-4D97-AF65-F5344CB8AC3E}">
        <p14:creationId xmlns:p14="http://schemas.microsoft.com/office/powerpoint/2010/main" val="30466228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half" idx="1"/>
          </p:nvPr>
        </p:nvSpPr>
        <p:spPr>
          <a:xfrm>
            <a:off x="1703512" y="1628800"/>
            <a:ext cx="8280920" cy="5040560"/>
          </a:xfrm>
          <a:prstGeom prst="rect">
            <a:avLst/>
          </a:prstGeom>
        </p:spPr>
        <p:txBody>
          <a:bodyPr>
            <a:normAutofit/>
          </a:bodyPr>
          <a:lstStyle/>
          <a:p>
            <a:pPr marL="0" indent="0" algn="just">
              <a:buNone/>
            </a:pPr>
            <a:r>
              <a:rPr lang="tr-TR" sz="2200" b="1" dirty="0">
                <a:solidFill>
                  <a:prstClr val="black"/>
                </a:solidFill>
              </a:rPr>
              <a:t>*</a:t>
            </a:r>
            <a:r>
              <a:rPr lang="tr-TR" sz="2400" b="1" dirty="0">
                <a:solidFill>
                  <a:schemeClr val="tx1"/>
                </a:solidFill>
              </a:rPr>
              <a:t>Bakanlığımızca 02.08.2013 tarihinde </a:t>
            </a:r>
            <a:r>
              <a:rPr lang="tr-TR" sz="2400" dirty="0">
                <a:solidFill>
                  <a:schemeClr val="tx1"/>
                </a:solidFill>
              </a:rPr>
              <a:t>yapılan düzenleme ile; vazife ve harp malulü kapsamında olup faizsiz konut kredisinden yararlanamayan şehit yakını ve malullerin de bu haktan yararlandırılması sağlanmıştır.</a:t>
            </a:r>
          </a:p>
          <a:p>
            <a:pPr marL="0" indent="0" algn="just">
              <a:lnSpc>
                <a:spcPct val="115000"/>
              </a:lnSpc>
              <a:buNone/>
            </a:pPr>
            <a:r>
              <a:rPr lang="tr-TR" sz="2400" dirty="0">
                <a:solidFill>
                  <a:schemeClr val="tx1"/>
                </a:solidFill>
                <a:cs typeface="Times New Roman"/>
              </a:rPr>
              <a:t>*Başvurular Sosyal Güvenlik Kurumundan alınacak hak sahipliği belgesi, yönetmelikte belirtilen diğer belgelerle aracılık eden bankalara yapılmaktadır</a:t>
            </a:r>
            <a:r>
              <a:rPr lang="tr-TR" sz="2000" dirty="0">
                <a:solidFill>
                  <a:schemeClr val="tx1"/>
                </a:solidFill>
                <a:latin typeface="Times New Roman"/>
                <a:cs typeface="Times New Roman"/>
              </a:rPr>
              <a:t>.</a:t>
            </a:r>
          </a:p>
          <a:p>
            <a:pPr marL="0" indent="0" algn="just">
              <a:lnSpc>
                <a:spcPct val="115000"/>
              </a:lnSpc>
              <a:buNone/>
            </a:pPr>
            <a:r>
              <a:rPr lang="tr-TR" sz="2000" dirty="0">
                <a:solidFill>
                  <a:srgbClr val="C00000"/>
                </a:solidFill>
                <a:latin typeface="+mn-lt"/>
                <a:cs typeface="Times New Roman"/>
              </a:rPr>
              <a:t>* </a:t>
            </a:r>
            <a:r>
              <a:rPr lang="tr-TR" sz="2000" b="1" dirty="0">
                <a:solidFill>
                  <a:srgbClr val="C00000"/>
                </a:solidFill>
                <a:latin typeface="+mn-lt"/>
                <a:cs typeface="Times New Roman"/>
              </a:rPr>
              <a:t>2026 yılı Faizsiz Konut Kredisi tutarı: 1.233.000,00 TL</a:t>
            </a:r>
          </a:p>
          <a:p>
            <a:pPr marL="0" indent="0" algn="just">
              <a:buNone/>
            </a:pPr>
            <a:endParaRPr lang="tr-TR" sz="2200" dirty="0">
              <a:solidFill>
                <a:schemeClr val="tx1"/>
              </a:solidFill>
              <a:latin typeface="+mj-lt"/>
            </a:endParaRPr>
          </a:p>
          <a:p>
            <a:pPr marL="0" indent="0" algn="just">
              <a:buNone/>
            </a:pPr>
            <a:r>
              <a:rPr lang="tr-TR" sz="2200" dirty="0">
                <a:latin typeface="+mj-lt"/>
              </a:rPr>
              <a:t>		</a:t>
            </a:r>
          </a:p>
        </p:txBody>
      </p:sp>
      <p:sp>
        <p:nvSpPr>
          <p:cNvPr id="4" name="Unvan 3">
            <a:extLst>
              <a:ext uri="{FF2B5EF4-FFF2-40B4-BE49-F238E27FC236}">
                <a16:creationId xmlns:a16="http://schemas.microsoft.com/office/drawing/2014/main" id="{8A9ED4D0-A450-411C-B645-8223A1756B99}"/>
              </a:ext>
            </a:extLst>
          </p:cNvPr>
          <p:cNvSpPr>
            <a:spLocks noGrp="1"/>
          </p:cNvSpPr>
          <p:nvPr>
            <p:ph type="title"/>
          </p:nvPr>
        </p:nvSpPr>
        <p:spPr>
          <a:xfrm>
            <a:off x="3364637" y="363984"/>
            <a:ext cx="5024761" cy="568171"/>
          </a:xfrm>
        </p:spPr>
        <p:txBody>
          <a:bodyPr/>
          <a:lstStyle/>
          <a:p>
            <a:r>
              <a:rPr lang="tr-TR" sz="2800" dirty="0">
                <a:solidFill>
                  <a:schemeClr val="bg1"/>
                </a:solidFill>
                <a:latin typeface="+mn-lt"/>
              </a:rPr>
              <a:t>Faizsiz Konut Kredisi</a:t>
            </a:r>
          </a:p>
        </p:txBody>
      </p:sp>
    </p:spTree>
    <p:extLst>
      <p:ext uri="{BB962C8B-B14F-4D97-AF65-F5344CB8AC3E}">
        <p14:creationId xmlns:p14="http://schemas.microsoft.com/office/powerpoint/2010/main" val="40783513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p:cNvGraphicFramePr>
            <a:graphicFrameLocks noGrp="1"/>
          </p:cNvGraphicFramePr>
          <p:nvPr>
            <p:extLst>
              <p:ext uri="{D42A27DB-BD31-4B8C-83A1-F6EECF244321}">
                <p14:modId xmlns:p14="http://schemas.microsoft.com/office/powerpoint/2010/main" val="1573077243"/>
              </p:ext>
            </p:extLst>
          </p:nvPr>
        </p:nvGraphicFramePr>
        <p:xfrm>
          <a:off x="372862" y="1287263"/>
          <a:ext cx="10342487" cy="4856085"/>
        </p:xfrm>
        <a:graphic>
          <a:graphicData uri="http://schemas.openxmlformats.org/drawingml/2006/table">
            <a:tbl>
              <a:tblPr firstRow="1" firstCol="1" bandRow="1">
                <a:tableStyleId>{5C22544A-7EE6-4342-B048-85BDC9FD1C3A}</a:tableStyleId>
              </a:tblPr>
              <a:tblGrid>
                <a:gridCol w="1353165">
                  <a:extLst>
                    <a:ext uri="{9D8B030D-6E8A-4147-A177-3AD203B41FA5}">
                      <a16:colId xmlns:a16="http://schemas.microsoft.com/office/drawing/2014/main" val="20000"/>
                    </a:ext>
                  </a:extLst>
                </a:gridCol>
                <a:gridCol w="3814948">
                  <a:extLst>
                    <a:ext uri="{9D8B030D-6E8A-4147-A177-3AD203B41FA5}">
                      <a16:colId xmlns:a16="http://schemas.microsoft.com/office/drawing/2014/main" val="20001"/>
                    </a:ext>
                  </a:extLst>
                </a:gridCol>
                <a:gridCol w="5174374">
                  <a:extLst>
                    <a:ext uri="{9D8B030D-6E8A-4147-A177-3AD203B41FA5}">
                      <a16:colId xmlns:a16="http://schemas.microsoft.com/office/drawing/2014/main" val="20002"/>
                    </a:ext>
                  </a:extLst>
                </a:gridCol>
              </a:tblGrid>
              <a:tr h="267765">
                <a:tc>
                  <a:txBody>
                    <a:bodyPr/>
                    <a:lstStyle/>
                    <a:p>
                      <a:pPr>
                        <a:lnSpc>
                          <a:spcPct val="115000"/>
                        </a:lnSpc>
                        <a:spcAft>
                          <a:spcPts val="0"/>
                        </a:spcAft>
                      </a:pPr>
                      <a:r>
                        <a:rPr lang="tr-TR" sz="1400" dirty="0">
                          <a:effectLst/>
                        </a:rPr>
                        <a:t>S.NO</a:t>
                      </a:r>
                      <a:endParaRPr lang="tr-TR" sz="1400" dirty="0">
                        <a:effectLst/>
                        <a:latin typeface="Calibri"/>
                        <a:ea typeface="Calibri"/>
                        <a:cs typeface="Times New Roman"/>
                      </a:endParaRPr>
                    </a:p>
                  </a:txBody>
                  <a:tcPr marL="68580" marR="68580" marT="0" marB="0">
                    <a:lnB w="19050" cap="flat" cmpd="sng" algn="ctr">
                      <a:solidFill>
                        <a:srgbClr val="0008A0"/>
                      </a:solidFill>
                      <a:prstDash val="solid"/>
                      <a:round/>
                      <a:headEnd type="none" w="med" len="med"/>
                      <a:tailEnd type="none" w="med" len="med"/>
                    </a:lnB>
                    <a:solidFill>
                      <a:srgbClr val="C00000"/>
                    </a:solidFill>
                  </a:tcPr>
                </a:tc>
                <a:tc>
                  <a:txBody>
                    <a:bodyPr/>
                    <a:lstStyle/>
                    <a:p>
                      <a:pPr>
                        <a:lnSpc>
                          <a:spcPct val="115000"/>
                        </a:lnSpc>
                        <a:spcAft>
                          <a:spcPts val="0"/>
                        </a:spcAft>
                      </a:pPr>
                      <a:r>
                        <a:rPr lang="tr-TR" sz="1400" dirty="0">
                          <a:effectLst/>
                          <a:latin typeface="+mn-lt"/>
                          <a:ea typeface="+mn-ea"/>
                          <a:cs typeface="+mn-cs"/>
                        </a:rPr>
                        <a:t>SOSYAL</a:t>
                      </a:r>
                      <a:r>
                        <a:rPr lang="tr-TR" sz="1400" baseline="0" dirty="0">
                          <a:effectLst/>
                          <a:latin typeface="+mn-lt"/>
                          <a:ea typeface="+mn-ea"/>
                          <a:cs typeface="+mn-cs"/>
                        </a:rPr>
                        <a:t> HAK</a:t>
                      </a:r>
                      <a:endParaRPr lang="tr-TR" sz="1400" dirty="0">
                        <a:effectLst/>
                        <a:latin typeface="Calibri"/>
                        <a:ea typeface="Calibri"/>
                        <a:cs typeface="Times New Roman"/>
                      </a:endParaRPr>
                    </a:p>
                  </a:txBody>
                  <a:tcPr marL="68580" marR="68580" marT="0" marB="0">
                    <a:solidFill>
                      <a:srgbClr val="C00000"/>
                    </a:solidFill>
                  </a:tcPr>
                </a:tc>
                <a:tc>
                  <a:txBody>
                    <a:bodyPr/>
                    <a:lstStyle/>
                    <a:p>
                      <a:pPr algn="ctr">
                        <a:lnSpc>
                          <a:spcPct val="115000"/>
                        </a:lnSpc>
                        <a:spcAft>
                          <a:spcPts val="0"/>
                        </a:spcAft>
                      </a:pPr>
                      <a:r>
                        <a:rPr lang="tr-TR" sz="1400" dirty="0">
                          <a:effectLst/>
                          <a:latin typeface="+mn-lt"/>
                          <a:ea typeface="+mn-ea"/>
                          <a:cs typeface="+mn-cs"/>
                        </a:rPr>
                        <a:t>SORUMLU</a:t>
                      </a:r>
                      <a:r>
                        <a:rPr lang="tr-TR" sz="1400" baseline="0" dirty="0">
                          <a:effectLst/>
                          <a:latin typeface="+mn-lt"/>
                          <a:ea typeface="+mn-ea"/>
                          <a:cs typeface="+mn-cs"/>
                        </a:rPr>
                        <a:t> KURUM</a:t>
                      </a:r>
                      <a:endParaRPr lang="tr-TR" sz="1400" dirty="0">
                        <a:effectLst/>
                        <a:latin typeface="Calibri"/>
                        <a:ea typeface="Calibri"/>
                        <a:cs typeface="Times New Roman"/>
                      </a:endParaRPr>
                    </a:p>
                  </a:txBody>
                  <a:tcPr marL="68580" marR="68580" marT="0" marB="0">
                    <a:solidFill>
                      <a:srgbClr val="C00000"/>
                    </a:solidFill>
                  </a:tcPr>
                </a:tc>
                <a:extLst>
                  <a:ext uri="{0D108BD9-81ED-4DB2-BD59-A6C34878D82A}">
                    <a16:rowId xmlns:a16="http://schemas.microsoft.com/office/drawing/2014/main" val="10000"/>
                  </a:ext>
                </a:extLst>
              </a:tr>
              <a:tr h="607278">
                <a:tc>
                  <a:txBody>
                    <a:bodyPr/>
                    <a:lstStyle/>
                    <a:p>
                      <a:pPr>
                        <a:lnSpc>
                          <a:spcPct val="115000"/>
                        </a:lnSpc>
                        <a:spcAft>
                          <a:spcPts val="0"/>
                        </a:spcAft>
                      </a:pPr>
                      <a:r>
                        <a:rPr lang="tr-TR" sz="1400" dirty="0">
                          <a:solidFill>
                            <a:srgbClr val="0008A0"/>
                          </a:solidFill>
                          <a:effectLst/>
                          <a:latin typeface="+mn-lt"/>
                          <a:ea typeface="+mn-ea"/>
                          <a:cs typeface="+mn-cs"/>
                        </a:rPr>
                        <a:t>16</a:t>
                      </a:r>
                      <a:endParaRPr lang="tr-TR" sz="1400" dirty="0">
                        <a:solidFill>
                          <a:srgbClr val="0008A0"/>
                        </a:solidFill>
                        <a:effectLst/>
                        <a:latin typeface="Calibri"/>
                        <a:ea typeface="Calibri"/>
                        <a:cs typeface="Times New Roman"/>
                      </a:endParaRPr>
                    </a:p>
                  </a:txBody>
                  <a:tcPr marL="68580" marR="68580" marT="0" marB="0">
                    <a:lnL w="19050" cap="flat" cmpd="sng" algn="ctr">
                      <a:solidFill>
                        <a:srgbClr val="0008A0"/>
                      </a:solidFill>
                      <a:prstDash val="solid"/>
                      <a:round/>
                      <a:headEnd type="none" w="med" len="med"/>
                      <a:tailEnd type="none" w="med" len="med"/>
                    </a:lnL>
                    <a:lnR w="19050" cap="flat" cmpd="sng" algn="ctr">
                      <a:solidFill>
                        <a:srgbClr val="0008A0"/>
                      </a:solidFill>
                      <a:prstDash val="solid"/>
                      <a:round/>
                      <a:headEnd type="none" w="med" len="med"/>
                      <a:tailEnd type="none" w="med" len="med"/>
                    </a:lnR>
                    <a:lnT w="19050" cap="flat" cmpd="sng" algn="ctr">
                      <a:solidFill>
                        <a:srgbClr val="0008A0"/>
                      </a:solidFill>
                      <a:prstDash val="solid"/>
                      <a:round/>
                      <a:headEnd type="none" w="med" len="med"/>
                      <a:tailEnd type="none" w="med" len="med"/>
                    </a:lnT>
                    <a:lnB w="19050" cap="flat" cmpd="sng" algn="ctr">
                      <a:solidFill>
                        <a:srgbClr val="0008A0"/>
                      </a:solidFill>
                      <a:prstDash val="solid"/>
                      <a:round/>
                      <a:headEnd type="none" w="med" len="med"/>
                      <a:tailEnd type="none" w="med" len="med"/>
                    </a:lnB>
                    <a:solidFill>
                      <a:schemeClr val="bg1"/>
                    </a:solidFill>
                  </a:tcPr>
                </a:tc>
                <a:tc>
                  <a:txBody>
                    <a:bodyPr/>
                    <a:lstStyle/>
                    <a:p>
                      <a:pPr>
                        <a:lnSpc>
                          <a:spcPct val="115000"/>
                        </a:lnSpc>
                        <a:spcAft>
                          <a:spcPts val="0"/>
                        </a:spcAft>
                      </a:pPr>
                      <a:r>
                        <a:rPr lang="tr-TR" sz="1600" b="1" baseline="0" dirty="0">
                          <a:solidFill>
                            <a:srgbClr val="0008A0"/>
                          </a:solidFill>
                          <a:effectLst/>
                          <a:latin typeface="+mn-lt"/>
                          <a:ea typeface="+mn-ea"/>
                          <a:cs typeface="+mn-cs"/>
                        </a:rPr>
                        <a:t>TSK Dayanışma Vakfı Yardımları</a:t>
                      </a:r>
                    </a:p>
                  </a:txBody>
                  <a:tcPr marL="68580" marR="68580" marT="0" marB="0">
                    <a:lnL w="19050" cap="flat" cmpd="sng" algn="ctr">
                      <a:solidFill>
                        <a:srgbClr val="0008A0"/>
                      </a:solidFill>
                      <a:prstDash val="solid"/>
                      <a:round/>
                      <a:headEnd type="none" w="med" len="med"/>
                      <a:tailEnd type="none" w="med" len="med"/>
                    </a:lnL>
                  </a:tcPr>
                </a:tc>
                <a:tc>
                  <a:txBody>
                    <a:bodyPr/>
                    <a:lstStyle/>
                    <a:p>
                      <a:pPr algn="ctr">
                        <a:lnSpc>
                          <a:spcPct val="115000"/>
                        </a:lnSpc>
                        <a:spcAft>
                          <a:spcPts val="0"/>
                        </a:spcAft>
                      </a:pPr>
                      <a:r>
                        <a:rPr lang="tr-TR" sz="1600" b="1" baseline="0" dirty="0">
                          <a:solidFill>
                            <a:srgbClr val="0008A0"/>
                          </a:solidFill>
                          <a:effectLst/>
                          <a:latin typeface="+mn-lt"/>
                          <a:ea typeface="+mn-ea"/>
                          <a:cs typeface="+mn-cs"/>
                        </a:rPr>
                        <a:t>TSK</a:t>
                      </a:r>
                    </a:p>
                  </a:txBody>
                  <a:tcPr marL="68580" marR="68580" marT="0" marB="0"/>
                </a:tc>
                <a:extLst>
                  <a:ext uri="{0D108BD9-81ED-4DB2-BD59-A6C34878D82A}">
                    <a16:rowId xmlns:a16="http://schemas.microsoft.com/office/drawing/2014/main" val="10001"/>
                  </a:ext>
                </a:extLst>
              </a:tr>
              <a:tr h="607278">
                <a:tc>
                  <a:txBody>
                    <a:bodyPr/>
                    <a:lstStyle/>
                    <a:p>
                      <a:pPr>
                        <a:lnSpc>
                          <a:spcPct val="115000"/>
                        </a:lnSpc>
                        <a:spcAft>
                          <a:spcPts val="0"/>
                        </a:spcAft>
                      </a:pPr>
                      <a:r>
                        <a:rPr lang="tr-TR" sz="1400" dirty="0">
                          <a:solidFill>
                            <a:srgbClr val="0008A0"/>
                          </a:solidFill>
                          <a:effectLst/>
                          <a:latin typeface="+mn-lt"/>
                          <a:ea typeface="+mn-ea"/>
                          <a:cs typeface="+mn-cs"/>
                        </a:rPr>
                        <a:t>17</a:t>
                      </a:r>
                      <a:endParaRPr lang="tr-TR" sz="1400" dirty="0">
                        <a:solidFill>
                          <a:srgbClr val="0008A0"/>
                        </a:solidFill>
                        <a:effectLst/>
                        <a:latin typeface="Calibri"/>
                        <a:ea typeface="Calibri"/>
                        <a:cs typeface="Times New Roman"/>
                      </a:endParaRPr>
                    </a:p>
                  </a:txBody>
                  <a:tcPr marL="68580" marR="68580" marT="0" marB="0">
                    <a:lnL w="19050" cap="flat" cmpd="sng" algn="ctr">
                      <a:solidFill>
                        <a:srgbClr val="0008A0"/>
                      </a:solidFill>
                      <a:prstDash val="solid"/>
                      <a:round/>
                      <a:headEnd type="none" w="med" len="med"/>
                      <a:tailEnd type="none" w="med" len="med"/>
                    </a:lnL>
                    <a:lnR w="19050" cap="flat" cmpd="sng" algn="ctr">
                      <a:solidFill>
                        <a:srgbClr val="0008A0"/>
                      </a:solidFill>
                      <a:prstDash val="solid"/>
                      <a:round/>
                      <a:headEnd type="none" w="med" len="med"/>
                      <a:tailEnd type="none" w="med" len="med"/>
                    </a:lnR>
                    <a:lnT w="19050" cap="flat" cmpd="sng" algn="ctr">
                      <a:solidFill>
                        <a:srgbClr val="0008A0"/>
                      </a:solidFill>
                      <a:prstDash val="solid"/>
                      <a:round/>
                      <a:headEnd type="none" w="med" len="med"/>
                      <a:tailEnd type="none" w="med" len="med"/>
                    </a:lnT>
                    <a:lnB w="19050" cap="flat" cmpd="sng" algn="ctr">
                      <a:solidFill>
                        <a:srgbClr val="0008A0"/>
                      </a:solidFill>
                      <a:prstDash val="solid"/>
                      <a:round/>
                      <a:headEnd type="none" w="med" len="med"/>
                      <a:tailEnd type="none" w="med" len="med"/>
                    </a:lnB>
                    <a:solidFill>
                      <a:schemeClr val="bg1"/>
                    </a:solidFill>
                  </a:tcPr>
                </a:tc>
                <a:tc>
                  <a:txBody>
                    <a:bodyPr/>
                    <a:lstStyle/>
                    <a:p>
                      <a:pPr>
                        <a:lnSpc>
                          <a:spcPct val="115000"/>
                        </a:lnSpc>
                        <a:spcAft>
                          <a:spcPts val="0"/>
                        </a:spcAft>
                      </a:pPr>
                      <a:r>
                        <a:rPr lang="tr-TR" sz="1600" b="1" dirty="0">
                          <a:solidFill>
                            <a:srgbClr val="0008A0"/>
                          </a:solidFill>
                          <a:effectLst/>
                          <a:latin typeface="+mn-lt"/>
                          <a:ea typeface="+mn-ea"/>
                          <a:cs typeface="+mn-cs"/>
                        </a:rPr>
                        <a:t>OYAK</a:t>
                      </a:r>
                      <a:r>
                        <a:rPr lang="tr-TR" sz="1600" b="1" baseline="0" dirty="0">
                          <a:solidFill>
                            <a:srgbClr val="0008A0"/>
                          </a:solidFill>
                          <a:effectLst/>
                          <a:latin typeface="+mn-lt"/>
                          <a:ea typeface="+mn-ea"/>
                          <a:cs typeface="+mn-cs"/>
                        </a:rPr>
                        <a:t> Ölüm/ Maluliyet Yardımları</a:t>
                      </a:r>
                      <a:endParaRPr lang="tr-TR" sz="1600" b="1" dirty="0">
                        <a:solidFill>
                          <a:srgbClr val="0008A0"/>
                        </a:solidFill>
                        <a:effectLst/>
                        <a:latin typeface="Calibri"/>
                        <a:ea typeface="Calibri"/>
                        <a:cs typeface="Times New Roman"/>
                      </a:endParaRPr>
                    </a:p>
                  </a:txBody>
                  <a:tcPr marL="68580" marR="68580" marT="0" marB="0">
                    <a:lnL w="19050" cap="flat" cmpd="sng" algn="ctr">
                      <a:solidFill>
                        <a:srgbClr val="0008A0"/>
                      </a:solidFill>
                      <a:prstDash val="solid"/>
                      <a:round/>
                      <a:headEnd type="none" w="med" len="med"/>
                      <a:tailEnd type="none" w="med" len="med"/>
                    </a:lnL>
                  </a:tcPr>
                </a:tc>
                <a:tc>
                  <a:txBody>
                    <a:bodyPr/>
                    <a:lstStyle/>
                    <a:p>
                      <a:pPr algn="ctr">
                        <a:lnSpc>
                          <a:spcPct val="115000"/>
                        </a:lnSpc>
                        <a:spcAft>
                          <a:spcPts val="0"/>
                        </a:spcAft>
                      </a:pPr>
                      <a:r>
                        <a:rPr lang="tr-TR" sz="1600" b="1" dirty="0">
                          <a:solidFill>
                            <a:srgbClr val="0008A0"/>
                          </a:solidFill>
                          <a:effectLst/>
                          <a:latin typeface="+mn-lt"/>
                          <a:ea typeface="+mn-ea"/>
                          <a:cs typeface="+mn-cs"/>
                        </a:rPr>
                        <a:t>TSK</a:t>
                      </a:r>
                    </a:p>
                  </a:txBody>
                  <a:tcPr marL="68580" marR="68580" marT="0" marB="0"/>
                </a:tc>
                <a:extLst>
                  <a:ext uri="{0D108BD9-81ED-4DB2-BD59-A6C34878D82A}">
                    <a16:rowId xmlns:a16="http://schemas.microsoft.com/office/drawing/2014/main" val="10002"/>
                  </a:ext>
                </a:extLst>
              </a:tr>
              <a:tr h="674753">
                <a:tc>
                  <a:txBody>
                    <a:bodyPr/>
                    <a:lstStyle/>
                    <a:p>
                      <a:pPr>
                        <a:lnSpc>
                          <a:spcPct val="115000"/>
                        </a:lnSpc>
                        <a:spcAft>
                          <a:spcPts val="0"/>
                        </a:spcAft>
                      </a:pPr>
                      <a:r>
                        <a:rPr lang="tr-TR" sz="1400" dirty="0">
                          <a:solidFill>
                            <a:srgbClr val="0008A0"/>
                          </a:solidFill>
                          <a:effectLst/>
                          <a:latin typeface="+mn-lt"/>
                          <a:ea typeface="+mn-ea"/>
                          <a:cs typeface="+mn-cs"/>
                        </a:rPr>
                        <a:t>18</a:t>
                      </a:r>
                      <a:endParaRPr lang="tr-TR" sz="1400" dirty="0">
                        <a:solidFill>
                          <a:srgbClr val="0008A0"/>
                        </a:solidFill>
                        <a:effectLst/>
                        <a:latin typeface="Calibri"/>
                        <a:ea typeface="Calibri"/>
                        <a:cs typeface="Times New Roman"/>
                      </a:endParaRPr>
                    </a:p>
                  </a:txBody>
                  <a:tcPr marL="68580" marR="68580" marT="0" marB="0">
                    <a:lnL w="19050" cap="flat" cmpd="sng" algn="ctr">
                      <a:solidFill>
                        <a:srgbClr val="0008A0"/>
                      </a:solidFill>
                      <a:prstDash val="solid"/>
                      <a:round/>
                      <a:headEnd type="none" w="med" len="med"/>
                      <a:tailEnd type="none" w="med" len="med"/>
                    </a:lnL>
                    <a:lnR w="19050" cap="flat" cmpd="sng" algn="ctr">
                      <a:solidFill>
                        <a:srgbClr val="0008A0"/>
                      </a:solidFill>
                      <a:prstDash val="solid"/>
                      <a:round/>
                      <a:headEnd type="none" w="med" len="med"/>
                      <a:tailEnd type="none" w="med" len="med"/>
                    </a:lnR>
                    <a:lnT w="19050" cap="flat" cmpd="sng" algn="ctr">
                      <a:solidFill>
                        <a:srgbClr val="0008A0"/>
                      </a:solidFill>
                      <a:prstDash val="solid"/>
                      <a:round/>
                      <a:headEnd type="none" w="med" len="med"/>
                      <a:tailEnd type="none" w="med" len="med"/>
                    </a:lnT>
                    <a:lnB w="19050" cap="flat" cmpd="sng" algn="ctr">
                      <a:solidFill>
                        <a:srgbClr val="0008A0"/>
                      </a:solidFill>
                      <a:prstDash val="solid"/>
                      <a:round/>
                      <a:headEnd type="none" w="med" len="med"/>
                      <a:tailEnd type="none" w="med" len="med"/>
                    </a:lnB>
                    <a:solidFill>
                      <a:schemeClr val="bg1"/>
                    </a:solidFill>
                  </a:tcPr>
                </a:tc>
                <a:tc>
                  <a:txBody>
                    <a:bodyPr/>
                    <a:lstStyle/>
                    <a:p>
                      <a:pPr>
                        <a:lnSpc>
                          <a:spcPct val="115000"/>
                        </a:lnSpc>
                        <a:spcAft>
                          <a:spcPts val="0"/>
                        </a:spcAft>
                      </a:pPr>
                      <a:r>
                        <a:rPr lang="tr-TR" sz="1800" b="1" dirty="0">
                          <a:solidFill>
                            <a:srgbClr val="0008A0"/>
                          </a:solidFill>
                          <a:effectLst/>
                          <a:latin typeface="Calibri"/>
                          <a:ea typeface="Calibri"/>
                          <a:cs typeface="Times New Roman"/>
                        </a:rPr>
                        <a:t>TSK Mehmetçik Vakfı Yardımları</a:t>
                      </a:r>
                    </a:p>
                  </a:txBody>
                  <a:tcPr marL="68580" marR="68580" marT="0" marB="0">
                    <a:lnL w="19050" cap="flat" cmpd="sng" algn="ctr">
                      <a:solidFill>
                        <a:srgbClr val="0008A0"/>
                      </a:solidFill>
                      <a:prstDash val="solid"/>
                      <a:round/>
                      <a:headEnd type="none" w="med" len="med"/>
                      <a:tailEnd type="none" w="med" len="med"/>
                    </a:lnL>
                  </a:tcPr>
                </a:tc>
                <a:tc>
                  <a:txBody>
                    <a:bodyPr/>
                    <a:lstStyle/>
                    <a:p>
                      <a:pPr algn="ctr">
                        <a:lnSpc>
                          <a:spcPct val="115000"/>
                        </a:lnSpc>
                        <a:spcAft>
                          <a:spcPts val="0"/>
                        </a:spcAft>
                      </a:pPr>
                      <a:r>
                        <a:rPr lang="tr-TR" sz="1600" b="1" dirty="0">
                          <a:solidFill>
                            <a:srgbClr val="0008A0"/>
                          </a:solidFill>
                          <a:effectLst/>
                          <a:latin typeface="+mn-lt"/>
                          <a:ea typeface="+mn-ea"/>
                          <a:cs typeface="+mn-cs"/>
                        </a:rPr>
                        <a:t>TSK</a:t>
                      </a:r>
                    </a:p>
                    <a:p>
                      <a:pPr algn="ctr">
                        <a:lnSpc>
                          <a:spcPct val="115000"/>
                        </a:lnSpc>
                        <a:spcAft>
                          <a:spcPts val="0"/>
                        </a:spcAft>
                      </a:pPr>
                      <a:endParaRPr lang="tr-TR" sz="1600" b="1" dirty="0">
                        <a:solidFill>
                          <a:srgbClr val="0008A0"/>
                        </a:solidFill>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1012129">
                <a:tc>
                  <a:txBody>
                    <a:bodyPr/>
                    <a:lstStyle/>
                    <a:p>
                      <a:pPr>
                        <a:lnSpc>
                          <a:spcPct val="115000"/>
                        </a:lnSpc>
                        <a:spcAft>
                          <a:spcPts val="0"/>
                        </a:spcAft>
                      </a:pPr>
                      <a:r>
                        <a:rPr lang="tr-TR" sz="1400" dirty="0">
                          <a:solidFill>
                            <a:srgbClr val="0008A0"/>
                          </a:solidFill>
                          <a:effectLst/>
                          <a:latin typeface="+mn-lt"/>
                          <a:ea typeface="+mn-ea"/>
                          <a:cs typeface="+mn-cs"/>
                        </a:rPr>
                        <a:t>19</a:t>
                      </a:r>
                      <a:endParaRPr lang="tr-TR" sz="1400" dirty="0">
                        <a:solidFill>
                          <a:srgbClr val="0008A0"/>
                        </a:solidFill>
                        <a:effectLst/>
                        <a:latin typeface="Calibri"/>
                        <a:ea typeface="Calibri"/>
                        <a:cs typeface="Times New Roman"/>
                      </a:endParaRPr>
                    </a:p>
                  </a:txBody>
                  <a:tcPr marL="68580" marR="68580" marT="0" marB="0">
                    <a:lnL w="19050" cap="flat" cmpd="sng" algn="ctr">
                      <a:solidFill>
                        <a:srgbClr val="0008A0"/>
                      </a:solidFill>
                      <a:prstDash val="solid"/>
                      <a:round/>
                      <a:headEnd type="none" w="med" len="med"/>
                      <a:tailEnd type="none" w="med" len="med"/>
                    </a:lnL>
                    <a:lnR w="19050" cap="flat" cmpd="sng" algn="ctr">
                      <a:solidFill>
                        <a:srgbClr val="0008A0"/>
                      </a:solidFill>
                      <a:prstDash val="solid"/>
                      <a:round/>
                      <a:headEnd type="none" w="med" len="med"/>
                      <a:tailEnd type="none" w="med" len="med"/>
                    </a:lnR>
                    <a:lnT w="19050" cap="flat" cmpd="sng" algn="ctr">
                      <a:solidFill>
                        <a:srgbClr val="0008A0"/>
                      </a:solidFill>
                      <a:prstDash val="solid"/>
                      <a:round/>
                      <a:headEnd type="none" w="med" len="med"/>
                      <a:tailEnd type="none" w="med" len="med"/>
                    </a:lnT>
                    <a:lnB w="19050" cap="flat" cmpd="sng" algn="ctr">
                      <a:solidFill>
                        <a:srgbClr val="0008A0"/>
                      </a:solidFill>
                      <a:prstDash val="solid"/>
                      <a:round/>
                      <a:headEnd type="none" w="med" len="med"/>
                      <a:tailEnd type="none" w="med" len="med"/>
                    </a:lnB>
                    <a:solidFill>
                      <a:schemeClr val="bg1"/>
                    </a:solidFill>
                  </a:tcPr>
                </a:tc>
                <a:tc>
                  <a:txBody>
                    <a:bodyPr/>
                    <a:lstStyle/>
                    <a:p>
                      <a:pPr>
                        <a:lnSpc>
                          <a:spcPct val="115000"/>
                        </a:lnSpc>
                        <a:spcAft>
                          <a:spcPts val="0"/>
                        </a:spcAft>
                      </a:pPr>
                      <a:r>
                        <a:rPr lang="tr-TR" sz="1800" b="1" dirty="0">
                          <a:solidFill>
                            <a:srgbClr val="0008A0"/>
                          </a:solidFill>
                          <a:effectLst/>
                          <a:latin typeface="Calibri"/>
                          <a:ea typeface="Calibri"/>
                          <a:cs typeface="Times New Roman"/>
                        </a:rPr>
                        <a:t>Milli</a:t>
                      </a:r>
                      <a:r>
                        <a:rPr lang="tr-TR" sz="1800" b="1" baseline="0" dirty="0">
                          <a:solidFill>
                            <a:srgbClr val="0008A0"/>
                          </a:solidFill>
                          <a:effectLst/>
                          <a:latin typeface="Calibri"/>
                          <a:ea typeface="Calibri"/>
                          <a:cs typeface="Times New Roman"/>
                        </a:rPr>
                        <a:t> Piyango İdaresi Genel Müdürlüğü’nce Bayilik Verilmesi (Gaziler)</a:t>
                      </a:r>
                      <a:endParaRPr lang="tr-TR" sz="1800" b="1" dirty="0">
                        <a:solidFill>
                          <a:srgbClr val="0008A0"/>
                        </a:solidFill>
                        <a:effectLst/>
                        <a:latin typeface="Calibri"/>
                        <a:ea typeface="Calibri"/>
                        <a:cs typeface="Times New Roman"/>
                      </a:endParaRPr>
                    </a:p>
                  </a:txBody>
                  <a:tcPr marL="68580" marR="68580" marT="0" marB="0">
                    <a:lnL w="19050" cap="flat" cmpd="sng" algn="ctr">
                      <a:solidFill>
                        <a:srgbClr val="0008A0"/>
                      </a:solidFill>
                      <a:prstDash val="solid"/>
                      <a:round/>
                      <a:headEnd type="none" w="med" len="med"/>
                      <a:tailEnd type="none" w="med" len="med"/>
                    </a:lnL>
                  </a:tcPr>
                </a:tc>
                <a:tc>
                  <a:txBody>
                    <a:bodyPr/>
                    <a:lstStyle/>
                    <a:p>
                      <a:pPr algn="ctr">
                        <a:lnSpc>
                          <a:spcPct val="115000"/>
                        </a:lnSpc>
                        <a:spcAft>
                          <a:spcPts val="0"/>
                        </a:spcAft>
                      </a:pPr>
                      <a:r>
                        <a:rPr lang="tr-TR" sz="1600" b="1" dirty="0">
                          <a:solidFill>
                            <a:srgbClr val="0008A0"/>
                          </a:solidFill>
                          <a:effectLst/>
                        </a:rPr>
                        <a:t> MİP</a:t>
                      </a:r>
                      <a:endParaRPr lang="tr-TR" sz="1600" b="1" baseline="0" dirty="0">
                        <a:solidFill>
                          <a:srgbClr val="0008A0"/>
                        </a:solidFill>
                        <a:effectLst/>
                      </a:endParaRPr>
                    </a:p>
                  </a:txBody>
                  <a:tcPr marL="68580" marR="68580" marT="0" marB="0"/>
                </a:tc>
                <a:extLst>
                  <a:ext uri="{0D108BD9-81ED-4DB2-BD59-A6C34878D82A}">
                    <a16:rowId xmlns:a16="http://schemas.microsoft.com/office/drawing/2014/main" val="10004"/>
                  </a:ext>
                </a:extLst>
              </a:tr>
              <a:tr h="1686882">
                <a:tc>
                  <a:txBody>
                    <a:bodyPr/>
                    <a:lstStyle/>
                    <a:p>
                      <a:pPr>
                        <a:lnSpc>
                          <a:spcPct val="115000"/>
                        </a:lnSpc>
                        <a:spcAft>
                          <a:spcPts val="0"/>
                        </a:spcAft>
                      </a:pPr>
                      <a:r>
                        <a:rPr lang="tr-TR" sz="1400" dirty="0">
                          <a:solidFill>
                            <a:srgbClr val="0008A0"/>
                          </a:solidFill>
                          <a:effectLst/>
                          <a:latin typeface="+mn-lt"/>
                          <a:ea typeface="+mn-ea"/>
                          <a:cs typeface="+mn-cs"/>
                        </a:rPr>
                        <a:t>20</a:t>
                      </a:r>
                      <a:endParaRPr lang="tr-TR" sz="1400" dirty="0">
                        <a:solidFill>
                          <a:srgbClr val="0008A0"/>
                        </a:solidFill>
                        <a:effectLst/>
                        <a:latin typeface="Calibri"/>
                        <a:ea typeface="Calibri"/>
                        <a:cs typeface="Times New Roman"/>
                      </a:endParaRPr>
                    </a:p>
                  </a:txBody>
                  <a:tcPr marL="68580" marR="68580" marT="0" marB="0">
                    <a:lnL w="19050" cap="flat" cmpd="sng" algn="ctr">
                      <a:solidFill>
                        <a:srgbClr val="0008A0"/>
                      </a:solidFill>
                      <a:prstDash val="solid"/>
                      <a:round/>
                      <a:headEnd type="none" w="med" len="med"/>
                      <a:tailEnd type="none" w="med" len="med"/>
                    </a:lnL>
                    <a:lnR w="19050" cap="flat" cmpd="sng" algn="ctr">
                      <a:solidFill>
                        <a:srgbClr val="0008A0"/>
                      </a:solidFill>
                      <a:prstDash val="solid"/>
                      <a:round/>
                      <a:headEnd type="none" w="med" len="med"/>
                      <a:tailEnd type="none" w="med" len="med"/>
                    </a:lnR>
                    <a:lnT w="19050" cap="flat" cmpd="sng" algn="ctr">
                      <a:solidFill>
                        <a:srgbClr val="0008A0"/>
                      </a:solidFill>
                      <a:prstDash val="solid"/>
                      <a:round/>
                      <a:headEnd type="none" w="med" len="med"/>
                      <a:tailEnd type="none" w="med" len="med"/>
                    </a:lnT>
                    <a:lnB w="19050" cap="flat" cmpd="sng" algn="ctr">
                      <a:solidFill>
                        <a:srgbClr val="0008A0"/>
                      </a:solidFill>
                      <a:prstDash val="solid"/>
                      <a:round/>
                      <a:headEnd type="none" w="med" len="med"/>
                      <a:tailEnd type="none" w="med" len="med"/>
                    </a:lnB>
                    <a:solidFill>
                      <a:schemeClr val="bg1"/>
                    </a:solidFill>
                  </a:tcPr>
                </a:tc>
                <a:tc>
                  <a:txBody>
                    <a:bodyPr/>
                    <a:lstStyle/>
                    <a:p>
                      <a:pPr>
                        <a:lnSpc>
                          <a:spcPct val="115000"/>
                        </a:lnSpc>
                        <a:spcAft>
                          <a:spcPts val="0"/>
                        </a:spcAft>
                      </a:pPr>
                      <a:r>
                        <a:rPr lang="tr-TR" sz="1800" b="1" dirty="0">
                          <a:solidFill>
                            <a:srgbClr val="0008A0"/>
                          </a:solidFill>
                          <a:effectLst/>
                          <a:latin typeface="Calibri"/>
                          <a:ea typeface="Calibri"/>
                          <a:cs typeface="Times New Roman"/>
                        </a:rPr>
                        <a:t>Şehitler/ Gaziler Gününde İdari İzinli Sayılma (Şehit Eş ve Çocukları ile Anne, Baba ve kardeşleri),</a:t>
                      </a:r>
                      <a:r>
                        <a:rPr lang="tr-TR" sz="1800" b="1" baseline="0" dirty="0">
                          <a:solidFill>
                            <a:srgbClr val="0008A0"/>
                          </a:solidFill>
                          <a:effectLst/>
                          <a:latin typeface="Calibri"/>
                          <a:ea typeface="Calibri"/>
                          <a:cs typeface="Times New Roman"/>
                        </a:rPr>
                        <a:t> </a:t>
                      </a:r>
                    </a:p>
                    <a:p>
                      <a:pPr>
                        <a:lnSpc>
                          <a:spcPct val="115000"/>
                        </a:lnSpc>
                        <a:spcAft>
                          <a:spcPts val="0"/>
                        </a:spcAft>
                      </a:pPr>
                      <a:r>
                        <a:rPr lang="tr-TR" sz="1800" b="1" baseline="0" dirty="0">
                          <a:solidFill>
                            <a:srgbClr val="0008A0"/>
                          </a:solidFill>
                          <a:effectLst/>
                          <a:latin typeface="Calibri"/>
                          <a:ea typeface="Calibri"/>
                          <a:cs typeface="Times New Roman"/>
                        </a:rPr>
                        <a:t>Gazilerin kendileri ve eşleri</a:t>
                      </a:r>
                      <a:endParaRPr lang="tr-TR" sz="1800" b="1" dirty="0">
                        <a:solidFill>
                          <a:srgbClr val="0008A0"/>
                        </a:solidFill>
                        <a:effectLst/>
                        <a:latin typeface="Calibri"/>
                        <a:ea typeface="Calibri"/>
                        <a:cs typeface="Times New Roman"/>
                      </a:endParaRPr>
                    </a:p>
                  </a:txBody>
                  <a:tcPr marL="68580" marR="68580" marT="0" marB="0">
                    <a:lnL w="19050" cap="flat" cmpd="sng" algn="ctr">
                      <a:solidFill>
                        <a:srgbClr val="0008A0"/>
                      </a:solidFill>
                      <a:prstDash val="solid"/>
                      <a:round/>
                      <a:headEnd type="none" w="med" len="med"/>
                      <a:tailEnd type="none" w="med" len="med"/>
                    </a:lnL>
                  </a:tcPr>
                </a:tc>
                <a:tc>
                  <a:txBody>
                    <a:bodyPr/>
                    <a:lstStyle/>
                    <a:p>
                      <a:pPr algn="ctr">
                        <a:lnSpc>
                          <a:spcPct val="115000"/>
                        </a:lnSpc>
                        <a:spcAft>
                          <a:spcPts val="0"/>
                        </a:spcAft>
                      </a:pPr>
                      <a:r>
                        <a:rPr lang="tr-TR" sz="1600" b="1" dirty="0">
                          <a:solidFill>
                            <a:srgbClr val="0008A0"/>
                          </a:solidFill>
                          <a:effectLst/>
                          <a:latin typeface="+mn-lt"/>
                          <a:ea typeface="+mn-ea"/>
                          <a:cs typeface="+mn-cs"/>
                        </a:rPr>
                        <a:t>2005/27 sayılı Başbakanlık </a:t>
                      </a:r>
                      <a:r>
                        <a:rPr lang="tr-TR" sz="1600" b="1" dirty="0" err="1">
                          <a:solidFill>
                            <a:srgbClr val="0008A0"/>
                          </a:solidFill>
                          <a:effectLst/>
                          <a:latin typeface="+mn-lt"/>
                          <a:ea typeface="+mn-ea"/>
                          <a:cs typeface="+mn-cs"/>
                        </a:rPr>
                        <a:t>Gnl</a:t>
                      </a:r>
                      <a:r>
                        <a:rPr lang="tr-TR" sz="1600" b="1" dirty="0">
                          <a:solidFill>
                            <a:srgbClr val="0008A0"/>
                          </a:solidFill>
                          <a:effectLst/>
                          <a:latin typeface="+mn-lt"/>
                          <a:ea typeface="+mn-ea"/>
                          <a:cs typeface="+mn-cs"/>
                        </a:rPr>
                        <a:t>.</a:t>
                      </a:r>
                    </a:p>
                    <a:p>
                      <a:pPr algn="ctr">
                        <a:lnSpc>
                          <a:spcPct val="115000"/>
                        </a:lnSpc>
                        <a:spcAft>
                          <a:spcPts val="0"/>
                        </a:spcAft>
                      </a:pPr>
                      <a:r>
                        <a:rPr lang="tr-TR" sz="1600" b="1" dirty="0">
                          <a:solidFill>
                            <a:srgbClr val="0008A0"/>
                          </a:solidFill>
                          <a:effectLst/>
                          <a:latin typeface="+mn-lt"/>
                          <a:ea typeface="+mn-ea"/>
                          <a:cs typeface="+mn-cs"/>
                        </a:rPr>
                        <a:t>Tüm</a:t>
                      </a:r>
                      <a:r>
                        <a:rPr lang="tr-TR" sz="1600" b="1" baseline="0" dirty="0">
                          <a:solidFill>
                            <a:srgbClr val="0008A0"/>
                          </a:solidFill>
                          <a:effectLst/>
                          <a:latin typeface="+mn-lt"/>
                          <a:ea typeface="+mn-ea"/>
                          <a:cs typeface="+mn-cs"/>
                        </a:rPr>
                        <a:t> Kurum ve Kuruluşlar</a:t>
                      </a:r>
                      <a:endParaRPr lang="tr-TR" sz="1600" b="1" dirty="0">
                        <a:solidFill>
                          <a:srgbClr val="0008A0"/>
                        </a:solidFill>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bl>
          </a:graphicData>
        </a:graphic>
      </p:graphicFrame>
      <p:sp>
        <p:nvSpPr>
          <p:cNvPr id="6" name="Başlık 3"/>
          <p:cNvSpPr txBox="1">
            <a:spLocks/>
          </p:cNvSpPr>
          <p:nvPr/>
        </p:nvSpPr>
        <p:spPr bwMode="auto">
          <a:xfrm>
            <a:off x="2139518" y="0"/>
            <a:ext cx="8273987" cy="1012054"/>
          </a:xfrm>
          <a:prstGeom prst="rect">
            <a:avLst/>
          </a:prstGeom>
          <a:solidFill>
            <a:srgbClr val="C00000"/>
          </a:solidFill>
          <a:ln>
            <a:noFill/>
          </a:ln>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noAutofit/>
          </a:bodyPr>
          <a:lstStyle>
            <a:defPPr marR="0" lvl="0" algn="l" rtl="0">
              <a:lnSpc>
                <a:spcPct val="100000"/>
              </a:lnSpc>
              <a:spcBef>
                <a:spcPts val="0"/>
              </a:spcBef>
              <a:spcAft>
                <a:spcPts val="0"/>
              </a:spcAft>
              <a:defRPr/>
            </a:defPPr>
            <a:lvl1pPr algn="ctr" eaLnBrk="0" fontAlgn="base" hangingPunct="0">
              <a:spcBef>
                <a:spcPct val="0"/>
              </a:spcBef>
              <a:spcAft>
                <a:spcPct val="0"/>
              </a:spcAft>
              <a:defRPr sz="3200" b="1" kern="1200">
                <a:solidFill>
                  <a:prstClr val="white"/>
                </a:solidFill>
              </a:defRPr>
            </a:lvl1pPr>
            <a:lvl2pPr algn="ctr" eaLnBrk="0" fontAlgn="base" hangingPunct="0">
              <a:spcBef>
                <a:spcPct val="0"/>
              </a:spcBef>
              <a:spcAft>
                <a:spcPct val="0"/>
              </a:spcAft>
              <a:defRPr sz="4400"/>
            </a:lvl2pPr>
            <a:lvl3pPr algn="ctr" eaLnBrk="0" fontAlgn="base" hangingPunct="0">
              <a:spcBef>
                <a:spcPct val="0"/>
              </a:spcBef>
              <a:spcAft>
                <a:spcPct val="0"/>
              </a:spcAft>
              <a:defRPr sz="4400"/>
            </a:lvl3pPr>
            <a:lvl4pPr algn="ctr" eaLnBrk="0" fontAlgn="base" hangingPunct="0">
              <a:spcBef>
                <a:spcPct val="0"/>
              </a:spcBef>
              <a:spcAft>
                <a:spcPct val="0"/>
              </a:spcAft>
              <a:defRPr sz="4400"/>
            </a:lvl4pPr>
            <a:lvl5pPr algn="ctr" eaLnBrk="0" fontAlgn="base" hangingPunct="0">
              <a:spcBef>
                <a:spcPct val="0"/>
              </a:spcBef>
              <a:spcAft>
                <a:spcPct val="0"/>
              </a:spcAft>
              <a:defRPr sz="4400"/>
            </a:lvl5pPr>
            <a:lvl6pPr marL="457200" algn="ctr" fontAlgn="base">
              <a:spcBef>
                <a:spcPct val="0"/>
              </a:spcBef>
              <a:spcAft>
                <a:spcPct val="0"/>
              </a:spcAft>
              <a:defRPr sz="4400"/>
            </a:lvl6pPr>
            <a:lvl7pPr marL="914400" algn="ctr" fontAlgn="base">
              <a:spcBef>
                <a:spcPct val="0"/>
              </a:spcBef>
              <a:spcAft>
                <a:spcPct val="0"/>
              </a:spcAft>
              <a:defRPr sz="4400"/>
            </a:lvl7pPr>
            <a:lvl8pPr marL="1371600" algn="ctr" fontAlgn="base">
              <a:spcBef>
                <a:spcPct val="0"/>
              </a:spcBef>
              <a:spcAft>
                <a:spcPct val="0"/>
              </a:spcAft>
              <a:defRPr sz="4400"/>
            </a:lvl8pPr>
            <a:lvl9pPr marL="1828800" algn="ctr" fontAlgn="base">
              <a:spcBef>
                <a:spcPct val="0"/>
              </a:spcBef>
              <a:spcAft>
                <a:spcPct val="0"/>
              </a:spcAft>
              <a:defRPr sz="4400"/>
            </a:lvl9pPr>
          </a:lstStyle>
          <a:p>
            <a:r>
              <a:rPr lang="tr-TR" dirty="0"/>
              <a:t>Genel Haklar ve Uygulayıcı Kurumlar</a:t>
            </a:r>
          </a:p>
        </p:txBody>
      </p:sp>
    </p:spTree>
    <p:extLst>
      <p:ext uri="{BB962C8B-B14F-4D97-AF65-F5344CB8AC3E}">
        <p14:creationId xmlns:p14="http://schemas.microsoft.com/office/powerpoint/2010/main" val="23586402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26224" y="1515364"/>
            <a:ext cx="9931166" cy="4680520"/>
          </a:xfrm>
        </p:spPr>
        <p:txBody>
          <a:bodyPr>
            <a:normAutofit/>
          </a:bodyPr>
          <a:lstStyle/>
          <a:p>
            <a:r>
              <a:rPr lang="tr-TR" sz="2000" dirty="0">
                <a:solidFill>
                  <a:schemeClr val="tx1"/>
                </a:solidFill>
                <a:latin typeface="+mn-lt"/>
              </a:rPr>
              <a:t>4736 sayılı Kamu Kurum Ve Kuruluşlarının Ürettikleri Mal Ve Hizmet Tarifeleri İle Bazı Kanunlarda Değişiklik Yapılması Hakkında Kanunun 1 inci maddesi uyarınca </a:t>
            </a:r>
          </a:p>
          <a:p>
            <a:r>
              <a:rPr lang="tr-TR" sz="2000" dirty="0">
                <a:solidFill>
                  <a:schemeClr val="tx1"/>
                </a:solidFill>
                <a:latin typeface="+mn-lt"/>
              </a:rPr>
              <a:t>1005 sayılı Kanuna göre aylık bağlananların,</a:t>
            </a:r>
          </a:p>
          <a:p>
            <a:r>
              <a:rPr lang="tr-TR" sz="2000" dirty="0">
                <a:solidFill>
                  <a:schemeClr val="tx1"/>
                </a:solidFill>
                <a:latin typeface="+mn-lt"/>
              </a:rPr>
              <a:t>5434 sayılı Kanunun 56 </a:t>
            </a:r>
            <a:r>
              <a:rPr lang="tr-TR" sz="2000" dirty="0" err="1">
                <a:solidFill>
                  <a:schemeClr val="tx1"/>
                </a:solidFill>
                <a:latin typeface="+mn-lt"/>
              </a:rPr>
              <a:t>ncı</a:t>
            </a:r>
            <a:r>
              <a:rPr lang="tr-TR" sz="2000" dirty="0">
                <a:solidFill>
                  <a:schemeClr val="tx1"/>
                </a:solidFill>
                <a:latin typeface="+mn-lt"/>
              </a:rPr>
              <a:t>, mülga 45 inci ve 64 üncü maddelerine aylık bağlananların,</a:t>
            </a:r>
          </a:p>
          <a:p>
            <a:r>
              <a:rPr lang="tr-TR" sz="2000" dirty="0">
                <a:solidFill>
                  <a:schemeClr val="tx1"/>
                </a:solidFill>
                <a:latin typeface="+mn-lt"/>
              </a:rPr>
              <a:t>5510 sayılı Kanunun 47 </a:t>
            </a:r>
            <a:r>
              <a:rPr lang="tr-TR" sz="2000" dirty="0" err="1">
                <a:solidFill>
                  <a:schemeClr val="tx1"/>
                </a:solidFill>
                <a:latin typeface="+mn-lt"/>
              </a:rPr>
              <a:t>nci</a:t>
            </a:r>
            <a:r>
              <a:rPr lang="tr-TR" sz="2000" dirty="0">
                <a:solidFill>
                  <a:schemeClr val="tx1"/>
                </a:solidFill>
                <a:latin typeface="+mn-lt"/>
              </a:rPr>
              <a:t> maddesine göre harp veya vazife malullüğü aylığı bağlananların, </a:t>
            </a:r>
          </a:p>
          <a:p>
            <a:r>
              <a:rPr lang="tr-TR" sz="2000" dirty="0">
                <a:solidFill>
                  <a:schemeClr val="tx1"/>
                </a:solidFill>
                <a:latin typeface="+mn-lt"/>
              </a:rPr>
              <a:t>2330 sayılı Kanuna veya 2330 sayılı Kanun hükümleri uygulanarak aylık bağlanmasını gerektiren kanunlara göre aylık bağlananların,</a:t>
            </a:r>
          </a:p>
          <a:p>
            <a:pPr marL="0" indent="0">
              <a:buNone/>
            </a:pPr>
            <a:r>
              <a:rPr lang="tr-TR" sz="2000" dirty="0">
                <a:solidFill>
                  <a:schemeClr val="tx1"/>
                </a:solidFill>
                <a:latin typeface="+mn-lt"/>
              </a:rPr>
              <a:t>        </a:t>
            </a:r>
            <a:r>
              <a:rPr lang="tr-TR" sz="2000" dirty="0">
                <a:solidFill>
                  <a:srgbClr val="C00000"/>
                </a:solidFill>
                <a:latin typeface="+mn-lt"/>
              </a:rPr>
              <a:t>ikametgâhlarında kullandıkları elektrik enerjisi ücreti %40’tan; belediyelerce tahakkuk ettirilecek su ücreti ise %50’den az indirim içermemek üzere belirlenecek tarife üzerinden alınmaktadır.</a:t>
            </a:r>
          </a:p>
          <a:p>
            <a:pPr marL="0" indent="0">
              <a:buNone/>
            </a:pPr>
            <a:endParaRPr lang="tr-TR" dirty="0"/>
          </a:p>
        </p:txBody>
      </p:sp>
      <p:sp>
        <p:nvSpPr>
          <p:cNvPr id="5" name="Unvan 4">
            <a:extLst>
              <a:ext uri="{FF2B5EF4-FFF2-40B4-BE49-F238E27FC236}">
                <a16:creationId xmlns:a16="http://schemas.microsoft.com/office/drawing/2014/main" id="{2B5F56AB-7522-4354-94DD-63CFC2C68811}"/>
              </a:ext>
            </a:extLst>
          </p:cNvPr>
          <p:cNvSpPr>
            <a:spLocks noGrp="1"/>
          </p:cNvSpPr>
          <p:nvPr>
            <p:ph type="title"/>
          </p:nvPr>
        </p:nvSpPr>
        <p:spPr>
          <a:xfrm>
            <a:off x="3400148" y="309337"/>
            <a:ext cx="4634144" cy="624000"/>
          </a:xfrm>
        </p:spPr>
        <p:txBody>
          <a:bodyPr/>
          <a:lstStyle/>
          <a:p>
            <a:r>
              <a:rPr lang="tr-TR" dirty="0"/>
              <a:t>Elektrik ve Su Ücret İndirimi</a:t>
            </a:r>
          </a:p>
        </p:txBody>
      </p:sp>
    </p:spTree>
    <p:extLst>
      <p:ext uri="{BB962C8B-B14F-4D97-AF65-F5344CB8AC3E}">
        <p14:creationId xmlns:p14="http://schemas.microsoft.com/office/powerpoint/2010/main" val="37828184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05522" y="1762955"/>
            <a:ext cx="10164932" cy="3777283"/>
          </a:xfrm>
        </p:spPr>
        <p:txBody>
          <a:bodyPr>
            <a:normAutofit/>
          </a:bodyPr>
          <a:lstStyle/>
          <a:p>
            <a:pPr algn="just"/>
            <a:r>
              <a:rPr lang="tr-TR" sz="2400" dirty="0">
                <a:solidFill>
                  <a:schemeClr val="tx1"/>
                </a:solidFill>
                <a:latin typeface="+mj-lt"/>
              </a:rPr>
              <a:t>Elektrik enerjisi ücret indiriminden yararlanmak isteyenlerin; elektrik sayaçlarının üzerlerine kayıtlı olması şartıyla; abone numarası ve ikametgah belgesi ile birlikte her yıl Ocak ayı içinde bağlı oldukları Elektrik Dağıtım Müessesesine başvurmaları gerekir.</a:t>
            </a:r>
          </a:p>
          <a:p>
            <a:r>
              <a:rPr lang="tr-TR" sz="2400" dirty="0">
                <a:solidFill>
                  <a:schemeClr val="tx1"/>
                </a:solidFill>
                <a:latin typeface="+mj-lt"/>
              </a:rPr>
              <a:t>Su ücreti indiriminden yararlanmak isteyenlerin, su sayaçlarının üzerlerine kayıtlı olması şartıyla,  nüfus cüzdanı fotokopisi ve ikamet edilen evin abone numarasını gösterir belge ile birlikte ilgili Belediye Başkanlıklarına başvurmaları gerekir.</a:t>
            </a:r>
          </a:p>
          <a:p>
            <a:pPr marL="0" indent="0">
              <a:buNone/>
            </a:pPr>
            <a:endParaRPr lang="tr-TR" dirty="0"/>
          </a:p>
        </p:txBody>
      </p:sp>
      <p:sp>
        <p:nvSpPr>
          <p:cNvPr id="5" name="Unvan 4">
            <a:extLst>
              <a:ext uri="{FF2B5EF4-FFF2-40B4-BE49-F238E27FC236}">
                <a16:creationId xmlns:a16="http://schemas.microsoft.com/office/drawing/2014/main" id="{0B747A5B-EBD2-41A1-A3B9-9ABDFA358BB9}"/>
              </a:ext>
            </a:extLst>
          </p:cNvPr>
          <p:cNvSpPr>
            <a:spLocks noGrp="1"/>
          </p:cNvSpPr>
          <p:nvPr>
            <p:ph type="title"/>
          </p:nvPr>
        </p:nvSpPr>
        <p:spPr>
          <a:xfrm>
            <a:off x="3515557" y="399495"/>
            <a:ext cx="4554245" cy="462820"/>
          </a:xfrm>
        </p:spPr>
        <p:txBody>
          <a:bodyPr/>
          <a:lstStyle/>
          <a:p>
            <a:r>
              <a:rPr lang="tr-TR" dirty="0"/>
              <a:t>Elektrik ve Su Ücret İndirimi</a:t>
            </a:r>
          </a:p>
        </p:txBody>
      </p:sp>
    </p:spTree>
    <p:extLst>
      <p:ext uri="{BB962C8B-B14F-4D97-AF65-F5344CB8AC3E}">
        <p14:creationId xmlns:p14="http://schemas.microsoft.com/office/powerpoint/2010/main" val="29265956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half" idx="1"/>
          </p:nvPr>
        </p:nvSpPr>
        <p:spPr>
          <a:xfrm>
            <a:off x="1766656" y="1278385"/>
            <a:ext cx="8289784" cy="5246960"/>
          </a:xfrm>
          <a:prstGeom prst="rect">
            <a:avLst/>
          </a:prstGeom>
        </p:spPr>
        <p:txBody>
          <a:bodyPr>
            <a:normAutofit/>
          </a:bodyPr>
          <a:lstStyle/>
          <a:p>
            <a:pPr marL="0" indent="0" algn="just">
              <a:buNone/>
            </a:pPr>
            <a:r>
              <a:rPr lang="tr-TR" sz="2200" dirty="0">
                <a:latin typeface="+mj-lt"/>
              </a:rPr>
              <a:t>	</a:t>
            </a:r>
            <a:r>
              <a:rPr lang="tr-TR" sz="2200" dirty="0">
                <a:solidFill>
                  <a:schemeClr val="tx1"/>
                </a:solidFill>
                <a:latin typeface="+mj-lt"/>
              </a:rPr>
              <a:t>Şehit yakınları ve malullere yılda bir kez ek ödeme yapılır.</a:t>
            </a:r>
          </a:p>
          <a:p>
            <a:pPr marL="0" indent="0" algn="just">
              <a:buNone/>
            </a:pPr>
            <a:r>
              <a:rPr lang="tr-TR" sz="2200" dirty="0">
                <a:solidFill>
                  <a:schemeClr val="tx1"/>
                </a:solidFill>
                <a:latin typeface="+mj-lt"/>
              </a:rPr>
              <a:t>	Şehit ve malul çocuklarına her ay için; ilköğretimleri sırasında (1.250), ortaöğretimleri sırasında (1.875) ve yükseköğretimleri sırasında (2.500) gösterge rakamının memur aylık katsayısı ile çarpımı sonucu bulunacak tutarda eğitim ve öğretim yardımı yılda bir kez olmak üzere yapılır. 	(5434 Ek Madde 79)</a:t>
            </a:r>
          </a:p>
          <a:p>
            <a:pPr marL="0" indent="0" algn="just">
              <a:buNone/>
            </a:pPr>
            <a:endParaRPr lang="tr-TR" sz="2200" dirty="0">
              <a:solidFill>
                <a:schemeClr val="tx1"/>
              </a:solidFill>
              <a:latin typeface="+mj-lt"/>
            </a:endParaRPr>
          </a:p>
          <a:p>
            <a:pPr marL="0" indent="0" algn="just">
              <a:buNone/>
            </a:pPr>
            <a:r>
              <a:rPr lang="tr-TR" sz="2200" dirty="0">
                <a:solidFill>
                  <a:schemeClr val="tx1"/>
                </a:solidFill>
                <a:latin typeface="+mj-lt"/>
              </a:rPr>
              <a:t>	</a:t>
            </a:r>
            <a:r>
              <a:rPr lang="tr-TR" sz="2200" dirty="0">
                <a:solidFill>
                  <a:srgbClr val="C00000"/>
                </a:solidFill>
                <a:latin typeface="+mj-lt"/>
              </a:rPr>
              <a:t>İlköğretim        : 17.553,17 TL</a:t>
            </a:r>
          </a:p>
          <a:p>
            <a:pPr marL="0" indent="0" algn="just">
              <a:buNone/>
            </a:pPr>
            <a:r>
              <a:rPr lang="tr-TR" sz="2200" dirty="0">
                <a:solidFill>
                  <a:srgbClr val="C00000"/>
                </a:solidFill>
                <a:latin typeface="+mj-lt"/>
              </a:rPr>
              <a:t>	Ortaöğretim     : 26.329,75 TL</a:t>
            </a:r>
          </a:p>
          <a:p>
            <a:pPr marL="0" indent="0" algn="just">
              <a:buNone/>
            </a:pPr>
            <a:r>
              <a:rPr lang="tr-TR" sz="2200" dirty="0">
                <a:solidFill>
                  <a:srgbClr val="C00000"/>
                </a:solidFill>
                <a:latin typeface="+mj-lt"/>
              </a:rPr>
              <a:t>	Yükseköğretim: 35.106,33 TL</a:t>
            </a:r>
          </a:p>
          <a:p>
            <a:pPr marL="0" indent="0" algn="just">
              <a:buNone/>
            </a:pPr>
            <a:r>
              <a:rPr lang="tr-TR" sz="2200" dirty="0">
                <a:latin typeface="+mj-lt"/>
              </a:rPr>
              <a:t> </a:t>
            </a:r>
          </a:p>
          <a:p>
            <a:pPr marL="0" indent="0" algn="just">
              <a:buNone/>
            </a:pPr>
            <a:endParaRPr lang="tr-TR" sz="2200" dirty="0">
              <a:latin typeface="+mj-lt"/>
            </a:endParaRPr>
          </a:p>
        </p:txBody>
      </p:sp>
      <p:sp>
        <p:nvSpPr>
          <p:cNvPr id="6" name="Unvan 5">
            <a:extLst>
              <a:ext uri="{FF2B5EF4-FFF2-40B4-BE49-F238E27FC236}">
                <a16:creationId xmlns:a16="http://schemas.microsoft.com/office/drawing/2014/main" id="{D6104390-565E-4146-AC90-AF147A4D54D2}"/>
              </a:ext>
            </a:extLst>
          </p:cNvPr>
          <p:cNvSpPr>
            <a:spLocks noGrp="1"/>
          </p:cNvSpPr>
          <p:nvPr>
            <p:ph type="title"/>
          </p:nvPr>
        </p:nvSpPr>
        <p:spPr>
          <a:xfrm>
            <a:off x="3080551" y="332655"/>
            <a:ext cx="8633742" cy="812563"/>
          </a:xfrm>
        </p:spPr>
        <p:txBody>
          <a:bodyPr/>
          <a:lstStyle/>
          <a:p>
            <a:r>
              <a:rPr lang="tr-TR" sz="2800" dirty="0">
                <a:solidFill>
                  <a:schemeClr val="bg1"/>
                </a:solidFill>
              </a:rPr>
              <a:t>Ek Ödeme ve Eğitim Öğretim Yardımı</a:t>
            </a:r>
          </a:p>
        </p:txBody>
      </p:sp>
    </p:spTree>
    <p:extLst>
      <p:ext uri="{BB962C8B-B14F-4D97-AF65-F5344CB8AC3E}">
        <p14:creationId xmlns:p14="http://schemas.microsoft.com/office/powerpoint/2010/main" val="17181302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half" idx="1"/>
          </p:nvPr>
        </p:nvSpPr>
        <p:spPr>
          <a:xfrm>
            <a:off x="346229" y="1464816"/>
            <a:ext cx="6253828" cy="3808520"/>
          </a:xfrm>
          <a:prstGeom prst="rect">
            <a:avLst/>
          </a:prstGeom>
        </p:spPr>
        <p:txBody>
          <a:bodyPr>
            <a:normAutofit fontScale="25000" lnSpcReduction="20000"/>
          </a:bodyPr>
          <a:lstStyle/>
          <a:p>
            <a:pPr marL="0" indent="0" algn="just">
              <a:buNone/>
            </a:pPr>
            <a:r>
              <a:rPr lang="tr-TR" dirty="0">
                <a:latin typeface="+mj-lt"/>
              </a:rPr>
              <a:t>	</a:t>
            </a:r>
          </a:p>
          <a:p>
            <a:pPr marL="0" indent="0" algn="just">
              <a:lnSpc>
                <a:spcPct val="170000"/>
              </a:lnSpc>
              <a:buNone/>
            </a:pPr>
            <a:r>
              <a:rPr lang="tr-TR" sz="6400" dirty="0">
                <a:solidFill>
                  <a:schemeClr val="tx1"/>
                </a:solidFill>
                <a:latin typeface="+mj-lt"/>
              </a:rPr>
              <a:t>* </a:t>
            </a:r>
            <a:r>
              <a:rPr lang="tr-TR" sz="6400" dirty="0">
                <a:solidFill>
                  <a:schemeClr val="tx1"/>
                </a:solidFill>
                <a:latin typeface="+mn-lt"/>
              </a:rPr>
              <a:t>Terörle mücadele kanununa göre aylık bağlanmış malûllerin sağlık kurulu raporuyla ihtiyaç duydukları her türlü </a:t>
            </a:r>
            <a:r>
              <a:rPr lang="tr-TR" sz="6400" dirty="0" err="1">
                <a:solidFill>
                  <a:schemeClr val="tx1"/>
                </a:solidFill>
                <a:latin typeface="+mn-lt"/>
              </a:rPr>
              <a:t>ortez</a:t>
            </a:r>
            <a:r>
              <a:rPr lang="tr-TR" sz="6400" dirty="0">
                <a:solidFill>
                  <a:schemeClr val="tx1"/>
                </a:solidFill>
                <a:latin typeface="+mn-lt"/>
              </a:rPr>
              <a:t>/protez ve diğer iyileştirici araç/gereçler herhangi bir katılım payı veya fark alınmaksızın ve kısıtlama getirilmeksizin karşılanır.</a:t>
            </a:r>
          </a:p>
          <a:p>
            <a:pPr marL="0" indent="0" algn="just">
              <a:lnSpc>
                <a:spcPct val="170000"/>
              </a:lnSpc>
              <a:buNone/>
            </a:pPr>
            <a:r>
              <a:rPr lang="tr-TR" sz="6400" dirty="0">
                <a:solidFill>
                  <a:schemeClr val="tx1"/>
                </a:solidFill>
                <a:latin typeface="+mn-lt"/>
              </a:rPr>
              <a:t>* Bedelleri karşılanacak olan bu kapsamdaki ürünler garanti süresi içerisinde veya aynı amaca yönelik yeni ürün talepleri Sosyal Güvenlik  Kurumu  tarafından belirlenen usul ve esaslara göre karşılanır.</a:t>
            </a:r>
          </a:p>
          <a:p>
            <a:pPr marL="0" indent="0" algn="just">
              <a:lnSpc>
                <a:spcPct val="170000"/>
              </a:lnSpc>
              <a:buNone/>
            </a:pPr>
            <a:r>
              <a:rPr lang="tr-TR" sz="6400" dirty="0">
                <a:solidFill>
                  <a:schemeClr val="tx1"/>
                </a:solidFill>
                <a:latin typeface="+mn-lt"/>
              </a:rPr>
              <a:t>	</a:t>
            </a:r>
          </a:p>
          <a:p>
            <a:pPr marL="0" indent="0">
              <a:buNone/>
            </a:pPr>
            <a:endParaRPr lang="tr-TR" dirty="0">
              <a:latin typeface="+mj-lt"/>
            </a:endParaRPr>
          </a:p>
        </p:txBody>
      </p:sp>
      <p:pic>
        <p:nvPicPr>
          <p:cNvPr id="6" name="İçerik Yer Tutucusu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165191" y="2015230"/>
            <a:ext cx="3949862" cy="2831977"/>
          </a:xfrm>
          <a:prstGeom prst="rect">
            <a:avLst/>
          </a:prstGeom>
        </p:spPr>
      </p:pic>
      <p:sp>
        <p:nvSpPr>
          <p:cNvPr id="4" name="Unvan 3">
            <a:extLst>
              <a:ext uri="{FF2B5EF4-FFF2-40B4-BE49-F238E27FC236}">
                <a16:creationId xmlns:a16="http://schemas.microsoft.com/office/drawing/2014/main" id="{E6C0ADAA-F325-41DE-971B-4EE50BF0314C}"/>
              </a:ext>
            </a:extLst>
          </p:cNvPr>
          <p:cNvSpPr>
            <a:spLocks noGrp="1"/>
          </p:cNvSpPr>
          <p:nvPr>
            <p:ph type="title"/>
          </p:nvPr>
        </p:nvSpPr>
        <p:spPr>
          <a:xfrm>
            <a:off x="2210540" y="116632"/>
            <a:ext cx="9335078" cy="797769"/>
          </a:xfrm>
        </p:spPr>
        <p:txBody>
          <a:bodyPr/>
          <a:lstStyle/>
          <a:p>
            <a:r>
              <a:rPr lang="tr-TR" sz="2800" b="1" dirty="0" err="1">
                <a:solidFill>
                  <a:schemeClr val="bg1"/>
                </a:solidFill>
                <a:latin typeface="+mn-lt"/>
              </a:rPr>
              <a:t>Ortez</a:t>
            </a:r>
            <a:r>
              <a:rPr lang="tr-TR" sz="2800" b="1" dirty="0">
                <a:solidFill>
                  <a:schemeClr val="bg1"/>
                </a:solidFill>
                <a:latin typeface="+mn-lt"/>
              </a:rPr>
              <a:t>, Protez ve İyileştirici Araç/ Gereçlerde Katılım Payı Muafiyeti ve Kısıtlama Getirilmemesi</a:t>
            </a:r>
            <a:endParaRPr lang="tr-TR" sz="2800" dirty="0">
              <a:solidFill>
                <a:schemeClr val="bg1"/>
              </a:solidFill>
              <a:latin typeface="+mn-lt"/>
            </a:endParaRPr>
          </a:p>
        </p:txBody>
      </p:sp>
    </p:spTree>
    <p:extLst>
      <p:ext uri="{BB962C8B-B14F-4D97-AF65-F5344CB8AC3E}">
        <p14:creationId xmlns:p14="http://schemas.microsoft.com/office/powerpoint/2010/main" val="3520741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882066" y="1411551"/>
            <a:ext cx="8087557" cy="2110222"/>
          </a:xfrm>
        </p:spPr>
        <p:txBody>
          <a:bodyPr>
            <a:normAutofit fontScale="25000" lnSpcReduction="20000"/>
          </a:bodyPr>
          <a:lstStyle/>
          <a:p>
            <a:pPr marL="0" indent="0">
              <a:lnSpc>
                <a:spcPct val="160000"/>
              </a:lnSpc>
              <a:buNone/>
            </a:pPr>
            <a:endParaRPr lang="tr-TR" sz="2200" dirty="0">
              <a:latin typeface="+mj-lt"/>
            </a:endParaRPr>
          </a:p>
          <a:p>
            <a:pPr marL="0" indent="0">
              <a:lnSpc>
                <a:spcPct val="160000"/>
              </a:lnSpc>
              <a:buNone/>
            </a:pPr>
            <a:r>
              <a:rPr lang="tr-TR" sz="6400" dirty="0">
                <a:solidFill>
                  <a:schemeClr val="tx1"/>
                </a:solidFill>
                <a:latin typeface="+mn-lt"/>
              </a:rPr>
              <a:t>Şehit personelin hak sahibi anne, baba, eş ve çocuklarının her türlü tedavi giderleri ile Malûl personelin her türlü sağlık hizmeti ve tedavi masrafı katılım payı alınmaksızın, Sosyal Güvenlik Kurumu Başkanlığınca karşılanır, eksilen vücut organları tedavi ettirilir.</a:t>
            </a:r>
          </a:p>
          <a:p>
            <a:pPr marL="0" indent="0">
              <a:lnSpc>
                <a:spcPct val="160000"/>
              </a:lnSpc>
              <a:buNone/>
            </a:pPr>
            <a:r>
              <a:rPr lang="tr-TR" sz="2200" i="1" dirty="0">
                <a:latin typeface="+mj-lt"/>
              </a:rPr>
              <a:t>	</a:t>
            </a:r>
          </a:p>
          <a:p>
            <a:pPr marL="0" indent="0">
              <a:lnSpc>
                <a:spcPct val="160000"/>
              </a:lnSpc>
              <a:buNone/>
            </a:pPr>
            <a:r>
              <a:rPr lang="tr-TR" sz="2200" i="1" dirty="0">
                <a:latin typeface="+mj-lt"/>
              </a:rPr>
              <a:t>	</a:t>
            </a:r>
            <a:endParaRPr lang="tr-TR" sz="2200" dirty="0">
              <a:latin typeface="+mj-lt"/>
            </a:endParaRPr>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0783" y="3357979"/>
            <a:ext cx="4536504" cy="2977112"/>
          </a:xfrm>
          <a:prstGeom prst="rect">
            <a:avLst/>
          </a:prstGeom>
        </p:spPr>
      </p:pic>
      <p:sp>
        <p:nvSpPr>
          <p:cNvPr id="6" name="Unvan 5">
            <a:extLst>
              <a:ext uri="{FF2B5EF4-FFF2-40B4-BE49-F238E27FC236}">
                <a16:creationId xmlns:a16="http://schemas.microsoft.com/office/drawing/2014/main" id="{5D88D2BD-67B0-41AB-B838-2550CD67B00C}"/>
              </a:ext>
            </a:extLst>
          </p:cNvPr>
          <p:cNvSpPr>
            <a:spLocks noGrp="1"/>
          </p:cNvSpPr>
          <p:nvPr>
            <p:ph type="title"/>
          </p:nvPr>
        </p:nvSpPr>
        <p:spPr>
          <a:xfrm>
            <a:off x="2334827" y="435006"/>
            <a:ext cx="7163482" cy="410394"/>
          </a:xfrm>
        </p:spPr>
        <p:txBody>
          <a:bodyPr>
            <a:normAutofit fontScale="90000"/>
          </a:bodyPr>
          <a:lstStyle/>
          <a:p>
            <a:r>
              <a:rPr lang="tr-TR" dirty="0"/>
              <a:t>Sağlık Hizmetlerinden Katılım Payı Alınmaması</a:t>
            </a:r>
          </a:p>
        </p:txBody>
      </p:sp>
    </p:spTree>
    <p:extLst>
      <p:ext uri="{BB962C8B-B14F-4D97-AF65-F5344CB8AC3E}">
        <p14:creationId xmlns:p14="http://schemas.microsoft.com/office/powerpoint/2010/main" val="26519705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20932" y="1411550"/>
            <a:ext cx="10049521" cy="4913050"/>
          </a:xfrm>
        </p:spPr>
        <p:txBody>
          <a:bodyPr>
            <a:normAutofit/>
          </a:bodyPr>
          <a:lstStyle/>
          <a:p>
            <a:pPr marL="0" indent="0">
              <a:buNone/>
            </a:pPr>
            <a:r>
              <a:rPr lang="tr-TR" sz="2400" dirty="0">
                <a:latin typeface="+mj-lt"/>
              </a:rPr>
              <a:t>	</a:t>
            </a:r>
          </a:p>
          <a:p>
            <a:pPr marL="139700" indent="0" algn="just">
              <a:buNone/>
            </a:pPr>
            <a:r>
              <a:rPr lang="tr-TR" sz="2000" dirty="0">
                <a:solidFill>
                  <a:schemeClr val="tx1"/>
                </a:solidFill>
                <a:latin typeface="+mn-lt"/>
              </a:rPr>
              <a:t>	3713 sayılı Terörle Mücadele Kanunu kapsamında yurtiçinde ve yurtdışında kamu konutlarından yararlanmakta iken malul olanların kendileri, ölenlerin aylığa müstahak dul ve yetimleri, Kamu Konutları Kanununda gösterilen özel tahsisli konutlarda oturanlar hariç olmak üzere, bir yıl süreyle kamu konutlarından yararlanmaya devam ederler. Bu süre sonunda kamu konutundan çıkacaklar ile kamu konutundan yararlanmayanlar ve özel tahsisli konutlarda oturanların istekleri halinde ikametgah olarak kullanacakları yurtiçindeki taşınmazın kira bedeli </a:t>
            </a:r>
            <a:r>
              <a:rPr lang="tr-TR" sz="2000" dirty="0">
                <a:solidFill>
                  <a:srgbClr val="C00000"/>
                </a:solidFill>
                <a:latin typeface="+mn-lt"/>
              </a:rPr>
              <a:t>on yıl </a:t>
            </a:r>
            <a:r>
              <a:rPr lang="tr-TR" sz="2000" dirty="0">
                <a:solidFill>
                  <a:schemeClr val="tx1"/>
                </a:solidFill>
                <a:latin typeface="+mn-lt"/>
              </a:rPr>
              <a:t>süre ile Devletçe karşılanır. Yurtdışındaki özel tahsisli konutlarda oturanların yurtdışı kira bedelleri de istekleri halinde bir yıl süre ile Devletçe karşılanır.  </a:t>
            </a:r>
          </a:p>
        </p:txBody>
      </p:sp>
      <p:sp>
        <p:nvSpPr>
          <p:cNvPr id="5" name="Unvan 4">
            <a:extLst>
              <a:ext uri="{FF2B5EF4-FFF2-40B4-BE49-F238E27FC236}">
                <a16:creationId xmlns:a16="http://schemas.microsoft.com/office/drawing/2014/main" id="{1B972344-BC68-4D01-94B8-CDC954856CAD}"/>
              </a:ext>
            </a:extLst>
          </p:cNvPr>
          <p:cNvSpPr>
            <a:spLocks noGrp="1"/>
          </p:cNvSpPr>
          <p:nvPr>
            <p:ph type="title"/>
          </p:nvPr>
        </p:nvSpPr>
        <p:spPr>
          <a:xfrm>
            <a:off x="3027286" y="292962"/>
            <a:ext cx="3728621" cy="552437"/>
          </a:xfrm>
        </p:spPr>
        <p:txBody>
          <a:bodyPr/>
          <a:lstStyle/>
          <a:p>
            <a:r>
              <a:rPr lang="tr-TR" dirty="0"/>
              <a:t>Kira Yardımı</a:t>
            </a:r>
          </a:p>
        </p:txBody>
      </p:sp>
    </p:spTree>
    <p:extLst>
      <p:ext uri="{BB962C8B-B14F-4D97-AF65-F5344CB8AC3E}">
        <p14:creationId xmlns:p14="http://schemas.microsoft.com/office/powerpoint/2010/main" val="7983799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059619" y="1207363"/>
            <a:ext cx="8041825" cy="4279037"/>
          </a:xfrm>
        </p:spPr>
        <p:txBody>
          <a:bodyPr>
            <a:normAutofit fontScale="92500"/>
          </a:bodyPr>
          <a:lstStyle/>
          <a:p>
            <a:pPr marL="0" indent="0">
              <a:buNone/>
            </a:pPr>
            <a:endParaRPr lang="tr-TR" sz="2400" dirty="0">
              <a:solidFill>
                <a:srgbClr val="C00000"/>
              </a:solidFill>
              <a:latin typeface="+mj-lt"/>
            </a:endParaRPr>
          </a:p>
          <a:p>
            <a:pPr marL="0" indent="0">
              <a:buNone/>
            </a:pPr>
            <a:r>
              <a:rPr lang="tr-TR" sz="2400" dirty="0">
                <a:solidFill>
                  <a:schemeClr val="tx1"/>
                </a:solidFill>
                <a:latin typeface="+mn-lt"/>
              </a:rPr>
              <a:t>(1) Kanun kapsamında bulunan kişilere ödenecek kira bedeli için belli bir limit belirlenmez, rayiç kira bedelinin tamamı ilgili kamu kurum ve kuruluşunun bütçesinden karşılanır.</a:t>
            </a:r>
          </a:p>
          <a:p>
            <a:pPr marL="0" indent="0">
              <a:buNone/>
            </a:pPr>
            <a:r>
              <a:rPr lang="tr-TR" sz="2400" dirty="0">
                <a:solidFill>
                  <a:schemeClr val="tx1"/>
                </a:solidFill>
                <a:latin typeface="+mn-lt"/>
              </a:rPr>
              <a:t>(2)Kullanılacak konutun kullanım alanı (net) 120 metrekareyi geçemez, konutun metrekaresi  kontratta belirtilir.</a:t>
            </a:r>
          </a:p>
          <a:p>
            <a:pPr marL="0" indent="0">
              <a:buNone/>
            </a:pPr>
            <a:r>
              <a:rPr lang="tr-TR" sz="2400" dirty="0">
                <a:solidFill>
                  <a:schemeClr val="tx1"/>
                </a:solidFill>
                <a:latin typeface="+mn-lt"/>
              </a:rPr>
              <a:t>(3)Kiralanacak konutlar lüks (sauna, jakuzi, dubleks, tripleks, şömine) olmayan konutlardan seçilir, Büyükşehir Belediyelerinin bulunduğu illerde şehrin bulvar ve ana caddeleriyle iş merkezi yoğunluklu mahaller dışında olmalıdır.</a:t>
            </a:r>
          </a:p>
          <a:p>
            <a:pPr marL="0" indent="0">
              <a:buNone/>
            </a:pPr>
            <a:r>
              <a:rPr lang="tr-TR" sz="2400" dirty="0">
                <a:solidFill>
                  <a:schemeClr val="tx1"/>
                </a:solidFill>
                <a:latin typeface="+mn-lt"/>
              </a:rPr>
              <a:t>	</a:t>
            </a:r>
          </a:p>
          <a:p>
            <a:pPr marL="0" indent="0">
              <a:buNone/>
            </a:pPr>
            <a:endParaRPr lang="tr-TR" sz="2400" dirty="0">
              <a:latin typeface="+mj-lt"/>
            </a:endParaRPr>
          </a:p>
        </p:txBody>
      </p:sp>
      <p:sp>
        <p:nvSpPr>
          <p:cNvPr id="2" name="Dikdörtgen 1">
            <a:extLst>
              <a:ext uri="{FF2B5EF4-FFF2-40B4-BE49-F238E27FC236}">
                <a16:creationId xmlns:a16="http://schemas.microsoft.com/office/drawing/2014/main" id="{94CCB2A8-65A9-4F23-9FEB-9534AD79E7C7}"/>
              </a:ext>
            </a:extLst>
          </p:cNvPr>
          <p:cNvSpPr/>
          <p:nvPr/>
        </p:nvSpPr>
        <p:spPr>
          <a:xfrm>
            <a:off x="2592280" y="116149"/>
            <a:ext cx="7954391" cy="954107"/>
          </a:xfrm>
          <a:prstGeom prst="rect">
            <a:avLst/>
          </a:prstGeom>
        </p:spPr>
        <p:txBody>
          <a:bodyPr wrap="square">
            <a:spAutoFit/>
          </a:bodyPr>
          <a:lstStyle/>
          <a:p>
            <a:r>
              <a:rPr lang="tr-TR" sz="2800" dirty="0">
                <a:solidFill>
                  <a:schemeClr val="bg1"/>
                </a:solidFill>
              </a:rPr>
              <a:t>Konut Kiralamasında Uyulması Gereken Kurallar</a:t>
            </a:r>
          </a:p>
          <a:p>
            <a:r>
              <a:rPr lang="tr-TR" sz="2800" dirty="0">
                <a:solidFill>
                  <a:schemeClr val="bg1"/>
                </a:solidFill>
              </a:rPr>
              <a:t>          (2006/8 Başbakanlık Genelgesi)</a:t>
            </a:r>
          </a:p>
        </p:txBody>
      </p:sp>
    </p:spTree>
    <p:extLst>
      <p:ext uri="{BB962C8B-B14F-4D97-AF65-F5344CB8AC3E}">
        <p14:creationId xmlns:p14="http://schemas.microsoft.com/office/powerpoint/2010/main" val="3719174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748901" y="1331650"/>
            <a:ext cx="8307539" cy="4992951"/>
          </a:xfrm>
        </p:spPr>
        <p:txBody>
          <a:bodyPr>
            <a:normAutofit/>
          </a:bodyPr>
          <a:lstStyle/>
          <a:p>
            <a:pPr marL="0" indent="0">
              <a:buNone/>
            </a:pPr>
            <a:r>
              <a:rPr lang="tr-TR" sz="2200" dirty="0">
                <a:latin typeface="+mj-lt"/>
              </a:rPr>
              <a:t>	</a:t>
            </a:r>
          </a:p>
          <a:p>
            <a:pPr marL="0" indent="0">
              <a:buNone/>
            </a:pPr>
            <a:r>
              <a:rPr lang="tr-TR" sz="2400" dirty="0">
                <a:solidFill>
                  <a:schemeClr val="tx1"/>
                </a:solidFill>
                <a:latin typeface="+mn-lt"/>
              </a:rPr>
              <a:t>(4)Hak sahiplerine ödenecek kira bedeli, kiralamanın yapıldığı yerdeki belediye rayiçlerini geçemez</a:t>
            </a:r>
          </a:p>
          <a:p>
            <a:pPr marL="0" indent="0">
              <a:buNone/>
            </a:pPr>
            <a:r>
              <a:rPr lang="tr-TR" sz="2400" dirty="0">
                <a:solidFill>
                  <a:schemeClr val="tx1"/>
                </a:solidFill>
                <a:latin typeface="+mn-lt"/>
              </a:rPr>
              <a:t>(5)Yakıt, su, elektrik, apartman ve site aidatı gibi ödemeler kira kapsamında olmadığından kira bedeli dışında tutulur ve oturan tarafından karşılanır.</a:t>
            </a:r>
          </a:p>
          <a:p>
            <a:pPr marL="0" indent="0">
              <a:buNone/>
            </a:pPr>
            <a:r>
              <a:rPr lang="tr-TR" sz="2400" dirty="0">
                <a:solidFill>
                  <a:schemeClr val="tx1"/>
                </a:solidFill>
                <a:latin typeface="+mn-lt"/>
              </a:rPr>
              <a:t>(6) Kira sözleşmeleri hak sahibi ile mal sahibi arasında yapılır ve kiralamanın yapıldığı yerdeki kurum harcama yetkilisince onaylanır.</a:t>
            </a:r>
          </a:p>
          <a:p>
            <a:pPr marL="0" indent="0">
              <a:buNone/>
            </a:pPr>
            <a:r>
              <a:rPr lang="tr-TR" sz="2200" dirty="0">
                <a:solidFill>
                  <a:schemeClr val="tx1"/>
                </a:solidFill>
                <a:latin typeface="+mn-lt"/>
              </a:rPr>
              <a:t> </a:t>
            </a:r>
          </a:p>
          <a:p>
            <a:pPr marL="0" indent="0">
              <a:buNone/>
            </a:pPr>
            <a:r>
              <a:rPr lang="tr-TR" sz="1800" dirty="0">
                <a:latin typeface="+mj-lt"/>
              </a:rPr>
              <a:t>								</a:t>
            </a:r>
            <a:endParaRPr lang="tr-TR" sz="2200" dirty="0">
              <a:latin typeface="+mj-lt"/>
            </a:endParaRPr>
          </a:p>
        </p:txBody>
      </p:sp>
      <p:sp>
        <p:nvSpPr>
          <p:cNvPr id="2" name="Dikdörtgen 1">
            <a:extLst>
              <a:ext uri="{FF2B5EF4-FFF2-40B4-BE49-F238E27FC236}">
                <a16:creationId xmlns:a16="http://schemas.microsoft.com/office/drawing/2014/main" id="{0E18E6D0-FCD8-4263-9A01-B475BCE3B4DB}"/>
              </a:ext>
            </a:extLst>
          </p:cNvPr>
          <p:cNvSpPr/>
          <p:nvPr/>
        </p:nvSpPr>
        <p:spPr>
          <a:xfrm>
            <a:off x="2068497" y="0"/>
            <a:ext cx="8620218" cy="954107"/>
          </a:xfrm>
          <a:prstGeom prst="rect">
            <a:avLst/>
          </a:prstGeom>
        </p:spPr>
        <p:txBody>
          <a:bodyPr wrap="square">
            <a:spAutoFit/>
          </a:bodyPr>
          <a:lstStyle/>
          <a:p>
            <a:r>
              <a:rPr lang="tr-TR" sz="2800" dirty="0">
                <a:solidFill>
                  <a:schemeClr val="bg1"/>
                </a:solidFill>
              </a:rPr>
              <a:t>Konut Kiralamasında Uyulması Gereken Kurallar</a:t>
            </a:r>
          </a:p>
          <a:p>
            <a:r>
              <a:rPr lang="tr-TR" sz="2800" dirty="0">
                <a:solidFill>
                  <a:schemeClr val="bg1"/>
                </a:solidFill>
              </a:rPr>
              <a:t>          (2006/8 Başbakanlık Genelgesi)</a:t>
            </a:r>
          </a:p>
        </p:txBody>
      </p:sp>
    </p:spTree>
    <p:extLst>
      <p:ext uri="{BB962C8B-B14F-4D97-AF65-F5344CB8AC3E}">
        <p14:creationId xmlns:p14="http://schemas.microsoft.com/office/powerpoint/2010/main" val="928633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30315" y="1251751"/>
            <a:ext cx="10848512" cy="4601224"/>
          </a:xfrm>
        </p:spPr>
        <p:txBody>
          <a:bodyPr>
            <a:normAutofit/>
          </a:bodyPr>
          <a:lstStyle/>
          <a:p>
            <a:pPr algn="just"/>
            <a:r>
              <a:rPr lang="tr-TR" sz="2400" dirty="0">
                <a:solidFill>
                  <a:schemeClr val="tx1"/>
                </a:solidFill>
              </a:rPr>
              <a:t>Özel öğretim kurumları, öğrenim gören öğrenci sayısının %3’ünden az olmamak ve öncelik şehit/malûl çocuklarında olmak üzere ücretsiz öğrenci okutmakla yükümlü kılınmıştır.</a:t>
            </a:r>
          </a:p>
          <a:p>
            <a:pPr marL="0" indent="0">
              <a:buNone/>
            </a:pPr>
            <a:r>
              <a:rPr lang="tr-TR" sz="2400" dirty="0">
                <a:solidFill>
                  <a:schemeClr val="tx1"/>
                </a:solidFill>
              </a:rPr>
              <a:t>Başvuru Şartları</a:t>
            </a:r>
          </a:p>
          <a:p>
            <a:pPr marL="0" indent="0">
              <a:buNone/>
            </a:pPr>
            <a:r>
              <a:rPr lang="tr-TR" sz="2400" dirty="0">
                <a:solidFill>
                  <a:schemeClr val="tx1"/>
                </a:solidFill>
              </a:rPr>
              <a:t>      *      Bir önceki sınıfını geçmiş olması,</a:t>
            </a:r>
          </a:p>
          <a:p>
            <a:pPr marL="0" indent="0">
              <a:buNone/>
            </a:pPr>
            <a:r>
              <a:rPr lang="tr-TR" sz="2400" dirty="0">
                <a:solidFill>
                  <a:schemeClr val="tx1"/>
                </a:solidFill>
              </a:rPr>
              <a:t>      *      Davranış notu indirilmemiş olması,</a:t>
            </a:r>
          </a:p>
          <a:p>
            <a:pPr marL="0" indent="0">
              <a:buNone/>
            </a:pPr>
            <a:r>
              <a:rPr lang="tr-TR" sz="2400" dirty="0">
                <a:solidFill>
                  <a:schemeClr val="tx1"/>
                </a:solidFill>
              </a:rPr>
              <a:t>      *      Kurumundan  alacağı şehit belgesini ibraz etmesi gerekir.</a:t>
            </a:r>
          </a:p>
          <a:p>
            <a:pPr marL="0" indent="0">
              <a:buNone/>
            </a:pPr>
            <a:r>
              <a:rPr lang="tr-TR" sz="2400" dirty="0">
                <a:solidFill>
                  <a:srgbClr val="B40000"/>
                </a:solidFill>
              </a:rPr>
              <a:t>(1005 ve 5233 Hariç tüm hak sahipleri yararlanır)</a:t>
            </a:r>
          </a:p>
          <a:p>
            <a:pPr marL="0" indent="0">
              <a:buNone/>
            </a:pPr>
            <a:r>
              <a:rPr lang="tr-TR" sz="2400" dirty="0">
                <a:solidFill>
                  <a:schemeClr val="tx1"/>
                </a:solidFill>
              </a:rPr>
              <a:t>Özel öğretim kurumlarında bu hakkın kullanımı ile ilgili yaşanan sorunlar Milli Eğitim Bakanlığı müfettişleri tarafından denetlenmektedir.</a:t>
            </a:r>
          </a:p>
        </p:txBody>
      </p:sp>
      <p:sp>
        <p:nvSpPr>
          <p:cNvPr id="5" name="Unvan 4">
            <a:extLst>
              <a:ext uri="{FF2B5EF4-FFF2-40B4-BE49-F238E27FC236}">
                <a16:creationId xmlns:a16="http://schemas.microsoft.com/office/drawing/2014/main" id="{D1EF5489-5B7F-4E7D-8896-10C29CEB7A2E}"/>
              </a:ext>
            </a:extLst>
          </p:cNvPr>
          <p:cNvSpPr>
            <a:spLocks noGrp="1"/>
          </p:cNvSpPr>
          <p:nvPr>
            <p:ph type="title"/>
          </p:nvPr>
        </p:nvSpPr>
        <p:spPr>
          <a:xfrm>
            <a:off x="1757779" y="273827"/>
            <a:ext cx="7776838" cy="624000"/>
          </a:xfrm>
        </p:spPr>
        <p:txBody>
          <a:bodyPr>
            <a:normAutofit fontScale="90000"/>
          </a:bodyPr>
          <a:lstStyle/>
          <a:p>
            <a:r>
              <a:rPr lang="tr-TR" dirty="0"/>
              <a:t>Özel Öğretim Kurumlarından Ücretsiz İstifade</a:t>
            </a:r>
            <a:br>
              <a:rPr lang="tr-TR" dirty="0"/>
            </a:br>
            <a:br>
              <a:rPr lang="tr-TR" dirty="0"/>
            </a:br>
            <a:endParaRPr lang="tr-TR" dirty="0"/>
          </a:p>
        </p:txBody>
      </p:sp>
    </p:spTree>
    <p:extLst>
      <p:ext uri="{BB962C8B-B14F-4D97-AF65-F5344CB8AC3E}">
        <p14:creationId xmlns:p14="http://schemas.microsoft.com/office/powerpoint/2010/main" val="32898188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32155" y="1340528"/>
            <a:ext cx="9605639" cy="4824776"/>
          </a:xfrm>
        </p:spPr>
        <p:txBody>
          <a:bodyPr>
            <a:normAutofit/>
          </a:bodyPr>
          <a:lstStyle/>
          <a:p>
            <a:pPr marL="0" indent="0">
              <a:buNone/>
            </a:pPr>
            <a:r>
              <a:rPr lang="tr-TR" sz="2000" dirty="0">
                <a:solidFill>
                  <a:schemeClr val="tx1"/>
                </a:solidFill>
                <a:latin typeface="+mj-lt"/>
              </a:rPr>
              <a:t>*09.07.2025 tarihli ve 32951sayılı Resmi </a:t>
            </a:r>
            <a:r>
              <a:rPr lang="tr-TR" sz="2000" dirty="0" err="1">
                <a:solidFill>
                  <a:schemeClr val="tx1"/>
                </a:solidFill>
                <a:latin typeface="+mj-lt"/>
              </a:rPr>
              <a:t>Gazete’de</a:t>
            </a:r>
            <a:r>
              <a:rPr lang="tr-TR" sz="2000" dirty="0">
                <a:solidFill>
                  <a:schemeClr val="tx1"/>
                </a:solidFill>
                <a:latin typeface="+mj-lt"/>
              </a:rPr>
              <a:t> yayımlanan </a:t>
            </a:r>
            <a:r>
              <a:rPr lang="tr-TR" sz="2000" dirty="0">
                <a:solidFill>
                  <a:srgbClr val="C00000"/>
                </a:solidFill>
                <a:latin typeface="+mn-lt"/>
              </a:rPr>
              <a:t>2025-2026 Eğitim-Öğretim Yılında Yükseköğretim Kurumlarında Cari Hizmet Maliyetlerine Öğrenci Katkısı Olarak Alınacak Katkı Payları ve Öğrenim Ücretlerinin Tespitine Dair </a:t>
            </a:r>
            <a:r>
              <a:rPr lang="tr-TR" sz="2000" dirty="0" err="1">
                <a:solidFill>
                  <a:srgbClr val="C00000"/>
                </a:solidFill>
                <a:latin typeface="+mn-lt"/>
              </a:rPr>
              <a:t>Karar"ın</a:t>
            </a:r>
            <a:r>
              <a:rPr lang="tr-TR" sz="2000" dirty="0">
                <a:solidFill>
                  <a:srgbClr val="C00000"/>
                </a:solidFill>
                <a:latin typeface="+mn-lt"/>
              </a:rPr>
              <a:t> yürürlüğe konulmasına ilişkin Cumhurbaşkanı Kararı</a:t>
            </a:r>
            <a:r>
              <a:rPr lang="tr-TR" sz="2000" dirty="0">
                <a:latin typeface="+mn-lt"/>
              </a:rPr>
              <a:t>’na göre;</a:t>
            </a:r>
            <a:endParaRPr lang="tr-TR" sz="2000" dirty="0">
              <a:solidFill>
                <a:schemeClr val="tx1"/>
              </a:solidFill>
              <a:latin typeface="+mn-lt"/>
            </a:endParaRPr>
          </a:p>
          <a:p>
            <a:pPr marL="0" indent="0">
              <a:buNone/>
            </a:pPr>
            <a:r>
              <a:rPr lang="tr-TR" sz="2000" dirty="0">
                <a:solidFill>
                  <a:schemeClr val="tx1"/>
                </a:solidFill>
                <a:latin typeface="+mn-lt"/>
              </a:rPr>
              <a:t>*</a:t>
            </a:r>
            <a:r>
              <a:rPr lang="tr-TR" sz="2000" dirty="0">
                <a:solidFill>
                  <a:schemeClr val="tx1"/>
                </a:solidFill>
                <a:latin typeface="+mj-lt"/>
              </a:rPr>
              <a:t> 5510 sayılı Kanunun 47 inci maddesi, 2330 sayılı Kanun ve 3713 sayılı Kanun Kapsamında hayatını kaybedenlerin eş ve çocuklarından,</a:t>
            </a:r>
          </a:p>
          <a:p>
            <a:pPr marL="0" indent="0">
              <a:buNone/>
            </a:pPr>
            <a:r>
              <a:rPr lang="tr-TR" sz="2000" dirty="0">
                <a:solidFill>
                  <a:schemeClr val="tx1"/>
                </a:solidFill>
                <a:latin typeface="+mj-lt"/>
              </a:rPr>
              <a:t>3713 sayılı Terörle Mücadele Kanunu ve 2330 sayılı Nakdi Tazminat ve Aylık Bağlanması Hakkında Kanun kapsamındaki maluller ile eş ve çocuklarından;  24/2/1968 tarihli ve 1005 sayılı İstiklal Madalyası Verilmiş Bulunanlara Vatani Hizmet Tertibinden Şeref Aylığı Bağlanması Hakkında Kanun kapsamında şeref aylığı alanlar ile eş ve çocuklarından; yaş sınırlaması olmaksızın birinci öğretimde öğrenci katkı payı alınmamaktadır.</a:t>
            </a:r>
            <a:endParaRPr lang="tr-TR" sz="2000" dirty="0">
              <a:solidFill>
                <a:schemeClr val="tx1"/>
              </a:solidFill>
            </a:endParaRPr>
          </a:p>
        </p:txBody>
      </p:sp>
      <p:sp>
        <p:nvSpPr>
          <p:cNvPr id="2" name="Dikdörtgen 1"/>
          <p:cNvSpPr/>
          <p:nvPr/>
        </p:nvSpPr>
        <p:spPr>
          <a:xfrm>
            <a:off x="2135560" y="4725145"/>
            <a:ext cx="7776864" cy="430887"/>
          </a:xfrm>
          <a:prstGeom prst="rect">
            <a:avLst/>
          </a:prstGeom>
        </p:spPr>
        <p:txBody>
          <a:bodyPr wrap="square">
            <a:spAutoFit/>
          </a:bodyPr>
          <a:lstStyle/>
          <a:p>
            <a:pPr algn="just"/>
            <a:r>
              <a:rPr lang="tr-TR" sz="2200" dirty="0">
                <a:solidFill>
                  <a:prstClr val="black"/>
                </a:solidFill>
                <a:latin typeface="Calibri"/>
              </a:rPr>
              <a:t>	</a:t>
            </a:r>
          </a:p>
        </p:txBody>
      </p:sp>
      <p:sp>
        <p:nvSpPr>
          <p:cNvPr id="4" name="Dikdörtgen 3">
            <a:extLst>
              <a:ext uri="{FF2B5EF4-FFF2-40B4-BE49-F238E27FC236}">
                <a16:creationId xmlns:a16="http://schemas.microsoft.com/office/drawing/2014/main" id="{5EBCE78A-6DB7-44EE-8EB1-DBEA7B8E9CCA}"/>
              </a:ext>
            </a:extLst>
          </p:cNvPr>
          <p:cNvSpPr/>
          <p:nvPr/>
        </p:nvSpPr>
        <p:spPr>
          <a:xfrm>
            <a:off x="2503503" y="328475"/>
            <a:ext cx="6010182" cy="461665"/>
          </a:xfrm>
          <a:prstGeom prst="rect">
            <a:avLst/>
          </a:prstGeom>
        </p:spPr>
        <p:txBody>
          <a:bodyPr wrap="square">
            <a:spAutoFit/>
          </a:bodyPr>
          <a:lstStyle/>
          <a:p>
            <a:r>
              <a:rPr lang="tr-TR" sz="2400" b="1" dirty="0">
                <a:solidFill>
                  <a:prstClr val="white"/>
                </a:solidFill>
              </a:rPr>
              <a:t>Yükseköğrenim Katkı Payı Alınmaması</a:t>
            </a:r>
          </a:p>
        </p:txBody>
      </p:sp>
    </p:spTree>
    <p:extLst>
      <p:ext uri="{BB962C8B-B14F-4D97-AF65-F5344CB8AC3E}">
        <p14:creationId xmlns:p14="http://schemas.microsoft.com/office/powerpoint/2010/main" val="3248502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o 5"/>
          <p:cNvGraphicFramePr>
            <a:graphicFrameLocks noGrp="1"/>
          </p:cNvGraphicFramePr>
          <p:nvPr>
            <p:extLst>
              <p:ext uri="{D42A27DB-BD31-4B8C-83A1-F6EECF244321}">
                <p14:modId xmlns:p14="http://schemas.microsoft.com/office/powerpoint/2010/main" val="3745839167"/>
              </p:ext>
            </p:extLst>
          </p:nvPr>
        </p:nvGraphicFramePr>
        <p:xfrm>
          <a:off x="248575" y="1384917"/>
          <a:ext cx="10644326" cy="4729134"/>
        </p:xfrm>
        <a:graphic>
          <a:graphicData uri="http://schemas.openxmlformats.org/drawingml/2006/table">
            <a:tbl>
              <a:tblPr firstRow="1" firstCol="1" bandRow="1">
                <a:tableStyleId>{5C22544A-7EE6-4342-B048-85BDC9FD1C3A}</a:tableStyleId>
              </a:tblPr>
              <a:tblGrid>
                <a:gridCol w="1468990">
                  <a:extLst>
                    <a:ext uri="{9D8B030D-6E8A-4147-A177-3AD203B41FA5}">
                      <a16:colId xmlns:a16="http://schemas.microsoft.com/office/drawing/2014/main" val="20000"/>
                    </a:ext>
                  </a:extLst>
                </a:gridCol>
                <a:gridCol w="4559655">
                  <a:extLst>
                    <a:ext uri="{9D8B030D-6E8A-4147-A177-3AD203B41FA5}">
                      <a16:colId xmlns:a16="http://schemas.microsoft.com/office/drawing/2014/main" val="20001"/>
                    </a:ext>
                  </a:extLst>
                </a:gridCol>
                <a:gridCol w="4615681">
                  <a:extLst>
                    <a:ext uri="{9D8B030D-6E8A-4147-A177-3AD203B41FA5}">
                      <a16:colId xmlns:a16="http://schemas.microsoft.com/office/drawing/2014/main" val="20002"/>
                    </a:ext>
                  </a:extLst>
                </a:gridCol>
              </a:tblGrid>
              <a:tr h="338884">
                <a:tc>
                  <a:txBody>
                    <a:bodyPr/>
                    <a:lstStyle/>
                    <a:p>
                      <a:pPr>
                        <a:lnSpc>
                          <a:spcPct val="115000"/>
                        </a:lnSpc>
                        <a:spcAft>
                          <a:spcPts val="0"/>
                        </a:spcAft>
                      </a:pPr>
                      <a:r>
                        <a:rPr lang="tr-TR" sz="1400" dirty="0">
                          <a:effectLst/>
                        </a:rPr>
                        <a:t>S.NO</a:t>
                      </a:r>
                      <a:endParaRPr lang="tr-TR" sz="1400" dirty="0">
                        <a:effectLst/>
                        <a:latin typeface="Calibri"/>
                        <a:ea typeface="Calibri"/>
                        <a:cs typeface="Times New Roman"/>
                      </a:endParaRPr>
                    </a:p>
                  </a:txBody>
                  <a:tcPr marL="68580" marR="68580" marT="0" marB="0">
                    <a:lnB w="19050" cap="flat" cmpd="sng" algn="ctr">
                      <a:solidFill>
                        <a:srgbClr val="0008A0"/>
                      </a:solidFill>
                      <a:prstDash val="solid"/>
                      <a:round/>
                      <a:headEnd type="none" w="med" len="med"/>
                      <a:tailEnd type="none" w="med" len="med"/>
                    </a:lnB>
                    <a:solidFill>
                      <a:srgbClr val="C00000"/>
                    </a:solidFill>
                  </a:tcPr>
                </a:tc>
                <a:tc>
                  <a:txBody>
                    <a:bodyPr/>
                    <a:lstStyle/>
                    <a:p>
                      <a:pPr>
                        <a:lnSpc>
                          <a:spcPct val="115000"/>
                        </a:lnSpc>
                        <a:spcAft>
                          <a:spcPts val="0"/>
                        </a:spcAft>
                      </a:pPr>
                      <a:r>
                        <a:rPr lang="tr-TR" sz="1400" dirty="0">
                          <a:effectLst/>
                          <a:latin typeface="+mn-lt"/>
                          <a:ea typeface="+mn-ea"/>
                          <a:cs typeface="+mn-cs"/>
                        </a:rPr>
                        <a:t>SOSYAL</a:t>
                      </a:r>
                      <a:r>
                        <a:rPr lang="tr-TR" sz="1400" baseline="0" dirty="0">
                          <a:effectLst/>
                          <a:latin typeface="+mn-lt"/>
                          <a:ea typeface="+mn-ea"/>
                          <a:cs typeface="+mn-cs"/>
                        </a:rPr>
                        <a:t> HAK</a:t>
                      </a:r>
                      <a:endParaRPr lang="tr-TR" sz="1400" dirty="0">
                        <a:effectLst/>
                        <a:latin typeface="Calibri"/>
                        <a:ea typeface="Calibri"/>
                        <a:cs typeface="Times New Roman"/>
                      </a:endParaRPr>
                    </a:p>
                  </a:txBody>
                  <a:tcPr marL="68580" marR="68580" marT="0" marB="0">
                    <a:solidFill>
                      <a:srgbClr val="C00000"/>
                    </a:solidFill>
                  </a:tcPr>
                </a:tc>
                <a:tc>
                  <a:txBody>
                    <a:bodyPr/>
                    <a:lstStyle/>
                    <a:p>
                      <a:pPr algn="ctr">
                        <a:lnSpc>
                          <a:spcPct val="115000"/>
                        </a:lnSpc>
                        <a:spcAft>
                          <a:spcPts val="0"/>
                        </a:spcAft>
                      </a:pPr>
                      <a:r>
                        <a:rPr lang="tr-TR" sz="1400" dirty="0">
                          <a:effectLst/>
                          <a:latin typeface="+mn-lt"/>
                          <a:ea typeface="+mn-ea"/>
                          <a:cs typeface="+mn-cs"/>
                        </a:rPr>
                        <a:t>SORUMLU</a:t>
                      </a:r>
                      <a:r>
                        <a:rPr lang="tr-TR" sz="1400" baseline="0" dirty="0">
                          <a:effectLst/>
                          <a:latin typeface="+mn-lt"/>
                          <a:ea typeface="+mn-ea"/>
                          <a:cs typeface="+mn-cs"/>
                        </a:rPr>
                        <a:t> KURUM</a:t>
                      </a:r>
                      <a:endParaRPr lang="tr-TR" sz="1400" dirty="0">
                        <a:effectLst/>
                        <a:latin typeface="Calibri"/>
                        <a:ea typeface="Calibri"/>
                        <a:cs typeface="Times New Roman"/>
                      </a:endParaRPr>
                    </a:p>
                  </a:txBody>
                  <a:tcPr marL="68580" marR="68580" marT="0" marB="0">
                    <a:solidFill>
                      <a:srgbClr val="C00000"/>
                    </a:solidFill>
                  </a:tcPr>
                </a:tc>
                <a:extLst>
                  <a:ext uri="{0D108BD9-81ED-4DB2-BD59-A6C34878D82A}">
                    <a16:rowId xmlns:a16="http://schemas.microsoft.com/office/drawing/2014/main" val="10000"/>
                  </a:ext>
                </a:extLst>
              </a:tr>
              <a:tr h="1082576">
                <a:tc>
                  <a:txBody>
                    <a:bodyPr/>
                    <a:lstStyle/>
                    <a:p>
                      <a:pPr>
                        <a:lnSpc>
                          <a:spcPct val="115000"/>
                        </a:lnSpc>
                        <a:spcAft>
                          <a:spcPts val="0"/>
                        </a:spcAft>
                      </a:pPr>
                      <a:r>
                        <a:rPr lang="tr-TR" sz="1400" dirty="0">
                          <a:solidFill>
                            <a:srgbClr val="0008A0"/>
                          </a:solidFill>
                          <a:effectLst/>
                          <a:latin typeface="+mn-lt"/>
                          <a:ea typeface="+mn-ea"/>
                          <a:cs typeface="+mn-cs"/>
                        </a:rPr>
                        <a:t>21</a:t>
                      </a:r>
                      <a:endParaRPr lang="tr-TR" sz="1400" dirty="0">
                        <a:solidFill>
                          <a:srgbClr val="0008A0"/>
                        </a:solidFill>
                        <a:effectLst/>
                        <a:latin typeface="Calibri"/>
                        <a:ea typeface="Calibri"/>
                        <a:cs typeface="Times New Roman"/>
                      </a:endParaRPr>
                    </a:p>
                  </a:txBody>
                  <a:tcPr marL="68580" marR="68580" marT="0" marB="0">
                    <a:lnL w="19050" cap="flat" cmpd="sng" algn="ctr">
                      <a:solidFill>
                        <a:srgbClr val="0008A0"/>
                      </a:solidFill>
                      <a:prstDash val="solid"/>
                      <a:round/>
                      <a:headEnd type="none" w="med" len="med"/>
                      <a:tailEnd type="none" w="med" len="med"/>
                    </a:lnL>
                    <a:lnR w="19050" cap="flat" cmpd="sng" algn="ctr">
                      <a:solidFill>
                        <a:srgbClr val="0008A0"/>
                      </a:solidFill>
                      <a:prstDash val="solid"/>
                      <a:round/>
                      <a:headEnd type="none" w="med" len="med"/>
                      <a:tailEnd type="none" w="med" len="med"/>
                    </a:lnR>
                    <a:lnT w="19050" cap="flat" cmpd="sng" algn="ctr">
                      <a:solidFill>
                        <a:srgbClr val="0008A0"/>
                      </a:solidFill>
                      <a:prstDash val="solid"/>
                      <a:round/>
                      <a:headEnd type="none" w="med" len="med"/>
                      <a:tailEnd type="none" w="med" len="med"/>
                    </a:lnT>
                    <a:lnB w="19050" cap="flat" cmpd="sng" algn="ctr">
                      <a:solidFill>
                        <a:srgbClr val="0008A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0008A0"/>
                          </a:solidFill>
                          <a:effectLst/>
                          <a:uLnTx/>
                          <a:uFillTx/>
                          <a:latin typeface="Calibri"/>
                          <a:ea typeface="Calibri"/>
                          <a:cs typeface="Times New Roman"/>
                        </a:rPr>
                        <a:t>Sosyal Tesislerden Yararlanma (Eş, Anne Baba, Çocuklar)</a:t>
                      </a:r>
                    </a:p>
                  </a:txBody>
                  <a:tcPr marL="68580" marR="68580" marT="0" marB="0">
                    <a:lnL w="19050" cap="flat" cmpd="sng" algn="ctr">
                      <a:solidFill>
                        <a:srgbClr val="0008A0"/>
                      </a:solidFill>
                      <a:prstDash val="solid"/>
                      <a:round/>
                      <a:headEnd type="none" w="med" len="med"/>
                      <a:tailEnd type="none" w="med" len="med"/>
                    </a:ln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0008A0"/>
                          </a:solidFill>
                          <a:effectLst/>
                          <a:uLnTx/>
                          <a:uFillTx/>
                          <a:latin typeface="Calibri"/>
                          <a:ea typeface="Calibri"/>
                          <a:cs typeface="Times New Roman"/>
                        </a:rPr>
                        <a:t>2006/16 sayılı Başbakanlık Genelgesi</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0008A0"/>
                          </a:solidFill>
                          <a:effectLst/>
                          <a:uLnTx/>
                          <a:uFillTx/>
                          <a:latin typeface="Calibri"/>
                          <a:ea typeface="Calibri"/>
                          <a:cs typeface="Times New Roman"/>
                        </a:rPr>
                        <a:t>Kamu Misafirhaneleri</a:t>
                      </a:r>
                    </a:p>
                    <a:p>
                      <a:pPr algn="ctr">
                        <a:lnSpc>
                          <a:spcPct val="115000"/>
                        </a:lnSpc>
                        <a:spcAft>
                          <a:spcPts val="0"/>
                        </a:spcAft>
                      </a:pPr>
                      <a:endParaRPr lang="tr-TR" sz="1600" b="1" baseline="0" dirty="0">
                        <a:solidFill>
                          <a:srgbClr val="0008A0"/>
                        </a:solidFill>
                        <a:effectLst/>
                        <a:latin typeface="+mn-lt"/>
                        <a:ea typeface="+mn-ea"/>
                        <a:cs typeface="+mn-cs"/>
                      </a:endParaRPr>
                    </a:p>
                  </a:txBody>
                  <a:tcPr marL="68580" marR="68580" marT="0" marB="0"/>
                </a:tc>
                <a:extLst>
                  <a:ext uri="{0D108BD9-81ED-4DB2-BD59-A6C34878D82A}">
                    <a16:rowId xmlns:a16="http://schemas.microsoft.com/office/drawing/2014/main" val="10001"/>
                  </a:ext>
                </a:extLst>
              </a:tr>
              <a:tr h="832782">
                <a:tc>
                  <a:txBody>
                    <a:bodyPr/>
                    <a:lstStyle/>
                    <a:p>
                      <a:pPr>
                        <a:lnSpc>
                          <a:spcPct val="115000"/>
                        </a:lnSpc>
                        <a:spcAft>
                          <a:spcPts val="0"/>
                        </a:spcAft>
                      </a:pPr>
                      <a:r>
                        <a:rPr lang="tr-TR" sz="1400" dirty="0">
                          <a:solidFill>
                            <a:srgbClr val="0008A0"/>
                          </a:solidFill>
                          <a:effectLst/>
                          <a:latin typeface="+mn-lt"/>
                          <a:ea typeface="+mn-ea"/>
                          <a:cs typeface="+mn-cs"/>
                        </a:rPr>
                        <a:t>22</a:t>
                      </a:r>
                      <a:endParaRPr lang="tr-TR" sz="1400" dirty="0">
                        <a:solidFill>
                          <a:srgbClr val="0008A0"/>
                        </a:solidFill>
                        <a:effectLst/>
                        <a:latin typeface="Calibri"/>
                        <a:ea typeface="Calibri"/>
                        <a:cs typeface="Times New Roman"/>
                      </a:endParaRPr>
                    </a:p>
                  </a:txBody>
                  <a:tcPr marL="68580" marR="68580" marT="0" marB="0">
                    <a:lnL w="19050" cap="flat" cmpd="sng" algn="ctr">
                      <a:solidFill>
                        <a:srgbClr val="0008A0"/>
                      </a:solidFill>
                      <a:prstDash val="solid"/>
                      <a:round/>
                      <a:headEnd type="none" w="med" len="med"/>
                      <a:tailEnd type="none" w="med" len="med"/>
                    </a:lnL>
                    <a:lnR w="19050" cap="flat" cmpd="sng" algn="ctr">
                      <a:solidFill>
                        <a:srgbClr val="0008A0"/>
                      </a:solidFill>
                      <a:prstDash val="solid"/>
                      <a:round/>
                      <a:headEnd type="none" w="med" len="med"/>
                      <a:tailEnd type="none" w="med" len="med"/>
                    </a:lnR>
                    <a:lnT w="19050" cap="flat" cmpd="sng" algn="ctr">
                      <a:solidFill>
                        <a:srgbClr val="0008A0"/>
                      </a:solidFill>
                      <a:prstDash val="solid"/>
                      <a:round/>
                      <a:headEnd type="none" w="med" len="med"/>
                      <a:tailEnd type="none" w="med" len="med"/>
                    </a:lnT>
                    <a:lnB w="19050" cap="flat" cmpd="sng" algn="ctr">
                      <a:solidFill>
                        <a:srgbClr val="0008A0"/>
                      </a:solidFill>
                      <a:prstDash val="solid"/>
                      <a:round/>
                      <a:headEnd type="none" w="med" len="med"/>
                      <a:tailEnd type="none" w="med" len="med"/>
                    </a:lnB>
                    <a:solidFill>
                      <a:schemeClr val="bg1"/>
                    </a:solidFill>
                  </a:tcPr>
                </a:tc>
                <a:tc>
                  <a:txBody>
                    <a:bodyPr/>
                    <a:lstStyle/>
                    <a:p>
                      <a:pPr>
                        <a:lnSpc>
                          <a:spcPct val="115000"/>
                        </a:lnSpc>
                        <a:spcAft>
                          <a:spcPts val="0"/>
                        </a:spcAft>
                      </a:pPr>
                      <a:r>
                        <a:rPr lang="tr-TR" sz="1800" b="1" dirty="0">
                          <a:solidFill>
                            <a:srgbClr val="0008A0"/>
                          </a:solidFill>
                          <a:effectLst/>
                          <a:latin typeface="Calibri"/>
                          <a:ea typeface="Calibri"/>
                          <a:cs typeface="Times New Roman"/>
                        </a:rPr>
                        <a:t>Müze ve Ören Yerlerinden Ücretsiz Yararlanma (Eş ve çocuklar)</a:t>
                      </a:r>
                    </a:p>
                  </a:txBody>
                  <a:tcPr marL="68580" marR="68580" marT="0" marB="0">
                    <a:lnL w="19050" cap="flat" cmpd="sng" algn="ctr">
                      <a:solidFill>
                        <a:srgbClr val="0008A0"/>
                      </a:solidFill>
                      <a:prstDash val="solid"/>
                      <a:round/>
                      <a:headEnd type="none" w="med" len="med"/>
                      <a:tailEnd type="none" w="med" len="med"/>
                    </a:lnL>
                  </a:tcPr>
                </a:tc>
                <a:tc>
                  <a:txBody>
                    <a:bodyPr/>
                    <a:lstStyle/>
                    <a:p>
                      <a:pPr algn="ctr">
                        <a:lnSpc>
                          <a:spcPct val="115000"/>
                        </a:lnSpc>
                        <a:spcAft>
                          <a:spcPts val="0"/>
                        </a:spcAft>
                      </a:pPr>
                      <a:r>
                        <a:rPr lang="tr-TR" sz="1600" b="1" dirty="0">
                          <a:solidFill>
                            <a:srgbClr val="0008A0"/>
                          </a:solidFill>
                          <a:effectLst/>
                          <a:latin typeface="+mn-lt"/>
                          <a:ea typeface="+mn-ea"/>
                          <a:cs typeface="+mn-cs"/>
                        </a:rPr>
                        <a:t>Kültür ve Turizm Bakanlığı</a:t>
                      </a:r>
                    </a:p>
                  </a:txBody>
                  <a:tcPr marL="68580" marR="68580" marT="0" marB="0"/>
                </a:tc>
                <a:extLst>
                  <a:ext uri="{0D108BD9-81ED-4DB2-BD59-A6C34878D82A}">
                    <a16:rowId xmlns:a16="http://schemas.microsoft.com/office/drawing/2014/main" val="10002"/>
                  </a:ext>
                </a:extLst>
              </a:tr>
              <a:tr h="785842">
                <a:tc>
                  <a:txBody>
                    <a:bodyPr/>
                    <a:lstStyle/>
                    <a:p>
                      <a:pPr>
                        <a:lnSpc>
                          <a:spcPct val="115000"/>
                        </a:lnSpc>
                        <a:spcAft>
                          <a:spcPts val="0"/>
                        </a:spcAft>
                      </a:pPr>
                      <a:r>
                        <a:rPr lang="tr-TR" sz="1400" dirty="0">
                          <a:solidFill>
                            <a:srgbClr val="0008A0"/>
                          </a:solidFill>
                          <a:effectLst/>
                          <a:latin typeface="+mn-lt"/>
                          <a:ea typeface="+mn-ea"/>
                          <a:cs typeface="+mn-cs"/>
                        </a:rPr>
                        <a:t>23</a:t>
                      </a:r>
                      <a:endParaRPr lang="tr-TR" sz="1400" dirty="0">
                        <a:solidFill>
                          <a:srgbClr val="0008A0"/>
                        </a:solidFill>
                        <a:effectLst/>
                        <a:latin typeface="Calibri"/>
                        <a:ea typeface="Calibri"/>
                        <a:cs typeface="Times New Roman"/>
                      </a:endParaRPr>
                    </a:p>
                  </a:txBody>
                  <a:tcPr marL="68580" marR="68580" marT="0" marB="0">
                    <a:lnL w="19050" cap="flat" cmpd="sng" algn="ctr">
                      <a:solidFill>
                        <a:srgbClr val="0008A0"/>
                      </a:solidFill>
                      <a:prstDash val="solid"/>
                      <a:round/>
                      <a:headEnd type="none" w="med" len="med"/>
                      <a:tailEnd type="none" w="med" len="med"/>
                    </a:lnL>
                    <a:lnR w="19050" cap="flat" cmpd="sng" algn="ctr">
                      <a:solidFill>
                        <a:srgbClr val="0008A0"/>
                      </a:solidFill>
                      <a:prstDash val="solid"/>
                      <a:round/>
                      <a:headEnd type="none" w="med" len="med"/>
                      <a:tailEnd type="none" w="med" len="med"/>
                    </a:lnR>
                    <a:lnT w="19050" cap="flat" cmpd="sng" algn="ctr">
                      <a:solidFill>
                        <a:srgbClr val="0008A0"/>
                      </a:solidFill>
                      <a:prstDash val="solid"/>
                      <a:round/>
                      <a:headEnd type="none" w="med" len="med"/>
                      <a:tailEnd type="none" w="med" len="med"/>
                    </a:lnT>
                    <a:lnB w="19050" cap="flat" cmpd="sng" algn="ctr">
                      <a:solidFill>
                        <a:srgbClr val="0008A0"/>
                      </a:solidFill>
                      <a:prstDash val="solid"/>
                      <a:round/>
                      <a:headEnd type="none" w="med" len="med"/>
                      <a:tailEnd type="none" w="med" len="med"/>
                    </a:lnB>
                    <a:solidFill>
                      <a:schemeClr val="bg1"/>
                    </a:solidFill>
                  </a:tcPr>
                </a:tc>
                <a:tc>
                  <a:txBody>
                    <a:bodyPr/>
                    <a:lstStyle/>
                    <a:p>
                      <a:pPr>
                        <a:lnSpc>
                          <a:spcPct val="115000"/>
                        </a:lnSpc>
                        <a:spcAft>
                          <a:spcPts val="0"/>
                        </a:spcAft>
                      </a:pPr>
                      <a:r>
                        <a:rPr lang="tr-TR" sz="1800" b="1" dirty="0">
                          <a:solidFill>
                            <a:srgbClr val="0008A0"/>
                          </a:solidFill>
                          <a:effectLst/>
                          <a:latin typeface="Calibri"/>
                          <a:ea typeface="Calibri"/>
                          <a:cs typeface="Times New Roman"/>
                        </a:rPr>
                        <a:t>Devlet Tiyatrolarından Ücretsiz Yararlanma</a:t>
                      </a:r>
                    </a:p>
                  </a:txBody>
                  <a:tcPr marL="68580" marR="68580" marT="0" marB="0">
                    <a:lnL w="19050" cap="flat" cmpd="sng" algn="ctr">
                      <a:solidFill>
                        <a:srgbClr val="0008A0"/>
                      </a:solidFill>
                      <a:prstDash val="solid"/>
                      <a:round/>
                      <a:headEnd type="none" w="med" len="med"/>
                      <a:tailEnd type="none" w="med" len="med"/>
                    </a:lnL>
                  </a:tcPr>
                </a:tc>
                <a:tc>
                  <a:txBody>
                    <a:bodyPr/>
                    <a:lstStyle/>
                    <a:p>
                      <a:pPr algn="ctr">
                        <a:lnSpc>
                          <a:spcPct val="115000"/>
                        </a:lnSpc>
                        <a:spcAft>
                          <a:spcPts val="0"/>
                        </a:spcAft>
                      </a:pPr>
                      <a:r>
                        <a:rPr lang="tr-TR" sz="1600" b="1" dirty="0">
                          <a:solidFill>
                            <a:srgbClr val="0008A0"/>
                          </a:solidFill>
                          <a:effectLst/>
                          <a:latin typeface="+mn-lt"/>
                          <a:ea typeface="+mn-ea"/>
                          <a:cs typeface="+mn-cs"/>
                        </a:rPr>
                        <a:t>Kültür</a:t>
                      </a:r>
                      <a:r>
                        <a:rPr lang="tr-TR" sz="1600" b="1" baseline="0" dirty="0">
                          <a:solidFill>
                            <a:srgbClr val="0008A0"/>
                          </a:solidFill>
                          <a:effectLst/>
                          <a:latin typeface="+mn-lt"/>
                          <a:ea typeface="+mn-ea"/>
                          <a:cs typeface="+mn-cs"/>
                        </a:rPr>
                        <a:t> ve Turizm Bakanlığı </a:t>
                      </a:r>
                    </a:p>
                    <a:p>
                      <a:pPr algn="ctr">
                        <a:lnSpc>
                          <a:spcPct val="115000"/>
                        </a:lnSpc>
                        <a:spcAft>
                          <a:spcPts val="0"/>
                        </a:spcAft>
                      </a:pPr>
                      <a:r>
                        <a:rPr lang="tr-TR" sz="1600" b="1" baseline="0" dirty="0">
                          <a:solidFill>
                            <a:srgbClr val="0008A0"/>
                          </a:solidFill>
                          <a:effectLst/>
                          <a:latin typeface="+mn-lt"/>
                          <a:ea typeface="+mn-ea"/>
                          <a:cs typeface="+mn-cs"/>
                        </a:rPr>
                        <a:t>Devlet Tiyatroları</a:t>
                      </a:r>
                      <a:endParaRPr lang="tr-TR" sz="1600" b="1" dirty="0">
                        <a:solidFill>
                          <a:srgbClr val="0008A0"/>
                        </a:solidFill>
                        <a:effectLst/>
                        <a:latin typeface="+mn-lt"/>
                        <a:ea typeface="+mn-ea"/>
                        <a:cs typeface="+mn-cs"/>
                      </a:endParaRPr>
                    </a:p>
                    <a:p>
                      <a:pPr algn="ctr">
                        <a:lnSpc>
                          <a:spcPct val="115000"/>
                        </a:lnSpc>
                        <a:spcAft>
                          <a:spcPts val="0"/>
                        </a:spcAft>
                      </a:pPr>
                      <a:endParaRPr lang="tr-TR" sz="1600" b="1" dirty="0">
                        <a:solidFill>
                          <a:srgbClr val="0008A0"/>
                        </a:solidFill>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832782">
                <a:tc>
                  <a:txBody>
                    <a:bodyPr/>
                    <a:lstStyle/>
                    <a:p>
                      <a:pPr>
                        <a:lnSpc>
                          <a:spcPct val="115000"/>
                        </a:lnSpc>
                        <a:spcAft>
                          <a:spcPts val="0"/>
                        </a:spcAft>
                      </a:pPr>
                      <a:r>
                        <a:rPr lang="tr-TR" sz="1400" dirty="0">
                          <a:solidFill>
                            <a:srgbClr val="0008A0"/>
                          </a:solidFill>
                          <a:effectLst/>
                          <a:latin typeface="+mn-lt"/>
                          <a:ea typeface="+mn-ea"/>
                          <a:cs typeface="+mn-cs"/>
                        </a:rPr>
                        <a:t>24</a:t>
                      </a:r>
                      <a:endParaRPr lang="tr-TR" sz="1400" dirty="0">
                        <a:solidFill>
                          <a:srgbClr val="0008A0"/>
                        </a:solidFill>
                        <a:effectLst/>
                        <a:latin typeface="Calibri"/>
                        <a:ea typeface="Calibri"/>
                        <a:cs typeface="Times New Roman"/>
                      </a:endParaRPr>
                    </a:p>
                  </a:txBody>
                  <a:tcPr marL="68580" marR="68580" marT="0" marB="0">
                    <a:lnL w="19050" cap="flat" cmpd="sng" algn="ctr">
                      <a:solidFill>
                        <a:srgbClr val="0008A0"/>
                      </a:solidFill>
                      <a:prstDash val="solid"/>
                      <a:round/>
                      <a:headEnd type="none" w="med" len="med"/>
                      <a:tailEnd type="none" w="med" len="med"/>
                    </a:lnL>
                    <a:lnR w="19050" cap="flat" cmpd="sng" algn="ctr">
                      <a:solidFill>
                        <a:srgbClr val="0008A0"/>
                      </a:solidFill>
                      <a:prstDash val="solid"/>
                      <a:round/>
                      <a:headEnd type="none" w="med" len="med"/>
                      <a:tailEnd type="none" w="med" len="med"/>
                    </a:lnR>
                    <a:lnT w="19050" cap="flat" cmpd="sng" algn="ctr">
                      <a:solidFill>
                        <a:srgbClr val="0008A0"/>
                      </a:solidFill>
                      <a:prstDash val="solid"/>
                      <a:round/>
                      <a:headEnd type="none" w="med" len="med"/>
                      <a:tailEnd type="none" w="med" len="med"/>
                    </a:lnT>
                    <a:lnB w="19050" cap="flat" cmpd="sng" algn="ctr">
                      <a:solidFill>
                        <a:srgbClr val="0008A0"/>
                      </a:solidFill>
                      <a:prstDash val="solid"/>
                      <a:round/>
                      <a:headEnd type="none" w="med" len="med"/>
                      <a:tailEnd type="none" w="med" len="med"/>
                    </a:lnB>
                    <a:solidFill>
                      <a:schemeClr val="bg1"/>
                    </a:solidFill>
                  </a:tcPr>
                </a:tc>
                <a:tc>
                  <a:txBody>
                    <a:bodyPr/>
                    <a:lstStyle/>
                    <a:p>
                      <a:pPr>
                        <a:lnSpc>
                          <a:spcPct val="115000"/>
                        </a:lnSpc>
                        <a:spcAft>
                          <a:spcPts val="0"/>
                        </a:spcAft>
                      </a:pPr>
                      <a:r>
                        <a:rPr lang="tr-TR" sz="1800" b="1" dirty="0">
                          <a:solidFill>
                            <a:srgbClr val="0008A0"/>
                          </a:solidFill>
                          <a:effectLst/>
                          <a:latin typeface="Calibri"/>
                          <a:ea typeface="Calibri"/>
                          <a:cs typeface="Times New Roman"/>
                        </a:rPr>
                        <a:t>Özel</a:t>
                      </a:r>
                      <a:r>
                        <a:rPr lang="tr-TR" sz="1800" b="1" baseline="0" dirty="0">
                          <a:solidFill>
                            <a:srgbClr val="0008A0"/>
                          </a:solidFill>
                          <a:effectLst/>
                          <a:latin typeface="Calibri"/>
                          <a:ea typeface="Calibri"/>
                          <a:cs typeface="Times New Roman"/>
                        </a:rPr>
                        <a:t> Kreş ve Gündüz Bakımevleri ve Huzurevlerinden Yararlanma</a:t>
                      </a:r>
                      <a:endParaRPr lang="tr-TR" sz="1800" b="1" dirty="0">
                        <a:solidFill>
                          <a:srgbClr val="0008A0"/>
                        </a:solidFill>
                        <a:effectLst/>
                        <a:latin typeface="Calibri"/>
                        <a:ea typeface="Calibri"/>
                        <a:cs typeface="Times New Roman"/>
                      </a:endParaRPr>
                    </a:p>
                  </a:txBody>
                  <a:tcPr marL="68580" marR="68580" marT="0" marB="0">
                    <a:lnL w="19050" cap="flat" cmpd="sng" algn="ctr">
                      <a:solidFill>
                        <a:srgbClr val="0008A0"/>
                      </a:solidFill>
                      <a:prstDash val="solid"/>
                      <a:round/>
                      <a:headEnd type="none" w="med" len="med"/>
                      <a:tailEnd type="none" w="med" len="med"/>
                    </a:lnL>
                  </a:tcPr>
                </a:tc>
                <a:tc>
                  <a:txBody>
                    <a:bodyPr/>
                    <a:lstStyle/>
                    <a:p>
                      <a:pPr algn="ctr">
                        <a:lnSpc>
                          <a:spcPct val="115000"/>
                        </a:lnSpc>
                        <a:spcAft>
                          <a:spcPts val="0"/>
                        </a:spcAft>
                      </a:pPr>
                      <a:r>
                        <a:rPr lang="tr-TR" sz="1600" b="1" dirty="0">
                          <a:solidFill>
                            <a:srgbClr val="0008A0"/>
                          </a:solidFill>
                          <a:effectLst/>
                        </a:rPr>
                        <a:t> ASHB</a:t>
                      </a:r>
                    </a:p>
                    <a:p>
                      <a:pPr algn="ctr">
                        <a:lnSpc>
                          <a:spcPct val="115000"/>
                        </a:lnSpc>
                        <a:spcAft>
                          <a:spcPts val="0"/>
                        </a:spcAft>
                      </a:pPr>
                      <a:r>
                        <a:rPr lang="tr-TR" sz="1600" b="1" baseline="0" dirty="0">
                          <a:solidFill>
                            <a:srgbClr val="0008A0"/>
                          </a:solidFill>
                          <a:effectLst/>
                        </a:rPr>
                        <a:t>Başvurular ASHB İl </a:t>
                      </a:r>
                      <a:r>
                        <a:rPr lang="tr-TR" sz="1600" b="1" baseline="0" dirty="0" err="1">
                          <a:solidFill>
                            <a:srgbClr val="0008A0"/>
                          </a:solidFill>
                          <a:effectLst/>
                        </a:rPr>
                        <a:t>Müd</a:t>
                      </a:r>
                      <a:r>
                        <a:rPr lang="tr-TR" sz="1600" b="1" baseline="0" dirty="0">
                          <a:solidFill>
                            <a:srgbClr val="0008A0"/>
                          </a:solidFill>
                          <a:effectLst/>
                        </a:rPr>
                        <a:t>.</a:t>
                      </a:r>
                    </a:p>
                  </a:txBody>
                  <a:tcPr marL="68580" marR="68580" marT="0" marB="0"/>
                </a:tc>
                <a:extLst>
                  <a:ext uri="{0D108BD9-81ED-4DB2-BD59-A6C34878D82A}">
                    <a16:rowId xmlns:a16="http://schemas.microsoft.com/office/drawing/2014/main" val="10004"/>
                  </a:ext>
                </a:extLst>
              </a:tr>
              <a:tr h="790558">
                <a:tc>
                  <a:txBody>
                    <a:bodyPr/>
                    <a:lstStyle/>
                    <a:p>
                      <a:pPr>
                        <a:lnSpc>
                          <a:spcPct val="115000"/>
                        </a:lnSpc>
                        <a:spcAft>
                          <a:spcPts val="0"/>
                        </a:spcAft>
                      </a:pPr>
                      <a:r>
                        <a:rPr lang="tr-TR" sz="1400" dirty="0">
                          <a:solidFill>
                            <a:srgbClr val="0008A0"/>
                          </a:solidFill>
                          <a:effectLst/>
                          <a:latin typeface="+mn-lt"/>
                          <a:ea typeface="+mn-ea"/>
                          <a:cs typeface="+mn-cs"/>
                        </a:rPr>
                        <a:t>25</a:t>
                      </a:r>
                      <a:endParaRPr lang="tr-TR" sz="1400" dirty="0">
                        <a:solidFill>
                          <a:srgbClr val="0008A0"/>
                        </a:solidFill>
                        <a:effectLst/>
                        <a:latin typeface="Calibri"/>
                        <a:ea typeface="Calibri"/>
                        <a:cs typeface="Times New Roman"/>
                      </a:endParaRPr>
                    </a:p>
                  </a:txBody>
                  <a:tcPr marL="68580" marR="68580" marT="0" marB="0">
                    <a:lnL w="19050" cap="flat" cmpd="sng" algn="ctr">
                      <a:solidFill>
                        <a:srgbClr val="0008A0"/>
                      </a:solidFill>
                      <a:prstDash val="solid"/>
                      <a:round/>
                      <a:headEnd type="none" w="med" len="med"/>
                      <a:tailEnd type="none" w="med" len="med"/>
                    </a:lnL>
                    <a:lnR w="19050" cap="flat" cmpd="sng" algn="ctr">
                      <a:solidFill>
                        <a:srgbClr val="0008A0"/>
                      </a:solidFill>
                      <a:prstDash val="solid"/>
                      <a:round/>
                      <a:headEnd type="none" w="med" len="med"/>
                      <a:tailEnd type="none" w="med" len="med"/>
                    </a:lnR>
                    <a:lnT w="19050" cap="flat" cmpd="sng" algn="ctr">
                      <a:solidFill>
                        <a:srgbClr val="0008A0"/>
                      </a:solidFill>
                      <a:prstDash val="solid"/>
                      <a:round/>
                      <a:headEnd type="none" w="med" len="med"/>
                      <a:tailEnd type="none" w="med" len="med"/>
                    </a:lnT>
                    <a:lnB w="19050" cap="flat" cmpd="sng" algn="ctr">
                      <a:solidFill>
                        <a:srgbClr val="0008A0"/>
                      </a:solidFill>
                      <a:prstDash val="solid"/>
                      <a:round/>
                      <a:headEnd type="none" w="med" len="med"/>
                      <a:tailEnd type="none" w="med" len="med"/>
                    </a:lnB>
                    <a:solidFill>
                      <a:schemeClr val="bg1"/>
                    </a:solidFill>
                  </a:tcPr>
                </a:tc>
                <a:tc>
                  <a:txBody>
                    <a:bodyPr/>
                    <a:lstStyle/>
                    <a:p>
                      <a:pPr>
                        <a:lnSpc>
                          <a:spcPct val="115000"/>
                        </a:lnSpc>
                        <a:spcAft>
                          <a:spcPts val="0"/>
                        </a:spcAft>
                      </a:pPr>
                      <a:r>
                        <a:rPr lang="tr-TR" sz="1800" b="1" dirty="0">
                          <a:solidFill>
                            <a:srgbClr val="0008A0"/>
                          </a:solidFill>
                          <a:effectLst/>
                          <a:latin typeface="Calibri"/>
                          <a:ea typeface="Calibri"/>
                          <a:cs typeface="Times New Roman"/>
                        </a:rPr>
                        <a:t>Sağlık Hizmetlerinde Öncelik Sırası (Şehit ve Gazi Yakınları)</a:t>
                      </a:r>
                    </a:p>
                  </a:txBody>
                  <a:tcPr marL="68580" marR="68580" marT="0" marB="0">
                    <a:lnL w="19050" cap="flat" cmpd="sng" algn="ctr">
                      <a:solidFill>
                        <a:srgbClr val="0008A0"/>
                      </a:solidFill>
                      <a:prstDash val="solid"/>
                      <a:round/>
                      <a:headEnd type="none" w="med" len="med"/>
                      <a:tailEnd type="none" w="med" len="med"/>
                    </a:lnL>
                  </a:tcPr>
                </a:tc>
                <a:tc>
                  <a:txBody>
                    <a:bodyPr/>
                    <a:lstStyle/>
                    <a:p>
                      <a:pPr algn="ctr">
                        <a:lnSpc>
                          <a:spcPct val="115000"/>
                        </a:lnSpc>
                        <a:spcAft>
                          <a:spcPts val="0"/>
                        </a:spcAft>
                      </a:pPr>
                      <a:r>
                        <a:rPr lang="tr-TR" sz="1600" b="1" dirty="0">
                          <a:solidFill>
                            <a:srgbClr val="0008A0"/>
                          </a:solidFill>
                          <a:effectLst/>
                          <a:latin typeface="+mn-lt"/>
                          <a:ea typeface="+mn-ea"/>
                          <a:cs typeface="+mn-cs"/>
                        </a:rPr>
                        <a:t>Sağlık Bakanlığı’nın 20.10.2010 tarihli ve 2010/73-80 sayılı </a:t>
                      </a:r>
                      <a:r>
                        <a:rPr lang="tr-TR" sz="1600" b="1" dirty="0" err="1">
                          <a:solidFill>
                            <a:srgbClr val="0008A0"/>
                          </a:solidFill>
                          <a:effectLst/>
                          <a:latin typeface="+mn-lt"/>
                          <a:ea typeface="+mn-ea"/>
                          <a:cs typeface="+mn-cs"/>
                        </a:rPr>
                        <a:t>Gnl</a:t>
                      </a:r>
                      <a:r>
                        <a:rPr lang="tr-TR" sz="1600" b="1" dirty="0">
                          <a:solidFill>
                            <a:srgbClr val="0008A0"/>
                          </a:solidFill>
                          <a:effectLst/>
                          <a:latin typeface="+mn-lt"/>
                          <a:ea typeface="+mn-ea"/>
                          <a:cs typeface="+mn-cs"/>
                        </a:rPr>
                        <a:t>.</a:t>
                      </a:r>
                    </a:p>
                    <a:p>
                      <a:pPr algn="ctr">
                        <a:lnSpc>
                          <a:spcPct val="115000"/>
                        </a:lnSpc>
                        <a:spcAft>
                          <a:spcPts val="0"/>
                        </a:spcAft>
                      </a:pPr>
                      <a:r>
                        <a:rPr lang="tr-TR" sz="1600" b="1" dirty="0">
                          <a:solidFill>
                            <a:srgbClr val="0008A0"/>
                          </a:solidFill>
                          <a:effectLst/>
                          <a:latin typeface="+mn-lt"/>
                          <a:ea typeface="+mn-ea"/>
                          <a:cs typeface="+mn-cs"/>
                        </a:rPr>
                        <a:t>Kamu Hastaneleri</a:t>
                      </a:r>
                    </a:p>
                  </a:txBody>
                  <a:tcPr marL="68580" marR="68580" marT="0" marB="0"/>
                </a:tc>
                <a:extLst>
                  <a:ext uri="{0D108BD9-81ED-4DB2-BD59-A6C34878D82A}">
                    <a16:rowId xmlns:a16="http://schemas.microsoft.com/office/drawing/2014/main" val="10005"/>
                  </a:ext>
                </a:extLst>
              </a:tr>
            </a:tbl>
          </a:graphicData>
        </a:graphic>
      </p:graphicFrame>
      <p:sp>
        <p:nvSpPr>
          <p:cNvPr id="7" name="Başlık 3"/>
          <p:cNvSpPr txBox="1">
            <a:spLocks/>
          </p:cNvSpPr>
          <p:nvPr/>
        </p:nvSpPr>
        <p:spPr bwMode="auto">
          <a:xfrm>
            <a:off x="2195244" y="96906"/>
            <a:ext cx="7801512" cy="864096"/>
          </a:xfrm>
          <a:prstGeom prst="rect">
            <a:avLst/>
          </a:prstGeom>
          <a:solidFill>
            <a:srgbClr val="C00000"/>
          </a:solidFill>
          <a:ln>
            <a:noFill/>
          </a:ln>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noAutofit/>
          </a:bodyPr>
          <a:lstStyle>
            <a:defPPr marR="0" lvl="0" algn="l" rtl="0">
              <a:lnSpc>
                <a:spcPct val="100000"/>
              </a:lnSpc>
              <a:spcBef>
                <a:spcPts val="0"/>
              </a:spcBef>
              <a:spcAft>
                <a:spcPts val="0"/>
              </a:spcAft>
              <a:defRPr/>
            </a:defPPr>
            <a:lvl1pPr algn="ctr" eaLnBrk="0" fontAlgn="base" hangingPunct="0">
              <a:spcBef>
                <a:spcPct val="0"/>
              </a:spcBef>
              <a:spcAft>
                <a:spcPct val="0"/>
              </a:spcAft>
              <a:defRPr sz="3200" b="1" kern="1200">
                <a:solidFill>
                  <a:prstClr val="white"/>
                </a:solidFill>
              </a:defRPr>
            </a:lvl1pPr>
            <a:lvl2pPr algn="ctr" eaLnBrk="0" fontAlgn="base" hangingPunct="0">
              <a:spcBef>
                <a:spcPct val="0"/>
              </a:spcBef>
              <a:spcAft>
                <a:spcPct val="0"/>
              </a:spcAft>
              <a:defRPr sz="4400"/>
            </a:lvl2pPr>
            <a:lvl3pPr algn="ctr" eaLnBrk="0" fontAlgn="base" hangingPunct="0">
              <a:spcBef>
                <a:spcPct val="0"/>
              </a:spcBef>
              <a:spcAft>
                <a:spcPct val="0"/>
              </a:spcAft>
              <a:defRPr sz="4400"/>
            </a:lvl3pPr>
            <a:lvl4pPr algn="ctr" eaLnBrk="0" fontAlgn="base" hangingPunct="0">
              <a:spcBef>
                <a:spcPct val="0"/>
              </a:spcBef>
              <a:spcAft>
                <a:spcPct val="0"/>
              </a:spcAft>
              <a:defRPr sz="4400"/>
            </a:lvl4pPr>
            <a:lvl5pPr algn="ctr" eaLnBrk="0" fontAlgn="base" hangingPunct="0">
              <a:spcBef>
                <a:spcPct val="0"/>
              </a:spcBef>
              <a:spcAft>
                <a:spcPct val="0"/>
              </a:spcAft>
              <a:defRPr sz="4400"/>
            </a:lvl5pPr>
            <a:lvl6pPr marL="457200" algn="ctr" fontAlgn="base">
              <a:spcBef>
                <a:spcPct val="0"/>
              </a:spcBef>
              <a:spcAft>
                <a:spcPct val="0"/>
              </a:spcAft>
              <a:defRPr sz="4400"/>
            </a:lvl6pPr>
            <a:lvl7pPr marL="914400" algn="ctr" fontAlgn="base">
              <a:spcBef>
                <a:spcPct val="0"/>
              </a:spcBef>
              <a:spcAft>
                <a:spcPct val="0"/>
              </a:spcAft>
              <a:defRPr sz="4400"/>
            </a:lvl7pPr>
            <a:lvl8pPr marL="1371600" algn="ctr" fontAlgn="base">
              <a:spcBef>
                <a:spcPct val="0"/>
              </a:spcBef>
              <a:spcAft>
                <a:spcPct val="0"/>
              </a:spcAft>
              <a:defRPr sz="4400"/>
            </a:lvl8pPr>
            <a:lvl9pPr marL="1828800" algn="ctr" fontAlgn="base">
              <a:spcBef>
                <a:spcPct val="0"/>
              </a:spcBef>
              <a:spcAft>
                <a:spcPct val="0"/>
              </a:spcAft>
              <a:defRPr sz="4400"/>
            </a:lvl9pPr>
          </a:lstStyle>
          <a:p>
            <a:r>
              <a:rPr lang="tr-TR" dirty="0"/>
              <a:t>Genel Haklar ve Uygulayıcı Kurumlar</a:t>
            </a:r>
          </a:p>
        </p:txBody>
      </p:sp>
    </p:spTree>
    <p:extLst>
      <p:ext uri="{BB962C8B-B14F-4D97-AF65-F5344CB8AC3E}">
        <p14:creationId xmlns:p14="http://schemas.microsoft.com/office/powerpoint/2010/main" val="1133363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642369" y="1402673"/>
            <a:ext cx="8864122" cy="4723492"/>
          </a:xfrm>
        </p:spPr>
        <p:txBody>
          <a:bodyPr/>
          <a:lstStyle/>
          <a:p>
            <a:pPr>
              <a:lnSpc>
                <a:spcPct val="115000"/>
              </a:lnSpc>
            </a:pPr>
            <a:r>
              <a:rPr lang="tr-TR" sz="2400" dirty="0">
                <a:solidFill>
                  <a:srgbClr val="C00000"/>
                </a:solidFill>
                <a:latin typeface="+mn-lt"/>
              </a:rPr>
              <a:t>2005/27 sayılı Başbakanlık Genelgesi gereğince;</a:t>
            </a:r>
          </a:p>
          <a:p>
            <a:pPr>
              <a:lnSpc>
                <a:spcPct val="115000"/>
              </a:lnSpc>
            </a:pPr>
            <a:r>
              <a:rPr lang="tr-TR" sz="2400" dirty="0">
                <a:solidFill>
                  <a:schemeClr val="tx1"/>
                </a:solidFill>
                <a:latin typeface="+mn-lt"/>
              </a:rPr>
              <a:t>18 Mart Şehitler Gününde, kamu kurum/kuruluşlarında görevli olan şehit eş ve çocukları ile anne, baba ve kardeşleri,</a:t>
            </a:r>
          </a:p>
          <a:p>
            <a:pPr marL="114300" indent="0">
              <a:lnSpc>
                <a:spcPct val="115000"/>
              </a:lnSpc>
              <a:buNone/>
            </a:pPr>
            <a:endParaRPr lang="tr-TR" sz="2400" dirty="0">
              <a:solidFill>
                <a:schemeClr val="tx1"/>
              </a:solidFill>
              <a:latin typeface="+mn-lt"/>
            </a:endParaRPr>
          </a:p>
          <a:p>
            <a:pPr>
              <a:lnSpc>
                <a:spcPct val="115000"/>
              </a:lnSpc>
            </a:pPr>
            <a:r>
              <a:rPr lang="tr-TR" sz="2400" dirty="0">
                <a:solidFill>
                  <a:schemeClr val="tx1"/>
                </a:solidFill>
                <a:latin typeface="+mn-lt"/>
              </a:rPr>
              <a:t>19 Eylül Gaziler Gününde de kamu kurum/kuruluşlarında görevli olan malul gaziler ve eşleri,</a:t>
            </a:r>
          </a:p>
          <a:p>
            <a:pPr marL="0" indent="0">
              <a:lnSpc>
                <a:spcPct val="115000"/>
              </a:lnSpc>
              <a:buNone/>
            </a:pPr>
            <a:r>
              <a:rPr lang="tr-TR" sz="2400" dirty="0">
                <a:solidFill>
                  <a:schemeClr val="tx1"/>
                </a:solidFill>
                <a:latin typeface="+mn-lt"/>
              </a:rPr>
              <a:t>      idari izinli sayılır.</a:t>
            </a:r>
          </a:p>
          <a:p>
            <a:endParaRPr lang="tr-TR" dirty="0"/>
          </a:p>
        </p:txBody>
      </p:sp>
      <p:sp>
        <p:nvSpPr>
          <p:cNvPr id="5" name="Unvan 4">
            <a:extLst>
              <a:ext uri="{FF2B5EF4-FFF2-40B4-BE49-F238E27FC236}">
                <a16:creationId xmlns:a16="http://schemas.microsoft.com/office/drawing/2014/main" id="{865D217F-3F6C-4C8C-8477-BF6BBE088D67}"/>
              </a:ext>
            </a:extLst>
          </p:cNvPr>
          <p:cNvSpPr>
            <a:spLocks noGrp="1"/>
          </p:cNvSpPr>
          <p:nvPr>
            <p:ph type="title"/>
          </p:nvPr>
        </p:nvSpPr>
        <p:spPr>
          <a:xfrm>
            <a:off x="4412203" y="273827"/>
            <a:ext cx="3071674" cy="624000"/>
          </a:xfrm>
        </p:spPr>
        <p:txBody>
          <a:bodyPr/>
          <a:lstStyle/>
          <a:p>
            <a:r>
              <a:rPr lang="tr-TR" dirty="0"/>
              <a:t>İdari İzinli Sayılma</a:t>
            </a:r>
          </a:p>
        </p:txBody>
      </p:sp>
    </p:spTree>
    <p:extLst>
      <p:ext uri="{BB962C8B-B14F-4D97-AF65-F5344CB8AC3E}">
        <p14:creationId xmlns:p14="http://schemas.microsoft.com/office/powerpoint/2010/main" val="3725205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953087" y="1491449"/>
            <a:ext cx="7743313" cy="5105903"/>
          </a:xfrm>
        </p:spPr>
        <p:txBody>
          <a:bodyPr>
            <a:noAutofit/>
          </a:bodyPr>
          <a:lstStyle/>
          <a:p>
            <a:pPr marL="0" indent="0">
              <a:buNone/>
            </a:pPr>
            <a:r>
              <a:rPr lang="tr-TR" sz="2200" dirty="0">
                <a:latin typeface="+mj-lt"/>
              </a:rPr>
              <a:t>            </a:t>
            </a:r>
            <a:r>
              <a:rPr lang="tr-TR" sz="2200" b="1" dirty="0">
                <a:solidFill>
                  <a:schemeClr val="tx1"/>
                </a:solidFill>
                <a:latin typeface="+mj-lt"/>
              </a:rPr>
              <a:t>Terör eylemleri etkisi ve sebebiyle şehit olan kamu görevlileri ile er ve erbaşların, Devlet memuru olarak görev yapan eş ve çocukları ile anne, baba ve kardeşlerinin</a:t>
            </a:r>
            <a:r>
              <a:rPr lang="tr-TR" sz="2200" dirty="0">
                <a:solidFill>
                  <a:schemeClr val="tx1"/>
                </a:solidFill>
                <a:latin typeface="+mj-lt"/>
              </a:rPr>
              <a:t>; çalıştıkları kurum veya kuruluşların hizmet birimleri olan yerlere münhasır olmak üzere, aynı kurum içinde yer değiştirme suretiyle atanma talepleri, bu durumlarının ilgili makamlarca belgelendirilmiş olması kaydıyla, kadro imkânları da dikkate alınmak suretiyle Devlet Memurlarının  Yer Değiştirme Suretiyle Atanmalarına İlişkin Yönetmelikteki kısıtlayıcı hükümlere bakılmaksızın öncelikle yerine getirilir.</a:t>
            </a:r>
          </a:p>
          <a:p>
            <a:pPr marL="0" indent="0">
              <a:buNone/>
            </a:pPr>
            <a:r>
              <a:rPr lang="tr-TR" sz="2200" dirty="0">
                <a:latin typeface="+mj-lt"/>
              </a:rPr>
              <a:t>	</a:t>
            </a:r>
          </a:p>
        </p:txBody>
      </p:sp>
      <p:sp>
        <p:nvSpPr>
          <p:cNvPr id="5" name="Unvan 4">
            <a:extLst>
              <a:ext uri="{FF2B5EF4-FFF2-40B4-BE49-F238E27FC236}">
                <a16:creationId xmlns:a16="http://schemas.microsoft.com/office/drawing/2014/main" id="{3575D5FD-F634-429E-A2B4-8667CC874A2B}"/>
              </a:ext>
            </a:extLst>
          </p:cNvPr>
          <p:cNvSpPr>
            <a:spLocks noGrp="1"/>
          </p:cNvSpPr>
          <p:nvPr>
            <p:ph type="title"/>
          </p:nvPr>
        </p:nvSpPr>
        <p:spPr>
          <a:xfrm>
            <a:off x="1305017" y="176173"/>
            <a:ext cx="8886548" cy="624000"/>
          </a:xfrm>
        </p:spPr>
        <p:txBody>
          <a:bodyPr>
            <a:normAutofit fontScale="90000"/>
          </a:bodyPr>
          <a:lstStyle/>
          <a:p>
            <a:pPr algn="ctr"/>
            <a:r>
              <a:rPr lang="tr-TR" dirty="0"/>
              <a:t>Devlet Memuru Olan Şehit Yakınlarının </a:t>
            </a:r>
            <a:br>
              <a:rPr lang="tr-TR" dirty="0"/>
            </a:br>
            <a:r>
              <a:rPr lang="tr-TR" dirty="0"/>
              <a:t>Yer Değiştirme İşlemleri</a:t>
            </a:r>
          </a:p>
        </p:txBody>
      </p:sp>
    </p:spTree>
    <p:extLst>
      <p:ext uri="{BB962C8B-B14F-4D97-AF65-F5344CB8AC3E}">
        <p14:creationId xmlns:p14="http://schemas.microsoft.com/office/powerpoint/2010/main" val="8788445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961965" y="1553592"/>
            <a:ext cx="8389398" cy="4465468"/>
          </a:xfrm>
        </p:spPr>
        <p:txBody>
          <a:bodyPr>
            <a:normAutofit/>
          </a:bodyPr>
          <a:lstStyle/>
          <a:p>
            <a:pPr marL="0" indent="0">
              <a:buNone/>
            </a:pPr>
            <a:r>
              <a:rPr lang="tr-TR" sz="2000" dirty="0">
                <a:solidFill>
                  <a:schemeClr val="tx1"/>
                </a:solidFill>
                <a:latin typeface="+mn-lt"/>
              </a:rPr>
              <a:t>*17/04/2015 tarihli ve 29329 sayılı Resmi </a:t>
            </a:r>
            <a:r>
              <a:rPr lang="tr-TR" sz="2000" dirty="0" err="1">
                <a:solidFill>
                  <a:schemeClr val="tx1"/>
                </a:solidFill>
                <a:latin typeface="+mn-lt"/>
              </a:rPr>
              <a:t>Gazete’de</a:t>
            </a:r>
            <a:r>
              <a:rPr lang="tr-TR" sz="2000" dirty="0">
                <a:solidFill>
                  <a:schemeClr val="tx1"/>
                </a:solidFill>
                <a:latin typeface="+mn-lt"/>
              </a:rPr>
              <a:t> yayımlanarak yürürlüğe giren Millî Eğitim Bakanlığı Öğretmen Atama Ve Yer Değiştirme Yönetmeliği Zorunlu Çalışma Yükümlülüğünden Muaf Tutulacaklar başlıklı 44 üncü maddesinin (b) bendi gereğince “</a:t>
            </a:r>
            <a:r>
              <a:rPr lang="tr-TR" sz="2000" b="1" dirty="0">
                <a:solidFill>
                  <a:schemeClr val="tx1"/>
                </a:solidFill>
                <a:latin typeface="+mn-lt"/>
              </a:rPr>
              <a:t>Terör eylemleri etkisi ve sebebiyle şehit olan veya çalışamayacak derecede malul olan ya da malul olup da çalışabilir durumda olan kamu görevlileri ile er ve erbaşların, öğretmen olan eş ve çocukları ile anne, baba ve kardeşleri”</a:t>
            </a:r>
            <a:r>
              <a:rPr lang="tr-TR" sz="2000" dirty="0">
                <a:solidFill>
                  <a:schemeClr val="tx1"/>
                </a:solidFill>
                <a:latin typeface="+mn-lt"/>
              </a:rPr>
              <a:t> zorunlu çalışma yükümlülüğünden; muaf tutulmaktadır.</a:t>
            </a:r>
          </a:p>
        </p:txBody>
      </p:sp>
      <p:sp>
        <p:nvSpPr>
          <p:cNvPr id="5" name="Unvan 4">
            <a:extLst>
              <a:ext uri="{FF2B5EF4-FFF2-40B4-BE49-F238E27FC236}">
                <a16:creationId xmlns:a16="http://schemas.microsoft.com/office/drawing/2014/main" id="{DE466F45-44F9-42BB-B4D1-FF9087CD5077}"/>
              </a:ext>
            </a:extLst>
          </p:cNvPr>
          <p:cNvSpPr>
            <a:spLocks noGrp="1"/>
          </p:cNvSpPr>
          <p:nvPr>
            <p:ph type="title"/>
          </p:nvPr>
        </p:nvSpPr>
        <p:spPr>
          <a:xfrm>
            <a:off x="2341023" y="202806"/>
            <a:ext cx="6953100" cy="624000"/>
          </a:xfrm>
        </p:spPr>
        <p:txBody>
          <a:bodyPr>
            <a:normAutofit fontScale="90000"/>
          </a:bodyPr>
          <a:lstStyle/>
          <a:p>
            <a:pPr algn="ctr"/>
            <a:r>
              <a:rPr lang="tr-TR" dirty="0"/>
              <a:t>Öğretmen Olan Şehit Yakını ve </a:t>
            </a:r>
            <a:br>
              <a:rPr lang="tr-TR" dirty="0"/>
            </a:br>
            <a:r>
              <a:rPr lang="tr-TR" dirty="0"/>
              <a:t>Gazilerin Atama İşlemleri</a:t>
            </a:r>
            <a:br>
              <a:rPr lang="tr-TR" sz="1600" dirty="0"/>
            </a:br>
            <a:br>
              <a:rPr lang="tr-TR" sz="1400" dirty="0"/>
            </a:br>
            <a:endParaRPr lang="tr-TR" dirty="0"/>
          </a:p>
        </p:txBody>
      </p:sp>
    </p:spTree>
    <p:extLst>
      <p:ext uri="{BB962C8B-B14F-4D97-AF65-F5344CB8AC3E}">
        <p14:creationId xmlns:p14="http://schemas.microsoft.com/office/powerpoint/2010/main" val="30445670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91953" y="1278385"/>
            <a:ext cx="8913167" cy="4876380"/>
          </a:xfrm>
        </p:spPr>
        <p:txBody>
          <a:bodyPr>
            <a:normAutofit/>
          </a:bodyPr>
          <a:lstStyle/>
          <a:p>
            <a:pPr>
              <a:lnSpc>
                <a:spcPct val="115000"/>
              </a:lnSpc>
            </a:pPr>
            <a:r>
              <a:rPr lang="tr-TR" sz="2000" dirty="0">
                <a:solidFill>
                  <a:schemeClr val="tx1"/>
                </a:solidFill>
                <a:latin typeface="+mn-lt"/>
              </a:rPr>
              <a:t>1111 sayılı Askerlik Kanunu hükümlerine göre;</a:t>
            </a:r>
          </a:p>
          <a:p>
            <a:pPr marL="114300" indent="0">
              <a:lnSpc>
                <a:spcPct val="115000"/>
              </a:lnSpc>
              <a:spcAft>
                <a:spcPts val="1000"/>
              </a:spcAft>
              <a:buNone/>
            </a:pPr>
            <a:r>
              <a:rPr lang="tr-TR" sz="2000" dirty="0">
                <a:latin typeface="+mn-lt"/>
              </a:rPr>
              <a:t> </a:t>
            </a:r>
            <a:r>
              <a:rPr lang="tr-TR" sz="2000" b="1" dirty="0">
                <a:solidFill>
                  <a:srgbClr val="FF0000"/>
                </a:solidFill>
                <a:latin typeface="+mn-lt"/>
              </a:rPr>
              <a:t>Askerlik hizmetini yerine getirmekte iken;</a:t>
            </a:r>
          </a:p>
          <a:p>
            <a:pPr>
              <a:lnSpc>
                <a:spcPct val="115000"/>
              </a:lnSpc>
              <a:spcAft>
                <a:spcPts val="1000"/>
              </a:spcAft>
            </a:pPr>
            <a:r>
              <a:rPr lang="tr-TR" sz="1800" dirty="0">
                <a:solidFill>
                  <a:schemeClr val="tx1"/>
                </a:solidFill>
                <a:latin typeface="+mn-lt"/>
                <a:ea typeface="Calibri"/>
              </a:rPr>
              <a:t>“12/4/1991 tarihli ve 3713 sayılı Terörle Mücadele Kanunu kapsamında hayatını kaybedenlerden;</a:t>
            </a:r>
          </a:p>
          <a:p>
            <a:pPr>
              <a:lnSpc>
                <a:spcPct val="115000"/>
              </a:lnSpc>
              <a:spcAft>
                <a:spcPts val="1000"/>
              </a:spcAft>
            </a:pPr>
            <a:r>
              <a:rPr lang="tr-TR" sz="1800" dirty="0">
                <a:solidFill>
                  <a:schemeClr val="tx1"/>
                </a:solidFill>
                <a:latin typeface="+mn-lt"/>
                <a:ea typeface="Calibri"/>
              </a:rPr>
              <a:t>a) Askerlik hizmetini yerine getirmekte olan yükümlüler ile 3713 sayılı Kanunun 21 inci maddesinin birinci fıkrasının (j) bendi kapsamına giren sivillerin kendilerinden olma çocukları ile aynı anne ve babadan olma kardeşlerinin tamamı,</a:t>
            </a:r>
          </a:p>
          <a:p>
            <a:pPr>
              <a:lnSpc>
                <a:spcPct val="115000"/>
              </a:lnSpc>
              <a:spcAft>
                <a:spcPts val="1000"/>
              </a:spcAft>
            </a:pPr>
            <a:r>
              <a:rPr lang="tr-TR" sz="1800" dirty="0">
                <a:solidFill>
                  <a:schemeClr val="tx1"/>
                </a:solidFill>
                <a:latin typeface="+mn-lt"/>
                <a:ea typeface="Calibri"/>
              </a:rPr>
              <a:t>b) Kamu görevlilerinin (güvenlik korucuları dâhil) kendilerinden olma çocukları ile aynı anne ve babadan olma kardeşlerinden biri,</a:t>
            </a:r>
          </a:p>
          <a:p>
            <a:r>
              <a:rPr lang="tr-TR" sz="1800" dirty="0">
                <a:solidFill>
                  <a:schemeClr val="tx1"/>
                </a:solidFill>
                <a:latin typeface="+mn-lt"/>
                <a:ea typeface="Calibri"/>
              </a:rPr>
              <a:t>istekli olmadıkça silah altına alınmaz ve silah altındakiler istekleri halinde terhis edilir.</a:t>
            </a:r>
            <a:endParaRPr lang="tr-TR" sz="1800" dirty="0">
              <a:solidFill>
                <a:schemeClr val="tx1"/>
              </a:solidFill>
              <a:latin typeface="+mn-lt"/>
            </a:endParaRPr>
          </a:p>
        </p:txBody>
      </p:sp>
      <p:sp>
        <p:nvSpPr>
          <p:cNvPr id="5" name="Unvan 4">
            <a:extLst>
              <a:ext uri="{FF2B5EF4-FFF2-40B4-BE49-F238E27FC236}">
                <a16:creationId xmlns:a16="http://schemas.microsoft.com/office/drawing/2014/main" id="{5FA63993-FA34-4515-96EA-140999527FB0}"/>
              </a:ext>
            </a:extLst>
          </p:cNvPr>
          <p:cNvSpPr>
            <a:spLocks noGrp="1"/>
          </p:cNvSpPr>
          <p:nvPr>
            <p:ph type="title"/>
          </p:nvPr>
        </p:nvSpPr>
        <p:spPr>
          <a:xfrm>
            <a:off x="4296793" y="408373"/>
            <a:ext cx="3027286" cy="418432"/>
          </a:xfrm>
        </p:spPr>
        <p:txBody>
          <a:bodyPr>
            <a:normAutofit fontScale="90000"/>
          </a:bodyPr>
          <a:lstStyle/>
          <a:p>
            <a:r>
              <a:rPr lang="tr-TR" dirty="0">
                <a:latin typeface="+mn-lt"/>
              </a:rPr>
              <a:t>Askerlik Muafiyeti</a:t>
            </a:r>
          </a:p>
        </p:txBody>
      </p:sp>
    </p:spTree>
    <p:extLst>
      <p:ext uri="{BB962C8B-B14F-4D97-AF65-F5344CB8AC3E}">
        <p14:creationId xmlns:p14="http://schemas.microsoft.com/office/powerpoint/2010/main" val="14716025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1287262"/>
            <a:ext cx="11842811" cy="5382100"/>
          </a:xfrm>
        </p:spPr>
        <p:txBody>
          <a:bodyPr>
            <a:normAutofit fontScale="25000" lnSpcReduction="20000"/>
          </a:bodyPr>
          <a:lstStyle/>
          <a:p>
            <a:pPr>
              <a:lnSpc>
                <a:spcPct val="115000"/>
              </a:lnSpc>
            </a:pPr>
            <a:r>
              <a:rPr lang="tr-TR" sz="7200" dirty="0">
                <a:solidFill>
                  <a:schemeClr val="tx1"/>
                </a:solidFill>
              </a:rPr>
              <a:t> </a:t>
            </a:r>
            <a:r>
              <a:rPr lang="tr-TR" sz="7200" b="1" dirty="0">
                <a:solidFill>
                  <a:srgbClr val="B40000"/>
                </a:solidFill>
              </a:rPr>
              <a:t>12/11/2016 tarihli ve 29886 sayılı Resmi </a:t>
            </a:r>
            <a:r>
              <a:rPr lang="tr-TR" sz="7200" b="1" dirty="0" err="1">
                <a:solidFill>
                  <a:srgbClr val="B40000"/>
                </a:solidFill>
              </a:rPr>
              <a:t>Gazete’de</a:t>
            </a:r>
            <a:r>
              <a:rPr lang="tr-TR" sz="7200" b="1" dirty="0">
                <a:solidFill>
                  <a:srgbClr val="B40000"/>
                </a:solidFill>
              </a:rPr>
              <a:t> yayımlandı.</a:t>
            </a:r>
          </a:p>
          <a:p>
            <a:pPr>
              <a:lnSpc>
                <a:spcPct val="115000"/>
              </a:lnSpc>
            </a:pPr>
            <a:r>
              <a:rPr lang="tr-TR" sz="7200" dirty="0">
                <a:solidFill>
                  <a:schemeClr val="tx1"/>
                </a:solidFill>
              </a:rPr>
              <a:t>  Şehitliklerin yönetim, inşa, bakım, onarım ve koruma işlemleri</a:t>
            </a:r>
          </a:p>
          <a:p>
            <a:pPr algn="just"/>
            <a:r>
              <a:rPr lang="tr-TR" sz="7200" dirty="0">
                <a:solidFill>
                  <a:schemeClr val="tx1"/>
                </a:solidFill>
              </a:rPr>
              <a:t> </a:t>
            </a:r>
            <a:r>
              <a:rPr lang="tr-TR" sz="7200" b="1" dirty="0">
                <a:solidFill>
                  <a:schemeClr val="tx1"/>
                </a:solidFill>
                <a:cs typeface="Times New Roman" panose="02020603050405020304" pitchFamily="18" charset="0"/>
              </a:rPr>
              <a:t>MADDE 8.</a:t>
            </a:r>
            <a:r>
              <a:rPr lang="tr-TR" sz="7200" dirty="0">
                <a:solidFill>
                  <a:schemeClr val="tx1"/>
                </a:solidFill>
              </a:rPr>
              <a:t> </a:t>
            </a:r>
            <a:r>
              <a:rPr lang="tr-TR" sz="7200" dirty="0"/>
              <a:t>(1) Yurtiçinde bulunan şehitliklerin yönetim, inşa, bakım, onarım ve koruma işlemleri </a:t>
            </a:r>
            <a:r>
              <a:rPr lang="tr-TR" sz="7200" b="1" dirty="0">
                <a:solidFill>
                  <a:srgbClr val="B40000"/>
                </a:solidFill>
              </a:rPr>
              <a:t>valilikler,</a:t>
            </a:r>
            <a:r>
              <a:rPr lang="tr-TR" sz="7200" dirty="0"/>
              <a:t> yurtdışında bulunanların ise büyükelçilikler, büyükelçilik bulunmayan yerlerde Dışişleri Bakanlığının o yerdeki temsilcilikleri tarafından yürütülür.</a:t>
            </a:r>
          </a:p>
          <a:p>
            <a:pPr marL="139700" indent="0" algn="just">
              <a:buNone/>
            </a:pPr>
            <a:r>
              <a:rPr lang="tr-TR" sz="7200" dirty="0">
                <a:solidFill>
                  <a:schemeClr val="tx1"/>
                </a:solidFill>
              </a:rPr>
              <a:t>     </a:t>
            </a:r>
            <a:r>
              <a:rPr lang="tr-TR" sz="7200" b="1" dirty="0"/>
              <a:t>Ödenek</a:t>
            </a:r>
          </a:p>
          <a:p>
            <a:pPr algn="just"/>
            <a:r>
              <a:rPr lang="tr-TR" sz="7200" b="1" dirty="0"/>
              <a:t>MADDE 10- </a:t>
            </a:r>
            <a:r>
              <a:rPr lang="tr-TR" sz="7200" dirty="0"/>
              <a:t>(1) Yurtiçinde bulunan şehitliklerin yönetim, inşa, bakım, onarım ve koruma işlemlerine ilişkin valiliklerce hazırlanan keşif raporları, ödeneğin planlanması için müteakip yılın Mart ayı sonuna kadar İçişleri Bakanlığına gönderilir.      Söz konusu giderler </a:t>
            </a:r>
            <a:r>
              <a:rPr lang="tr-TR" sz="7200" b="1" dirty="0">
                <a:solidFill>
                  <a:srgbClr val="B40000"/>
                </a:solidFill>
              </a:rPr>
              <a:t>İçişleri Bakanlığı </a:t>
            </a:r>
            <a:r>
              <a:rPr lang="tr-TR" sz="7200" dirty="0"/>
              <a:t>bütçesinin ilgili tertibinden ödenir.</a:t>
            </a:r>
          </a:p>
          <a:p>
            <a:pPr algn="just">
              <a:lnSpc>
                <a:spcPct val="120000"/>
              </a:lnSpc>
            </a:pPr>
            <a:r>
              <a:rPr lang="tr-TR" sz="7200" dirty="0"/>
              <a:t>(2) Şehitliğe defnedilmesi mümkün olduğu halde, 5 inci maddenin birinci fıkrasında belirtilen yakınlarının (</a:t>
            </a:r>
            <a:r>
              <a:rPr lang="tr-TR" sz="7200" b="1" dirty="0">
                <a:solidFill>
                  <a:srgbClr val="B40000"/>
                </a:solidFill>
              </a:rPr>
              <a:t>hayatını kaybeden kişinin sırasıyla eşinden, en büyük reşit çocuğundan, anasından, babasından, en büyük reşit kardeşinin</a:t>
            </a:r>
            <a:r>
              <a:rPr lang="tr-TR" sz="7200" dirty="0"/>
              <a:t>) talebi üzerine (Beyan Formu) şehitlik dışına defni yapılanların mezarının inşa, bakım ve onarım işlemleri için gerekli ödenek planlaması müteakip yılın Mart ayı sonuna kadar ilgili valilikçe İçişleri Bakanlığına gönderilir. Söz konusu giderler </a:t>
            </a:r>
            <a:r>
              <a:rPr lang="tr-TR" sz="7200" b="1" dirty="0">
                <a:solidFill>
                  <a:srgbClr val="B40000"/>
                </a:solidFill>
              </a:rPr>
              <a:t>İçişleri Bakanlığı </a:t>
            </a:r>
            <a:r>
              <a:rPr lang="tr-TR" sz="7200" dirty="0"/>
              <a:t>bütçesinin ilgili tertibinden ödenir.</a:t>
            </a:r>
            <a:endParaRPr lang="tr-TR" sz="7200" dirty="0">
              <a:solidFill>
                <a:schemeClr val="tx1"/>
              </a:solidFill>
            </a:endParaRPr>
          </a:p>
        </p:txBody>
      </p:sp>
      <p:sp>
        <p:nvSpPr>
          <p:cNvPr id="5" name="Unvan 4">
            <a:extLst>
              <a:ext uri="{FF2B5EF4-FFF2-40B4-BE49-F238E27FC236}">
                <a16:creationId xmlns:a16="http://schemas.microsoft.com/office/drawing/2014/main" id="{FD5B47BA-853A-44D2-8CB0-C290F4F95B24}"/>
              </a:ext>
            </a:extLst>
          </p:cNvPr>
          <p:cNvSpPr>
            <a:spLocks noGrp="1"/>
          </p:cNvSpPr>
          <p:nvPr>
            <p:ph type="title"/>
          </p:nvPr>
        </p:nvSpPr>
        <p:spPr>
          <a:xfrm>
            <a:off x="2210540" y="363983"/>
            <a:ext cx="4829452" cy="448655"/>
          </a:xfrm>
        </p:spPr>
        <p:txBody>
          <a:bodyPr/>
          <a:lstStyle/>
          <a:p>
            <a:r>
              <a:rPr lang="tr-TR" dirty="0"/>
              <a:t>Şehitlik Yönetmeliği</a:t>
            </a:r>
          </a:p>
        </p:txBody>
      </p:sp>
    </p:spTree>
    <p:extLst>
      <p:ext uri="{BB962C8B-B14F-4D97-AF65-F5344CB8AC3E}">
        <p14:creationId xmlns:p14="http://schemas.microsoft.com/office/powerpoint/2010/main" val="25813953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83076" y="1464817"/>
            <a:ext cx="9774314" cy="5204544"/>
          </a:xfrm>
        </p:spPr>
        <p:txBody>
          <a:bodyPr>
            <a:normAutofit/>
          </a:bodyPr>
          <a:lstStyle/>
          <a:p>
            <a:pPr marL="139700" indent="0">
              <a:lnSpc>
                <a:spcPct val="115000"/>
              </a:lnSpc>
              <a:buNone/>
            </a:pPr>
            <a:endParaRPr lang="tr-TR" sz="1800" b="1" dirty="0">
              <a:solidFill>
                <a:srgbClr val="B40000"/>
              </a:solidFill>
            </a:endParaRPr>
          </a:p>
          <a:p>
            <a:pPr algn="just"/>
            <a:r>
              <a:rPr lang="tr-TR" sz="1800" dirty="0">
                <a:solidFill>
                  <a:schemeClr val="tx1"/>
                </a:solidFill>
              </a:rPr>
              <a:t>  </a:t>
            </a:r>
            <a:r>
              <a:rPr lang="tr-TR" sz="1800" b="1" dirty="0"/>
              <a:t>Mezarların inşa, bakım ve onarımı</a:t>
            </a:r>
          </a:p>
          <a:p>
            <a:pPr algn="just"/>
            <a:r>
              <a:rPr lang="tr-TR" sz="1800" b="1" dirty="0"/>
              <a:t>MADDE 11- </a:t>
            </a:r>
            <a:r>
              <a:rPr lang="tr-TR" sz="1800" dirty="0"/>
              <a:t>(1) Şehitliğe defnedilenler ile şehitliğe defnedilmesi mümkün olduğu halde 5 inci maddenin birinci fıkrasında belirtilen yakınlarının talebi üzerine şehitlik dışına defni yapılanların mezarları ek-1’de yer alan tip mezar projesine göre </a:t>
            </a:r>
            <a:r>
              <a:rPr lang="tr-TR" sz="1800" b="1" dirty="0">
                <a:solidFill>
                  <a:srgbClr val="B40000"/>
                </a:solidFill>
              </a:rPr>
              <a:t>valilikler</a:t>
            </a:r>
            <a:r>
              <a:rPr lang="tr-TR" sz="1800" dirty="0"/>
              <a:t> tarafından inşa ettirilir.</a:t>
            </a:r>
          </a:p>
          <a:p>
            <a:pPr algn="just"/>
            <a:r>
              <a:rPr lang="tr-TR" sz="1800" dirty="0"/>
              <a:t>(2) Şehitliğe defnedilmesi mümkün olduğu halde 5 inci maddenin birinci fıkrasında belirtilen yakınlarının talebi üzerine şehitlik dışına defni yapılanların mezarlarının     bakım ve onarım işlemleri, yakınlarınca talep edilmesi ve uygun bulunması halinde </a:t>
            </a:r>
            <a:r>
              <a:rPr lang="tr-TR" sz="1800" b="1" dirty="0">
                <a:solidFill>
                  <a:srgbClr val="B40000"/>
                </a:solidFill>
              </a:rPr>
              <a:t>valilikler </a:t>
            </a:r>
            <a:r>
              <a:rPr lang="tr-TR" sz="1800" dirty="0"/>
              <a:t>tarafından yaptırılır.</a:t>
            </a:r>
            <a:endParaRPr lang="tr-TR" sz="1800" dirty="0">
              <a:solidFill>
                <a:schemeClr val="tx1"/>
              </a:solidFill>
            </a:endParaRPr>
          </a:p>
        </p:txBody>
      </p:sp>
      <p:sp>
        <p:nvSpPr>
          <p:cNvPr id="5" name="Unvan 4">
            <a:extLst>
              <a:ext uri="{FF2B5EF4-FFF2-40B4-BE49-F238E27FC236}">
                <a16:creationId xmlns:a16="http://schemas.microsoft.com/office/drawing/2014/main" id="{39BF85A2-C540-4880-8B8E-DBC28AB059CF}"/>
              </a:ext>
            </a:extLst>
          </p:cNvPr>
          <p:cNvSpPr>
            <a:spLocks noGrp="1"/>
          </p:cNvSpPr>
          <p:nvPr>
            <p:ph type="title"/>
          </p:nvPr>
        </p:nvSpPr>
        <p:spPr>
          <a:xfrm>
            <a:off x="2681056" y="435006"/>
            <a:ext cx="4296793" cy="377634"/>
          </a:xfrm>
        </p:spPr>
        <p:txBody>
          <a:bodyPr>
            <a:normAutofit fontScale="90000"/>
          </a:bodyPr>
          <a:lstStyle/>
          <a:p>
            <a:r>
              <a:rPr lang="tr-TR" dirty="0"/>
              <a:t>Şehitlik Yönetmeliği</a:t>
            </a:r>
          </a:p>
        </p:txBody>
      </p:sp>
    </p:spTree>
    <p:extLst>
      <p:ext uri="{BB962C8B-B14F-4D97-AF65-F5344CB8AC3E}">
        <p14:creationId xmlns:p14="http://schemas.microsoft.com/office/powerpoint/2010/main" val="756881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811045" y="1447060"/>
            <a:ext cx="9028590" cy="4790252"/>
          </a:xfrm>
        </p:spPr>
        <p:txBody>
          <a:bodyPr>
            <a:normAutofit/>
          </a:bodyPr>
          <a:lstStyle/>
          <a:p>
            <a:pPr marL="0" indent="0">
              <a:buNone/>
            </a:pPr>
            <a:r>
              <a:rPr lang="tr-TR" sz="2200" dirty="0">
                <a:latin typeface="+mj-lt"/>
              </a:rPr>
              <a:t>	</a:t>
            </a:r>
            <a:r>
              <a:rPr lang="tr-TR" sz="2200" dirty="0">
                <a:solidFill>
                  <a:srgbClr val="C00000"/>
                </a:solidFill>
                <a:latin typeface="+mj-lt"/>
              </a:rPr>
              <a:t>2933 sayılı Madalya ve Nişanlar Kanunu gereğince; </a:t>
            </a:r>
          </a:p>
          <a:p>
            <a:pPr marL="0" indent="0">
              <a:buNone/>
            </a:pPr>
            <a:r>
              <a:rPr lang="tr-TR" sz="2200" dirty="0">
                <a:latin typeface="+mj-lt"/>
              </a:rPr>
              <a:t>	</a:t>
            </a:r>
            <a:r>
              <a:rPr lang="tr-TR" sz="2000" dirty="0">
                <a:solidFill>
                  <a:schemeClr val="tx1"/>
                </a:solidFill>
              </a:rPr>
              <a:t>Türkiye Cumhuriyeti ve Türk Milleti adına haklı gurur kaynağı teşkil ederek şehit olanların en büyüklerinden başlamak üzere erkek çocuklarına, yoksa kız çocuklarına, çocukları yoksa babasına o da yoksa annesine, annesi yoksa eşine, eşinin de yokluğu halinde Medeni Kanun hükümlerine göre kanunî mirasçılarına, ilgili bakanın teklifi, Bakanlar Kurulunun onayı ve Cumhurbaşkanının tevcihi ile Devlet Övünç Madalyası verilir. Devlet Övünç madalyası Cumhurbaşkanı veya görevlendireceği bir kişi tarafından törenle hak sahibine teslim edilir. </a:t>
            </a:r>
          </a:p>
          <a:p>
            <a:pPr marL="0" indent="0">
              <a:buNone/>
            </a:pPr>
            <a:endParaRPr lang="tr-TR" sz="2200" dirty="0">
              <a:latin typeface="+mj-lt"/>
            </a:endParaRPr>
          </a:p>
        </p:txBody>
      </p:sp>
      <p:sp>
        <p:nvSpPr>
          <p:cNvPr id="5" name="Unvan 4">
            <a:extLst>
              <a:ext uri="{FF2B5EF4-FFF2-40B4-BE49-F238E27FC236}">
                <a16:creationId xmlns:a16="http://schemas.microsoft.com/office/drawing/2014/main" id="{02989882-8815-4EC8-9747-FEDA2329025B}"/>
              </a:ext>
            </a:extLst>
          </p:cNvPr>
          <p:cNvSpPr>
            <a:spLocks noGrp="1"/>
          </p:cNvSpPr>
          <p:nvPr>
            <p:ph type="title"/>
          </p:nvPr>
        </p:nvSpPr>
        <p:spPr>
          <a:xfrm>
            <a:off x="2414725" y="408373"/>
            <a:ext cx="5530789" cy="453944"/>
          </a:xfrm>
        </p:spPr>
        <p:txBody>
          <a:bodyPr>
            <a:normAutofit fontScale="90000"/>
          </a:bodyPr>
          <a:lstStyle/>
          <a:p>
            <a:r>
              <a:rPr lang="tr-TR" dirty="0"/>
              <a:t>Devlet Övünç Madalyası Verilmesi</a:t>
            </a:r>
            <a:br>
              <a:rPr lang="tr-TR" dirty="0"/>
            </a:br>
            <a:br>
              <a:rPr lang="tr-TR" sz="2800" dirty="0"/>
            </a:br>
            <a:endParaRPr lang="tr-TR" dirty="0"/>
          </a:p>
        </p:txBody>
      </p:sp>
    </p:spTree>
    <p:extLst>
      <p:ext uri="{BB962C8B-B14F-4D97-AF65-F5344CB8AC3E}">
        <p14:creationId xmlns:p14="http://schemas.microsoft.com/office/powerpoint/2010/main" val="1625000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589103" y="59089"/>
            <a:ext cx="7483876" cy="1358550"/>
          </a:xfrm>
        </p:spPr>
        <p:txBody>
          <a:bodyPr>
            <a:normAutofit/>
          </a:bodyPr>
          <a:lstStyle/>
          <a:p>
            <a:pPr algn="ctr"/>
            <a:r>
              <a:rPr lang="tr-TR" sz="3200" dirty="0">
                <a:solidFill>
                  <a:schemeClr val="bg1"/>
                </a:solidFill>
              </a:rPr>
              <a:t>Devlet Övünç Madalyası ve </a:t>
            </a:r>
            <a:br>
              <a:rPr lang="tr-TR" sz="3200" dirty="0">
                <a:solidFill>
                  <a:schemeClr val="bg1"/>
                </a:solidFill>
              </a:rPr>
            </a:br>
            <a:r>
              <a:rPr lang="tr-TR" sz="3200" dirty="0">
                <a:solidFill>
                  <a:schemeClr val="bg1"/>
                </a:solidFill>
              </a:rPr>
              <a:t>Beratı Tevcih Töreni</a:t>
            </a:r>
          </a:p>
        </p:txBody>
      </p:sp>
      <p:sp>
        <p:nvSpPr>
          <p:cNvPr id="3" name="İçerik Yer Tutucusu 2"/>
          <p:cNvSpPr>
            <a:spLocks noGrp="1"/>
          </p:cNvSpPr>
          <p:nvPr>
            <p:ph idx="1"/>
          </p:nvPr>
        </p:nvSpPr>
        <p:spPr>
          <a:xfrm>
            <a:off x="2325948" y="4820575"/>
            <a:ext cx="7483876" cy="1531275"/>
          </a:xfrm>
        </p:spPr>
        <p:txBody>
          <a:bodyPr>
            <a:normAutofit fontScale="25000" lnSpcReduction="20000"/>
          </a:bodyPr>
          <a:lstStyle/>
          <a:p>
            <a:pPr marL="0" indent="0">
              <a:buNone/>
            </a:pPr>
            <a:r>
              <a:rPr lang="tr-TR" sz="2800" b="1" dirty="0"/>
              <a:t>                                      </a:t>
            </a:r>
            <a:endParaRPr lang="tr-TR" sz="2800" dirty="0"/>
          </a:p>
          <a:p>
            <a:pPr marL="0" indent="0">
              <a:buNone/>
            </a:pPr>
            <a:endParaRPr lang="tr-TR" sz="2000" b="1" dirty="0">
              <a:solidFill>
                <a:srgbClr val="FF0000"/>
              </a:solidFill>
            </a:endParaRPr>
          </a:p>
          <a:p>
            <a:pPr marL="0" indent="0">
              <a:buNone/>
            </a:pPr>
            <a:endParaRPr lang="tr-TR" sz="2000" dirty="0"/>
          </a:p>
          <a:p>
            <a:pPr marL="0" indent="0">
              <a:buNone/>
            </a:pPr>
            <a:r>
              <a:rPr lang="tr-TR" sz="8000" dirty="0">
                <a:solidFill>
                  <a:prstClr val="black"/>
                </a:solidFill>
              </a:rPr>
              <a:t>18 Mart Şehitleri Anma Günü münasebetiyle hak sahiplerine madalyaları Valimiz Sayın Atilla TOROS tarafından tevcih edilmiştir.  </a:t>
            </a:r>
          </a:p>
          <a:p>
            <a:pPr marL="0" indent="0">
              <a:buNone/>
            </a:pPr>
            <a:endParaRPr lang="tr-TR" sz="2000" i="1" dirty="0"/>
          </a:p>
        </p:txBody>
      </p:sp>
      <p:pic>
        <p:nvPicPr>
          <p:cNvPr id="6" name="Resim 5">
            <a:extLst>
              <a:ext uri="{FF2B5EF4-FFF2-40B4-BE49-F238E27FC236}">
                <a16:creationId xmlns:a16="http://schemas.microsoft.com/office/drawing/2014/main" id="{53DA2309-9298-4A89-A2FE-97B1D33D4CD6}"/>
              </a:ext>
            </a:extLst>
          </p:cNvPr>
          <p:cNvPicPr>
            <a:picLocks noChangeAspect="1"/>
          </p:cNvPicPr>
          <p:nvPr/>
        </p:nvPicPr>
        <p:blipFill>
          <a:blip r:embed="rId2"/>
          <a:stretch>
            <a:fillRect/>
          </a:stretch>
        </p:blipFill>
        <p:spPr>
          <a:xfrm>
            <a:off x="292962" y="1225117"/>
            <a:ext cx="5095783" cy="3960704"/>
          </a:xfrm>
          <a:prstGeom prst="rect">
            <a:avLst/>
          </a:prstGeom>
        </p:spPr>
      </p:pic>
      <p:pic>
        <p:nvPicPr>
          <p:cNvPr id="8" name="Resim 7">
            <a:extLst>
              <a:ext uri="{FF2B5EF4-FFF2-40B4-BE49-F238E27FC236}">
                <a16:creationId xmlns:a16="http://schemas.microsoft.com/office/drawing/2014/main" id="{4D02BDEA-7020-4913-9AA9-9988F0297395}"/>
              </a:ext>
            </a:extLst>
          </p:cNvPr>
          <p:cNvPicPr>
            <a:picLocks noChangeAspect="1"/>
          </p:cNvPicPr>
          <p:nvPr/>
        </p:nvPicPr>
        <p:blipFill>
          <a:blip r:embed="rId3"/>
          <a:stretch>
            <a:fillRect/>
          </a:stretch>
        </p:blipFill>
        <p:spPr>
          <a:xfrm>
            <a:off x="5698563" y="1214484"/>
            <a:ext cx="5621470" cy="3960703"/>
          </a:xfrm>
          <a:prstGeom prst="rect">
            <a:avLst/>
          </a:prstGeom>
        </p:spPr>
      </p:pic>
    </p:spTree>
    <p:extLst>
      <p:ext uri="{BB962C8B-B14F-4D97-AF65-F5344CB8AC3E}">
        <p14:creationId xmlns:p14="http://schemas.microsoft.com/office/powerpoint/2010/main" val="3754023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171852" y="274638"/>
            <a:ext cx="9294921" cy="1143000"/>
          </a:xfrm>
        </p:spPr>
        <p:txBody>
          <a:bodyPr/>
          <a:lstStyle/>
          <a:p>
            <a:r>
              <a:rPr lang="tr-TR" sz="3200" dirty="0">
                <a:solidFill>
                  <a:schemeClr val="bg1"/>
                </a:solidFill>
              </a:rPr>
              <a:t>Devlet Övünç Madalyası Sahipleri VIP Hizmeti</a:t>
            </a:r>
          </a:p>
        </p:txBody>
      </p:sp>
      <p:sp>
        <p:nvSpPr>
          <p:cNvPr id="3" name="İçerik Yer Tutucusu 2"/>
          <p:cNvSpPr>
            <a:spLocks noGrp="1"/>
          </p:cNvSpPr>
          <p:nvPr>
            <p:ph idx="1"/>
          </p:nvPr>
        </p:nvSpPr>
        <p:spPr>
          <a:xfrm>
            <a:off x="1981200" y="1600201"/>
            <a:ext cx="8030235" cy="3764014"/>
          </a:xfrm>
        </p:spPr>
        <p:txBody>
          <a:bodyPr>
            <a:noAutofit/>
          </a:bodyPr>
          <a:lstStyle/>
          <a:p>
            <a:pPr algn="just"/>
            <a:r>
              <a:rPr lang="tr-TR" sz="2400" b="1" dirty="0"/>
              <a:t>VIP Hizmeti</a:t>
            </a:r>
          </a:p>
          <a:p>
            <a:pPr algn="just"/>
            <a:r>
              <a:rPr lang="tr-TR" sz="2400" b="1" dirty="0"/>
              <a:t> </a:t>
            </a:r>
            <a:r>
              <a:rPr lang="tr-TR" sz="2400" dirty="0"/>
              <a:t>Başbakanlık Personel ve Prensipler Genel Müdürlüğünün 21 Ağustos 2015 tarihli ve 9108 sayılı yazısı uyarınca </a:t>
            </a:r>
            <a:r>
              <a:rPr lang="tr-TR" sz="2400" dirty="0">
                <a:solidFill>
                  <a:srgbClr val="C00000"/>
                </a:solidFill>
              </a:rPr>
              <a:t>Devlet Övünç Madalyası Sahiplerinin</a:t>
            </a:r>
            <a:r>
              <a:rPr lang="tr-TR" sz="2400" dirty="0"/>
              <a:t>, havaalanları VIP salonlarından yararlanmaları uygun görülmüştür.</a:t>
            </a:r>
          </a:p>
        </p:txBody>
      </p:sp>
    </p:spTree>
    <p:extLst>
      <p:ext uri="{BB962C8B-B14F-4D97-AF65-F5344CB8AC3E}">
        <p14:creationId xmlns:p14="http://schemas.microsoft.com/office/powerpoint/2010/main" val="11354682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171853" y="274638"/>
            <a:ext cx="8123068" cy="1143000"/>
          </a:xfrm>
        </p:spPr>
        <p:txBody>
          <a:bodyPr/>
          <a:lstStyle/>
          <a:p>
            <a:r>
              <a:rPr lang="tr-TR" sz="3200" dirty="0">
                <a:solidFill>
                  <a:schemeClr val="bg1"/>
                </a:solidFill>
              </a:rPr>
              <a:t>K.K.T.C. Milli Mücadele Madalyası </a:t>
            </a:r>
          </a:p>
        </p:txBody>
      </p:sp>
      <p:pic>
        <p:nvPicPr>
          <p:cNvPr id="6" name="İçerik Yer Tutucusu 5">
            <a:extLst>
              <a:ext uri="{FF2B5EF4-FFF2-40B4-BE49-F238E27FC236}">
                <a16:creationId xmlns:a16="http://schemas.microsoft.com/office/drawing/2014/main" id="{FFDDD08E-9F04-4A14-A34D-C5A63DF35109}"/>
              </a:ext>
            </a:extLst>
          </p:cNvPr>
          <p:cNvPicPr>
            <a:picLocks noGrp="1" noChangeAspect="1"/>
          </p:cNvPicPr>
          <p:nvPr>
            <p:ph idx="1"/>
          </p:nvPr>
        </p:nvPicPr>
        <p:blipFill>
          <a:blip r:embed="rId2"/>
          <a:stretch>
            <a:fillRect/>
          </a:stretch>
        </p:blipFill>
        <p:spPr>
          <a:xfrm>
            <a:off x="1864311" y="1340528"/>
            <a:ext cx="3371402" cy="4500979"/>
          </a:xfrm>
        </p:spPr>
      </p:pic>
      <p:pic>
        <p:nvPicPr>
          <p:cNvPr id="8" name="Resim 7">
            <a:extLst>
              <a:ext uri="{FF2B5EF4-FFF2-40B4-BE49-F238E27FC236}">
                <a16:creationId xmlns:a16="http://schemas.microsoft.com/office/drawing/2014/main" id="{BA4A6C21-AAC2-4AE9-B02D-1F4FCB186AEF}"/>
              </a:ext>
            </a:extLst>
          </p:cNvPr>
          <p:cNvPicPr>
            <a:picLocks noChangeAspect="1"/>
          </p:cNvPicPr>
          <p:nvPr/>
        </p:nvPicPr>
        <p:blipFill>
          <a:blip r:embed="rId3"/>
          <a:stretch>
            <a:fillRect/>
          </a:stretch>
        </p:blipFill>
        <p:spPr>
          <a:xfrm>
            <a:off x="5841507" y="1417638"/>
            <a:ext cx="3453414" cy="4423869"/>
          </a:xfrm>
          <a:prstGeom prst="rect">
            <a:avLst/>
          </a:prstGeom>
        </p:spPr>
      </p:pic>
    </p:spTree>
    <p:extLst>
      <p:ext uri="{BB962C8B-B14F-4D97-AF65-F5344CB8AC3E}">
        <p14:creationId xmlns:p14="http://schemas.microsoft.com/office/powerpoint/2010/main" val="729262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o 5"/>
          <p:cNvGraphicFramePr>
            <a:graphicFrameLocks noGrp="1"/>
          </p:cNvGraphicFramePr>
          <p:nvPr>
            <p:extLst>
              <p:ext uri="{D42A27DB-BD31-4B8C-83A1-F6EECF244321}">
                <p14:modId xmlns:p14="http://schemas.microsoft.com/office/powerpoint/2010/main" val="2044361274"/>
              </p:ext>
            </p:extLst>
          </p:nvPr>
        </p:nvGraphicFramePr>
        <p:xfrm>
          <a:off x="248575" y="1384917"/>
          <a:ext cx="10644326" cy="4987000"/>
        </p:xfrm>
        <a:graphic>
          <a:graphicData uri="http://schemas.openxmlformats.org/drawingml/2006/table">
            <a:tbl>
              <a:tblPr firstRow="1" firstCol="1" bandRow="1">
                <a:tableStyleId>{5C22544A-7EE6-4342-B048-85BDC9FD1C3A}</a:tableStyleId>
              </a:tblPr>
              <a:tblGrid>
                <a:gridCol w="1468990">
                  <a:extLst>
                    <a:ext uri="{9D8B030D-6E8A-4147-A177-3AD203B41FA5}">
                      <a16:colId xmlns:a16="http://schemas.microsoft.com/office/drawing/2014/main" val="20000"/>
                    </a:ext>
                  </a:extLst>
                </a:gridCol>
                <a:gridCol w="4559655">
                  <a:extLst>
                    <a:ext uri="{9D8B030D-6E8A-4147-A177-3AD203B41FA5}">
                      <a16:colId xmlns:a16="http://schemas.microsoft.com/office/drawing/2014/main" val="20001"/>
                    </a:ext>
                  </a:extLst>
                </a:gridCol>
                <a:gridCol w="4615681">
                  <a:extLst>
                    <a:ext uri="{9D8B030D-6E8A-4147-A177-3AD203B41FA5}">
                      <a16:colId xmlns:a16="http://schemas.microsoft.com/office/drawing/2014/main" val="20002"/>
                    </a:ext>
                  </a:extLst>
                </a:gridCol>
              </a:tblGrid>
              <a:tr h="338884">
                <a:tc>
                  <a:txBody>
                    <a:bodyPr/>
                    <a:lstStyle/>
                    <a:p>
                      <a:pPr>
                        <a:lnSpc>
                          <a:spcPct val="115000"/>
                        </a:lnSpc>
                        <a:spcAft>
                          <a:spcPts val="0"/>
                        </a:spcAft>
                      </a:pPr>
                      <a:r>
                        <a:rPr lang="tr-TR" sz="1400" dirty="0">
                          <a:effectLst/>
                        </a:rPr>
                        <a:t>S.NO</a:t>
                      </a:r>
                      <a:endParaRPr lang="tr-TR" sz="1400" dirty="0">
                        <a:effectLst/>
                        <a:latin typeface="Calibri"/>
                        <a:ea typeface="Calibri"/>
                        <a:cs typeface="Times New Roman"/>
                      </a:endParaRPr>
                    </a:p>
                  </a:txBody>
                  <a:tcPr marL="68580" marR="68580" marT="0" marB="0">
                    <a:lnB w="19050" cap="flat" cmpd="sng" algn="ctr">
                      <a:solidFill>
                        <a:srgbClr val="0008A0"/>
                      </a:solidFill>
                      <a:prstDash val="solid"/>
                      <a:round/>
                      <a:headEnd type="none" w="med" len="med"/>
                      <a:tailEnd type="none" w="med" len="med"/>
                    </a:lnB>
                    <a:solidFill>
                      <a:srgbClr val="C00000"/>
                    </a:solidFill>
                  </a:tcPr>
                </a:tc>
                <a:tc>
                  <a:txBody>
                    <a:bodyPr/>
                    <a:lstStyle/>
                    <a:p>
                      <a:pPr>
                        <a:lnSpc>
                          <a:spcPct val="115000"/>
                        </a:lnSpc>
                        <a:spcAft>
                          <a:spcPts val="0"/>
                        </a:spcAft>
                      </a:pPr>
                      <a:r>
                        <a:rPr lang="tr-TR" sz="1400" dirty="0">
                          <a:effectLst/>
                          <a:latin typeface="+mn-lt"/>
                          <a:ea typeface="+mn-ea"/>
                          <a:cs typeface="+mn-cs"/>
                        </a:rPr>
                        <a:t>SOSYAL</a:t>
                      </a:r>
                      <a:r>
                        <a:rPr lang="tr-TR" sz="1400" baseline="0" dirty="0">
                          <a:effectLst/>
                          <a:latin typeface="+mn-lt"/>
                          <a:ea typeface="+mn-ea"/>
                          <a:cs typeface="+mn-cs"/>
                        </a:rPr>
                        <a:t> HAK</a:t>
                      </a:r>
                      <a:endParaRPr lang="tr-TR" sz="1400" dirty="0">
                        <a:effectLst/>
                        <a:latin typeface="Calibri"/>
                        <a:ea typeface="Calibri"/>
                        <a:cs typeface="Times New Roman"/>
                      </a:endParaRPr>
                    </a:p>
                  </a:txBody>
                  <a:tcPr marL="68580" marR="68580" marT="0" marB="0">
                    <a:solidFill>
                      <a:srgbClr val="C00000"/>
                    </a:solidFill>
                  </a:tcPr>
                </a:tc>
                <a:tc>
                  <a:txBody>
                    <a:bodyPr/>
                    <a:lstStyle/>
                    <a:p>
                      <a:pPr algn="ctr">
                        <a:lnSpc>
                          <a:spcPct val="115000"/>
                        </a:lnSpc>
                        <a:spcAft>
                          <a:spcPts val="0"/>
                        </a:spcAft>
                      </a:pPr>
                      <a:r>
                        <a:rPr lang="tr-TR" sz="1400" dirty="0">
                          <a:effectLst/>
                          <a:latin typeface="+mn-lt"/>
                          <a:ea typeface="+mn-ea"/>
                          <a:cs typeface="+mn-cs"/>
                        </a:rPr>
                        <a:t>SORUMLU</a:t>
                      </a:r>
                      <a:r>
                        <a:rPr lang="tr-TR" sz="1400" baseline="0" dirty="0">
                          <a:effectLst/>
                          <a:latin typeface="+mn-lt"/>
                          <a:ea typeface="+mn-ea"/>
                          <a:cs typeface="+mn-cs"/>
                        </a:rPr>
                        <a:t> KURUM</a:t>
                      </a:r>
                      <a:endParaRPr lang="tr-TR" sz="1400" dirty="0">
                        <a:effectLst/>
                        <a:latin typeface="Calibri"/>
                        <a:ea typeface="Calibri"/>
                        <a:cs typeface="Times New Roman"/>
                      </a:endParaRPr>
                    </a:p>
                  </a:txBody>
                  <a:tcPr marL="68580" marR="68580" marT="0" marB="0">
                    <a:solidFill>
                      <a:srgbClr val="C00000"/>
                    </a:solidFill>
                  </a:tcPr>
                </a:tc>
                <a:extLst>
                  <a:ext uri="{0D108BD9-81ED-4DB2-BD59-A6C34878D82A}">
                    <a16:rowId xmlns:a16="http://schemas.microsoft.com/office/drawing/2014/main" val="10000"/>
                  </a:ext>
                </a:extLst>
              </a:tr>
              <a:tr h="1082576">
                <a:tc>
                  <a:txBody>
                    <a:bodyPr/>
                    <a:lstStyle/>
                    <a:p>
                      <a:pPr>
                        <a:lnSpc>
                          <a:spcPct val="115000"/>
                        </a:lnSpc>
                        <a:spcAft>
                          <a:spcPts val="0"/>
                        </a:spcAft>
                      </a:pPr>
                      <a:r>
                        <a:rPr lang="tr-TR" sz="1400" dirty="0">
                          <a:solidFill>
                            <a:srgbClr val="0008A0"/>
                          </a:solidFill>
                          <a:effectLst/>
                          <a:latin typeface="+mn-lt"/>
                          <a:ea typeface="+mn-ea"/>
                          <a:cs typeface="+mn-cs"/>
                        </a:rPr>
                        <a:t>26</a:t>
                      </a:r>
                      <a:endParaRPr lang="tr-TR" sz="1400" dirty="0">
                        <a:solidFill>
                          <a:srgbClr val="0008A0"/>
                        </a:solidFill>
                        <a:effectLst/>
                        <a:latin typeface="Calibri"/>
                        <a:ea typeface="Calibri"/>
                        <a:cs typeface="Times New Roman"/>
                      </a:endParaRPr>
                    </a:p>
                  </a:txBody>
                  <a:tcPr marL="68580" marR="68580" marT="0" marB="0">
                    <a:lnL w="19050" cap="flat" cmpd="sng" algn="ctr">
                      <a:solidFill>
                        <a:srgbClr val="0008A0"/>
                      </a:solidFill>
                      <a:prstDash val="solid"/>
                      <a:round/>
                      <a:headEnd type="none" w="med" len="med"/>
                      <a:tailEnd type="none" w="med" len="med"/>
                    </a:lnL>
                    <a:lnR w="19050" cap="flat" cmpd="sng" algn="ctr">
                      <a:solidFill>
                        <a:srgbClr val="0008A0"/>
                      </a:solidFill>
                      <a:prstDash val="solid"/>
                      <a:round/>
                      <a:headEnd type="none" w="med" len="med"/>
                      <a:tailEnd type="none" w="med" len="med"/>
                    </a:lnR>
                    <a:lnT w="19050" cap="flat" cmpd="sng" algn="ctr">
                      <a:solidFill>
                        <a:srgbClr val="0008A0"/>
                      </a:solidFill>
                      <a:prstDash val="solid"/>
                      <a:round/>
                      <a:headEnd type="none" w="med" len="med"/>
                      <a:tailEnd type="none" w="med" len="med"/>
                    </a:lnT>
                    <a:lnB w="19050" cap="flat" cmpd="sng" algn="ctr">
                      <a:solidFill>
                        <a:srgbClr val="0008A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0008A0"/>
                          </a:solidFill>
                          <a:effectLst/>
                          <a:uLnTx/>
                          <a:uFillTx/>
                          <a:latin typeface="Calibri"/>
                          <a:ea typeface="Calibri"/>
                          <a:cs typeface="Times New Roman"/>
                        </a:rPr>
                        <a:t>Tüp Bebek Tedavisi</a:t>
                      </a:r>
                    </a:p>
                  </a:txBody>
                  <a:tcPr marL="68580" marR="68580" marT="0" marB="0">
                    <a:lnL w="19050" cap="flat" cmpd="sng" algn="ctr">
                      <a:solidFill>
                        <a:srgbClr val="0008A0"/>
                      </a:solidFill>
                      <a:prstDash val="solid"/>
                      <a:round/>
                      <a:headEnd type="none" w="med" len="med"/>
                      <a:tailEnd type="none" w="med" len="med"/>
                    </a:ln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400" b="1" i="0" u="none" strike="noStrike" cap="none" dirty="0">
                          <a:solidFill>
                            <a:srgbClr val="002060"/>
                          </a:solidFill>
                          <a:effectLst/>
                          <a:latin typeface="+mn-lt"/>
                          <a:ea typeface="+mn-ea"/>
                          <a:cs typeface="+mn-cs"/>
                          <a:sym typeface="Arial"/>
                        </a:rPr>
                        <a:t>Sosyal Güvenlik Kurumu Başkanlığı Sağlık Uygulama Tebliğinde (SUT) yapılan değişiklik ile tüp bebek tedavisinde deneme sayısı 2’den 3’e çıkmış ve 3. denemede katılım payı yüzde 20'ye düşürülmüştür.</a:t>
                      </a:r>
                    </a:p>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tr-TR" sz="1800" b="1" i="0" u="none" strike="noStrike" kern="1200" cap="none" spc="0" normalizeH="0" baseline="0" noProof="0" dirty="0">
                        <a:ln>
                          <a:noFill/>
                        </a:ln>
                        <a:solidFill>
                          <a:srgbClr val="0008A0"/>
                        </a:solidFill>
                        <a:effectLst/>
                        <a:uLnTx/>
                        <a:uFillTx/>
                        <a:latin typeface="Calibri"/>
                        <a:ea typeface="Calibri"/>
                        <a:cs typeface="Times New Roman"/>
                      </a:endParaRPr>
                    </a:p>
                    <a:p>
                      <a:pPr algn="ctr">
                        <a:lnSpc>
                          <a:spcPct val="115000"/>
                        </a:lnSpc>
                        <a:spcAft>
                          <a:spcPts val="0"/>
                        </a:spcAft>
                      </a:pPr>
                      <a:endParaRPr lang="tr-TR" sz="1600" b="1" baseline="0" dirty="0">
                        <a:solidFill>
                          <a:srgbClr val="0008A0"/>
                        </a:solidFill>
                        <a:effectLst/>
                        <a:latin typeface="+mn-lt"/>
                        <a:ea typeface="+mn-ea"/>
                        <a:cs typeface="+mn-cs"/>
                      </a:endParaRPr>
                    </a:p>
                  </a:txBody>
                  <a:tcPr marL="68580" marR="68580" marT="0" marB="0"/>
                </a:tc>
                <a:extLst>
                  <a:ext uri="{0D108BD9-81ED-4DB2-BD59-A6C34878D82A}">
                    <a16:rowId xmlns:a16="http://schemas.microsoft.com/office/drawing/2014/main" val="10001"/>
                  </a:ext>
                </a:extLst>
              </a:tr>
              <a:tr h="832782">
                <a:tc>
                  <a:txBody>
                    <a:bodyPr/>
                    <a:lstStyle/>
                    <a:p>
                      <a:pPr>
                        <a:lnSpc>
                          <a:spcPct val="115000"/>
                        </a:lnSpc>
                        <a:spcAft>
                          <a:spcPts val="0"/>
                        </a:spcAft>
                      </a:pPr>
                      <a:r>
                        <a:rPr lang="tr-TR" sz="1400" dirty="0">
                          <a:solidFill>
                            <a:srgbClr val="0008A0"/>
                          </a:solidFill>
                          <a:effectLst/>
                          <a:latin typeface="+mn-lt"/>
                          <a:ea typeface="+mn-ea"/>
                          <a:cs typeface="+mn-cs"/>
                        </a:rPr>
                        <a:t>27</a:t>
                      </a:r>
                      <a:endParaRPr lang="tr-TR" sz="1400" dirty="0">
                        <a:solidFill>
                          <a:srgbClr val="0008A0"/>
                        </a:solidFill>
                        <a:effectLst/>
                        <a:latin typeface="Calibri"/>
                        <a:ea typeface="Calibri"/>
                        <a:cs typeface="Times New Roman"/>
                      </a:endParaRPr>
                    </a:p>
                  </a:txBody>
                  <a:tcPr marL="68580" marR="68580" marT="0" marB="0">
                    <a:lnL w="19050" cap="flat" cmpd="sng" algn="ctr">
                      <a:solidFill>
                        <a:srgbClr val="0008A0"/>
                      </a:solidFill>
                      <a:prstDash val="solid"/>
                      <a:round/>
                      <a:headEnd type="none" w="med" len="med"/>
                      <a:tailEnd type="none" w="med" len="med"/>
                    </a:lnL>
                    <a:lnR w="19050" cap="flat" cmpd="sng" algn="ctr">
                      <a:solidFill>
                        <a:srgbClr val="0008A0"/>
                      </a:solidFill>
                      <a:prstDash val="solid"/>
                      <a:round/>
                      <a:headEnd type="none" w="med" len="med"/>
                      <a:tailEnd type="none" w="med" len="med"/>
                    </a:lnR>
                    <a:lnT w="19050" cap="flat" cmpd="sng" algn="ctr">
                      <a:solidFill>
                        <a:srgbClr val="0008A0"/>
                      </a:solidFill>
                      <a:prstDash val="solid"/>
                      <a:round/>
                      <a:headEnd type="none" w="med" len="med"/>
                      <a:tailEnd type="none" w="med" len="med"/>
                    </a:lnT>
                    <a:lnB w="19050" cap="flat" cmpd="sng" algn="ctr">
                      <a:solidFill>
                        <a:srgbClr val="0008A0"/>
                      </a:solidFill>
                      <a:prstDash val="solid"/>
                      <a:round/>
                      <a:headEnd type="none" w="med" len="med"/>
                      <a:tailEnd type="none" w="med" len="med"/>
                    </a:lnB>
                    <a:solidFill>
                      <a:schemeClr val="bg1"/>
                    </a:solidFill>
                  </a:tcPr>
                </a:tc>
                <a:tc>
                  <a:txBody>
                    <a:bodyPr/>
                    <a:lstStyle/>
                    <a:p>
                      <a:pPr>
                        <a:lnSpc>
                          <a:spcPct val="115000"/>
                        </a:lnSpc>
                        <a:spcAft>
                          <a:spcPts val="0"/>
                        </a:spcAft>
                      </a:pPr>
                      <a:r>
                        <a:rPr lang="tr-TR" sz="1800" b="1" dirty="0">
                          <a:solidFill>
                            <a:srgbClr val="0008A0"/>
                          </a:solidFill>
                          <a:effectLst/>
                          <a:latin typeface="Calibri"/>
                          <a:ea typeface="Calibri"/>
                          <a:cs typeface="Times New Roman"/>
                        </a:rPr>
                        <a:t>Uçak Ulaşımı</a:t>
                      </a:r>
                    </a:p>
                  </a:txBody>
                  <a:tcPr marL="68580" marR="68580" marT="0" marB="0">
                    <a:lnL w="19050" cap="flat" cmpd="sng" algn="ctr">
                      <a:solidFill>
                        <a:srgbClr val="0008A0"/>
                      </a:solidFill>
                      <a:prstDash val="solid"/>
                      <a:round/>
                      <a:headEnd type="none" w="med" len="med"/>
                      <a:tailEnd type="none" w="med" len="med"/>
                    </a:lnL>
                  </a:tcPr>
                </a:tc>
                <a:tc>
                  <a:txBody>
                    <a:bodyPr/>
                    <a:lstStyle/>
                    <a:p>
                      <a:pPr algn="ctr">
                        <a:lnSpc>
                          <a:spcPct val="115000"/>
                        </a:lnSpc>
                        <a:spcAft>
                          <a:spcPts val="0"/>
                        </a:spcAft>
                      </a:pPr>
                      <a:r>
                        <a:rPr lang="tr-TR" sz="1600" b="1" dirty="0">
                          <a:solidFill>
                            <a:srgbClr val="0008A0"/>
                          </a:solidFill>
                          <a:effectLst/>
                          <a:latin typeface="+mn-lt"/>
                          <a:ea typeface="+mn-ea"/>
                          <a:cs typeface="+mn-cs"/>
                        </a:rPr>
                        <a:t>Türk Hava Yolları tarafından %50 oranında indirim sağlanabilmektedir. </a:t>
                      </a:r>
                    </a:p>
                  </a:txBody>
                  <a:tcPr marL="68580" marR="68580" marT="0" marB="0"/>
                </a:tc>
                <a:extLst>
                  <a:ext uri="{0D108BD9-81ED-4DB2-BD59-A6C34878D82A}">
                    <a16:rowId xmlns:a16="http://schemas.microsoft.com/office/drawing/2014/main" val="10002"/>
                  </a:ext>
                </a:extLst>
              </a:tr>
              <a:tr h="785842">
                <a:tc>
                  <a:txBody>
                    <a:bodyPr/>
                    <a:lstStyle/>
                    <a:p>
                      <a:pPr>
                        <a:lnSpc>
                          <a:spcPct val="115000"/>
                        </a:lnSpc>
                        <a:spcAft>
                          <a:spcPts val="0"/>
                        </a:spcAft>
                      </a:pPr>
                      <a:r>
                        <a:rPr lang="tr-TR" sz="1400" dirty="0">
                          <a:solidFill>
                            <a:srgbClr val="0008A0"/>
                          </a:solidFill>
                          <a:effectLst/>
                          <a:latin typeface="+mn-lt"/>
                          <a:ea typeface="+mn-ea"/>
                          <a:cs typeface="+mn-cs"/>
                        </a:rPr>
                        <a:t>28</a:t>
                      </a:r>
                      <a:endParaRPr lang="tr-TR" sz="1400" dirty="0">
                        <a:solidFill>
                          <a:srgbClr val="0008A0"/>
                        </a:solidFill>
                        <a:effectLst/>
                        <a:latin typeface="Calibri"/>
                        <a:ea typeface="Calibri"/>
                        <a:cs typeface="Times New Roman"/>
                      </a:endParaRPr>
                    </a:p>
                  </a:txBody>
                  <a:tcPr marL="68580" marR="68580" marT="0" marB="0">
                    <a:lnL w="19050" cap="flat" cmpd="sng" algn="ctr">
                      <a:solidFill>
                        <a:srgbClr val="0008A0"/>
                      </a:solidFill>
                      <a:prstDash val="solid"/>
                      <a:round/>
                      <a:headEnd type="none" w="med" len="med"/>
                      <a:tailEnd type="none" w="med" len="med"/>
                    </a:lnL>
                    <a:lnR w="19050" cap="flat" cmpd="sng" algn="ctr">
                      <a:solidFill>
                        <a:srgbClr val="0008A0"/>
                      </a:solidFill>
                      <a:prstDash val="solid"/>
                      <a:round/>
                      <a:headEnd type="none" w="med" len="med"/>
                      <a:tailEnd type="none" w="med" len="med"/>
                    </a:lnR>
                    <a:lnT w="19050" cap="flat" cmpd="sng" algn="ctr">
                      <a:solidFill>
                        <a:srgbClr val="0008A0"/>
                      </a:solidFill>
                      <a:prstDash val="solid"/>
                      <a:round/>
                      <a:headEnd type="none" w="med" len="med"/>
                      <a:tailEnd type="none" w="med" len="med"/>
                    </a:lnT>
                    <a:lnB w="19050" cap="flat" cmpd="sng" algn="ctr">
                      <a:solidFill>
                        <a:srgbClr val="0008A0"/>
                      </a:solidFill>
                      <a:prstDash val="solid"/>
                      <a:round/>
                      <a:headEnd type="none" w="med" len="med"/>
                      <a:tailEnd type="none" w="med" len="med"/>
                    </a:lnB>
                    <a:solidFill>
                      <a:schemeClr val="bg1"/>
                    </a:solidFill>
                  </a:tcPr>
                </a:tc>
                <a:tc>
                  <a:txBody>
                    <a:bodyPr/>
                    <a:lstStyle/>
                    <a:p>
                      <a:pPr>
                        <a:lnSpc>
                          <a:spcPct val="115000"/>
                        </a:lnSpc>
                        <a:spcAft>
                          <a:spcPts val="0"/>
                        </a:spcAft>
                      </a:pPr>
                      <a:r>
                        <a:rPr lang="tr-TR" sz="1800" b="1" dirty="0">
                          <a:solidFill>
                            <a:srgbClr val="0008A0"/>
                          </a:solidFill>
                          <a:effectLst/>
                          <a:latin typeface="Calibri"/>
                          <a:ea typeface="Calibri"/>
                          <a:cs typeface="Times New Roman"/>
                        </a:rPr>
                        <a:t>ÖTV İstisnası</a:t>
                      </a:r>
                    </a:p>
                  </a:txBody>
                  <a:tcPr marL="68580" marR="68580" marT="0" marB="0">
                    <a:lnL w="19050" cap="flat" cmpd="sng" algn="ctr">
                      <a:solidFill>
                        <a:srgbClr val="0008A0"/>
                      </a:solidFill>
                      <a:prstDash val="solid"/>
                      <a:round/>
                      <a:headEnd type="none" w="med" len="med"/>
                      <a:tailEnd type="none" w="med" len="med"/>
                    </a:lnL>
                  </a:tcP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400" b="1" i="0" u="none" strike="noStrike" cap="none" dirty="0">
                          <a:solidFill>
                            <a:srgbClr val="002060"/>
                          </a:solidFill>
                          <a:effectLst/>
                          <a:latin typeface="+mn-lt"/>
                          <a:ea typeface="+mn-ea"/>
                          <a:cs typeface="+mn-cs"/>
                          <a:sym typeface="Arial"/>
                        </a:rPr>
                        <a:t>07/09/2016 </a:t>
                      </a:r>
                      <a:r>
                        <a:rPr lang="en-US" sz="1400" b="1" i="0" u="none" strike="noStrike" cap="none" dirty="0" err="1">
                          <a:solidFill>
                            <a:srgbClr val="002060"/>
                          </a:solidFill>
                          <a:effectLst/>
                          <a:latin typeface="+mn-lt"/>
                          <a:ea typeface="+mn-ea"/>
                          <a:cs typeface="+mn-cs"/>
                          <a:sym typeface="Arial"/>
                        </a:rPr>
                        <a:t>tarihinde</a:t>
                      </a:r>
                      <a:r>
                        <a:rPr lang="en-US" sz="1400" b="1" i="0" u="none" strike="noStrike" cap="none" dirty="0">
                          <a:solidFill>
                            <a:srgbClr val="002060"/>
                          </a:solidFill>
                          <a:effectLst/>
                          <a:latin typeface="+mn-lt"/>
                          <a:ea typeface="+mn-ea"/>
                          <a:cs typeface="+mn-cs"/>
                          <a:sym typeface="Arial"/>
                        </a:rPr>
                        <a:t> </a:t>
                      </a:r>
                      <a:r>
                        <a:rPr lang="en-US" sz="1400" b="1" i="0" u="none" strike="noStrike" cap="none" dirty="0" err="1">
                          <a:solidFill>
                            <a:srgbClr val="002060"/>
                          </a:solidFill>
                          <a:effectLst/>
                          <a:latin typeface="+mn-lt"/>
                          <a:ea typeface="+mn-ea"/>
                          <a:cs typeface="+mn-cs"/>
                          <a:sym typeface="Arial"/>
                        </a:rPr>
                        <a:t>Resmi</a:t>
                      </a:r>
                      <a:r>
                        <a:rPr lang="en-US" sz="1400" b="1" i="0" u="none" strike="noStrike" cap="none" dirty="0">
                          <a:solidFill>
                            <a:srgbClr val="002060"/>
                          </a:solidFill>
                          <a:effectLst/>
                          <a:latin typeface="+mn-lt"/>
                          <a:ea typeface="+mn-ea"/>
                          <a:cs typeface="+mn-cs"/>
                          <a:sym typeface="Arial"/>
                        </a:rPr>
                        <a:t> </a:t>
                      </a:r>
                      <a:r>
                        <a:rPr lang="en-US" sz="1400" b="1" i="0" u="none" strike="noStrike" cap="none" dirty="0" err="1">
                          <a:solidFill>
                            <a:srgbClr val="002060"/>
                          </a:solidFill>
                          <a:effectLst/>
                          <a:latin typeface="+mn-lt"/>
                          <a:ea typeface="+mn-ea"/>
                          <a:cs typeface="+mn-cs"/>
                          <a:sym typeface="Arial"/>
                        </a:rPr>
                        <a:t>gazetede</a:t>
                      </a:r>
                      <a:r>
                        <a:rPr lang="en-US" sz="1400" b="1" i="0" u="none" strike="noStrike" cap="none" dirty="0">
                          <a:solidFill>
                            <a:srgbClr val="002060"/>
                          </a:solidFill>
                          <a:effectLst/>
                          <a:latin typeface="+mn-lt"/>
                          <a:ea typeface="+mn-ea"/>
                          <a:cs typeface="+mn-cs"/>
                          <a:sym typeface="Arial"/>
                        </a:rPr>
                        <a:t> </a:t>
                      </a:r>
                      <a:r>
                        <a:rPr lang="en-US" sz="1400" b="1" i="0" u="none" strike="noStrike" cap="none" dirty="0" err="1">
                          <a:solidFill>
                            <a:srgbClr val="002060"/>
                          </a:solidFill>
                          <a:effectLst/>
                          <a:latin typeface="+mn-lt"/>
                          <a:ea typeface="+mn-ea"/>
                          <a:cs typeface="+mn-cs"/>
                          <a:sym typeface="Arial"/>
                        </a:rPr>
                        <a:t>yayımlanan</a:t>
                      </a:r>
                      <a:r>
                        <a:rPr lang="en-US" sz="1400" b="1" i="0" u="none" strike="noStrike" cap="none" dirty="0">
                          <a:solidFill>
                            <a:srgbClr val="002060"/>
                          </a:solidFill>
                          <a:effectLst/>
                          <a:latin typeface="+mn-lt"/>
                          <a:ea typeface="+mn-ea"/>
                          <a:cs typeface="+mn-cs"/>
                          <a:sym typeface="Arial"/>
                        </a:rPr>
                        <a:t> 6745 </a:t>
                      </a:r>
                      <a:r>
                        <a:rPr lang="en-US" sz="1400" b="1" i="0" u="none" strike="noStrike" cap="none" dirty="0" err="1">
                          <a:solidFill>
                            <a:srgbClr val="002060"/>
                          </a:solidFill>
                          <a:effectLst/>
                          <a:latin typeface="+mn-lt"/>
                          <a:ea typeface="+mn-ea"/>
                          <a:cs typeface="+mn-cs"/>
                          <a:sym typeface="Arial"/>
                        </a:rPr>
                        <a:t>sayılı</a:t>
                      </a:r>
                      <a:r>
                        <a:rPr lang="en-US" sz="1400" b="1" i="0" u="none" strike="noStrike" cap="none" dirty="0">
                          <a:solidFill>
                            <a:srgbClr val="002060"/>
                          </a:solidFill>
                          <a:effectLst/>
                          <a:latin typeface="+mn-lt"/>
                          <a:ea typeface="+mn-ea"/>
                          <a:cs typeface="+mn-cs"/>
                          <a:sym typeface="Arial"/>
                        </a:rPr>
                        <a:t> </a:t>
                      </a:r>
                      <a:r>
                        <a:rPr lang="en-US" sz="1400" b="1" i="0" u="none" strike="noStrike" cap="none" dirty="0" err="1">
                          <a:solidFill>
                            <a:srgbClr val="002060"/>
                          </a:solidFill>
                          <a:effectLst/>
                          <a:latin typeface="+mn-lt"/>
                          <a:ea typeface="+mn-ea"/>
                          <a:cs typeface="+mn-cs"/>
                          <a:sym typeface="Arial"/>
                        </a:rPr>
                        <a:t>Yatırımların</a:t>
                      </a:r>
                      <a:r>
                        <a:rPr lang="en-US" sz="1400" b="1" i="0" u="none" strike="noStrike" cap="none" dirty="0">
                          <a:solidFill>
                            <a:srgbClr val="002060"/>
                          </a:solidFill>
                          <a:effectLst/>
                          <a:latin typeface="+mn-lt"/>
                          <a:ea typeface="+mn-ea"/>
                          <a:cs typeface="+mn-cs"/>
                          <a:sym typeface="Arial"/>
                        </a:rPr>
                        <a:t> </a:t>
                      </a:r>
                      <a:r>
                        <a:rPr lang="en-US" sz="1400" b="1" i="0" u="none" strike="noStrike" cap="none" dirty="0" err="1">
                          <a:solidFill>
                            <a:srgbClr val="002060"/>
                          </a:solidFill>
                          <a:effectLst/>
                          <a:latin typeface="+mn-lt"/>
                          <a:ea typeface="+mn-ea"/>
                          <a:cs typeface="+mn-cs"/>
                          <a:sym typeface="Arial"/>
                        </a:rPr>
                        <a:t>Proje</a:t>
                      </a:r>
                      <a:r>
                        <a:rPr lang="en-US" sz="1400" b="1" i="0" u="none" strike="noStrike" cap="none" dirty="0">
                          <a:solidFill>
                            <a:srgbClr val="002060"/>
                          </a:solidFill>
                          <a:effectLst/>
                          <a:latin typeface="+mn-lt"/>
                          <a:ea typeface="+mn-ea"/>
                          <a:cs typeface="+mn-cs"/>
                          <a:sym typeface="Arial"/>
                        </a:rPr>
                        <a:t> </a:t>
                      </a:r>
                      <a:r>
                        <a:rPr lang="en-US" sz="1400" b="1" i="0" u="none" strike="noStrike" cap="none" dirty="0" err="1">
                          <a:solidFill>
                            <a:srgbClr val="002060"/>
                          </a:solidFill>
                          <a:effectLst/>
                          <a:latin typeface="+mn-lt"/>
                          <a:ea typeface="+mn-ea"/>
                          <a:cs typeface="+mn-cs"/>
                          <a:sym typeface="Arial"/>
                        </a:rPr>
                        <a:t>Bazında</a:t>
                      </a:r>
                      <a:r>
                        <a:rPr lang="en-US" sz="1400" b="1" i="0" u="none" strike="noStrike" cap="none" dirty="0">
                          <a:solidFill>
                            <a:srgbClr val="002060"/>
                          </a:solidFill>
                          <a:effectLst/>
                          <a:latin typeface="+mn-lt"/>
                          <a:ea typeface="+mn-ea"/>
                          <a:cs typeface="+mn-cs"/>
                          <a:sym typeface="Arial"/>
                        </a:rPr>
                        <a:t> </a:t>
                      </a:r>
                      <a:r>
                        <a:rPr lang="en-US" sz="1400" b="1" i="0" u="none" strike="noStrike" cap="none" dirty="0" err="1">
                          <a:solidFill>
                            <a:srgbClr val="002060"/>
                          </a:solidFill>
                          <a:effectLst/>
                          <a:latin typeface="+mn-lt"/>
                          <a:ea typeface="+mn-ea"/>
                          <a:cs typeface="+mn-cs"/>
                          <a:sym typeface="Arial"/>
                        </a:rPr>
                        <a:t>Desteklenmesi</a:t>
                      </a:r>
                      <a:r>
                        <a:rPr lang="en-US" sz="1400" b="1" i="0" u="none" strike="noStrike" cap="none" dirty="0">
                          <a:solidFill>
                            <a:srgbClr val="002060"/>
                          </a:solidFill>
                          <a:effectLst/>
                          <a:latin typeface="+mn-lt"/>
                          <a:ea typeface="+mn-ea"/>
                          <a:cs typeface="+mn-cs"/>
                          <a:sym typeface="Arial"/>
                        </a:rPr>
                        <a:t> İle </a:t>
                      </a:r>
                      <a:r>
                        <a:rPr lang="en-US" sz="1400" b="1" i="0" u="none" strike="noStrike" cap="none" dirty="0" err="1">
                          <a:solidFill>
                            <a:srgbClr val="002060"/>
                          </a:solidFill>
                          <a:effectLst/>
                          <a:latin typeface="+mn-lt"/>
                          <a:ea typeface="+mn-ea"/>
                          <a:cs typeface="+mn-cs"/>
                          <a:sym typeface="Arial"/>
                        </a:rPr>
                        <a:t>Bazı</a:t>
                      </a:r>
                      <a:r>
                        <a:rPr lang="en-US" sz="1400" b="1" i="0" u="none" strike="noStrike" cap="none" dirty="0">
                          <a:solidFill>
                            <a:srgbClr val="002060"/>
                          </a:solidFill>
                          <a:effectLst/>
                          <a:latin typeface="+mn-lt"/>
                          <a:ea typeface="+mn-ea"/>
                          <a:cs typeface="+mn-cs"/>
                          <a:sym typeface="Arial"/>
                        </a:rPr>
                        <a:t> Kanun </a:t>
                      </a:r>
                      <a:r>
                        <a:rPr lang="en-US" sz="1400" b="1" i="0" u="none" strike="noStrike" cap="none" dirty="0" err="1">
                          <a:solidFill>
                            <a:srgbClr val="002060"/>
                          </a:solidFill>
                          <a:effectLst/>
                          <a:latin typeface="+mn-lt"/>
                          <a:ea typeface="+mn-ea"/>
                          <a:cs typeface="+mn-cs"/>
                          <a:sym typeface="Arial"/>
                        </a:rPr>
                        <a:t>Ve</a:t>
                      </a:r>
                      <a:r>
                        <a:rPr lang="en-US" sz="1400" b="1" i="0" u="none" strike="noStrike" cap="none" dirty="0">
                          <a:solidFill>
                            <a:srgbClr val="002060"/>
                          </a:solidFill>
                          <a:effectLst/>
                          <a:latin typeface="+mn-lt"/>
                          <a:ea typeface="+mn-ea"/>
                          <a:cs typeface="+mn-cs"/>
                          <a:sym typeface="Arial"/>
                        </a:rPr>
                        <a:t> Kanun </a:t>
                      </a:r>
                      <a:r>
                        <a:rPr lang="en-US" sz="1400" b="1" i="0" u="none" strike="noStrike" cap="none" dirty="0" err="1">
                          <a:solidFill>
                            <a:srgbClr val="002060"/>
                          </a:solidFill>
                          <a:effectLst/>
                          <a:latin typeface="+mn-lt"/>
                          <a:ea typeface="+mn-ea"/>
                          <a:cs typeface="+mn-cs"/>
                          <a:sym typeface="Arial"/>
                        </a:rPr>
                        <a:t>Hükmünde</a:t>
                      </a:r>
                      <a:r>
                        <a:rPr lang="en-US" sz="1400" b="1" i="0" u="none" strike="noStrike" cap="none" dirty="0">
                          <a:solidFill>
                            <a:srgbClr val="002060"/>
                          </a:solidFill>
                          <a:effectLst/>
                          <a:latin typeface="+mn-lt"/>
                          <a:ea typeface="+mn-ea"/>
                          <a:cs typeface="+mn-cs"/>
                          <a:sym typeface="Arial"/>
                        </a:rPr>
                        <a:t> </a:t>
                      </a:r>
                      <a:r>
                        <a:rPr lang="en-US" sz="1400" b="1" i="0" u="none" strike="noStrike" cap="none" dirty="0" err="1">
                          <a:solidFill>
                            <a:srgbClr val="002060"/>
                          </a:solidFill>
                          <a:effectLst/>
                          <a:latin typeface="+mn-lt"/>
                          <a:ea typeface="+mn-ea"/>
                          <a:cs typeface="+mn-cs"/>
                          <a:sym typeface="Arial"/>
                        </a:rPr>
                        <a:t>Kararnamelerde</a:t>
                      </a:r>
                      <a:r>
                        <a:rPr lang="en-US" sz="1400" b="1" i="0" u="none" strike="noStrike" cap="none" dirty="0">
                          <a:solidFill>
                            <a:srgbClr val="002060"/>
                          </a:solidFill>
                          <a:effectLst/>
                          <a:latin typeface="+mn-lt"/>
                          <a:ea typeface="+mn-ea"/>
                          <a:cs typeface="+mn-cs"/>
                          <a:sym typeface="Arial"/>
                        </a:rPr>
                        <a:t> </a:t>
                      </a:r>
                      <a:r>
                        <a:rPr lang="en-US" sz="1400" b="1" i="0" u="none" strike="noStrike" cap="none" dirty="0" err="1">
                          <a:solidFill>
                            <a:srgbClr val="002060"/>
                          </a:solidFill>
                          <a:effectLst/>
                          <a:latin typeface="+mn-lt"/>
                          <a:ea typeface="+mn-ea"/>
                          <a:cs typeface="+mn-cs"/>
                          <a:sym typeface="Arial"/>
                        </a:rPr>
                        <a:t>Değişiklik</a:t>
                      </a:r>
                      <a:r>
                        <a:rPr lang="en-US" sz="1400" b="1" i="0" u="none" strike="noStrike" cap="none" dirty="0">
                          <a:solidFill>
                            <a:srgbClr val="002060"/>
                          </a:solidFill>
                          <a:effectLst/>
                          <a:latin typeface="+mn-lt"/>
                          <a:ea typeface="+mn-ea"/>
                          <a:cs typeface="+mn-cs"/>
                          <a:sym typeface="Arial"/>
                        </a:rPr>
                        <a:t> </a:t>
                      </a:r>
                      <a:r>
                        <a:rPr lang="en-US" sz="1400" b="1" i="0" u="none" strike="noStrike" cap="none" dirty="0" err="1">
                          <a:solidFill>
                            <a:srgbClr val="002060"/>
                          </a:solidFill>
                          <a:effectLst/>
                          <a:latin typeface="+mn-lt"/>
                          <a:ea typeface="+mn-ea"/>
                          <a:cs typeface="+mn-cs"/>
                          <a:sym typeface="Arial"/>
                        </a:rPr>
                        <a:t>Yapılmasına</a:t>
                      </a:r>
                      <a:r>
                        <a:rPr lang="en-US" sz="1400" b="1" i="0" u="none" strike="noStrike" cap="none" dirty="0">
                          <a:solidFill>
                            <a:srgbClr val="002060"/>
                          </a:solidFill>
                          <a:effectLst/>
                          <a:latin typeface="+mn-lt"/>
                          <a:ea typeface="+mn-ea"/>
                          <a:cs typeface="+mn-cs"/>
                          <a:sym typeface="Arial"/>
                        </a:rPr>
                        <a:t> </a:t>
                      </a:r>
                      <a:r>
                        <a:rPr lang="en-US" sz="1400" b="1" i="0" u="none" strike="noStrike" cap="none" dirty="0" err="1">
                          <a:solidFill>
                            <a:srgbClr val="002060"/>
                          </a:solidFill>
                          <a:effectLst/>
                          <a:latin typeface="+mn-lt"/>
                          <a:ea typeface="+mn-ea"/>
                          <a:cs typeface="+mn-cs"/>
                          <a:sym typeface="Arial"/>
                        </a:rPr>
                        <a:t>Dair</a:t>
                      </a:r>
                      <a:r>
                        <a:rPr lang="en-US" sz="1400" b="1" i="0" u="none" strike="noStrike" cap="none" dirty="0">
                          <a:solidFill>
                            <a:srgbClr val="002060"/>
                          </a:solidFill>
                          <a:effectLst/>
                          <a:latin typeface="+mn-lt"/>
                          <a:ea typeface="+mn-ea"/>
                          <a:cs typeface="+mn-cs"/>
                          <a:sym typeface="Arial"/>
                        </a:rPr>
                        <a:t> </a:t>
                      </a:r>
                      <a:r>
                        <a:rPr lang="en-US" sz="1400" b="1" i="0" u="none" strike="noStrike" cap="none" dirty="0" err="1">
                          <a:solidFill>
                            <a:srgbClr val="002060"/>
                          </a:solidFill>
                          <a:effectLst/>
                          <a:latin typeface="+mn-lt"/>
                          <a:ea typeface="+mn-ea"/>
                          <a:cs typeface="+mn-cs"/>
                          <a:sym typeface="Arial"/>
                        </a:rPr>
                        <a:t>Kanunun</a:t>
                      </a:r>
                      <a:r>
                        <a:rPr lang="en-US" sz="1400" b="1" i="0" u="none" strike="noStrike" cap="none" dirty="0">
                          <a:solidFill>
                            <a:srgbClr val="002060"/>
                          </a:solidFill>
                          <a:effectLst/>
                          <a:latin typeface="+mn-lt"/>
                          <a:ea typeface="+mn-ea"/>
                          <a:cs typeface="+mn-cs"/>
                          <a:sym typeface="Arial"/>
                        </a:rPr>
                        <a:t> 51 </a:t>
                      </a:r>
                      <a:r>
                        <a:rPr lang="en-US" sz="1400" b="1" i="0" u="none" strike="noStrike" cap="none" dirty="0" err="1">
                          <a:solidFill>
                            <a:srgbClr val="002060"/>
                          </a:solidFill>
                          <a:effectLst/>
                          <a:latin typeface="+mn-lt"/>
                          <a:ea typeface="+mn-ea"/>
                          <a:cs typeface="+mn-cs"/>
                          <a:sym typeface="Arial"/>
                        </a:rPr>
                        <a:t>inci</a:t>
                      </a:r>
                      <a:r>
                        <a:rPr lang="en-US" sz="1400" b="1" i="0" u="none" strike="noStrike" cap="none" dirty="0">
                          <a:solidFill>
                            <a:srgbClr val="002060"/>
                          </a:solidFill>
                          <a:effectLst/>
                          <a:latin typeface="+mn-lt"/>
                          <a:ea typeface="+mn-ea"/>
                          <a:cs typeface="+mn-cs"/>
                          <a:sym typeface="Arial"/>
                        </a:rPr>
                        <a:t> </a:t>
                      </a:r>
                      <a:r>
                        <a:rPr lang="en-US" sz="1400" b="1" i="0" u="none" strike="noStrike" cap="none" dirty="0" err="1">
                          <a:solidFill>
                            <a:srgbClr val="002060"/>
                          </a:solidFill>
                          <a:effectLst/>
                          <a:latin typeface="+mn-lt"/>
                          <a:ea typeface="+mn-ea"/>
                          <a:cs typeface="+mn-cs"/>
                          <a:sym typeface="Arial"/>
                        </a:rPr>
                        <a:t>maddesi</a:t>
                      </a:r>
                      <a:r>
                        <a:rPr lang="en-US" sz="1400" b="1" i="0" u="none" strike="noStrike" cap="none" dirty="0">
                          <a:solidFill>
                            <a:srgbClr val="002060"/>
                          </a:solidFill>
                          <a:effectLst/>
                          <a:latin typeface="+mn-lt"/>
                          <a:ea typeface="+mn-ea"/>
                          <a:cs typeface="+mn-cs"/>
                          <a:sym typeface="Arial"/>
                        </a:rPr>
                        <a:t> </a:t>
                      </a:r>
                      <a:r>
                        <a:rPr lang="en-US" sz="1400" b="1" i="0" u="none" strike="noStrike" cap="none" dirty="0" err="1">
                          <a:solidFill>
                            <a:srgbClr val="002060"/>
                          </a:solidFill>
                          <a:effectLst/>
                          <a:latin typeface="+mn-lt"/>
                          <a:ea typeface="+mn-ea"/>
                          <a:cs typeface="+mn-cs"/>
                          <a:sym typeface="Arial"/>
                        </a:rPr>
                        <a:t>ile</a:t>
                      </a:r>
                      <a:r>
                        <a:rPr lang="en-US" sz="1400" b="1" i="0" u="none" strike="noStrike" cap="none" dirty="0">
                          <a:solidFill>
                            <a:srgbClr val="002060"/>
                          </a:solidFill>
                          <a:effectLst/>
                          <a:latin typeface="+mn-lt"/>
                          <a:ea typeface="+mn-ea"/>
                          <a:cs typeface="+mn-cs"/>
                          <a:sym typeface="Arial"/>
                        </a:rPr>
                        <a:t> 3713 </a:t>
                      </a:r>
                      <a:r>
                        <a:rPr lang="en-US" sz="1400" b="1" i="0" u="none" strike="noStrike" cap="none" dirty="0" err="1">
                          <a:solidFill>
                            <a:srgbClr val="002060"/>
                          </a:solidFill>
                          <a:effectLst/>
                          <a:latin typeface="+mn-lt"/>
                          <a:ea typeface="+mn-ea"/>
                          <a:cs typeface="+mn-cs"/>
                          <a:sym typeface="Arial"/>
                        </a:rPr>
                        <a:t>sayılı</a:t>
                      </a:r>
                      <a:r>
                        <a:rPr lang="en-US" sz="1400" b="1" i="0" u="none" strike="noStrike" cap="none" dirty="0">
                          <a:solidFill>
                            <a:srgbClr val="002060"/>
                          </a:solidFill>
                          <a:effectLst/>
                          <a:latin typeface="+mn-lt"/>
                          <a:ea typeface="+mn-ea"/>
                          <a:cs typeface="+mn-cs"/>
                          <a:sym typeface="Arial"/>
                        </a:rPr>
                        <a:t> </a:t>
                      </a:r>
                      <a:r>
                        <a:rPr lang="en-US" sz="1400" b="1" i="0" u="none" strike="noStrike" cap="none" dirty="0" err="1">
                          <a:solidFill>
                            <a:srgbClr val="002060"/>
                          </a:solidFill>
                          <a:effectLst/>
                          <a:latin typeface="+mn-lt"/>
                          <a:ea typeface="+mn-ea"/>
                          <a:cs typeface="+mn-cs"/>
                          <a:sym typeface="Arial"/>
                        </a:rPr>
                        <a:t>Terörle</a:t>
                      </a:r>
                      <a:r>
                        <a:rPr lang="en-US" sz="1400" b="1" i="0" u="none" strike="noStrike" cap="none" dirty="0">
                          <a:solidFill>
                            <a:srgbClr val="002060"/>
                          </a:solidFill>
                          <a:effectLst/>
                          <a:latin typeface="+mn-lt"/>
                          <a:ea typeface="+mn-ea"/>
                          <a:cs typeface="+mn-cs"/>
                          <a:sym typeface="Arial"/>
                        </a:rPr>
                        <a:t> </a:t>
                      </a:r>
                      <a:r>
                        <a:rPr lang="en-US" sz="1400" b="1" i="0" u="none" strike="noStrike" cap="none" dirty="0" err="1">
                          <a:solidFill>
                            <a:srgbClr val="002060"/>
                          </a:solidFill>
                          <a:effectLst/>
                          <a:latin typeface="+mn-lt"/>
                          <a:ea typeface="+mn-ea"/>
                          <a:cs typeface="+mn-cs"/>
                          <a:sym typeface="Arial"/>
                        </a:rPr>
                        <a:t>Mücadele</a:t>
                      </a:r>
                      <a:r>
                        <a:rPr lang="en-US" sz="1400" b="1" i="0" u="none" strike="noStrike" cap="none" dirty="0">
                          <a:solidFill>
                            <a:srgbClr val="002060"/>
                          </a:solidFill>
                          <a:effectLst/>
                          <a:latin typeface="+mn-lt"/>
                          <a:ea typeface="+mn-ea"/>
                          <a:cs typeface="+mn-cs"/>
                          <a:sym typeface="Arial"/>
                        </a:rPr>
                        <a:t> </a:t>
                      </a:r>
                      <a:r>
                        <a:rPr lang="en-US" sz="1400" b="1" i="0" u="none" strike="noStrike" cap="none" dirty="0" err="1">
                          <a:solidFill>
                            <a:srgbClr val="002060"/>
                          </a:solidFill>
                          <a:effectLst/>
                          <a:latin typeface="+mn-lt"/>
                          <a:ea typeface="+mn-ea"/>
                          <a:cs typeface="+mn-cs"/>
                          <a:sym typeface="Arial"/>
                        </a:rPr>
                        <a:t>Kanunun</a:t>
                      </a:r>
                      <a:r>
                        <a:rPr lang="en-US" sz="1400" b="1" i="0" u="none" strike="noStrike" cap="none" dirty="0">
                          <a:solidFill>
                            <a:srgbClr val="002060"/>
                          </a:solidFill>
                          <a:effectLst/>
                          <a:latin typeface="+mn-lt"/>
                          <a:ea typeface="+mn-ea"/>
                          <a:cs typeface="+mn-cs"/>
                          <a:sym typeface="Arial"/>
                        </a:rPr>
                        <a:t> </a:t>
                      </a:r>
                      <a:r>
                        <a:rPr lang="en-US" sz="1400" b="1" i="0" u="none" strike="noStrike" cap="none" dirty="0" err="1">
                          <a:solidFill>
                            <a:srgbClr val="002060"/>
                          </a:solidFill>
                          <a:effectLst/>
                          <a:latin typeface="+mn-lt"/>
                          <a:ea typeface="+mn-ea"/>
                          <a:cs typeface="+mn-cs"/>
                          <a:sym typeface="Arial"/>
                        </a:rPr>
                        <a:t>Ek</a:t>
                      </a:r>
                      <a:r>
                        <a:rPr lang="en-US" sz="1400" b="1" i="0" u="none" strike="noStrike" cap="none" dirty="0">
                          <a:solidFill>
                            <a:srgbClr val="002060"/>
                          </a:solidFill>
                          <a:effectLst/>
                          <a:latin typeface="+mn-lt"/>
                          <a:ea typeface="+mn-ea"/>
                          <a:cs typeface="+mn-cs"/>
                          <a:sym typeface="Arial"/>
                        </a:rPr>
                        <a:t> 1’inci </a:t>
                      </a:r>
                      <a:r>
                        <a:rPr lang="en-US" sz="1400" b="1" i="0" u="none" strike="noStrike" cap="none" dirty="0" err="1">
                          <a:solidFill>
                            <a:srgbClr val="002060"/>
                          </a:solidFill>
                          <a:effectLst/>
                          <a:latin typeface="+mn-lt"/>
                          <a:ea typeface="+mn-ea"/>
                          <a:cs typeface="+mn-cs"/>
                          <a:sym typeface="Arial"/>
                        </a:rPr>
                        <a:t>maddesinin</a:t>
                      </a:r>
                      <a:r>
                        <a:rPr lang="en-US" sz="1400" b="1" i="0" u="none" strike="noStrike" cap="none" dirty="0">
                          <a:solidFill>
                            <a:srgbClr val="002060"/>
                          </a:solidFill>
                          <a:effectLst/>
                          <a:latin typeface="+mn-lt"/>
                          <a:ea typeface="+mn-ea"/>
                          <a:cs typeface="+mn-cs"/>
                          <a:sym typeface="Arial"/>
                        </a:rPr>
                        <a:t> </a:t>
                      </a:r>
                      <a:r>
                        <a:rPr lang="en-US" sz="1400" b="1" i="0" u="none" strike="noStrike" cap="none" dirty="0" err="1">
                          <a:solidFill>
                            <a:srgbClr val="002060"/>
                          </a:solidFill>
                          <a:effectLst/>
                          <a:latin typeface="+mn-lt"/>
                          <a:ea typeface="+mn-ea"/>
                          <a:cs typeface="+mn-cs"/>
                          <a:sym typeface="Arial"/>
                        </a:rPr>
                        <a:t>ikinci</a:t>
                      </a:r>
                      <a:r>
                        <a:rPr lang="en-US" sz="1400" b="1" i="0" u="none" strike="noStrike" cap="none" dirty="0">
                          <a:solidFill>
                            <a:srgbClr val="002060"/>
                          </a:solidFill>
                          <a:effectLst/>
                          <a:latin typeface="+mn-lt"/>
                          <a:ea typeface="+mn-ea"/>
                          <a:cs typeface="+mn-cs"/>
                          <a:sym typeface="Arial"/>
                        </a:rPr>
                        <a:t> </a:t>
                      </a:r>
                      <a:r>
                        <a:rPr lang="en-US" sz="1400" b="1" i="0" u="none" strike="noStrike" cap="none" dirty="0" err="1">
                          <a:solidFill>
                            <a:srgbClr val="002060"/>
                          </a:solidFill>
                          <a:effectLst/>
                          <a:latin typeface="+mn-lt"/>
                          <a:ea typeface="+mn-ea"/>
                          <a:cs typeface="+mn-cs"/>
                          <a:sym typeface="Arial"/>
                        </a:rPr>
                        <a:t>fıkrasının</a:t>
                      </a:r>
                      <a:r>
                        <a:rPr lang="en-US" sz="1400" b="1" i="0" u="none" strike="noStrike" cap="none" dirty="0">
                          <a:solidFill>
                            <a:srgbClr val="002060"/>
                          </a:solidFill>
                          <a:effectLst/>
                          <a:latin typeface="+mn-lt"/>
                          <a:ea typeface="+mn-ea"/>
                          <a:cs typeface="+mn-cs"/>
                          <a:sym typeface="Arial"/>
                        </a:rPr>
                        <a:t> (a) </a:t>
                      </a:r>
                      <a:r>
                        <a:rPr lang="en-US" sz="1400" b="1" i="0" u="none" strike="noStrike" cap="none" dirty="0" err="1">
                          <a:solidFill>
                            <a:srgbClr val="002060"/>
                          </a:solidFill>
                          <a:effectLst/>
                          <a:latin typeface="+mn-lt"/>
                          <a:ea typeface="+mn-ea"/>
                          <a:cs typeface="+mn-cs"/>
                          <a:sym typeface="Arial"/>
                        </a:rPr>
                        <a:t>ve</a:t>
                      </a:r>
                      <a:r>
                        <a:rPr lang="en-US" sz="1400" b="1" i="0" u="none" strike="noStrike" cap="none" dirty="0">
                          <a:solidFill>
                            <a:srgbClr val="002060"/>
                          </a:solidFill>
                          <a:effectLst/>
                          <a:latin typeface="+mn-lt"/>
                          <a:ea typeface="+mn-ea"/>
                          <a:cs typeface="+mn-cs"/>
                          <a:sym typeface="Arial"/>
                        </a:rPr>
                        <a:t> (b) </a:t>
                      </a:r>
                      <a:r>
                        <a:rPr lang="en-US" sz="1400" b="1" i="0" u="none" strike="noStrike" cap="none" dirty="0" err="1">
                          <a:solidFill>
                            <a:srgbClr val="002060"/>
                          </a:solidFill>
                          <a:effectLst/>
                          <a:latin typeface="+mn-lt"/>
                          <a:ea typeface="+mn-ea"/>
                          <a:cs typeface="+mn-cs"/>
                          <a:sym typeface="Arial"/>
                        </a:rPr>
                        <a:t>bendinde</a:t>
                      </a:r>
                      <a:r>
                        <a:rPr lang="en-US" sz="1400" b="1" i="0" u="none" strike="noStrike" cap="none" dirty="0">
                          <a:solidFill>
                            <a:srgbClr val="002060"/>
                          </a:solidFill>
                          <a:effectLst/>
                          <a:latin typeface="+mn-lt"/>
                          <a:ea typeface="+mn-ea"/>
                          <a:cs typeface="+mn-cs"/>
                          <a:sym typeface="Arial"/>
                        </a:rPr>
                        <a:t> </a:t>
                      </a:r>
                      <a:r>
                        <a:rPr lang="en-US" sz="1400" b="1" i="0" u="none" strike="noStrike" cap="none" dirty="0" err="1">
                          <a:solidFill>
                            <a:srgbClr val="002060"/>
                          </a:solidFill>
                          <a:effectLst/>
                          <a:latin typeface="+mn-lt"/>
                          <a:ea typeface="+mn-ea"/>
                          <a:cs typeface="+mn-cs"/>
                          <a:sym typeface="Arial"/>
                        </a:rPr>
                        <a:t>sayılan</a:t>
                      </a:r>
                      <a:r>
                        <a:rPr lang="en-US" sz="1400" b="1" i="0" u="none" strike="noStrike" cap="none" dirty="0">
                          <a:solidFill>
                            <a:srgbClr val="002060"/>
                          </a:solidFill>
                          <a:effectLst/>
                          <a:latin typeface="+mn-lt"/>
                          <a:ea typeface="+mn-ea"/>
                          <a:cs typeface="+mn-cs"/>
                          <a:sym typeface="Arial"/>
                        </a:rPr>
                        <a:t> </a:t>
                      </a:r>
                      <a:r>
                        <a:rPr lang="en-US" sz="1400" b="1" i="0" u="none" strike="noStrike" cap="none" dirty="0" err="1">
                          <a:solidFill>
                            <a:srgbClr val="002060"/>
                          </a:solidFill>
                          <a:effectLst/>
                          <a:latin typeface="+mn-lt"/>
                          <a:ea typeface="+mn-ea"/>
                          <a:cs typeface="+mn-cs"/>
                          <a:sym typeface="Arial"/>
                        </a:rPr>
                        <a:t>kişilere</a:t>
                      </a:r>
                      <a:r>
                        <a:rPr lang="en-US" sz="1400" b="1" i="0" u="none" strike="noStrike" cap="none" dirty="0">
                          <a:solidFill>
                            <a:srgbClr val="002060"/>
                          </a:solidFill>
                          <a:effectLst/>
                          <a:latin typeface="+mn-lt"/>
                          <a:ea typeface="+mn-ea"/>
                          <a:cs typeface="+mn-cs"/>
                          <a:sym typeface="Arial"/>
                        </a:rPr>
                        <a:t> ÖTV </a:t>
                      </a:r>
                      <a:r>
                        <a:rPr lang="en-US" sz="1400" b="1" i="0" u="none" strike="noStrike" cap="none" dirty="0" err="1">
                          <a:solidFill>
                            <a:srgbClr val="002060"/>
                          </a:solidFill>
                          <a:effectLst/>
                          <a:latin typeface="+mn-lt"/>
                          <a:ea typeface="+mn-ea"/>
                          <a:cs typeface="+mn-cs"/>
                          <a:sym typeface="Arial"/>
                        </a:rPr>
                        <a:t>istisnası</a:t>
                      </a:r>
                      <a:r>
                        <a:rPr lang="en-US" sz="1400" b="1" i="0" u="none" strike="noStrike" cap="none" dirty="0">
                          <a:solidFill>
                            <a:srgbClr val="002060"/>
                          </a:solidFill>
                          <a:effectLst/>
                          <a:latin typeface="+mn-lt"/>
                          <a:ea typeface="+mn-ea"/>
                          <a:cs typeface="+mn-cs"/>
                          <a:sym typeface="Arial"/>
                        </a:rPr>
                        <a:t> </a:t>
                      </a:r>
                      <a:r>
                        <a:rPr lang="en-US" sz="1400" b="1" i="0" u="none" strike="noStrike" cap="none" dirty="0" err="1">
                          <a:solidFill>
                            <a:srgbClr val="002060"/>
                          </a:solidFill>
                          <a:effectLst/>
                          <a:latin typeface="+mn-lt"/>
                          <a:ea typeface="+mn-ea"/>
                          <a:cs typeface="+mn-cs"/>
                          <a:sym typeface="Arial"/>
                        </a:rPr>
                        <a:t>sağlanmıştır</a:t>
                      </a:r>
                      <a:r>
                        <a:rPr lang="en-US" sz="1400" b="1" i="0" u="none" strike="noStrike" cap="none" dirty="0">
                          <a:solidFill>
                            <a:srgbClr val="002060"/>
                          </a:solidFill>
                          <a:effectLst/>
                          <a:latin typeface="+mn-lt"/>
                          <a:ea typeface="+mn-ea"/>
                          <a:cs typeface="+mn-cs"/>
                          <a:sym typeface="Arial"/>
                        </a:rPr>
                        <a:t>.</a:t>
                      </a:r>
                      <a:endParaRPr lang="tr-TR" sz="1400" b="1" i="0" u="none" strike="noStrike" cap="none" dirty="0">
                        <a:solidFill>
                          <a:srgbClr val="002060"/>
                        </a:solidFill>
                        <a:effectLst/>
                        <a:latin typeface="+mn-lt"/>
                        <a:ea typeface="+mn-ea"/>
                        <a:cs typeface="+mn-cs"/>
                        <a:sym typeface="Arial"/>
                      </a:endParaRPr>
                    </a:p>
                    <a:p>
                      <a:pPr algn="ctr">
                        <a:lnSpc>
                          <a:spcPct val="115000"/>
                        </a:lnSpc>
                        <a:spcAft>
                          <a:spcPts val="0"/>
                        </a:spcAft>
                      </a:pPr>
                      <a:endParaRPr lang="tr-TR" sz="1600" b="1" dirty="0">
                        <a:solidFill>
                          <a:srgbClr val="0008A0"/>
                        </a:solidFill>
                        <a:effectLst/>
                        <a:latin typeface="+mn-lt"/>
                        <a:ea typeface="+mn-ea"/>
                        <a:cs typeface="+mn-cs"/>
                      </a:endParaRPr>
                    </a:p>
                    <a:p>
                      <a:pPr algn="ctr">
                        <a:lnSpc>
                          <a:spcPct val="115000"/>
                        </a:lnSpc>
                        <a:spcAft>
                          <a:spcPts val="0"/>
                        </a:spcAft>
                      </a:pPr>
                      <a:endParaRPr lang="tr-TR" sz="1600" b="1" dirty="0">
                        <a:solidFill>
                          <a:srgbClr val="0008A0"/>
                        </a:solidFill>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bl>
          </a:graphicData>
        </a:graphic>
      </p:graphicFrame>
      <p:sp>
        <p:nvSpPr>
          <p:cNvPr id="7" name="Başlık 3"/>
          <p:cNvSpPr txBox="1">
            <a:spLocks/>
          </p:cNvSpPr>
          <p:nvPr/>
        </p:nvSpPr>
        <p:spPr bwMode="auto">
          <a:xfrm>
            <a:off x="2195244" y="96906"/>
            <a:ext cx="7801512" cy="864096"/>
          </a:xfrm>
          <a:prstGeom prst="rect">
            <a:avLst/>
          </a:prstGeom>
          <a:solidFill>
            <a:srgbClr val="C00000"/>
          </a:solidFill>
          <a:ln>
            <a:noFill/>
          </a:ln>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noAutofit/>
          </a:bodyPr>
          <a:lstStyle>
            <a:defPPr marR="0" lvl="0" algn="l" rtl="0">
              <a:lnSpc>
                <a:spcPct val="100000"/>
              </a:lnSpc>
              <a:spcBef>
                <a:spcPts val="0"/>
              </a:spcBef>
              <a:spcAft>
                <a:spcPts val="0"/>
              </a:spcAft>
              <a:defRPr/>
            </a:defPPr>
            <a:lvl1pPr algn="ctr" eaLnBrk="0" fontAlgn="base" hangingPunct="0">
              <a:spcBef>
                <a:spcPct val="0"/>
              </a:spcBef>
              <a:spcAft>
                <a:spcPct val="0"/>
              </a:spcAft>
              <a:defRPr sz="3200" b="1" kern="1200">
                <a:solidFill>
                  <a:prstClr val="white"/>
                </a:solidFill>
              </a:defRPr>
            </a:lvl1pPr>
            <a:lvl2pPr algn="ctr" eaLnBrk="0" fontAlgn="base" hangingPunct="0">
              <a:spcBef>
                <a:spcPct val="0"/>
              </a:spcBef>
              <a:spcAft>
                <a:spcPct val="0"/>
              </a:spcAft>
              <a:defRPr sz="4400"/>
            </a:lvl2pPr>
            <a:lvl3pPr algn="ctr" eaLnBrk="0" fontAlgn="base" hangingPunct="0">
              <a:spcBef>
                <a:spcPct val="0"/>
              </a:spcBef>
              <a:spcAft>
                <a:spcPct val="0"/>
              </a:spcAft>
              <a:defRPr sz="4400"/>
            </a:lvl3pPr>
            <a:lvl4pPr algn="ctr" eaLnBrk="0" fontAlgn="base" hangingPunct="0">
              <a:spcBef>
                <a:spcPct val="0"/>
              </a:spcBef>
              <a:spcAft>
                <a:spcPct val="0"/>
              </a:spcAft>
              <a:defRPr sz="4400"/>
            </a:lvl4pPr>
            <a:lvl5pPr algn="ctr" eaLnBrk="0" fontAlgn="base" hangingPunct="0">
              <a:spcBef>
                <a:spcPct val="0"/>
              </a:spcBef>
              <a:spcAft>
                <a:spcPct val="0"/>
              </a:spcAft>
              <a:defRPr sz="4400"/>
            </a:lvl5pPr>
            <a:lvl6pPr marL="457200" algn="ctr" fontAlgn="base">
              <a:spcBef>
                <a:spcPct val="0"/>
              </a:spcBef>
              <a:spcAft>
                <a:spcPct val="0"/>
              </a:spcAft>
              <a:defRPr sz="4400"/>
            </a:lvl6pPr>
            <a:lvl7pPr marL="914400" algn="ctr" fontAlgn="base">
              <a:spcBef>
                <a:spcPct val="0"/>
              </a:spcBef>
              <a:spcAft>
                <a:spcPct val="0"/>
              </a:spcAft>
              <a:defRPr sz="4400"/>
            </a:lvl7pPr>
            <a:lvl8pPr marL="1371600" algn="ctr" fontAlgn="base">
              <a:spcBef>
                <a:spcPct val="0"/>
              </a:spcBef>
              <a:spcAft>
                <a:spcPct val="0"/>
              </a:spcAft>
              <a:defRPr sz="4400"/>
            </a:lvl8pPr>
            <a:lvl9pPr marL="1828800" algn="ctr" fontAlgn="base">
              <a:spcBef>
                <a:spcPct val="0"/>
              </a:spcBef>
              <a:spcAft>
                <a:spcPct val="0"/>
              </a:spcAft>
              <a:defRPr sz="4400"/>
            </a:lvl9pPr>
          </a:lstStyle>
          <a:p>
            <a:r>
              <a:rPr lang="tr-TR" dirty="0"/>
              <a:t>Genel Haklar ve Uygulayıcı Kurumlar</a:t>
            </a:r>
          </a:p>
        </p:txBody>
      </p:sp>
    </p:spTree>
    <p:extLst>
      <p:ext uri="{BB962C8B-B14F-4D97-AF65-F5344CB8AC3E}">
        <p14:creationId xmlns:p14="http://schemas.microsoft.com/office/powerpoint/2010/main" val="37746549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865531" y="274638"/>
            <a:ext cx="5602069" cy="1143000"/>
          </a:xfrm>
        </p:spPr>
        <p:txBody>
          <a:bodyPr/>
          <a:lstStyle/>
          <a:p>
            <a:r>
              <a:rPr lang="tr-TR" sz="3200" dirty="0">
                <a:solidFill>
                  <a:schemeClr val="bg1"/>
                </a:solidFill>
              </a:rPr>
              <a:t>Hane Ziyaretleri</a:t>
            </a:r>
          </a:p>
        </p:txBody>
      </p:sp>
      <p:sp>
        <p:nvSpPr>
          <p:cNvPr id="3" name="İçerik Yer Tutucusu 2"/>
          <p:cNvSpPr>
            <a:spLocks noGrp="1"/>
          </p:cNvSpPr>
          <p:nvPr>
            <p:ph idx="1"/>
          </p:nvPr>
        </p:nvSpPr>
        <p:spPr>
          <a:xfrm>
            <a:off x="1981200" y="1600201"/>
            <a:ext cx="8030235" cy="3764014"/>
          </a:xfrm>
        </p:spPr>
        <p:txBody>
          <a:bodyPr>
            <a:noAutofit/>
          </a:bodyPr>
          <a:lstStyle/>
          <a:p>
            <a:pPr algn="just"/>
            <a:r>
              <a:rPr lang="tr-TR" sz="2000" b="1" dirty="0"/>
              <a:t>Şehit ve Gazi Aileleri Ziyaretleri</a:t>
            </a:r>
          </a:p>
          <a:p>
            <a:pPr marL="0" indent="0">
              <a:buNone/>
            </a:pPr>
            <a:r>
              <a:rPr lang="tr-TR" sz="2000" dirty="0">
                <a:solidFill>
                  <a:schemeClr val="tx1"/>
                </a:solidFill>
              </a:rPr>
              <a:t>Ramazan Bayramı, Kurban Bayramı, 29 Ekim Cumhuriyet Bayramı, 18 Mart Şehitler Günü, 19 Eylül Gaziler Günü, Anneler Günü, Babalar Günü gibi özel günlerde ve çeşitli vesilelerle şehit yakınları, gazi ve gazi yakınlarımız ziyaret edilerek hatırları sorulmakta, ihtiyaçları giderilmeye çalışılmaktadır. </a:t>
            </a:r>
          </a:p>
          <a:p>
            <a:pPr marL="0" indent="0">
              <a:buNone/>
            </a:pPr>
            <a:endParaRPr lang="tr-TR" sz="2000" dirty="0">
              <a:solidFill>
                <a:schemeClr val="tx1"/>
              </a:solidFill>
            </a:endParaRPr>
          </a:p>
          <a:p>
            <a:pPr marL="0" indent="0">
              <a:buNone/>
            </a:pPr>
            <a:r>
              <a:rPr lang="tr-TR" sz="2000" dirty="0">
                <a:solidFill>
                  <a:schemeClr val="tx1"/>
                </a:solidFill>
              </a:rPr>
              <a:t>2025 </a:t>
            </a:r>
            <a:r>
              <a:rPr lang="tr-TR" sz="2000">
                <a:solidFill>
                  <a:schemeClr val="tx1"/>
                </a:solidFill>
              </a:rPr>
              <a:t>yılında </a:t>
            </a:r>
            <a:r>
              <a:rPr lang="tr-TR" sz="2000" b="1">
                <a:solidFill>
                  <a:schemeClr val="tx1"/>
                </a:solidFill>
              </a:rPr>
              <a:t>3.749</a:t>
            </a:r>
            <a:r>
              <a:rPr lang="tr-TR" sz="2000">
                <a:solidFill>
                  <a:schemeClr val="tx1"/>
                </a:solidFill>
              </a:rPr>
              <a:t> </a:t>
            </a:r>
            <a:r>
              <a:rPr lang="tr-TR" sz="2000" dirty="0">
                <a:solidFill>
                  <a:schemeClr val="tx1"/>
                </a:solidFill>
              </a:rPr>
              <a:t>Hane Ziyareti</a:t>
            </a:r>
            <a:r>
              <a:rPr lang="tr-TR" sz="2000">
                <a:solidFill>
                  <a:schemeClr val="tx1"/>
                </a:solidFill>
              </a:rPr>
              <a:t>, </a:t>
            </a:r>
            <a:r>
              <a:rPr lang="tr-TR" sz="2000" b="1">
                <a:solidFill>
                  <a:schemeClr val="tx1"/>
                </a:solidFill>
              </a:rPr>
              <a:t>4.671</a:t>
            </a:r>
            <a:r>
              <a:rPr lang="tr-TR" sz="2000">
                <a:solidFill>
                  <a:schemeClr val="tx1"/>
                </a:solidFill>
              </a:rPr>
              <a:t> </a:t>
            </a:r>
            <a:r>
              <a:rPr lang="tr-TR" sz="2000" dirty="0">
                <a:solidFill>
                  <a:schemeClr val="tx1"/>
                </a:solidFill>
              </a:rPr>
              <a:t>Telefon Görüşmesi gerçekleştirilmiştir. </a:t>
            </a:r>
          </a:p>
        </p:txBody>
      </p:sp>
    </p:spTree>
    <p:extLst>
      <p:ext uri="{BB962C8B-B14F-4D97-AF65-F5344CB8AC3E}">
        <p14:creationId xmlns:p14="http://schemas.microsoft.com/office/powerpoint/2010/main" val="23592332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135560" y="274638"/>
            <a:ext cx="4691368" cy="1143000"/>
          </a:xfrm>
        </p:spPr>
        <p:txBody>
          <a:bodyPr>
            <a:normAutofit/>
          </a:bodyPr>
          <a:lstStyle/>
          <a:p>
            <a:r>
              <a:rPr lang="tr-TR" dirty="0">
                <a:solidFill>
                  <a:schemeClr val="bg1"/>
                </a:solidFill>
              </a:rPr>
              <a:t>Hane Ziyaretleri</a:t>
            </a:r>
          </a:p>
        </p:txBody>
      </p:sp>
      <p:sp>
        <p:nvSpPr>
          <p:cNvPr id="3" name="İçerik Yer Tutucusu 2"/>
          <p:cNvSpPr>
            <a:spLocks noGrp="1"/>
          </p:cNvSpPr>
          <p:nvPr>
            <p:ph idx="1"/>
          </p:nvPr>
        </p:nvSpPr>
        <p:spPr>
          <a:xfrm>
            <a:off x="2210540" y="1165529"/>
            <a:ext cx="7517660" cy="1143000"/>
          </a:xfrm>
        </p:spPr>
        <p:txBody>
          <a:bodyPr>
            <a:normAutofit/>
          </a:bodyPr>
          <a:lstStyle/>
          <a:p>
            <a:pPr marL="0" indent="0">
              <a:buNone/>
            </a:pPr>
            <a:r>
              <a:rPr lang="tr-TR" sz="2400" b="1" dirty="0">
                <a:solidFill>
                  <a:srgbClr val="FF0000"/>
                </a:solidFill>
              </a:rPr>
              <a:t> Valimiz Sayın Atilla TOROS ve eşleri Sayın Dudu İrem TOROS  Hanımefendinin Hane Ziyaretleri</a:t>
            </a:r>
          </a:p>
        </p:txBody>
      </p:sp>
      <p:pic>
        <p:nvPicPr>
          <p:cNvPr id="6" name="Resim 5">
            <a:extLst>
              <a:ext uri="{FF2B5EF4-FFF2-40B4-BE49-F238E27FC236}">
                <a16:creationId xmlns:a16="http://schemas.microsoft.com/office/drawing/2014/main" id="{0817C082-50DC-4D3C-8D83-BB6583CD94E2}"/>
              </a:ext>
            </a:extLst>
          </p:cNvPr>
          <p:cNvPicPr>
            <a:picLocks noChangeAspect="1"/>
          </p:cNvPicPr>
          <p:nvPr/>
        </p:nvPicPr>
        <p:blipFill>
          <a:blip r:embed="rId2"/>
          <a:stretch>
            <a:fillRect/>
          </a:stretch>
        </p:blipFill>
        <p:spPr>
          <a:xfrm>
            <a:off x="628097" y="2202719"/>
            <a:ext cx="4814523" cy="3398941"/>
          </a:xfrm>
          <a:prstGeom prst="rect">
            <a:avLst/>
          </a:prstGeom>
        </p:spPr>
      </p:pic>
      <p:pic>
        <p:nvPicPr>
          <p:cNvPr id="8" name="Resim 7">
            <a:extLst>
              <a:ext uri="{FF2B5EF4-FFF2-40B4-BE49-F238E27FC236}">
                <a16:creationId xmlns:a16="http://schemas.microsoft.com/office/drawing/2014/main" id="{6CD5D939-0139-4B9B-9117-41DD73D63C02}"/>
              </a:ext>
            </a:extLst>
          </p:cNvPr>
          <p:cNvPicPr>
            <a:picLocks noChangeAspect="1"/>
          </p:cNvPicPr>
          <p:nvPr/>
        </p:nvPicPr>
        <p:blipFill>
          <a:blip r:embed="rId3"/>
          <a:stretch>
            <a:fillRect/>
          </a:stretch>
        </p:blipFill>
        <p:spPr>
          <a:xfrm>
            <a:off x="5969370" y="2202719"/>
            <a:ext cx="4987031" cy="3324687"/>
          </a:xfrm>
          <a:prstGeom prst="rect">
            <a:avLst/>
          </a:prstGeom>
        </p:spPr>
      </p:pic>
    </p:spTree>
    <p:extLst>
      <p:ext uri="{BB962C8B-B14F-4D97-AF65-F5344CB8AC3E}">
        <p14:creationId xmlns:p14="http://schemas.microsoft.com/office/powerpoint/2010/main" val="3330339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135560" y="274638"/>
            <a:ext cx="4691368" cy="1143000"/>
          </a:xfrm>
        </p:spPr>
        <p:txBody>
          <a:bodyPr>
            <a:normAutofit/>
          </a:bodyPr>
          <a:lstStyle/>
          <a:p>
            <a:r>
              <a:rPr lang="tr-TR" dirty="0">
                <a:solidFill>
                  <a:schemeClr val="bg1"/>
                </a:solidFill>
              </a:rPr>
              <a:t>Hane Ziyaretleri</a:t>
            </a:r>
          </a:p>
        </p:txBody>
      </p:sp>
      <p:sp>
        <p:nvSpPr>
          <p:cNvPr id="3" name="İçerik Yer Tutucusu 2"/>
          <p:cNvSpPr>
            <a:spLocks noGrp="1"/>
          </p:cNvSpPr>
          <p:nvPr>
            <p:ph idx="1"/>
          </p:nvPr>
        </p:nvSpPr>
        <p:spPr>
          <a:xfrm>
            <a:off x="2210540" y="1165529"/>
            <a:ext cx="7517660" cy="1143000"/>
          </a:xfrm>
        </p:spPr>
        <p:txBody>
          <a:bodyPr>
            <a:normAutofit/>
          </a:bodyPr>
          <a:lstStyle/>
          <a:p>
            <a:pPr marL="0" indent="0">
              <a:buNone/>
            </a:pPr>
            <a:r>
              <a:rPr lang="tr-TR" sz="2400" b="1" dirty="0">
                <a:solidFill>
                  <a:srgbClr val="FF0000"/>
                </a:solidFill>
              </a:rPr>
              <a:t> Valimiz Sayın Atilla TOROS ve eşleri Sayın Dudu İrem TOROS  Hanımefendinin Hane Ziyaretleri</a:t>
            </a:r>
          </a:p>
        </p:txBody>
      </p:sp>
      <p:pic>
        <p:nvPicPr>
          <p:cNvPr id="7" name="Resim 6">
            <a:extLst>
              <a:ext uri="{FF2B5EF4-FFF2-40B4-BE49-F238E27FC236}">
                <a16:creationId xmlns:a16="http://schemas.microsoft.com/office/drawing/2014/main" id="{5B57210B-5AAB-4F02-98E7-BDC8041E565D}"/>
              </a:ext>
            </a:extLst>
          </p:cNvPr>
          <p:cNvPicPr>
            <a:picLocks noChangeAspect="1"/>
          </p:cNvPicPr>
          <p:nvPr/>
        </p:nvPicPr>
        <p:blipFill>
          <a:blip r:embed="rId2"/>
          <a:stretch>
            <a:fillRect/>
          </a:stretch>
        </p:blipFill>
        <p:spPr>
          <a:xfrm>
            <a:off x="511945" y="2263471"/>
            <a:ext cx="5143500" cy="3429000"/>
          </a:xfrm>
          <a:prstGeom prst="rect">
            <a:avLst/>
          </a:prstGeom>
        </p:spPr>
      </p:pic>
      <p:pic>
        <p:nvPicPr>
          <p:cNvPr id="10" name="Resim 9">
            <a:extLst>
              <a:ext uri="{FF2B5EF4-FFF2-40B4-BE49-F238E27FC236}">
                <a16:creationId xmlns:a16="http://schemas.microsoft.com/office/drawing/2014/main" id="{43E1022B-2A92-47AF-9F2B-B2178F7899E6}"/>
              </a:ext>
            </a:extLst>
          </p:cNvPr>
          <p:cNvPicPr>
            <a:picLocks noChangeAspect="1"/>
          </p:cNvPicPr>
          <p:nvPr/>
        </p:nvPicPr>
        <p:blipFill>
          <a:blip r:embed="rId3"/>
          <a:stretch>
            <a:fillRect/>
          </a:stretch>
        </p:blipFill>
        <p:spPr>
          <a:xfrm>
            <a:off x="6317079" y="2263471"/>
            <a:ext cx="5046605" cy="3360198"/>
          </a:xfrm>
          <a:prstGeom prst="rect">
            <a:avLst/>
          </a:prstGeom>
        </p:spPr>
      </p:pic>
    </p:spTree>
    <p:extLst>
      <p:ext uri="{BB962C8B-B14F-4D97-AF65-F5344CB8AC3E}">
        <p14:creationId xmlns:p14="http://schemas.microsoft.com/office/powerpoint/2010/main" val="3982616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135560" y="274638"/>
            <a:ext cx="4691368" cy="1143000"/>
          </a:xfrm>
        </p:spPr>
        <p:txBody>
          <a:bodyPr>
            <a:normAutofit/>
          </a:bodyPr>
          <a:lstStyle/>
          <a:p>
            <a:r>
              <a:rPr lang="tr-TR" dirty="0">
                <a:solidFill>
                  <a:schemeClr val="bg1"/>
                </a:solidFill>
              </a:rPr>
              <a:t>Hane Ziyaretleri</a:t>
            </a:r>
          </a:p>
        </p:txBody>
      </p:sp>
      <p:sp>
        <p:nvSpPr>
          <p:cNvPr id="3" name="İçerik Yer Tutucusu 2"/>
          <p:cNvSpPr>
            <a:spLocks noGrp="1"/>
          </p:cNvSpPr>
          <p:nvPr>
            <p:ph idx="1"/>
          </p:nvPr>
        </p:nvSpPr>
        <p:spPr>
          <a:xfrm>
            <a:off x="2601157" y="1047565"/>
            <a:ext cx="7127042" cy="1260964"/>
          </a:xfrm>
        </p:spPr>
        <p:txBody>
          <a:bodyPr>
            <a:normAutofit/>
          </a:bodyPr>
          <a:lstStyle/>
          <a:p>
            <a:pPr marL="0" indent="0">
              <a:buNone/>
            </a:pPr>
            <a:r>
              <a:rPr lang="tr-TR" sz="2400" b="1" dirty="0">
                <a:solidFill>
                  <a:srgbClr val="FF0000"/>
                </a:solidFill>
              </a:rPr>
              <a:t> Mülki İdare Amirlerimizin Hane Ziyaretleri</a:t>
            </a:r>
          </a:p>
        </p:txBody>
      </p:sp>
      <p:pic>
        <p:nvPicPr>
          <p:cNvPr id="5" name="Resim 4">
            <a:extLst>
              <a:ext uri="{FF2B5EF4-FFF2-40B4-BE49-F238E27FC236}">
                <a16:creationId xmlns:a16="http://schemas.microsoft.com/office/drawing/2014/main" id="{D9FB592D-4FD0-4F23-B7F3-19F53B601FB6}"/>
              </a:ext>
            </a:extLst>
          </p:cNvPr>
          <p:cNvPicPr>
            <a:picLocks noChangeAspect="1"/>
          </p:cNvPicPr>
          <p:nvPr/>
        </p:nvPicPr>
        <p:blipFill>
          <a:blip r:embed="rId2"/>
          <a:stretch>
            <a:fillRect/>
          </a:stretch>
        </p:blipFill>
        <p:spPr>
          <a:xfrm>
            <a:off x="2352583" y="1606858"/>
            <a:ext cx="6942337" cy="4678532"/>
          </a:xfrm>
          <a:prstGeom prst="rect">
            <a:avLst/>
          </a:prstGeom>
        </p:spPr>
      </p:pic>
    </p:spTree>
    <p:extLst>
      <p:ext uri="{BB962C8B-B14F-4D97-AF65-F5344CB8AC3E}">
        <p14:creationId xmlns:p14="http://schemas.microsoft.com/office/powerpoint/2010/main" val="1801386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135560" y="274638"/>
            <a:ext cx="4691368" cy="1143000"/>
          </a:xfrm>
        </p:spPr>
        <p:txBody>
          <a:bodyPr>
            <a:normAutofit/>
          </a:bodyPr>
          <a:lstStyle/>
          <a:p>
            <a:r>
              <a:rPr lang="tr-TR" dirty="0">
                <a:solidFill>
                  <a:schemeClr val="bg1"/>
                </a:solidFill>
              </a:rPr>
              <a:t>Hane Ziyaretleri</a:t>
            </a:r>
          </a:p>
        </p:txBody>
      </p:sp>
      <p:sp>
        <p:nvSpPr>
          <p:cNvPr id="3" name="İçerik Yer Tutucusu 2"/>
          <p:cNvSpPr>
            <a:spLocks noGrp="1"/>
          </p:cNvSpPr>
          <p:nvPr>
            <p:ph idx="1"/>
          </p:nvPr>
        </p:nvSpPr>
        <p:spPr>
          <a:xfrm>
            <a:off x="2210540" y="1165529"/>
            <a:ext cx="7517660" cy="1143000"/>
          </a:xfrm>
        </p:spPr>
        <p:txBody>
          <a:bodyPr>
            <a:normAutofit/>
          </a:bodyPr>
          <a:lstStyle/>
          <a:p>
            <a:pPr marL="0" indent="0" algn="ctr">
              <a:buNone/>
            </a:pPr>
            <a:r>
              <a:rPr lang="tr-TR" sz="2400" b="1" dirty="0">
                <a:solidFill>
                  <a:srgbClr val="FF0000"/>
                </a:solidFill>
              </a:rPr>
              <a:t> İl Müdürümüz Sayın Naci YILMAZ ve kurum amirlerinin Hane Ziyaretleri</a:t>
            </a:r>
          </a:p>
        </p:txBody>
      </p:sp>
      <p:pic>
        <p:nvPicPr>
          <p:cNvPr id="9" name="Resim 8">
            <a:extLst>
              <a:ext uri="{FF2B5EF4-FFF2-40B4-BE49-F238E27FC236}">
                <a16:creationId xmlns:a16="http://schemas.microsoft.com/office/drawing/2014/main" id="{457916F9-4793-49C6-A19F-B774AF919D2E}"/>
              </a:ext>
            </a:extLst>
          </p:cNvPr>
          <p:cNvPicPr>
            <a:picLocks noChangeAspect="1"/>
          </p:cNvPicPr>
          <p:nvPr/>
        </p:nvPicPr>
        <p:blipFill>
          <a:blip r:embed="rId2"/>
          <a:stretch>
            <a:fillRect/>
          </a:stretch>
        </p:blipFill>
        <p:spPr>
          <a:xfrm>
            <a:off x="1056622" y="2113921"/>
            <a:ext cx="4572000" cy="3429000"/>
          </a:xfrm>
          <a:prstGeom prst="rect">
            <a:avLst/>
          </a:prstGeom>
        </p:spPr>
      </p:pic>
      <p:pic>
        <p:nvPicPr>
          <p:cNvPr id="12" name="Resim 11">
            <a:extLst>
              <a:ext uri="{FF2B5EF4-FFF2-40B4-BE49-F238E27FC236}">
                <a16:creationId xmlns:a16="http://schemas.microsoft.com/office/drawing/2014/main" id="{B3993E7E-0162-489F-B358-22FB73262E25}"/>
              </a:ext>
            </a:extLst>
          </p:cNvPr>
          <p:cNvPicPr>
            <a:picLocks noChangeAspect="1"/>
          </p:cNvPicPr>
          <p:nvPr/>
        </p:nvPicPr>
        <p:blipFill>
          <a:blip r:embed="rId3"/>
          <a:stretch>
            <a:fillRect/>
          </a:stretch>
        </p:blipFill>
        <p:spPr>
          <a:xfrm>
            <a:off x="6193654" y="2113921"/>
            <a:ext cx="4572000" cy="3429000"/>
          </a:xfrm>
          <a:prstGeom prst="rect">
            <a:avLst/>
          </a:prstGeom>
        </p:spPr>
      </p:pic>
    </p:spTree>
    <p:extLst>
      <p:ext uri="{BB962C8B-B14F-4D97-AF65-F5344CB8AC3E}">
        <p14:creationId xmlns:p14="http://schemas.microsoft.com/office/powerpoint/2010/main" val="3257848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135560" y="274638"/>
            <a:ext cx="4691368" cy="1143000"/>
          </a:xfrm>
        </p:spPr>
        <p:txBody>
          <a:bodyPr>
            <a:normAutofit/>
          </a:bodyPr>
          <a:lstStyle/>
          <a:p>
            <a:r>
              <a:rPr lang="tr-TR" dirty="0">
                <a:solidFill>
                  <a:schemeClr val="bg1"/>
                </a:solidFill>
              </a:rPr>
              <a:t>Hane Ziyaretleri</a:t>
            </a:r>
          </a:p>
        </p:txBody>
      </p:sp>
      <p:sp>
        <p:nvSpPr>
          <p:cNvPr id="3" name="İçerik Yer Tutucusu 2"/>
          <p:cNvSpPr>
            <a:spLocks noGrp="1"/>
          </p:cNvSpPr>
          <p:nvPr>
            <p:ph idx="1"/>
          </p:nvPr>
        </p:nvSpPr>
        <p:spPr>
          <a:xfrm>
            <a:off x="2210540" y="1165529"/>
            <a:ext cx="7517660" cy="1143000"/>
          </a:xfrm>
        </p:spPr>
        <p:txBody>
          <a:bodyPr>
            <a:normAutofit/>
          </a:bodyPr>
          <a:lstStyle/>
          <a:p>
            <a:pPr marL="0" indent="0" algn="ctr">
              <a:buNone/>
            </a:pPr>
            <a:r>
              <a:rPr lang="tr-TR" sz="2400" b="1" dirty="0">
                <a:solidFill>
                  <a:srgbClr val="FF0000"/>
                </a:solidFill>
              </a:rPr>
              <a:t> İlçelerimizde Hane Ziyaretleri</a:t>
            </a:r>
          </a:p>
        </p:txBody>
      </p:sp>
      <p:pic>
        <p:nvPicPr>
          <p:cNvPr id="6" name="Resim 5">
            <a:extLst>
              <a:ext uri="{FF2B5EF4-FFF2-40B4-BE49-F238E27FC236}">
                <a16:creationId xmlns:a16="http://schemas.microsoft.com/office/drawing/2014/main" id="{399CCE74-7659-42ED-9E2A-8A5B75E43D25}"/>
              </a:ext>
            </a:extLst>
          </p:cNvPr>
          <p:cNvPicPr>
            <a:picLocks noChangeAspect="1"/>
          </p:cNvPicPr>
          <p:nvPr/>
        </p:nvPicPr>
        <p:blipFill>
          <a:blip r:embed="rId2"/>
          <a:stretch>
            <a:fillRect/>
          </a:stretch>
        </p:blipFill>
        <p:spPr>
          <a:xfrm>
            <a:off x="1321907" y="1951718"/>
            <a:ext cx="5681709" cy="3740753"/>
          </a:xfrm>
          <a:prstGeom prst="rect">
            <a:avLst/>
          </a:prstGeom>
        </p:spPr>
      </p:pic>
      <p:pic>
        <p:nvPicPr>
          <p:cNvPr id="7" name="Resim 6">
            <a:extLst>
              <a:ext uri="{FF2B5EF4-FFF2-40B4-BE49-F238E27FC236}">
                <a16:creationId xmlns:a16="http://schemas.microsoft.com/office/drawing/2014/main" id="{9D1BCDAC-90C7-41BB-B654-090AE87F7154}"/>
              </a:ext>
            </a:extLst>
          </p:cNvPr>
          <p:cNvPicPr>
            <a:picLocks noChangeAspect="1"/>
          </p:cNvPicPr>
          <p:nvPr/>
        </p:nvPicPr>
        <p:blipFill>
          <a:blip r:embed="rId3"/>
          <a:stretch>
            <a:fillRect/>
          </a:stretch>
        </p:blipFill>
        <p:spPr>
          <a:xfrm>
            <a:off x="7392138" y="1817368"/>
            <a:ext cx="2906327" cy="3875103"/>
          </a:xfrm>
          <a:prstGeom prst="rect">
            <a:avLst/>
          </a:prstGeom>
        </p:spPr>
      </p:pic>
    </p:spTree>
    <p:extLst>
      <p:ext uri="{BB962C8B-B14F-4D97-AF65-F5344CB8AC3E}">
        <p14:creationId xmlns:p14="http://schemas.microsoft.com/office/powerpoint/2010/main" val="22032815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953087" y="257451"/>
            <a:ext cx="6383045" cy="1160185"/>
          </a:xfrm>
        </p:spPr>
        <p:txBody>
          <a:bodyPr/>
          <a:lstStyle/>
          <a:p>
            <a:r>
              <a:rPr lang="tr-TR" sz="3200" dirty="0">
                <a:solidFill>
                  <a:schemeClr val="bg1"/>
                </a:solidFill>
                <a:latin typeface="Book Antiqua" panose="02040602050305030304" pitchFamily="18" charset="0"/>
                <a:ea typeface="+mn-ea"/>
                <a:cs typeface="+mn-cs"/>
              </a:rPr>
              <a:t>Belirli Gün ve Haftalar</a:t>
            </a:r>
            <a:endParaRPr lang="tr-TR" sz="3200" dirty="0">
              <a:solidFill>
                <a:schemeClr val="bg1"/>
              </a:solidFill>
            </a:endParaRPr>
          </a:p>
        </p:txBody>
      </p:sp>
      <p:sp>
        <p:nvSpPr>
          <p:cNvPr id="3" name="İçerik Yer Tutucusu 2"/>
          <p:cNvSpPr>
            <a:spLocks noGrp="1"/>
          </p:cNvSpPr>
          <p:nvPr>
            <p:ph idx="1"/>
          </p:nvPr>
        </p:nvSpPr>
        <p:spPr>
          <a:xfrm>
            <a:off x="2920753" y="585926"/>
            <a:ext cx="6769347" cy="1473694"/>
          </a:xfrm>
        </p:spPr>
        <p:txBody>
          <a:bodyPr>
            <a:normAutofit fontScale="92500" lnSpcReduction="20000"/>
          </a:bodyPr>
          <a:lstStyle/>
          <a:p>
            <a:pPr marL="0" indent="0">
              <a:buNone/>
            </a:pPr>
            <a:r>
              <a:rPr lang="tr-TR" sz="2800" b="1" dirty="0"/>
              <a:t>                                                </a:t>
            </a:r>
          </a:p>
          <a:p>
            <a:pPr marL="0" indent="0">
              <a:buNone/>
            </a:pPr>
            <a:r>
              <a:rPr lang="tr-TR" sz="2800" b="1" dirty="0">
                <a:solidFill>
                  <a:srgbClr val="C00000"/>
                </a:solidFill>
              </a:rPr>
              <a:t>29 Ekim Cumhuriyet Bayramı Kabul Töreni</a:t>
            </a:r>
          </a:p>
          <a:p>
            <a:pPr marL="0" indent="0">
              <a:buNone/>
            </a:pPr>
            <a:r>
              <a:rPr lang="tr-TR" sz="2000" dirty="0"/>
              <a:t>Valimiz Sayın Atilla TOROS ve saygıdeğer eşleri Hanımefendi şehit ve gazi ailelerimiz ile yakından ilgilenmektedir.  </a:t>
            </a:r>
          </a:p>
          <a:p>
            <a:pPr marL="0" indent="0">
              <a:buNone/>
            </a:pPr>
            <a:endParaRPr lang="tr-TR" sz="2000" i="1" dirty="0"/>
          </a:p>
        </p:txBody>
      </p:sp>
      <p:pic>
        <p:nvPicPr>
          <p:cNvPr id="6" name="Resim 5">
            <a:extLst>
              <a:ext uri="{FF2B5EF4-FFF2-40B4-BE49-F238E27FC236}">
                <a16:creationId xmlns:a16="http://schemas.microsoft.com/office/drawing/2014/main" id="{23E250D1-3A4A-4FB9-BD45-ECE9D50784E4}"/>
              </a:ext>
            </a:extLst>
          </p:cNvPr>
          <p:cNvPicPr>
            <a:picLocks noChangeAspect="1"/>
          </p:cNvPicPr>
          <p:nvPr/>
        </p:nvPicPr>
        <p:blipFill>
          <a:blip r:embed="rId2"/>
          <a:stretch>
            <a:fillRect/>
          </a:stretch>
        </p:blipFill>
        <p:spPr>
          <a:xfrm>
            <a:off x="116028" y="2210540"/>
            <a:ext cx="5485782" cy="3581288"/>
          </a:xfrm>
          <a:prstGeom prst="rect">
            <a:avLst/>
          </a:prstGeom>
        </p:spPr>
      </p:pic>
      <p:pic>
        <p:nvPicPr>
          <p:cNvPr id="8" name="Resim 7">
            <a:extLst>
              <a:ext uri="{FF2B5EF4-FFF2-40B4-BE49-F238E27FC236}">
                <a16:creationId xmlns:a16="http://schemas.microsoft.com/office/drawing/2014/main" id="{63A75724-D4BD-49EA-97BB-EE9FB05F6B07}"/>
              </a:ext>
            </a:extLst>
          </p:cNvPr>
          <p:cNvPicPr>
            <a:picLocks noChangeAspect="1"/>
          </p:cNvPicPr>
          <p:nvPr/>
        </p:nvPicPr>
        <p:blipFill>
          <a:blip r:embed="rId3"/>
          <a:stretch>
            <a:fillRect/>
          </a:stretch>
        </p:blipFill>
        <p:spPr>
          <a:xfrm>
            <a:off x="5952845" y="2177249"/>
            <a:ext cx="5370255" cy="3581289"/>
          </a:xfrm>
          <a:prstGeom prst="rect">
            <a:avLst/>
          </a:prstGeom>
        </p:spPr>
      </p:pic>
    </p:spTree>
    <p:extLst>
      <p:ext uri="{BB962C8B-B14F-4D97-AF65-F5344CB8AC3E}">
        <p14:creationId xmlns:p14="http://schemas.microsoft.com/office/powerpoint/2010/main" val="15412812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953087" y="257451"/>
            <a:ext cx="6383045" cy="1160185"/>
          </a:xfrm>
        </p:spPr>
        <p:txBody>
          <a:bodyPr/>
          <a:lstStyle/>
          <a:p>
            <a:r>
              <a:rPr lang="tr-TR" sz="3200" dirty="0">
                <a:solidFill>
                  <a:schemeClr val="bg1"/>
                </a:solidFill>
                <a:latin typeface="Book Antiqua" panose="02040602050305030304" pitchFamily="18" charset="0"/>
                <a:ea typeface="+mn-ea"/>
                <a:cs typeface="+mn-cs"/>
              </a:rPr>
              <a:t>Belirli Gün ve Haftalar</a:t>
            </a:r>
            <a:endParaRPr lang="tr-TR" sz="3200" dirty="0">
              <a:solidFill>
                <a:schemeClr val="bg1"/>
              </a:solidFill>
            </a:endParaRPr>
          </a:p>
        </p:txBody>
      </p:sp>
      <p:sp>
        <p:nvSpPr>
          <p:cNvPr id="3" name="İçerik Yer Tutucusu 2"/>
          <p:cNvSpPr>
            <a:spLocks noGrp="1"/>
          </p:cNvSpPr>
          <p:nvPr>
            <p:ph idx="1"/>
          </p:nvPr>
        </p:nvSpPr>
        <p:spPr>
          <a:xfrm>
            <a:off x="2920753" y="585926"/>
            <a:ext cx="6769347" cy="1473694"/>
          </a:xfrm>
        </p:spPr>
        <p:txBody>
          <a:bodyPr>
            <a:normAutofit/>
          </a:bodyPr>
          <a:lstStyle/>
          <a:p>
            <a:pPr marL="0" indent="0">
              <a:buNone/>
            </a:pPr>
            <a:r>
              <a:rPr lang="tr-TR" sz="2800" b="1" dirty="0"/>
              <a:t>                                                </a:t>
            </a:r>
            <a:endParaRPr lang="tr-TR" sz="2800" b="1" dirty="0">
              <a:solidFill>
                <a:srgbClr val="C00000"/>
              </a:solidFill>
            </a:endParaRPr>
          </a:p>
          <a:p>
            <a:pPr marL="0" indent="0">
              <a:buNone/>
            </a:pPr>
            <a:r>
              <a:rPr lang="tr-TR" sz="2000" dirty="0"/>
              <a:t>Valimiz Sayın Atilla TOROS ve saygıdeğer eşleri Hanımefendi şehit ve gazi ailelerimiz ile yakından ilgilenmektedir.  </a:t>
            </a:r>
          </a:p>
          <a:p>
            <a:pPr marL="0" indent="0">
              <a:buNone/>
            </a:pPr>
            <a:endParaRPr lang="tr-TR" sz="2000" i="1" dirty="0"/>
          </a:p>
        </p:txBody>
      </p:sp>
      <p:pic>
        <p:nvPicPr>
          <p:cNvPr id="7" name="Resim 6">
            <a:extLst>
              <a:ext uri="{FF2B5EF4-FFF2-40B4-BE49-F238E27FC236}">
                <a16:creationId xmlns:a16="http://schemas.microsoft.com/office/drawing/2014/main" id="{C1AFE6AB-4430-453D-BD59-EED57A029F92}"/>
              </a:ext>
            </a:extLst>
          </p:cNvPr>
          <p:cNvPicPr>
            <a:picLocks noChangeAspect="1"/>
          </p:cNvPicPr>
          <p:nvPr/>
        </p:nvPicPr>
        <p:blipFill>
          <a:blip r:embed="rId2"/>
          <a:stretch>
            <a:fillRect/>
          </a:stretch>
        </p:blipFill>
        <p:spPr>
          <a:xfrm>
            <a:off x="319304" y="2156506"/>
            <a:ext cx="5427375" cy="3622773"/>
          </a:xfrm>
          <a:prstGeom prst="rect">
            <a:avLst/>
          </a:prstGeom>
        </p:spPr>
      </p:pic>
      <p:pic>
        <p:nvPicPr>
          <p:cNvPr id="10" name="Resim 9">
            <a:extLst>
              <a:ext uri="{FF2B5EF4-FFF2-40B4-BE49-F238E27FC236}">
                <a16:creationId xmlns:a16="http://schemas.microsoft.com/office/drawing/2014/main" id="{F11A68E5-5F73-49C6-8E20-376357083983}"/>
              </a:ext>
            </a:extLst>
          </p:cNvPr>
          <p:cNvPicPr>
            <a:picLocks noChangeAspect="1"/>
          </p:cNvPicPr>
          <p:nvPr/>
        </p:nvPicPr>
        <p:blipFill>
          <a:blip r:embed="rId3"/>
          <a:stretch>
            <a:fillRect/>
          </a:stretch>
        </p:blipFill>
        <p:spPr>
          <a:xfrm>
            <a:off x="6159126" y="2219417"/>
            <a:ext cx="5160354" cy="3444536"/>
          </a:xfrm>
          <a:prstGeom prst="rect">
            <a:avLst/>
          </a:prstGeom>
        </p:spPr>
      </p:pic>
    </p:spTree>
    <p:extLst>
      <p:ext uri="{BB962C8B-B14F-4D97-AF65-F5344CB8AC3E}">
        <p14:creationId xmlns:p14="http://schemas.microsoft.com/office/powerpoint/2010/main" val="12412949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953087" y="257451"/>
            <a:ext cx="6383045" cy="1160185"/>
          </a:xfrm>
        </p:spPr>
        <p:txBody>
          <a:bodyPr/>
          <a:lstStyle/>
          <a:p>
            <a:r>
              <a:rPr lang="tr-TR" sz="3200" dirty="0">
                <a:solidFill>
                  <a:schemeClr val="bg1"/>
                </a:solidFill>
                <a:latin typeface="Book Antiqua" panose="02040602050305030304" pitchFamily="18" charset="0"/>
                <a:ea typeface="+mn-ea"/>
                <a:cs typeface="+mn-cs"/>
              </a:rPr>
              <a:t>Belirli Gün ve Haftalar</a:t>
            </a:r>
            <a:endParaRPr lang="tr-TR" sz="3200" dirty="0">
              <a:solidFill>
                <a:schemeClr val="bg1"/>
              </a:solidFill>
            </a:endParaRPr>
          </a:p>
        </p:txBody>
      </p:sp>
      <p:sp>
        <p:nvSpPr>
          <p:cNvPr id="3" name="İçerik Yer Tutucusu 2"/>
          <p:cNvSpPr>
            <a:spLocks noGrp="1"/>
          </p:cNvSpPr>
          <p:nvPr>
            <p:ph idx="1"/>
          </p:nvPr>
        </p:nvSpPr>
        <p:spPr>
          <a:xfrm>
            <a:off x="2920753" y="585926"/>
            <a:ext cx="6769347" cy="1473694"/>
          </a:xfrm>
        </p:spPr>
        <p:txBody>
          <a:bodyPr>
            <a:normAutofit/>
          </a:bodyPr>
          <a:lstStyle/>
          <a:p>
            <a:pPr marL="0" indent="0">
              <a:buNone/>
            </a:pPr>
            <a:r>
              <a:rPr lang="tr-TR" sz="2800" b="1" dirty="0"/>
              <a:t>                                                </a:t>
            </a:r>
            <a:endParaRPr lang="tr-TR" sz="2800" b="1" dirty="0">
              <a:solidFill>
                <a:srgbClr val="C00000"/>
              </a:solidFill>
            </a:endParaRPr>
          </a:p>
          <a:p>
            <a:pPr marL="0" indent="0" algn="ctr">
              <a:buNone/>
            </a:pPr>
            <a:r>
              <a:rPr lang="tr-TR" sz="2000" b="1" dirty="0">
                <a:solidFill>
                  <a:srgbClr val="C00000"/>
                </a:solidFill>
              </a:rPr>
              <a:t>19 Eylül Gaziler Günü</a:t>
            </a:r>
          </a:p>
          <a:p>
            <a:pPr marL="0" indent="0">
              <a:buNone/>
            </a:pPr>
            <a:endParaRPr lang="tr-TR" sz="2000" i="1" dirty="0"/>
          </a:p>
        </p:txBody>
      </p:sp>
      <p:pic>
        <p:nvPicPr>
          <p:cNvPr id="6" name="Resim 5">
            <a:extLst>
              <a:ext uri="{FF2B5EF4-FFF2-40B4-BE49-F238E27FC236}">
                <a16:creationId xmlns:a16="http://schemas.microsoft.com/office/drawing/2014/main" id="{6C8DD54B-18CC-4C8C-943B-A52EFBB76103}"/>
              </a:ext>
            </a:extLst>
          </p:cNvPr>
          <p:cNvPicPr>
            <a:picLocks noChangeAspect="1"/>
          </p:cNvPicPr>
          <p:nvPr/>
        </p:nvPicPr>
        <p:blipFill>
          <a:blip r:embed="rId2"/>
          <a:stretch>
            <a:fillRect/>
          </a:stretch>
        </p:blipFill>
        <p:spPr>
          <a:xfrm>
            <a:off x="648071" y="2240760"/>
            <a:ext cx="5095781" cy="3559945"/>
          </a:xfrm>
          <a:prstGeom prst="rect">
            <a:avLst/>
          </a:prstGeom>
        </p:spPr>
      </p:pic>
      <p:pic>
        <p:nvPicPr>
          <p:cNvPr id="9" name="Resim 8">
            <a:extLst>
              <a:ext uri="{FF2B5EF4-FFF2-40B4-BE49-F238E27FC236}">
                <a16:creationId xmlns:a16="http://schemas.microsoft.com/office/drawing/2014/main" id="{BADA7130-B146-4D77-9C48-AD4685DCDC06}"/>
              </a:ext>
            </a:extLst>
          </p:cNvPr>
          <p:cNvPicPr>
            <a:picLocks noChangeAspect="1"/>
          </p:cNvPicPr>
          <p:nvPr/>
        </p:nvPicPr>
        <p:blipFill>
          <a:blip r:embed="rId3"/>
          <a:stretch>
            <a:fillRect/>
          </a:stretch>
        </p:blipFill>
        <p:spPr>
          <a:xfrm>
            <a:off x="6096000" y="2240760"/>
            <a:ext cx="5205274" cy="3551068"/>
          </a:xfrm>
          <a:prstGeom prst="rect">
            <a:avLst/>
          </a:prstGeom>
        </p:spPr>
      </p:pic>
    </p:spTree>
    <p:extLst>
      <p:ext uri="{BB962C8B-B14F-4D97-AF65-F5344CB8AC3E}">
        <p14:creationId xmlns:p14="http://schemas.microsoft.com/office/powerpoint/2010/main" val="18773795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75535" y="257451"/>
            <a:ext cx="6436310" cy="1160185"/>
          </a:xfrm>
        </p:spPr>
        <p:txBody>
          <a:bodyPr/>
          <a:lstStyle/>
          <a:p>
            <a:r>
              <a:rPr lang="tr-TR" sz="3200" dirty="0">
                <a:solidFill>
                  <a:schemeClr val="bg1"/>
                </a:solidFill>
                <a:latin typeface="Book Antiqua" panose="02040602050305030304" pitchFamily="18" charset="0"/>
                <a:ea typeface="+mn-ea"/>
                <a:cs typeface="+mn-cs"/>
              </a:rPr>
              <a:t>Belirli Gün ve Haftalar</a:t>
            </a:r>
            <a:endParaRPr lang="tr-TR" sz="3200" dirty="0">
              <a:solidFill>
                <a:schemeClr val="bg1"/>
              </a:solidFill>
            </a:endParaRPr>
          </a:p>
        </p:txBody>
      </p:sp>
      <p:sp>
        <p:nvSpPr>
          <p:cNvPr id="3" name="İçerik Yer Tutucusu 2"/>
          <p:cNvSpPr>
            <a:spLocks noGrp="1"/>
          </p:cNvSpPr>
          <p:nvPr>
            <p:ph idx="1"/>
          </p:nvPr>
        </p:nvSpPr>
        <p:spPr>
          <a:xfrm>
            <a:off x="2920753" y="585926"/>
            <a:ext cx="6769347" cy="1473694"/>
          </a:xfrm>
        </p:spPr>
        <p:txBody>
          <a:bodyPr>
            <a:normAutofit/>
          </a:bodyPr>
          <a:lstStyle/>
          <a:p>
            <a:pPr marL="0" indent="0">
              <a:buNone/>
            </a:pPr>
            <a:r>
              <a:rPr lang="tr-TR" sz="2800" b="1" dirty="0"/>
              <a:t>                                                </a:t>
            </a:r>
            <a:endParaRPr lang="tr-TR" sz="2800" b="1" dirty="0">
              <a:solidFill>
                <a:srgbClr val="C00000"/>
              </a:solidFill>
            </a:endParaRPr>
          </a:p>
          <a:p>
            <a:pPr marL="0" indent="0" algn="ctr">
              <a:buNone/>
            </a:pPr>
            <a:endParaRPr lang="tr-TR" sz="2000" b="1" dirty="0">
              <a:solidFill>
                <a:srgbClr val="C00000"/>
              </a:solidFill>
            </a:endParaRPr>
          </a:p>
          <a:p>
            <a:pPr marL="0" indent="0">
              <a:buNone/>
            </a:pPr>
            <a:endParaRPr lang="tr-TR" sz="2000" i="1" dirty="0"/>
          </a:p>
        </p:txBody>
      </p:sp>
      <p:pic>
        <p:nvPicPr>
          <p:cNvPr id="7" name="Resim 6">
            <a:extLst>
              <a:ext uri="{FF2B5EF4-FFF2-40B4-BE49-F238E27FC236}">
                <a16:creationId xmlns:a16="http://schemas.microsoft.com/office/drawing/2014/main" id="{45E4CCFA-131B-4013-97C8-430BAC0EAD82}"/>
              </a:ext>
            </a:extLst>
          </p:cNvPr>
          <p:cNvPicPr>
            <a:picLocks noChangeAspect="1"/>
          </p:cNvPicPr>
          <p:nvPr/>
        </p:nvPicPr>
        <p:blipFill>
          <a:blip r:embed="rId2"/>
          <a:stretch>
            <a:fillRect/>
          </a:stretch>
        </p:blipFill>
        <p:spPr>
          <a:xfrm>
            <a:off x="2400793" y="1322773"/>
            <a:ext cx="7289307" cy="4859538"/>
          </a:xfrm>
          <a:prstGeom prst="rect">
            <a:avLst/>
          </a:prstGeom>
        </p:spPr>
      </p:pic>
    </p:spTree>
    <p:extLst>
      <p:ext uri="{BB962C8B-B14F-4D97-AF65-F5344CB8AC3E}">
        <p14:creationId xmlns:p14="http://schemas.microsoft.com/office/powerpoint/2010/main" val="3849419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67DD30F-7974-4C33-AA64-D6C2C1219A25}"/>
              </a:ext>
            </a:extLst>
          </p:cNvPr>
          <p:cNvSpPr>
            <a:spLocks noGrp="1"/>
          </p:cNvSpPr>
          <p:nvPr>
            <p:ph type="title"/>
          </p:nvPr>
        </p:nvSpPr>
        <p:spPr>
          <a:xfrm>
            <a:off x="2957744" y="216118"/>
            <a:ext cx="6276511" cy="651125"/>
          </a:xfr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fontAlgn="base" hangingPunct="0">
              <a:lnSpc>
                <a:spcPct val="100000"/>
              </a:lnSpc>
              <a:spcBef>
                <a:spcPct val="0"/>
              </a:spcBef>
              <a:spcAft>
                <a:spcPct val="0"/>
              </a:spcAft>
              <a:buClr>
                <a:srgbClr val="000000"/>
              </a:buClr>
              <a:buFont typeface="Arial"/>
            </a:pPr>
            <a:r>
              <a:rPr lang="tr-TR" sz="3200" kern="1200" dirty="0">
                <a:solidFill>
                  <a:prstClr val="white"/>
                </a:solidFill>
                <a:latin typeface="+mn-lt"/>
                <a:ea typeface="+mn-ea"/>
                <a:cs typeface="+mn-cs"/>
                <a:sym typeface="Arial"/>
              </a:rPr>
              <a:t>Şehit Ve Gazi Sayılarımız</a:t>
            </a:r>
          </a:p>
        </p:txBody>
      </p:sp>
      <p:sp>
        <p:nvSpPr>
          <p:cNvPr id="3" name="İçerik Yer Tutucusu 2">
            <a:extLst>
              <a:ext uri="{FF2B5EF4-FFF2-40B4-BE49-F238E27FC236}">
                <a16:creationId xmlns:a16="http://schemas.microsoft.com/office/drawing/2014/main" id="{08215C48-5B92-453C-854F-9F86BE67D771}"/>
              </a:ext>
            </a:extLst>
          </p:cNvPr>
          <p:cNvSpPr>
            <a:spLocks noGrp="1"/>
          </p:cNvSpPr>
          <p:nvPr>
            <p:ph idx="1"/>
          </p:nvPr>
        </p:nvSpPr>
        <p:spPr>
          <a:xfrm>
            <a:off x="667306" y="2505724"/>
            <a:ext cx="4508695" cy="4525963"/>
          </a:xfrm>
        </p:spPr>
        <p:txBody>
          <a:bodyPr/>
          <a:lstStyle/>
          <a:p>
            <a:endParaRPr lang="tr-TR" dirty="0"/>
          </a:p>
          <a:p>
            <a:r>
              <a:rPr lang="tr-TR" sz="3600" b="1" dirty="0">
                <a:solidFill>
                  <a:schemeClr val="accent2"/>
                </a:solidFill>
              </a:rPr>
              <a:t>Şehit Sayımız   :520</a:t>
            </a:r>
          </a:p>
          <a:p>
            <a:r>
              <a:rPr lang="tr-TR" sz="3600" b="1" dirty="0">
                <a:solidFill>
                  <a:schemeClr val="accent2"/>
                </a:solidFill>
              </a:rPr>
              <a:t>Gazi Sayımız  :866</a:t>
            </a:r>
            <a:br>
              <a:rPr lang="tr-TR" dirty="0"/>
            </a:br>
            <a:endParaRPr lang="tr-TR" dirty="0"/>
          </a:p>
        </p:txBody>
      </p:sp>
    </p:spTree>
    <p:extLst>
      <p:ext uri="{BB962C8B-B14F-4D97-AF65-F5344CB8AC3E}">
        <p14:creationId xmlns:p14="http://schemas.microsoft.com/office/powerpoint/2010/main" val="4293305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75535" y="257451"/>
            <a:ext cx="6436310" cy="1160185"/>
          </a:xfrm>
        </p:spPr>
        <p:txBody>
          <a:bodyPr/>
          <a:lstStyle/>
          <a:p>
            <a:r>
              <a:rPr lang="tr-TR" sz="3200" dirty="0">
                <a:solidFill>
                  <a:schemeClr val="bg1"/>
                </a:solidFill>
                <a:latin typeface="Book Antiqua" panose="02040602050305030304" pitchFamily="18" charset="0"/>
                <a:ea typeface="+mn-ea"/>
                <a:cs typeface="+mn-cs"/>
              </a:rPr>
              <a:t>Belirli Gün ve Haftalar</a:t>
            </a:r>
            <a:endParaRPr lang="tr-TR" sz="3200" dirty="0">
              <a:solidFill>
                <a:schemeClr val="bg1"/>
              </a:solidFill>
            </a:endParaRPr>
          </a:p>
        </p:txBody>
      </p:sp>
      <p:sp>
        <p:nvSpPr>
          <p:cNvPr id="3" name="İçerik Yer Tutucusu 2"/>
          <p:cNvSpPr>
            <a:spLocks noGrp="1"/>
          </p:cNvSpPr>
          <p:nvPr>
            <p:ph idx="1"/>
          </p:nvPr>
        </p:nvSpPr>
        <p:spPr>
          <a:xfrm>
            <a:off x="2920753" y="585926"/>
            <a:ext cx="6769347" cy="1473694"/>
          </a:xfrm>
        </p:spPr>
        <p:txBody>
          <a:bodyPr>
            <a:normAutofit/>
          </a:bodyPr>
          <a:lstStyle/>
          <a:p>
            <a:pPr marL="0" indent="0">
              <a:buNone/>
            </a:pPr>
            <a:r>
              <a:rPr lang="tr-TR" sz="2800" b="1" dirty="0"/>
              <a:t>                                                </a:t>
            </a:r>
            <a:endParaRPr lang="tr-TR" sz="2800" b="1" dirty="0">
              <a:solidFill>
                <a:srgbClr val="C00000"/>
              </a:solidFill>
            </a:endParaRPr>
          </a:p>
          <a:p>
            <a:pPr marL="0" indent="0" algn="ctr">
              <a:buNone/>
            </a:pPr>
            <a:endParaRPr lang="tr-TR" sz="2000" b="1" dirty="0">
              <a:solidFill>
                <a:srgbClr val="C00000"/>
              </a:solidFill>
            </a:endParaRPr>
          </a:p>
          <a:p>
            <a:pPr marL="0" indent="0">
              <a:buNone/>
            </a:pPr>
            <a:endParaRPr lang="tr-TR" sz="2000" i="1" dirty="0"/>
          </a:p>
        </p:txBody>
      </p:sp>
      <p:pic>
        <p:nvPicPr>
          <p:cNvPr id="5" name="Resim 4">
            <a:extLst>
              <a:ext uri="{FF2B5EF4-FFF2-40B4-BE49-F238E27FC236}">
                <a16:creationId xmlns:a16="http://schemas.microsoft.com/office/drawing/2014/main" id="{E8FE215B-EC1B-4F03-874C-5485D5B9B62C}"/>
              </a:ext>
            </a:extLst>
          </p:cNvPr>
          <p:cNvPicPr>
            <a:picLocks noChangeAspect="1"/>
          </p:cNvPicPr>
          <p:nvPr/>
        </p:nvPicPr>
        <p:blipFill>
          <a:blip r:embed="rId2"/>
          <a:stretch>
            <a:fillRect/>
          </a:stretch>
        </p:blipFill>
        <p:spPr>
          <a:xfrm>
            <a:off x="639191" y="2059620"/>
            <a:ext cx="5098304" cy="3500105"/>
          </a:xfrm>
          <a:prstGeom prst="rect">
            <a:avLst/>
          </a:prstGeom>
        </p:spPr>
      </p:pic>
      <p:pic>
        <p:nvPicPr>
          <p:cNvPr id="8" name="Resim 7">
            <a:extLst>
              <a:ext uri="{FF2B5EF4-FFF2-40B4-BE49-F238E27FC236}">
                <a16:creationId xmlns:a16="http://schemas.microsoft.com/office/drawing/2014/main" id="{45931B4E-3EF2-4FE2-A283-AB351931D00B}"/>
              </a:ext>
            </a:extLst>
          </p:cNvPr>
          <p:cNvPicPr>
            <a:picLocks noChangeAspect="1"/>
          </p:cNvPicPr>
          <p:nvPr/>
        </p:nvPicPr>
        <p:blipFill>
          <a:blip r:embed="rId3"/>
          <a:stretch>
            <a:fillRect/>
          </a:stretch>
        </p:blipFill>
        <p:spPr>
          <a:xfrm>
            <a:off x="6190014" y="2067978"/>
            <a:ext cx="4765031" cy="3311890"/>
          </a:xfrm>
          <a:prstGeom prst="rect">
            <a:avLst/>
          </a:prstGeom>
        </p:spPr>
      </p:pic>
    </p:spTree>
    <p:extLst>
      <p:ext uri="{BB962C8B-B14F-4D97-AF65-F5344CB8AC3E}">
        <p14:creationId xmlns:p14="http://schemas.microsoft.com/office/powerpoint/2010/main" val="1823759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75535" y="257451"/>
            <a:ext cx="6436310" cy="1160185"/>
          </a:xfrm>
        </p:spPr>
        <p:txBody>
          <a:bodyPr/>
          <a:lstStyle/>
          <a:p>
            <a:r>
              <a:rPr lang="tr-TR" sz="3200" dirty="0">
                <a:solidFill>
                  <a:schemeClr val="bg1"/>
                </a:solidFill>
                <a:latin typeface="Book Antiqua" panose="02040602050305030304" pitchFamily="18" charset="0"/>
                <a:ea typeface="+mn-ea"/>
                <a:cs typeface="+mn-cs"/>
              </a:rPr>
              <a:t>Belirli Gün ve Haftalar</a:t>
            </a:r>
            <a:endParaRPr lang="tr-TR" sz="3200" dirty="0">
              <a:solidFill>
                <a:schemeClr val="bg1"/>
              </a:solidFill>
            </a:endParaRPr>
          </a:p>
        </p:txBody>
      </p:sp>
      <p:sp>
        <p:nvSpPr>
          <p:cNvPr id="3" name="İçerik Yer Tutucusu 2"/>
          <p:cNvSpPr>
            <a:spLocks noGrp="1"/>
          </p:cNvSpPr>
          <p:nvPr>
            <p:ph idx="1"/>
          </p:nvPr>
        </p:nvSpPr>
        <p:spPr>
          <a:xfrm>
            <a:off x="2920753" y="585926"/>
            <a:ext cx="6769347" cy="1473694"/>
          </a:xfrm>
        </p:spPr>
        <p:txBody>
          <a:bodyPr>
            <a:normAutofit/>
          </a:bodyPr>
          <a:lstStyle/>
          <a:p>
            <a:pPr marL="0" indent="0">
              <a:buNone/>
            </a:pPr>
            <a:r>
              <a:rPr lang="tr-TR" sz="2800" b="1" dirty="0"/>
              <a:t>                                                </a:t>
            </a:r>
            <a:endParaRPr lang="tr-TR" sz="2800" b="1" dirty="0">
              <a:solidFill>
                <a:srgbClr val="C00000"/>
              </a:solidFill>
            </a:endParaRPr>
          </a:p>
          <a:p>
            <a:pPr marL="0" indent="0" algn="ctr">
              <a:buNone/>
            </a:pPr>
            <a:endParaRPr lang="tr-TR" sz="2000" b="1" dirty="0">
              <a:solidFill>
                <a:srgbClr val="C00000"/>
              </a:solidFill>
            </a:endParaRPr>
          </a:p>
          <a:p>
            <a:pPr marL="0" indent="0">
              <a:buNone/>
            </a:pPr>
            <a:endParaRPr lang="tr-TR" sz="2000" i="1" dirty="0"/>
          </a:p>
        </p:txBody>
      </p:sp>
      <p:pic>
        <p:nvPicPr>
          <p:cNvPr id="6" name="Resim 5">
            <a:extLst>
              <a:ext uri="{FF2B5EF4-FFF2-40B4-BE49-F238E27FC236}">
                <a16:creationId xmlns:a16="http://schemas.microsoft.com/office/drawing/2014/main" id="{7C2CCAB0-B036-471F-8C50-BA2E06B624AD}"/>
              </a:ext>
            </a:extLst>
          </p:cNvPr>
          <p:cNvPicPr>
            <a:picLocks noChangeAspect="1"/>
          </p:cNvPicPr>
          <p:nvPr/>
        </p:nvPicPr>
        <p:blipFill>
          <a:blip r:embed="rId2"/>
          <a:stretch>
            <a:fillRect/>
          </a:stretch>
        </p:blipFill>
        <p:spPr>
          <a:xfrm>
            <a:off x="586637" y="1904207"/>
            <a:ext cx="4615678" cy="3422394"/>
          </a:xfrm>
          <a:prstGeom prst="rect">
            <a:avLst/>
          </a:prstGeom>
        </p:spPr>
      </p:pic>
      <p:pic>
        <p:nvPicPr>
          <p:cNvPr id="9" name="Resim 8">
            <a:extLst>
              <a:ext uri="{FF2B5EF4-FFF2-40B4-BE49-F238E27FC236}">
                <a16:creationId xmlns:a16="http://schemas.microsoft.com/office/drawing/2014/main" id="{2E262FDE-1DF1-4ACA-9851-6A0FB5582886}"/>
              </a:ext>
            </a:extLst>
          </p:cNvPr>
          <p:cNvPicPr>
            <a:picLocks noChangeAspect="1"/>
          </p:cNvPicPr>
          <p:nvPr/>
        </p:nvPicPr>
        <p:blipFill>
          <a:blip r:embed="rId3"/>
          <a:stretch>
            <a:fillRect/>
          </a:stretch>
        </p:blipFill>
        <p:spPr>
          <a:xfrm>
            <a:off x="5743851" y="1794984"/>
            <a:ext cx="5193437" cy="3531617"/>
          </a:xfrm>
          <a:prstGeom prst="rect">
            <a:avLst/>
          </a:prstGeom>
        </p:spPr>
      </p:pic>
    </p:spTree>
    <p:extLst>
      <p:ext uri="{BB962C8B-B14F-4D97-AF65-F5344CB8AC3E}">
        <p14:creationId xmlns:p14="http://schemas.microsoft.com/office/powerpoint/2010/main" val="3565123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225119" y="257451"/>
            <a:ext cx="6462944" cy="1160185"/>
          </a:xfrm>
        </p:spPr>
        <p:txBody>
          <a:bodyPr/>
          <a:lstStyle/>
          <a:p>
            <a:r>
              <a:rPr lang="tr-TR" sz="3200" dirty="0">
                <a:solidFill>
                  <a:schemeClr val="bg1"/>
                </a:solidFill>
                <a:latin typeface="Book Antiqua" panose="02040602050305030304" pitchFamily="18" charset="0"/>
                <a:ea typeface="+mn-ea"/>
                <a:cs typeface="+mn-cs"/>
              </a:rPr>
              <a:t>Anma Programları </a:t>
            </a:r>
            <a:endParaRPr lang="tr-TR" sz="3200" dirty="0">
              <a:solidFill>
                <a:schemeClr val="bg1"/>
              </a:solidFill>
            </a:endParaRPr>
          </a:p>
        </p:txBody>
      </p:sp>
      <p:sp>
        <p:nvSpPr>
          <p:cNvPr id="3" name="İçerik Yer Tutucusu 2"/>
          <p:cNvSpPr>
            <a:spLocks noGrp="1"/>
          </p:cNvSpPr>
          <p:nvPr>
            <p:ph idx="1"/>
          </p:nvPr>
        </p:nvSpPr>
        <p:spPr>
          <a:xfrm>
            <a:off x="2920753" y="585926"/>
            <a:ext cx="6769347" cy="1473694"/>
          </a:xfrm>
        </p:spPr>
        <p:txBody>
          <a:bodyPr>
            <a:normAutofit/>
          </a:bodyPr>
          <a:lstStyle/>
          <a:p>
            <a:pPr marL="0" indent="0">
              <a:buNone/>
            </a:pPr>
            <a:r>
              <a:rPr lang="tr-TR" sz="2800" b="1" dirty="0"/>
              <a:t>                                                </a:t>
            </a:r>
            <a:endParaRPr lang="tr-TR" sz="2800" b="1" dirty="0">
              <a:solidFill>
                <a:srgbClr val="C00000"/>
              </a:solidFill>
            </a:endParaRPr>
          </a:p>
          <a:p>
            <a:pPr marL="0" indent="0" algn="ctr">
              <a:buNone/>
            </a:pPr>
            <a:endParaRPr lang="tr-TR" sz="2000" b="1" dirty="0">
              <a:solidFill>
                <a:srgbClr val="C00000"/>
              </a:solidFill>
            </a:endParaRPr>
          </a:p>
          <a:p>
            <a:pPr marL="0" indent="0">
              <a:buNone/>
            </a:pPr>
            <a:endParaRPr lang="tr-TR" sz="2000" i="1" dirty="0"/>
          </a:p>
        </p:txBody>
      </p:sp>
      <p:pic>
        <p:nvPicPr>
          <p:cNvPr id="7" name="Resim 6">
            <a:extLst>
              <a:ext uri="{FF2B5EF4-FFF2-40B4-BE49-F238E27FC236}">
                <a16:creationId xmlns:a16="http://schemas.microsoft.com/office/drawing/2014/main" id="{2A219189-9E98-41B1-A615-BD3D8AAC5DF2}"/>
              </a:ext>
            </a:extLst>
          </p:cNvPr>
          <p:cNvPicPr>
            <a:picLocks noChangeAspect="1"/>
          </p:cNvPicPr>
          <p:nvPr/>
        </p:nvPicPr>
        <p:blipFill>
          <a:blip r:embed="rId2"/>
          <a:stretch>
            <a:fillRect/>
          </a:stretch>
        </p:blipFill>
        <p:spPr>
          <a:xfrm>
            <a:off x="1851676" y="1207365"/>
            <a:ext cx="4034899" cy="5059263"/>
          </a:xfrm>
          <a:prstGeom prst="rect">
            <a:avLst/>
          </a:prstGeom>
        </p:spPr>
      </p:pic>
      <p:pic>
        <p:nvPicPr>
          <p:cNvPr id="10" name="Resim 9">
            <a:extLst>
              <a:ext uri="{FF2B5EF4-FFF2-40B4-BE49-F238E27FC236}">
                <a16:creationId xmlns:a16="http://schemas.microsoft.com/office/drawing/2014/main" id="{28733506-FEFE-47F4-8D27-075221202E1D}"/>
              </a:ext>
            </a:extLst>
          </p:cNvPr>
          <p:cNvPicPr>
            <a:picLocks noChangeAspect="1"/>
          </p:cNvPicPr>
          <p:nvPr/>
        </p:nvPicPr>
        <p:blipFill>
          <a:blip r:embed="rId3"/>
          <a:stretch>
            <a:fillRect/>
          </a:stretch>
        </p:blipFill>
        <p:spPr>
          <a:xfrm>
            <a:off x="6305425" y="1159680"/>
            <a:ext cx="3548109" cy="2361460"/>
          </a:xfrm>
          <a:prstGeom prst="rect">
            <a:avLst/>
          </a:prstGeom>
        </p:spPr>
      </p:pic>
      <p:pic>
        <p:nvPicPr>
          <p:cNvPr id="12" name="Resim 11">
            <a:extLst>
              <a:ext uri="{FF2B5EF4-FFF2-40B4-BE49-F238E27FC236}">
                <a16:creationId xmlns:a16="http://schemas.microsoft.com/office/drawing/2014/main" id="{579C2D4D-4D6F-442B-8910-8A78AFD3B862}"/>
              </a:ext>
            </a:extLst>
          </p:cNvPr>
          <p:cNvPicPr>
            <a:picLocks noChangeAspect="1"/>
          </p:cNvPicPr>
          <p:nvPr/>
        </p:nvPicPr>
        <p:blipFill>
          <a:blip r:embed="rId4"/>
          <a:stretch>
            <a:fillRect/>
          </a:stretch>
        </p:blipFill>
        <p:spPr>
          <a:xfrm>
            <a:off x="6305425" y="3641751"/>
            <a:ext cx="3548109" cy="2661082"/>
          </a:xfrm>
          <a:prstGeom prst="rect">
            <a:avLst/>
          </a:prstGeom>
        </p:spPr>
      </p:pic>
    </p:spTree>
    <p:extLst>
      <p:ext uri="{BB962C8B-B14F-4D97-AF65-F5344CB8AC3E}">
        <p14:creationId xmlns:p14="http://schemas.microsoft.com/office/powerpoint/2010/main" val="165069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75535" y="257451"/>
            <a:ext cx="6098958" cy="1160185"/>
          </a:xfrm>
        </p:spPr>
        <p:txBody>
          <a:bodyPr/>
          <a:lstStyle/>
          <a:p>
            <a:r>
              <a:rPr lang="tr-TR" sz="3200" dirty="0">
                <a:solidFill>
                  <a:schemeClr val="bg1"/>
                </a:solidFill>
                <a:latin typeface="Book Antiqua" panose="02040602050305030304" pitchFamily="18" charset="0"/>
                <a:ea typeface="+mn-ea"/>
                <a:cs typeface="+mn-cs"/>
              </a:rPr>
              <a:t>Şehitlik Ziyaretleri</a:t>
            </a:r>
            <a:endParaRPr lang="tr-TR" sz="3200" dirty="0">
              <a:solidFill>
                <a:schemeClr val="bg1"/>
              </a:solidFill>
            </a:endParaRPr>
          </a:p>
        </p:txBody>
      </p:sp>
      <p:sp>
        <p:nvSpPr>
          <p:cNvPr id="3" name="İçerik Yer Tutucusu 2"/>
          <p:cNvSpPr>
            <a:spLocks noGrp="1"/>
          </p:cNvSpPr>
          <p:nvPr>
            <p:ph idx="1"/>
          </p:nvPr>
        </p:nvSpPr>
        <p:spPr>
          <a:xfrm>
            <a:off x="2920753" y="585926"/>
            <a:ext cx="6769347" cy="1473694"/>
          </a:xfrm>
        </p:spPr>
        <p:txBody>
          <a:bodyPr>
            <a:normAutofit/>
          </a:bodyPr>
          <a:lstStyle/>
          <a:p>
            <a:pPr marL="0" indent="0">
              <a:buNone/>
            </a:pPr>
            <a:r>
              <a:rPr lang="tr-TR" sz="2800" b="1" dirty="0"/>
              <a:t>                                                </a:t>
            </a:r>
            <a:r>
              <a:rPr lang="tr-TR" sz="2000" b="1" dirty="0">
                <a:solidFill>
                  <a:srgbClr val="C00000"/>
                </a:solidFill>
              </a:rPr>
              <a:t> </a:t>
            </a:r>
          </a:p>
          <a:p>
            <a:pPr marL="0" indent="0">
              <a:buNone/>
            </a:pPr>
            <a:endParaRPr lang="tr-TR" sz="2000" i="1" dirty="0"/>
          </a:p>
        </p:txBody>
      </p:sp>
      <p:pic>
        <p:nvPicPr>
          <p:cNvPr id="7" name="Resim 6">
            <a:extLst>
              <a:ext uri="{FF2B5EF4-FFF2-40B4-BE49-F238E27FC236}">
                <a16:creationId xmlns:a16="http://schemas.microsoft.com/office/drawing/2014/main" id="{E9A02857-CE70-4D57-B7A0-6F087988935A}"/>
              </a:ext>
            </a:extLst>
          </p:cNvPr>
          <p:cNvPicPr>
            <a:picLocks noChangeAspect="1"/>
          </p:cNvPicPr>
          <p:nvPr/>
        </p:nvPicPr>
        <p:blipFill>
          <a:blip r:embed="rId2"/>
          <a:stretch>
            <a:fillRect/>
          </a:stretch>
        </p:blipFill>
        <p:spPr>
          <a:xfrm>
            <a:off x="2920754" y="1542288"/>
            <a:ext cx="5903650" cy="4134271"/>
          </a:xfrm>
          <a:prstGeom prst="rect">
            <a:avLst/>
          </a:prstGeom>
        </p:spPr>
      </p:pic>
    </p:spTree>
    <p:extLst>
      <p:ext uri="{BB962C8B-B14F-4D97-AF65-F5344CB8AC3E}">
        <p14:creationId xmlns:p14="http://schemas.microsoft.com/office/powerpoint/2010/main" val="32015009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31147" y="257451"/>
            <a:ext cx="7540100" cy="1160185"/>
          </a:xfrm>
        </p:spPr>
        <p:txBody>
          <a:bodyPr/>
          <a:lstStyle/>
          <a:p>
            <a:r>
              <a:rPr lang="tr-TR" sz="3200" dirty="0">
                <a:solidFill>
                  <a:schemeClr val="bg1"/>
                </a:solidFill>
                <a:latin typeface="Book Antiqua" panose="02040602050305030304" pitchFamily="18" charset="0"/>
                <a:ea typeface="+mn-ea"/>
                <a:cs typeface="+mn-cs"/>
              </a:rPr>
              <a:t>Şehitlerimizin İsimlendirme İşlemleri</a:t>
            </a:r>
            <a:endParaRPr lang="tr-TR" sz="3200" dirty="0">
              <a:solidFill>
                <a:schemeClr val="bg1"/>
              </a:solidFill>
            </a:endParaRPr>
          </a:p>
        </p:txBody>
      </p:sp>
      <p:sp>
        <p:nvSpPr>
          <p:cNvPr id="3" name="İçerik Yer Tutucusu 2"/>
          <p:cNvSpPr>
            <a:spLocks noGrp="1"/>
          </p:cNvSpPr>
          <p:nvPr>
            <p:ph idx="1"/>
          </p:nvPr>
        </p:nvSpPr>
        <p:spPr>
          <a:xfrm>
            <a:off x="2920753" y="585926"/>
            <a:ext cx="6769347" cy="1473694"/>
          </a:xfrm>
        </p:spPr>
        <p:txBody>
          <a:bodyPr>
            <a:normAutofit/>
          </a:bodyPr>
          <a:lstStyle/>
          <a:p>
            <a:pPr marL="0" indent="0">
              <a:buNone/>
            </a:pPr>
            <a:r>
              <a:rPr lang="tr-TR" sz="2800" b="1" dirty="0"/>
              <a:t>                                                </a:t>
            </a:r>
            <a:r>
              <a:rPr lang="tr-TR" sz="2000" b="1" dirty="0">
                <a:solidFill>
                  <a:srgbClr val="C00000"/>
                </a:solidFill>
              </a:rPr>
              <a:t> </a:t>
            </a:r>
          </a:p>
          <a:p>
            <a:pPr marL="0" indent="0">
              <a:buNone/>
            </a:pPr>
            <a:endParaRPr lang="tr-TR" sz="2000" i="1" dirty="0"/>
          </a:p>
        </p:txBody>
      </p:sp>
      <p:sp>
        <p:nvSpPr>
          <p:cNvPr id="5" name="Dikdörtgen 4">
            <a:extLst>
              <a:ext uri="{FF2B5EF4-FFF2-40B4-BE49-F238E27FC236}">
                <a16:creationId xmlns:a16="http://schemas.microsoft.com/office/drawing/2014/main" id="{6BB5012E-2186-4F38-A529-974E29825791}"/>
              </a:ext>
            </a:extLst>
          </p:cNvPr>
          <p:cNvSpPr/>
          <p:nvPr/>
        </p:nvSpPr>
        <p:spPr>
          <a:xfrm>
            <a:off x="1127464" y="2059620"/>
            <a:ext cx="9916357" cy="2483565"/>
          </a:xfrm>
          <a:prstGeom prst="rect">
            <a:avLst/>
          </a:prstGeom>
        </p:spPr>
        <p:txBody>
          <a:bodyPr wrap="square">
            <a:spAutoFit/>
          </a:bodyPr>
          <a:lstStyle/>
          <a:p>
            <a:pPr>
              <a:lnSpc>
                <a:spcPct val="107000"/>
              </a:lnSpc>
            </a:pPr>
            <a:r>
              <a:rPr lang="tr-TR" sz="2000" dirty="0">
                <a:latin typeface="Arial" panose="020B0604020202020204" pitchFamily="34" charset="0"/>
                <a:ea typeface="Times New Roman" panose="02020603050405020304" pitchFamily="18" charset="0"/>
                <a:cs typeface="Times New Roman" panose="02020603050405020304" pitchFamily="18" charset="0"/>
              </a:rPr>
              <a:t>Şehitlerimizin İsimleri ve Yakınlarına Yapılacak Yardımlar konulu 2016/29 sayılı Başbakanlık Genelgesinde, "Kamu kurum ve kuruluşları ile gönüllü kuruluşların şehit yakınlarına yapacakları aynî ve nakdî  yardımlar  ile  şehit  isimlerinin  verilmesi işlemleri,  Aile  ve  Sosyal  Politikalar  Bakanlığı  ile koordinasyon sağladıktan sonra yapılacaktır."</a:t>
            </a:r>
            <a:endParaRPr lang="tr-TR"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20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tr-TR" sz="2000" dirty="0">
                <a:latin typeface="Arial" panose="020B0604020202020204" pitchFamily="34" charset="0"/>
                <a:ea typeface="Times New Roman" panose="02020603050405020304" pitchFamily="18" charset="0"/>
                <a:cs typeface="Times New Roman" panose="02020603050405020304" pitchFamily="18" charset="0"/>
              </a:rPr>
              <a:t>hükmü yer almaktadır.</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612008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31147" y="257451"/>
            <a:ext cx="7540100" cy="1160185"/>
          </a:xfrm>
        </p:spPr>
        <p:txBody>
          <a:bodyPr/>
          <a:lstStyle/>
          <a:p>
            <a:r>
              <a:rPr lang="tr-TR" sz="3200" dirty="0">
                <a:solidFill>
                  <a:schemeClr val="bg1"/>
                </a:solidFill>
                <a:latin typeface="Book Antiqua" panose="02040602050305030304" pitchFamily="18" charset="0"/>
                <a:ea typeface="+mn-ea"/>
                <a:cs typeface="+mn-cs"/>
              </a:rPr>
              <a:t>Şehitlerimizin İsimlendirme İşlemleri</a:t>
            </a:r>
            <a:endParaRPr lang="tr-TR" sz="3200" dirty="0">
              <a:solidFill>
                <a:schemeClr val="bg1"/>
              </a:solidFill>
            </a:endParaRPr>
          </a:p>
        </p:txBody>
      </p:sp>
      <p:sp>
        <p:nvSpPr>
          <p:cNvPr id="3" name="İçerik Yer Tutucusu 2"/>
          <p:cNvSpPr>
            <a:spLocks noGrp="1"/>
          </p:cNvSpPr>
          <p:nvPr>
            <p:ph idx="1"/>
          </p:nvPr>
        </p:nvSpPr>
        <p:spPr>
          <a:xfrm>
            <a:off x="2920753" y="585926"/>
            <a:ext cx="6769347" cy="1473694"/>
          </a:xfrm>
        </p:spPr>
        <p:txBody>
          <a:bodyPr>
            <a:normAutofit/>
          </a:bodyPr>
          <a:lstStyle/>
          <a:p>
            <a:pPr marL="0" indent="0">
              <a:buNone/>
            </a:pPr>
            <a:r>
              <a:rPr lang="tr-TR" sz="2800" b="1" dirty="0"/>
              <a:t>                                                </a:t>
            </a:r>
            <a:r>
              <a:rPr lang="tr-TR" sz="2000" b="1" dirty="0">
                <a:solidFill>
                  <a:srgbClr val="C00000"/>
                </a:solidFill>
              </a:rPr>
              <a:t> </a:t>
            </a:r>
          </a:p>
          <a:p>
            <a:pPr marL="0" indent="0">
              <a:buNone/>
            </a:pPr>
            <a:endParaRPr lang="tr-TR" sz="2000" i="1" dirty="0"/>
          </a:p>
        </p:txBody>
      </p:sp>
      <p:pic>
        <p:nvPicPr>
          <p:cNvPr id="7" name="Resim 6">
            <a:extLst>
              <a:ext uri="{FF2B5EF4-FFF2-40B4-BE49-F238E27FC236}">
                <a16:creationId xmlns:a16="http://schemas.microsoft.com/office/drawing/2014/main" id="{5B2E4C9C-6103-42D5-9D07-34D1B47A2EEB}"/>
              </a:ext>
            </a:extLst>
          </p:cNvPr>
          <p:cNvPicPr>
            <a:picLocks noChangeAspect="1"/>
          </p:cNvPicPr>
          <p:nvPr/>
        </p:nvPicPr>
        <p:blipFill>
          <a:blip r:embed="rId2"/>
          <a:stretch>
            <a:fillRect/>
          </a:stretch>
        </p:blipFill>
        <p:spPr>
          <a:xfrm>
            <a:off x="605845" y="1911650"/>
            <a:ext cx="5072904" cy="3534134"/>
          </a:xfrm>
          <a:prstGeom prst="rect">
            <a:avLst/>
          </a:prstGeom>
        </p:spPr>
      </p:pic>
      <p:pic>
        <p:nvPicPr>
          <p:cNvPr id="6" name="Resim 5">
            <a:extLst>
              <a:ext uri="{FF2B5EF4-FFF2-40B4-BE49-F238E27FC236}">
                <a16:creationId xmlns:a16="http://schemas.microsoft.com/office/drawing/2014/main" id="{8A27A0EC-23F3-4BF7-8F3B-73F564F5300D}"/>
              </a:ext>
            </a:extLst>
          </p:cNvPr>
          <p:cNvPicPr>
            <a:picLocks noChangeAspect="1"/>
          </p:cNvPicPr>
          <p:nvPr/>
        </p:nvPicPr>
        <p:blipFill>
          <a:blip r:embed="rId3"/>
          <a:stretch>
            <a:fillRect/>
          </a:stretch>
        </p:blipFill>
        <p:spPr>
          <a:xfrm>
            <a:off x="5918169" y="1911650"/>
            <a:ext cx="5294583" cy="3534134"/>
          </a:xfrm>
          <a:prstGeom prst="rect">
            <a:avLst/>
          </a:prstGeom>
        </p:spPr>
      </p:pic>
    </p:spTree>
    <p:extLst>
      <p:ext uri="{BB962C8B-B14F-4D97-AF65-F5344CB8AC3E}">
        <p14:creationId xmlns:p14="http://schemas.microsoft.com/office/powerpoint/2010/main" val="42425266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31147" y="257451"/>
            <a:ext cx="7540100" cy="1160185"/>
          </a:xfrm>
        </p:spPr>
        <p:txBody>
          <a:bodyPr/>
          <a:lstStyle/>
          <a:p>
            <a:r>
              <a:rPr lang="tr-TR" sz="3200" dirty="0">
                <a:solidFill>
                  <a:schemeClr val="bg1"/>
                </a:solidFill>
                <a:latin typeface="Book Antiqua" panose="02040602050305030304" pitchFamily="18" charset="0"/>
                <a:ea typeface="+mn-ea"/>
                <a:cs typeface="+mn-cs"/>
              </a:rPr>
              <a:t>Şehitlerimizin İsimlendirme İşlemleri</a:t>
            </a:r>
            <a:endParaRPr lang="tr-TR" sz="3200" dirty="0">
              <a:solidFill>
                <a:schemeClr val="bg1"/>
              </a:solidFill>
            </a:endParaRPr>
          </a:p>
        </p:txBody>
      </p:sp>
      <p:sp>
        <p:nvSpPr>
          <p:cNvPr id="3" name="İçerik Yer Tutucusu 2"/>
          <p:cNvSpPr>
            <a:spLocks noGrp="1"/>
          </p:cNvSpPr>
          <p:nvPr>
            <p:ph idx="1"/>
          </p:nvPr>
        </p:nvSpPr>
        <p:spPr>
          <a:xfrm>
            <a:off x="2920753" y="585926"/>
            <a:ext cx="6769347" cy="1473694"/>
          </a:xfrm>
        </p:spPr>
        <p:txBody>
          <a:bodyPr>
            <a:normAutofit/>
          </a:bodyPr>
          <a:lstStyle/>
          <a:p>
            <a:pPr marL="0" indent="0">
              <a:buNone/>
            </a:pPr>
            <a:r>
              <a:rPr lang="tr-TR" sz="2800" b="1" dirty="0"/>
              <a:t>                                                </a:t>
            </a:r>
            <a:r>
              <a:rPr lang="tr-TR" sz="2000" b="1" dirty="0">
                <a:solidFill>
                  <a:srgbClr val="C00000"/>
                </a:solidFill>
              </a:rPr>
              <a:t> </a:t>
            </a:r>
          </a:p>
          <a:p>
            <a:pPr marL="0" indent="0">
              <a:buNone/>
            </a:pPr>
            <a:endParaRPr lang="tr-TR" sz="2000" i="1" dirty="0"/>
          </a:p>
        </p:txBody>
      </p:sp>
      <p:pic>
        <p:nvPicPr>
          <p:cNvPr id="8" name="Resim 7">
            <a:extLst>
              <a:ext uri="{FF2B5EF4-FFF2-40B4-BE49-F238E27FC236}">
                <a16:creationId xmlns:a16="http://schemas.microsoft.com/office/drawing/2014/main" id="{AB2F18BC-9212-4F6E-B27F-1D4C02A01494}"/>
              </a:ext>
            </a:extLst>
          </p:cNvPr>
          <p:cNvPicPr>
            <a:picLocks noChangeAspect="1"/>
          </p:cNvPicPr>
          <p:nvPr/>
        </p:nvPicPr>
        <p:blipFill>
          <a:blip r:embed="rId2"/>
          <a:stretch>
            <a:fillRect/>
          </a:stretch>
        </p:blipFill>
        <p:spPr>
          <a:xfrm>
            <a:off x="585926" y="1821212"/>
            <a:ext cx="5110055" cy="3624571"/>
          </a:xfrm>
          <a:prstGeom prst="rect">
            <a:avLst/>
          </a:prstGeom>
        </p:spPr>
      </p:pic>
      <p:pic>
        <p:nvPicPr>
          <p:cNvPr id="10" name="Resim 9">
            <a:extLst>
              <a:ext uri="{FF2B5EF4-FFF2-40B4-BE49-F238E27FC236}">
                <a16:creationId xmlns:a16="http://schemas.microsoft.com/office/drawing/2014/main" id="{2D5247D0-DA78-44B9-B8C4-957B932886A5}"/>
              </a:ext>
            </a:extLst>
          </p:cNvPr>
          <p:cNvPicPr>
            <a:picLocks noChangeAspect="1"/>
          </p:cNvPicPr>
          <p:nvPr/>
        </p:nvPicPr>
        <p:blipFill>
          <a:blip r:embed="rId3"/>
          <a:stretch>
            <a:fillRect/>
          </a:stretch>
        </p:blipFill>
        <p:spPr>
          <a:xfrm>
            <a:off x="5965795" y="1812479"/>
            <a:ext cx="5308846" cy="3624571"/>
          </a:xfrm>
          <a:prstGeom prst="rect">
            <a:avLst/>
          </a:prstGeom>
        </p:spPr>
      </p:pic>
    </p:spTree>
    <p:extLst>
      <p:ext uri="{BB962C8B-B14F-4D97-AF65-F5344CB8AC3E}">
        <p14:creationId xmlns:p14="http://schemas.microsoft.com/office/powerpoint/2010/main" val="12666169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78890" y="230819"/>
            <a:ext cx="9614516" cy="1186817"/>
          </a:xfrm>
        </p:spPr>
        <p:txBody>
          <a:bodyPr/>
          <a:lstStyle/>
          <a:p>
            <a:r>
              <a:rPr lang="tr-TR" sz="3200" dirty="0">
                <a:solidFill>
                  <a:schemeClr val="bg1"/>
                </a:solidFill>
                <a:latin typeface="Book Antiqua" panose="02040602050305030304" pitchFamily="18" charset="0"/>
                <a:ea typeface="+mn-ea"/>
                <a:cs typeface="+mn-cs"/>
              </a:rPr>
              <a:t>Projeler (Vatan ve Kahramanlık Buluşmaları)</a:t>
            </a:r>
            <a:endParaRPr lang="tr-TR" sz="3200" dirty="0">
              <a:solidFill>
                <a:schemeClr val="bg1"/>
              </a:solidFill>
            </a:endParaRPr>
          </a:p>
        </p:txBody>
      </p:sp>
      <p:sp>
        <p:nvSpPr>
          <p:cNvPr id="3" name="İçerik Yer Tutucusu 2"/>
          <p:cNvSpPr>
            <a:spLocks noGrp="1"/>
          </p:cNvSpPr>
          <p:nvPr>
            <p:ph idx="1"/>
          </p:nvPr>
        </p:nvSpPr>
        <p:spPr>
          <a:xfrm>
            <a:off x="2920753" y="585926"/>
            <a:ext cx="6769347" cy="1473694"/>
          </a:xfrm>
        </p:spPr>
        <p:txBody>
          <a:bodyPr>
            <a:normAutofit/>
          </a:bodyPr>
          <a:lstStyle/>
          <a:p>
            <a:pPr marL="0" indent="0">
              <a:buNone/>
            </a:pPr>
            <a:r>
              <a:rPr lang="tr-TR" sz="2800" b="1" dirty="0"/>
              <a:t>                                                </a:t>
            </a:r>
            <a:r>
              <a:rPr lang="tr-TR" sz="2000" b="1" dirty="0">
                <a:solidFill>
                  <a:srgbClr val="C00000"/>
                </a:solidFill>
              </a:rPr>
              <a:t> </a:t>
            </a:r>
          </a:p>
          <a:p>
            <a:pPr marL="0" indent="0">
              <a:buNone/>
            </a:pPr>
            <a:endParaRPr lang="tr-TR" sz="2000" i="1" dirty="0"/>
          </a:p>
        </p:txBody>
      </p:sp>
      <p:pic>
        <p:nvPicPr>
          <p:cNvPr id="5" name="Resim 4">
            <a:extLst>
              <a:ext uri="{FF2B5EF4-FFF2-40B4-BE49-F238E27FC236}">
                <a16:creationId xmlns:a16="http://schemas.microsoft.com/office/drawing/2014/main" id="{62ECF63F-3A6B-4B71-AB7E-F4D4F6566689}"/>
              </a:ext>
            </a:extLst>
          </p:cNvPr>
          <p:cNvPicPr>
            <a:picLocks noChangeAspect="1"/>
          </p:cNvPicPr>
          <p:nvPr/>
        </p:nvPicPr>
        <p:blipFill>
          <a:blip r:embed="rId2"/>
          <a:stretch>
            <a:fillRect/>
          </a:stretch>
        </p:blipFill>
        <p:spPr>
          <a:xfrm>
            <a:off x="1857713" y="1177567"/>
            <a:ext cx="3574742" cy="2440675"/>
          </a:xfrm>
          <a:prstGeom prst="rect">
            <a:avLst/>
          </a:prstGeom>
        </p:spPr>
      </p:pic>
      <p:pic>
        <p:nvPicPr>
          <p:cNvPr id="7" name="Resim 6">
            <a:extLst>
              <a:ext uri="{FF2B5EF4-FFF2-40B4-BE49-F238E27FC236}">
                <a16:creationId xmlns:a16="http://schemas.microsoft.com/office/drawing/2014/main" id="{6B40DC67-21F5-4357-B5A5-64DD236A1F5C}"/>
              </a:ext>
            </a:extLst>
          </p:cNvPr>
          <p:cNvPicPr>
            <a:picLocks noChangeAspect="1"/>
          </p:cNvPicPr>
          <p:nvPr/>
        </p:nvPicPr>
        <p:blipFill>
          <a:blip r:embed="rId3"/>
          <a:stretch>
            <a:fillRect/>
          </a:stretch>
        </p:blipFill>
        <p:spPr>
          <a:xfrm>
            <a:off x="5746472" y="1180996"/>
            <a:ext cx="3574742" cy="2340034"/>
          </a:xfrm>
          <a:prstGeom prst="rect">
            <a:avLst/>
          </a:prstGeom>
        </p:spPr>
      </p:pic>
      <p:pic>
        <p:nvPicPr>
          <p:cNvPr id="6" name="Resim 5">
            <a:extLst>
              <a:ext uri="{FF2B5EF4-FFF2-40B4-BE49-F238E27FC236}">
                <a16:creationId xmlns:a16="http://schemas.microsoft.com/office/drawing/2014/main" id="{EC41C334-D31E-4151-BB03-2BF0BD4B9B61}"/>
              </a:ext>
            </a:extLst>
          </p:cNvPr>
          <p:cNvPicPr>
            <a:picLocks noChangeAspect="1"/>
          </p:cNvPicPr>
          <p:nvPr/>
        </p:nvPicPr>
        <p:blipFill>
          <a:blip r:embed="rId4"/>
          <a:stretch>
            <a:fillRect/>
          </a:stretch>
        </p:blipFill>
        <p:spPr>
          <a:xfrm>
            <a:off x="1857713" y="3715305"/>
            <a:ext cx="3574742" cy="2681057"/>
          </a:xfrm>
          <a:prstGeom prst="rect">
            <a:avLst/>
          </a:prstGeom>
        </p:spPr>
      </p:pic>
      <p:pic>
        <p:nvPicPr>
          <p:cNvPr id="8" name="Resim 7">
            <a:extLst>
              <a:ext uri="{FF2B5EF4-FFF2-40B4-BE49-F238E27FC236}">
                <a16:creationId xmlns:a16="http://schemas.microsoft.com/office/drawing/2014/main" id="{D01BF082-FD71-4704-B3F8-9D8098967433}"/>
              </a:ext>
            </a:extLst>
          </p:cNvPr>
          <p:cNvPicPr>
            <a:picLocks noChangeAspect="1"/>
          </p:cNvPicPr>
          <p:nvPr/>
        </p:nvPicPr>
        <p:blipFill>
          <a:blip r:embed="rId5"/>
          <a:stretch>
            <a:fillRect/>
          </a:stretch>
        </p:blipFill>
        <p:spPr>
          <a:xfrm>
            <a:off x="6305426" y="3618242"/>
            <a:ext cx="2317071" cy="2672344"/>
          </a:xfrm>
          <a:prstGeom prst="rect">
            <a:avLst/>
          </a:prstGeom>
        </p:spPr>
      </p:pic>
    </p:spTree>
    <p:extLst>
      <p:ext uri="{BB962C8B-B14F-4D97-AF65-F5344CB8AC3E}">
        <p14:creationId xmlns:p14="http://schemas.microsoft.com/office/powerpoint/2010/main" val="33127820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68171" y="310718"/>
            <a:ext cx="10804123" cy="1106918"/>
          </a:xfrm>
        </p:spPr>
        <p:txBody>
          <a:bodyPr/>
          <a:lstStyle/>
          <a:p>
            <a:r>
              <a:rPr lang="tr-TR" sz="3200" dirty="0">
                <a:solidFill>
                  <a:schemeClr val="bg1"/>
                </a:solidFill>
                <a:latin typeface="Book Antiqua" panose="02040602050305030304" pitchFamily="18" charset="0"/>
                <a:ea typeface="+mn-ea"/>
                <a:cs typeface="+mn-cs"/>
              </a:rPr>
              <a:t>Projeler (Sanata Teşvik ve Sanatla Yaşam Programı)</a:t>
            </a:r>
            <a:endParaRPr lang="tr-TR" sz="3200" dirty="0">
              <a:solidFill>
                <a:schemeClr val="bg1"/>
              </a:solidFill>
            </a:endParaRPr>
          </a:p>
        </p:txBody>
      </p:sp>
      <p:sp>
        <p:nvSpPr>
          <p:cNvPr id="3" name="İçerik Yer Tutucusu 2"/>
          <p:cNvSpPr>
            <a:spLocks noGrp="1"/>
          </p:cNvSpPr>
          <p:nvPr>
            <p:ph idx="1"/>
          </p:nvPr>
        </p:nvSpPr>
        <p:spPr>
          <a:xfrm>
            <a:off x="2920753" y="585926"/>
            <a:ext cx="6769347" cy="1473694"/>
          </a:xfrm>
        </p:spPr>
        <p:txBody>
          <a:bodyPr>
            <a:normAutofit/>
          </a:bodyPr>
          <a:lstStyle/>
          <a:p>
            <a:pPr marL="0" indent="0">
              <a:buNone/>
            </a:pPr>
            <a:r>
              <a:rPr lang="tr-TR" sz="2800" b="1" dirty="0"/>
              <a:t>                                                </a:t>
            </a:r>
            <a:r>
              <a:rPr lang="tr-TR" sz="2000" b="1" dirty="0">
                <a:solidFill>
                  <a:srgbClr val="C00000"/>
                </a:solidFill>
              </a:rPr>
              <a:t> </a:t>
            </a:r>
          </a:p>
          <a:p>
            <a:pPr marL="0" indent="0">
              <a:buNone/>
            </a:pPr>
            <a:endParaRPr lang="tr-TR" sz="2000" i="1" dirty="0"/>
          </a:p>
        </p:txBody>
      </p:sp>
      <p:pic>
        <p:nvPicPr>
          <p:cNvPr id="6" name="Resim 5">
            <a:extLst>
              <a:ext uri="{FF2B5EF4-FFF2-40B4-BE49-F238E27FC236}">
                <a16:creationId xmlns:a16="http://schemas.microsoft.com/office/drawing/2014/main" id="{833B5E9E-B3C4-4A85-BF06-0AEE74C08769}"/>
              </a:ext>
            </a:extLst>
          </p:cNvPr>
          <p:cNvPicPr>
            <a:picLocks noChangeAspect="1"/>
          </p:cNvPicPr>
          <p:nvPr/>
        </p:nvPicPr>
        <p:blipFill>
          <a:blip r:embed="rId2"/>
          <a:stretch>
            <a:fillRect/>
          </a:stretch>
        </p:blipFill>
        <p:spPr>
          <a:xfrm>
            <a:off x="662929" y="1248919"/>
            <a:ext cx="3350026" cy="4466701"/>
          </a:xfrm>
          <a:prstGeom prst="rect">
            <a:avLst/>
          </a:prstGeom>
        </p:spPr>
      </p:pic>
      <p:pic>
        <p:nvPicPr>
          <p:cNvPr id="9" name="Resim 8">
            <a:extLst>
              <a:ext uri="{FF2B5EF4-FFF2-40B4-BE49-F238E27FC236}">
                <a16:creationId xmlns:a16="http://schemas.microsoft.com/office/drawing/2014/main" id="{A2FF0597-0A05-4421-A1C4-E928F797CD86}"/>
              </a:ext>
            </a:extLst>
          </p:cNvPr>
          <p:cNvPicPr>
            <a:picLocks noChangeAspect="1"/>
          </p:cNvPicPr>
          <p:nvPr/>
        </p:nvPicPr>
        <p:blipFill>
          <a:blip r:embed="rId3"/>
          <a:stretch>
            <a:fillRect/>
          </a:stretch>
        </p:blipFill>
        <p:spPr>
          <a:xfrm>
            <a:off x="4456435" y="1296184"/>
            <a:ext cx="3279129" cy="4372173"/>
          </a:xfrm>
          <a:prstGeom prst="rect">
            <a:avLst/>
          </a:prstGeom>
        </p:spPr>
      </p:pic>
      <p:pic>
        <p:nvPicPr>
          <p:cNvPr id="11" name="Resim 10">
            <a:extLst>
              <a:ext uri="{FF2B5EF4-FFF2-40B4-BE49-F238E27FC236}">
                <a16:creationId xmlns:a16="http://schemas.microsoft.com/office/drawing/2014/main" id="{D11793C2-47C1-4EB1-8B74-9CA085F3D66B}"/>
              </a:ext>
            </a:extLst>
          </p:cNvPr>
          <p:cNvPicPr>
            <a:picLocks noChangeAspect="1"/>
          </p:cNvPicPr>
          <p:nvPr/>
        </p:nvPicPr>
        <p:blipFill>
          <a:blip r:embed="rId4"/>
          <a:stretch>
            <a:fillRect/>
          </a:stretch>
        </p:blipFill>
        <p:spPr>
          <a:xfrm>
            <a:off x="8179044" y="1296185"/>
            <a:ext cx="3279129" cy="4372172"/>
          </a:xfrm>
          <a:prstGeom prst="rect">
            <a:avLst/>
          </a:prstGeom>
        </p:spPr>
      </p:pic>
    </p:spTree>
    <p:extLst>
      <p:ext uri="{BB962C8B-B14F-4D97-AF65-F5344CB8AC3E}">
        <p14:creationId xmlns:p14="http://schemas.microsoft.com/office/powerpoint/2010/main" val="42483053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77049" y="0"/>
            <a:ext cx="11159231" cy="1417636"/>
          </a:xfrm>
        </p:spPr>
        <p:txBody>
          <a:bodyPr/>
          <a:lstStyle/>
          <a:p>
            <a:pPr algn="ctr"/>
            <a:r>
              <a:rPr lang="tr-TR" sz="3200" dirty="0">
                <a:solidFill>
                  <a:schemeClr val="bg1"/>
                </a:solidFill>
                <a:latin typeface="Book Antiqua" panose="02040602050305030304" pitchFamily="18" charset="0"/>
                <a:ea typeface="+mn-ea"/>
                <a:cs typeface="+mn-cs"/>
              </a:rPr>
              <a:t> Milli Savunma Bakanlığı </a:t>
            </a:r>
            <a:br>
              <a:rPr lang="tr-TR" sz="3200" dirty="0">
                <a:solidFill>
                  <a:schemeClr val="bg1"/>
                </a:solidFill>
                <a:latin typeface="Book Antiqua" panose="02040602050305030304" pitchFamily="18" charset="0"/>
                <a:ea typeface="+mn-ea"/>
                <a:cs typeface="+mn-cs"/>
              </a:rPr>
            </a:br>
            <a:r>
              <a:rPr lang="tr-TR" sz="3200" dirty="0">
                <a:solidFill>
                  <a:schemeClr val="bg1"/>
                </a:solidFill>
                <a:latin typeface="Book Antiqua" panose="02040602050305030304" pitchFamily="18" charset="0"/>
                <a:ea typeface="+mn-ea"/>
                <a:cs typeface="+mn-cs"/>
              </a:rPr>
              <a:t>Mehmetçikle Bir Gün Projesi</a:t>
            </a:r>
            <a:endParaRPr lang="tr-TR" sz="3200" dirty="0">
              <a:solidFill>
                <a:schemeClr val="bg1"/>
              </a:solidFill>
            </a:endParaRPr>
          </a:p>
        </p:txBody>
      </p:sp>
      <p:sp>
        <p:nvSpPr>
          <p:cNvPr id="3" name="İçerik Yer Tutucusu 2"/>
          <p:cNvSpPr>
            <a:spLocks noGrp="1"/>
          </p:cNvSpPr>
          <p:nvPr>
            <p:ph idx="1"/>
          </p:nvPr>
        </p:nvSpPr>
        <p:spPr>
          <a:xfrm>
            <a:off x="2920753" y="585926"/>
            <a:ext cx="6769347" cy="1473694"/>
          </a:xfrm>
        </p:spPr>
        <p:txBody>
          <a:bodyPr>
            <a:normAutofit/>
          </a:bodyPr>
          <a:lstStyle/>
          <a:p>
            <a:pPr marL="0" indent="0">
              <a:buNone/>
            </a:pPr>
            <a:r>
              <a:rPr lang="tr-TR" sz="2800" b="1" dirty="0"/>
              <a:t>                                                </a:t>
            </a:r>
            <a:r>
              <a:rPr lang="tr-TR" sz="2000" b="1" dirty="0">
                <a:solidFill>
                  <a:srgbClr val="C00000"/>
                </a:solidFill>
              </a:rPr>
              <a:t> </a:t>
            </a:r>
          </a:p>
          <a:p>
            <a:pPr marL="0" indent="0">
              <a:buNone/>
            </a:pPr>
            <a:endParaRPr lang="tr-TR" sz="2000" i="1" dirty="0"/>
          </a:p>
        </p:txBody>
      </p:sp>
      <p:pic>
        <p:nvPicPr>
          <p:cNvPr id="5" name="Resim 4">
            <a:extLst>
              <a:ext uri="{FF2B5EF4-FFF2-40B4-BE49-F238E27FC236}">
                <a16:creationId xmlns:a16="http://schemas.microsoft.com/office/drawing/2014/main" id="{DA1D25B3-18E6-47E9-917C-37AB7E84D4B5}"/>
              </a:ext>
            </a:extLst>
          </p:cNvPr>
          <p:cNvPicPr>
            <a:picLocks noChangeAspect="1"/>
          </p:cNvPicPr>
          <p:nvPr/>
        </p:nvPicPr>
        <p:blipFill>
          <a:blip r:embed="rId2"/>
          <a:stretch>
            <a:fillRect/>
          </a:stretch>
        </p:blipFill>
        <p:spPr>
          <a:xfrm>
            <a:off x="2130641" y="1417636"/>
            <a:ext cx="7741328" cy="4854438"/>
          </a:xfrm>
          <a:prstGeom prst="rect">
            <a:avLst/>
          </a:prstGeom>
        </p:spPr>
      </p:pic>
    </p:spTree>
    <p:extLst>
      <p:ext uri="{BB962C8B-B14F-4D97-AF65-F5344CB8AC3E}">
        <p14:creationId xmlns:p14="http://schemas.microsoft.com/office/powerpoint/2010/main" val="3030082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eması">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3442</TotalTime>
  <Words>6775</Words>
  <Application>Microsoft Office PowerPoint</Application>
  <PresentationFormat>Geniş ekran</PresentationFormat>
  <Paragraphs>781</Paragraphs>
  <Slides>117</Slides>
  <Notes>24</Notes>
  <HiddenSlides>0</HiddenSlides>
  <MMClips>0</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117</vt:i4>
      </vt:variant>
    </vt:vector>
  </HeadingPairs>
  <TitlesOfParts>
    <vt:vector size="127" baseType="lpstr">
      <vt:lpstr>Times New Roman</vt:lpstr>
      <vt:lpstr>Century Gothic</vt:lpstr>
      <vt:lpstr>Tahoma</vt:lpstr>
      <vt:lpstr>Bookman Old Style</vt:lpstr>
      <vt:lpstr>Book Antiqua</vt:lpstr>
      <vt:lpstr>Calibri</vt:lpstr>
      <vt:lpstr>TimesNewRomanPSMT</vt:lpstr>
      <vt:lpstr>Lora Medium</vt:lpstr>
      <vt:lpstr>Arial</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Şehit Ve Gazi Sayılarımız</vt:lpstr>
      <vt:lpstr>PowerPoint Sunusu</vt:lpstr>
      <vt:lpstr>Anayasamızda Geçen Şehit Ve Gazi İfadeleri</vt:lpstr>
      <vt:lpstr>Kanunlar</vt:lpstr>
      <vt:lpstr>PowerPoint Sunusu</vt:lpstr>
      <vt:lpstr>PowerPoint Sunusu</vt:lpstr>
      <vt:lpstr>PowerPoint Sunusu</vt:lpstr>
      <vt:lpstr>Kanun NumarasI: 5434</vt:lpstr>
      <vt:lpstr>PowerPoint Sunusu</vt:lpstr>
      <vt:lpstr>PowerPoint Sunusu</vt:lpstr>
      <vt:lpstr>PowerPoint Sunusu</vt:lpstr>
      <vt:lpstr>PowerPoint Sunusu</vt:lpstr>
      <vt:lpstr>PowerPoint Sunusu</vt:lpstr>
      <vt:lpstr>PowerPoint Sunusu</vt:lpstr>
      <vt:lpstr>Madde 2 – Bu kanun; </vt:lpstr>
      <vt:lpstr>PowerPoint Sunusu</vt:lpstr>
      <vt:lpstr>PowerPoint Sunusu</vt:lpstr>
      <vt:lpstr>PowerPoint Sunusu</vt:lpstr>
      <vt:lpstr>PowerPoint Sunusu</vt:lpstr>
      <vt:lpstr>PowerPoint Sunusu</vt:lpstr>
      <vt:lpstr>PowerPoint Sunusu</vt:lpstr>
      <vt:lpstr>      İstihdam Hakkı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1005 sayılı Kanun</vt:lpstr>
      <vt:lpstr>Faizsiz Konut Kredisi</vt:lpstr>
      <vt:lpstr>Faizsiz Konut Kredisi</vt:lpstr>
      <vt:lpstr>Elektrik ve Su Ücret İndirimi</vt:lpstr>
      <vt:lpstr>Elektrik ve Su Ücret İndirimi</vt:lpstr>
      <vt:lpstr>Ek Ödeme ve Eğitim Öğretim Yardımı</vt:lpstr>
      <vt:lpstr>Ortez, Protez ve İyileştirici Araç/ Gereçlerde Katılım Payı Muafiyeti ve Kısıtlama Getirilmemesi</vt:lpstr>
      <vt:lpstr>Sağlık Hizmetlerinden Katılım Payı Alınmaması</vt:lpstr>
      <vt:lpstr>Kira Yardımı</vt:lpstr>
      <vt:lpstr>PowerPoint Sunusu</vt:lpstr>
      <vt:lpstr>PowerPoint Sunusu</vt:lpstr>
      <vt:lpstr>Özel Öğretim Kurumlarından Ücretsiz İstifade  </vt:lpstr>
      <vt:lpstr>PowerPoint Sunusu</vt:lpstr>
      <vt:lpstr>İdari İzinli Sayılma</vt:lpstr>
      <vt:lpstr>Devlet Memuru Olan Şehit Yakınlarının  Yer Değiştirme İşlemleri</vt:lpstr>
      <vt:lpstr>Öğretmen Olan Şehit Yakını ve  Gazilerin Atama İşlemleri  </vt:lpstr>
      <vt:lpstr>Askerlik Muafiyeti</vt:lpstr>
      <vt:lpstr>Şehitlik Yönetmeliği</vt:lpstr>
      <vt:lpstr>Şehitlik Yönetmeliği</vt:lpstr>
      <vt:lpstr>Devlet Övünç Madalyası Verilmesi  </vt:lpstr>
      <vt:lpstr>Devlet Övünç Madalyası ve  Beratı Tevcih Töreni</vt:lpstr>
      <vt:lpstr>Devlet Övünç Madalyası Sahipleri VIP Hizmeti</vt:lpstr>
      <vt:lpstr>K.K.T.C. Milli Mücadele Madalyası </vt:lpstr>
      <vt:lpstr>Hane Ziyaretleri</vt:lpstr>
      <vt:lpstr>Hane Ziyaretleri</vt:lpstr>
      <vt:lpstr>Hane Ziyaretleri</vt:lpstr>
      <vt:lpstr>Hane Ziyaretleri</vt:lpstr>
      <vt:lpstr>Hane Ziyaretleri</vt:lpstr>
      <vt:lpstr>Hane Ziyaretleri</vt:lpstr>
      <vt:lpstr>Belirli Gün ve Haftalar</vt:lpstr>
      <vt:lpstr>Belirli Gün ve Haftalar</vt:lpstr>
      <vt:lpstr>Belirli Gün ve Haftalar</vt:lpstr>
      <vt:lpstr>Belirli Gün ve Haftalar</vt:lpstr>
      <vt:lpstr>Belirli Gün ve Haftalar</vt:lpstr>
      <vt:lpstr>Belirli Gün ve Haftalar</vt:lpstr>
      <vt:lpstr>Anma Programları </vt:lpstr>
      <vt:lpstr>Şehitlik Ziyaretleri</vt:lpstr>
      <vt:lpstr>Şehitlerimizin İsimlendirme İşlemleri</vt:lpstr>
      <vt:lpstr>Şehitlerimizin İsimlendirme İşlemleri</vt:lpstr>
      <vt:lpstr>Şehitlerimizin İsimlendirme İşlemleri</vt:lpstr>
      <vt:lpstr>Projeler (Vatan ve Kahramanlık Buluşmaları)</vt:lpstr>
      <vt:lpstr>Projeler (Sanata Teşvik ve Sanatla Yaşam Programı)</vt:lpstr>
      <vt:lpstr> Milli Savunma Bakanlığı  Mehmetçikle Bir Gün Projesi</vt:lpstr>
      <vt:lpstr> Milli Savunma Bakanlığı  İlk Mektubum Mehmetçiğe Projesi</vt:lpstr>
      <vt:lpstr>  </vt:lpstr>
      <vt:lpstr> </vt:lpstr>
      <vt:lpstr> </vt:lpstr>
      <vt:lpstr>PowerPoint Sunusu</vt:lpstr>
      <vt:lpstr>PowerPoint Sunusu</vt:lpstr>
      <vt:lpstr>Travma Sonrası Ortaya Çıkabilecek  Belirtiler </vt:lpstr>
      <vt:lpstr> Başa Çıkma Ve Önemi </vt:lpstr>
      <vt:lpstr> Amputasyon  </vt:lpstr>
      <vt:lpstr>Amputasyonun Psikososyal Boyutu  </vt:lpstr>
      <vt:lpstr> Amputasyonun Psikososyal Boyutu  </vt:lpstr>
      <vt:lpstr> Rehabilitasyon Planı </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HOERTZ Fanny</dc:creator>
  <cp:lastModifiedBy>Ali Sefik Deniz</cp:lastModifiedBy>
  <cp:revision>275</cp:revision>
  <dcterms:created xsi:type="dcterms:W3CDTF">2024-09-25T07:42:39Z</dcterms:created>
  <dcterms:modified xsi:type="dcterms:W3CDTF">2026-06-04T07:37:48Z</dcterms:modified>
</cp:coreProperties>
</file>