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520" r:id="rId3"/>
    <p:sldId id="257" r:id="rId4"/>
    <p:sldId id="394" r:id="rId5"/>
    <p:sldId id="395" r:id="rId6"/>
    <p:sldId id="270" r:id="rId7"/>
    <p:sldId id="403" r:id="rId8"/>
    <p:sldId id="404" r:id="rId9"/>
    <p:sldId id="405" r:id="rId10"/>
    <p:sldId id="396" r:id="rId11"/>
    <p:sldId id="400" r:id="rId12"/>
    <p:sldId id="398" r:id="rId13"/>
    <p:sldId id="399" r:id="rId14"/>
    <p:sldId id="401" r:id="rId15"/>
    <p:sldId id="422" r:id="rId16"/>
    <p:sldId id="423" r:id="rId17"/>
    <p:sldId id="424" r:id="rId18"/>
    <p:sldId id="425" r:id="rId19"/>
    <p:sldId id="427" r:id="rId20"/>
    <p:sldId id="406" r:id="rId21"/>
    <p:sldId id="408" r:id="rId22"/>
    <p:sldId id="407" r:id="rId23"/>
    <p:sldId id="409" r:id="rId24"/>
    <p:sldId id="471" r:id="rId25"/>
    <p:sldId id="473" r:id="rId26"/>
    <p:sldId id="474" r:id="rId27"/>
    <p:sldId id="475" r:id="rId28"/>
    <p:sldId id="410" r:id="rId29"/>
    <p:sldId id="508" r:id="rId30"/>
    <p:sldId id="411" r:id="rId31"/>
    <p:sldId id="414" r:id="rId32"/>
    <p:sldId id="413" r:id="rId33"/>
    <p:sldId id="519" r:id="rId34"/>
    <p:sldId id="341" r:id="rId35"/>
    <p:sldId id="461" r:id="rId36"/>
    <p:sldId id="518"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1"/>
    <p:restoredTop sz="94664"/>
  </p:normalViewPr>
  <p:slideViewPr>
    <p:cSldViewPr snapToGrid="0">
      <p:cViewPr varScale="1">
        <p:scale>
          <a:sx n="106" d="100"/>
          <a:sy n="106" d="100"/>
        </p:scale>
        <p:origin x="192"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24DA7-7286-8B4B-B8DF-477826FD1570}" type="datetimeFigureOut">
              <a:rPr lang="tr-TR" smtClean="0"/>
              <a:t>1.03.2026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9B54BE-1B65-2145-A7AC-E67373A9AC8F}" type="slidenum">
              <a:rPr lang="tr-TR" smtClean="0"/>
              <a:t>‹#›</a:t>
            </a:fld>
            <a:endParaRPr lang="tr-TR"/>
          </a:p>
        </p:txBody>
      </p:sp>
    </p:spTree>
    <p:extLst>
      <p:ext uri="{BB962C8B-B14F-4D97-AF65-F5344CB8AC3E}">
        <p14:creationId xmlns:p14="http://schemas.microsoft.com/office/powerpoint/2010/main" val="3636964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3/1/26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91737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3/1/26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4524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3/1/26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6855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3/1/26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4899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3/1/26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7069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3/1/26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51517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3/1/26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6667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3/1/26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8730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3/1/26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65813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3/1/26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9941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3/1/26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81339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3/1/26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426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isbasi.com/e-faturaya-gecis-rehberi"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1840949-F566-DB81-508B-1741E7CA6CD3}"/>
              </a:ext>
            </a:extLst>
          </p:cNvPr>
          <p:cNvSpPr>
            <a:spLocks noGrp="1"/>
          </p:cNvSpPr>
          <p:nvPr>
            <p:ph type="ctrTitle"/>
          </p:nvPr>
        </p:nvSpPr>
        <p:spPr>
          <a:xfrm>
            <a:off x="194603" y="1138510"/>
            <a:ext cx="5581956" cy="3640345"/>
          </a:xfrm>
        </p:spPr>
        <p:txBody>
          <a:bodyPr anchor="t">
            <a:normAutofit/>
          </a:bodyPr>
          <a:lstStyle/>
          <a:p>
            <a:r>
              <a:rPr lang="tr-TR" sz="4000" b="1" dirty="0"/>
              <a:t>Dijital çağda </a:t>
            </a:r>
            <a:br>
              <a:rPr lang="tr-TR" sz="4000" b="1" dirty="0"/>
            </a:br>
            <a:r>
              <a:rPr lang="tr-TR" sz="4000" b="1" dirty="0"/>
              <a:t>yasa dışı bahis </a:t>
            </a:r>
            <a:br>
              <a:rPr lang="tr-TR" sz="4000" b="1" dirty="0"/>
            </a:br>
            <a:r>
              <a:rPr lang="tr-TR" sz="4000" b="1" dirty="0"/>
              <a:t>ve </a:t>
            </a:r>
            <a:br>
              <a:rPr lang="tr-TR" sz="4000" b="1" dirty="0"/>
            </a:br>
            <a:r>
              <a:rPr lang="tr-TR" sz="4000" b="1" dirty="0"/>
              <a:t>kumar oynama bozukluğu</a:t>
            </a:r>
          </a:p>
        </p:txBody>
      </p:sp>
      <p:sp>
        <p:nvSpPr>
          <p:cNvPr id="3" name="Alt Başlık 2">
            <a:extLst>
              <a:ext uri="{FF2B5EF4-FFF2-40B4-BE49-F238E27FC236}">
                <a16:creationId xmlns:a16="http://schemas.microsoft.com/office/drawing/2014/main" id="{9EEF3123-CD87-37BA-FF09-26404E2206E3}"/>
              </a:ext>
            </a:extLst>
          </p:cNvPr>
          <p:cNvSpPr>
            <a:spLocks noGrp="1"/>
          </p:cNvSpPr>
          <p:nvPr>
            <p:ph type="subTitle" idx="1"/>
          </p:nvPr>
        </p:nvSpPr>
        <p:spPr>
          <a:xfrm>
            <a:off x="-227" y="5193465"/>
            <a:ext cx="5776786" cy="1426058"/>
          </a:xfrm>
        </p:spPr>
        <p:txBody>
          <a:bodyPr anchor="b">
            <a:normAutofit/>
          </a:bodyPr>
          <a:lstStyle/>
          <a:p>
            <a:pPr algn="r"/>
            <a:r>
              <a:rPr lang="tr-TR" sz="1800" b="1" dirty="0"/>
              <a:t>ÖĞR. GÖR. DR. PELİN KILINÇ ÖZÜÖLMEZ</a:t>
            </a:r>
          </a:p>
          <a:p>
            <a:pPr algn="r"/>
            <a:r>
              <a:rPr lang="tr-TR" sz="1800" b="1" dirty="0"/>
              <a:t>SBMYO / BAĞIMLILIKLA MÜCADELE KOMİSYONU ÜYESİ</a:t>
            </a:r>
          </a:p>
        </p:txBody>
      </p:sp>
      <p:cxnSp>
        <p:nvCxnSpPr>
          <p:cNvPr id="13" name="Straight Connector 1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Dijital işaretleri olan bir tablette el ile">
            <a:extLst>
              <a:ext uri="{FF2B5EF4-FFF2-40B4-BE49-F238E27FC236}">
                <a16:creationId xmlns:a16="http://schemas.microsoft.com/office/drawing/2014/main" id="{A1CE048B-8B99-3F76-CA13-7C93FAD54AE2}"/>
              </a:ext>
            </a:extLst>
          </p:cNvPr>
          <p:cNvPicPr>
            <a:picLocks noChangeAspect="1"/>
          </p:cNvPicPr>
          <p:nvPr/>
        </p:nvPicPr>
        <p:blipFill>
          <a:blip r:embed="rId2"/>
          <a:srcRect l="28794" r="-1" b="-1"/>
          <a:stretch>
            <a:fillRect/>
          </a:stretch>
        </p:blipFill>
        <p:spPr>
          <a:xfrm>
            <a:off x="5776560" y="844062"/>
            <a:ext cx="6415439" cy="6013938"/>
          </a:xfrm>
          <a:prstGeom prst="rect">
            <a:avLst/>
          </a:prstGeom>
        </p:spPr>
      </p:pic>
      <p:pic>
        <p:nvPicPr>
          <p:cNvPr id="8" name="Resim 7">
            <a:extLst>
              <a:ext uri="{FF2B5EF4-FFF2-40B4-BE49-F238E27FC236}">
                <a16:creationId xmlns:a16="http://schemas.microsoft.com/office/drawing/2014/main" id="{6BDAB05A-A1C9-5FC1-32A9-C0D538DB3F69}"/>
              </a:ext>
            </a:extLst>
          </p:cNvPr>
          <p:cNvPicPr>
            <a:picLocks noChangeAspect="1"/>
          </p:cNvPicPr>
          <p:nvPr/>
        </p:nvPicPr>
        <p:blipFill>
          <a:blip r:embed="rId3"/>
          <a:stretch>
            <a:fillRect/>
          </a:stretch>
        </p:blipFill>
        <p:spPr>
          <a:xfrm>
            <a:off x="10868881" y="100791"/>
            <a:ext cx="1046037" cy="1037719"/>
          </a:xfrm>
          <a:prstGeom prst="ellipse">
            <a:avLst/>
          </a:prstGeom>
        </p:spPr>
      </p:pic>
    </p:spTree>
    <p:extLst>
      <p:ext uri="{BB962C8B-B14F-4D97-AF65-F5344CB8AC3E}">
        <p14:creationId xmlns:p14="http://schemas.microsoft.com/office/powerpoint/2010/main" val="32089797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972B17-CDAB-8565-F764-FBBBD4B98419}"/>
            </a:ext>
          </a:extLst>
        </p:cNvPr>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0">
            <a:extLst>
              <a:ext uri="{FF2B5EF4-FFF2-40B4-BE49-F238E27FC236}">
                <a16:creationId xmlns:a16="http://schemas.microsoft.com/office/drawing/2014/main" id="{3815BE95-1337-20E2-B2EF-5DA486F72F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CD0576C4-03A9-5C77-9E8A-C694A20D56D0}"/>
              </a:ext>
            </a:extLst>
          </p:cNvPr>
          <p:cNvSpPr>
            <a:spLocks noGrp="1"/>
          </p:cNvSpPr>
          <p:nvPr>
            <p:ph idx="1"/>
          </p:nvPr>
        </p:nvSpPr>
        <p:spPr>
          <a:xfrm>
            <a:off x="287278" y="1458468"/>
            <a:ext cx="7140464" cy="3941064"/>
          </a:xfrm>
        </p:spPr>
        <p:txBody>
          <a:bodyPr>
            <a:normAutofit/>
          </a:bodyPr>
          <a:lstStyle/>
          <a:p>
            <a:r>
              <a:rPr lang="tr-TR" sz="2200" dirty="0">
                <a:latin typeface="Times New Roman" panose="02020603050405020304" pitchFamily="18" charset="0"/>
                <a:ea typeface="Calibri" panose="020F0502020204030204" pitchFamily="34" charset="0"/>
                <a:cs typeface="Times New Roman" panose="02020603050405020304" pitchFamily="18" charset="0"/>
              </a:rPr>
              <a:t>Kumar oynama davranışı modeli sürekli veya dönemsel ve tekrarlayıcı olabilir. </a:t>
            </a:r>
          </a:p>
          <a:p>
            <a:r>
              <a:rPr lang="tr-TR" sz="2200" dirty="0">
                <a:latin typeface="Times New Roman" panose="02020603050405020304" pitchFamily="18" charset="0"/>
                <a:ea typeface="Calibri" panose="020F0502020204030204" pitchFamily="34" charset="0"/>
                <a:cs typeface="Times New Roman" panose="02020603050405020304" pitchFamily="18" charset="0"/>
              </a:rPr>
              <a:t>Kumar oynama davranışı ve diğer özellikler, tanı koymak için en az </a:t>
            </a:r>
            <a:r>
              <a:rPr lang="tr-TR" sz="2200" b="1" dirty="0">
                <a:latin typeface="Times New Roman" panose="02020603050405020304" pitchFamily="18" charset="0"/>
                <a:ea typeface="Calibri" panose="020F0502020204030204" pitchFamily="34" charset="0"/>
                <a:cs typeface="Times New Roman" panose="02020603050405020304" pitchFamily="18" charset="0"/>
              </a:rPr>
              <a:t>12 aylık bir süre </a:t>
            </a:r>
            <a:r>
              <a:rPr lang="tr-TR" sz="2200" dirty="0">
                <a:latin typeface="Times New Roman" panose="02020603050405020304" pitchFamily="18" charset="0"/>
                <a:ea typeface="Calibri" panose="020F0502020204030204" pitchFamily="34" charset="0"/>
                <a:cs typeface="Times New Roman" panose="02020603050405020304" pitchFamily="18" charset="0"/>
              </a:rPr>
              <a:t>boyunca belirgin olarak devam etmelidir, ancak tanı koymak için gerekli tüm belirtilerin olduğu belirlenirse ve belirtiler şiddetliyse gerekli süre kısaltılabilir.</a:t>
            </a:r>
          </a:p>
          <a:p>
            <a:endParaRPr lang="tr-TR" sz="2200" dirty="0"/>
          </a:p>
        </p:txBody>
      </p:sp>
      <p:pic>
        <p:nvPicPr>
          <p:cNvPr id="21" name="Picture 4" descr="Renkli masa oyunu">
            <a:extLst>
              <a:ext uri="{FF2B5EF4-FFF2-40B4-BE49-F238E27FC236}">
                <a16:creationId xmlns:a16="http://schemas.microsoft.com/office/drawing/2014/main" id="{B1B6A0D9-CAA1-97E3-4778-5C8B5A8AE01D}"/>
              </a:ext>
            </a:extLst>
          </p:cNvPr>
          <p:cNvPicPr>
            <a:picLocks noChangeAspect="1"/>
          </p:cNvPicPr>
          <p:nvPr/>
        </p:nvPicPr>
        <p:blipFill>
          <a:blip r:embed="rId2"/>
          <a:srcRect l="28041" r="27271"/>
          <a:stretch>
            <a:fillRect/>
          </a:stretch>
        </p:blipFill>
        <p:spPr>
          <a:xfrm>
            <a:off x="7583424" y="10"/>
            <a:ext cx="4608576" cy="6857990"/>
          </a:xfrm>
          <a:prstGeom prst="rect">
            <a:avLst/>
          </a:prstGeom>
        </p:spPr>
      </p:pic>
    </p:spTree>
    <p:extLst>
      <p:ext uri="{BB962C8B-B14F-4D97-AF65-F5344CB8AC3E}">
        <p14:creationId xmlns:p14="http://schemas.microsoft.com/office/powerpoint/2010/main" val="2617215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9CC3F3-6492-3F21-D146-EB5E7DDD41F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descr="Brain in head">
            <a:extLst>
              <a:ext uri="{FF2B5EF4-FFF2-40B4-BE49-F238E27FC236}">
                <a16:creationId xmlns:a16="http://schemas.microsoft.com/office/drawing/2014/main" id="{F7CF094B-2FE4-73D9-A7F9-69909F6B7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66381" y="1869439"/>
            <a:ext cx="4139625" cy="4139625"/>
          </a:xfrm>
          <a:prstGeom prst="rect">
            <a:avLst/>
          </a:prstGeom>
        </p:spPr>
      </p:pic>
      <p:sp>
        <p:nvSpPr>
          <p:cNvPr id="3" name="İçerik Yer Tutucusu 2">
            <a:extLst>
              <a:ext uri="{FF2B5EF4-FFF2-40B4-BE49-F238E27FC236}">
                <a16:creationId xmlns:a16="http://schemas.microsoft.com/office/drawing/2014/main" id="{BCB6F640-AAD6-C11D-040B-A1B693A89D21}"/>
              </a:ext>
            </a:extLst>
          </p:cNvPr>
          <p:cNvSpPr>
            <a:spLocks noGrp="1"/>
          </p:cNvSpPr>
          <p:nvPr>
            <p:ph idx="1"/>
          </p:nvPr>
        </p:nvSpPr>
        <p:spPr>
          <a:xfrm>
            <a:off x="6095999" y="1629096"/>
            <a:ext cx="5295901" cy="3611307"/>
          </a:xfrm>
        </p:spPr>
        <p:txBody>
          <a:bodyPr anchor="b">
            <a:normAutofit/>
          </a:bodyPr>
          <a:lstStyle/>
          <a:p>
            <a:r>
              <a:rPr lang="tr-TR" sz="2200" dirty="0">
                <a:latin typeface="Times New Roman" panose="02020603050405020304" pitchFamily="18" charset="0"/>
                <a:ea typeface="Calibri" panose="020F0502020204030204" pitchFamily="34" charset="0"/>
                <a:cs typeface="Times New Roman" panose="02020603050405020304" pitchFamily="18" charset="0"/>
              </a:rPr>
              <a:t>Ergenlerin genel olarak yetişkinlere göre daha fazla risk aldığı aşikardır. Dürtüsellik ve kaygı düzeyleri daha yüksek, uygunluk ve öz disiplin eşikleri ise daha zayıftır. </a:t>
            </a:r>
          </a:p>
          <a:p>
            <a:r>
              <a:rPr lang="tr-TR" sz="2200" dirty="0">
                <a:latin typeface="Times New Roman" panose="02020603050405020304" pitchFamily="18" charset="0"/>
                <a:ea typeface="Calibri" panose="020F0502020204030204" pitchFamily="34" charset="0"/>
                <a:cs typeface="Times New Roman" panose="02020603050405020304" pitchFamily="18" charset="0"/>
              </a:rPr>
              <a:t>Kumar sorunu olan ergenlerin başa çıkma becerilerinin de zayıf olduğu düşünülmektedir.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endParaRPr lang="tr-TR" sz="2200" dirty="0"/>
          </a:p>
        </p:txBody>
      </p:sp>
      <p:cxnSp>
        <p:nvCxnSpPr>
          <p:cNvPr id="14" name="Straight Connector 13">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1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61BAD-2D0B-B5F4-C988-8B1FC2FFB643}"/>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9166AF0-97C4-F15A-8542-79A463346BD6}"/>
              </a:ext>
            </a:extLst>
          </p:cNvPr>
          <p:cNvSpPr>
            <a:spLocks noGrp="1"/>
          </p:cNvSpPr>
          <p:nvPr>
            <p:ph idx="1"/>
          </p:nvPr>
        </p:nvSpPr>
        <p:spPr>
          <a:xfrm>
            <a:off x="700635" y="844062"/>
            <a:ext cx="10691265" cy="5117826"/>
          </a:xfrm>
        </p:spPr>
        <p:txBody>
          <a:bodyPr>
            <a:normAutofit/>
          </a:bodyPr>
          <a:lstStyle/>
          <a:p>
            <a:pPr marL="0" indent="0">
              <a:buNone/>
            </a:pPr>
            <a:r>
              <a:rPr lang="tr-TR" sz="2200" b="1" dirty="0">
                <a:latin typeface="Times New Roman" panose="02020603050405020304" pitchFamily="18" charset="0"/>
                <a:ea typeface="Times New Roman" panose="02020603050405020304" pitchFamily="18" charset="0"/>
              </a:rPr>
              <a:t>Psikososyal Faktörler</a:t>
            </a:r>
            <a:br>
              <a:rPr lang="tr-TR" sz="2200" dirty="0">
                <a:latin typeface="Times New Roman" panose="02020603050405020304" pitchFamily="18" charset="0"/>
                <a:ea typeface="Times New Roman" panose="02020603050405020304" pitchFamily="18" charset="0"/>
              </a:rPr>
            </a:br>
            <a:r>
              <a:rPr lang="tr-TR" sz="2200" dirty="0">
                <a:latin typeface="Times New Roman" panose="02020603050405020304" pitchFamily="18" charset="0"/>
                <a:ea typeface="Times New Roman" panose="02020603050405020304" pitchFamily="18" charset="0"/>
              </a:rPr>
              <a:t>Davranışçı yaklaşım, kumar oynama bozukluğunu pekiştirme etkisi ile açıklamaktadır. </a:t>
            </a:r>
            <a:r>
              <a:rPr lang="tr-TR" sz="2200" b="1" dirty="0">
                <a:latin typeface="Times New Roman" panose="02020603050405020304" pitchFamily="18" charset="0"/>
                <a:ea typeface="Times New Roman" panose="02020603050405020304" pitchFamily="18" charset="0"/>
              </a:rPr>
              <a:t>İlk dönemlerde </a:t>
            </a:r>
            <a:r>
              <a:rPr lang="tr-TR" sz="2200" dirty="0">
                <a:latin typeface="Times New Roman" panose="02020603050405020304" pitchFamily="18" charset="0"/>
                <a:ea typeface="Times New Roman" panose="02020603050405020304" pitchFamily="18" charset="0"/>
              </a:rPr>
              <a:t>elde edilen </a:t>
            </a:r>
            <a:r>
              <a:rPr lang="tr-TR" sz="2200" b="1" dirty="0">
                <a:latin typeface="Times New Roman" panose="02020603050405020304" pitchFamily="18" charset="0"/>
                <a:ea typeface="Times New Roman" panose="02020603050405020304" pitchFamily="18" charset="0"/>
              </a:rPr>
              <a:t>kazancın davranışın sürdürülmesi için pekiştirici bir etki gösterdiği</a:t>
            </a:r>
            <a:r>
              <a:rPr lang="tr-TR" sz="2200" dirty="0">
                <a:latin typeface="Times New Roman" panose="02020603050405020304" pitchFamily="18" charset="0"/>
                <a:ea typeface="Times New Roman" panose="02020603050405020304" pitchFamily="18" charset="0"/>
              </a:rPr>
              <a:t>ni belirtmektedir. Ancak davranışçı yaklaşıma göre sonraki süreçte </a:t>
            </a:r>
            <a:r>
              <a:rPr lang="tr-TR" sz="2200" b="1" dirty="0">
                <a:latin typeface="Times New Roman" panose="02020603050405020304" pitchFamily="18" charset="0"/>
                <a:ea typeface="Times New Roman" panose="02020603050405020304" pitchFamily="18" charset="0"/>
              </a:rPr>
              <a:t>kazancın pekiştirici etkisi azalır, oynamanın verdiği haz ile davranış sürdürülür.</a:t>
            </a:r>
            <a:br>
              <a:rPr lang="tr-TR" sz="2200" b="1" dirty="0">
                <a:latin typeface="Times New Roman" panose="02020603050405020304" pitchFamily="18" charset="0"/>
                <a:ea typeface="Times New Roman" panose="02020603050405020304" pitchFamily="18" charset="0"/>
              </a:rPr>
            </a:br>
            <a:br>
              <a:rPr lang="tr-TR" sz="2200" dirty="0">
                <a:latin typeface="Times New Roman" panose="02020603050405020304" pitchFamily="18" charset="0"/>
                <a:ea typeface="Times New Roman" panose="02020603050405020304" pitchFamily="18" charset="0"/>
              </a:rPr>
            </a:br>
            <a:r>
              <a:rPr lang="tr-TR" sz="2200" b="1" dirty="0">
                <a:latin typeface="Times New Roman" panose="02020603050405020304" pitchFamily="18" charset="0"/>
                <a:ea typeface="Times New Roman" panose="02020603050405020304" pitchFamily="18" charset="0"/>
              </a:rPr>
              <a:t>Psikodinamik görüş </a:t>
            </a:r>
            <a:r>
              <a:rPr lang="tr-TR" sz="2200" dirty="0">
                <a:latin typeface="Times New Roman" panose="02020603050405020304" pitchFamily="18" charset="0"/>
                <a:ea typeface="Times New Roman" panose="02020603050405020304" pitchFamily="18" charset="0"/>
              </a:rPr>
              <a:t>ise kumar oynama bozukluğunun </a:t>
            </a:r>
            <a:r>
              <a:rPr lang="tr-TR" sz="2200" b="1" dirty="0">
                <a:latin typeface="Times New Roman" panose="02020603050405020304" pitchFamily="18" charset="0"/>
                <a:ea typeface="Times New Roman" panose="02020603050405020304" pitchFamily="18" charset="0"/>
              </a:rPr>
              <a:t>temelinde bilinç dışı bir kaybetme arzusunun olduğu</a:t>
            </a:r>
            <a:r>
              <a:rPr lang="tr-TR" sz="2200" dirty="0">
                <a:latin typeface="Times New Roman" panose="02020603050405020304" pitchFamily="18" charset="0"/>
                <a:ea typeface="Times New Roman" panose="02020603050405020304" pitchFamily="18" charset="0"/>
              </a:rPr>
              <a:t>nu kabul etmektedir. Kaybetmenin, bireyde bulunan </a:t>
            </a:r>
            <a:r>
              <a:rPr lang="tr-TR" sz="2200" b="1" dirty="0">
                <a:latin typeface="Times New Roman" panose="02020603050405020304" pitchFamily="18" charset="0"/>
                <a:ea typeface="Times New Roman" panose="02020603050405020304" pitchFamily="18" charset="0"/>
              </a:rPr>
              <a:t>suçluluk ve yetersizlik duygularının bastırılması </a:t>
            </a:r>
            <a:r>
              <a:rPr lang="tr-TR" sz="2200" dirty="0">
                <a:latin typeface="Times New Roman" panose="02020603050405020304" pitchFamily="18" charset="0"/>
                <a:ea typeface="Times New Roman" panose="02020603050405020304" pitchFamily="18" charset="0"/>
              </a:rPr>
              <a:t>için kullanıldığı ifade edilmektedir (Mutlu, 2012).</a:t>
            </a:r>
            <a:br>
              <a:rPr lang="tr-TR" sz="2200" dirty="0">
                <a:latin typeface="Times New Roman" panose="02020603050405020304" pitchFamily="18" charset="0"/>
                <a:ea typeface="Times New Roman" panose="02020603050405020304" pitchFamily="18" charset="0"/>
              </a:rPr>
            </a:br>
            <a:endParaRPr lang="tr-TR" sz="2200" dirty="0"/>
          </a:p>
          <a:p>
            <a:endParaRPr lang="tr-TR" sz="2200" dirty="0"/>
          </a:p>
        </p:txBody>
      </p:sp>
    </p:spTree>
    <p:extLst>
      <p:ext uri="{BB962C8B-B14F-4D97-AF65-F5344CB8AC3E}">
        <p14:creationId xmlns:p14="http://schemas.microsoft.com/office/powerpoint/2010/main" val="3955529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D38C-005D-F45A-2FFC-B4691129822D}"/>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511A4A8-B09B-A632-A084-AF999019C82E}"/>
              </a:ext>
            </a:extLst>
          </p:cNvPr>
          <p:cNvSpPr>
            <a:spLocks noGrp="1"/>
          </p:cNvSpPr>
          <p:nvPr>
            <p:ph idx="1"/>
          </p:nvPr>
        </p:nvSpPr>
        <p:spPr>
          <a:xfrm>
            <a:off x="700635" y="844062"/>
            <a:ext cx="10691265" cy="5117826"/>
          </a:xfrm>
        </p:spPr>
        <p:txBody>
          <a:bodyPr>
            <a:normAutofit/>
          </a:bodyPr>
          <a:lstStyle/>
          <a:p>
            <a:r>
              <a:rPr lang="tr-TR" sz="2200" dirty="0">
                <a:latin typeface="Times New Roman" panose="02020603050405020304" pitchFamily="18" charset="0"/>
                <a:ea typeface="Times New Roman" panose="02020603050405020304" pitchFamily="18" charset="0"/>
                <a:cs typeface="Times New Roman" panose="02020603050405020304" pitchFamily="18" charset="0"/>
              </a:rPr>
              <a:t>Pek çok araştırmacı; genç, </a:t>
            </a: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erkek, azınlık bir gruba mensup ve </a:t>
            </a:r>
            <a:r>
              <a:rPr lang="tr-TR" sz="2200" b="1" dirty="0" err="1">
                <a:latin typeface="Times New Roman" panose="02020603050405020304" pitchFamily="18" charset="0"/>
                <a:ea typeface="Times New Roman" panose="02020603050405020304" pitchFamily="18" charset="0"/>
                <a:cs typeface="Times New Roman" panose="02020603050405020304" pitchFamily="18" charset="0"/>
              </a:rPr>
              <a:t>sosyo</a:t>
            </a: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-ekonomik düzeyi düşük olma</a:t>
            </a:r>
            <a:r>
              <a:rPr lang="tr-TR" sz="2200" dirty="0">
                <a:latin typeface="Times New Roman" panose="02020603050405020304" pitchFamily="18" charset="0"/>
                <a:ea typeface="Times New Roman" panose="02020603050405020304" pitchFamily="18" charset="0"/>
                <a:cs typeface="Times New Roman" panose="02020603050405020304" pitchFamily="18" charset="0"/>
              </a:rPr>
              <a:t>nın, bunun yanında </a:t>
            </a: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yüksek miktarda uyuşturucu ve/veya alkol tüketimi</a:t>
            </a:r>
            <a:r>
              <a:rPr lang="tr-TR" sz="2200" dirty="0">
                <a:latin typeface="Times New Roman" panose="02020603050405020304" pitchFamily="18" charset="0"/>
                <a:ea typeface="Times New Roman" panose="02020603050405020304" pitchFamily="18" charset="0"/>
                <a:cs typeface="Times New Roman" panose="02020603050405020304" pitchFamily="18" charset="0"/>
              </a:rPr>
              <a:t> ve </a:t>
            </a:r>
            <a:r>
              <a:rPr lang="tr-TR" sz="2200" b="1" dirty="0">
                <a:latin typeface="Times New Roman" panose="02020603050405020304" pitchFamily="18" charset="0"/>
                <a:ea typeface="Times New Roman" panose="02020603050405020304" pitchFamily="18" charset="0"/>
                <a:cs typeface="Times New Roman" panose="02020603050405020304" pitchFamily="18" charset="0"/>
              </a:rPr>
              <a:t>kumar sorunu olan bir ebeveyne sahip bulunma</a:t>
            </a:r>
            <a:r>
              <a:rPr lang="tr-TR" sz="2200" dirty="0">
                <a:latin typeface="Times New Roman" panose="02020603050405020304" pitchFamily="18" charset="0"/>
                <a:ea typeface="Times New Roman" panose="02020603050405020304" pitchFamily="18" charset="0"/>
                <a:cs typeface="Times New Roman" panose="02020603050405020304" pitchFamily="18" charset="0"/>
              </a:rPr>
              <a:t>nın kumar bozukluğu ile bağlantılı olduğu konusunda hem fikirdir.</a:t>
            </a:r>
          </a:p>
          <a:p>
            <a:r>
              <a:rPr lang="tr-TR" sz="2200" dirty="0">
                <a:solidFill>
                  <a:srgbClr val="000000"/>
                </a:solidFill>
                <a:latin typeface="Times New Roman" panose="02020603050405020304" pitchFamily="18" charset="0"/>
                <a:ea typeface="Calibri" panose="020F0502020204030204" pitchFamily="34" charset="0"/>
              </a:rPr>
              <a:t>Kumar oynama bozukluğu olan hastaların sağlıklı gönüllülere göre </a:t>
            </a:r>
            <a:r>
              <a:rPr lang="tr-TR" sz="2200" b="1" dirty="0">
                <a:solidFill>
                  <a:srgbClr val="000000"/>
                </a:solidFill>
                <a:latin typeface="Times New Roman" panose="02020603050405020304" pitchFamily="18" charset="0"/>
                <a:ea typeface="Calibri" panose="020F0502020204030204" pitchFamily="34" charset="0"/>
              </a:rPr>
              <a:t>daha fazla duygu arayışına sahip olduğu</a:t>
            </a:r>
            <a:r>
              <a:rPr lang="tr-TR" sz="2200" dirty="0">
                <a:solidFill>
                  <a:srgbClr val="000000"/>
                </a:solidFill>
                <a:latin typeface="Times New Roman" panose="02020603050405020304" pitchFamily="18" charset="0"/>
                <a:ea typeface="Calibri" panose="020F0502020204030204" pitchFamily="34" charset="0"/>
              </a:rPr>
              <a:t>nu destekleyen güçlü kanıtlar bulunmaktadır.</a:t>
            </a:r>
            <a:br>
              <a:rPr lang="tr-TR" sz="2200" dirty="0">
                <a:latin typeface="Times New Roman" panose="02020603050405020304" pitchFamily="18" charset="0"/>
                <a:ea typeface="Calibri" panose="020F0502020204030204" pitchFamily="34" charset="0"/>
              </a:rPr>
            </a:br>
            <a:br>
              <a:rPr lang="tr-TR" sz="2200" dirty="0">
                <a:latin typeface="Times New Roman" panose="02020603050405020304" pitchFamily="18" charset="0"/>
                <a:ea typeface="Calibri" panose="020F0502020204030204" pitchFamily="34" charset="0"/>
              </a:rPr>
            </a:br>
            <a:endParaRPr lang="tr-TR" sz="2200" dirty="0">
              <a:latin typeface="Calibri" panose="020F0502020204030204" pitchFamily="34" charset="0"/>
              <a:ea typeface="Calibri" panose="020F0502020204030204" pitchFamily="34" charset="0"/>
              <a:cs typeface="Times New Roman" panose="02020603050405020304" pitchFamily="18" charset="0"/>
            </a:endParaRPr>
          </a:p>
          <a:p>
            <a:endParaRPr lang="tr-TR" sz="2200" dirty="0"/>
          </a:p>
        </p:txBody>
      </p:sp>
    </p:spTree>
    <p:extLst>
      <p:ext uri="{BB962C8B-B14F-4D97-AF65-F5344CB8AC3E}">
        <p14:creationId xmlns:p14="http://schemas.microsoft.com/office/powerpoint/2010/main" val="4209434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4CEB-7122-8A2F-1D61-923AF6655C91}"/>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BA281F8-C3BA-4044-BE90-DA5ABB9C6773}"/>
              </a:ext>
            </a:extLst>
          </p:cNvPr>
          <p:cNvSpPr>
            <a:spLocks noGrp="1"/>
          </p:cNvSpPr>
          <p:nvPr>
            <p:ph idx="1"/>
          </p:nvPr>
        </p:nvSpPr>
        <p:spPr>
          <a:xfrm>
            <a:off x="700635" y="844062"/>
            <a:ext cx="10691265" cy="5117826"/>
          </a:xfrm>
        </p:spPr>
        <p:txBody>
          <a:bodyPr>
            <a:normAutofit/>
          </a:bodyPr>
          <a:lstStyle/>
          <a:p>
            <a:pPr marL="0" indent="0">
              <a:buNone/>
            </a:pPr>
            <a:r>
              <a:rPr lang="tr-TR" sz="2200" dirty="0">
                <a:solidFill>
                  <a:srgbClr val="000000"/>
                </a:solidFill>
                <a:latin typeface="Times New Roman" panose="02020603050405020304" pitchFamily="18" charset="0"/>
                <a:ea typeface="Calibri" panose="020F0502020204030204" pitchFamily="34" charset="0"/>
              </a:rPr>
              <a:t>Kumar oynamada </a:t>
            </a:r>
            <a:r>
              <a:rPr lang="tr-TR" sz="2200" b="1" dirty="0">
                <a:solidFill>
                  <a:srgbClr val="000000"/>
                </a:solidFill>
                <a:latin typeface="Times New Roman" panose="02020603050405020304" pitchFamily="18" charset="0"/>
                <a:ea typeface="Calibri" panose="020F0502020204030204" pitchFamily="34" charset="0"/>
              </a:rPr>
              <a:t>şans unsurunun olması da bilişi etkilemektedir</a:t>
            </a:r>
            <a:r>
              <a:rPr lang="tr-TR" sz="2200" dirty="0">
                <a:solidFill>
                  <a:srgbClr val="000000"/>
                </a:solidFill>
                <a:latin typeface="Times New Roman" panose="02020603050405020304" pitchFamily="18" charset="0"/>
                <a:ea typeface="Calibri" panose="020F0502020204030204" pitchFamily="34" charset="0"/>
              </a:rPr>
              <a:t>. İnsanlar kumar oyunlarında ön plana çıkan ve kumarla ilgili bilişsel çarpıklıklar olarak bilinen şans koşulları altında bir dizi </a:t>
            </a:r>
            <a:r>
              <a:rPr lang="tr-TR" sz="2200" b="1" dirty="0">
                <a:solidFill>
                  <a:srgbClr val="000000"/>
                </a:solidFill>
                <a:latin typeface="Times New Roman" panose="02020603050405020304" pitchFamily="18" charset="0"/>
                <a:ea typeface="Calibri" panose="020F0502020204030204" pitchFamily="34" charset="0"/>
              </a:rPr>
              <a:t>sistematik hata</a:t>
            </a:r>
            <a:r>
              <a:rPr lang="tr-TR" sz="2200" dirty="0">
                <a:solidFill>
                  <a:srgbClr val="000000"/>
                </a:solidFill>
                <a:latin typeface="Times New Roman" panose="02020603050405020304" pitchFamily="18" charset="0"/>
                <a:ea typeface="Calibri" panose="020F0502020204030204" pitchFamily="34" charset="0"/>
              </a:rPr>
              <a:t>lar gösterir. Kumar oynama bozukluğunda görülen bilişsel çarpıtmalar arasında kumarbazların kazanma şansları, sonuçlara dair öznel kontrolleri, başarısızlığa yükledikleri anlamlar, kumar oynamaya devam etmeleri için gerekçeleri ve becerilerini tahmin etmeleri yer almaktadır. </a:t>
            </a:r>
          </a:p>
          <a:p>
            <a:pPr marL="0" indent="0">
              <a:buNone/>
            </a:pPr>
            <a:r>
              <a:rPr lang="tr-TR" sz="2200" dirty="0">
                <a:solidFill>
                  <a:srgbClr val="000000"/>
                </a:solidFill>
                <a:latin typeface="Times New Roman" panose="02020603050405020304" pitchFamily="18" charset="0"/>
                <a:ea typeface="Calibri" panose="020F0502020204030204" pitchFamily="34" charset="0"/>
              </a:rPr>
              <a:t>Örneğin, </a:t>
            </a:r>
            <a:r>
              <a:rPr lang="tr-TR" sz="2200" b="1" dirty="0">
                <a:solidFill>
                  <a:srgbClr val="000000"/>
                </a:solidFill>
                <a:latin typeface="Times New Roman" panose="02020603050405020304" pitchFamily="18" charset="0"/>
                <a:ea typeface="Calibri" panose="020F0502020204030204" pitchFamily="34" charset="0"/>
              </a:rPr>
              <a:t>kayıpları kovalamak</a:t>
            </a:r>
            <a:r>
              <a:rPr lang="tr-TR" sz="2200" dirty="0">
                <a:solidFill>
                  <a:srgbClr val="000000"/>
                </a:solidFill>
                <a:latin typeface="Times New Roman" panose="02020603050405020304" pitchFamily="18" charset="0"/>
                <a:ea typeface="Calibri" panose="020F0502020204030204" pitchFamily="34" charset="0"/>
              </a:rPr>
              <a:t> inanışla ilgilidir. </a:t>
            </a:r>
          </a:p>
          <a:p>
            <a:pPr marL="0" indent="0">
              <a:buNone/>
            </a:pPr>
            <a:r>
              <a:rPr lang="tr-TR" sz="2200" b="1" dirty="0">
                <a:solidFill>
                  <a:srgbClr val="000000"/>
                </a:solidFill>
                <a:latin typeface="Times New Roman" panose="02020603050405020304" pitchFamily="18" charset="0"/>
                <a:ea typeface="Calibri" panose="020F0502020204030204" pitchFamily="34" charset="0"/>
              </a:rPr>
              <a:t>Finansal kayıplar</a:t>
            </a:r>
            <a:r>
              <a:rPr lang="tr-TR" sz="2200" dirty="0">
                <a:solidFill>
                  <a:srgbClr val="000000"/>
                </a:solidFill>
                <a:latin typeface="Times New Roman" panose="02020603050405020304" pitchFamily="18" charset="0"/>
                <a:ea typeface="Calibri" panose="020F0502020204030204" pitchFamily="34" charset="0"/>
              </a:rPr>
              <a:t>, kumar oynamaya devam ederek kurtarılabilir ve insanlar kazandıktan hemen sonra bir kayıpla sonuçlanma ihtimali yüksek daha riskli kararlar alır. Seyrek kumar oynayanlarda bilişsel çarpıtmalar nadiren bulunurken, bazı araştırmalar bu çarpıklıkların kumar oynama bozukluğu olan bireylerde | şiddetlendiğini ve sık rastlandığını göstermiştir.</a:t>
            </a:r>
            <a:endParaRPr lang="tr-TR" sz="2200" dirty="0"/>
          </a:p>
          <a:p>
            <a:endParaRPr lang="tr-TR" sz="2200" dirty="0"/>
          </a:p>
        </p:txBody>
      </p:sp>
    </p:spTree>
    <p:extLst>
      <p:ext uri="{BB962C8B-B14F-4D97-AF65-F5344CB8AC3E}">
        <p14:creationId xmlns:p14="http://schemas.microsoft.com/office/powerpoint/2010/main" val="112137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B3BF-F588-AD2E-FF7C-E017C91C5D4E}"/>
            </a:ext>
          </a:extLst>
        </p:cNvPr>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ECBF051E-716D-CF7C-EE80-5B2F0C073AC8}"/>
              </a:ext>
            </a:extLst>
          </p:cNvPr>
          <p:cNvSpPr>
            <a:spLocks noGrp="1"/>
          </p:cNvSpPr>
          <p:nvPr>
            <p:ph idx="1"/>
          </p:nvPr>
        </p:nvSpPr>
        <p:spPr>
          <a:xfrm>
            <a:off x="838200" y="1080052"/>
            <a:ext cx="10515600" cy="5777948"/>
          </a:xfrm>
        </p:spPr>
        <p:txBody>
          <a:bodyPr>
            <a:noAutofit/>
          </a:bodyPr>
          <a:lstStyle/>
          <a:p>
            <a:pPr marL="0" indent="0">
              <a:lnSpc>
                <a:spcPct val="100000"/>
              </a:lnSpc>
              <a:spcAft>
                <a:spcPts val="800"/>
              </a:spcAft>
              <a:buNone/>
            </a:pP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Kumar oynama bozukluğu olanlarda bir diğer </a:t>
            </a:r>
            <a:r>
              <a:rPr lang="tr-TR"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bilişsel bozulma </a:t>
            </a: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türü de kontrolün yanılsaması olarak tanımlanmaktadır. </a:t>
            </a:r>
            <a:r>
              <a:rPr lang="tr-TR"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Kontrol yanılsaması</a:t>
            </a: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bir kumar oyununda tesadüfi bir sonuç üzerinde, </a:t>
            </a:r>
            <a:r>
              <a:rPr lang="tr-TR"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oynayan kişinin bir çeşit beceri geliştirdiğine olan inancı </a:t>
            </a: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olarak tarif edilir. Kumar oynama bozukluğu olanlar genelde yetenekleri olduğuna dair bir inanç içindedir ve </a:t>
            </a:r>
            <a:r>
              <a:rPr lang="tr-TR"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rahatsız edecek derecede kendilerine güvenirler</a:t>
            </a: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Aft>
                <a:spcPts val="800"/>
              </a:spcAft>
              <a:buNone/>
            </a:pP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Bağımlılık evresine göre, dokunaklı bir şekilde sadık ya da özellikle </a:t>
            </a:r>
            <a:r>
              <a:rPr lang="tr-TR"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kayıpları telafi etme (kovalama) evresinde korkunç duyarsızdırlar</a:t>
            </a: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Özellikle kumar oynama davranışının şiddetlendiği dönemde oldukça </a:t>
            </a:r>
            <a:r>
              <a:rPr lang="tr-TR"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iyimser, inkârcı ve </a:t>
            </a:r>
            <a:r>
              <a:rPr lang="tr-TR" sz="2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bahanecidirler</a:t>
            </a:r>
            <a:r>
              <a:rPr lang="tr-TR"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tr-TR"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tr-TR" sz="2200" dirty="0">
                <a:solidFill>
                  <a:srgbClr val="000000"/>
                </a:solidFill>
                <a:effectLst/>
                <a:latin typeface="Times New Roman" panose="02020603050405020304" pitchFamily="18" charset="0"/>
                <a:ea typeface="Calibri" panose="020F0502020204030204" pitchFamily="34" charset="0"/>
              </a:rPr>
              <a:t>Alaycı bir yaratıcılıkları vardır ve yüzeysel olarak çok girişkenmiş gibi görünürler, ancak </a:t>
            </a:r>
            <a:r>
              <a:rPr lang="tr-TR" sz="2200" b="1" dirty="0">
                <a:solidFill>
                  <a:srgbClr val="000000"/>
                </a:solidFill>
                <a:effectLst/>
                <a:latin typeface="Times New Roman" panose="02020603050405020304" pitchFamily="18" charset="0"/>
                <a:ea typeface="Calibri" panose="020F0502020204030204" pitchFamily="34" charset="0"/>
              </a:rPr>
              <a:t>sık sık içlerinde kendilerini derin bir yalnızlık duygusu </a:t>
            </a:r>
            <a:r>
              <a:rPr lang="tr-TR" sz="2200" dirty="0">
                <a:solidFill>
                  <a:srgbClr val="000000"/>
                </a:solidFill>
                <a:effectLst/>
                <a:latin typeface="Times New Roman" panose="02020603050405020304" pitchFamily="18" charset="0"/>
                <a:ea typeface="Calibri" panose="020F0502020204030204" pitchFamily="34" charset="0"/>
              </a:rPr>
              <a:t>içinde kuşatılmış hissederler. Duygularını rahatlıkla ifade etmezler, doğrusu kendi iç yaşamlarına ulaşmada </a:t>
            </a:r>
            <a:r>
              <a:rPr lang="tr-TR" sz="2200" dirty="0" err="1">
                <a:solidFill>
                  <a:srgbClr val="000000"/>
                </a:solidFill>
                <a:effectLst/>
                <a:latin typeface="Times New Roman" panose="02020603050405020304" pitchFamily="18" charset="0"/>
                <a:ea typeface="Calibri" panose="020F0502020204030204" pitchFamily="34" charset="0"/>
              </a:rPr>
              <a:t>aleksitimik</a:t>
            </a:r>
            <a:r>
              <a:rPr lang="tr-TR" sz="2200" dirty="0">
                <a:solidFill>
                  <a:srgbClr val="000000"/>
                </a:solidFill>
                <a:effectLst/>
                <a:latin typeface="Times New Roman" panose="02020603050405020304" pitchFamily="18" charset="0"/>
                <a:ea typeface="Calibri" panose="020F0502020204030204" pitchFamily="34" charset="0"/>
              </a:rPr>
              <a:t> (duygularını ifade edememe) olarak tanımlanacak düzeyde zorlanırlar.</a:t>
            </a:r>
            <a:br>
              <a:rPr lang="tr-TR" sz="2200" dirty="0">
                <a:effectLst/>
                <a:latin typeface="Times New Roman" panose="02020603050405020304" pitchFamily="18" charset="0"/>
                <a:ea typeface="Calibri" panose="020F0502020204030204" pitchFamily="34" charset="0"/>
              </a:rPr>
            </a:br>
            <a:endParaRPr lang="tr-TR" sz="2200" dirty="0"/>
          </a:p>
        </p:txBody>
      </p:sp>
    </p:spTree>
    <p:extLst>
      <p:ext uri="{BB962C8B-B14F-4D97-AF65-F5344CB8AC3E}">
        <p14:creationId xmlns:p14="http://schemas.microsoft.com/office/powerpoint/2010/main" val="13627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47970-7906-594F-3B78-67D15E0A415A}"/>
            </a:ext>
          </a:extLst>
        </p:cNvPr>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D3D5E6F7-F655-30CB-01FC-1FB989EADF1C}"/>
              </a:ext>
            </a:extLst>
          </p:cNvPr>
          <p:cNvSpPr>
            <a:spLocks noGrp="1"/>
          </p:cNvSpPr>
          <p:nvPr>
            <p:ph idx="1"/>
          </p:nvPr>
        </p:nvSpPr>
        <p:spPr>
          <a:xfrm>
            <a:off x="838200" y="357809"/>
            <a:ext cx="10515600" cy="5777948"/>
          </a:xfrm>
        </p:spPr>
        <p:txBody>
          <a:bodyPr>
            <a:noAutofit/>
          </a:bodyPr>
          <a:lstStyle/>
          <a:p>
            <a:pPr marL="0" indent="0">
              <a:buNone/>
            </a:pPr>
            <a:r>
              <a:rPr lang="tr-TR" sz="2200" b="1" dirty="0">
                <a:solidFill>
                  <a:srgbClr val="000000"/>
                </a:solidFill>
                <a:effectLst/>
                <a:latin typeface="Times New Roman" panose="02020603050405020304" pitchFamily="18" charset="0"/>
                <a:ea typeface="Calibri" panose="020F0502020204030204" pitchFamily="34" charset="0"/>
              </a:rPr>
              <a:t>Klinik Gidiş</a:t>
            </a:r>
            <a:br>
              <a:rPr lang="tr-TR" sz="2200" dirty="0">
                <a:effectLst/>
                <a:latin typeface="Times New Roman" panose="02020603050405020304" pitchFamily="18" charset="0"/>
                <a:ea typeface="Calibri" panose="020F0502020204030204" pitchFamily="34" charset="0"/>
              </a:rPr>
            </a:br>
            <a:br>
              <a:rPr lang="tr-TR" sz="2200" dirty="0">
                <a:effectLst/>
                <a:latin typeface="Times New Roman" panose="02020603050405020304" pitchFamily="18" charset="0"/>
                <a:ea typeface="Calibri" panose="020F0502020204030204" pitchFamily="34" charset="0"/>
              </a:rPr>
            </a:br>
            <a:r>
              <a:rPr lang="tr-TR" sz="2200" dirty="0">
                <a:solidFill>
                  <a:srgbClr val="000000"/>
                </a:solidFill>
                <a:effectLst/>
                <a:latin typeface="Times New Roman" panose="02020603050405020304" pitchFamily="18" charset="0"/>
                <a:ea typeface="Calibri" panose="020F0502020204030204" pitchFamily="34" charset="0"/>
              </a:rPr>
              <a:t>Kumar oynama bozukluğunun gelişiminde </a:t>
            </a:r>
            <a:r>
              <a:rPr lang="tr-TR" sz="2200" b="1" dirty="0">
                <a:solidFill>
                  <a:srgbClr val="000000"/>
                </a:solidFill>
                <a:effectLst/>
                <a:latin typeface="Times New Roman" panose="02020603050405020304" pitchFamily="18" charset="0"/>
                <a:ea typeface="Calibri" panose="020F0502020204030204" pitchFamily="34" charset="0"/>
              </a:rPr>
              <a:t>dört klinik evre </a:t>
            </a:r>
            <a:r>
              <a:rPr lang="tr-TR" sz="2200" dirty="0">
                <a:solidFill>
                  <a:srgbClr val="000000"/>
                </a:solidFill>
                <a:effectLst/>
                <a:latin typeface="Times New Roman" panose="02020603050405020304" pitchFamily="18" charset="0"/>
                <a:ea typeface="Calibri" panose="020F0502020204030204" pitchFamily="34" charset="0"/>
              </a:rPr>
              <a:t>tanımlanmaktadır;</a:t>
            </a:r>
          </a:p>
          <a:p>
            <a:r>
              <a:rPr lang="tr-TR" sz="2200" dirty="0">
                <a:solidFill>
                  <a:srgbClr val="000000"/>
                </a:solidFill>
                <a:effectLst/>
                <a:latin typeface="Times New Roman" panose="02020603050405020304" pitchFamily="18" charset="0"/>
                <a:ea typeface="Calibri" panose="020F0502020204030204" pitchFamily="34" charset="0"/>
              </a:rPr>
              <a:t>Kişinin özgüvenini arttıran ve daha çok oynamaya teşvik eden </a:t>
            </a:r>
            <a:r>
              <a:rPr lang="tr-TR" sz="2200" b="1" dirty="0">
                <a:solidFill>
                  <a:srgbClr val="000000"/>
                </a:solidFill>
                <a:effectLst/>
                <a:latin typeface="Times New Roman" panose="02020603050405020304" pitchFamily="18" charset="0"/>
                <a:ea typeface="Calibri" panose="020F0502020204030204" pitchFamily="34" charset="0"/>
              </a:rPr>
              <a:t>kazanma evresi</a:t>
            </a:r>
            <a:r>
              <a:rPr lang="tr-TR" sz="2200" dirty="0">
                <a:solidFill>
                  <a:srgbClr val="000000"/>
                </a:solidFill>
                <a:effectLst/>
                <a:latin typeface="Times New Roman" panose="02020603050405020304" pitchFamily="18" charset="0"/>
                <a:ea typeface="Calibri" panose="020F0502020204030204" pitchFamily="34" charset="0"/>
              </a:rPr>
              <a:t>,</a:t>
            </a:r>
          </a:p>
          <a:p>
            <a:r>
              <a:rPr lang="tr-TR" sz="2200" dirty="0">
                <a:solidFill>
                  <a:srgbClr val="000000"/>
                </a:solidFill>
                <a:effectLst/>
                <a:latin typeface="Times New Roman" panose="02020603050405020304" pitchFamily="18" charset="0"/>
                <a:ea typeface="Calibri" panose="020F0502020204030204" pitchFamily="34" charset="0"/>
              </a:rPr>
              <a:t>Kaybetmenin başladığı ve kayıpları telafi etmek için artan sıklıkta oynama ile karakterize </a:t>
            </a:r>
            <a:r>
              <a:rPr lang="tr-TR" sz="2200" b="1" dirty="0">
                <a:solidFill>
                  <a:srgbClr val="000000"/>
                </a:solidFill>
                <a:effectLst/>
                <a:latin typeface="Times New Roman" panose="02020603050405020304" pitchFamily="18" charset="0"/>
                <a:ea typeface="Calibri" panose="020F0502020204030204" pitchFamily="34" charset="0"/>
              </a:rPr>
              <a:t>kayıp evresi</a:t>
            </a:r>
            <a:r>
              <a:rPr lang="tr-TR" sz="2200" dirty="0">
                <a:solidFill>
                  <a:srgbClr val="000000"/>
                </a:solidFill>
                <a:effectLst/>
                <a:latin typeface="Times New Roman" panose="02020603050405020304" pitchFamily="18" charset="0"/>
                <a:ea typeface="Calibri" panose="020F0502020204030204" pitchFamily="34" charset="0"/>
              </a:rPr>
              <a:t>, </a:t>
            </a:r>
          </a:p>
          <a:p>
            <a:r>
              <a:rPr lang="tr-TR" sz="2200" dirty="0">
                <a:solidFill>
                  <a:srgbClr val="000000"/>
                </a:solidFill>
                <a:effectLst/>
                <a:latin typeface="Times New Roman" panose="02020603050405020304" pitchFamily="18" charset="0"/>
                <a:ea typeface="Calibri" panose="020F0502020204030204" pitchFamily="34" charset="0"/>
              </a:rPr>
              <a:t>Kaybedilen miktarı telafi etmenin zorlaştığı ve kişinin yalanlara ve yasadışı yollara başvurmaya başladığı </a:t>
            </a:r>
            <a:r>
              <a:rPr lang="tr-TR" sz="2200" b="1" dirty="0">
                <a:solidFill>
                  <a:srgbClr val="000000"/>
                </a:solidFill>
                <a:effectLst/>
                <a:latin typeface="Times New Roman" panose="02020603050405020304" pitchFamily="18" charset="0"/>
                <a:ea typeface="Calibri" panose="020F0502020204030204" pitchFamily="34" charset="0"/>
              </a:rPr>
              <a:t>çaresizlik evresi</a:t>
            </a:r>
            <a:r>
              <a:rPr lang="tr-TR" sz="2200" dirty="0">
                <a:solidFill>
                  <a:srgbClr val="000000"/>
                </a:solidFill>
                <a:effectLst/>
                <a:latin typeface="Times New Roman" panose="02020603050405020304" pitchFamily="18" charset="0"/>
                <a:ea typeface="Calibri" panose="020F0502020204030204" pitchFamily="34" charset="0"/>
              </a:rPr>
              <a:t>, </a:t>
            </a:r>
          </a:p>
          <a:p>
            <a:r>
              <a:rPr lang="tr-TR" sz="2200" dirty="0">
                <a:solidFill>
                  <a:srgbClr val="000000"/>
                </a:solidFill>
                <a:effectLst/>
                <a:latin typeface="Times New Roman" panose="02020603050405020304" pitchFamily="18" charset="0"/>
                <a:ea typeface="Calibri" panose="020F0502020204030204" pitchFamily="34" charset="0"/>
              </a:rPr>
              <a:t>Dördüncü ve son evre ise </a:t>
            </a:r>
            <a:r>
              <a:rPr lang="tr-TR" sz="2200" b="1" dirty="0">
                <a:solidFill>
                  <a:srgbClr val="000000"/>
                </a:solidFill>
                <a:effectLst/>
                <a:latin typeface="Times New Roman" panose="02020603050405020304" pitchFamily="18" charset="0"/>
                <a:ea typeface="Calibri" panose="020F0502020204030204" pitchFamily="34" charset="0"/>
              </a:rPr>
              <a:t>umutsuzluk evresi</a:t>
            </a:r>
            <a:r>
              <a:rPr lang="tr-TR" sz="2200" dirty="0">
                <a:solidFill>
                  <a:srgbClr val="000000"/>
                </a:solidFill>
                <a:effectLst/>
                <a:latin typeface="Times New Roman" panose="02020603050405020304" pitchFamily="18" charset="0"/>
                <a:ea typeface="Calibri" panose="020F0502020204030204" pitchFamily="34" charset="0"/>
              </a:rPr>
              <a:t>dir. Son evrede kişi heyecanı yeniden yaşamak ve oynamamanın verdiği sıkıntıdan kurtulmak için oynamayı sürdürür. </a:t>
            </a:r>
          </a:p>
          <a:p>
            <a:r>
              <a:rPr lang="tr-TR" sz="2200" b="1" dirty="0">
                <a:solidFill>
                  <a:srgbClr val="000000"/>
                </a:solidFill>
                <a:effectLst/>
                <a:latin typeface="Times New Roman" panose="02020603050405020304" pitchFamily="18" charset="0"/>
                <a:ea typeface="Calibri" panose="020F0502020204030204" pitchFamily="34" charset="0"/>
              </a:rPr>
              <a:t>Depresyon ve intiharlar da çoğunlukla bu evrede görülür</a:t>
            </a:r>
            <a:r>
              <a:rPr lang="tr-TR" sz="2200" dirty="0">
                <a:solidFill>
                  <a:srgbClr val="000000"/>
                </a:solidFill>
                <a:effectLst/>
                <a:latin typeface="Times New Roman" panose="02020603050405020304" pitchFamily="18" charset="0"/>
                <a:ea typeface="Calibri" panose="020F0502020204030204" pitchFamily="34" charset="0"/>
              </a:rPr>
              <a:t>.</a:t>
            </a:r>
            <a:br>
              <a:rPr lang="tr-TR" sz="2200" dirty="0">
                <a:effectLst/>
                <a:latin typeface="Times New Roman" panose="02020603050405020304" pitchFamily="18" charset="0"/>
                <a:ea typeface="Calibri" panose="020F0502020204030204" pitchFamily="34" charset="0"/>
              </a:rPr>
            </a:br>
            <a:endParaRPr lang="tr-TR" sz="2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26908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1532-CCCA-F9E9-60CE-A7C4A20CE71A}"/>
            </a:ext>
          </a:extLst>
        </p:cNvPr>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9F86B0D6-3641-9BB7-AB68-6A73BED65057}"/>
              </a:ext>
            </a:extLst>
          </p:cNvPr>
          <p:cNvSpPr>
            <a:spLocks noGrp="1"/>
          </p:cNvSpPr>
          <p:nvPr>
            <p:ph idx="1"/>
          </p:nvPr>
        </p:nvSpPr>
        <p:spPr>
          <a:xfrm>
            <a:off x="838200" y="543339"/>
            <a:ext cx="10515600" cy="5777948"/>
          </a:xfrm>
        </p:spPr>
        <p:txBody>
          <a:bodyPr>
            <a:normAutofit fontScale="92500" lnSpcReduction="10000"/>
          </a:bodyPr>
          <a:lstStyle/>
          <a:p>
            <a:pPr marL="0" indent="0">
              <a:buNone/>
            </a:pPr>
            <a:endParaRPr lang="tr-TR" sz="2400" b="1" dirty="0">
              <a:solidFill>
                <a:srgbClr val="000000"/>
              </a:solidFill>
              <a:effectLst/>
              <a:latin typeface="Times New Roman" panose="02020603050405020304" pitchFamily="18" charset="0"/>
              <a:ea typeface="Calibri" panose="020F0502020204030204" pitchFamily="34" charset="0"/>
            </a:endParaRPr>
          </a:p>
          <a:p>
            <a:pPr marL="0" indent="0">
              <a:buNone/>
            </a:pPr>
            <a:r>
              <a:rPr lang="tr-TR" sz="2400" b="1" dirty="0">
                <a:solidFill>
                  <a:srgbClr val="000000"/>
                </a:solidFill>
                <a:effectLst/>
                <a:latin typeface="Times New Roman" panose="02020603050405020304" pitchFamily="18" charset="0"/>
                <a:ea typeface="Calibri" panose="020F0502020204030204" pitchFamily="34" charset="0"/>
              </a:rPr>
              <a:t>Tedavi Yaklaşımları</a:t>
            </a:r>
            <a:br>
              <a:rPr lang="tr-TR" sz="2400" dirty="0">
                <a:effectLst/>
                <a:latin typeface="Times New Roman" panose="02020603050405020304" pitchFamily="18" charset="0"/>
                <a:ea typeface="Calibri" panose="020F0502020204030204" pitchFamily="34" charset="0"/>
              </a:rPr>
            </a:br>
            <a:br>
              <a:rPr lang="tr-TR" sz="2400" dirty="0">
                <a:effectLst/>
                <a:latin typeface="Times New Roman" panose="02020603050405020304" pitchFamily="18" charset="0"/>
                <a:ea typeface="Calibri" panose="020F0502020204030204" pitchFamily="34" charset="0"/>
              </a:rPr>
            </a:br>
            <a:r>
              <a:rPr lang="tr-TR" sz="2400" dirty="0">
                <a:solidFill>
                  <a:srgbClr val="000000"/>
                </a:solidFill>
                <a:effectLst/>
                <a:latin typeface="Times New Roman" panose="02020603050405020304" pitchFamily="18" charset="0"/>
                <a:ea typeface="Calibri" panose="020F0502020204030204" pitchFamily="34" charset="0"/>
              </a:rPr>
              <a:t>Kumar oynama bozukluğu olan bireylerin sadece % yüzde 10'u tedaviye başvurmaktadır. Kumar bağımlılığının tedavisine yönelik yaygın olarak bildirilen engeller; </a:t>
            </a:r>
            <a:r>
              <a:rPr lang="tr-TR" sz="2400" b="1" dirty="0">
                <a:solidFill>
                  <a:srgbClr val="000000"/>
                </a:solidFill>
                <a:effectLst/>
                <a:latin typeface="Times New Roman" panose="02020603050405020304" pitchFamily="18" charset="0"/>
                <a:ea typeface="Calibri" panose="020F0502020204030204" pitchFamily="34" charset="0"/>
              </a:rPr>
              <a:t>utanma ve damgalanma korkusu, sorunu kabul etmede zorluklar ve tedaviyle ilgili konulardır</a:t>
            </a:r>
            <a:r>
              <a:rPr lang="tr-TR" sz="2400" dirty="0">
                <a:solidFill>
                  <a:srgbClr val="000000"/>
                </a:solidFill>
                <a:effectLst/>
                <a:latin typeface="Times New Roman" panose="02020603050405020304" pitchFamily="18" charset="0"/>
                <a:ea typeface="Calibri" panose="020F0502020204030204" pitchFamily="34" charset="0"/>
              </a:rPr>
              <a:t> (etkin tedavilerin işe yararlılığı konusunda şüpheler, maliyet konusundaki çekinceler ve zaman kaygıları).</a:t>
            </a:r>
            <a:br>
              <a:rPr lang="tr-TR" sz="2400" dirty="0">
                <a:effectLst/>
                <a:latin typeface="Times New Roman" panose="02020603050405020304" pitchFamily="18" charset="0"/>
                <a:ea typeface="Calibri" panose="020F0502020204030204" pitchFamily="34" charset="0"/>
              </a:rPr>
            </a:br>
            <a:br>
              <a:rPr lang="tr-TR" sz="2400" dirty="0">
                <a:effectLst/>
                <a:latin typeface="Times New Roman" panose="02020603050405020304" pitchFamily="18" charset="0"/>
                <a:ea typeface="Calibri" panose="020F0502020204030204" pitchFamily="34" charset="0"/>
              </a:rPr>
            </a:br>
            <a:r>
              <a:rPr lang="tr-TR" sz="2400" dirty="0">
                <a:solidFill>
                  <a:srgbClr val="000000"/>
                </a:solidFill>
                <a:effectLst/>
                <a:latin typeface="Times New Roman" panose="02020603050405020304" pitchFamily="18" charset="0"/>
                <a:ea typeface="Calibri" panose="020F0502020204030204" pitchFamily="34" charset="0"/>
              </a:rPr>
              <a:t>Diğer bağımlılıklarda olduğu gibi kumar oynama bozukluğunda da </a:t>
            </a:r>
            <a:r>
              <a:rPr lang="tr-TR" sz="2400" dirty="0" err="1">
                <a:solidFill>
                  <a:srgbClr val="000000"/>
                </a:solidFill>
                <a:effectLst/>
                <a:latin typeface="Times New Roman" panose="02020603050405020304" pitchFamily="18" charset="0"/>
                <a:ea typeface="Calibri" panose="020F0502020204030204" pitchFamily="34" charset="0"/>
              </a:rPr>
              <a:t>multi-disipliner</a:t>
            </a:r>
            <a:r>
              <a:rPr lang="tr-TR" sz="2400" dirty="0">
                <a:solidFill>
                  <a:srgbClr val="000000"/>
                </a:solidFill>
                <a:effectLst/>
                <a:latin typeface="Times New Roman" panose="02020603050405020304" pitchFamily="18" charset="0"/>
                <a:ea typeface="Calibri" panose="020F0502020204030204" pitchFamily="34" charset="0"/>
              </a:rPr>
              <a:t> yaklaşım gereklidir. Bugün madde ve alkol bağımlılığında tıbbi ve psikososyal tedavilerin birlikte yürütülmesi gerekliliği kabul edilmektedir. Kumar bağımlılığında da tıbbi yardım yanında </a:t>
            </a:r>
            <a:r>
              <a:rPr lang="tr-TR" sz="2400" dirty="0" err="1">
                <a:solidFill>
                  <a:srgbClr val="000000"/>
                </a:solidFill>
                <a:effectLst/>
                <a:latin typeface="Times New Roman" panose="02020603050405020304" pitchFamily="18" charset="0"/>
                <a:ea typeface="Calibri" panose="020F0502020204030204" pitchFamily="34" charset="0"/>
              </a:rPr>
              <a:t>psikoterapotik</a:t>
            </a:r>
            <a:r>
              <a:rPr lang="tr-TR" sz="2400" dirty="0">
                <a:solidFill>
                  <a:srgbClr val="000000"/>
                </a:solidFill>
                <a:effectLst/>
                <a:latin typeface="Times New Roman" panose="02020603050405020304" pitchFamily="18" charset="0"/>
                <a:ea typeface="Calibri" panose="020F0502020204030204" pitchFamily="34" charset="0"/>
              </a:rPr>
              <a:t> yaklaşımın ve sosyal müdahalenin birlikte yürütülmesi hem tedavi hem de erken tanı ve önleme açısından önemlidir. Tedavi ekibinde psikiyatrist, psikolog ve </a:t>
            </a:r>
            <a:r>
              <a:rPr lang="tr-TR" sz="2400" b="1" dirty="0">
                <a:solidFill>
                  <a:srgbClr val="000000"/>
                </a:solidFill>
                <a:effectLst/>
                <a:latin typeface="Times New Roman" panose="02020603050405020304" pitchFamily="18" charset="0"/>
                <a:ea typeface="Calibri" panose="020F0502020204030204" pitchFamily="34" charset="0"/>
              </a:rPr>
              <a:t>sosyal hizmet uzmanı</a:t>
            </a:r>
            <a:r>
              <a:rPr lang="tr-TR" sz="2400" dirty="0">
                <a:solidFill>
                  <a:srgbClr val="000000"/>
                </a:solidFill>
                <a:effectLst/>
                <a:latin typeface="Times New Roman" panose="02020603050405020304" pitchFamily="18" charset="0"/>
                <a:ea typeface="Calibri" panose="020F0502020204030204" pitchFamily="34" charset="0"/>
              </a:rPr>
              <a:t>nın yer alması önerilmektedir.</a:t>
            </a:r>
            <a:br>
              <a:rPr lang="tr-TR" sz="2400" dirty="0">
                <a:effectLst/>
                <a:latin typeface="Times New Roman" panose="02020603050405020304" pitchFamily="18" charset="0"/>
                <a:ea typeface="Calibri" panose="020F0502020204030204" pitchFamily="34" charset="0"/>
              </a:rPr>
            </a:br>
            <a:endParaRPr lang="tr-TR" sz="2400" dirty="0"/>
          </a:p>
        </p:txBody>
      </p:sp>
    </p:spTree>
    <p:extLst>
      <p:ext uri="{BB962C8B-B14F-4D97-AF65-F5344CB8AC3E}">
        <p14:creationId xmlns:p14="http://schemas.microsoft.com/office/powerpoint/2010/main" val="3022614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6479-2C40-6652-1D90-B598960985BF}"/>
            </a:ext>
          </a:extLst>
        </p:cNvPr>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E8BAC550-F703-7454-892A-50DAD7813DE6}"/>
              </a:ext>
            </a:extLst>
          </p:cNvPr>
          <p:cNvSpPr>
            <a:spLocks noGrp="1"/>
          </p:cNvSpPr>
          <p:nvPr>
            <p:ph idx="1"/>
          </p:nvPr>
        </p:nvSpPr>
        <p:spPr>
          <a:xfrm>
            <a:off x="782515" y="845794"/>
            <a:ext cx="10626969" cy="6012206"/>
          </a:xfrm>
        </p:spPr>
        <p:txBody>
          <a:bodyPr>
            <a:normAutofit fontScale="92500"/>
          </a:bodyPr>
          <a:lstStyle/>
          <a:p>
            <a:pPr marL="0" indent="0">
              <a:buNone/>
            </a:pP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Bağımlılıklarda tedavi üç aşamaya ayrılmaktadır. </a:t>
            </a:r>
          </a:p>
          <a:p>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İlk aşama detoksifikasyon </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fazıdır ki yoksunluk belirtilerini (</a:t>
            </a:r>
            <a:r>
              <a:rPr lang="tr-T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örn</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hem davranışsal hem de madde bağımlılığında mevcut olabilen anksiyete, sinirlilik ve duygusal dengesizlik) azaltmayı ve sürekli olarak ortadan kaldırmayı amaçlamaktadır. Bu aşamada yoksunluk belirtilerini hafifletecek ve geçişe yardımcı olabilecek ilaçlar kullanılabilir. </a:t>
            </a:r>
          </a:p>
          <a:p>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İkinci aşama, nüksetmeyi önlemek </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için sürekli motivasyon geliştirmeye, isteklerle başa çıkmaya yönelik stratejileri öğrenmeye, bağımlılık davranışının yerini alacak yeni ve sağlıklı davranış kalıpları ortaya koymaya odaklanan iyileşme sürecidir. Bu aşama ilaçları ve davranışsal tedavileri içerebilir. </a:t>
            </a:r>
          </a:p>
          <a:p>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Üçüncü aşama </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ise, nüksü önlemeyi ve uzun vadede bağımlılıkla ilgili davranışlardan uzak kalma durumunu sürdürmeyi hedefler. Son aşama motivasyonun azalması, haz veren deneyimlerin bağımlılık yapan davranışla ilişkili öğrenme ipuçlarının yeniden canlanması, dışarıdan (</a:t>
            </a:r>
            <a:r>
              <a:rPr lang="tr-T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örn</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insanlar, yerler) ve içeriden kaynaklanan iyileşme sürecini tehdit edebilecek baştan çıkarmalarla yenileme olasılığının yüksek olduğu dönemdir. </a:t>
            </a:r>
            <a:endParaRPr lang="tr-TR"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975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F779-D7E1-EE2C-BFA4-39499888D2A2}"/>
            </a:ext>
          </a:extLst>
        </p:cNvPr>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97896F2A-B657-DEBE-D1F2-032C99963A57}"/>
              </a:ext>
            </a:extLst>
          </p:cNvPr>
          <p:cNvSpPr>
            <a:spLocks noGrp="1"/>
          </p:cNvSpPr>
          <p:nvPr>
            <p:ph idx="1"/>
          </p:nvPr>
        </p:nvSpPr>
        <p:spPr>
          <a:xfrm>
            <a:off x="838200" y="357809"/>
            <a:ext cx="10515600" cy="5777948"/>
          </a:xfrm>
        </p:spPr>
        <p:txBody>
          <a:bodyPr>
            <a:noAutofit/>
          </a:bodyPr>
          <a:lstStyle/>
          <a:p>
            <a:pPr marL="0" indent="0" fontAlgn="base">
              <a:lnSpc>
                <a:spcPct val="100000"/>
              </a:lnSpc>
              <a:spcAft>
                <a:spcPts val="800"/>
              </a:spcAft>
              <a:buNone/>
            </a:pPr>
            <a:endPar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fontAlgn="base">
              <a:lnSpc>
                <a:spcPct val="100000"/>
              </a:lnSpc>
              <a:spcAft>
                <a:spcPts val="800"/>
              </a:spcAft>
              <a:buNone/>
            </a:pP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Strese bağlı olarak ortaya çıkan ve devam ettirilen kumar oynama davranışında, “</a:t>
            </a:r>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kayıpları telafi etme” </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a:t>
            </a:r>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“kontrol yanılsaması</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olarak tanımlanan bilişsel çarpıtmaların fark edilmesi ve düzeltilmesinde yararlı olan </a:t>
            </a:r>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farkındalık temelli terapiler</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dir. </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0000"/>
              </a:lnSpc>
              <a:spcAft>
                <a:spcPts val="800"/>
              </a:spcAft>
              <a:buNone/>
            </a:pP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Kumar oynamaya bağlı oluşan borç ve finansal zorluklar sık görülür. Bu nedenle </a:t>
            </a:r>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paranın yönetilmesi, bütçe oluşturma, borç ödeme planı yapma gibi profesyonel mali ve sosyal danışmanlıklar</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yararlı olmaktadır. Bunlar borcun, dolayısıyla stresin azalmasına, bunun sonucu kumar oynama davranışından da uzaklaşmaya yol açmaktadır. </a:t>
            </a:r>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Paraya ulaşımın kısıtlanması, paranın takibi, banka hesaplarının kontrolü</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gibi </a:t>
            </a:r>
            <a:r>
              <a:rPr lang="tr-T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üyeleri tarafından yapılacak girişimler</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etkili olduğu bilinmektedir.</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sz="2400" dirty="0"/>
          </a:p>
        </p:txBody>
      </p:sp>
    </p:spTree>
    <p:extLst>
      <p:ext uri="{BB962C8B-B14F-4D97-AF65-F5344CB8AC3E}">
        <p14:creationId xmlns:p14="http://schemas.microsoft.com/office/powerpoint/2010/main" val="349233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ekran görüntüsü, yazı tipi, dikdörtgen içeren bir resim&#10;&#10;Yapay zeka tarafından oluşturulmuş içerik yanlış olabilir.">
            <a:extLst>
              <a:ext uri="{FF2B5EF4-FFF2-40B4-BE49-F238E27FC236}">
                <a16:creationId xmlns:a16="http://schemas.microsoft.com/office/drawing/2014/main" id="{C4F51C88-D0D3-3206-BB6D-AD3566D40142}"/>
              </a:ext>
            </a:extLst>
          </p:cNvPr>
          <p:cNvPicPr>
            <a:picLocks noChangeAspect="1"/>
          </p:cNvPicPr>
          <p:nvPr/>
        </p:nvPicPr>
        <p:blipFill>
          <a:blip r:embed="rId2"/>
          <a:stretch>
            <a:fillRect/>
          </a:stretch>
        </p:blipFill>
        <p:spPr>
          <a:xfrm>
            <a:off x="1994388" y="725665"/>
            <a:ext cx="8203223" cy="54066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7310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0D68FB-C91A-53B2-FB0C-26FCF87D373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oyunlar, kişi, şahıs, kumarhane, iç mekan içeren bir resim&#10;&#10;Yapay zeka tarafından oluşturulmuş içerik yanlış olabilir.">
            <a:extLst>
              <a:ext uri="{FF2B5EF4-FFF2-40B4-BE49-F238E27FC236}">
                <a16:creationId xmlns:a16="http://schemas.microsoft.com/office/drawing/2014/main" id="{71710CEE-3676-A379-7E92-E73BAEFFD571}"/>
              </a:ext>
            </a:extLst>
          </p:cNvPr>
          <p:cNvPicPr>
            <a:picLocks noChangeAspect="1"/>
          </p:cNvPicPr>
          <p:nvPr/>
        </p:nvPicPr>
        <p:blipFill>
          <a:blip r:embed="rId2"/>
          <a:srcRect l="29223" r="21202"/>
          <a:stretch>
            <a:fillRect/>
          </a:stretch>
        </p:blipFill>
        <p:spPr>
          <a:xfrm>
            <a:off x="146799" y="167593"/>
            <a:ext cx="5748762" cy="652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EC50C43A-2E9C-894E-177D-214B73166314}"/>
              </a:ext>
            </a:extLst>
          </p:cNvPr>
          <p:cNvSpPr>
            <a:spLocks noGrp="1"/>
          </p:cNvSpPr>
          <p:nvPr>
            <p:ph idx="1"/>
          </p:nvPr>
        </p:nvSpPr>
        <p:spPr>
          <a:xfrm>
            <a:off x="6042360" y="1083214"/>
            <a:ext cx="5454426" cy="4878674"/>
          </a:xfrm>
        </p:spPr>
        <p:txBody>
          <a:bodyPr>
            <a:normAutofit/>
          </a:bodyPr>
          <a:lstStyle/>
          <a:p>
            <a:pPr marL="0" indent="0">
              <a:buNone/>
            </a:pPr>
            <a:r>
              <a:rPr lang="tr-TR" sz="2200" b="1" dirty="0"/>
              <a:t>BİR KUMAR OYNAMA BOZUKLUĞU OLARAK SANAL BAHİS </a:t>
            </a:r>
          </a:p>
          <a:p>
            <a:pPr marL="0" indent="0">
              <a:buNone/>
            </a:pPr>
            <a:r>
              <a:rPr lang="tr-TR" sz="2200" b="1" dirty="0"/>
              <a:t>Tanım: </a:t>
            </a:r>
            <a:r>
              <a:rPr lang="tr-TR" sz="2200" dirty="0"/>
              <a:t>Sanal kumar bağımlılığı, bireylerin çevrimiçi kumar oyunlarına karşı kontrolsüz bir şekilde ilgi göstermesi ve bu oyunları oynamaktan kendilerini alıkoyamaması durumudur.</a:t>
            </a:r>
            <a:endParaRPr lang="tr-TR" sz="2200" b="1" dirty="0"/>
          </a:p>
          <a:p>
            <a:pPr marL="0" indent="0">
              <a:buNone/>
            </a:pPr>
            <a:r>
              <a:rPr lang="tr-TR" sz="2200" b="1" dirty="0"/>
              <a:t>Gençler </a:t>
            </a:r>
            <a:r>
              <a:rPr lang="tr-TR" sz="2200" dirty="0"/>
              <a:t>en güçlü risk grubu arasında yer almaktadır. </a:t>
            </a:r>
          </a:p>
        </p:txBody>
      </p:sp>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80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A8906-259E-7645-11E0-9EBD39C40C59}"/>
            </a:ext>
          </a:extLst>
        </p:cNvPr>
        <p:cNvGrpSpPr/>
        <p:nvPr/>
      </p:nvGrpSpPr>
      <p:grpSpPr>
        <a:xfrm>
          <a:off x="0" y="0"/>
          <a:ext cx="0" cy="0"/>
          <a:chOff x="0" y="0"/>
          <a:chExt cx="0" cy="0"/>
        </a:xfrm>
      </p:grpSpPr>
      <p:pic>
        <p:nvPicPr>
          <p:cNvPr id="4" name="İçerik Yer Tutucusu 3" descr="metin, yazı tipi, ekran görüntüsü, tasarım içeren bir resim&#10;&#10;Yapay zeka tarafından oluşturulmuş içerik yanlış olabilir.">
            <a:extLst>
              <a:ext uri="{FF2B5EF4-FFF2-40B4-BE49-F238E27FC236}">
                <a16:creationId xmlns:a16="http://schemas.microsoft.com/office/drawing/2014/main" id="{3FA9CF4E-0246-E40B-9CB4-1011CB6DE3B9}"/>
              </a:ext>
            </a:extLst>
          </p:cNvPr>
          <p:cNvPicPr>
            <a:picLocks noGrp="1" noChangeAspect="1"/>
          </p:cNvPicPr>
          <p:nvPr>
            <p:ph idx="1"/>
          </p:nvPr>
        </p:nvPicPr>
        <p:blipFill>
          <a:blip r:embed="rId2"/>
          <a:stretch>
            <a:fillRect/>
          </a:stretch>
        </p:blipFill>
        <p:spPr>
          <a:xfrm>
            <a:off x="1180848" y="844550"/>
            <a:ext cx="9730292" cy="5118100"/>
          </a:xfrm>
          <a:prstGeom prst="rect">
            <a:avLst/>
          </a:prstGeom>
        </p:spPr>
      </p:pic>
    </p:spTree>
    <p:extLst>
      <p:ext uri="{BB962C8B-B14F-4D97-AF65-F5344CB8AC3E}">
        <p14:creationId xmlns:p14="http://schemas.microsoft.com/office/powerpoint/2010/main" val="1316709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8576B5-388D-66EA-B55C-B3C1E9EDF842}"/>
            </a:ext>
          </a:extLst>
        </p:cNvPr>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0">
            <a:extLst>
              <a:ext uri="{FF2B5EF4-FFF2-40B4-BE49-F238E27FC236}">
                <a16:creationId xmlns:a16="http://schemas.microsoft.com/office/drawing/2014/main" id="{4E495065-8864-87FB-2BCC-254769963E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256C580B-B92E-B5AD-49FE-FB6C36BBACBC}"/>
              </a:ext>
            </a:extLst>
          </p:cNvPr>
          <p:cNvSpPr>
            <a:spLocks noGrp="1"/>
          </p:cNvSpPr>
          <p:nvPr>
            <p:ph idx="1"/>
          </p:nvPr>
        </p:nvSpPr>
        <p:spPr>
          <a:xfrm>
            <a:off x="800098" y="1116778"/>
            <a:ext cx="10974560" cy="2414206"/>
          </a:xfrm>
        </p:spPr>
        <p:txBody>
          <a:bodyPr>
            <a:noAutofit/>
          </a:bodyPr>
          <a:lstStyle/>
          <a:p>
            <a:pPr>
              <a:lnSpc>
                <a:spcPct val="100000"/>
              </a:lnSpc>
            </a:pPr>
            <a:r>
              <a:rPr lang="tr-TR" sz="2200" dirty="0"/>
              <a:t>Sanal kumar platformları, </a:t>
            </a:r>
            <a:r>
              <a:rPr lang="tr-TR" sz="2200" b="1" dirty="0"/>
              <a:t>cazip grafikler, anlık ödüller ve sürekli güncellenen içerikler</a:t>
            </a:r>
            <a:r>
              <a:rPr lang="tr-TR" sz="2200" dirty="0"/>
              <a:t>le kullanıcıları kendine çeker. Bu platformlar, kullanıcıların kolayca erişebileceği şekilde tasarlanmış olup, </a:t>
            </a:r>
            <a:r>
              <a:rPr lang="tr-TR" sz="2200" b="1" dirty="0"/>
              <a:t>24 saat açık </a:t>
            </a:r>
            <a:r>
              <a:rPr lang="tr-TR" sz="2200" dirty="0"/>
              <a:t>olmaları nedeniyle sürekli bir çekicilik sunar. Ayrıca, </a:t>
            </a:r>
            <a:r>
              <a:rPr lang="tr-TR" sz="2200" b="1" dirty="0"/>
              <a:t>“bedava oyunlar” </a:t>
            </a:r>
            <a:r>
              <a:rPr lang="tr-TR" sz="2200" dirty="0"/>
              <a:t>ya da </a:t>
            </a:r>
            <a:r>
              <a:rPr lang="tr-TR" sz="2200" b="1" dirty="0"/>
              <a:t>“ilk deneme ücretsiz” </a:t>
            </a:r>
            <a:r>
              <a:rPr lang="tr-TR" sz="2200" dirty="0"/>
              <a:t>gibi teklifler, insanların bu dünyaya adım atmasını kolaylaştırır. Bu tür oyunların anında geri bildirim sunması, kişilerin </a:t>
            </a:r>
            <a:r>
              <a:rPr lang="tr-TR" sz="2200" b="1" dirty="0"/>
              <a:t>beynindeki ödül sistemini </a:t>
            </a:r>
            <a:r>
              <a:rPr lang="tr-TR" sz="2200" dirty="0"/>
              <a:t>tetikleyerek bağımlılık geliştirmelerine yol açar.</a:t>
            </a:r>
          </a:p>
          <a:p>
            <a:pPr>
              <a:lnSpc>
                <a:spcPct val="100000"/>
              </a:lnSpc>
            </a:pPr>
            <a:endParaRPr lang="tr-TR" sz="2200" dirty="0"/>
          </a:p>
        </p:txBody>
      </p:sp>
      <p:pic>
        <p:nvPicPr>
          <p:cNvPr id="4" name="Resim 3" descr="elektronik donanım, iç mekan içeren bir resim&#10;&#10;Yapay zeka tarafından oluşturulmuş içerik yanlış olabilir.">
            <a:extLst>
              <a:ext uri="{FF2B5EF4-FFF2-40B4-BE49-F238E27FC236}">
                <a16:creationId xmlns:a16="http://schemas.microsoft.com/office/drawing/2014/main" id="{CEB74C6E-51DF-5D45-32BC-85B03814BFEE}"/>
              </a:ext>
            </a:extLst>
          </p:cNvPr>
          <p:cNvPicPr>
            <a:picLocks noChangeAspect="1"/>
          </p:cNvPicPr>
          <p:nvPr/>
        </p:nvPicPr>
        <p:blipFill>
          <a:blip r:embed="rId2">
            <a:alphaModFix amt="50000"/>
          </a:blip>
          <a:stretch>
            <a:fillRect/>
          </a:stretch>
        </p:blipFill>
        <p:spPr>
          <a:xfrm>
            <a:off x="8106898" y="4570343"/>
            <a:ext cx="4085102" cy="2287657"/>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7503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AF259-B9A7-E1D1-FC36-D6B08AAC35A9}"/>
            </a:ext>
          </a:extLst>
        </p:cNvPr>
        <p:cNvGrpSpPr/>
        <p:nvPr/>
      </p:nvGrpSpPr>
      <p:grpSpPr>
        <a:xfrm>
          <a:off x="0" y="0"/>
          <a:ext cx="0" cy="0"/>
          <a:chOff x="0" y="0"/>
          <a:chExt cx="0" cy="0"/>
        </a:xfrm>
      </p:grpSpPr>
      <p:pic>
        <p:nvPicPr>
          <p:cNvPr id="4" name="İçerik Yer Tutucusu 3" descr="metin, ekran görüntüsü içeren bir resim&#10;&#10;Yapay zeka tarafından oluşturulmuş içerik yanlış olabilir.">
            <a:extLst>
              <a:ext uri="{FF2B5EF4-FFF2-40B4-BE49-F238E27FC236}">
                <a16:creationId xmlns:a16="http://schemas.microsoft.com/office/drawing/2014/main" id="{69903E6C-B5E5-50B5-98E5-B00508A42680}"/>
              </a:ext>
            </a:extLst>
          </p:cNvPr>
          <p:cNvPicPr>
            <a:picLocks noGrp="1" noChangeAspect="1"/>
          </p:cNvPicPr>
          <p:nvPr>
            <p:ph idx="1"/>
          </p:nvPr>
        </p:nvPicPr>
        <p:blipFill>
          <a:blip r:embed="rId2"/>
          <a:stretch>
            <a:fillRect/>
          </a:stretch>
        </p:blipFill>
        <p:spPr>
          <a:xfrm>
            <a:off x="828426" y="844550"/>
            <a:ext cx="10435136" cy="5118100"/>
          </a:xfrm>
          <a:prstGeom prst="rect">
            <a:avLst/>
          </a:prstGeom>
        </p:spPr>
      </p:pic>
    </p:spTree>
    <p:extLst>
      <p:ext uri="{BB962C8B-B14F-4D97-AF65-F5344CB8AC3E}">
        <p14:creationId xmlns:p14="http://schemas.microsoft.com/office/powerpoint/2010/main" val="2677494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ekran görüntüsü, yazı tipi, diyagram içeren bir resim&#10;&#10;Yapay zeka tarafından oluşturulmuş içerik yanlış olabilir.">
            <a:extLst>
              <a:ext uri="{FF2B5EF4-FFF2-40B4-BE49-F238E27FC236}">
                <a16:creationId xmlns:a16="http://schemas.microsoft.com/office/drawing/2014/main" id="{D8E7F0BC-7A38-A078-7D96-3E793D6F07FA}"/>
              </a:ext>
            </a:extLst>
          </p:cNvPr>
          <p:cNvPicPr>
            <a:picLocks noGrp="1" noChangeAspect="1"/>
          </p:cNvPicPr>
          <p:nvPr>
            <p:ph idx="1"/>
          </p:nvPr>
        </p:nvPicPr>
        <p:blipFill>
          <a:blip r:embed="rId2"/>
          <a:srcRect t="3884"/>
          <a:stretch>
            <a:fillRect/>
          </a:stretch>
        </p:blipFill>
        <p:spPr>
          <a:xfrm>
            <a:off x="1006956" y="0"/>
            <a:ext cx="10178088" cy="6783781"/>
          </a:xfrm>
        </p:spPr>
      </p:pic>
      <p:sp>
        <p:nvSpPr>
          <p:cNvPr id="7" name="Çerçeve 6">
            <a:extLst>
              <a:ext uri="{FF2B5EF4-FFF2-40B4-BE49-F238E27FC236}">
                <a16:creationId xmlns:a16="http://schemas.microsoft.com/office/drawing/2014/main" id="{6033CFE6-16A9-B247-1F9C-63EF3AA081C0}"/>
              </a:ext>
            </a:extLst>
          </p:cNvPr>
          <p:cNvSpPr/>
          <p:nvPr/>
        </p:nvSpPr>
        <p:spPr>
          <a:xfrm>
            <a:off x="7752964" y="3803438"/>
            <a:ext cx="2258941" cy="536087"/>
          </a:xfrm>
          <a:prstGeom prst="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3219028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7024A-8167-E2F3-8038-9B2EFFA3427C}"/>
            </a:ext>
          </a:extLst>
        </p:cNvPr>
        <p:cNvGrpSpPr/>
        <p:nvPr/>
      </p:nvGrpSpPr>
      <p:grpSpPr>
        <a:xfrm>
          <a:off x="0" y="0"/>
          <a:ext cx="0" cy="0"/>
          <a:chOff x="0" y="0"/>
          <a:chExt cx="0" cy="0"/>
        </a:xfrm>
      </p:grpSpPr>
      <p:pic>
        <p:nvPicPr>
          <p:cNvPr id="4" name="İçerik Yer Tutucusu 3" descr="metin, ekran görüntüsü, yazı tipi, tasarım içeren bir resim&#10;&#10;Yapay zeka tarafından oluşturulmuş içerik yanlış olabilir.">
            <a:extLst>
              <a:ext uri="{FF2B5EF4-FFF2-40B4-BE49-F238E27FC236}">
                <a16:creationId xmlns:a16="http://schemas.microsoft.com/office/drawing/2014/main" id="{5AE494C5-6418-7087-244C-C0F385AC44EC}"/>
              </a:ext>
            </a:extLst>
          </p:cNvPr>
          <p:cNvPicPr>
            <a:picLocks noGrp="1" noChangeAspect="1"/>
          </p:cNvPicPr>
          <p:nvPr>
            <p:ph idx="1"/>
          </p:nvPr>
        </p:nvPicPr>
        <p:blipFill>
          <a:blip r:embed="rId2"/>
          <a:srcRect t="4520"/>
          <a:stretch>
            <a:fillRect/>
          </a:stretch>
        </p:blipFill>
        <p:spPr>
          <a:xfrm>
            <a:off x="909187" y="0"/>
            <a:ext cx="10170200" cy="6858000"/>
          </a:xfrm>
        </p:spPr>
      </p:pic>
      <p:sp>
        <p:nvSpPr>
          <p:cNvPr id="5" name="Çerçeve 4">
            <a:extLst>
              <a:ext uri="{FF2B5EF4-FFF2-40B4-BE49-F238E27FC236}">
                <a16:creationId xmlns:a16="http://schemas.microsoft.com/office/drawing/2014/main" id="{D306BE7C-45F5-F7FB-EE59-502AD0575C73}"/>
              </a:ext>
            </a:extLst>
          </p:cNvPr>
          <p:cNvSpPr/>
          <p:nvPr/>
        </p:nvSpPr>
        <p:spPr>
          <a:xfrm>
            <a:off x="1766807" y="1567361"/>
            <a:ext cx="4227480" cy="374754"/>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6" name="Çerçeve 5">
            <a:extLst>
              <a:ext uri="{FF2B5EF4-FFF2-40B4-BE49-F238E27FC236}">
                <a16:creationId xmlns:a16="http://schemas.microsoft.com/office/drawing/2014/main" id="{35DC2F46-5CFA-1438-C000-EB1965705CF4}"/>
              </a:ext>
            </a:extLst>
          </p:cNvPr>
          <p:cNvSpPr/>
          <p:nvPr/>
        </p:nvSpPr>
        <p:spPr>
          <a:xfrm>
            <a:off x="6736368" y="2428962"/>
            <a:ext cx="539646" cy="239843"/>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995778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0790-6366-5EF5-C38F-0206B01A2C3C}"/>
            </a:ext>
          </a:extLst>
        </p:cNvPr>
        <p:cNvGrpSpPr/>
        <p:nvPr/>
      </p:nvGrpSpPr>
      <p:grpSpPr>
        <a:xfrm>
          <a:off x="0" y="0"/>
          <a:ext cx="0" cy="0"/>
          <a:chOff x="0" y="0"/>
          <a:chExt cx="0" cy="0"/>
        </a:xfrm>
      </p:grpSpPr>
      <p:pic>
        <p:nvPicPr>
          <p:cNvPr id="4" name="İçerik Yer Tutucusu 3" descr="metin, ekran görüntüsü, daire, renklilik içeren bir resim&#10;&#10;Yapay zeka tarafından oluşturulmuş içerik yanlış olabilir.">
            <a:extLst>
              <a:ext uri="{FF2B5EF4-FFF2-40B4-BE49-F238E27FC236}">
                <a16:creationId xmlns:a16="http://schemas.microsoft.com/office/drawing/2014/main" id="{559FD98D-D799-8434-926F-EF47F2D0D760}"/>
              </a:ext>
            </a:extLst>
          </p:cNvPr>
          <p:cNvPicPr>
            <a:picLocks noGrp="1" noChangeAspect="1"/>
          </p:cNvPicPr>
          <p:nvPr>
            <p:ph idx="1"/>
          </p:nvPr>
        </p:nvPicPr>
        <p:blipFill>
          <a:blip r:embed="rId2"/>
          <a:srcRect t="4293"/>
          <a:stretch>
            <a:fillRect/>
          </a:stretch>
        </p:blipFill>
        <p:spPr>
          <a:xfrm>
            <a:off x="922324" y="0"/>
            <a:ext cx="10347352" cy="6858000"/>
          </a:xfrm>
        </p:spPr>
      </p:pic>
      <p:sp>
        <p:nvSpPr>
          <p:cNvPr id="5" name="Çerçeve 4">
            <a:extLst>
              <a:ext uri="{FF2B5EF4-FFF2-40B4-BE49-F238E27FC236}">
                <a16:creationId xmlns:a16="http://schemas.microsoft.com/office/drawing/2014/main" id="{B08378C2-8E98-E961-B165-7300D6112879}"/>
              </a:ext>
            </a:extLst>
          </p:cNvPr>
          <p:cNvSpPr/>
          <p:nvPr/>
        </p:nvSpPr>
        <p:spPr>
          <a:xfrm>
            <a:off x="6895475" y="3316638"/>
            <a:ext cx="1442613" cy="1144526"/>
          </a:xfrm>
          <a:prstGeom prst="frame">
            <a:avLst>
              <a:gd name="adj1" fmla="val 3636"/>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ln w="3175">
                <a:solidFill>
                  <a:schemeClr val="tx1"/>
                </a:solidFill>
              </a:ln>
              <a:solidFill>
                <a:schemeClr val="tx1"/>
              </a:solidFill>
            </a:endParaRPr>
          </a:p>
        </p:txBody>
      </p:sp>
      <p:sp>
        <p:nvSpPr>
          <p:cNvPr id="6" name="Çerçeve 5">
            <a:extLst>
              <a:ext uri="{FF2B5EF4-FFF2-40B4-BE49-F238E27FC236}">
                <a16:creationId xmlns:a16="http://schemas.microsoft.com/office/drawing/2014/main" id="{AF5A3AB7-1D70-956C-524C-A1881C3B3E56}"/>
              </a:ext>
            </a:extLst>
          </p:cNvPr>
          <p:cNvSpPr/>
          <p:nvPr/>
        </p:nvSpPr>
        <p:spPr>
          <a:xfrm>
            <a:off x="6895475" y="2092272"/>
            <a:ext cx="1442613" cy="1224366"/>
          </a:xfrm>
          <a:prstGeom prst="frame">
            <a:avLst>
              <a:gd name="adj1" fmla="val 2469"/>
            </a:avLst>
          </a:prstGeom>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214610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4BAE222-BC53-F224-985F-8F7485139987}"/>
              </a:ext>
            </a:extLst>
          </p:cNvPr>
          <p:cNvSpPr>
            <a:spLocks noGrp="1"/>
          </p:cNvSpPr>
          <p:nvPr>
            <p:ph idx="1"/>
          </p:nvPr>
        </p:nvSpPr>
        <p:spPr>
          <a:xfrm>
            <a:off x="674077" y="799221"/>
            <a:ext cx="10843846" cy="5754932"/>
          </a:xfrm>
        </p:spPr>
        <p:txBody>
          <a:bodyPr>
            <a:normAutofit lnSpcReduction="10000"/>
          </a:bodyPr>
          <a:lstStyle/>
          <a:p>
            <a:pPr marL="0" indent="0">
              <a:buNone/>
            </a:pPr>
            <a:r>
              <a:rPr lang="tr-TR" sz="2600" dirty="0">
                <a:latin typeface="Calibri" panose="020F0502020204030204" pitchFamily="34" charset="0"/>
                <a:cs typeface="Calibri" panose="020F0502020204030204" pitchFamily="34" charset="0"/>
              </a:rPr>
              <a:t>Akıllı telefon ve tabletlerin yanı sıra bilgisayarda da Facebook üzerinden ücretsiz olarak oynanabilen </a:t>
            </a:r>
            <a:r>
              <a:rPr lang="tr-TR" sz="2600" dirty="0" err="1">
                <a:latin typeface="Calibri" panose="020F0502020204030204" pitchFamily="34" charset="0"/>
                <a:cs typeface="Calibri" panose="020F0502020204030204" pitchFamily="34" charset="0"/>
              </a:rPr>
              <a:t>Candy</a:t>
            </a:r>
            <a:r>
              <a:rPr lang="tr-TR" sz="2600" dirty="0">
                <a:latin typeface="Calibri" panose="020F0502020204030204" pitchFamily="34" charset="0"/>
                <a:cs typeface="Calibri" panose="020F0502020204030204" pitchFamily="34" charset="0"/>
              </a:rPr>
              <a:t> </a:t>
            </a:r>
            <a:r>
              <a:rPr lang="tr-TR" sz="2600" dirty="0" err="1">
                <a:latin typeface="Calibri" panose="020F0502020204030204" pitchFamily="34" charset="0"/>
                <a:cs typeface="Calibri" panose="020F0502020204030204" pitchFamily="34" charset="0"/>
              </a:rPr>
              <a:t>Crush</a:t>
            </a:r>
            <a:r>
              <a:rPr lang="tr-TR" sz="2600" dirty="0">
                <a:latin typeface="Calibri" panose="020F0502020204030204" pitchFamily="34" charset="0"/>
                <a:cs typeface="Calibri" panose="020F0502020204030204" pitchFamily="34" charset="0"/>
              </a:rPr>
              <a:t> 2025 yılı biterken tüm dünyada 1 milyarın üzerinde indirilmiştir. </a:t>
            </a:r>
          </a:p>
          <a:p>
            <a:r>
              <a:rPr lang="tr-TR" sz="2600" dirty="0">
                <a:latin typeface="Calibri" panose="020F0502020204030204" pitchFamily="34" charset="0"/>
                <a:cs typeface="Calibri" panose="020F0502020204030204" pitchFamily="34" charset="0"/>
              </a:rPr>
              <a:t>İngiliz Times gazetesine konuşan İngiltere’deki Nottingham </a:t>
            </a:r>
            <a:r>
              <a:rPr lang="tr-TR" sz="2600" dirty="0" err="1">
                <a:latin typeface="Calibri" panose="020F0502020204030204" pitchFamily="34" charset="0"/>
                <a:cs typeface="Calibri" panose="020F0502020204030204" pitchFamily="34" charset="0"/>
              </a:rPr>
              <a:t>Trent</a:t>
            </a:r>
            <a:r>
              <a:rPr lang="tr-TR" sz="2600" dirty="0">
                <a:latin typeface="Calibri" panose="020F0502020204030204" pitchFamily="34" charset="0"/>
                <a:cs typeface="Calibri" panose="020F0502020204030204" pitchFamily="34" charset="0"/>
              </a:rPr>
              <a:t> Üniversitesi Uluslararası Oyun Araştırmaları Merkezi Başkanı Mark Griffiths “İnternette para kullanmadan kumar benzeri oyunlar oynamak kumar bağımlılığına giden yolda ilk adım olarak görülebilir. Bu tip oyunlarda kazanan kişiler </a:t>
            </a:r>
            <a:r>
              <a:rPr lang="tr-TR" sz="2600" b="1" dirty="0">
                <a:latin typeface="Calibri" panose="020F0502020204030204" pitchFamily="34" charset="0"/>
                <a:cs typeface="Calibri" panose="020F0502020204030204" pitchFamily="34" charset="0"/>
              </a:rPr>
              <a:t>‘Ya parasına oynasaydım’</a:t>
            </a:r>
            <a:r>
              <a:rPr lang="tr-TR" sz="2600" dirty="0">
                <a:latin typeface="Calibri" panose="020F0502020204030204" pitchFamily="34" charset="0"/>
                <a:cs typeface="Calibri" panose="020F0502020204030204" pitchFamily="34" charset="0"/>
              </a:rPr>
              <a:t> diye düşünmeye başlar” dedi. </a:t>
            </a:r>
          </a:p>
          <a:p>
            <a:r>
              <a:rPr lang="tr-TR" sz="2600" dirty="0">
                <a:latin typeface="Calibri" panose="020F0502020204030204" pitchFamily="34" charset="0"/>
                <a:cs typeface="Calibri" panose="020F0502020204030204" pitchFamily="34" charset="0"/>
              </a:rPr>
              <a:t>“</a:t>
            </a:r>
            <a:r>
              <a:rPr lang="tr-TR" sz="2600" dirty="0" err="1">
                <a:latin typeface="Calibri" panose="020F0502020204030204" pitchFamily="34" charset="0"/>
                <a:cs typeface="Calibri" panose="020F0502020204030204" pitchFamily="34" charset="0"/>
              </a:rPr>
              <a:t>Candy</a:t>
            </a:r>
            <a:r>
              <a:rPr lang="tr-TR" sz="2600" dirty="0">
                <a:latin typeface="Calibri" panose="020F0502020204030204" pitchFamily="34" charset="0"/>
                <a:cs typeface="Calibri" panose="020F0502020204030204" pitchFamily="34" charset="0"/>
              </a:rPr>
              <a:t> </a:t>
            </a:r>
            <a:r>
              <a:rPr lang="tr-TR" sz="2600" dirty="0" err="1">
                <a:latin typeface="Calibri" panose="020F0502020204030204" pitchFamily="34" charset="0"/>
                <a:cs typeface="Calibri" panose="020F0502020204030204" pitchFamily="34" charset="0"/>
              </a:rPr>
              <a:t>Crush</a:t>
            </a:r>
            <a:r>
              <a:rPr lang="tr-TR" sz="2600" dirty="0">
                <a:latin typeface="Calibri" panose="020F0502020204030204" pitchFamily="34" charset="0"/>
                <a:cs typeface="Calibri" panose="020F0502020204030204" pitchFamily="34" charset="0"/>
              </a:rPr>
              <a:t> çikolataya benzetilebilir. Bir kutu çikolatayı elinize aldığınızda bir parça yiyeceğim dersiniz ancak tüm kutuyu bitirmeden duramazsınız. </a:t>
            </a:r>
            <a:r>
              <a:rPr lang="tr-TR" sz="2600" dirty="0" err="1">
                <a:latin typeface="Calibri" panose="020F0502020204030204" pitchFamily="34" charset="0"/>
                <a:cs typeface="Calibri" panose="020F0502020204030204" pitchFamily="34" charset="0"/>
              </a:rPr>
              <a:t>Candy</a:t>
            </a:r>
            <a:r>
              <a:rPr lang="tr-TR" sz="2600" dirty="0">
                <a:latin typeface="Calibri" panose="020F0502020204030204" pitchFamily="34" charset="0"/>
                <a:cs typeface="Calibri" panose="020F0502020204030204" pitchFamily="34" charset="0"/>
              </a:rPr>
              <a:t> </a:t>
            </a:r>
            <a:r>
              <a:rPr lang="tr-TR" sz="2600" dirty="0" err="1">
                <a:latin typeface="Calibri" panose="020F0502020204030204" pitchFamily="34" charset="0"/>
                <a:cs typeface="Calibri" panose="020F0502020204030204" pitchFamily="34" charset="0"/>
              </a:rPr>
              <a:t>Crush</a:t>
            </a:r>
            <a:r>
              <a:rPr lang="tr-TR" sz="2600" dirty="0">
                <a:latin typeface="Calibri" panose="020F0502020204030204" pitchFamily="34" charset="0"/>
                <a:cs typeface="Calibri" panose="020F0502020204030204" pitchFamily="34" charset="0"/>
              </a:rPr>
              <a:t> oynarken de </a:t>
            </a:r>
            <a:r>
              <a:rPr lang="tr-TR" sz="2600" b="1" dirty="0">
                <a:latin typeface="Calibri" panose="020F0502020204030204" pitchFamily="34" charset="0"/>
                <a:cs typeface="Calibri" panose="020F0502020204030204" pitchFamily="34" charset="0"/>
              </a:rPr>
              <a:t>15 dakika oynayacağım dersiniz ancak 4.5 saat oyunun başından kalkamazsınız</a:t>
            </a:r>
            <a:r>
              <a:rPr lang="tr-TR" sz="2600" dirty="0">
                <a:latin typeface="Calibri" panose="020F0502020204030204" pitchFamily="34" charset="0"/>
                <a:cs typeface="Calibri" panose="020F0502020204030204" pitchFamily="34" charset="0"/>
              </a:rPr>
              <a:t>” (Cumhuriyet, 2014).</a:t>
            </a:r>
            <a:br>
              <a:rPr lang="tr-TR" sz="2600" dirty="0">
                <a:latin typeface="Calibri" panose="020F0502020204030204" pitchFamily="34" charset="0"/>
                <a:cs typeface="Calibri" panose="020F0502020204030204" pitchFamily="34" charset="0"/>
                <a:hlinkClick r:id="rId2"/>
              </a:rPr>
            </a:br>
            <a:endParaRPr lang="tr-TR" sz="2600" dirty="0">
              <a:latin typeface="Calibri" panose="020F0502020204030204" pitchFamily="34" charset="0"/>
              <a:cs typeface="Calibri" panose="020F0502020204030204" pitchFamily="34" charset="0"/>
              <a:hlinkClick r:id="rId2"/>
            </a:endParaRPr>
          </a:p>
          <a:p>
            <a:endParaRPr lang="tr-TR" sz="2600" dirty="0">
              <a:latin typeface="Calibri" panose="020F0502020204030204" pitchFamily="34" charset="0"/>
              <a:cs typeface="Calibri" panose="020F0502020204030204" pitchFamily="34" charset="0"/>
            </a:endParaRPr>
          </a:p>
        </p:txBody>
      </p:sp>
      <p:pic>
        <p:nvPicPr>
          <p:cNvPr id="5" name="Resim 4" descr="çizgi film, şekerleme, kırpıntı çizim, çizim içeren bir resim&#10;&#10;Yapay zeka tarafından oluşturulmuş içerik yanlış olabilir.">
            <a:extLst>
              <a:ext uri="{FF2B5EF4-FFF2-40B4-BE49-F238E27FC236}">
                <a16:creationId xmlns:a16="http://schemas.microsoft.com/office/drawing/2014/main" id="{F5602CB1-70EF-6753-C56B-BCF8A3D7E355}"/>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4097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9491-2F9A-99BF-1DDC-CCA929A71C89}"/>
            </a:ext>
          </a:extLst>
        </p:cNvPr>
        <p:cNvGrpSpPr/>
        <p:nvPr/>
      </p:nvGrpSpPr>
      <p:grpSpPr>
        <a:xfrm>
          <a:off x="0" y="0"/>
          <a:ext cx="0" cy="0"/>
          <a:chOff x="0" y="0"/>
          <a:chExt cx="0" cy="0"/>
        </a:xfrm>
      </p:grpSpPr>
      <p:pic>
        <p:nvPicPr>
          <p:cNvPr id="4" name="İçerik Yer Tutucusu 3" descr="metin, ekran görüntüsü, yazı tipi, tasarım içeren bir resim&#10;&#10;Yapay zeka tarafından oluşturulmuş içerik yanlış olabilir.">
            <a:extLst>
              <a:ext uri="{FF2B5EF4-FFF2-40B4-BE49-F238E27FC236}">
                <a16:creationId xmlns:a16="http://schemas.microsoft.com/office/drawing/2014/main" id="{4AF6FB84-807C-6681-F9F1-0D1DE209556B}"/>
              </a:ext>
            </a:extLst>
          </p:cNvPr>
          <p:cNvPicPr>
            <a:picLocks noGrp="1" noChangeAspect="1"/>
          </p:cNvPicPr>
          <p:nvPr>
            <p:ph idx="1"/>
          </p:nvPr>
        </p:nvPicPr>
        <p:blipFill>
          <a:blip r:embed="rId2"/>
          <a:stretch>
            <a:fillRect/>
          </a:stretch>
        </p:blipFill>
        <p:spPr>
          <a:xfrm>
            <a:off x="1013196" y="844550"/>
            <a:ext cx="10065596" cy="5118100"/>
          </a:xfrm>
          <a:prstGeom prst="rect">
            <a:avLst/>
          </a:prstGeom>
        </p:spPr>
      </p:pic>
    </p:spTree>
    <p:extLst>
      <p:ext uri="{BB962C8B-B14F-4D97-AF65-F5344CB8AC3E}">
        <p14:creationId xmlns:p14="http://schemas.microsoft.com/office/powerpoint/2010/main" val="2003624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39">
            <a:extLst>
              <a:ext uri="{FF2B5EF4-FFF2-40B4-BE49-F238E27FC236}">
                <a16:creationId xmlns:a16="http://schemas.microsoft.com/office/drawing/2014/main" id="{AE866C63-D74B-13DF-C283-EFFFEF844184}"/>
              </a:ext>
            </a:extLst>
          </p:cNvPr>
          <p:cNvSpPr>
            <a:spLocks noGrp="1"/>
          </p:cNvSpPr>
          <p:nvPr>
            <p:ph idx="1"/>
          </p:nvPr>
        </p:nvSpPr>
        <p:spPr>
          <a:xfrm>
            <a:off x="897769" y="1909192"/>
            <a:ext cx="4586513" cy="3647710"/>
          </a:xfrm>
        </p:spPr>
        <p:txBody>
          <a:bodyPr>
            <a:normAutofit/>
          </a:bodyPr>
          <a:lstStyle/>
          <a:p>
            <a:pPr marL="0" indent="0">
              <a:lnSpc>
                <a:spcPct val="100000"/>
              </a:lnSpc>
              <a:spcBef>
                <a:spcPts val="0"/>
              </a:spcBef>
              <a:buNone/>
            </a:pPr>
            <a:r>
              <a:rPr lang="tr-TR" sz="2200" b="1" noProof="0" dirty="0">
                <a:latin typeface="Times New Roman" panose="02020603050405020304" pitchFamily="18" charset="0"/>
                <a:cs typeface="Times New Roman" panose="02020603050405020304" pitchFamily="18" charset="0"/>
              </a:rPr>
              <a:t>Talha </a:t>
            </a:r>
            <a:r>
              <a:rPr lang="tr-TR" sz="2200" b="1" noProof="0" dirty="0" err="1">
                <a:latin typeface="Times New Roman" panose="02020603050405020304" pitchFamily="18" charset="0"/>
                <a:cs typeface="Times New Roman" panose="02020603050405020304" pitchFamily="18" charset="0"/>
              </a:rPr>
              <a:t>Çaydere</a:t>
            </a:r>
            <a:endParaRPr lang="tr-TR" sz="2200" b="1" noProof="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tr-TR" sz="2200" b="1" noProof="0" dirty="0">
                <a:latin typeface="Times New Roman" panose="02020603050405020304" pitchFamily="18" charset="0"/>
                <a:cs typeface="Times New Roman" panose="02020603050405020304" pitchFamily="18" charset="0"/>
              </a:rPr>
              <a:t>Dijital Pazarlama Danışmanı</a:t>
            </a:r>
          </a:p>
          <a:p>
            <a:pPr marL="0" indent="0">
              <a:buNone/>
            </a:pPr>
            <a:r>
              <a:rPr lang="tr-TR" sz="2200" noProof="0" dirty="0">
                <a:latin typeface="Times New Roman" panose="02020603050405020304" pitchFamily="18" charset="0"/>
                <a:cs typeface="Times New Roman" panose="02020603050405020304" pitchFamily="18" charset="0"/>
              </a:rPr>
              <a:t>İstanbul Üniversitesi Sosyoloji mezunu. E-Ticaret üzerine Facebook ve Google reklamlarını yönetmekte ve markalara dijital pazarlama danışmanlıkları gerçekleştirmektedir.</a:t>
            </a:r>
          </a:p>
        </p:txBody>
      </p:sp>
      <p:pic>
        <p:nvPicPr>
          <p:cNvPr id="4" name="Instagram’da ya da TikTok’ta vakit geçirmekle AVM’de vakit geçirmenin benzer olduğunu düşünüyoru.mp4" descr="kişi, şahıs, insan yüzü, giyim, iç mekan içeren bir resim&#10;&#10;Yapay zeka tarafından oluşturulmuş içerik yanlış olabilir.">
            <a:hlinkClick r:id="" action="ppaction://media"/>
            <a:extLst>
              <a:ext uri="{FF2B5EF4-FFF2-40B4-BE49-F238E27FC236}">
                <a16:creationId xmlns:a16="http://schemas.microsoft.com/office/drawing/2014/main" id="{68DAEA20-CC6A-F912-241F-A355D99E74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25453" y="0"/>
            <a:ext cx="3857625" cy="6858000"/>
          </a:xfrm>
          <a:prstGeom prst="rect">
            <a:avLst/>
          </a:prstGeom>
        </p:spPr>
      </p:pic>
    </p:spTree>
    <p:extLst>
      <p:ext uri="{BB962C8B-B14F-4D97-AF65-F5344CB8AC3E}">
        <p14:creationId xmlns:p14="http://schemas.microsoft.com/office/powerpoint/2010/main" val="110579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D5BCA9D-091F-118E-5A92-F91D0A1DD9B2}"/>
              </a:ext>
            </a:extLst>
          </p:cNvPr>
          <p:cNvSpPr>
            <a:spLocks noGrp="1"/>
          </p:cNvSpPr>
          <p:nvPr>
            <p:ph idx="1"/>
          </p:nvPr>
        </p:nvSpPr>
        <p:spPr>
          <a:xfrm>
            <a:off x="700635" y="844062"/>
            <a:ext cx="10691265" cy="5117826"/>
          </a:xfrm>
        </p:spPr>
        <p:txBody>
          <a:bodyPr>
            <a:noAutofit/>
          </a:bodyPr>
          <a:lstStyle/>
          <a:p>
            <a:pPr marL="0" indent="0" algn="ctr">
              <a:buNone/>
            </a:pPr>
            <a:r>
              <a:rPr lang="tr-TR" sz="2200" b="1" dirty="0"/>
              <a:t>KUMAR OYNAMA BOZUKLUĞU</a:t>
            </a:r>
          </a:p>
          <a:p>
            <a:pPr marL="0" indent="0" algn="ctr">
              <a:buNone/>
            </a:pPr>
            <a:endParaRPr lang="tr-TR" sz="2200" b="1" dirty="0"/>
          </a:p>
          <a:p>
            <a:pPr marL="0" indent="0">
              <a:buNone/>
            </a:pPr>
            <a:r>
              <a:rPr lang="tr-TR" sz="2200" dirty="0">
                <a:solidFill>
                  <a:srgbClr val="000000"/>
                </a:solidFill>
                <a:latin typeface="Times New Roman" panose="02020603050405020304" pitchFamily="18" charset="0"/>
                <a:ea typeface="Calibri" panose="020F0502020204030204" pitchFamily="34" charset="0"/>
              </a:rPr>
              <a:t>Bağımlılık, ilk olarak dışarıdan alınan maddenin beyindeki biyolojik, kimyasal etkileri ile bulunmadığı durumlarda ortaya çıkan aşerme, yoksunluk gibi belirtilerin gerekliliği şeklinde tanımlanmaktaydı.</a:t>
            </a:r>
          </a:p>
          <a:p>
            <a:pPr marL="0" indent="0">
              <a:buNone/>
            </a:pPr>
            <a:r>
              <a:rPr lang="tr-TR" sz="2200" dirty="0">
                <a:solidFill>
                  <a:srgbClr val="000000"/>
                </a:solidFill>
                <a:latin typeface="Times New Roman" panose="02020603050405020304" pitchFamily="18" charset="0"/>
                <a:ea typeface="Calibri" panose="020F0502020204030204" pitchFamily="34" charset="0"/>
              </a:rPr>
              <a:t>Ancak günümüze gelindiğinde;</a:t>
            </a:r>
          </a:p>
          <a:p>
            <a:pPr marL="0" indent="0">
              <a:buNone/>
            </a:pPr>
            <a:r>
              <a:rPr lang="tr-TR" sz="2200" dirty="0">
                <a:solidFill>
                  <a:srgbClr val="000000"/>
                </a:solidFill>
                <a:latin typeface="Times New Roman" panose="02020603050405020304" pitchFamily="18" charset="0"/>
                <a:ea typeface="Calibri" panose="020F0502020204030204" pitchFamily="34" charset="0"/>
              </a:rPr>
              <a:t> </a:t>
            </a:r>
            <a:r>
              <a:rPr lang="tr-TR" sz="2200" b="1" dirty="0">
                <a:solidFill>
                  <a:srgbClr val="000000"/>
                </a:solidFill>
                <a:latin typeface="Times New Roman" panose="02020603050405020304" pitchFamily="18" charset="0"/>
                <a:ea typeface="Calibri" panose="020F0502020204030204" pitchFamily="34" charset="0"/>
              </a:rPr>
              <a:t>Kumar</a:t>
            </a:r>
            <a:r>
              <a:rPr lang="tr-TR" sz="2200" dirty="0">
                <a:solidFill>
                  <a:srgbClr val="000000"/>
                </a:solidFill>
                <a:latin typeface="Times New Roman" panose="02020603050405020304" pitchFamily="18" charset="0"/>
                <a:ea typeface="Calibri" panose="020F0502020204030204" pitchFamily="34" charset="0"/>
              </a:rPr>
              <a:t>, internet kullanımı, video oyunu oynama, yemek yeme ve alışveriş gibi davranışlara aşırı katılımın da artık bağımlılık olabileceği düşünülmektedir. </a:t>
            </a:r>
            <a:endParaRPr lang="tr-TR" sz="2200" b="1" dirty="0"/>
          </a:p>
          <a:p>
            <a:pPr marL="0" indent="0">
              <a:buNone/>
            </a:pPr>
            <a:r>
              <a:rPr lang="tr-TR" sz="2200" dirty="0">
                <a:latin typeface="Times New Roman" panose="02020603050405020304" pitchFamily="18" charset="0"/>
                <a:ea typeface="Calibri" panose="020F0502020204030204" pitchFamily="34" charset="0"/>
              </a:rPr>
              <a:t>Bağımlılık terimi ilk olarak alkol ve uyuşturucu madde kullanımı ile ilgili patolojiyi ifade etmek üzere literatüre girmiştir. Ancak araştırmacılar </a:t>
            </a:r>
            <a:r>
              <a:rPr lang="tr-TR" sz="2200" dirty="0">
                <a:solidFill>
                  <a:srgbClr val="000000"/>
                </a:solidFill>
                <a:latin typeface="Times New Roman" panose="02020603050405020304" pitchFamily="18" charset="0"/>
                <a:ea typeface="Calibri" panose="020F0502020204030204" pitchFamily="34" charset="0"/>
              </a:rPr>
              <a:t>bazı alışkanlıkların alkol ve uyuşturucu bağımlılığına benzer örüntüler gösterdiğini ve bunların </a:t>
            </a:r>
            <a:r>
              <a:rPr lang="tr-TR" sz="2200" b="1" dirty="0">
                <a:solidFill>
                  <a:srgbClr val="000000"/>
                </a:solidFill>
                <a:latin typeface="Times New Roman" panose="02020603050405020304" pitchFamily="18" charset="0"/>
                <a:ea typeface="Calibri" panose="020F0502020204030204" pitchFamily="34" charset="0"/>
              </a:rPr>
              <a:t>davranışsal bağımlılık</a:t>
            </a:r>
            <a:r>
              <a:rPr lang="tr-TR" sz="2200" dirty="0">
                <a:solidFill>
                  <a:srgbClr val="000000"/>
                </a:solidFill>
                <a:latin typeface="Times New Roman" panose="02020603050405020304" pitchFamily="18" charset="0"/>
                <a:ea typeface="Calibri" panose="020F0502020204030204" pitchFamily="34" charset="0"/>
              </a:rPr>
              <a:t>lar</a:t>
            </a:r>
            <a:r>
              <a:rPr lang="tr-TR" sz="2200" b="1" dirty="0">
                <a:solidFill>
                  <a:srgbClr val="000000"/>
                </a:solidFill>
                <a:latin typeface="Times New Roman" panose="02020603050405020304" pitchFamily="18" charset="0"/>
                <a:ea typeface="Calibri" panose="020F0502020204030204" pitchFamily="34" charset="0"/>
              </a:rPr>
              <a:t> </a:t>
            </a:r>
            <a:r>
              <a:rPr lang="tr-TR" sz="2200" dirty="0">
                <a:solidFill>
                  <a:srgbClr val="000000"/>
                </a:solidFill>
                <a:latin typeface="Times New Roman" panose="02020603050405020304" pitchFamily="18" charset="0"/>
                <a:ea typeface="Calibri" panose="020F0502020204030204" pitchFamily="34" charset="0"/>
              </a:rPr>
              <a:t>olarak değerlendirilebileceğini ortaya koymuştur. </a:t>
            </a:r>
          </a:p>
          <a:p>
            <a:pPr marL="0" indent="0">
              <a:buNone/>
            </a:pPr>
            <a:endParaRPr lang="tr-TR" sz="2200" b="1" dirty="0"/>
          </a:p>
          <a:p>
            <a:pPr marL="0" indent="0">
              <a:buNone/>
            </a:pPr>
            <a:endParaRPr lang="tr-TR" sz="2200" b="1" dirty="0"/>
          </a:p>
        </p:txBody>
      </p:sp>
    </p:spTree>
    <p:extLst>
      <p:ext uri="{BB962C8B-B14F-4D97-AF65-F5344CB8AC3E}">
        <p14:creationId xmlns:p14="http://schemas.microsoft.com/office/powerpoint/2010/main" val="346767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B1B2-2FF1-DA58-0AA0-BB028E32E73C}"/>
            </a:ext>
          </a:extLst>
        </p:cNvPr>
        <p:cNvGrpSpPr/>
        <p:nvPr/>
      </p:nvGrpSpPr>
      <p:grpSpPr>
        <a:xfrm>
          <a:off x="0" y="0"/>
          <a:ext cx="0" cy="0"/>
          <a:chOff x="0" y="0"/>
          <a:chExt cx="0" cy="0"/>
        </a:xfrm>
      </p:grpSpPr>
      <p:pic>
        <p:nvPicPr>
          <p:cNvPr id="4" name="İçerik Yer Tutucusu 3" descr="metin, ekran görüntüsü, iş kartı, yazı tipi içeren bir resim&#10;&#10;Yapay zeka tarafından oluşturulmuş içerik yanlış olabilir.">
            <a:extLst>
              <a:ext uri="{FF2B5EF4-FFF2-40B4-BE49-F238E27FC236}">
                <a16:creationId xmlns:a16="http://schemas.microsoft.com/office/drawing/2014/main" id="{51EE4BDF-C302-31E5-647A-A23CE13B5624}"/>
              </a:ext>
            </a:extLst>
          </p:cNvPr>
          <p:cNvPicPr>
            <a:picLocks noGrp="1" noChangeAspect="1"/>
          </p:cNvPicPr>
          <p:nvPr>
            <p:ph idx="1"/>
          </p:nvPr>
        </p:nvPicPr>
        <p:blipFill>
          <a:blip r:embed="rId2"/>
          <a:stretch>
            <a:fillRect/>
          </a:stretch>
        </p:blipFill>
        <p:spPr>
          <a:xfrm>
            <a:off x="1082988" y="844550"/>
            <a:ext cx="9926012" cy="5118100"/>
          </a:xfrm>
          <a:prstGeom prst="rect">
            <a:avLst/>
          </a:prstGeom>
        </p:spPr>
      </p:pic>
    </p:spTree>
    <p:extLst>
      <p:ext uri="{BB962C8B-B14F-4D97-AF65-F5344CB8AC3E}">
        <p14:creationId xmlns:p14="http://schemas.microsoft.com/office/powerpoint/2010/main" val="1149935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4A535-9138-129A-6628-DFB9D7B4FBFC}"/>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B3A36D9-8EE1-4A29-53B6-B23111204376}"/>
              </a:ext>
            </a:extLst>
          </p:cNvPr>
          <p:cNvSpPr>
            <a:spLocks noGrp="1"/>
          </p:cNvSpPr>
          <p:nvPr>
            <p:ph idx="1"/>
          </p:nvPr>
        </p:nvSpPr>
        <p:spPr>
          <a:xfrm>
            <a:off x="700635" y="844062"/>
            <a:ext cx="10691265" cy="5117826"/>
          </a:xfrm>
        </p:spPr>
        <p:txBody>
          <a:bodyPr>
            <a:normAutofit lnSpcReduction="10000"/>
          </a:bodyPr>
          <a:lstStyle/>
          <a:p>
            <a:pPr marL="0" indent="0">
              <a:buNone/>
            </a:pPr>
            <a:r>
              <a:rPr lang="tr-TR" sz="2200" b="1" dirty="0"/>
              <a:t>7258 Sayılı Futbol ve Diğer Spor Müsabakalarında Bahis ve Şans Oyunları Kanunu</a:t>
            </a:r>
            <a:endParaRPr lang="tr-TR" sz="2200" dirty="0"/>
          </a:p>
          <a:p>
            <a:pPr marL="0" indent="0">
              <a:buNone/>
            </a:pPr>
            <a:r>
              <a:rPr lang="tr-TR" sz="2200" dirty="0"/>
              <a:t>Bu düzenleme ile:</a:t>
            </a:r>
          </a:p>
          <a:p>
            <a:r>
              <a:rPr lang="tr-TR" sz="2200" dirty="0"/>
              <a:t>Bahis ve şans oyunlarının düzenlenmesi devlet kontrolüne alındı.</a:t>
            </a:r>
          </a:p>
          <a:p>
            <a:r>
              <a:rPr lang="tr-TR" sz="2200" dirty="0"/>
              <a:t>Yetkisiz bahis oynatanlara ve aracılık edenlere hapis ve para cezaları getirildi.</a:t>
            </a:r>
          </a:p>
          <a:p>
            <a:pPr marL="0" indent="0">
              <a:buNone/>
            </a:pPr>
            <a:r>
              <a:rPr lang="tr-TR" sz="2200" b="1" dirty="0"/>
              <a:t>5602 - Şans Oyunları Hasılatından Alınan Vergi, Fon ve Payların Düzenlenmesi Hakkında Kanun</a:t>
            </a:r>
          </a:p>
          <a:p>
            <a:pPr marL="0" indent="0">
              <a:buNone/>
            </a:pPr>
            <a:r>
              <a:rPr lang="tr-TR" sz="2200" b="1" dirty="0"/>
              <a:t>5651 Sayılı Kanun</a:t>
            </a:r>
            <a:r>
              <a:rPr lang="tr-TR" sz="2200" dirty="0"/>
              <a:t> yürürlüğe girdi.</a:t>
            </a:r>
          </a:p>
          <a:p>
            <a:pPr marL="0" indent="0">
              <a:buNone/>
            </a:pPr>
            <a:r>
              <a:rPr lang="tr-TR" sz="2200" dirty="0"/>
              <a:t>Bu yasa:</a:t>
            </a:r>
          </a:p>
          <a:p>
            <a:r>
              <a:rPr lang="tr-TR" sz="2200" dirty="0"/>
              <a:t>İnternet üzerinden yasa dışı bahis ve kumar sitelerine erişimin engellenmesini mümkün hale getirdi.</a:t>
            </a:r>
          </a:p>
          <a:p>
            <a:r>
              <a:rPr lang="tr-TR" sz="2200" dirty="0"/>
              <a:t>BTK ve ilgili kurumlara erişim engelleme yetkisi verildi.</a:t>
            </a:r>
          </a:p>
          <a:p>
            <a:pPr marL="0" indent="0">
              <a:buNone/>
            </a:pPr>
            <a:endParaRPr lang="tr-TR" sz="2200" b="1" dirty="0"/>
          </a:p>
        </p:txBody>
      </p:sp>
    </p:spTree>
    <p:extLst>
      <p:ext uri="{BB962C8B-B14F-4D97-AF65-F5344CB8AC3E}">
        <p14:creationId xmlns:p14="http://schemas.microsoft.com/office/powerpoint/2010/main" val="487545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89D64-504D-4756-E690-85477D907608}"/>
            </a:ext>
          </a:extLst>
        </p:cNvPr>
        <p:cNvGrpSpPr/>
        <p:nvPr/>
      </p:nvGrpSpPr>
      <p:grpSpPr>
        <a:xfrm>
          <a:off x="0" y="0"/>
          <a:ext cx="0" cy="0"/>
          <a:chOff x="0" y="0"/>
          <a:chExt cx="0" cy="0"/>
        </a:xfrm>
      </p:grpSpPr>
      <p:pic>
        <p:nvPicPr>
          <p:cNvPr id="4" name="İçerik Yer Tutucusu 3" descr="metin, ekran görüntüsü, yazı tipi, doküman, belge içeren bir resim&#10;&#10;Yapay zeka tarafından oluşturulmuş içerik yanlış olabilir.">
            <a:extLst>
              <a:ext uri="{FF2B5EF4-FFF2-40B4-BE49-F238E27FC236}">
                <a16:creationId xmlns:a16="http://schemas.microsoft.com/office/drawing/2014/main" id="{66B0B5D1-47D6-B4C1-A400-0B7BF79B27C8}"/>
              </a:ext>
            </a:extLst>
          </p:cNvPr>
          <p:cNvPicPr>
            <a:picLocks noGrp="1" noChangeAspect="1"/>
          </p:cNvPicPr>
          <p:nvPr>
            <p:ph idx="1"/>
          </p:nvPr>
        </p:nvPicPr>
        <p:blipFill>
          <a:blip r:embed="rId2"/>
          <a:stretch>
            <a:fillRect/>
          </a:stretch>
        </p:blipFill>
        <p:spPr>
          <a:xfrm>
            <a:off x="1200405" y="844550"/>
            <a:ext cx="9691177" cy="5118100"/>
          </a:xfrm>
          <a:prstGeom prst="rect">
            <a:avLst/>
          </a:prstGeom>
        </p:spPr>
      </p:pic>
    </p:spTree>
    <p:extLst>
      <p:ext uri="{BB962C8B-B14F-4D97-AF65-F5344CB8AC3E}">
        <p14:creationId xmlns:p14="http://schemas.microsoft.com/office/powerpoint/2010/main" val="2262686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araba, kara taşıtı, taşıt, araç içeren bir resim&#10;&#10;Yapay zeka tarafından oluşturulmuş içerik yanlış olabilir.">
            <a:extLst>
              <a:ext uri="{FF2B5EF4-FFF2-40B4-BE49-F238E27FC236}">
                <a16:creationId xmlns:a16="http://schemas.microsoft.com/office/drawing/2014/main" id="{BD7DFC47-FBE5-60DD-16ED-17A3F6E9BE00}"/>
              </a:ext>
            </a:extLst>
          </p:cNvPr>
          <p:cNvPicPr>
            <a:picLocks noChangeAspect="1"/>
          </p:cNvPicPr>
          <p:nvPr/>
        </p:nvPicPr>
        <p:blipFill>
          <a:blip r:embed="rId2"/>
          <a:stretch>
            <a:fillRect/>
          </a:stretch>
        </p:blipFill>
        <p:spPr>
          <a:xfrm>
            <a:off x="0" y="596844"/>
            <a:ext cx="6720232" cy="5664312"/>
          </a:xfrm>
          <a:prstGeom prst="rect">
            <a:avLst/>
          </a:prstGeom>
        </p:spPr>
      </p:pic>
      <p:pic>
        <p:nvPicPr>
          <p:cNvPr id="7" name="Resim 6" descr="metin, elektronik donanım, mobil telefon, İletişim Cihazı içeren bir resim&#10;&#10;Yapay zeka tarafından oluşturulmuş içerik yanlış olabilir.">
            <a:extLst>
              <a:ext uri="{FF2B5EF4-FFF2-40B4-BE49-F238E27FC236}">
                <a16:creationId xmlns:a16="http://schemas.microsoft.com/office/drawing/2014/main" id="{1867EADE-F9FD-CEC9-355F-345595BCEA2A}"/>
              </a:ext>
            </a:extLst>
          </p:cNvPr>
          <p:cNvPicPr>
            <a:picLocks noChangeAspect="1"/>
          </p:cNvPicPr>
          <p:nvPr/>
        </p:nvPicPr>
        <p:blipFill>
          <a:blip r:embed="rId3"/>
          <a:stretch>
            <a:fillRect/>
          </a:stretch>
        </p:blipFill>
        <p:spPr>
          <a:xfrm>
            <a:off x="6714526" y="1188721"/>
            <a:ext cx="5477474" cy="4537710"/>
          </a:xfrm>
          <a:prstGeom prst="rect">
            <a:avLst/>
          </a:prstGeom>
        </p:spPr>
      </p:pic>
    </p:spTree>
    <p:extLst>
      <p:ext uri="{BB962C8B-B14F-4D97-AF65-F5344CB8AC3E}">
        <p14:creationId xmlns:p14="http://schemas.microsoft.com/office/powerpoint/2010/main" val="4078304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2D1DEFD-BBD3-51A8-8D35-41F87B761204}"/>
              </a:ext>
            </a:extLst>
          </p:cNvPr>
          <p:cNvSpPr>
            <a:spLocks noGrp="1"/>
          </p:cNvSpPr>
          <p:nvPr>
            <p:ph idx="1"/>
          </p:nvPr>
        </p:nvSpPr>
        <p:spPr>
          <a:xfrm>
            <a:off x="838200" y="649357"/>
            <a:ext cx="10515600" cy="5527606"/>
          </a:xfrm>
        </p:spPr>
        <p:txBody>
          <a:bodyPr>
            <a:noAutofit/>
          </a:bodyPr>
          <a:lstStyle/>
          <a:p>
            <a:pPr marL="0" indent="0">
              <a:buNone/>
            </a:pPr>
            <a:r>
              <a:rPr lang="tr-TR" sz="2200" b="1" dirty="0">
                <a:effectLst/>
                <a:latin typeface="Times New Roman" panose="02020603050405020304" pitchFamily="18" charset="0"/>
                <a:ea typeface="Calibri" panose="020F0502020204030204" pitchFamily="34" charset="0"/>
              </a:rPr>
              <a:t>Alkol ve Madde Bağımlılığı Tedavi Merkezinde (AMATEM) Uygulanan Tedavi</a:t>
            </a:r>
            <a:br>
              <a:rPr lang="tr-TR" sz="2200" dirty="0">
                <a:effectLst/>
                <a:latin typeface="Times New Roman" panose="02020603050405020304" pitchFamily="18" charset="0"/>
                <a:ea typeface="Calibri" panose="020F0502020204030204" pitchFamily="34" charset="0"/>
              </a:rPr>
            </a:br>
            <a:endParaRPr lang="tr-TR" sz="2200" dirty="0">
              <a:effectLst/>
              <a:latin typeface="Times New Roman" panose="02020603050405020304" pitchFamily="18" charset="0"/>
              <a:ea typeface="Calibri" panose="020F0502020204030204" pitchFamily="34" charset="0"/>
            </a:endParaRPr>
          </a:p>
          <a:p>
            <a:pPr marL="0" indent="0">
              <a:buNone/>
            </a:pPr>
            <a:r>
              <a:rPr lang="tr-TR" sz="2200" dirty="0">
                <a:effectLst/>
                <a:latin typeface="Times New Roman" panose="02020603050405020304" pitchFamily="18" charset="0"/>
                <a:ea typeface="Calibri" panose="020F0502020204030204" pitchFamily="34" charset="0"/>
              </a:rPr>
              <a:t>AMATEM’lerde ilaç tedavileri ve psikososyal tedaviler birlikte uygulanmaktadır. </a:t>
            </a:r>
          </a:p>
          <a:p>
            <a:pPr marL="0" indent="0">
              <a:buNone/>
            </a:pPr>
            <a:r>
              <a:rPr lang="tr-TR" sz="2200" dirty="0">
                <a:effectLst/>
                <a:latin typeface="Times New Roman" panose="02020603050405020304" pitchFamily="18" charset="0"/>
                <a:ea typeface="Calibri" panose="020F0502020204030204" pitchFamily="34" charset="0"/>
              </a:rPr>
              <a:t>Tedavi ayaktan veya yatarak uygulanabilir. </a:t>
            </a:r>
          </a:p>
          <a:p>
            <a:pPr marL="0" indent="0">
              <a:buNone/>
            </a:pPr>
            <a:r>
              <a:rPr lang="tr-TR" sz="2200" b="1" dirty="0">
                <a:effectLst/>
                <a:latin typeface="Times New Roman" panose="02020603050405020304" pitchFamily="18" charset="0"/>
                <a:ea typeface="Calibri" panose="020F0502020204030204" pitchFamily="34" charset="0"/>
              </a:rPr>
              <a:t>İlk seçenek ayaktan tedavidir</a:t>
            </a:r>
            <a:r>
              <a:rPr lang="tr-TR" sz="2200" dirty="0">
                <a:effectLst/>
                <a:latin typeface="Times New Roman" panose="02020603050405020304" pitchFamily="18" charset="0"/>
                <a:ea typeface="Calibri" panose="020F0502020204030204" pitchFamily="34" charset="0"/>
              </a:rPr>
              <a:t>. Ayaktan tedaviye uyum gösteremeyen, yoksunluk belirtileri fazla olan, ek hastalıkları olan, sosyal desteği zayıf ve yatarak tedaviye istekli olan hastalar yatarak tedavi programına alınabilir. Ayaktan tedavi programları poliklinik hizmeti dışında grup ve bireysel terapileri, aile eğitim toplantılarını, boş zaman aktivitelerini ve/veya meslek edindirmeye yönelik faaliyetleri de içermektedir. </a:t>
            </a:r>
          </a:p>
          <a:p>
            <a:pPr marL="0" indent="0">
              <a:buNone/>
            </a:pPr>
            <a:r>
              <a:rPr lang="tr-TR" sz="2200" b="1" dirty="0">
                <a:effectLst/>
                <a:latin typeface="Times New Roman" panose="02020603050405020304" pitchFamily="18" charset="0"/>
                <a:ea typeface="Calibri" panose="020F0502020204030204" pitchFamily="34" charset="0"/>
              </a:rPr>
              <a:t>Yatarak tedavi programları </a:t>
            </a:r>
            <a:r>
              <a:rPr lang="tr-TR" sz="2200" dirty="0">
                <a:effectLst/>
                <a:latin typeface="Times New Roman" panose="02020603050405020304" pitchFamily="18" charset="0"/>
                <a:ea typeface="Calibri" panose="020F0502020204030204" pitchFamily="34" charset="0"/>
              </a:rPr>
              <a:t>24 saat yapılandırılmış programlardır. Bilgilendirme toplantıları, grup ve bireysel terapiler, iş-uğraş aktiviteleri, spor, kitap okuma saatleri, kültürel aktiviteler, kendine yardım gruplarının toplantıları, yaşam becerileri kazandırmaya yönelik faaliyetler, aile eğitimleri, ilaç tedavileri bu programda mevcuttur.</a:t>
            </a:r>
            <a:br>
              <a:rPr lang="tr-TR" sz="2200" dirty="0">
                <a:effectLst/>
                <a:latin typeface="Times New Roman" panose="02020603050405020304" pitchFamily="18" charset="0"/>
                <a:ea typeface="Calibri" panose="020F0502020204030204" pitchFamily="34" charset="0"/>
              </a:rPr>
            </a:br>
            <a:endParaRPr lang="tr-TR" sz="2200" dirty="0"/>
          </a:p>
        </p:txBody>
      </p:sp>
    </p:spTree>
    <p:extLst>
      <p:ext uri="{BB962C8B-B14F-4D97-AF65-F5344CB8AC3E}">
        <p14:creationId xmlns:p14="http://schemas.microsoft.com/office/powerpoint/2010/main" val="978076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3247885-BCA1-280B-C583-8467E782E486}"/>
              </a:ext>
            </a:extLst>
          </p:cNvPr>
          <p:cNvSpPr>
            <a:spLocks noGrp="1"/>
          </p:cNvSpPr>
          <p:nvPr>
            <p:ph idx="1"/>
          </p:nvPr>
        </p:nvSpPr>
        <p:spPr>
          <a:xfrm>
            <a:off x="886264" y="956603"/>
            <a:ext cx="10467535" cy="5220360"/>
          </a:xfrm>
        </p:spPr>
        <p:txBody>
          <a:bodyPr>
            <a:normAutofit lnSpcReduction="10000"/>
          </a:bodyPr>
          <a:lstStyle/>
          <a:p>
            <a:pPr marL="0" indent="0" algn="just">
              <a:lnSpc>
                <a:spcPct val="120000"/>
              </a:lnSpc>
              <a:buNone/>
            </a:pPr>
            <a:r>
              <a:rPr lang="tr-TR" sz="2400" b="1" i="0" u="none" strike="noStrike" dirty="0">
                <a:effectLst/>
                <a:latin typeface="Times New Roman" panose="02020603050405020304" pitchFamily="18" charset="0"/>
                <a:cs typeface="Times New Roman" panose="02020603050405020304" pitchFamily="18" charset="0"/>
              </a:rPr>
              <a:t>ÇEMATEM (Çocuk Ergen Alkol Madde Tedavi Merkezi)</a:t>
            </a:r>
            <a:endParaRPr lang="tr-TR" sz="2400" b="0" i="0" u="none" strike="noStrike" dirty="0">
              <a:effectLst/>
              <a:latin typeface="Times New Roman" panose="02020603050405020304" pitchFamily="18" charset="0"/>
              <a:cs typeface="Times New Roman" panose="02020603050405020304" pitchFamily="18" charset="0"/>
            </a:endParaRPr>
          </a:p>
          <a:p>
            <a:pPr algn="just">
              <a:lnSpc>
                <a:spcPct val="120000"/>
              </a:lnSpc>
            </a:pPr>
            <a:r>
              <a:rPr lang="tr-TR" sz="2400" b="0" i="0" u="none" strike="noStrike" dirty="0">
                <a:effectLst/>
                <a:latin typeface="Times New Roman" panose="02020603050405020304" pitchFamily="18" charset="0"/>
                <a:cs typeface="Times New Roman" panose="02020603050405020304" pitchFamily="18" charset="0"/>
              </a:rPr>
              <a:t>Çocuk Ergen Alkol Madde Tedavi Merkezi,</a:t>
            </a:r>
            <a:r>
              <a:rPr lang="tr-TR" sz="2400" b="1" i="0" u="none" strike="noStrike" dirty="0">
                <a:effectLst/>
                <a:latin typeface="Times New Roman" panose="02020603050405020304" pitchFamily="18" charset="0"/>
                <a:cs typeface="Times New Roman" panose="02020603050405020304" pitchFamily="18" charset="0"/>
              </a:rPr>
              <a:t>18 yaş altı kız ve erkek çocukları</a:t>
            </a:r>
            <a:r>
              <a:rPr lang="tr-TR" sz="2400" b="0" i="0" u="none" strike="noStrike" dirty="0">
                <a:effectLst/>
                <a:latin typeface="Times New Roman" panose="02020603050405020304" pitchFamily="18" charset="0"/>
                <a:cs typeface="Times New Roman" panose="02020603050405020304" pitchFamily="18" charset="0"/>
              </a:rPr>
              <a:t>na hizmet vermektedir. 21. yüzyılda çağdaş bilimin ışığında uygulanan en son tedavi ve terapi teknikleri uygulanmakta olup tedavideki temel amaç çocukların sadece uyuşturucu ve alkolü bırakması değil tekrar başlamalarını önlemek, topluma sağlıklı, üretken birer birey olarak geri dönmelerini sağlamaktır. </a:t>
            </a:r>
            <a:r>
              <a:rPr lang="tr-TR" sz="2400" b="1" i="0" u="none" strike="noStrike" dirty="0">
                <a:effectLst/>
                <a:latin typeface="Times New Roman" panose="02020603050405020304" pitchFamily="18" charset="0"/>
                <a:cs typeface="Times New Roman" panose="02020603050405020304" pitchFamily="18" charset="0"/>
              </a:rPr>
              <a:t>Ailenin ve çocuğun güçlenmesi, ruhsal ve bedensel sağlığını geri kazanması, yeni bir yaşam stili inşa etmesi</a:t>
            </a:r>
            <a:r>
              <a:rPr lang="tr-TR" sz="2400" b="0" i="0" u="none" strike="noStrike" dirty="0">
                <a:effectLst/>
                <a:latin typeface="Times New Roman" panose="02020603050405020304" pitchFamily="18" charset="0"/>
                <a:cs typeface="Times New Roman" panose="02020603050405020304" pitchFamily="18" charset="0"/>
              </a:rPr>
              <a:t> için gerekli tüm tedavi ve terapi teknikleri uygulanmaktadır.</a:t>
            </a:r>
          </a:p>
          <a:p>
            <a:pPr algn="just">
              <a:lnSpc>
                <a:spcPct val="120000"/>
              </a:lnSpc>
            </a:pPr>
            <a:r>
              <a:rPr lang="tr-TR" sz="2400" b="0" i="0" u="none" strike="noStrike" dirty="0">
                <a:effectLst/>
                <a:latin typeface="Times New Roman" panose="02020603050405020304" pitchFamily="18" charset="0"/>
                <a:cs typeface="Times New Roman" panose="02020603050405020304" pitchFamily="18" charset="0"/>
              </a:rPr>
              <a:t>Hastaların kişisel haklarını korumak adına tıbbi ve kimlik bilgileri saklı tutulmaktadır. Klinikte güvenliğin sağlanması için çeşitli aralıklarla idrar kontrolü yapılmaktadır. Aynı zamanda polis noktası da mevcuttur.</a:t>
            </a:r>
          </a:p>
        </p:txBody>
      </p:sp>
    </p:spTree>
    <p:extLst>
      <p:ext uri="{BB962C8B-B14F-4D97-AF65-F5344CB8AC3E}">
        <p14:creationId xmlns:p14="http://schemas.microsoft.com/office/powerpoint/2010/main" val="2501174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6C2BD75-1929-868A-C4A2-9B6C301C3520}"/>
              </a:ext>
            </a:extLst>
          </p:cNvPr>
          <p:cNvPicPr>
            <a:picLocks noChangeAspect="1"/>
          </p:cNvPicPr>
          <p:nvPr/>
        </p:nvPicPr>
        <p:blipFill>
          <a:blip r:embed="rId2"/>
          <a:srcRect t="7675" b="7675"/>
          <a:stretch/>
        </p:blipFill>
        <p:spPr>
          <a:xfrm>
            <a:off x="5152292" y="1769069"/>
            <a:ext cx="7039708" cy="3959102"/>
          </a:xfrm>
          <a:prstGeom prst="rect">
            <a:avLst/>
          </a:prstGeom>
        </p:spPr>
      </p:pic>
      <p:sp>
        <p:nvSpPr>
          <p:cNvPr id="6" name="Metin kutusu 5">
            <a:extLst>
              <a:ext uri="{FF2B5EF4-FFF2-40B4-BE49-F238E27FC236}">
                <a16:creationId xmlns:a16="http://schemas.microsoft.com/office/drawing/2014/main" id="{49386B33-88B5-DA1B-F4A6-BAB45B00D751}"/>
              </a:ext>
            </a:extLst>
          </p:cNvPr>
          <p:cNvSpPr txBox="1"/>
          <p:nvPr/>
        </p:nvSpPr>
        <p:spPr>
          <a:xfrm>
            <a:off x="6529754" y="5728171"/>
            <a:ext cx="5662246" cy="584775"/>
          </a:xfrm>
          <a:prstGeom prst="rect">
            <a:avLst/>
          </a:prstGeom>
          <a:noFill/>
        </p:spPr>
        <p:txBody>
          <a:bodyPr wrap="square" rtlCol="0">
            <a:spAutoFit/>
          </a:bodyPr>
          <a:lstStyle/>
          <a:p>
            <a:r>
              <a:rPr lang="tr-TR" sz="3200" b="1">
                <a:solidFill>
                  <a:schemeClr val="accent6"/>
                </a:solidFill>
                <a:latin typeface="APPLE CHANCERY" panose="03020702040506060504" pitchFamily="66" charset="-79"/>
                <a:cs typeface="APPLE CHANCERY" panose="03020702040506060504" pitchFamily="66" charset="-79"/>
              </a:rPr>
              <a:t>Dinlediğiniz için teşekkürler…</a:t>
            </a:r>
            <a:endParaRPr lang="tr-TR" sz="3200" b="1" dirty="0">
              <a:solidFill>
                <a:schemeClr val="accent6"/>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16363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47CEB0-C7BB-5541-3603-B8BDB2D2E482}"/>
            </a:ext>
          </a:extLst>
        </p:cNvPr>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9">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Resim 1" descr="kişi, şahıs, parmak, çivi, baş parmak içeren bir resim&#10;&#10;Yapay zeka tarafından oluşturulmuş içerik yanlış olabilir.">
            <a:extLst>
              <a:ext uri="{FF2B5EF4-FFF2-40B4-BE49-F238E27FC236}">
                <a16:creationId xmlns:a16="http://schemas.microsoft.com/office/drawing/2014/main" id="{84F89DF4-9F08-5458-D932-9E704BB0B9E3}"/>
              </a:ext>
            </a:extLst>
          </p:cNvPr>
          <p:cNvPicPr>
            <a:picLocks noChangeAspect="1"/>
          </p:cNvPicPr>
          <p:nvPr/>
        </p:nvPicPr>
        <p:blipFill>
          <a:blip r:embed="rId2"/>
          <a:stretch>
            <a:fillRect/>
          </a:stretch>
        </p:blipFill>
        <p:spPr>
          <a:xfrm>
            <a:off x="195190" y="723900"/>
            <a:ext cx="6072188" cy="3081635"/>
          </a:xfrm>
          <a:prstGeom prst="rect">
            <a:avLst/>
          </a:prstGeom>
          <a:ln>
            <a:noFill/>
          </a:ln>
          <a:effectLst>
            <a:outerShdw blurRad="190500" algn="tl" rotWithShape="0">
              <a:srgbClr val="000000">
                <a:alpha val="70000"/>
              </a:srgbClr>
            </a:outerShdw>
          </a:effectLst>
        </p:spPr>
      </p:pic>
      <p:sp>
        <p:nvSpPr>
          <p:cNvPr id="3" name="İçerik Yer Tutucusu 2">
            <a:extLst>
              <a:ext uri="{FF2B5EF4-FFF2-40B4-BE49-F238E27FC236}">
                <a16:creationId xmlns:a16="http://schemas.microsoft.com/office/drawing/2014/main" id="{E80FF175-F575-4E77-8C5F-A8A633A6AC83}"/>
              </a:ext>
            </a:extLst>
          </p:cNvPr>
          <p:cNvSpPr>
            <a:spLocks noGrp="1"/>
          </p:cNvSpPr>
          <p:nvPr>
            <p:ph idx="1"/>
          </p:nvPr>
        </p:nvSpPr>
        <p:spPr>
          <a:xfrm>
            <a:off x="6462567" y="1376360"/>
            <a:ext cx="4905521" cy="3730221"/>
          </a:xfrm>
        </p:spPr>
        <p:txBody>
          <a:bodyPr anchor="b">
            <a:noAutofit/>
          </a:bodyPr>
          <a:lstStyle/>
          <a:p>
            <a:pPr marL="0" indent="0">
              <a:lnSpc>
                <a:spcPct val="100000"/>
              </a:lnSpc>
              <a:spcAft>
                <a:spcPts val="800"/>
              </a:spcAft>
              <a:buNone/>
            </a:pPr>
            <a:r>
              <a:rPr lang="tr-TR" sz="2200" dirty="0">
                <a:latin typeface="Times New Roman" panose="02020603050405020304" pitchFamily="18" charset="0"/>
                <a:ea typeface="Calibri" panose="020F0502020204030204" pitchFamily="34" charset="0"/>
                <a:cs typeface="Times New Roman" panose="02020603050405020304" pitchFamily="18" charset="0"/>
              </a:rPr>
              <a:t>Ancak madde ve alkol bağımlılığında olduğu gibi </a:t>
            </a:r>
            <a:r>
              <a:rPr lang="tr-TR" sz="2200" b="1" dirty="0">
                <a:latin typeface="Times New Roman" panose="02020603050405020304" pitchFamily="18" charset="0"/>
                <a:ea typeface="Calibri" panose="020F0502020204030204" pitchFamily="34" charset="0"/>
                <a:cs typeface="Times New Roman" panose="02020603050405020304" pitchFamily="18" charset="0"/>
              </a:rPr>
              <a:t>kumar, internet, video oyunu, alışveriş</a:t>
            </a:r>
            <a:r>
              <a:rPr lang="tr-TR" sz="2200" dirty="0">
                <a:latin typeface="Times New Roman" panose="02020603050405020304" pitchFamily="18" charset="0"/>
                <a:ea typeface="Calibri" panose="020F0502020204030204" pitchFamily="34" charset="0"/>
                <a:cs typeface="Times New Roman" panose="02020603050405020304" pitchFamily="18" charset="0"/>
              </a:rPr>
              <a:t> gibi davranışsal bağımlılıklarda da başlangıç yaşının tipik olarak ergenlik veya genç erişkinlik döneminde olması, </a:t>
            </a:r>
            <a:r>
              <a:rPr lang="tr-TR" sz="2200" b="1" dirty="0">
                <a:latin typeface="Times New Roman" panose="02020603050405020304" pitchFamily="18" charset="0"/>
                <a:ea typeface="Calibri" panose="020F0502020204030204" pitchFamily="34" charset="0"/>
                <a:cs typeface="Times New Roman" panose="02020603050405020304" pitchFamily="18" charset="0"/>
              </a:rPr>
              <a:t>kronik ve yinelemeler gösteren bir klinik seyir göstermesi</a:t>
            </a:r>
            <a:r>
              <a:rPr lang="tr-TR" sz="2200" dirty="0">
                <a:latin typeface="Times New Roman" panose="02020603050405020304" pitchFamily="18" charset="0"/>
                <a:ea typeface="Calibri" panose="020F0502020204030204" pitchFamily="34" charset="0"/>
                <a:cs typeface="Times New Roman" panose="02020603050405020304" pitchFamily="18" charset="0"/>
              </a:rPr>
              <a:t> ve birçok insanın tedavi olmadan da kendi başına iyileşebilmesi ortak bir hastalık spektrumunda yer alabileceklerini düşündürmüştür.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tr-TR" sz="2200" dirty="0"/>
          </a:p>
        </p:txBody>
      </p:sp>
      <p:cxnSp>
        <p:nvCxnSpPr>
          <p:cNvPr id="12" name="Straight Connector 11">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976EE404-49C8-75C9-A8F8-5E22314F5779}"/>
              </a:ext>
            </a:extLst>
          </p:cNvPr>
          <p:cNvSpPr txBox="1"/>
          <p:nvPr/>
        </p:nvSpPr>
        <p:spPr>
          <a:xfrm>
            <a:off x="204155" y="4529435"/>
            <a:ext cx="11187745" cy="1446550"/>
          </a:xfrm>
          <a:prstGeom prst="rect">
            <a:avLst/>
          </a:prstGeom>
          <a:noFill/>
        </p:spPr>
        <p:txBody>
          <a:bodyPr wrap="square">
            <a:spAutoFit/>
          </a:bodyPr>
          <a:lstStyle/>
          <a:p>
            <a:pPr marL="0" indent="0">
              <a:lnSpc>
                <a:spcPct val="100000"/>
              </a:lnSpc>
              <a:buNone/>
            </a:pPr>
            <a:r>
              <a:rPr lang="tr-TR" sz="2200" dirty="0">
                <a:latin typeface="Times New Roman" panose="02020603050405020304" pitchFamily="18" charset="0"/>
                <a:ea typeface="Calibri" panose="020F0502020204030204" pitchFamily="34" charset="0"/>
              </a:rPr>
              <a:t>Çünkü alkol ve madde bağımlılığında olduğu gibi, kumar ve benzeri davranışsal bağımlılıklarda da </a:t>
            </a:r>
            <a:r>
              <a:rPr lang="tr-TR" sz="2200" b="1" dirty="0">
                <a:latin typeface="Times New Roman" panose="02020603050405020304" pitchFamily="18" charset="0"/>
                <a:ea typeface="Calibri" panose="020F0502020204030204" pitchFamily="34" charset="0"/>
              </a:rPr>
              <a:t>olumsuz sonuçlara rağmen davranış sürdürülmektedir</a:t>
            </a:r>
            <a:r>
              <a:rPr lang="tr-TR" sz="2200" dirty="0">
                <a:latin typeface="Times New Roman" panose="02020603050405020304" pitchFamily="18" charset="0"/>
                <a:ea typeface="Calibri" panose="020F0502020204030204" pitchFamily="34" charset="0"/>
              </a:rPr>
              <a:t>. </a:t>
            </a:r>
          </a:p>
          <a:p>
            <a:pPr marL="0" indent="0">
              <a:lnSpc>
                <a:spcPct val="100000"/>
              </a:lnSpc>
              <a:buNone/>
            </a:pPr>
            <a:r>
              <a:rPr lang="tr-TR" sz="2200" dirty="0">
                <a:latin typeface="Times New Roman" panose="02020603050405020304" pitchFamily="18" charset="0"/>
                <a:ea typeface="Calibri" panose="020F0502020204030204" pitchFamily="34" charset="0"/>
              </a:rPr>
              <a:t>Davranışa katılım üzerindeki </a:t>
            </a:r>
            <a:r>
              <a:rPr lang="tr-TR" sz="2200" b="1" dirty="0">
                <a:latin typeface="Times New Roman" panose="02020603050405020304" pitchFamily="18" charset="0"/>
                <a:ea typeface="Calibri" panose="020F0502020204030204" pitchFamily="34" charset="0"/>
              </a:rPr>
              <a:t>öz denetim zayıf</a:t>
            </a:r>
            <a:r>
              <a:rPr lang="tr-TR" sz="2200" dirty="0">
                <a:latin typeface="Times New Roman" panose="02020603050405020304" pitchFamily="18" charset="0"/>
                <a:ea typeface="Calibri" panose="020F0502020204030204" pitchFamily="34" charset="0"/>
              </a:rPr>
              <a:t>tır ve bunun için </a:t>
            </a:r>
            <a:r>
              <a:rPr lang="tr-TR" sz="2200" b="1" dirty="0">
                <a:latin typeface="Times New Roman" panose="02020603050405020304" pitchFamily="18" charset="0"/>
                <a:ea typeface="Calibri" panose="020F0502020204030204" pitchFamily="34" charset="0"/>
              </a:rPr>
              <a:t>zorlayıcı bir dürtüsel arzu</a:t>
            </a:r>
            <a:r>
              <a:rPr lang="tr-TR" sz="2200" dirty="0">
                <a:latin typeface="Times New Roman" panose="02020603050405020304" pitchFamily="18" charset="0"/>
                <a:ea typeface="Calibri" panose="020F0502020204030204" pitchFamily="34" charset="0"/>
              </a:rPr>
              <a:t> söz konusudur. </a:t>
            </a:r>
            <a:endParaRPr lang="tr-TR" sz="2200" dirty="0"/>
          </a:p>
        </p:txBody>
      </p:sp>
    </p:spTree>
    <p:extLst>
      <p:ext uri="{BB962C8B-B14F-4D97-AF65-F5344CB8AC3E}">
        <p14:creationId xmlns:p14="http://schemas.microsoft.com/office/powerpoint/2010/main" val="3598313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6FBED-31A3-5695-B72B-891060941A81}"/>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B1CE7EE-4A7D-2253-68E4-109A7B4EC530}"/>
              </a:ext>
            </a:extLst>
          </p:cNvPr>
          <p:cNvSpPr>
            <a:spLocks noGrp="1"/>
          </p:cNvSpPr>
          <p:nvPr>
            <p:ph idx="1"/>
          </p:nvPr>
        </p:nvSpPr>
        <p:spPr>
          <a:xfrm>
            <a:off x="700635" y="844062"/>
            <a:ext cx="10691265" cy="5117826"/>
          </a:xfrm>
        </p:spPr>
        <p:txBody>
          <a:bodyPr>
            <a:normAutofit/>
          </a:bodyPr>
          <a:lstStyle/>
          <a:p>
            <a:r>
              <a:rPr lang="tr-TR" sz="2200" dirty="0">
                <a:solidFill>
                  <a:srgbClr val="000000"/>
                </a:solidFill>
                <a:latin typeface="Times New Roman" panose="02020603050405020304" pitchFamily="18" charset="0"/>
                <a:ea typeface="Calibri" panose="020F0502020204030204" pitchFamily="34" charset="0"/>
              </a:rPr>
              <a:t>Davranışsal bağımlılık kavramı günümüzde giderek bir endişe kaynağı haline gelmektedir. Günlük tutkulardan yavaş yavaş bağımlılığa dönüşebilecek bu davranış sorunlarından ve bunun tedaviye ihtiyaç gösteren bir patolojiye dönüşümünde </a:t>
            </a:r>
            <a:r>
              <a:rPr lang="tr-TR" sz="2200" b="1" dirty="0">
                <a:solidFill>
                  <a:srgbClr val="000000"/>
                </a:solidFill>
                <a:latin typeface="Times New Roman" panose="02020603050405020304" pitchFamily="18" charset="0"/>
                <a:ea typeface="Calibri" panose="020F0502020204030204" pitchFamily="34" charset="0"/>
              </a:rPr>
              <a:t>örneğin video oyunu oynayanlar, bu hobilerine çok fazla zaman harcamaya, yeni ekipmanlara ve kendilerini geliştirebilmek için yoğun olarak bu alana maddi ve manevi yatırım yapmaya</a:t>
            </a:r>
            <a:r>
              <a:rPr lang="tr-TR" sz="2200" dirty="0">
                <a:solidFill>
                  <a:srgbClr val="000000"/>
                </a:solidFill>
                <a:latin typeface="Times New Roman" panose="02020603050405020304" pitchFamily="18" charset="0"/>
                <a:ea typeface="Calibri" panose="020F0502020204030204" pitchFamily="34" charset="0"/>
              </a:rPr>
              <a:t> başlarlar. Muhtemelen bir hafta veya iki hafta boyunca video oyunundan </a:t>
            </a:r>
            <a:r>
              <a:rPr lang="tr-TR" sz="2200" b="1" dirty="0">
                <a:solidFill>
                  <a:srgbClr val="000000"/>
                </a:solidFill>
                <a:latin typeface="Times New Roman" panose="02020603050405020304" pitchFamily="18" charset="0"/>
                <a:ea typeface="Calibri" panose="020F0502020204030204" pitchFamily="34" charset="0"/>
              </a:rPr>
              <a:t>kaçınmaya zorlandıklarında ise sıkıntı ve uyum sorunu </a:t>
            </a:r>
            <a:r>
              <a:rPr lang="tr-TR" sz="2200" dirty="0">
                <a:solidFill>
                  <a:srgbClr val="000000"/>
                </a:solidFill>
                <a:latin typeface="Times New Roman" panose="02020603050405020304" pitchFamily="18" charset="0"/>
                <a:ea typeface="Calibri" panose="020F0502020204030204" pitchFamily="34" charset="0"/>
              </a:rPr>
              <a:t>yaşarlar. </a:t>
            </a:r>
          </a:p>
        </p:txBody>
      </p:sp>
      <p:pic>
        <p:nvPicPr>
          <p:cNvPr id="2" name="Resim 1" descr="kulaklık içeren bir resim&#10;&#10;Yapay zeka tarafından oluşturulmuş içerik yanlış olabilir.">
            <a:extLst>
              <a:ext uri="{FF2B5EF4-FFF2-40B4-BE49-F238E27FC236}">
                <a16:creationId xmlns:a16="http://schemas.microsoft.com/office/drawing/2014/main" id="{38563D7A-09B0-4C12-35A2-E1D440A1AFA3}"/>
              </a:ext>
            </a:extLst>
          </p:cNvPr>
          <p:cNvPicPr>
            <a:picLocks noChangeAspect="1"/>
          </p:cNvPicPr>
          <p:nvPr/>
        </p:nvPicPr>
        <p:blipFill>
          <a:blip r:embed="rId2">
            <a:alphaModFix amt="20000"/>
          </a:blip>
          <a:stretch>
            <a:fillRect/>
          </a:stretch>
        </p:blipFill>
        <p:spPr>
          <a:xfrm>
            <a:off x="8329066" y="3102181"/>
            <a:ext cx="3162299" cy="2859707"/>
          </a:xfrm>
          <a:prstGeom prst="rect">
            <a:avLst/>
          </a:prstGeom>
        </p:spPr>
      </p:pic>
    </p:spTree>
    <p:extLst>
      <p:ext uri="{BB962C8B-B14F-4D97-AF65-F5344CB8AC3E}">
        <p14:creationId xmlns:p14="http://schemas.microsoft.com/office/powerpoint/2010/main" val="342754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77B7AA7E-AB0F-FDBC-C209-5B39F19C7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1690" y="724378"/>
            <a:ext cx="6108619" cy="5409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0226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71E5CC-F088-627F-3429-17665F3D204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ki beyaz şekil satırının önünde kırmızı oyuncak kişi">
            <a:extLst>
              <a:ext uri="{FF2B5EF4-FFF2-40B4-BE49-F238E27FC236}">
                <a16:creationId xmlns:a16="http://schemas.microsoft.com/office/drawing/2014/main" id="{F2451B16-F45A-CC8E-669C-D67EB7D72F57}"/>
              </a:ext>
            </a:extLst>
          </p:cNvPr>
          <p:cNvPicPr>
            <a:picLocks noChangeAspect="1"/>
          </p:cNvPicPr>
          <p:nvPr/>
        </p:nvPicPr>
        <p:blipFill>
          <a:blip r:embed="rId2">
            <a:alphaModFix amt="50000"/>
          </a:blip>
          <a:srcRect l="22954" r="19098"/>
          <a:stretch>
            <a:fillRect/>
          </a:stretch>
        </p:blipFill>
        <p:spPr>
          <a:xfrm>
            <a:off x="20" y="10"/>
            <a:ext cx="6044164" cy="6857990"/>
          </a:xfrm>
          <a:prstGeom prst="rect">
            <a:avLst/>
          </a:prstGeom>
        </p:spPr>
      </p:pic>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FAB164B8-30BE-B60D-E7C8-373C48835FA0}"/>
              </a:ext>
            </a:extLst>
          </p:cNvPr>
          <p:cNvSpPr>
            <a:spLocks noGrp="1"/>
          </p:cNvSpPr>
          <p:nvPr>
            <p:ph idx="1"/>
          </p:nvPr>
        </p:nvSpPr>
        <p:spPr>
          <a:xfrm>
            <a:off x="6307967" y="1138073"/>
            <a:ext cx="5556739" cy="4581854"/>
          </a:xfrm>
        </p:spPr>
        <p:txBody>
          <a:bodyPr>
            <a:normAutofit/>
          </a:bodyPr>
          <a:lstStyle/>
          <a:p>
            <a:pPr marL="0" indent="0">
              <a:lnSpc>
                <a:spcPct val="100000"/>
              </a:lnSpc>
              <a:spcAft>
                <a:spcPts val="800"/>
              </a:spcAft>
              <a:buNone/>
            </a:pPr>
            <a:r>
              <a:rPr lang="tr-TR" sz="2200" dirty="0">
                <a:latin typeface="Times New Roman" panose="02020603050405020304" pitchFamily="18" charset="0"/>
                <a:ea typeface="Calibri" panose="020F0502020204030204" pitchFamily="34" charset="0"/>
                <a:cs typeface="Times New Roman" panose="02020603050405020304" pitchFamily="18" charset="0"/>
              </a:rPr>
              <a:t>Kumar bozukluğu durumunda, olumsuz sonuçlar açıktır. </a:t>
            </a:r>
            <a:r>
              <a:rPr lang="tr-TR" sz="2200" b="1" dirty="0">
                <a:latin typeface="Times New Roman" panose="02020603050405020304" pitchFamily="18" charset="0"/>
                <a:ea typeface="Calibri" panose="020F0502020204030204" pitchFamily="34" charset="0"/>
                <a:cs typeface="Times New Roman" panose="02020603050405020304" pitchFamily="18" charset="0"/>
              </a:rPr>
              <a:t>Borçlanmalara neden olması, finansal istikrarı bozması ve aile bütünlüğüne zarar vermesi </a:t>
            </a:r>
            <a:r>
              <a:rPr lang="tr-TR" sz="2200" dirty="0">
                <a:latin typeface="Times New Roman" panose="02020603050405020304" pitchFamily="18" charset="0"/>
                <a:ea typeface="Calibri" panose="020F0502020204030204" pitchFamily="34" charset="0"/>
                <a:cs typeface="Times New Roman" panose="02020603050405020304" pitchFamily="18" charset="0"/>
              </a:rPr>
              <a:t>gibi inkâr edilemeyen sonuçları olan yaygın bir konudur.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Aft>
                <a:spcPts val="800"/>
              </a:spcAft>
              <a:buNone/>
            </a:pPr>
            <a:r>
              <a:rPr lang="tr-TR" sz="2200" b="1" dirty="0">
                <a:latin typeface="Times New Roman" panose="02020603050405020304" pitchFamily="18" charset="0"/>
                <a:ea typeface="Calibri" panose="020F0502020204030204" pitchFamily="34" charset="0"/>
                <a:cs typeface="Times New Roman" panose="02020603050405020304" pitchFamily="18" charset="0"/>
              </a:rPr>
              <a:t>Davranışsal bağımlılıklar </a:t>
            </a:r>
            <a:r>
              <a:rPr lang="tr-TR" sz="2200" dirty="0">
                <a:latin typeface="Times New Roman" panose="02020603050405020304" pitchFamily="18" charset="0"/>
                <a:ea typeface="Calibri" panose="020F0502020204030204" pitchFamily="34" charset="0"/>
                <a:cs typeface="Times New Roman" panose="02020603050405020304" pitchFamily="18" charset="0"/>
              </a:rPr>
              <a:t>ise, aile, okul ve iş hayatında işlevsel bozukluklara yol açmasına rağmen göz ardı edilebilmektedir. Bağımlılık potansiyeline sahip bu tür davranışlar </a:t>
            </a:r>
            <a:r>
              <a:rPr lang="tr-TR" sz="2200" b="1" dirty="0">
                <a:latin typeface="Times New Roman" panose="02020603050405020304" pitchFamily="18" charset="0"/>
                <a:ea typeface="Calibri" panose="020F0502020204030204" pitchFamily="34" charset="0"/>
                <a:cs typeface="Times New Roman" panose="02020603050405020304" pitchFamily="18" charset="0"/>
              </a:rPr>
              <a:t>sağlık sorunu olarak görülmemekte</a:t>
            </a:r>
            <a:r>
              <a:rPr lang="tr-TR" sz="2200" dirty="0">
                <a:latin typeface="Times New Roman" panose="02020603050405020304" pitchFamily="18" charset="0"/>
                <a:ea typeface="Calibri" panose="020F0502020204030204" pitchFamily="34" charset="0"/>
                <a:cs typeface="Times New Roman" panose="02020603050405020304" pitchFamily="18" charset="0"/>
              </a:rPr>
              <a:t>dir. Söz konusu kişiler </a:t>
            </a:r>
            <a:r>
              <a:rPr lang="tr-TR" sz="2200" b="1" dirty="0">
                <a:latin typeface="Times New Roman" panose="02020603050405020304" pitchFamily="18" charset="0"/>
                <a:ea typeface="Calibri" panose="020F0502020204030204" pitchFamily="34" charset="0"/>
                <a:cs typeface="Times New Roman" panose="02020603050405020304" pitchFamily="18" charset="0"/>
              </a:rPr>
              <a:t>zayıf kişilikli olarak kabul edilmekte ve damgalanmaktadır.</a:t>
            </a:r>
            <a:endParaRPr lang="tr-TR" sz="2200" b="1"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tr-TR" sz="1700" dirty="0"/>
          </a:p>
        </p:txBody>
      </p:sp>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581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A50CA-FC72-43AC-28B2-5C708EE8D55F}"/>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22DF621-B0DC-DEEA-3294-C86FE9A864DE}"/>
              </a:ext>
            </a:extLst>
          </p:cNvPr>
          <p:cNvSpPr>
            <a:spLocks noGrp="1"/>
          </p:cNvSpPr>
          <p:nvPr>
            <p:ph idx="1"/>
          </p:nvPr>
        </p:nvSpPr>
        <p:spPr>
          <a:xfrm>
            <a:off x="700635" y="844062"/>
            <a:ext cx="10691265" cy="5117826"/>
          </a:xfrm>
        </p:spPr>
        <p:txBody>
          <a:bodyPr>
            <a:noAutofit/>
          </a:bodyPr>
          <a:lstStyle/>
          <a:p>
            <a:pPr marL="0" indent="0">
              <a:lnSpc>
                <a:spcPct val="100000"/>
              </a:lnSpc>
              <a:spcBef>
                <a:spcPts val="0"/>
              </a:spcBef>
              <a:buNone/>
            </a:pP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Kumar Bağımlılığında Tanı ve Sınıflandırma</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endPar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1994 yılında yayınlanan DSM-IV ile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PKO (Patolojik Kumar Oynama) </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“Başka Yerde Sınıflandırılmamış Dürtü Kontrol Bozuklukları” sınıfında değerlendirilmiş ve bağımlılık sınıfına alınmamıştır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American</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Psychiatric</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Association</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1994). </a:t>
            </a:r>
          </a:p>
          <a:p>
            <a:pPr marL="0" indent="0">
              <a:lnSpc>
                <a:spcPct val="100000"/>
              </a:lnSpc>
              <a:spcBef>
                <a:spcPts val="0"/>
              </a:spcBef>
              <a:buNone/>
            </a:pP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Ancak 2013 yılında yayınlanan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Amerikan Psikiyatri Birliğinin Ruhsal Bozuklukların Tanısal ve </a:t>
            </a:r>
            <a:r>
              <a:rPr lang="tr-TR" sz="2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Sayımsal</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El Kitabı 5. Baskı </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Diagnostic</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Statistical Manual of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Mental</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Disorders-DSM-5) sınıflamasında PKO,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kumar oynama bozukluğu </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olarak adlandırılarak bağımlılıklar kategorisine dahil edilmiş, “Madde ile İlişkili ve Bağımlılık Bozuklukları” kategorisinde “Madde ile İlişkili Olmayan Bozukluk” başlığı altına alınmıştır. </a:t>
            </a:r>
          </a:p>
          <a:p>
            <a:pPr marL="0" indent="0">
              <a:lnSpc>
                <a:spcPct val="100000"/>
              </a:lnSpc>
              <a:spcBef>
                <a:spcPts val="0"/>
              </a:spcBef>
              <a:buNone/>
            </a:pP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Bu değişikliğe neden olarak,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kumar oynamada, madde bağımlılığındaki gibi bilişsel, nörolojik, genetik ve davranışsal özelliklerin bulunması ve kumar oynama bozukluğu olanlarda madde bağımlılığı eş tanısının yüksek oluşu</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öne sürülmüştür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American</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Psychiatric</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Association</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2013). Buradaki önemli adım, klinik ve nörobiyolojik bir varlık olarak davranışsal bağımlılığın resmi anlamda onaylanmasıdır.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endParaRPr lang="tr-TR" sz="2200" dirty="0"/>
          </a:p>
        </p:txBody>
      </p:sp>
    </p:spTree>
    <p:extLst>
      <p:ext uri="{BB962C8B-B14F-4D97-AF65-F5344CB8AC3E}">
        <p14:creationId xmlns:p14="http://schemas.microsoft.com/office/powerpoint/2010/main" val="38816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F04C5-DB5B-CC00-A72D-750CE104EF9D}"/>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19976E7-59A7-4DF7-3710-341D8C521DA6}"/>
              </a:ext>
            </a:extLst>
          </p:cNvPr>
          <p:cNvSpPr>
            <a:spLocks noGrp="1"/>
          </p:cNvSpPr>
          <p:nvPr>
            <p:ph idx="1"/>
          </p:nvPr>
        </p:nvSpPr>
        <p:spPr>
          <a:xfrm>
            <a:off x="750367" y="619481"/>
            <a:ext cx="10691265" cy="5117826"/>
          </a:xfrm>
        </p:spPr>
        <p:txBody>
          <a:bodyPr>
            <a:noAutofit/>
          </a:bodyPr>
          <a:lstStyle/>
          <a:p>
            <a:pPr marL="0" indent="0">
              <a:lnSpc>
                <a:spcPct val="150000"/>
              </a:lnSpc>
              <a:spcBef>
                <a:spcPts val="0"/>
              </a:spcBef>
              <a:buNone/>
            </a:pP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ICD (International Statistical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Classification</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of </a:t>
            </a:r>
            <a:r>
              <a:rPr lang="tr-TR"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Diseases</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-11’in son taslağında kumar oynama bozukluğu şu şekilde tanımlanmıştır:</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Kumar oynama bozukluğu, çevrimiçi (yani internet üzerinden) veya çevrimdışı olabilen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kalıcı veya tekrarlayan bir kumar davranışı modeli ile karakterizedir</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Kumar oynama üzerinde denetimin bozulması </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(örneğin, başlangıç, sıklık, yoğunluk, süre, sonlandırma, bağlamı);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Kumarın diğer yaşam alanlarına ve günlük aktivitelere göre öncelik kazandığı ölçüde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kumar oynamaya verilen önceliğin arttırılması</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Bef>
                <a:spcPts val="0"/>
              </a:spcBef>
              <a:buNone/>
            </a:pP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Olumsuz sonuçların ortaya çıkmasına rağmen kumar oynamanın devam etmesi veya artması. </a:t>
            </a:r>
            <a:r>
              <a:rPr lang="tr-TR" sz="2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Davranış örüntüsü kişisel, aile, sosyal, eğitimsel, mesleki veya diğer önemli işleyiş alanlarında önemli bir bozulma</a:t>
            </a:r>
            <a:r>
              <a:rPr lang="tr-TR"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ya yol açacak denli yoğundur. </a:t>
            </a:r>
            <a:endParaRPr lang="tr-TR" sz="2200" dirty="0">
              <a:latin typeface="Calibri" panose="020F0502020204030204" pitchFamily="34" charset="0"/>
              <a:ea typeface="Calibri" panose="020F0502020204030204" pitchFamily="34" charset="0"/>
              <a:cs typeface="Times New Roman" panose="02020603050405020304" pitchFamily="18" charset="0"/>
            </a:endParaRPr>
          </a:p>
          <a:p>
            <a:endParaRPr lang="tr-TR" sz="2200" dirty="0"/>
          </a:p>
        </p:txBody>
      </p:sp>
    </p:spTree>
    <p:extLst>
      <p:ext uri="{BB962C8B-B14F-4D97-AF65-F5344CB8AC3E}">
        <p14:creationId xmlns:p14="http://schemas.microsoft.com/office/powerpoint/2010/main" val="2961497308"/>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262</TotalTime>
  <Words>2190</Words>
  <Application>Microsoft Macintosh PowerPoint</Application>
  <PresentationFormat>Geniş ekran</PresentationFormat>
  <Paragraphs>81</Paragraphs>
  <Slides>36</Slides>
  <Notes>0</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36</vt:i4>
      </vt:variant>
    </vt:vector>
  </HeadingPairs>
  <TitlesOfParts>
    <vt:vector size="44" baseType="lpstr">
      <vt:lpstr>APPLE CHANCERY</vt:lpstr>
      <vt:lpstr>Aptos</vt:lpstr>
      <vt:lpstr>Arial</vt:lpstr>
      <vt:lpstr>Calibri</vt:lpstr>
      <vt:lpstr>Calisto MT</vt:lpstr>
      <vt:lpstr>Times New Roman</vt:lpstr>
      <vt:lpstr>Univers Condensed</vt:lpstr>
      <vt:lpstr>ChronicleVTI</vt:lpstr>
      <vt:lpstr>Dijital çağda  yasa dışı bahis  ve  kumar oynama bozukluğu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PELIN KILINC OZUOLMEZ</dc:creator>
  <cp:lastModifiedBy>PELIN KILINC OZUOLMEZ</cp:lastModifiedBy>
  <cp:revision>38</cp:revision>
  <dcterms:created xsi:type="dcterms:W3CDTF">2026-02-17T18:52:27Z</dcterms:created>
  <dcterms:modified xsi:type="dcterms:W3CDTF">2026-03-01T19:09:24Z</dcterms:modified>
</cp:coreProperties>
</file>