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85" r:id="rId2"/>
    <p:sldId id="265" r:id="rId3"/>
    <p:sldId id="260" r:id="rId4"/>
    <p:sldId id="259" r:id="rId5"/>
    <p:sldId id="256" r:id="rId6"/>
    <p:sldId id="267" r:id="rId7"/>
    <p:sldId id="268" r:id="rId8"/>
    <p:sldId id="269" r:id="rId9"/>
    <p:sldId id="270" r:id="rId10"/>
    <p:sldId id="272" r:id="rId11"/>
    <p:sldId id="273" r:id="rId12"/>
    <p:sldId id="274" r:id="rId13"/>
    <p:sldId id="275" r:id="rId14"/>
    <p:sldId id="276" r:id="rId15"/>
    <p:sldId id="277" r:id="rId16"/>
    <p:sldId id="278" r:id="rId17"/>
    <p:sldId id="279" r:id="rId18"/>
    <p:sldId id="280" r:id="rId19"/>
    <p:sldId id="282" r:id="rId20"/>
    <p:sldId id="257" r:id="rId21"/>
    <p:sldId id="283" r:id="rId22"/>
    <p:sldId id="284" r:id="rId23"/>
    <p:sldId id="262" r:id="rId24"/>
    <p:sldId id="286"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BEAF525-5FB9-4A60-88BE-D3A14353ED45}" type="datetimeFigureOut">
              <a:rPr lang="tr-TR" smtClean="0"/>
              <a:t>5.03.2026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902965C-3578-416D-80A8-0C38F2BA2723}" type="slidenum">
              <a:rPr lang="tr-TR" smtClean="0"/>
              <a:t>‹#›</a:t>
            </a:fld>
            <a:endParaRPr lang="tr-TR"/>
          </a:p>
        </p:txBody>
      </p:sp>
    </p:spTree>
    <p:extLst>
      <p:ext uri="{BB962C8B-B14F-4D97-AF65-F5344CB8AC3E}">
        <p14:creationId xmlns:p14="http://schemas.microsoft.com/office/powerpoint/2010/main" val="488970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BEAF525-5FB9-4A60-88BE-D3A14353ED45}" type="datetimeFigureOut">
              <a:rPr lang="tr-TR" smtClean="0"/>
              <a:t>5.03.2026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902965C-3578-416D-80A8-0C38F2BA2723}" type="slidenum">
              <a:rPr lang="tr-TR" smtClean="0"/>
              <a:t>‹#›</a:t>
            </a:fld>
            <a:endParaRPr lang="tr-TR"/>
          </a:p>
        </p:txBody>
      </p:sp>
    </p:spTree>
    <p:extLst>
      <p:ext uri="{BB962C8B-B14F-4D97-AF65-F5344CB8AC3E}">
        <p14:creationId xmlns:p14="http://schemas.microsoft.com/office/powerpoint/2010/main" val="2421054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BEAF525-5FB9-4A60-88BE-D3A14353ED45}" type="datetimeFigureOut">
              <a:rPr lang="tr-TR" smtClean="0"/>
              <a:t>5.03.2026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902965C-3578-416D-80A8-0C38F2BA2723}"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482803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1BEAF525-5FB9-4A60-88BE-D3A14353ED45}" type="datetimeFigureOut">
              <a:rPr lang="tr-TR" smtClean="0"/>
              <a:t>5.03.2026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902965C-3578-416D-80A8-0C38F2BA2723}" type="slidenum">
              <a:rPr lang="tr-TR" smtClean="0"/>
              <a:t>‹#›</a:t>
            </a:fld>
            <a:endParaRPr lang="tr-TR"/>
          </a:p>
        </p:txBody>
      </p:sp>
    </p:spTree>
    <p:extLst>
      <p:ext uri="{BB962C8B-B14F-4D97-AF65-F5344CB8AC3E}">
        <p14:creationId xmlns:p14="http://schemas.microsoft.com/office/powerpoint/2010/main" val="3561133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1BEAF525-5FB9-4A60-88BE-D3A14353ED45}" type="datetimeFigureOut">
              <a:rPr lang="tr-TR" smtClean="0"/>
              <a:t>5.03.2026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902965C-3578-416D-80A8-0C38F2BA2723}"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402417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1BEAF525-5FB9-4A60-88BE-D3A14353ED45}" type="datetimeFigureOut">
              <a:rPr lang="tr-TR" smtClean="0"/>
              <a:t>5.03.2026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902965C-3578-416D-80A8-0C38F2BA2723}" type="slidenum">
              <a:rPr lang="tr-TR" smtClean="0"/>
              <a:t>‹#›</a:t>
            </a:fld>
            <a:endParaRPr lang="tr-TR"/>
          </a:p>
        </p:txBody>
      </p:sp>
    </p:spTree>
    <p:extLst>
      <p:ext uri="{BB962C8B-B14F-4D97-AF65-F5344CB8AC3E}">
        <p14:creationId xmlns:p14="http://schemas.microsoft.com/office/powerpoint/2010/main" val="28746601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BEAF525-5FB9-4A60-88BE-D3A14353ED45}" type="datetimeFigureOut">
              <a:rPr lang="tr-TR" smtClean="0"/>
              <a:t>5.03.2026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902965C-3578-416D-80A8-0C38F2BA2723}" type="slidenum">
              <a:rPr lang="tr-TR" smtClean="0"/>
              <a:t>‹#›</a:t>
            </a:fld>
            <a:endParaRPr lang="tr-TR"/>
          </a:p>
        </p:txBody>
      </p:sp>
    </p:spTree>
    <p:extLst>
      <p:ext uri="{BB962C8B-B14F-4D97-AF65-F5344CB8AC3E}">
        <p14:creationId xmlns:p14="http://schemas.microsoft.com/office/powerpoint/2010/main" val="41245481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BEAF525-5FB9-4A60-88BE-D3A14353ED45}" type="datetimeFigureOut">
              <a:rPr lang="tr-TR" smtClean="0"/>
              <a:t>5.03.2026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902965C-3578-416D-80A8-0C38F2BA2723}" type="slidenum">
              <a:rPr lang="tr-TR" smtClean="0"/>
              <a:t>‹#›</a:t>
            </a:fld>
            <a:endParaRPr lang="tr-TR"/>
          </a:p>
        </p:txBody>
      </p:sp>
    </p:spTree>
    <p:extLst>
      <p:ext uri="{BB962C8B-B14F-4D97-AF65-F5344CB8AC3E}">
        <p14:creationId xmlns:p14="http://schemas.microsoft.com/office/powerpoint/2010/main" val="308139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BEAF525-5FB9-4A60-88BE-D3A14353ED45}" type="datetimeFigureOut">
              <a:rPr lang="tr-TR" smtClean="0"/>
              <a:t>5.03.2026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902965C-3578-416D-80A8-0C38F2BA2723}" type="slidenum">
              <a:rPr lang="tr-TR" smtClean="0"/>
              <a:t>‹#›</a:t>
            </a:fld>
            <a:endParaRPr lang="tr-TR"/>
          </a:p>
        </p:txBody>
      </p:sp>
    </p:spTree>
    <p:extLst>
      <p:ext uri="{BB962C8B-B14F-4D97-AF65-F5344CB8AC3E}">
        <p14:creationId xmlns:p14="http://schemas.microsoft.com/office/powerpoint/2010/main" val="1807163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BEAF525-5FB9-4A60-88BE-D3A14353ED45}" type="datetimeFigureOut">
              <a:rPr lang="tr-TR" smtClean="0"/>
              <a:t>5.03.2026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902965C-3578-416D-80A8-0C38F2BA2723}" type="slidenum">
              <a:rPr lang="tr-TR" smtClean="0"/>
              <a:t>‹#›</a:t>
            </a:fld>
            <a:endParaRPr lang="tr-TR"/>
          </a:p>
        </p:txBody>
      </p:sp>
    </p:spTree>
    <p:extLst>
      <p:ext uri="{BB962C8B-B14F-4D97-AF65-F5344CB8AC3E}">
        <p14:creationId xmlns:p14="http://schemas.microsoft.com/office/powerpoint/2010/main" val="1950418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BEAF525-5FB9-4A60-88BE-D3A14353ED45}" type="datetimeFigureOut">
              <a:rPr lang="tr-TR" smtClean="0"/>
              <a:t>5.03.2026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902965C-3578-416D-80A8-0C38F2BA2723}" type="slidenum">
              <a:rPr lang="tr-TR" smtClean="0"/>
              <a:t>‹#›</a:t>
            </a:fld>
            <a:endParaRPr lang="tr-TR"/>
          </a:p>
        </p:txBody>
      </p:sp>
    </p:spTree>
    <p:extLst>
      <p:ext uri="{BB962C8B-B14F-4D97-AF65-F5344CB8AC3E}">
        <p14:creationId xmlns:p14="http://schemas.microsoft.com/office/powerpoint/2010/main" val="3676010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BEAF525-5FB9-4A60-88BE-D3A14353ED45}" type="datetimeFigureOut">
              <a:rPr lang="tr-TR" smtClean="0"/>
              <a:t>5.03.2026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902965C-3578-416D-80A8-0C38F2BA2723}" type="slidenum">
              <a:rPr lang="tr-TR" smtClean="0"/>
              <a:t>‹#›</a:t>
            </a:fld>
            <a:endParaRPr lang="tr-TR"/>
          </a:p>
        </p:txBody>
      </p:sp>
    </p:spTree>
    <p:extLst>
      <p:ext uri="{BB962C8B-B14F-4D97-AF65-F5344CB8AC3E}">
        <p14:creationId xmlns:p14="http://schemas.microsoft.com/office/powerpoint/2010/main" val="3838646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BEAF525-5FB9-4A60-88BE-D3A14353ED45}" type="datetimeFigureOut">
              <a:rPr lang="tr-TR" smtClean="0"/>
              <a:t>5.03.2026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902965C-3578-416D-80A8-0C38F2BA2723}" type="slidenum">
              <a:rPr lang="tr-TR" smtClean="0"/>
              <a:t>‹#›</a:t>
            </a:fld>
            <a:endParaRPr lang="tr-TR"/>
          </a:p>
        </p:txBody>
      </p:sp>
    </p:spTree>
    <p:extLst>
      <p:ext uri="{BB962C8B-B14F-4D97-AF65-F5344CB8AC3E}">
        <p14:creationId xmlns:p14="http://schemas.microsoft.com/office/powerpoint/2010/main" val="2012130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EAF525-5FB9-4A60-88BE-D3A14353ED45}" type="datetimeFigureOut">
              <a:rPr lang="tr-TR" smtClean="0"/>
              <a:t>5.03.2026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902965C-3578-416D-80A8-0C38F2BA2723}" type="slidenum">
              <a:rPr lang="tr-TR" smtClean="0"/>
              <a:t>‹#›</a:t>
            </a:fld>
            <a:endParaRPr lang="tr-TR"/>
          </a:p>
        </p:txBody>
      </p:sp>
    </p:spTree>
    <p:extLst>
      <p:ext uri="{BB962C8B-B14F-4D97-AF65-F5344CB8AC3E}">
        <p14:creationId xmlns:p14="http://schemas.microsoft.com/office/powerpoint/2010/main" val="2770248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BEAF525-5FB9-4A60-88BE-D3A14353ED45}" type="datetimeFigureOut">
              <a:rPr lang="tr-TR" smtClean="0"/>
              <a:t>5.03.2026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902965C-3578-416D-80A8-0C38F2BA2723}" type="slidenum">
              <a:rPr lang="tr-TR" smtClean="0"/>
              <a:t>‹#›</a:t>
            </a:fld>
            <a:endParaRPr lang="tr-TR"/>
          </a:p>
        </p:txBody>
      </p:sp>
    </p:spTree>
    <p:extLst>
      <p:ext uri="{BB962C8B-B14F-4D97-AF65-F5344CB8AC3E}">
        <p14:creationId xmlns:p14="http://schemas.microsoft.com/office/powerpoint/2010/main" val="3296287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BEAF525-5FB9-4A60-88BE-D3A14353ED45}" type="datetimeFigureOut">
              <a:rPr lang="tr-TR" smtClean="0"/>
              <a:t>5.03.2026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902965C-3578-416D-80A8-0C38F2BA2723}" type="slidenum">
              <a:rPr lang="tr-TR" smtClean="0"/>
              <a:t>‹#›</a:t>
            </a:fld>
            <a:endParaRPr lang="tr-TR"/>
          </a:p>
        </p:txBody>
      </p:sp>
    </p:spTree>
    <p:extLst>
      <p:ext uri="{BB962C8B-B14F-4D97-AF65-F5344CB8AC3E}">
        <p14:creationId xmlns:p14="http://schemas.microsoft.com/office/powerpoint/2010/main" val="2226885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BEAF525-5FB9-4A60-88BE-D3A14353ED45}" type="datetimeFigureOut">
              <a:rPr lang="tr-TR" smtClean="0"/>
              <a:t>5.03.2026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902965C-3578-416D-80A8-0C38F2BA2723}" type="slidenum">
              <a:rPr lang="tr-TR" smtClean="0"/>
              <a:t>‹#›</a:t>
            </a:fld>
            <a:endParaRPr lang="tr-TR"/>
          </a:p>
        </p:txBody>
      </p:sp>
    </p:spTree>
    <p:extLst>
      <p:ext uri="{BB962C8B-B14F-4D97-AF65-F5344CB8AC3E}">
        <p14:creationId xmlns:p14="http://schemas.microsoft.com/office/powerpoint/2010/main" val="949246940"/>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7488" y="0"/>
            <a:ext cx="6877023" cy="6858000"/>
          </a:xfrm>
          <a:prstGeom prst="rect">
            <a:avLst/>
          </a:prstGeom>
        </p:spPr>
      </p:pic>
    </p:spTree>
    <p:extLst>
      <p:ext uri="{BB962C8B-B14F-4D97-AF65-F5344CB8AC3E}">
        <p14:creationId xmlns:p14="http://schemas.microsoft.com/office/powerpoint/2010/main" val="35373033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211404"/>
          </a:xfrm>
        </p:spPr>
        <p:txBody>
          <a:bodyPr/>
          <a:lstStyle/>
          <a:p>
            <a:r>
              <a:rPr lang="tr-TR" dirty="0" smtClean="0">
                <a:latin typeface="Times New Roman" panose="02020603050405020304" pitchFamily="18" charset="0"/>
                <a:cs typeface="Times New Roman" panose="02020603050405020304" pitchFamily="18" charset="0"/>
              </a:rPr>
              <a:t>Devam Kontrol Çizelgesi</a:t>
            </a:r>
            <a:endParaRPr lang="tr-TR"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24000" y="2961564"/>
            <a:ext cx="9144000" cy="2296236"/>
          </a:xfrm>
        </p:spPr>
        <p:txBody>
          <a:bodyPr/>
          <a:lstStyle/>
          <a:p>
            <a:pPr marL="342900" indent="-342900" algn="l">
              <a:buFont typeface="Wingdings" panose="05000000000000000000" pitchFamily="2" charset="2"/>
              <a:buChar char="ü"/>
            </a:pPr>
            <a:r>
              <a:rPr lang="tr-TR" dirty="0" smtClean="0"/>
              <a:t>Her katılımcı devam ettiği günler için Devam Kontrol Çizelgesine imza yükümlüdür.</a:t>
            </a:r>
            <a:endParaRPr lang="tr-TR" dirty="0"/>
          </a:p>
        </p:txBody>
      </p:sp>
    </p:spTree>
    <p:extLst>
      <p:ext uri="{BB962C8B-B14F-4D97-AF65-F5344CB8AC3E}">
        <p14:creationId xmlns:p14="http://schemas.microsoft.com/office/powerpoint/2010/main" val="21740093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443416"/>
          </a:xfrm>
        </p:spPr>
        <p:txBody>
          <a:bodyPr>
            <a:normAutofit fontScale="90000"/>
          </a:bodyPr>
          <a:lstStyle/>
          <a:p>
            <a:r>
              <a:rPr lang="tr-TR" dirty="0" smtClean="0">
                <a:latin typeface="Times New Roman" panose="02020603050405020304" pitchFamily="18" charset="0"/>
                <a:cs typeface="Times New Roman" panose="02020603050405020304" pitchFamily="18" charset="0"/>
              </a:rPr>
              <a:t>Ara , Final, ve Bütünleme Sınavları ile Ara Tatil Dönemleri</a:t>
            </a:r>
            <a:endParaRPr lang="tr-TR"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İŞKUR İl Müdürlüğü’nün Üniversitemize göndermiş olduğu yazıya istinaden:</a:t>
            </a:r>
          </a:p>
          <a:p>
            <a:pPr marL="342900" indent="-342900">
              <a:buFont typeface="Wingdings" panose="05000000000000000000" pitchFamily="2" charset="2"/>
              <a:buChar char="ü"/>
            </a:pPr>
            <a:r>
              <a:rPr lang="tr-TR" dirty="0" smtClean="0"/>
              <a:t>Üniversitemizin resmi akademik takvimi dikkate alınacaktır.</a:t>
            </a:r>
          </a:p>
          <a:p>
            <a:pPr marL="342900" indent="-342900">
              <a:buFont typeface="Wingdings" panose="05000000000000000000" pitchFamily="2" charset="2"/>
              <a:buChar char="ü"/>
            </a:pPr>
            <a:endParaRPr lang="tr-TR" dirty="0"/>
          </a:p>
        </p:txBody>
      </p:sp>
    </p:spTree>
    <p:extLst>
      <p:ext uri="{BB962C8B-B14F-4D97-AF65-F5344CB8AC3E}">
        <p14:creationId xmlns:p14="http://schemas.microsoft.com/office/powerpoint/2010/main" val="11363581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1142420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796534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50214" y="686156"/>
            <a:ext cx="10515600" cy="1074405"/>
          </a:xfrm>
        </p:spPr>
        <p:txBody>
          <a:bodyPr/>
          <a:lstStyle/>
          <a:p>
            <a:r>
              <a:rPr lang="tr-TR" b="1" dirty="0" smtClean="0"/>
              <a:t>Akademik </a:t>
            </a:r>
            <a:r>
              <a:rPr lang="tr-TR" b="1" dirty="0"/>
              <a:t>T</a:t>
            </a:r>
            <a:r>
              <a:rPr lang="tr-TR" b="1" dirty="0" smtClean="0"/>
              <a:t>akvime </a:t>
            </a:r>
            <a:r>
              <a:rPr lang="tr-TR" b="1" dirty="0"/>
              <a:t>İ</a:t>
            </a:r>
            <a:r>
              <a:rPr lang="tr-TR" b="1" dirty="0" smtClean="0"/>
              <a:t>stinaden</a:t>
            </a:r>
            <a:endParaRPr lang="tr-TR" b="1" dirty="0"/>
          </a:p>
        </p:txBody>
      </p:sp>
      <p:sp>
        <p:nvSpPr>
          <p:cNvPr id="3" name="Metin Yer Tutucusu 2"/>
          <p:cNvSpPr>
            <a:spLocks noGrp="1"/>
          </p:cNvSpPr>
          <p:nvPr>
            <p:ph type="body" idx="1"/>
          </p:nvPr>
        </p:nvSpPr>
        <p:spPr>
          <a:xfrm>
            <a:off x="668077" y="2214753"/>
            <a:ext cx="10515600" cy="1500187"/>
          </a:xfrm>
        </p:spPr>
        <p:txBody>
          <a:bodyPr>
            <a:noAutofit/>
          </a:bodyPr>
          <a:lstStyle/>
          <a:p>
            <a:pPr marL="342900" indent="-342900" algn="just">
              <a:buFont typeface="Wingdings" panose="05000000000000000000" pitchFamily="2" charset="2"/>
              <a:buChar char="ü"/>
            </a:pPr>
            <a:r>
              <a:rPr lang="tr-TR" sz="2800" dirty="0">
                <a:solidFill>
                  <a:schemeClr val="tx1"/>
                </a:solidFill>
              </a:rPr>
              <a:t>İŞKUR </a:t>
            </a:r>
            <a:r>
              <a:rPr lang="tr-TR" sz="2800" dirty="0" err="1">
                <a:solidFill>
                  <a:schemeClr val="tx1"/>
                </a:solidFill>
              </a:rPr>
              <a:t>wep</a:t>
            </a:r>
            <a:r>
              <a:rPr lang="tr-TR" sz="2800" dirty="0">
                <a:solidFill>
                  <a:schemeClr val="tx1"/>
                </a:solidFill>
              </a:rPr>
              <a:t> sayfasına devamsızlık olarak işlediğimiz günleri katılımcıların 10 günlük izin süresinden düşürülmedi</a:t>
            </a:r>
            <a:r>
              <a:rPr lang="tr-TR" sz="2800" dirty="0" smtClean="0">
                <a:solidFill>
                  <a:schemeClr val="tx1"/>
                </a:solidFill>
              </a:rPr>
              <a:t>.</a:t>
            </a:r>
          </a:p>
          <a:p>
            <a:pPr marL="342900" indent="-342900" algn="just">
              <a:buFont typeface="Wingdings" panose="05000000000000000000" pitchFamily="2" charset="2"/>
              <a:buChar char="ü"/>
            </a:pPr>
            <a:endParaRPr lang="tr-TR" sz="2800" dirty="0">
              <a:solidFill>
                <a:schemeClr val="tx1"/>
              </a:solidFill>
            </a:endParaRPr>
          </a:p>
          <a:p>
            <a:pPr marL="342900" indent="-342900" algn="just">
              <a:buFont typeface="Wingdings" panose="05000000000000000000" pitchFamily="2" charset="2"/>
              <a:buChar char="ü"/>
            </a:pPr>
            <a:r>
              <a:rPr lang="tr-TR" sz="2800" dirty="0" smtClean="0">
                <a:solidFill>
                  <a:schemeClr val="tx1"/>
                </a:solidFill>
              </a:rPr>
              <a:t>Bundan sonraki ara - final ve bütünleme günlerine devamsızlık işlenmeyecektir.</a:t>
            </a:r>
          </a:p>
          <a:p>
            <a:pPr marL="342900" indent="-342900" algn="just">
              <a:buFont typeface="Wingdings" panose="05000000000000000000" pitchFamily="2" charset="2"/>
              <a:buChar char="ü"/>
            </a:pPr>
            <a:endParaRPr lang="tr-TR" sz="2800" dirty="0" smtClean="0">
              <a:solidFill>
                <a:schemeClr val="tx1"/>
              </a:solidFill>
            </a:endParaRPr>
          </a:p>
          <a:p>
            <a:pPr marL="342900" indent="-342900" algn="just">
              <a:buFont typeface="Wingdings" panose="05000000000000000000" pitchFamily="2" charset="2"/>
              <a:buChar char="ü"/>
            </a:pPr>
            <a:r>
              <a:rPr lang="tr-TR" sz="2800" dirty="0" smtClean="0">
                <a:solidFill>
                  <a:schemeClr val="tx1"/>
                </a:solidFill>
              </a:rPr>
              <a:t>Katılımcının belirlediği günlerde çalışmak isterse  ücret ödenecektir.</a:t>
            </a:r>
            <a:endParaRPr lang="tr-TR" sz="2800" dirty="0">
              <a:solidFill>
                <a:schemeClr val="tx1"/>
              </a:solidFill>
            </a:endParaRPr>
          </a:p>
        </p:txBody>
      </p:sp>
    </p:spTree>
    <p:extLst>
      <p:ext uri="{BB962C8B-B14F-4D97-AF65-F5344CB8AC3E}">
        <p14:creationId xmlns:p14="http://schemas.microsoft.com/office/powerpoint/2010/main" val="41105260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252347"/>
          </a:xfrm>
        </p:spPr>
        <p:txBody>
          <a:bodyPr>
            <a:normAutofit fontScale="90000"/>
          </a:bodyPr>
          <a:lstStyle/>
          <a:p>
            <a:r>
              <a:rPr lang="tr-TR" dirty="0" smtClean="0">
                <a:latin typeface="Times New Roman" panose="02020603050405020304" pitchFamily="18" charset="0"/>
                <a:cs typeface="Times New Roman" panose="02020603050405020304" pitchFamily="18" charset="0"/>
              </a:rPr>
              <a:t>Katılımcının Hangi Durumlarda İlişiği Kesilir:</a:t>
            </a:r>
            <a:endParaRPr lang="tr-TR"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24000" y="2634018"/>
            <a:ext cx="9144000" cy="2623782"/>
          </a:xfrm>
        </p:spPr>
        <p:txBody>
          <a:bodyPr>
            <a:normAutofit/>
          </a:bodyPr>
          <a:lstStyle/>
          <a:p>
            <a:pPr marL="457200" indent="-457200" algn="l">
              <a:buFont typeface="Wingdings" panose="05000000000000000000" pitchFamily="2" charset="2"/>
              <a:buChar char="ü"/>
            </a:pPr>
            <a:r>
              <a:rPr lang="tr-TR" dirty="0" smtClean="0"/>
              <a:t>Mezun olduğu zaman</a:t>
            </a:r>
          </a:p>
          <a:p>
            <a:pPr marL="457200" indent="-457200" algn="l">
              <a:buFont typeface="Wingdings" panose="05000000000000000000" pitchFamily="2" charset="2"/>
              <a:buChar char="ü"/>
            </a:pPr>
            <a:r>
              <a:rPr lang="tr-TR" dirty="0" smtClean="0"/>
              <a:t>Staja başladığı zaman</a:t>
            </a:r>
          </a:p>
          <a:p>
            <a:pPr marL="457200" indent="-457200" algn="l">
              <a:buFont typeface="Wingdings" panose="05000000000000000000" pitchFamily="2" charset="2"/>
              <a:buChar char="ü"/>
            </a:pPr>
            <a:r>
              <a:rPr lang="tr-TR" dirty="0" smtClean="0"/>
              <a:t>10 günlük devamsızlık hakkını tamamladığı zaman</a:t>
            </a:r>
          </a:p>
          <a:p>
            <a:pPr marL="457200" indent="-457200" algn="l">
              <a:buFont typeface="Wingdings" panose="05000000000000000000" pitchFamily="2" charset="2"/>
              <a:buChar char="ü"/>
            </a:pPr>
            <a:r>
              <a:rPr lang="tr-TR" dirty="0" smtClean="0"/>
              <a:t>Kendi isteği ile ayrıldığı zaman</a:t>
            </a:r>
          </a:p>
          <a:p>
            <a:pPr marL="457200" indent="-457200" algn="l">
              <a:buFont typeface="Wingdings" panose="05000000000000000000" pitchFamily="2" charset="2"/>
              <a:buChar char="ü"/>
            </a:pPr>
            <a:r>
              <a:rPr lang="tr-TR" dirty="0" smtClean="0"/>
              <a:t>Diğerleri</a:t>
            </a:r>
            <a:endParaRPr lang="tr-TR" dirty="0"/>
          </a:p>
        </p:txBody>
      </p:sp>
    </p:spTree>
    <p:extLst>
      <p:ext uri="{BB962C8B-B14F-4D97-AF65-F5344CB8AC3E}">
        <p14:creationId xmlns:p14="http://schemas.microsoft.com/office/powerpoint/2010/main" val="1287989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842915"/>
          </a:xfrm>
        </p:spPr>
        <p:txBody>
          <a:bodyPr>
            <a:normAutofit fontScale="90000"/>
          </a:bodyPr>
          <a:lstStyle/>
          <a:p>
            <a:r>
              <a:rPr lang="tr-TR" b="1" dirty="0" smtClean="0">
                <a:latin typeface="Times New Roman" panose="02020603050405020304" pitchFamily="18" charset="0"/>
                <a:cs typeface="Times New Roman" panose="02020603050405020304" pitchFamily="18" charset="0"/>
              </a:rPr>
              <a:t>Katılımcının İşten Ayrıldığı Zaman Ne Yapılmalı?</a:t>
            </a:r>
            <a:endParaRPr lang="tr-TR" b="1"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24000" y="2292824"/>
            <a:ext cx="9144000" cy="4244454"/>
          </a:xfrm>
        </p:spPr>
        <p:txBody>
          <a:bodyPr>
            <a:normAutofit fontScale="40000" lnSpcReduction="20000"/>
          </a:bodyPr>
          <a:lstStyle/>
          <a:p>
            <a:pPr marL="342900" indent="-342900" algn="l">
              <a:buFont typeface="Wingdings" panose="05000000000000000000" pitchFamily="2" charset="2"/>
              <a:buChar char="ü"/>
            </a:pPr>
            <a:r>
              <a:rPr lang="tr-TR" sz="8000" dirty="0" smtClean="0"/>
              <a:t>Aynı gün içerisinde üst yazı ile birimimize bildirilmesi gerekmektedir.</a:t>
            </a:r>
          </a:p>
          <a:p>
            <a:pPr algn="l"/>
            <a:endParaRPr lang="tr-TR" sz="8000" dirty="0" smtClean="0"/>
          </a:p>
          <a:p>
            <a:pPr marL="342900" indent="-342900" algn="l">
              <a:buFont typeface="Wingdings" panose="05000000000000000000" pitchFamily="2" charset="2"/>
              <a:buChar char="ü"/>
            </a:pPr>
            <a:r>
              <a:rPr lang="tr-TR" sz="8000" dirty="0" smtClean="0"/>
              <a:t>Çünkü işten ayrılış bildirgeleri yasal anlamda 10 gün içerisinde yapma zorunluluğu bulunmaktadır.</a:t>
            </a:r>
          </a:p>
          <a:p>
            <a:pPr marL="342900" indent="-342900" algn="l">
              <a:buFont typeface="Wingdings" panose="05000000000000000000" pitchFamily="2" charset="2"/>
              <a:buChar char="ü"/>
            </a:pPr>
            <a:endParaRPr lang="tr-TR" sz="8000" dirty="0"/>
          </a:p>
          <a:p>
            <a:pPr marL="342900" indent="-342900" algn="l">
              <a:buFont typeface="Wingdings" panose="05000000000000000000" pitchFamily="2" charset="2"/>
              <a:buChar char="ü"/>
            </a:pPr>
            <a:r>
              <a:rPr lang="tr-TR" sz="8000" dirty="0" smtClean="0"/>
              <a:t>Bildirilmediği zaman cezai işlemlerle karşılaşılır.</a:t>
            </a:r>
            <a:endParaRPr lang="tr-TR" sz="8000" dirty="0"/>
          </a:p>
        </p:txBody>
      </p:sp>
    </p:spTree>
    <p:extLst>
      <p:ext uri="{BB962C8B-B14F-4D97-AF65-F5344CB8AC3E}">
        <p14:creationId xmlns:p14="http://schemas.microsoft.com/office/powerpoint/2010/main" val="35840583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559558" y="371736"/>
            <a:ext cx="11300346" cy="1566246"/>
          </a:xfrm>
        </p:spPr>
        <p:txBody>
          <a:bodyPr>
            <a:normAutofit fontScale="90000"/>
          </a:bodyPr>
          <a:lstStyle/>
          <a:p>
            <a:r>
              <a:rPr lang="tr-TR" b="1" dirty="0" smtClean="0">
                <a:latin typeface="Times New Roman" panose="02020603050405020304" pitchFamily="18" charset="0"/>
                <a:cs typeface="Times New Roman" panose="02020603050405020304" pitchFamily="18" charset="0"/>
              </a:rPr>
              <a:t>Puantajların Sisteme Haftalık Olarak Girilmesi Önemlidir.</a:t>
            </a:r>
            <a:endParaRPr lang="tr-TR" b="1"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559558" y="2183642"/>
            <a:ext cx="11300346" cy="3807726"/>
          </a:xfrm>
        </p:spPr>
        <p:txBody>
          <a:bodyPr>
            <a:normAutofit/>
          </a:bodyPr>
          <a:lstStyle/>
          <a:p>
            <a:pPr marL="342900" indent="-342900" algn="l">
              <a:buFont typeface="Wingdings" panose="05000000000000000000" pitchFamily="2" charset="2"/>
              <a:buChar char="ü"/>
            </a:pPr>
            <a:r>
              <a:rPr lang="tr-TR" dirty="0" smtClean="0"/>
              <a:t>Neden?</a:t>
            </a:r>
          </a:p>
          <a:p>
            <a:pPr marL="342900" indent="-342900" algn="l">
              <a:buFont typeface="Wingdings" panose="05000000000000000000" pitchFamily="2" charset="2"/>
              <a:buChar char="ü"/>
            </a:pPr>
            <a:r>
              <a:rPr lang="tr-TR" dirty="0" smtClean="0"/>
              <a:t>Katılımcının  devamsızlığı takip edilmediği zaman ilgili katılımcı işe devam edecektir. </a:t>
            </a:r>
          </a:p>
          <a:p>
            <a:pPr marL="342900" indent="-342900" algn="l">
              <a:buFont typeface="Wingdings" panose="05000000000000000000" pitchFamily="2" charset="2"/>
              <a:buChar char="ü"/>
            </a:pPr>
            <a:r>
              <a:rPr lang="tr-TR" dirty="0" smtClean="0"/>
              <a:t>Ancak İŞKUR </a:t>
            </a:r>
            <a:r>
              <a:rPr lang="tr-TR" dirty="0" err="1" smtClean="0"/>
              <a:t>wep</a:t>
            </a:r>
            <a:r>
              <a:rPr lang="tr-TR" dirty="0" smtClean="0"/>
              <a:t> sayfasına haftalık olarak işlendiği zaman öğrencinin devamsızlığının kaç gün olduğu bilinecektir.</a:t>
            </a:r>
          </a:p>
          <a:p>
            <a:pPr marL="342900" indent="-342900" algn="l">
              <a:buFont typeface="Wingdings" panose="05000000000000000000" pitchFamily="2" charset="2"/>
              <a:buChar char="ü"/>
            </a:pPr>
            <a:r>
              <a:rPr lang="tr-TR" dirty="0" smtClean="0"/>
              <a:t>Eğer haftalık olarak girilmez ise; kaç gün olduğu bilinmeyecek olup katılımcı fazla çalışmış olacaktır.</a:t>
            </a:r>
          </a:p>
          <a:p>
            <a:pPr marL="342900" indent="-342900" algn="l">
              <a:buFont typeface="Wingdings" panose="05000000000000000000" pitchFamily="2" charset="2"/>
              <a:buChar char="ü"/>
            </a:pPr>
            <a:r>
              <a:rPr lang="tr-TR" dirty="0" smtClean="0"/>
              <a:t>10 günden sonra katılımcının çalışma günleri pasif hale geleceğinden dolayı fazla çalışmış olduğu günler için ödeme yapılmayacaktır.</a:t>
            </a:r>
          </a:p>
          <a:p>
            <a:endParaRPr lang="tr-TR" dirty="0"/>
          </a:p>
        </p:txBody>
      </p:sp>
    </p:spTree>
    <p:extLst>
      <p:ext uri="{BB962C8B-B14F-4D97-AF65-F5344CB8AC3E}">
        <p14:creationId xmlns:p14="http://schemas.microsoft.com/office/powerpoint/2010/main" val="15870096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470712"/>
          </a:xfrm>
        </p:spPr>
        <p:txBody>
          <a:bodyPr>
            <a:normAutofit fontScale="90000"/>
          </a:bodyPr>
          <a:lstStyle/>
          <a:p>
            <a:r>
              <a:rPr lang="tr-TR" dirty="0" smtClean="0">
                <a:latin typeface="Times New Roman" panose="02020603050405020304" pitchFamily="18" charset="0"/>
                <a:cs typeface="Times New Roman" panose="02020603050405020304" pitchFamily="18" charset="0"/>
              </a:rPr>
              <a:t>Katılımcının Devamsız Olduğu Günleri Nasıl Takip Edebilirim?</a:t>
            </a:r>
            <a:endParaRPr lang="tr-TR"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24000" y="3165310"/>
            <a:ext cx="9144000" cy="1655762"/>
          </a:xfrm>
        </p:spPr>
        <p:txBody>
          <a:bodyPr/>
          <a:lstStyle/>
          <a:p>
            <a:pPr marL="342900" indent="-342900" algn="l">
              <a:buFont typeface="Wingdings" panose="05000000000000000000" pitchFamily="2" charset="2"/>
              <a:buChar char="ü"/>
            </a:pPr>
            <a:r>
              <a:rPr lang="tr-TR" dirty="0" smtClean="0"/>
              <a:t>İŞKUR </a:t>
            </a:r>
            <a:r>
              <a:rPr lang="tr-TR" dirty="0" err="1" smtClean="0"/>
              <a:t>Wep</a:t>
            </a:r>
            <a:r>
              <a:rPr lang="tr-TR" dirty="0" smtClean="0"/>
              <a:t> sayfası puantaj kısmında yer alan çizelgeden dışa aktar yaparak takip edebilirsiniz.</a:t>
            </a:r>
            <a:endParaRPr lang="tr-TR" dirty="0"/>
          </a:p>
        </p:txBody>
      </p:sp>
    </p:spTree>
    <p:extLst>
      <p:ext uri="{BB962C8B-B14F-4D97-AF65-F5344CB8AC3E}">
        <p14:creationId xmlns:p14="http://schemas.microsoft.com/office/powerpoint/2010/main" val="1938776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730019"/>
          </a:xfrm>
        </p:spPr>
        <p:txBody>
          <a:bodyPr>
            <a:normAutofit fontScale="90000"/>
          </a:bodyPr>
          <a:lstStyle/>
          <a:p>
            <a:r>
              <a:rPr lang="tr-TR" dirty="0" smtClean="0">
                <a:latin typeface="Times New Roman" panose="02020603050405020304" pitchFamily="18" charset="0"/>
                <a:cs typeface="Times New Roman" panose="02020603050405020304" pitchFamily="18" charset="0"/>
              </a:rPr>
              <a:t>Katılımcının Raporlu Olması Durumunda Ne yapmalıyım?</a:t>
            </a:r>
            <a:endParaRPr lang="tr-TR"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pPr marL="342900" indent="-342900">
              <a:buFont typeface="Wingdings" panose="05000000000000000000" pitchFamily="2" charset="2"/>
              <a:buChar char="ü"/>
            </a:pPr>
            <a:r>
              <a:rPr lang="tr-TR" dirty="0" smtClean="0"/>
              <a:t>Katılımcı raporlu olduğu zaman kesinlikle çalıştırılmamalıdır.</a:t>
            </a:r>
          </a:p>
          <a:p>
            <a:pPr marL="342900" indent="-342900">
              <a:buFont typeface="Wingdings" panose="05000000000000000000" pitchFamily="2" charset="2"/>
              <a:buChar char="ü"/>
            </a:pPr>
            <a:r>
              <a:rPr lang="tr-TR" dirty="0" smtClean="0"/>
              <a:t>Çünkü ilgili katılımcı rapor aldığı zaman vizite sistemine düşmektedir.</a:t>
            </a:r>
            <a:endParaRPr lang="tr-TR" dirty="0"/>
          </a:p>
        </p:txBody>
      </p:sp>
    </p:spTree>
    <p:extLst>
      <p:ext uri="{BB962C8B-B14F-4D97-AF65-F5344CB8AC3E}">
        <p14:creationId xmlns:p14="http://schemas.microsoft.com/office/powerpoint/2010/main" val="24061944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538950"/>
          </a:xfrm>
        </p:spPr>
        <p:txBody>
          <a:bodyPr>
            <a:normAutofit fontScale="90000"/>
          </a:bodyPr>
          <a:lstStyle/>
          <a:p>
            <a:r>
              <a:rPr lang="tr-TR" sz="3600" b="1" dirty="0" smtClean="0">
                <a:latin typeface="Times New Roman" panose="02020603050405020304" pitchFamily="18" charset="0"/>
                <a:cs typeface="Times New Roman" panose="02020603050405020304" pitchFamily="18" charset="0"/>
              </a:rPr>
              <a:t>ÜNİVERSİTEMİZE İŞKUR GENÇLİK PROGRAMI KAPSAMINDA BAŞVURAN VE AKTİF OLARAK DEVAM EDEN KATILIMCI SAYILARI</a:t>
            </a:r>
            <a:endParaRPr lang="tr-TR" sz="3600" b="1"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normAutofit lnSpcReduction="10000"/>
          </a:bodyPr>
          <a:lstStyle/>
          <a:p>
            <a:pPr algn="l"/>
            <a:r>
              <a:rPr lang="tr-TR" b="1" dirty="0" smtClean="0"/>
              <a:t>Üniversitemize Verilen Kontenjan Sayısı                : </a:t>
            </a:r>
            <a:r>
              <a:rPr lang="tr-TR" dirty="0" smtClean="0"/>
              <a:t>2606 </a:t>
            </a:r>
          </a:p>
          <a:p>
            <a:pPr algn="l"/>
            <a:r>
              <a:rPr lang="tr-TR" b="1" dirty="0" smtClean="0"/>
              <a:t>Toplam başvuran öğrenci sayısı                                : </a:t>
            </a:r>
            <a:r>
              <a:rPr lang="tr-TR" dirty="0" smtClean="0"/>
              <a:t>6389</a:t>
            </a:r>
          </a:p>
          <a:p>
            <a:pPr algn="l"/>
            <a:r>
              <a:rPr lang="tr-TR" b="1" dirty="0" smtClean="0"/>
              <a:t>Aktif Olarak Çalışan Öğrenci Sayısı (05.03.2026)  : </a:t>
            </a:r>
            <a:r>
              <a:rPr lang="tr-TR" dirty="0" smtClean="0"/>
              <a:t>2600</a:t>
            </a:r>
            <a:endParaRPr lang="tr-TR" dirty="0"/>
          </a:p>
        </p:txBody>
      </p:sp>
    </p:spTree>
    <p:extLst>
      <p:ext uri="{BB962C8B-B14F-4D97-AF65-F5344CB8AC3E}">
        <p14:creationId xmlns:p14="http://schemas.microsoft.com/office/powerpoint/2010/main" val="10569848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smtClean="0"/>
              <a:t>Katılımcılar için Ödenecek Sosyal Güvenlik Primleri Nelerdir?</a:t>
            </a:r>
            <a:endParaRPr lang="tr-TR" dirty="0"/>
          </a:p>
        </p:txBody>
      </p:sp>
      <p:sp>
        <p:nvSpPr>
          <p:cNvPr id="3" name="Alt Başlık 2"/>
          <p:cNvSpPr>
            <a:spLocks noGrp="1"/>
          </p:cNvSpPr>
          <p:nvPr>
            <p:ph type="subTitle" idx="1"/>
          </p:nvPr>
        </p:nvSpPr>
        <p:spPr/>
        <p:txBody>
          <a:bodyPr/>
          <a:lstStyle/>
          <a:p>
            <a:r>
              <a:rPr lang="tr-TR" dirty="0" smtClean="0"/>
              <a:t>Katılımcıların </a:t>
            </a:r>
            <a:r>
              <a:rPr lang="tr-TR" dirty="0"/>
              <a:t>programa katılım sağladıkları günler için 5510 sayılı Kanunun 5 inci maddesinin birinci fıkrasının (e) bendi kapsamında ortaya çıkacak %5,5 oranında sosyal güvenlik prim giderleri ödenir.</a:t>
            </a:r>
          </a:p>
          <a:p>
            <a:endParaRPr lang="tr-TR" dirty="0"/>
          </a:p>
        </p:txBody>
      </p:sp>
    </p:spTree>
    <p:extLst>
      <p:ext uri="{BB962C8B-B14F-4D97-AF65-F5344CB8AC3E}">
        <p14:creationId xmlns:p14="http://schemas.microsoft.com/office/powerpoint/2010/main" val="5420519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41696" y="1122363"/>
            <a:ext cx="9726304" cy="1593541"/>
          </a:xfrm>
        </p:spPr>
        <p:txBody>
          <a:bodyPr>
            <a:normAutofit fontScale="90000"/>
          </a:bodyPr>
          <a:lstStyle/>
          <a:p>
            <a:r>
              <a:rPr lang="tr-TR" dirty="0" smtClean="0">
                <a:latin typeface="Times New Roman" panose="02020603050405020304" pitchFamily="18" charset="0"/>
                <a:cs typeface="Times New Roman" panose="02020603050405020304" pitchFamily="18" charset="0"/>
              </a:rPr>
              <a:t>Katılımcı Yapılan İşe Giriş Bildirgesinden Faydalanabilir Mi?</a:t>
            </a:r>
            <a:endParaRPr lang="tr-TR"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pPr marL="342900" indent="-342900">
              <a:buFont typeface="Wingdings" panose="05000000000000000000" pitchFamily="2" charset="2"/>
              <a:buChar char="ü"/>
            </a:pPr>
            <a:r>
              <a:rPr lang="tr-TR" dirty="0" smtClean="0"/>
              <a:t>İlgili katılımcı 30 gün fiilen çalıştıktan sonra faydalanabilir?</a:t>
            </a:r>
            <a:endParaRPr lang="tr-TR" dirty="0"/>
          </a:p>
        </p:txBody>
      </p:sp>
    </p:spTree>
    <p:extLst>
      <p:ext uri="{BB962C8B-B14F-4D97-AF65-F5344CB8AC3E}">
        <p14:creationId xmlns:p14="http://schemas.microsoft.com/office/powerpoint/2010/main" val="24538459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01170" y="426327"/>
            <a:ext cx="9144000" cy="2387600"/>
          </a:xfrm>
        </p:spPr>
        <p:txBody>
          <a:bodyPr>
            <a:normAutofit fontScale="90000"/>
          </a:bodyPr>
          <a:lstStyle/>
          <a:p>
            <a:r>
              <a:rPr lang="tr-TR" b="1" dirty="0" smtClean="0">
                <a:latin typeface="Times New Roman" panose="02020603050405020304" pitchFamily="18" charset="0"/>
                <a:cs typeface="Times New Roman" panose="02020603050405020304" pitchFamily="18" charset="0"/>
              </a:rPr>
              <a:t>Katılımcının Yer Değişikliği Yapması Halinde Ne Yapmalıyım?</a:t>
            </a:r>
            <a:endParaRPr lang="tr-TR" b="1"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77421" y="3602038"/>
            <a:ext cx="11450471" cy="1655762"/>
          </a:xfrm>
        </p:spPr>
        <p:txBody>
          <a:bodyPr>
            <a:normAutofit lnSpcReduction="10000"/>
          </a:bodyPr>
          <a:lstStyle/>
          <a:p>
            <a:pPr marL="342900" indent="-342900" algn="l">
              <a:buFont typeface="Wingdings" panose="05000000000000000000" pitchFamily="2" charset="2"/>
              <a:buChar char="ü"/>
            </a:pPr>
            <a:r>
              <a:rPr lang="tr-TR" dirty="0" smtClean="0"/>
              <a:t>İlgili katılımcının öncelikle biriminizde çalıştığı güne kadar </a:t>
            </a:r>
            <a:r>
              <a:rPr lang="tr-TR" dirty="0" err="1" smtClean="0"/>
              <a:t>Excele</a:t>
            </a:r>
            <a:r>
              <a:rPr lang="tr-TR" dirty="0" smtClean="0"/>
              <a:t> işaretlenip, puantajda yer alan yer değişikliği kısmına geçiş tarihi yazılmalıdır.</a:t>
            </a:r>
          </a:p>
          <a:p>
            <a:pPr marL="342900" indent="-342900" algn="l">
              <a:buFont typeface="Wingdings" panose="05000000000000000000" pitchFamily="2" charset="2"/>
              <a:buChar char="ü"/>
            </a:pPr>
            <a:endParaRPr lang="tr-TR" dirty="0" smtClean="0"/>
          </a:p>
          <a:p>
            <a:pPr marL="342900" indent="-342900" algn="l">
              <a:buFont typeface="Wingdings" panose="05000000000000000000" pitchFamily="2" charset="2"/>
              <a:buChar char="ü"/>
            </a:pPr>
            <a:r>
              <a:rPr lang="tr-TR" dirty="0" smtClean="0"/>
              <a:t>Daha sonra geçiş yaptığı birim tarafından İŞKUR </a:t>
            </a:r>
            <a:r>
              <a:rPr lang="tr-TR" dirty="0" err="1" smtClean="0"/>
              <a:t>wep</a:t>
            </a:r>
            <a:r>
              <a:rPr lang="tr-TR" dirty="0" smtClean="0"/>
              <a:t> sayfasında yer alan yeni grup numarası verilmelidir.</a:t>
            </a:r>
            <a:endParaRPr lang="tr-TR" dirty="0"/>
          </a:p>
        </p:txBody>
      </p:sp>
    </p:spTree>
    <p:extLst>
      <p:ext uri="{BB962C8B-B14F-4D97-AF65-F5344CB8AC3E}">
        <p14:creationId xmlns:p14="http://schemas.microsoft.com/office/powerpoint/2010/main" val="23742931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smtClean="0"/>
              <a:t>Katılımcılar Programa Devam Ederken Başka Bir İşte Çalışabilir Mi?</a:t>
            </a:r>
            <a:r>
              <a:rPr lang="tr-TR" dirty="0" smtClean="0"/>
              <a:t/>
            </a:r>
            <a:br>
              <a:rPr lang="tr-TR" dirty="0" smtClean="0"/>
            </a:br>
            <a:endParaRPr lang="tr-TR" dirty="0"/>
          </a:p>
        </p:txBody>
      </p:sp>
      <p:sp>
        <p:nvSpPr>
          <p:cNvPr id="3" name="Alt Başlık 2"/>
          <p:cNvSpPr>
            <a:spLocks noGrp="1"/>
          </p:cNvSpPr>
          <p:nvPr>
            <p:ph type="subTitle" idx="1"/>
          </p:nvPr>
        </p:nvSpPr>
        <p:spPr/>
        <p:txBody>
          <a:bodyPr>
            <a:normAutofit fontScale="92500" lnSpcReduction="10000"/>
          </a:bodyPr>
          <a:lstStyle/>
          <a:p>
            <a:r>
              <a:rPr lang="tr-TR" dirty="0" smtClean="0"/>
              <a:t>Katılımcılar </a:t>
            </a:r>
            <a:r>
              <a:rPr lang="tr-TR" dirty="0"/>
              <a:t>programa devam ederken sürede 5510 sayılı Kanunun 4 üncü maddesi kapsamında sigortalı olarak başka bir iş yerinde çalışabilir. Ancak katılımcıların programa devam ederken başka bir yerde sigortalı olması nedeniyle oluşabilecek sosyal güvenlik prim borcundan Kurum sorumlu tutulamaz.</a:t>
            </a:r>
          </a:p>
          <a:p>
            <a:endParaRPr lang="tr-TR" dirty="0"/>
          </a:p>
        </p:txBody>
      </p:sp>
    </p:spTree>
    <p:extLst>
      <p:ext uri="{BB962C8B-B14F-4D97-AF65-F5344CB8AC3E}">
        <p14:creationId xmlns:p14="http://schemas.microsoft.com/office/powerpoint/2010/main" val="6127012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398144" y="194481"/>
            <a:ext cx="8915399" cy="2262781"/>
          </a:xfrm>
        </p:spPr>
        <p:txBody>
          <a:bodyPr/>
          <a:lstStyle/>
          <a:p>
            <a:r>
              <a:rPr lang="tr-TR" dirty="0" smtClean="0"/>
              <a:t>İCRA</a:t>
            </a:r>
            <a:endParaRPr lang="tr-TR" dirty="0"/>
          </a:p>
        </p:txBody>
      </p:sp>
    </p:spTree>
    <p:extLst>
      <p:ext uri="{BB962C8B-B14F-4D97-AF65-F5344CB8AC3E}">
        <p14:creationId xmlns:p14="http://schemas.microsoft.com/office/powerpoint/2010/main" val="22583874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smtClean="0"/>
              <a:t>Bir Katılımcı İŞKUR Gençlik Programından En Fazla Ne Kadar Süreyle Yararlanabilir?</a:t>
            </a:r>
            <a:r>
              <a:rPr lang="tr-TR" dirty="0" smtClean="0"/>
              <a:t/>
            </a:r>
            <a:br>
              <a:rPr lang="tr-TR" dirty="0" smtClean="0"/>
            </a:br>
            <a:endParaRPr lang="tr-TR" dirty="0"/>
          </a:p>
        </p:txBody>
      </p:sp>
      <p:sp>
        <p:nvSpPr>
          <p:cNvPr id="3" name="Alt Başlık 2"/>
          <p:cNvSpPr>
            <a:spLocks noGrp="1"/>
          </p:cNvSpPr>
          <p:nvPr>
            <p:ph type="subTitle" idx="1"/>
          </p:nvPr>
        </p:nvSpPr>
        <p:spPr/>
        <p:txBody>
          <a:bodyPr>
            <a:normAutofit/>
          </a:bodyPr>
          <a:lstStyle/>
          <a:p>
            <a:r>
              <a:rPr lang="tr-TR" dirty="0" smtClean="0"/>
              <a:t>Bir </a:t>
            </a:r>
            <a:r>
              <a:rPr lang="tr-TR" dirty="0"/>
              <a:t>katılımcı, İşgücü Uyum Programının Yürütülmesine İlişkin Usul ve Esaslar Hakkında Yönetmelik kapsamında düzenlenen programlardan toplamda en fazla 140 fiili gün yararlanabilir.</a:t>
            </a:r>
          </a:p>
          <a:p>
            <a:endParaRPr lang="tr-TR" dirty="0"/>
          </a:p>
        </p:txBody>
      </p:sp>
    </p:spTree>
    <p:extLst>
      <p:ext uri="{BB962C8B-B14F-4D97-AF65-F5344CB8AC3E}">
        <p14:creationId xmlns:p14="http://schemas.microsoft.com/office/powerpoint/2010/main" val="31993452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smtClean="0"/>
              <a:t>İŞKUR Gençlik Programında Haftalık Yararlanma Süresi Ne Kadardır?</a:t>
            </a:r>
            <a:r>
              <a:rPr lang="tr-TR" dirty="0" smtClean="0"/>
              <a:t/>
            </a:r>
            <a:br>
              <a:rPr lang="tr-TR" dirty="0" smtClean="0"/>
            </a:br>
            <a:endParaRPr lang="tr-TR" dirty="0"/>
          </a:p>
        </p:txBody>
      </p:sp>
      <p:sp>
        <p:nvSpPr>
          <p:cNvPr id="3" name="Alt Başlık 2"/>
          <p:cNvSpPr>
            <a:spLocks noGrp="1"/>
          </p:cNvSpPr>
          <p:nvPr>
            <p:ph type="subTitle" idx="1"/>
          </p:nvPr>
        </p:nvSpPr>
        <p:spPr/>
        <p:txBody>
          <a:bodyPr/>
          <a:lstStyle/>
          <a:p>
            <a:r>
              <a:rPr lang="tr-TR" dirty="0" smtClean="0"/>
              <a:t>Haftalık </a:t>
            </a:r>
            <a:r>
              <a:rPr lang="tr-TR" dirty="0"/>
              <a:t>yararlanma süresi en fazla yirmi iki buçuk saat ve üç gün olarak uygulanır.</a:t>
            </a:r>
          </a:p>
          <a:p>
            <a:r>
              <a:rPr lang="tr-TR" dirty="0"/>
              <a:t> </a:t>
            </a:r>
          </a:p>
          <a:p>
            <a:endParaRPr lang="tr-TR" dirty="0"/>
          </a:p>
        </p:txBody>
      </p:sp>
    </p:spTree>
    <p:extLst>
      <p:ext uri="{BB962C8B-B14F-4D97-AF65-F5344CB8AC3E}">
        <p14:creationId xmlns:p14="http://schemas.microsoft.com/office/powerpoint/2010/main" val="25715648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smtClean="0"/>
              <a:t>Katılımcılara Hangi Ödemeler Yapılmaktadır?</a:t>
            </a:r>
            <a:r>
              <a:rPr lang="tr-TR" dirty="0" smtClean="0"/>
              <a:t/>
            </a:r>
            <a:br>
              <a:rPr lang="tr-TR" dirty="0" smtClean="0"/>
            </a:br>
            <a:endParaRPr lang="tr-TR" dirty="0"/>
          </a:p>
        </p:txBody>
      </p:sp>
      <p:sp>
        <p:nvSpPr>
          <p:cNvPr id="3" name="Alt Başlık 2"/>
          <p:cNvSpPr>
            <a:spLocks noGrp="1"/>
          </p:cNvSpPr>
          <p:nvPr>
            <p:ph type="subTitle" idx="1"/>
          </p:nvPr>
        </p:nvSpPr>
        <p:spPr/>
        <p:txBody>
          <a:bodyPr/>
          <a:lstStyle/>
          <a:p>
            <a:r>
              <a:rPr lang="tr-TR" dirty="0" smtClean="0"/>
              <a:t>Katılımcılara </a:t>
            </a:r>
            <a:r>
              <a:rPr lang="tr-TR" dirty="0"/>
              <a:t>katılım sağladıkları her bir gün için </a:t>
            </a:r>
            <a:r>
              <a:rPr lang="tr-TR" dirty="0" smtClean="0"/>
              <a:t>2026 </a:t>
            </a:r>
            <a:r>
              <a:rPr lang="tr-TR" dirty="0"/>
              <a:t>yılına yönelik belirlen 1.375 TL cep harçlığı ödenir. </a:t>
            </a:r>
          </a:p>
          <a:p>
            <a:endParaRPr lang="tr-TR" dirty="0"/>
          </a:p>
        </p:txBody>
      </p:sp>
    </p:spTree>
    <p:extLst>
      <p:ext uri="{BB962C8B-B14F-4D97-AF65-F5344CB8AC3E}">
        <p14:creationId xmlns:p14="http://schemas.microsoft.com/office/powerpoint/2010/main" val="39459141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330793"/>
            <a:ext cx="9144000" cy="2387600"/>
          </a:xfrm>
        </p:spPr>
        <p:txBody>
          <a:bodyPr/>
          <a:lstStyle/>
          <a:p>
            <a:r>
              <a:rPr lang="tr-TR" b="1" dirty="0" smtClean="0">
                <a:latin typeface="Times New Roman" panose="02020603050405020304" pitchFamily="18" charset="0"/>
                <a:cs typeface="Times New Roman" panose="02020603050405020304" pitchFamily="18" charset="0"/>
              </a:rPr>
              <a:t>Katılımcıların Programa Devamı Zorunlu mudur?</a:t>
            </a:r>
            <a:endParaRPr lang="tr-TR" b="1"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24000" y="3165310"/>
            <a:ext cx="9144000" cy="1655762"/>
          </a:xfrm>
        </p:spPr>
        <p:txBody>
          <a:bodyPr>
            <a:noAutofit/>
          </a:bodyPr>
          <a:lstStyle/>
          <a:p>
            <a:endParaRPr lang="tr-TR" sz="2000" dirty="0" smtClean="0"/>
          </a:p>
          <a:p>
            <a:pPr marL="342900" indent="-342900" algn="l">
              <a:buFont typeface="Wingdings" panose="05000000000000000000" pitchFamily="2" charset="2"/>
              <a:buChar char="ü"/>
            </a:pPr>
            <a:r>
              <a:rPr lang="tr-TR" sz="2000" dirty="0" smtClean="0"/>
              <a:t>Gençlik programı başlama tarihi   : 17.11.2025 </a:t>
            </a:r>
          </a:p>
          <a:p>
            <a:pPr marL="342900" indent="-342900" algn="l">
              <a:buFont typeface="Wingdings" panose="05000000000000000000" pitchFamily="2" charset="2"/>
              <a:buChar char="ü"/>
            </a:pPr>
            <a:endParaRPr lang="tr-TR" sz="2000" dirty="0" smtClean="0"/>
          </a:p>
          <a:p>
            <a:pPr marL="342900" indent="-342900" algn="l">
              <a:buFont typeface="Wingdings" panose="05000000000000000000" pitchFamily="2" charset="2"/>
              <a:buChar char="ü"/>
            </a:pPr>
            <a:r>
              <a:rPr lang="tr-TR" sz="2000" dirty="0" smtClean="0"/>
              <a:t>Gençlik programı bitiş tarihi           : 30.06.2026</a:t>
            </a:r>
          </a:p>
          <a:p>
            <a:pPr marL="342900" indent="-342900" algn="l">
              <a:buFont typeface="Wingdings" panose="05000000000000000000" pitchFamily="2" charset="2"/>
              <a:buChar char="ü"/>
            </a:pPr>
            <a:endParaRPr lang="tr-TR" sz="2000" dirty="0" smtClean="0"/>
          </a:p>
          <a:p>
            <a:pPr marL="342900" indent="-342900" algn="l">
              <a:buFont typeface="Wingdings" panose="05000000000000000000" pitchFamily="2" charset="2"/>
              <a:buChar char="ü"/>
            </a:pPr>
            <a:r>
              <a:rPr lang="tr-TR" sz="2000" dirty="0" smtClean="0"/>
              <a:t>Gençlik Programı 6 aydan daha uzun süreli olduğu için 10 güne kadar izin kullanabilir.</a:t>
            </a:r>
            <a:endParaRPr lang="tr-TR" sz="2000" dirty="0"/>
          </a:p>
        </p:txBody>
      </p:sp>
    </p:spTree>
    <p:extLst>
      <p:ext uri="{BB962C8B-B14F-4D97-AF65-F5344CB8AC3E}">
        <p14:creationId xmlns:p14="http://schemas.microsoft.com/office/powerpoint/2010/main" val="15234809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627797"/>
            <a:ext cx="9144000" cy="1596788"/>
          </a:xfrm>
        </p:spPr>
        <p:txBody>
          <a:bodyPr>
            <a:normAutofit fontScale="90000"/>
          </a:bodyPr>
          <a:lstStyle/>
          <a:p>
            <a:r>
              <a:rPr lang="tr-TR" b="1" dirty="0" smtClean="0">
                <a:latin typeface="Times New Roman" panose="02020603050405020304" pitchFamily="18" charset="0"/>
                <a:cs typeface="Times New Roman" panose="02020603050405020304" pitchFamily="18" charset="0"/>
              </a:rPr>
              <a:t>İzin Kullanılan Dönemde Katılımcıya Ücret Ödenir mi?</a:t>
            </a:r>
            <a:endParaRPr lang="tr-TR" b="1"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573206" y="2565779"/>
            <a:ext cx="11341290" cy="2692021"/>
          </a:xfrm>
        </p:spPr>
        <p:txBody>
          <a:bodyPr>
            <a:normAutofit fontScale="40000" lnSpcReduction="20000"/>
          </a:bodyPr>
          <a:lstStyle/>
          <a:p>
            <a:pPr marL="342900" indent="-342900" algn="l">
              <a:buFont typeface="Wingdings" panose="05000000000000000000" pitchFamily="2" charset="2"/>
              <a:buChar char="ü"/>
            </a:pPr>
            <a:r>
              <a:rPr lang="tr-TR" sz="4500" dirty="0" smtClean="0"/>
              <a:t>Katılımcıya herhangi bir ödeme yapılmaz.</a:t>
            </a:r>
          </a:p>
          <a:p>
            <a:pPr marL="342900" indent="-342900" algn="l">
              <a:buFont typeface="Wingdings" panose="05000000000000000000" pitchFamily="2" charset="2"/>
              <a:buChar char="ü"/>
            </a:pPr>
            <a:endParaRPr lang="tr-TR" sz="4500" dirty="0" smtClean="0"/>
          </a:p>
          <a:p>
            <a:pPr marL="342900" indent="-342900" algn="l">
              <a:buFont typeface="Wingdings" panose="05000000000000000000" pitchFamily="2" charset="2"/>
              <a:buChar char="ü"/>
            </a:pPr>
            <a:r>
              <a:rPr lang="tr-TR" sz="4500" dirty="0" smtClean="0"/>
              <a:t>SGK bildirimi de devamsızlıklar düşüldükten sonra kalan süre üzerinden yapılır.</a:t>
            </a:r>
          </a:p>
          <a:p>
            <a:pPr marL="342900" indent="-342900" algn="l">
              <a:buFont typeface="Wingdings" panose="05000000000000000000" pitchFamily="2" charset="2"/>
              <a:buChar char="ü"/>
            </a:pPr>
            <a:endParaRPr lang="tr-TR" sz="4500" dirty="0" smtClean="0"/>
          </a:p>
          <a:p>
            <a:pPr marL="342900" indent="-342900" algn="l">
              <a:buFont typeface="Wingdings" panose="05000000000000000000" pitchFamily="2" charset="2"/>
              <a:buChar char="ü"/>
            </a:pPr>
            <a:r>
              <a:rPr lang="tr-TR" sz="4500" dirty="0" smtClean="0"/>
              <a:t>İzin kullanımı için, izin dilekçesinin yükleniciye onaylatılması gerekmektedir.</a:t>
            </a:r>
          </a:p>
          <a:p>
            <a:pPr marL="342900" indent="-342900" algn="l">
              <a:buFont typeface="Wingdings" panose="05000000000000000000" pitchFamily="2" charset="2"/>
              <a:buChar char="ü"/>
            </a:pPr>
            <a:endParaRPr lang="tr-TR" sz="4500" dirty="0" smtClean="0"/>
          </a:p>
          <a:p>
            <a:pPr marL="342900" indent="-342900" algn="l">
              <a:buFont typeface="Wingdings" panose="05000000000000000000" pitchFamily="2" charset="2"/>
              <a:buChar char="ü"/>
            </a:pPr>
            <a:r>
              <a:rPr lang="tr-TR" sz="4500" dirty="0" smtClean="0"/>
              <a:t>Eğitim günlerine denk gelen izin talepleri dışında dilekçede mazeret bildirilmesi zorunlu değildir.</a:t>
            </a:r>
          </a:p>
          <a:p>
            <a:pPr marL="342900" indent="-342900">
              <a:buFont typeface="Wingdings" panose="05000000000000000000" pitchFamily="2" charset="2"/>
              <a:buChar char="ü"/>
            </a:pPr>
            <a:endParaRPr lang="tr-TR" dirty="0"/>
          </a:p>
        </p:txBody>
      </p:sp>
    </p:spTree>
    <p:extLst>
      <p:ext uri="{BB962C8B-B14F-4D97-AF65-F5344CB8AC3E}">
        <p14:creationId xmlns:p14="http://schemas.microsoft.com/office/powerpoint/2010/main" val="1948728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501721"/>
          </a:xfrm>
        </p:spPr>
        <p:txBody>
          <a:bodyPr>
            <a:normAutofit fontScale="90000"/>
          </a:bodyPr>
          <a:lstStyle/>
          <a:p>
            <a:r>
              <a:rPr lang="tr-TR" sz="4800" b="1" dirty="0" smtClean="0">
                <a:latin typeface="Times New Roman" panose="02020603050405020304" pitchFamily="18" charset="0"/>
                <a:cs typeface="Times New Roman" panose="02020603050405020304" pitchFamily="18" charset="0"/>
              </a:rPr>
              <a:t/>
            </a:r>
            <a:br>
              <a:rPr lang="tr-TR" sz="4800" b="1" dirty="0" smtClean="0">
                <a:latin typeface="Times New Roman" panose="02020603050405020304" pitchFamily="18" charset="0"/>
                <a:cs typeface="Times New Roman" panose="02020603050405020304" pitchFamily="18" charset="0"/>
              </a:rPr>
            </a:br>
            <a:r>
              <a:rPr lang="tr-TR" sz="4800" b="1" dirty="0" smtClean="0">
                <a:latin typeface="Times New Roman" panose="02020603050405020304" pitchFamily="18" charset="0"/>
                <a:cs typeface="Times New Roman" panose="02020603050405020304" pitchFamily="18" charset="0"/>
              </a:rPr>
              <a:t>İzin Süreleri</a:t>
            </a:r>
            <a:endParaRPr lang="tr-TR" sz="4800" b="1"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660478" y="1624084"/>
            <a:ext cx="9144000" cy="3249138"/>
          </a:xfrm>
        </p:spPr>
        <p:txBody>
          <a:bodyPr/>
          <a:lstStyle/>
          <a:p>
            <a:pPr marL="342900" indent="-342900">
              <a:buFont typeface="Wingdings" panose="05000000000000000000" pitchFamily="2" charset="2"/>
              <a:buChar char="ü"/>
            </a:pPr>
            <a:endParaRPr lang="tr-TR" dirty="0" smtClean="0"/>
          </a:p>
          <a:p>
            <a:pPr marL="342900" indent="-342900">
              <a:buFont typeface="Wingdings" panose="05000000000000000000" pitchFamily="2" charset="2"/>
              <a:buChar char="ü"/>
            </a:pPr>
            <a:r>
              <a:rPr lang="tr-TR" dirty="0" smtClean="0"/>
              <a:t>Sağlık sorunları, evlenme, doğum ve birinci derece yakınlarının vefatı ve benzeri durumlar da izin süresi kapsamında değerlendirilir.</a:t>
            </a:r>
            <a:endParaRPr lang="tr-TR" dirty="0"/>
          </a:p>
          <a:p>
            <a:pPr marL="342900" indent="-342900">
              <a:buFont typeface="Wingdings" panose="05000000000000000000" pitchFamily="2" charset="2"/>
              <a:buChar char="ü"/>
            </a:pPr>
            <a:endParaRPr lang="tr-TR" dirty="0" smtClean="0"/>
          </a:p>
          <a:p>
            <a:pPr marL="342900" indent="-342900">
              <a:buFont typeface="Wingdings" panose="05000000000000000000" pitchFamily="2" charset="2"/>
              <a:buChar char="ü"/>
            </a:pPr>
            <a:r>
              <a:rPr lang="tr-TR" dirty="0" smtClean="0"/>
              <a:t>Kamu düzenini ve programın sürdürülebilirliğini etkileyecek salgın, olağanüstü hal, seferberlik halleri ve benzeri durumlar nedeniyle yaşanacak devamsızlıkların izin süresi kapsamında değerlendirilip değerlendirilmeyeceğine Genel Müdürlük karar verir.</a:t>
            </a:r>
            <a:endParaRPr lang="tr-TR" dirty="0"/>
          </a:p>
        </p:txBody>
      </p:sp>
    </p:spTree>
    <p:extLst>
      <p:ext uri="{BB962C8B-B14F-4D97-AF65-F5344CB8AC3E}">
        <p14:creationId xmlns:p14="http://schemas.microsoft.com/office/powerpoint/2010/main" val="40568197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525303"/>
          </a:xfrm>
        </p:spPr>
        <p:txBody>
          <a:bodyPr>
            <a:normAutofit fontScale="90000"/>
          </a:bodyPr>
          <a:lstStyle/>
          <a:p>
            <a:r>
              <a:rPr lang="tr-TR" dirty="0" smtClean="0">
                <a:latin typeface="Times New Roman" panose="02020603050405020304" pitchFamily="18" charset="0"/>
                <a:cs typeface="Times New Roman" panose="02020603050405020304" pitchFamily="18" charset="0"/>
              </a:rPr>
              <a:t>Meslek İş Kazası ve Meslek Hastalığı?</a:t>
            </a:r>
            <a:endParaRPr lang="tr-TR"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latin typeface="Times New Roman" panose="02020603050405020304" pitchFamily="18" charset="0"/>
                <a:cs typeface="Times New Roman" panose="02020603050405020304" pitchFamily="18" charset="0"/>
              </a:rPr>
              <a:t>5510 sayılı Kanuna göre iş kazası ve meslek hastalığı kapsamına giren sağlık sorunları hariç, herhangi bir nedenle Yönetmelik ile belirlenen izin sürelerinin aşılması halinde, yüklenici tarafından katılımcının ilişiği  kesilerek İl Müdürlüğüne bildirilir.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4802259"/>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152</TotalTime>
  <Words>692</Words>
  <Application>Microsoft Office PowerPoint</Application>
  <PresentationFormat>Geniş ekran</PresentationFormat>
  <Paragraphs>78</Paragraphs>
  <Slides>24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24</vt:i4>
      </vt:variant>
    </vt:vector>
  </HeadingPairs>
  <TitlesOfParts>
    <vt:vector size="30" baseType="lpstr">
      <vt:lpstr>Arial</vt:lpstr>
      <vt:lpstr>Century Gothic</vt:lpstr>
      <vt:lpstr>Times New Roman</vt:lpstr>
      <vt:lpstr>Wingdings</vt:lpstr>
      <vt:lpstr>Wingdings 3</vt:lpstr>
      <vt:lpstr>Duman</vt:lpstr>
      <vt:lpstr>PowerPoint Sunusu</vt:lpstr>
      <vt:lpstr>ÜNİVERSİTEMİZE İŞKUR GENÇLİK PROGRAMI KAPSAMINDA BAŞVURAN VE AKTİF OLARAK DEVAM EDEN KATILIMCI SAYILARI</vt:lpstr>
      <vt:lpstr>Bir Katılımcı İŞKUR Gençlik Programından En Fazla Ne Kadar Süreyle Yararlanabilir? </vt:lpstr>
      <vt:lpstr>İŞKUR Gençlik Programında Haftalık Yararlanma Süresi Ne Kadardır? </vt:lpstr>
      <vt:lpstr>Katılımcılara Hangi Ödemeler Yapılmaktadır? </vt:lpstr>
      <vt:lpstr>Katılımcıların Programa Devamı Zorunlu mudur?</vt:lpstr>
      <vt:lpstr>İzin Kullanılan Dönemde Katılımcıya Ücret Ödenir mi?</vt:lpstr>
      <vt:lpstr> İzin Süreleri</vt:lpstr>
      <vt:lpstr>Meslek İş Kazası ve Meslek Hastalığı?</vt:lpstr>
      <vt:lpstr>Devam Kontrol Çizelgesi</vt:lpstr>
      <vt:lpstr>Ara , Final, ve Bütünleme Sınavları ile Ara Tatil Dönemleri</vt:lpstr>
      <vt:lpstr>PowerPoint Sunusu</vt:lpstr>
      <vt:lpstr>PowerPoint Sunusu</vt:lpstr>
      <vt:lpstr>Akademik Takvime İstinaden</vt:lpstr>
      <vt:lpstr>Katılımcının Hangi Durumlarda İlişiği Kesilir:</vt:lpstr>
      <vt:lpstr>Katılımcının İşten Ayrıldığı Zaman Ne Yapılmalı?</vt:lpstr>
      <vt:lpstr>Puantajların Sisteme Haftalık Olarak Girilmesi Önemlidir.</vt:lpstr>
      <vt:lpstr>Katılımcının Devamsız Olduğu Günleri Nasıl Takip Edebilirim?</vt:lpstr>
      <vt:lpstr>Katılımcının Raporlu Olması Durumunda Ne yapmalıyım?</vt:lpstr>
      <vt:lpstr>Katılımcılar için Ödenecek Sosyal Güvenlik Primleri Nelerdir?</vt:lpstr>
      <vt:lpstr>Katılımcı Yapılan İşe Giriş Bildirgesinden Faydalanabilir Mi?</vt:lpstr>
      <vt:lpstr>Katılımcının Yer Değişikliği Yapması Halinde Ne Yapmalıyım?</vt:lpstr>
      <vt:lpstr>Katılımcılar Programa Devam Ederken Başka Bir İşte Çalışabilir Mi? </vt:lpstr>
      <vt:lpstr>İCRA</vt:lpstr>
    </vt:vector>
  </TitlesOfParts>
  <Company>SilentAll Team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Katılımcılara Hangi Ödemeler Yapılmaktadır? </dc:title>
  <dc:creator>ASUS</dc:creator>
  <cp:lastModifiedBy>usr87</cp:lastModifiedBy>
  <cp:revision>17</cp:revision>
  <dcterms:created xsi:type="dcterms:W3CDTF">2026-03-04T19:35:44Z</dcterms:created>
  <dcterms:modified xsi:type="dcterms:W3CDTF">2026-03-05T05:57:27Z</dcterms:modified>
</cp:coreProperties>
</file>