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9"/>
  </p:notesMasterIdLst>
  <p:sldIdLst>
    <p:sldId id="353" r:id="rId2"/>
    <p:sldId id="300" r:id="rId3"/>
    <p:sldId id="301" r:id="rId4"/>
    <p:sldId id="360" r:id="rId5"/>
    <p:sldId id="348" r:id="rId6"/>
    <p:sldId id="368" r:id="rId7"/>
    <p:sldId id="297" r:id="rId8"/>
    <p:sldId id="298" r:id="rId9"/>
    <p:sldId id="291" r:id="rId10"/>
    <p:sldId id="295" r:id="rId11"/>
    <p:sldId id="355" r:id="rId12"/>
    <p:sldId id="357" r:id="rId13"/>
    <p:sldId id="304" r:id="rId14"/>
    <p:sldId id="305" r:id="rId15"/>
    <p:sldId id="303" r:id="rId16"/>
    <p:sldId id="374" r:id="rId17"/>
    <p:sldId id="293" r:id="rId18"/>
    <p:sldId id="356" r:id="rId19"/>
    <p:sldId id="306" r:id="rId20"/>
    <p:sldId id="350" r:id="rId21"/>
    <p:sldId id="351" r:id="rId22"/>
    <p:sldId id="359" r:id="rId23"/>
    <p:sldId id="362" r:id="rId24"/>
    <p:sldId id="363" r:id="rId25"/>
    <p:sldId id="365" r:id="rId26"/>
    <p:sldId id="366" r:id="rId27"/>
    <p:sldId id="375" r:id="rId28"/>
    <p:sldId id="367" r:id="rId29"/>
    <p:sldId id="378" r:id="rId30"/>
    <p:sldId id="379" r:id="rId31"/>
    <p:sldId id="380" r:id="rId32"/>
    <p:sldId id="369" r:id="rId33"/>
    <p:sldId id="307" r:id="rId34"/>
    <p:sldId id="308" r:id="rId35"/>
    <p:sldId id="309" r:id="rId36"/>
    <p:sldId id="377" r:id="rId37"/>
    <p:sldId id="35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FB71AC1-4819-4C72-847E-898555E50F5F}">
          <p14:sldIdLst>
            <p14:sldId id="353"/>
            <p14:sldId id="300"/>
            <p14:sldId id="301"/>
            <p14:sldId id="360"/>
            <p14:sldId id="348"/>
            <p14:sldId id="368"/>
            <p14:sldId id="297"/>
            <p14:sldId id="298"/>
            <p14:sldId id="291"/>
            <p14:sldId id="295"/>
            <p14:sldId id="355"/>
            <p14:sldId id="357"/>
            <p14:sldId id="304"/>
            <p14:sldId id="305"/>
            <p14:sldId id="303"/>
            <p14:sldId id="374"/>
            <p14:sldId id="293"/>
            <p14:sldId id="356"/>
            <p14:sldId id="306"/>
            <p14:sldId id="350"/>
            <p14:sldId id="351"/>
            <p14:sldId id="359"/>
            <p14:sldId id="362"/>
            <p14:sldId id="363"/>
            <p14:sldId id="365"/>
            <p14:sldId id="366"/>
            <p14:sldId id="375"/>
            <p14:sldId id="367"/>
            <p14:sldId id="378"/>
            <p14:sldId id="379"/>
            <p14:sldId id="380"/>
            <p14:sldId id="369"/>
            <p14:sldId id="307"/>
            <p14:sldId id="308"/>
            <p14:sldId id="309"/>
            <p14:sldId id="377"/>
          </p14:sldIdLst>
        </p14:section>
        <p14:section name="Başlıksız Bölüm" id="{D4A7902E-78A3-4394-B6DC-5B56BAF12514}">
          <p14:sldIdLst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51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A2D7-ECA2-4D2F-8671-8F76EDAB6D69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6875-6826-4AD5-94B7-17D3DC2B8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00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4F9A8-8EF4-4A47-AACC-8A7DA93212D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8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4F9A8-8EF4-4A47-AACC-8A7DA93212D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2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04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5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79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3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59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8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2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5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00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0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71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D52D6-11DD-49DA-8777-E5DB339B8DEA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24.04.2026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B5BCA-22F1-45CD-8777-D78F7C2F375D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0"/>
            <a:ext cx="11355185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85011" y="2061557"/>
            <a:ext cx="6924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İŞ AHLAKI EĞİTİMİ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HAZIRLAYAN VE SUNAN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HİZMET İÇİ EĞİTİM ŞUBE MÜDÜRÜ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FUNDA DENİZ</a:t>
            </a:r>
          </a:p>
          <a:p>
            <a:pPr algn="ctr"/>
            <a:r>
              <a:rPr lang="tr-TR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27.04.2026</a:t>
            </a:r>
            <a:endParaRPr lang="tr-T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7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05273" y="0"/>
            <a:ext cx="6561873" cy="662473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Comic Sans MS" panose="030F0702030302020204" pitchFamily="66" charset="0"/>
              </a:rPr>
              <a:t>3</a:t>
            </a:r>
            <a:r>
              <a:rPr lang="tr-TR" sz="3600" b="1" dirty="0" smtClean="0">
                <a:latin typeface="Comic Sans MS" panose="030F0702030302020204" pitchFamily="66" charset="0"/>
              </a:rPr>
              <a:t>-EŞİTLİK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0" y="1374164"/>
            <a:ext cx="6767146" cy="548383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Hizmetlerin </a:t>
            </a:r>
            <a:r>
              <a:rPr lang="tr-TR" sz="2400" b="1" dirty="0">
                <a:latin typeface="Comic Sans MS" panose="030F0702030302020204" pitchFamily="66" charset="0"/>
              </a:rPr>
              <a:t>dağıtılmasında uygulanacak sınırların belirlenmesini içerir. 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Comic Sans MS" panose="030F0702030302020204" pitchFamily="66" charset="0"/>
              </a:rPr>
              <a:t>Eşitlik; </a:t>
            </a:r>
            <a:r>
              <a:rPr lang="tr-TR" sz="2400" b="1" dirty="0">
                <a:latin typeface="Comic Sans MS" panose="030F0702030302020204" pitchFamily="66" charset="0"/>
              </a:rPr>
              <a:t>dürüstlük ve adalet kavramları ile bütünleşmiş bir kavramdır. </a:t>
            </a:r>
            <a:endParaRPr lang="tr-TR" sz="2400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>
              <a:latin typeface="Comic Sans MS" panose="030F0702030302020204" pitchFamily="66" charset="0"/>
            </a:endParaRPr>
          </a:p>
          <a:p>
            <a:endParaRPr lang="tr-TR" sz="2400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Herkese eşit davranmak, her zaman adil davranmak anlamına gelmez!!!!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>
              <a:latin typeface="Comic Sans MS" panose="030F0702030302020204" pitchFamily="66" charset="0"/>
            </a:endParaRPr>
          </a:p>
          <a:p>
            <a:endParaRPr lang="tr-TR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46" y="0"/>
            <a:ext cx="5424854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2780522" y="55330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93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283" y="0"/>
            <a:ext cx="12014716" cy="2752531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latin typeface="Comic Sans MS" panose="030F0702030302020204" pitchFamily="66" charset="0"/>
              </a:rPr>
              <a:t>4-SORUMLULUK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31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Tanım</a:t>
            </a:r>
            <a:r>
              <a:rPr lang="tr-TR" sz="31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3100" b="1" dirty="0">
                <a:latin typeface="Comic Sans MS" panose="030F0702030302020204" pitchFamily="66" charset="0"/>
              </a:rPr>
              <a:t>Yapılması gereken görev ve yükümlülükleri bilmek, zamanında ve eksiksiz yerine getirmek, sonuçlarını üstlenmek.</a:t>
            </a:r>
            <a:br>
              <a:rPr lang="tr-TR" sz="3100" b="1" dirty="0">
                <a:latin typeface="Comic Sans MS" panose="030F0702030302020204" pitchFamily="66" charset="0"/>
              </a:rPr>
            </a:br>
            <a:endParaRPr lang="tr-TR" sz="31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4522" y="3276600"/>
            <a:ext cx="6671416" cy="35814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Örnek</a:t>
            </a:r>
            <a:r>
              <a:rPr lang="tr-TR" sz="2400" b="1" dirty="0" smtClean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tr-TR" sz="2400" dirty="0">
                <a:latin typeface="Comic Sans MS" panose="030F0702030302020204" pitchFamily="66" charset="0"/>
              </a:rPr>
              <a:t/>
            </a:r>
            <a:br>
              <a:rPr lang="tr-TR" sz="2400" dirty="0">
                <a:latin typeface="Comic Sans MS" panose="030F0702030302020204" pitchFamily="66" charset="0"/>
              </a:rPr>
            </a:br>
            <a:r>
              <a:rPr lang="tr-TR" sz="2400" b="1" dirty="0">
                <a:latin typeface="Comic Sans MS" panose="030F0702030302020204" pitchFamily="66" charset="0"/>
              </a:rPr>
              <a:t>Projeyi zamanında yetiştirememe riskini önceden bildirip, eksikleri tamamlamak için plan yapmak.</a:t>
            </a:r>
          </a:p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166956" y="3276600"/>
            <a:ext cx="5025043" cy="3581400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Özellikler: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Hesap verebilirlik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Güvenilirlik</a:t>
            </a:r>
          </a:p>
          <a:p>
            <a:r>
              <a:rPr lang="tr-TR" sz="2800" b="1" dirty="0" err="1">
                <a:latin typeface="Comic Sans MS" panose="030F0702030302020204" pitchFamily="66" charset="0"/>
              </a:rPr>
              <a:t>Öngörülülük</a:t>
            </a:r>
            <a:endParaRPr lang="tr-TR" sz="2800" b="1" dirty="0">
              <a:latin typeface="Comic Sans MS" panose="030F0702030302020204" pitchFamily="66" charset="0"/>
            </a:endParaRPr>
          </a:p>
          <a:p>
            <a:r>
              <a:rPr lang="tr-TR" sz="2800" b="1" dirty="0">
                <a:latin typeface="Comic Sans MS" panose="030F0702030302020204" pitchFamily="66" charset="0"/>
              </a:rPr>
              <a:t>Profesyonellik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978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5943" y="197346"/>
            <a:ext cx="1199605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                     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Oyun: “Sorumluluk Zinciri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”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Amaç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000" b="1" dirty="0">
                <a:latin typeface="Comic Sans MS" panose="030F0702030302020204" pitchFamily="66" charset="0"/>
              </a:rPr>
              <a:t>Çalışanların sorumluluk üstlenme ve açıklama yapma becerisini geliştirmek.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Nasıl Oynanır: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1. 	Senaryo oluşturma: Lider, iş hayatında karşılaşılabilecek kısa bir senaryo verir (örneğin: “Bir proje teslim tarihi gecikti”).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2. 	Zincir kurma: Katılımcılar sırayla bu durumda hangi sorumluluğu üstleneceklerini ve nasıl açıklama yapacaklarını söyler.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• 	Örnek: “Ben raporlamada gecikme yaşadım, bunu zamanında bildirmeliydim.”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3. 	Çözüm paylaşma: Her kişi, sorumluluğunu açıkladıktan sonra çözüm önerisini ekler.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4. 	Değerlendirme: Grup, hangi açıklamaların hesap verilebilirlik açısından güçlü olduğunu tartışır.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Kazandırdıkları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omic Sans MS" panose="030F0702030302020204" pitchFamily="66" charset="0"/>
              </a:rPr>
              <a:t>Çalışanlar </a:t>
            </a:r>
            <a:r>
              <a:rPr lang="tr-TR" sz="2000" b="1" dirty="0">
                <a:latin typeface="Comic Sans MS" panose="030F0702030302020204" pitchFamily="66" charset="0"/>
              </a:rPr>
              <a:t>sorumluluk bilincini pekiştirir.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omic Sans MS" panose="030F0702030302020204" pitchFamily="66" charset="0"/>
              </a:rPr>
              <a:t>Açık </a:t>
            </a:r>
            <a:r>
              <a:rPr lang="tr-TR" sz="2000" b="1" dirty="0">
                <a:latin typeface="Comic Sans MS" panose="030F0702030302020204" pitchFamily="66" charset="0"/>
              </a:rPr>
              <a:t>iletişim ve çözüm odaklı yaklaşım gelişir.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omic Sans MS" panose="030F0702030302020204" pitchFamily="66" charset="0"/>
              </a:rPr>
              <a:t>Hesap </a:t>
            </a:r>
            <a:r>
              <a:rPr lang="tr-TR" sz="2000" b="1" dirty="0">
                <a:latin typeface="Comic Sans MS" panose="030F0702030302020204" pitchFamily="66" charset="0"/>
              </a:rPr>
              <a:t>verilebilirliğin güven ve işbirliği üzerindeki etkisi somutlaşır.</a:t>
            </a:r>
          </a:p>
        </p:txBody>
      </p:sp>
    </p:spTree>
    <p:extLst>
      <p:ext uri="{BB962C8B-B14F-4D97-AF65-F5344CB8AC3E}">
        <p14:creationId xmlns:p14="http://schemas.microsoft.com/office/powerpoint/2010/main" val="110653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951" y="0"/>
            <a:ext cx="12024049" cy="989045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5-TARAFSIZLIK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951" y="1352514"/>
            <a:ext cx="11918754" cy="5505485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Tarafsızlık ya da nesnellik, insanın bireyleri ya da nesneleri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olduğu gibi görebilmesi </a:t>
            </a:r>
            <a:r>
              <a:rPr lang="tr-TR" sz="2400" b="1" dirty="0">
                <a:latin typeface="Comic Sans MS" panose="030F0702030302020204" pitchFamily="66" charset="0"/>
              </a:rPr>
              <a:t>ve bu görüntüyü bireyin kendi istek ve korkuları ile oluşturduğu görüntüden ayırabilmesidir. 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Yönetici, bir kamu görevlisi olarak, vatandaşlarla ve iş görenlerle ilişkilerinde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yansız olarak davranmak </a:t>
            </a:r>
            <a:r>
              <a:rPr lang="tr-TR" sz="2400" b="1" dirty="0">
                <a:latin typeface="Comic Sans MS" panose="030F0702030302020204" pitchFamily="66" charset="0"/>
              </a:rPr>
              <a:t>ve hizmet sunmak zorundadır.  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b="1" dirty="0">
                <a:latin typeface="Comic Sans MS" panose="030F0702030302020204" pitchFamily="66" charset="0"/>
              </a:rPr>
              <a:t>Özellikle </a:t>
            </a:r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siyasal tarafsızlık</a:t>
            </a:r>
            <a:r>
              <a:rPr lang="tr-TR" sz="2400" b="1" dirty="0">
                <a:latin typeface="Comic Sans MS" panose="030F0702030302020204" pitchFamily="66" charset="0"/>
              </a:rPr>
              <a:t>, yöneticinin en önemli sorumluluklarından biridir.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Yöneticinin astlarına taraflı davranması, iş görenlerin üstlerine karşı kapalı bir tavır içine girmeleri ve daha da önemlisi iş görenlerin adalet ve güven duygularının zedelenmesine yol açmaktadır. </a:t>
            </a:r>
          </a:p>
          <a:p>
            <a:endParaRPr 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6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57904" cy="71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4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5760" y="0"/>
            <a:ext cx="11826240" cy="2352725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6-SEVGİ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926" y="2352725"/>
            <a:ext cx="11940073" cy="4505274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İnsanın kendisiyle ve başkasıyla yaratıcı ilişki kurması demektir. Sevgi, sorumluluğu, ilgi ve bakımı, saygı ve bilgiyi, başkasının yetişme ve gelişmesi için istek duymayı gerektirir. 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Sevgi, yalnızca insanlara yönetilen bir duygu değildir. Yöneticinin, mesleğini de sevmesi gereklidir. Yöneticilik yoğun stres altında çalışmayı sorunlara hızlı ve etkili çözümler üretmeyi gerektiren bir meslektir. </a:t>
            </a:r>
          </a:p>
          <a:p>
            <a:endParaRPr lang="tr-TR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“Bir işi başarmanın yolu, o işi sevmekten geçer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.”</a:t>
            </a:r>
            <a:endParaRPr lang="tr-T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MUSTAFA KEMAL ATATÜRK</a:t>
            </a:r>
            <a:endParaRPr lang="tr-T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94" y="310465"/>
            <a:ext cx="2718110" cy="1824892"/>
          </a:xfrm>
          <a:prstGeom prst="rect">
            <a:avLst/>
          </a:prstGeom>
        </p:spPr>
      </p:pic>
      <p:sp>
        <p:nvSpPr>
          <p:cNvPr id="5" name="AutoShape 2" descr="Romantik ilişkilerde kullanılan 5 farklı sevgi dili nedir?"/>
          <p:cNvSpPr>
            <a:spLocks noChangeAspect="1" noChangeArrowheads="1"/>
          </p:cNvSpPr>
          <p:nvPr/>
        </p:nvSpPr>
        <p:spPr bwMode="auto">
          <a:xfrm>
            <a:off x="837219" y="6568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687" y="310464"/>
            <a:ext cx="2818517" cy="19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951" y="0"/>
            <a:ext cx="12359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612" y="102637"/>
            <a:ext cx="12005388" cy="625151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sz="4000" b="1" dirty="0" smtClean="0">
                <a:latin typeface="Comic Sans MS" panose="030F0702030302020204" pitchFamily="66" charset="0"/>
              </a:rPr>
              <a:t>7-SAYGI</a:t>
            </a:r>
            <a:r>
              <a:rPr lang="tr-TR" dirty="0" smtClean="0">
                <a:latin typeface="Comic Sans MS" panose="030F0702030302020204" pitchFamily="66" charset="0"/>
              </a:rPr>
              <a:t/>
            </a:r>
            <a:br>
              <a:rPr lang="tr-TR" dirty="0" smtClean="0">
                <a:latin typeface="Comic Sans MS" panose="030F0702030302020204" pitchFamily="66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43050"/>
            <a:ext cx="12192000" cy="5314950"/>
          </a:xfrm>
        </p:spPr>
        <p:txBody>
          <a:bodyPr>
            <a:normAutofit fontScale="92500" lnSpcReduction="20000"/>
          </a:bodyPr>
          <a:lstStyle/>
          <a:p>
            <a:r>
              <a:rPr lang="tr-TR" sz="3000" b="1" dirty="0">
                <a:latin typeface="Comic Sans MS" panose="030F0702030302020204" pitchFamily="66" charset="0"/>
              </a:rPr>
              <a:t>İnsan, her şeyden önce insan olduğu için değerlidir. İnsanın değeri ve onuru, insan ilişkilerinde önemlidir</a:t>
            </a:r>
            <a:r>
              <a:rPr lang="tr-TR" sz="30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3000" b="1" dirty="0">
              <a:latin typeface="Comic Sans MS" panose="030F0702030302020204" pitchFamily="66" charset="0"/>
            </a:endParaRPr>
          </a:p>
          <a:p>
            <a:r>
              <a:rPr lang="tr-TR" sz="3000" b="1" dirty="0">
                <a:latin typeface="Comic Sans MS" panose="030F0702030302020204" pitchFamily="66" charset="0"/>
              </a:rPr>
              <a:t> Saygı, birçok insanın bildiği ve beklediği gibi </a:t>
            </a:r>
            <a:r>
              <a:rPr lang="tr-TR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korkmak, çekinmek değildir</a:t>
            </a:r>
            <a:r>
              <a:rPr lang="tr-TR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3000" b="1" dirty="0">
              <a:latin typeface="Comic Sans MS" panose="030F0702030302020204" pitchFamily="66" charset="0"/>
            </a:endParaRPr>
          </a:p>
          <a:p>
            <a:r>
              <a:rPr lang="tr-TR" sz="3000" b="1" dirty="0">
                <a:latin typeface="Comic Sans MS" panose="030F0702030302020204" pitchFamily="66" charset="0"/>
              </a:rPr>
              <a:t> Saygı bir insanı, bir kişi olarak </a:t>
            </a:r>
            <a:r>
              <a:rPr lang="tr-TR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olduğu gibi görmek</a:t>
            </a:r>
            <a:r>
              <a:rPr lang="tr-TR" sz="3000" b="1" dirty="0">
                <a:latin typeface="Comic Sans MS" panose="030F0702030302020204" pitchFamily="66" charset="0"/>
              </a:rPr>
              <a:t>, onun kişiliğini ve biricikliğini fark etmek demektir</a:t>
            </a:r>
            <a:r>
              <a:rPr lang="tr-TR" sz="30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3000" b="1" dirty="0" smtClean="0">
              <a:latin typeface="Comic Sans MS" panose="030F0702030302020204" pitchFamily="66" charset="0"/>
            </a:endParaRPr>
          </a:p>
          <a:p>
            <a:r>
              <a:rPr lang="tr-TR" sz="3000" b="1" dirty="0">
                <a:latin typeface="Comic Sans MS" panose="030F0702030302020204" pitchFamily="66" charset="0"/>
              </a:rPr>
              <a:t>İnsanlar kendilerini duyulmuş, değer verilmiş ve adil davranılmış hissettiklerinde </a:t>
            </a:r>
            <a:r>
              <a:rPr lang="tr-TR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daha verimli ve motive çalışırlar.</a:t>
            </a:r>
          </a:p>
          <a:p>
            <a:pPr marL="0" indent="0">
              <a:buNone/>
            </a:pP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endParaRPr lang="tr-T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1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2188" y="624110"/>
            <a:ext cx="10549811" cy="728829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B050"/>
                </a:solidFill>
                <a:latin typeface="Comic Sans MS" panose="030F0702030302020204" pitchFamily="66" charset="0"/>
              </a:rPr>
              <a:t>Örnek Oyun: “Saygı Çemberi”</a:t>
            </a:r>
            <a:r>
              <a:rPr lang="tr-TR" dirty="0">
                <a:latin typeface="Comic Sans MS" panose="030F0702030302020204" pitchFamily="66" charset="0"/>
              </a:rPr>
              <a:t/>
            </a:r>
            <a:br>
              <a:rPr lang="tr-TR" dirty="0">
                <a:latin typeface="Comic Sans MS" panose="030F0702030302020204" pitchFamily="66" charset="0"/>
              </a:rPr>
            </a:b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951" y="1455576"/>
            <a:ext cx="12024047" cy="5402423"/>
          </a:xfrm>
        </p:spPr>
        <p:txBody>
          <a:bodyPr>
            <a:normAutofit lnSpcReduction="10000"/>
          </a:bodyPr>
          <a:lstStyle/>
          <a:p>
            <a:r>
              <a:rPr lang="tr-TR" sz="1900" b="1" dirty="0">
                <a:latin typeface="Comic Sans MS" panose="030F0702030302020204" pitchFamily="66" charset="0"/>
              </a:rPr>
              <a:t>Bu oyun, iş ahlakında saygıyı pekiştirmek için ekip içinde oynanabilecek basit bir etkinliktir.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Amaç: Çalışanların birbirlerinin değerini fark etmelerini ve saygılı iletişimi deneyimlemelerini sağlamak.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Nasıl Oynanır: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1. 	Çember oluşturma: Tüm katılımcılar bir çemberde oturur.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2. 	Pozitif geri bildirim: Her kişi, sağındaki kişiye iş hayatında takdir ettiği bir davranışını söyler (örneğin: “Toplantılarda herkesi dinlemen çok değerli”).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3. 	Saygı örneği paylaşma: Ardından, herkes işyerinde gördüğü veya göstermek istediği bir saygı davranışını örnek verir.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4. 	Kapanış: Çember tamamlandığında, grup birlikte “saygı </a:t>
            </a:r>
            <a:r>
              <a:rPr lang="tr-TR" sz="1900" b="1" dirty="0" err="1">
                <a:latin typeface="Comic Sans MS" panose="030F0702030302020204" pitchFamily="66" charset="0"/>
              </a:rPr>
              <a:t>ilkeleri”ni</a:t>
            </a:r>
            <a:r>
              <a:rPr lang="tr-TR" sz="1900" b="1" dirty="0">
                <a:latin typeface="Comic Sans MS" panose="030F0702030302020204" pitchFamily="66" charset="0"/>
              </a:rPr>
              <a:t> 3–4 madde halinde yazar (örneğin: söz kesmemek, farklı fikirlere açık olmak, emeğe değer vermek).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Kazandırdıkları: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• 	Çalışanlar birbirlerinin güçlü yönlerini görür.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• 	Saygının somut örnekleri paylaşılır.</a:t>
            </a:r>
          </a:p>
          <a:p>
            <a:r>
              <a:rPr lang="tr-TR" sz="1900" b="1" dirty="0">
                <a:latin typeface="Comic Sans MS" panose="030F0702030302020204" pitchFamily="66" charset="0"/>
              </a:rPr>
              <a:t>• 	Ortak değerler belirlenerek iş ahlakı kültürü güçlenir.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644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520889" y="0"/>
            <a:ext cx="4601303" cy="1363286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atin typeface="Comic Sans MS" panose="030F0702030302020204" pitchFamily="66" charset="0"/>
              </a:rPr>
              <a:t>8-TUTUMLULUK </a:t>
            </a:r>
            <a:endParaRPr lang="tr-TR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3062" y="0"/>
            <a:ext cx="5436523" cy="6716684"/>
          </a:xfrm>
          <a:prstGeom prst="rect">
            <a:avLst/>
          </a:prstGeom>
        </p:spPr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" y="1363286"/>
            <a:ext cx="6122192" cy="5494713"/>
          </a:xfrm>
        </p:spPr>
        <p:txBody>
          <a:bodyPr>
            <a:noAutofit/>
          </a:bodyPr>
          <a:lstStyle/>
          <a:p>
            <a:endParaRPr lang="tr-TR" sz="20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omic Sans MS" panose="030F0702030302020204" pitchFamily="66" charset="0"/>
              </a:rPr>
              <a:t>Örgütü </a:t>
            </a:r>
            <a:r>
              <a:rPr lang="tr-TR" sz="2800" b="1" dirty="0">
                <a:latin typeface="Comic Sans MS" panose="030F0702030302020204" pitchFamily="66" charset="0"/>
              </a:rPr>
              <a:t>amaçlarına uygun olarak yaşatmak örgütteki insan ve madde kaynaklarını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en verimli şekilde kullanmakla</a:t>
            </a:r>
            <a:r>
              <a:rPr lang="tr-TR" sz="2800" b="1" dirty="0">
                <a:latin typeface="Comic Sans MS" panose="030F0702030302020204" pitchFamily="66" charset="0"/>
              </a:rPr>
              <a:t> gerçekleşir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  <a:endParaRPr lang="tr-TR" sz="2800" b="1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b="1" dirty="0">
                <a:latin typeface="Comic Sans MS" panose="030F0702030302020204" pitchFamily="66" charset="0"/>
              </a:rPr>
              <a:t> Tutumlu olmak, örgüt kaynaklarının amaçlara uygun tüketilmesi, donanım ve araç-gereçlerin kullanışlı, ekonomik ve lüksten uzak ve işlevsel olanlardan seçilmesi gerekir. </a:t>
            </a:r>
          </a:p>
        </p:txBody>
      </p:sp>
    </p:spTree>
    <p:extLst>
      <p:ext uri="{BB962C8B-B14F-4D97-AF65-F5344CB8AC3E}">
        <p14:creationId xmlns:p14="http://schemas.microsoft.com/office/powerpoint/2010/main" val="411647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8190"/>
            <a:ext cx="12192000" cy="756458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b="1" dirty="0" smtClean="0">
                <a:latin typeface="Comic Sans MS" panose="030F0702030302020204" pitchFamily="66" charset="0"/>
              </a:rPr>
              <a:t>İŞ AHLAKI NEDİR?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>
            <a:normAutofit/>
          </a:bodyPr>
          <a:lstStyle/>
          <a:p>
            <a:endParaRPr lang="tr-TR" sz="2800" b="1" dirty="0" smtClean="0">
              <a:latin typeface="Comic Sans MS" panose="030F0702030302020204" pitchFamily="66" charset="0"/>
            </a:endParaRPr>
          </a:p>
          <a:p>
            <a:r>
              <a:rPr lang="tr-T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AHLAK NEDİR? </a:t>
            </a:r>
            <a:r>
              <a:rPr lang="tr-TR" sz="2800" b="1" dirty="0">
                <a:latin typeface="Comic Sans MS" panose="030F0702030302020204" pitchFamily="66" charset="0"/>
              </a:rPr>
              <a:t>Bir toplumun iyi ya da kötü olarak kabul edilen davranışları belirleyen yazısız kurallar bütünüdür.</a:t>
            </a:r>
          </a:p>
          <a:p>
            <a:r>
              <a:rPr lang="tr-T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İŞ AHLAKI </a:t>
            </a:r>
            <a:r>
              <a:rPr lang="tr-T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NEDİR? </a:t>
            </a:r>
            <a:r>
              <a:rPr lang="tr-TR" sz="2800" b="1" dirty="0" smtClean="0">
                <a:latin typeface="Comic Sans MS" panose="030F0702030302020204" pitchFamily="66" charset="0"/>
              </a:rPr>
              <a:t>İş </a:t>
            </a:r>
            <a:r>
              <a:rPr lang="tr-TR" sz="2800" b="1" dirty="0">
                <a:latin typeface="Comic Sans MS" panose="030F0702030302020204" pitchFamily="66" charset="0"/>
              </a:rPr>
              <a:t>ortamında doğru ve yanlış davranışları belirleyen ilkeler bütünüdür</a:t>
            </a:r>
          </a:p>
          <a:p>
            <a:r>
              <a:rPr lang="tr-TR" sz="2800" b="1" dirty="0" smtClean="0">
                <a:latin typeface="Comic Sans MS" panose="030F0702030302020204" pitchFamily="66" charset="0"/>
              </a:rPr>
              <a:t>İş </a:t>
            </a:r>
            <a:r>
              <a:rPr lang="tr-TR" sz="2800" b="1" dirty="0">
                <a:latin typeface="Comic Sans MS" panose="030F0702030302020204" pitchFamily="66" charset="0"/>
              </a:rPr>
              <a:t>ahlakı, çalışma hayatında ve iş dünyasında bireylerin ve kurumların benimsediği değerler, normlar ve etik ilkelerdir.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Bu kavram,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dürüstlük, adalet, sorumluluk, şeffaflık ve güvenilirlik gibi temel etik değerleri içerir. </a:t>
            </a:r>
          </a:p>
          <a:p>
            <a:pPr marL="0" indent="0">
              <a:buNone/>
            </a:pP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1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4865" y="569167"/>
            <a:ext cx="10515091" cy="681134"/>
          </a:xfrm>
        </p:spPr>
        <p:txBody>
          <a:bodyPr>
            <a:norm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9-GİZLİLİK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8065" y="1334278"/>
            <a:ext cx="5162203" cy="5290965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Bilgi Güvenliği: </a:t>
            </a:r>
            <a:r>
              <a:rPr lang="tr-TR" sz="2000" b="1" dirty="0">
                <a:latin typeface="Comic Sans MS" panose="030F0702030302020204" pitchFamily="66" charset="0"/>
              </a:rPr>
              <a:t>Çalışanlar, müşteriler ve iş ortaklarıyla paylaşılan hassas bilgilerin korunması, şirketlerin rekabet avantajını koruması ve yasal yükümlülüklerin yerine getirilmesi açısından kritik öneme sahiptir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Güven İlişkisi: </a:t>
            </a:r>
            <a:r>
              <a:rPr lang="tr-TR" sz="2000" b="1" dirty="0">
                <a:latin typeface="Comic Sans MS" panose="030F0702030302020204" pitchFamily="66" charset="0"/>
              </a:rPr>
              <a:t>Gizliliğe verilen önem, paydaşlar arasında güven inşa eder. Bilgilerin izinsiz paylaşılmaması, ilişkilerin uzun vadeli ve sağlam temeller üzerine kurulmasını sağlar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b="1" dirty="0">
              <a:latin typeface="Comic Sans MS" panose="030F0702030302020204" pitchFamily="66" charset="0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803640" y="1334278"/>
            <a:ext cx="6388359" cy="552372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Kurumsal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İtibar: </a:t>
            </a:r>
            <a:r>
              <a:rPr lang="tr-TR" sz="2000" b="1" dirty="0">
                <a:latin typeface="Comic Sans MS" panose="030F0702030302020204" pitchFamily="66" charset="0"/>
              </a:rPr>
              <a:t>Gizliliğe gösterilen özen, şirketin itibarı üzerinde doğrudan etkilidir. Müşteriler ve iş ortakları, bilgilerin güvenli bir şekilde saklandığını bildiklerinde kuruma olan güvenleri artar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İş Sürekliliği: </a:t>
            </a:r>
            <a:r>
              <a:rPr lang="tr-TR" sz="2000" b="1" dirty="0">
                <a:latin typeface="Comic Sans MS" panose="030F0702030302020204" pitchFamily="66" charset="0"/>
              </a:rPr>
              <a:t>Gizli bilgilerin doğru şekilde korunması, bilgi sızıntılarına ve rekabet avantajının kaybedilmesine engel olur. Bu da şirketlerin uzun vadede sürdürülebilir başarısını destekler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32" y="4982547"/>
            <a:ext cx="5107368" cy="18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9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588" y="249383"/>
            <a:ext cx="11803224" cy="1663394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Yasal ve Etik Yükümlülükler: </a:t>
            </a:r>
            <a:r>
              <a:rPr lang="tr-TR" sz="2800" dirty="0">
                <a:latin typeface="Comic Sans MS" panose="030F0702030302020204" pitchFamily="66" charset="0"/>
              </a:rPr>
              <a:t>Kişisel verilerin korunması, ticari sırların gizliliği ve benzeri konular, hem şirket politikaları hem de uluslararası standartlar tarafından düzenlenir.</a:t>
            </a:r>
            <a:br>
              <a:rPr lang="tr-TR" sz="2800" dirty="0">
                <a:latin typeface="Comic Sans MS" panose="030F0702030302020204" pitchFamily="66" charset="0"/>
              </a:rPr>
            </a:b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8065" y="1712422"/>
            <a:ext cx="5162203" cy="49128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847461"/>
            <a:ext cx="11616611" cy="43704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tr-TR" sz="3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sz="3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⚖️ </a:t>
            </a:r>
            <a:r>
              <a:rPr lang="tr-TR" sz="3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Türk Ceza Kanunu (TCK)'</a:t>
            </a:r>
            <a:r>
              <a:rPr lang="tr-TR" sz="3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na</a:t>
            </a:r>
            <a:r>
              <a:rPr lang="tr-TR" sz="3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3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GöreTCK</a:t>
            </a:r>
            <a:r>
              <a:rPr lang="tr-TR" sz="3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258 – </a:t>
            </a:r>
            <a:r>
              <a:rPr lang="tr-TR" sz="3800" b="1" dirty="0">
                <a:latin typeface="Comic Sans MS" panose="030F0702030302020204" pitchFamily="66" charset="0"/>
              </a:rPr>
              <a:t>Göreve İlişkin Sırların </a:t>
            </a:r>
            <a:r>
              <a:rPr lang="tr-TR" sz="3800" b="1" dirty="0" err="1">
                <a:latin typeface="Comic Sans MS" panose="030F0702030302020204" pitchFamily="66" charset="0"/>
              </a:rPr>
              <a:t>Açıklanması"Kamu</a:t>
            </a:r>
            <a:r>
              <a:rPr lang="tr-TR" sz="3800" b="1" dirty="0">
                <a:latin typeface="Comic Sans MS" panose="030F0702030302020204" pitchFamily="66" charset="0"/>
              </a:rPr>
              <a:t> görevlisinin, görevi dolayısıyla öğrendiği gizli kalması gereken bilgi veya belgeleri, kanuna aykırı olarak açıklaması</a:t>
            </a:r>
            <a:r>
              <a:rPr lang="tr-TR" sz="3800" b="1" dirty="0" smtClean="0">
                <a:latin typeface="Comic Sans MS" panose="030F0702030302020204" pitchFamily="66" charset="0"/>
              </a:rPr>
              <a:t>...«</a:t>
            </a:r>
          </a:p>
          <a:p>
            <a:r>
              <a:rPr lang="tr-TR" sz="3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🔸 </a:t>
            </a:r>
            <a:r>
              <a:rPr lang="tr-TR" sz="3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Ceza:1 yıldan 4 yıla kadar hapis </a:t>
            </a:r>
            <a:r>
              <a:rPr lang="tr-TR" sz="3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cezası verilir.</a:t>
            </a:r>
          </a:p>
          <a:p>
            <a:endParaRPr lang="tr-TR" sz="3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3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📜 657 Sayılı Devlet Memurları Kanunu'na </a:t>
            </a:r>
            <a:r>
              <a:rPr lang="tr-TR" sz="3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Göre</a:t>
            </a:r>
          </a:p>
          <a:p>
            <a:pPr marL="0" indent="0">
              <a:buNone/>
            </a:pPr>
            <a:r>
              <a:rPr lang="tr-TR" sz="3800" b="1" dirty="0" smtClean="0">
                <a:latin typeface="Comic Sans MS" panose="030F0702030302020204" pitchFamily="66" charset="0"/>
              </a:rPr>
              <a:t> DMK125 E Maddesinde </a:t>
            </a:r>
            <a:r>
              <a:rPr lang="tr-TR" sz="3800" b="1" dirty="0">
                <a:latin typeface="Comic Sans MS" panose="030F0702030302020204" pitchFamily="66" charset="0"/>
              </a:rPr>
              <a:t>👉 Gizli bilgi paylaşımı, özellikle milli güvenlik, kamu düzeni veya kamu zararına bir durum </a:t>
            </a:r>
            <a:r>
              <a:rPr lang="tr-TR" sz="3800" b="1" dirty="0" smtClean="0">
                <a:latin typeface="Comic Sans MS" panose="030F0702030302020204" pitchFamily="66" charset="0"/>
              </a:rPr>
              <a:t>doğuruyorsa;</a:t>
            </a:r>
          </a:p>
          <a:p>
            <a:r>
              <a:rPr lang="tr-TR" sz="3800" b="1" dirty="0" smtClean="0">
                <a:latin typeface="Comic Sans MS" panose="030F0702030302020204" pitchFamily="66" charset="0"/>
              </a:rPr>
              <a:t> </a:t>
            </a:r>
            <a:r>
              <a:rPr lang="tr-TR" sz="3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Memurluktan Çıkarma Cezası </a:t>
            </a:r>
            <a:r>
              <a:rPr lang="tr-TR" sz="3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verilir</a:t>
            </a:r>
            <a:r>
              <a:rPr lang="tr-TR" sz="3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2900" dirty="0">
              <a:latin typeface="Comic Sans MS" panose="030F0702030302020204" pitchFamily="66" charset="0"/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828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61256" y="769433"/>
            <a:ext cx="1175346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                </a:t>
            </a:r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Oyun: “Gizli Bilgi Senaryosu”</a:t>
            </a:r>
          </a:p>
          <a:p>
            <a:endParaRPr lang="tr-TR" b="1" dirty="0" smtClean="0">
              <a:latin typeface="Comic Sans MS" panose="030F0702030302020204" pitchFamily="66" charset="0"/>
            </a:endParaRP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Bu </a:t>
            </a:r>
            <a:r>
              <a:rPr lang="tr-TR" sz="2000" b="1" dirty="0">
                <a:latin typeface="Comic Sans MS" panose="030F0702030302020204" pitchFamily="66" charset="0"/>
              </a:rPr>
              <a:t>oyun, gizlilik ilkesini ekip içinde deneyimlemek için uygulanabilir.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Amaç: </a:t>
            </a:r>
            <a:r>
              <a:rPr lang="tr-TR" sz="2000" b="1" dirty="0">
                <a:latin typeface="Comic Sans MS" panose="030F0702030302020204" pitchFamily="66" charset="0"/>
              </a:rPr>
              <a:t>Çalışanların gizli bilgiyi koruma ve doğru paylaşım sınırlarını öğrenmelerini sağlamak.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                                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Nasıl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Oynanır: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1. </a:t>
            </a:r>
            <a:r>
              <a:rPr lang="tr-TR" sz="2000" b="1" dirty="0" smtClean="0">
                <a:latin typeface="Comic Sans MS" panose="030F0702030302020204" pitchFamily="66" charset="0"/>
              </a:rPr>
              <a:t>Senaryo </a:t>
            </a:r>
            <a:r>
              <a:rPr lang="tr-TR" sz="2000" b="1" dirty="0">
                <a:latin typeface="Comic Sans MS" panose="030F0702030302020204" pitchFamily="66" charset="0"/>
              </a:rPr>
              <a:t>hazırlama: Lider, iş ortamında karşılaşılabilecek bir durum senaryosu sunar (örneğin: </a:t>
            </a:r>
            <a:r>
              <a:rPr lang="tr-TR" sz="2000" b="1" dirty="0" smtClean="0">
                <a:latin typeface="Comic Sans MS" panose="030F0702030302020204" pitchFamily="66" charset="0"/>
              </a:rPr>
              <a:t>“Müdürün </a:t>
            </a:r>
            <a:r>
              <a:rPr lang="tr-TR" sz="2000" b="1" dirty="0">
                <a:latin typeface="Comic Sans MS" panose="030F0702030302020204" pitchFamily="66" charset="0"/>
              </a:rPr>
              <a:t>sana özel bir bilgi verdi, başka bir çalışan bu bilgiyi senden istiyor”).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2. </a:t>
            </a:r>
            <a:r>
              <a:rPr lang="tr-TR" sz="2000" b="1" dirty="0" smtClean="0">
                <a:latin typeface="Comic Sans MS" panose="030F0702030302020204" pitchFamily="66" charset="0"/>
              </a:rPr>
              <a:t>Karar </a:t>
            </a:r>
            <a:r>
              <a:rPr lang="tr-TR" sz="2000" b="1" dirty="0">
                <a:latin typeface="Comic Sans MS" panose="030F0702030302020204" pitchFamily="66" charset="0"/>
              </a:rPr>
              <a:t>verme: Katılımcılar sırayla bu durumda nasıl davranacaklarını açıklar.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000" b="1" dirty="0">
                <a:latin typeface="Comic Sans MS" panose="030F0702030302020204" pitchFamily="66" charset="0"/>
              </a:rPr>
              <a:t>“Bilgiyi paylaşmam, çünkü gizlilik ilkesine aykırı.”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3. </a:t>
            </a:r>
            <a:r>
              <a:rPr lang="tr-TR" sz="2000" b="1" dirty="0" smtClean="0">
                <a:latin typeface="Comic Sans MS" panose="030F0702030302020204" pitchFamily="66" charset="0"/>
              </a:rPr>
              <a:t>Tartışma</a:t>
            </a:r>
            <a:r>
              <a:rPr lang="tr-TR" sz="2000" b="1" dirty="0">
                <a:latin typeface="Comic Sans MS" panose="030F0702030302020204" pitchFamily="66" charset="0"/>
              </a:rPr>
              <a:t>: Grup, verilen cevapların gizlilik açısından doğru olup olmadığını tartışır.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4. </a:t>
            </a:r>
            <a:r>
              <a:rPr lang="tr-TR" sz="2000" b="1" dirty="0" smtClean="0">
                <a:latin typeface="Comic Sans MS" panose="030F0702030302020204" pitchFamily="66" charset="0"/>
              </a:rPr>
              <a:t>Sonuç</a:t>
            </a:r>
            <a:r>
              <a:rPr lang="tr-TR" sz="2000" b="1" dirty="0">
                <a:latin typeface="Comic Sans MS" panose="030F0702030302020204" pitchFamily="66" charset="0"/>
              </a:rPr>
              <a:t>: Ortak olarak gizlilik ilkeleri belirlenir (örneğin: kişisel verileri korumak, yalnızca yetkili kişilerle bilgi paylaşmak, kurum dışına bilgi sızdırmamak).</a:t>
            </a:r>
          </a:p>
          <a:p>
            <a:pPr>
              <a:buClr>
                <a:srgbClr val="00B050"/>
              </a:buClr>
            </a:pP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                 Kazandırdıkları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latin typeface="Comic Sans MS" panose="030F0702030302020204" pitchFamily="66" charset="0"/>
              </a:rPr>
              <a:t>	Çalışanlar gizlilik bilincini pekiştirir.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	Bilgi paylaşımında sınırları öğrenir.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latin typeface="Comic Sans MS" panose="030F0702030302020204" pitchFamily="66" charset="0"/>
              </a:rPr>
              <a:t>	Gizliliğin güven ve iş ahlakındaki rolü somutlaşır.</a:t>
            </a:r>
          </a:p>
        </p:txBody>
      </p:sp>
    </p:spTree>
    <p:extLst>
      <p:ext uri="{BB962C8B-B14F-4D97-AF65-F5344CB8AC3E}">
        <p14:creationId xmlns:p14="http://schemas.microsoft.com/office/powerpoint/2010/main" val="185745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6557" y="642771"/>
            <a:ext cx="8911687" cy="1280890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10-KAMU YARARINI GÖZETMEK</a:t>
            </a:r>
            <a:r>
              <a:rPr lang="tr-TR" dirty="0" smtClean="0">
                <a:latin typeface="Comic Sans MS" panose="030F0702030302020204" pitchFamily="66" charset="0"/>
              </a:rPr>
              <a:t/>
            </a:r>
            <a:br>
              <a:rPr lang="tr-TR" dirty="0" smtClean="0">
                <a:latin typeface="Comic Sans MS" panose="030F0702030302020204" pitchFamily="66" charset="0"/>
              </a:rPr>
            </a:b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9" y="2133599"/>
            <a:ext cx="12061371" cy="4435151"/>
          </a:xfrm>
        </p:spPr>
        <p:txBody>
          <a:bodyPr/>
          <a:lstStyle/>
          <a:p>
            <a:r>
              <a:rPr lang="tr-TR" sz="3200" b="1" dirty="0">
                <a:latin typeface="Comic Sans MS" panose="030F0702030302020204" pitchFamily="66" charset="0"/>
              </a:rPr>
              <a:t>İş ahlakında kamu yararını gözetmek, alınan kararların ve yapılan işlerin yalnızca 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kurum veya birey çıkarına değil, toplumun genel faydasına hizmet etmesini sağlamaktır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3200" b="1" dirty="0">
                <a:latin typeface="Comic Sans MS" panose="030F0702030302020204" pitchFamily="66" charset="0"/>
              </a:rPr>
              <a:t> Bu ilke, sosyal sorumluluk bilinciyle hareket etmeyi, çevreye, topluma ve gelecek nesillere karşı duyarlı olmayı içerir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 Kamu yararı gözetildiğinde, kurumlar güven kazanır ve sürdürülebilir bir iş modeli oluşturur.</a:t>
            </a:r>
          </a:p>
          <a:p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8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3528" y="624110"/>
            <a:ext cx="10568472" cy="691506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11-HEDİYE ALMA YASAĞI 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596" y="1315616"/>
            <a:ext cx="11262016" cy="2463282"/>
          </a:xfrm>
        </p:spPr>
        <p:txBody>
          <a:bodyPr/>
          <a:lstStyle/>
          <a:p>
            <a:r>
              <a:rPr lang="tr-TR" sz="2000" b="1" dirty="0">
                <a:latin typeface="Comic Sans MS" panose="030F0702030302020204" pitchFamily="66" charset="0"/>
              </a:rPr>
              <a:t>İş ahlakında hediye alma yasağı, çalışanların görevleriyle ilgili olarak çıkar çatışmasına yol açabilecek, tarafsızlığı zedeleyebilecek veya kurumun itibarını olumsuz etkileyebilecek hediyeleri kabul etmemesi ilkesidir.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 Bu kural, özellikle kamu kurumlarında ve büyük şirketlerde, kararların objektif ve adil şekilde alınmasını sağlamak için uygulanır. Amaç, çalışanların görevlerini kişisel çıkar yerine kurum ve toplum yararına yürütmesini garanti etmektir.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694" y="3778898"/>
            <a:ext cx="5427306" cy="30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7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22514" y="391886"/>
            <a:ext cx="1182810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                 </a:t>
            </a:r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Örnek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Oyun: “Hediye mi, Teşekkür mü?”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Bu oyun, hediye alma yasağını ekip içinde somutlaştırmak için uygulanabilir.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Amaç:</a:t>
            </a:r>
            <a:r>
              <a:rPr lang="tr-TR" sz="2000" b="1" dirty="0">
                <a:latin typeface="Comic Sans MS" panose="030F0702030302020204" pitchFamily="66" charset="0"/>
              </a:rPr>
              <a:t> Çalışanların hangi davranışların hediye alma yasağına aykırı olduğunu ayırt etmelerini sağlamak.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				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Nasıl Oynanır:</a:t>
            </a:r>
            <a:endParaRPr lang="tr-TR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1. 	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Senaryo kartları: </a:t>
            </a:r>
            <a:r>
              <a:rPr lang="tr-TR" sz="2000" b="1" dirty="0">
                <a:latin typeface="Comic Sans MS" panose="030F0702030302020204" pitchFamily="66" charset="0"/>
              </a:rPr>
              <a:t>Lider, farklı durumları içeren kartlar hazırlar.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	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Örnek: </a:t>
            </a:r>
            <a:r>
              <a:rPr lang="tr-TR" sz="2000" b="1" dirty="0">
                <a:latin typeface="Comic Sans MS" panose="030F0702030302020204" pitchFamily="66" charset="0"/>
              </a:rPr>
              <a:t>“Bir müşteri sana pahalı bir kalem hediye etti.”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	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Örnek:</a:t>
            </a:r>
            <a:r>
              <a:rPr lang="tr-TR" sz="2000" b="1" dirty="0">
                <a:latin typeface="Comic Sans MS" panose="030F0702030302020204" pitchFamily="66" charset="0"/>
              </a:rPr>
              <a:t> “Bir iş arkadaşın sana teşekkür etmek için kahve ısmarladı.”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2. 	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Karar verme: </a:t>
            </a:r>
            <a:r>
              <a:rPr lang="tr-TR" sz="2000" b="1" dirty="0">
                <a:latin typeface="Comic Sans MS" panose="030F0702030302020204" pitchFamily="66" charset="0"/>
              </a:rPr>
              <a:t>Katılımcılar sırayla kartı okur ve bunun hediye alma yasağına aykırı olup olmadığını söyler.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3. 	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Tartışma:</a:t>
            </a:r>
            <a:r>
              <a:rPr lang="tr-TR" sz="2000" b="1" dirty="0">
                <a:latin typeface="Comic Sans MS" panose="030F0702030302020204" pitchFamily="66" charset="0"/>
              </a:rPr>
              <a:t> Grup, verilen cevapları tartışır ve doğru yaklaşımı belirler.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4. 	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Sonuç:</a:t>
            </a:r>
            <a:r>
              <a:rPr lang="tr-TR" sz="2000" b="1" dirty="0">
                <a:latin typeface="Comic Sans MS" panose="030F0702030302020204" pitchFamily="66" charset="0"/>
              </a:rPr>
              <a:t> Ortak olarak “hediye alma yasağı ilkeleri” yazılır (örneğin: maddi değeri yüksek hediyeleri kabul etmemek, teşekkür amaçlı küçük jestleri ayırt etmek, çıkar çatışmasına yol açabilecek hediyeleri reddetmek).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				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Kazandırdıkları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omic Sans MS" panose="030F0702030302020204" pitchFamily="66" charset="0"/>
              </a:rPr>
              <a:t>	Çalışanlar hediye alma yasağının sınırlarını öğrenir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omic Sans MS" panose="030F0702030302020204" pitchFamily="66" charset="0"/>
              </a:rPr>
              <a:t>       Çıkar </a:t>
            </a:r>
            <a:r>
              <a:rPr lang="tr-TR" sz="2000" b="1" dirty="0">
                <a:latin typeface="Comic Sans MS" panose="030F0702030302020204" pitchFamily="66" charset="0"/>
              </a:rPr>
              <a:t>çatışması bilinci gelişir.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omic Sans MS" panose="030F0702030302020204" pitchFamily="66" charset="0"/>
              </a:rPr>
              <a:t>       İş </a:t>
            </a:r>
            <a:r>
              <a:rPr lang="tr-TR" sz="2000" b="1" dirty="0">
                <a:latin typeface="Comic Sans MS" panose="030F0702030302020204" pitchFamily="66" charset="0"/>
              </a:rPr>
              <a:t>ahlakında tarafsızlık ve güvenin önemi pekiştirilir.</a:t>
            </a:r>
          </a:p>
        </p:txBody>
      </p:sp>
    </p:spTree>
    <p:extLst>
      <p:ext uri="{BB962C8B-B14F-4D97-AF65-F5344CB8AC3E}">
        <p14:creationId xmlns:p14="http://schemas.microsoft.com/office/powerpoint/2010/main" val="217545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7856" y="652102"/>
            <a:ext cx="8911687" cy="128089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12-ÇIKAR ÇATIŞMASI NEDİR?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7078" y="2133600"/>
            <a:ext cx="5990253" cy="3777622"/>
          </a:xfrm>
        </p:spPr>
        <p:txBody>
          <a:bodyPr/>
          <a:lstStyle/>
          <a:p>
            <a:r>
              <a:rPr lang="tr-TR" sz="2800" b="1" dirty="0">
                <a:latin typeface="Comic Sans MS" panose="030F0702030302020204" pitchFamily="66" charset="0"/>
              </a:rPr>
              <a:t>Kişisel çıkar ile kurum çıkarının çatışması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Yakın akraba işe alımı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Taraflı karar verme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Yetkiyi kişisel fayda için kullanma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10" y="2024743"/>
            <a:ext cx="5026089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7077" cy="69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1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48882" y="671804"/>
            <a:ext cx="4954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latin typeface="Comic Sans MS" panose="030F0702030302020204" pitchFamily="66" charset="0"/>
              </a:rPr>
              <a:t>ETİK İKİLEM NEDİR ?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53143" y="2967334"/>
            <a:ext cx="58502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Doğru</a:t>
            </a:r>
            <a:r>
              <a:rPr lang="tr-TR" sz="2800" dirty="0">
                <a:latin typeface="Comic Sans MS" panose="030F0702030302020204" pitchFamily="66" charset="0"/>
              </a:rPr>
              <a:t> ile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yanlış</a:t>
            </a:r>
            <a:r>
              <a:rPr lang="tr-TR" sz="2800" dirty="0">
                <a:latin typeface="Comic Sans MS" panose="030F0702030302020204" pitchFamily="66" charset="0"/>
              </a:rPr>
              <a:t> arasında kalma </a:t>
            </a:r>
            <a:r>
              <a:rPr lang="tr-TR" sz="2800" dirty="0" smtClean="0">
                <a:latin typeface="Comic Sans MS" panose="030F0702030302020204" pitchFamily="66" charset="0"/>
              </a:rPr>
              <a:t>durumu</a:t>
            </a:r>
          </a:p>
          <a:p>
            <a:pPr>
              <a:buClr>
                <a:srgbClr val="FFC000"/>
              </a:buClr>
            </a:pPr>
            <a:endParaRPr lang="tr-TR" sz="2800" dirty="0">
              <a:latin typeface="Comic Sans MS" panose="030F0702030302020204" pitchFamily="66" charset="0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Yasal</a:t>
            </a:r>
            <a:r>
              <a:rPr lang="tr-TR" sz="2800" dirty="0">
                <a:latin typeface="Comic Sans MS" panose="030F0702030302020204" pitchFamily="66" charset="0"/>
              </a:rPr>
              <a:t> ama </a:t>
            </a: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etik olmayan </a:t>
            </a:r>
            <a:r>
              <a:rPr lang="tr-TR" sz="2800" dirty="0" smtClean="0">
                <a:latin typeface="Comic Sans MS" panose="030F0702030302020204" pitchFamily="66" charset="0"/>
              </a:rPr>
              <a:t>davranışlar</a:t>
            </a:r>
          </a:p>
          <a:p>
            <a:pPr>
              <a:buClr>
                <a:srgbClr val="FFC000"/>
              </a:buClr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 marL="457200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Comic Sans MS" panose="030F0702030302020204" pitchFamily="66" charset="0"/>
              </a:rPr>
              <a:t>Baskı </a:t>
            </a:r>
            <a:r>
              <a:rPr lang="tr-TR" sz="2800" dirty="0">
                <a:latin typeface="Comic Sans MS" panose="030F0702030302020204" pitchFamily="66" charset="0"/>
              </a:rPr>
              <a:t>altında karar verme</a:t>
            </a:r>
          </a:p>
        </p:txBody>
      </p:sp>
      <p:sp>
        <p:nvSpPr>
          <p:cNvPr id="4" name="AutoShape 2" descr="Tramvay Problemleri ve Etik İkilem Soruları: Siz Olsanız Ne Yapardınız? -  Evrim Ağacı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93306"/>
            <a:ext cx="5529943" cy="66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8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23012" y="446088"/>
            <a:ext cx="5868988" cy="6411912"/>
          </a:xfrm>
        </p:spPr>
        <p:txBody>
          <a:bodyPr>
            <a:normAutofit/>
          </a:bodyPr>
          <a:lstStyle/>
          <a:p>
            <a:r>
              <a:rPr lang="tr-TR" sz="2800" b="1" dirty="0"/>
              <a:t>Bir kamu kurumunda çalışan bir personel, yakın arkadaşının bir evrakında eksik olduğunu fark eder</a:t>
            </a:r>
            <a:r>
              <a:rPr lang="tr-TR" sz="2800" b="1" dirty="0" smtClean="0"/>
              <a:t>.</a:t>
            </a:r>
          </a:p>
          <a:p>
            <a:r>
              <a:rPr lang="tr-TR" sz="2800" b="1" dirty="0" smtClean="0">
                <a:solidFill>
                  <a:srgbClr val="00B050"/>
                </a:solidFill>
              </a:rPr>
              <a:t>Doğru </a:t>
            </a:r>
            <a:r>
              <a:rPr lang="tr-TR" sz="2800" b="1" dirty="0">
                <a:solidFill>
                  <a:srgbClr val="00B050"/>
                </a:solidFill>
              </a:rPr>
              <a:t>olan: </a:t>
            </a:r>
            <a:r>
              <a:rPr lang="tr-TR" sz="2800" b="1" dirty="0"/>
              <a:t>Evrakı eksik olduğu için işlemi </a:t>
            </a:r>
            <a:r>
              <a:rPr lang="tr-TR" sz="2800" b="1" dirty="0" smtClean="0"/>
              <a:t>durdurmak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Duygusal </a:t>
            </a:r>
            <a:r>
              <a:rPr lang="tr-TR" sz="2800" b="1" dirty="0">
                <a:solidFill>
                  <a:srgbClr val="FF0000"/>
                </a:solidFill>
              </a:rPr>
              <a:t>baskı: </a:t>
            </a:r>
            <a:r>
              <a:rPr lang="tr-TR" sz="2800" b="1" dirty="0"/>
              <a:t>Arkadaşına yardımcı olmak </a:t>
            </a:r>
            <a:r>
              <a:rPr lang="tr-TR" sz="2800" b="1" dirty="0" smtClean="0"/>
              <a:t>istemek.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👉</a:t>
            </a:r>
            <a:r>
              <a:rPr lang="tr-TR" sz="2800" b="1" dirty="0" smtClean="0"/>
              <a:t> </a:t>
            </a:r>
            <a:r>
              <a:rPr lang="tr-TR" sz="2800" b="1" dirty="0"/>
              <a:t>Kişi burada iki seçenek arasında kalır</a:t>
            </a:r>
            <a:r>
              <a:rPr lang="tr-TR" sz="2800" b="1" dirty="0" smtClean="0"/>
              <a:t>:</a:t>
            </a:r>
          </a:p>
          <a:p>
            <a:r>
              <a:rPr lang="tr-TR" sz="2800" b="1" dirty="0" smtClean="0"/>
              <a:t>Kurallara uymak</a:t>
            </a:r>
          </a:p>
          <a:p>
            <a:r>
              <a:rPr lang="tr-TR" sz="2800" b="1" dirty="0" smtClean="0"/>
              <a:t>İlişkiyi </a:t>
            </a:r>
            <a:r>
              <a:rPr lang="tr-TR" sz="2800" b="1" dirty="0"/>
              <a:t>korumak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1598612"/>
            <a:ext cx="4461553" cy="4755535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8621" y="261257"/>
            <a:ext cx="6074228" cy="659674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omic Sans MS" panose="030F0702030302020204" pitchFamily="66" charset="0"/>
              </a:rPr>
              <a:t>1-Doğru </a:t>
            </a:r>
            <a:r>
              <a:rPr lang="tr-TR" sz="2800" b="1" dirty="0">
                <a:latin typeface="Comic Sans MS" panose="030F0702030302020204" pitchFamily="66" charset="0"/>
              </a:rPr>
              <a:t>ile </a:t>
            </a:r>
            <a:r>
              <a:rPr lang="tr-TR" sz="2800" b="1" dirty="0" smtClean="0">
                <a:latin typeface="Comic Sans MS" panose="030F0702030302020204" pitchFamily="66" charset="0"/>
              </a:rPr>
              <a:t>Yanlış Arasında Kalma Durumu (Etik ikilem</a:t>
            </a:r>
            <a:r>
              <a:rPr lang="tr-TR" sz="2800" b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069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282" y="0"/>
            <a:ext cx="12014718" cy="718457"/>
          </a:xfrm>
        </p:spPr>
        <p:txBody>
          <a:bodyPr>
            <a:norm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İŞ AHLAKININ ÖNEMİ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18457"/>
            <a:ext cx="12192000" cy="6139543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1-Güven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Oluşturur: </a:t>
            </a:r>
            <a:r>
              <a:rPr lang="tr-TR" sz="2000" b="1" dirty="0" smtClean="0">
                <a:latin typeface="Comic Sans MS" panose="030F0702030302020204" pitchFamily="66" charset="0"/>
              </a:rPr>
              <a:t>İş </a:t>
            </a:r>
            <a:r>
              <a:rPr lang="tr-TR" sz="2000" b="1" dirty="0">
                <a:latin typeface="Comic Sans MS" panose="030F0702030302020204" pitchFamily="66" charset="0"/>
              </a:rPr>
              <a:t>ahlakı, çalışanlar ve yöneticiler arasında güven ortamı yaratır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Güven</a:t>
            </a:r>
            <a:r>
              <a:rPr lang="tr-TR" sz="2000" b="1" dirty="0">
                <a:latin typeface="Comic Sans MS" panose="030F0702030302020204" pitchFamily="66" charset="0"/>
              </a:rPr>
              <a:t>, ekip çalışmasını, iletişimi ve iş birliğini güçlendirir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Örnek</a:t>
            </a:r>
            <a:r>
              <a:rPr lang="tr-TR" sz="2000" b="1" dirty="0">
                <a:latin typeface="Comic Sans MS" panose="030F0702030302020204" pitchFamily="66" charset="0"/>
              </a:rPr>
              <a:t>: Söz verilen bir projenin zamanında ve eksiksiz tamamlanması, kurum içi güveni pekiştirir.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2-Kurumsal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İtibar Sağlar:</a:t>
            </a:r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Etik davranan kurumlar, çalışanlar, müşteriler ve toplum nezdinde saygınlık kazanır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Olumsuz </a:t>
            </a:r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etik davranışlar, itibar kaybına ve hukuki sorunlara yol açabilir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Örnek</a:t>
            </a:r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Rüşvet veya haksızlık içeren işlemler, kurumun güvenilirliğini 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zedeler.</a:t>
            </a:r>
            <a:endParaRPr lang="tr-T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3-Çalışan Motivasyonunu Arttırır: </a:t>
            </a:r>
            <a:r>
              <a:rPr lang="tr-TR" sz="2000" b="1" dirty="0">
                <a:latin typeface="Comic Sans MS" panose="030F0702030302020204" pitchFamily="66" charset="0"/>
              </a:rPr>
              <a:t>İş yerinde adaletli ve etik davranışlar, çalışanların kendilerini değerli hissetmelerini sağlar. Bu da verimliliği artırır ve şirket içindeki motivasyonu yükseltir.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4-Performans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ve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Verimlilik </a:t>
            </a:r>
            <a:r>
              <a:rPr lang="tr-TR" sz="2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Artar:</a:t>
            </a:r>
            <a:r>
              <a:rPr lang="tr-TR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İş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ahlakına sahip bir çalışan, sorumluluklarını daha titiz ve disiplinli yerine </a:t>
            </a:r>
            <a:r>
              <a:rPr lang="tr-TR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getirir;Verimlilik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artar, hatalar azalır ve iş süreçleri daha sağlıklı yürür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Uzun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Vadeli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Başarı Elde Edilir: </a:t>
            </a:r>
            <a:r>
              <a:rPr lang="tr-TR" sz="2000" b="1" dirty="0">
                <a:latin typeface="Comic Sans MS" panose="030F0702030302020204" pitchFamily="66" charset="0"/>
              </a:rPr>
              <a:t>Etik değerler üzerine kurulu bir iş kültürü, şirketin sürdürülebilirliğini destekler. Kısa vadeli kazançlardan ziyade, uzun vadeli stratejiler geliştirilmesine katkı sağlar.</a:t>
            </a:r>
          </a:p>
        </p:txBody>
      </p:sp>
    </p:spTree>
    <p:extLst>
      <p:ext uri="{BB962C8B-B14F-4D97-AF65-F5344CB8AC3E}">
        <p14:creationId xmlns:p14="http://schemas.microsoft.com/office/powerpoint/2010/main" val="721006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4410" y="130629"/>
            <a:ext cx="6097590" cy="6727371"/>
          </a:xfrm>
        </p:spPr>
        <p:txBody>
          <a:bodyPr>
            <a:normAutofit/>
          </a:bodyPr>
          <a:lstStyle/>
          <a:p>
            <a:r>
              <a:rPr lang="tr-TR" sz="2800" b="1" dirty="0"/>
              <a:t>Bir yönetici, mevzuata uygun olduğu için çalışanlara fazla mesai yazmaz, ama çalışanlar zaten yoğun şekilde çalışmaktadır</a:t>
            </a:r>
            <a:r>
              <a:rPr lang="tr-TR" sz="2800" b="1" dirty="0" smtClean="0"/>
              <a:t>.</a:t>
            </a:r>
          </a:p>
          <a:p>
            <a:r>
              <a:rPr lang="tr-TR" sz="2800" b="1" dirty="0" smtClean="0">
                <a:solidFill>
                  <a:srgbClr val="00B050"/>
                </a:solidFill>
              </a:rPr>
              <a:t>Yasal </a:t>
            </a:r>
            <a:r>
              <a:rPr lang="tr-TR" sz="2800" b="1" dirty="0">
                <a:solidFill>
                  <a:srgbClr val="00B050"/>
                </a:solidFill>
              </a:rPr>
              <a:t>mı? </a:t>
            </a:r>
            <a:r>
              <a:rPr lang="tr-TR" sz="2800" b="1" dirty="0"/>
              <a:t>Evet, çünkü zorunlu </a:t>
            </a:r>
            <a:r>
              <a:rPr lang="tr-TR" sz="2800" b="1" dirty="0" smtClean="0"/>
              <a:t>değil</a:t>
            </a:r>
          </a:p>
          <a:p>
            <a:r>
              <a:rPr lang="tr-TR" sz="2800" b="1" dirty="0" smtClean="0">
                <a:solidFill>
                  <a:srgbClr val="00B050"/>
                </a:solidFill>
              </a:rPr>
              <a:t>Etik </a:t>
            </a:r>
            <a:r>
              <a:rPr lang="tr-TR" sz="2800" b="1" dirty="0">
                <a:solidFill>
                  <a:srgbClr val="00B050"/>
                </a:solidFill>
              </a:rPr>
              <a:t>mi? </a:t>
            </a:r>
            <a:r>
              <a:rPr lang="tr-TR" sz="2800" b="1" dirty="0"/>
              <a:t>Hayır, çünkü çalışan hakkaniyetli şekilde </a:t>
            </a:r>
            <a:r>
              <a:rPr lang="tr-TR" sz="2800" b="1" dirty="0" smtClean="0"/>
              <a:t>değerlendirilmemiştir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👉</a:t>
            </a:r>
            <a:r>
              <a:rPr lang="tr-TR" sz="2800" b="1" dirty="0" smtClean="0"/>
              <a:t> </a:t>
            </a:r>
            <a:r>
              <a:rPr lang="tr-TR" sz="2800" b="1" dirty="0"/>
              <a:t>Bu durumda davranış kanunen doğru ama vicdanen sorunludur.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23" y="1598612"/>
            <a:ext cx="4542387" cy="5259388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62269" y="261257"/>
            <a:ext cx="4870579" cy="659674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omic Sans MS" panose="030F0702030302020204" pitchFamily="66" charset="0"/>
              </a:rPr>
              <a:t>2-Yasal Ama Etik Olmayan Davranış(Etik ikilem</a:t>
            </a:r>
            <a:r>
              <a:rPr lang="tr-TR" sz="2800" b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583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253" y="130629"/>
            <a:ext cx="6201747" cy="6727371"/>
          </a:xfrm>
        </p:spPr>
        <p:txBody>
          <a:bodyPr>
            <a:normAutofit/>
          </a:bodyPr>
          <a:lstStyle/>
          <a:p>
            <a:r>
              <a:rPr lang="tr-TR" sz="2800" b="1" dirty="0"/>
              <a:t>Bir çalışan, amirinden “bu işi bugün bitir, nasıl yaparsan yap” talimatı alır. Süre çok kısadır</a:t>
            </a:r>
            <a:r>
              <a:rPr lang="tr-TR" sz="2800" b="1" dirty="0" smtClean="0"/>
              <a:t>.</a:t>
            </a:r>
          </a:p>
          <a:p>
            <a:r>
              <a:rPr lang="tr-TR" sz="2800" b="1" dirty="0" smtClean="0">
                <a:solidFill>
                  <a:srgbClr val="00B050"/>
                </a:solidFill>
              </a:rPr>
              <a:t>Çalışanın </a:t>
            </a:r>
            <a:r>
              <a:rPr lang="tr-TR" sz="2800" b="1" dirty="0">
                <a:solidFill>
                  <a:srgbClr val="00B050"/>
                </a:solidFill>
              </a:rPr>
              <a:t>seçenekleri</a:t>
            </a:r>
            <a:r>
              <a:rPr lang="tr-TR" sz="28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tr-TR" sz="2800" b="1" dirty="0" smtClean="0"/>
              <a:t>Kurallara </a:t>
            </a:r>
            <a:r>
              <a:rPr lang="tr-TR" sz="2800" b="1" dirty="0"/>
              <a:t>uygun ama geç teslim </a:t>
            </a:r>
            <a:r>
              <a:rPr lang="tr-TR" sz="2800" b="1" dirty="0" smtClean="0"/>
              <a:t>etmek</a:t>
            </a:r>
          </a:p>
          <a:p>
            <a:r>
              <a:rPr lang="tr-TR" sz="2800" b="1" dirty="0" smtClean="0"/>
              <a:t>Kuralları </a:t>
            </a:r>
            <a:r>
              <a:rPr lang="tr-TR" sz="2800" b="1" dirty="0"/>
              <a:t>esnetip hızlıca </a:t>
            </a:r>
            <a:r>
              <a:rPr lang="tr-TR" sz="2800" b="1" dirty="0" smtClean="0"/>
              <a:t>bitirmek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👉 </a:t>
            </a:r>
            <a:r>
              <a:rPr lang="tr-TR" sz="2800" b="1" dirty="0">
                <a:solidFill>
                  <a:srgbClr val="00B050"/>
                </a:solidFill>
              </a:rPr>
              <a:t>Baskı nedeniyle kişi</a:t>
            </a:r>
            <a:r>
              <a:rPr lang="tr-TR" sz="2800" b="1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tr-TR" sz="2800" b="1" dirty="0" smtClean="0"/>
              <a:t>Hatalı </a:t>
            </a:r>
            <a:r>
              <a:rPr lang="tr-TR" sz="2800" b="1" dirty="0"/>
              <a:t>işlem </a:t>
            </a:r>
            <a:r>
              <a:rPr lang="tr-TR" sz="2800" b="1" dirty="0" err="1" smtClean="0"/>
              <a:t>yapabilir.Etik</a:t>
            </a:r>
            <a:r>
              <a:rPr lang="tr-TR" sz="2800" b="1" dirty="0" smtClean="0"/>
              <a:t> </a:t>
            </a:r>
            <a:r>
              <a:rPr lang="tr-TR" sz="2800" b="1" dirty="0"/>
              <a:t>dışı yollara </a:t>
            </a:r>
            <a:r>
              <a:rPr lang="tr-TR" sz="2800" b="1" dirty="0" err="1" smtClean="0"/>
              <a:t>başvurabilir.Bu</a:t>
            </a:r>
            <a:r>
              <a:rPr lang="tr-TR" sz="2800" b="1" dirty="0" smtClean="0"/>
              <a:t> </a:t>
            </a:r>
            <a:r>
              <a:rPr lang="tr-TR" sz="2800" b="1" dirty="0"/>
              <a:t>da baskının etik kararları zorlaştırdığını gösterir.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598612"/>
            <a:ext cx="4553339" cy="4568923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62269" y="261257"/>
            <a:ext cx="4870579" cy="6596743"/>
          </a:xfrm>
        </p:spPr>
        <p:txBody>
          <a:bodyPr>
            <a:normAutofit/>
          </a:bodyPr>
          <a:lstStyle/>
          <a:p>
            <a:r>
              <a:rPr lang="nn-NO" sz="2800" b="1" dirty="0" smtClean="0">
                <a:latin typeface="Comic Sans MS" panose="030F0702030302020204" pitchFamily="66" charset="0"/>
              </a:rPr>
              <a:t>3️</a:t>
            </a:r>
            <a:r>
              <a:rPr lang="tr-TR" sz="2800" b="1" dirty="0" smtClean="0">
                <a:latin typeface="Comic Sans MS" panose="030F0702030302020204" pitchFamily="66" charset="0"/>
              </a:rPr>
              <a:t>-</a:t>
            </a:r>
            <a:r>
              <a:rPr lang="nn-NO" sz="2800" b="1" dirty="0" smtClean="0">
                <a:latin typeface="Comic Sans MS" panose="030F0702030302020204" pitchFamily="66" charset="0"/>
              </a:rPr>
              <a:t> </a:t>
            </a:r>
            <a:r>
              <a:rPr lang="nn-NO" sz="2800" b="1" dirty="0">
                <a:latin typeface="Comic Sans MS" panose="030F0702030302020204" pitchFamily="66" charset="0"/>
              </a:rPr>
              <a:t>Baskı </a:t>
            </a:r>
            <a:r>
              <a:rPr lang="tr-TR" sz="2800" b="1" dirty="0" smtClean="0">
                <a:latin typeface="Comic Sans MS" panose="030F0702030302020204" pitchFamily="66" charset="0"/>
              </a:rPr>
              <a:t>A</a:t>
            </a:r>
            <a:r>
              <a:rPr lang="nn-NO" sz="2800" b="1" dirty="0" smtClean="0">
                <a:latin typeface="Comic Sans MS" panose="030F0702030302020204" pitchFamily="66" charset="0"/>
              </a:rPr>
              <a:t>ltında </a:t>
            </a:r>
            <a:r>
              <a:rPr lang="tr-TR" sz="2800" b="1" dirty="0" smtClean="0">
                <a:latin typeface="Comic Sans MS" panose="030F0702030302020204" pitchFamily="66" charset="0"/>
              </a:rPr>
              <a:t>K</a:t>
            </a:r>
            <a:r>
              <a:rPr lang="nn-NO" sz="2800" b="1" dirty="0" smtClean="0">
                <a:latin typeface="Comic Sans MS" panose="030F0702030302020204" pitchFamily="66" charset="0"/>
              </a:rPr>
              <a:t>arar </a:t>
            </a:r>
            <a:r>
              <a:rPr lang="tr-TR" sz="2800" b="1" dirty="0">
                <a:latin typeface="Comic Sans MS" panose="030F0702030302020204" pitchFamily="66" charset="0"/>
              </a:rPr>
              <a:t>V</a:t>
            </a:r>
            <a:r>
              <a:rPr lang="nn-NO" sz="2800" b="1" dirty="0" smtClean="0">
                <a:latin typeface="Comic Sans MS" panose="030F0702030302020204" pitchFamily="66" charset="0"/>
              </a:rPr>
              <a:t>erme</a:t>
            </a:r>
            <a:r>
              <a:rPr lang="tr-TR" sz="2800" b="1" dirty="0" smtClean="0">
                <a:latin typeface="Comic Sans MS" panose="030F0702030302020204" pitchFamily="66" charset="0"/>
              </a:rPr>
              <a:t> Durumu(Etik ikilem</a:t>
            </a:r>
            <a:r>
              <a:rPr lang="tr-TR" sz="2800" b="1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318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6873" y="624110"/>
            <a:ext cx="10615127" cy="766151"/>
          </a:xfrm>
        </p:spPr>
        <p:txBody>
          <a:bodyPr/>
          <a:lstStyle/>
          <a:p>
            <a:r>
              <a:rPr lang="tr-TR" dirty="0">
                <a:solidFill>
                  <a:srgbClr val="00B050"/>
                </a:solidFill>
                <a:latin typeface="Comic Sans MS" panose="030F0702030302020204" pitchFamily="66" charset="0"/>
              </a:rPr>
              <a:t>İŞ AHLAKI ÖRNEK </a:t>
            </a:r>
            <a:r>
              <a:rPr lang="tr-T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DURUM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098" y="1390262"/>
            <a:ext cx="11496902" cy="5467738"/>
          </a:xfrm>
        </p:spPr>
        <p:txBody>
          <a:bodyPr/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💬 Durum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000" b="1" dirty="0">
                <a:latin typeface="Comic Sans MS" panose="030F0702030302020204" pitchFamily="66" charset="0"/>
              </a:rPr>
              <a:t>“Bir çalışan, arkadaşının geç kaldığını görmezden geliyor.”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🔍 Değerlendirme: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⚠️ Tartışmalı durum — Hem Bağlama Hem de Niyete Bağlıdır</a:t>
            </a:r>
            <a:r>
              <a:rPr lang="tr-TR" sz="2000" b="1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💬 Açıklama: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Eğer </a:t>
            </a:r>
            <a:r>
              <a:rPr lang="tr-TR" sz="2000" b="1" dirty="0">
                <a:latin typeface="Comic Sans MS" panose="030F0702030302020204" pitchFamily="66" charset="0"/>
              </a:rPr>
              <a:t>çalışan arkadaşını korumak için (ancak bu davranış kurumu olumsuz etkilemiyorsa) görmezden geliyorsa,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insani ve </a:t>
            </a:r>
            <a:r>
              <a:rPr lang="tr-TR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empatik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bir yönü vardır.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Fakat </a:t>
            </a:r>
            <a:r>
              <a:rPr lang="tr-TR" sz="2000" b="1" dirty="0">
                <a:latin typeface="Comic Sans MS" panose="030F0702030302020204" pitchFamily="66" charset="0"/>
              </a:rPr>
              <a:t>sürekli geç kalan birini bilerek gizliyorsa ya da bu durum ekip disiplinini bozuyorsa, </a:t>
            </a:r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 zaman etik dışı sayılır</a:t>
            </a:r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⚖️ Sonuç: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“Kısa süreli iyi niyetle yapılan bir görmezden gelme insani olabilir,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✅</a:t>
            </a:r>
          </a:p>
          <a:p>
            <a:r>
              <a:rPr lang="tr-T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Ama sürekli hale geldiğinde iş ahlakına zarar verir.” </a:t>
            </a:r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❌</a:t>
            </a:r>
            <a:endParaRPr lang="tr-T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1954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6F992FE3-833F-BB7F-21A0-38F6855A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04" y="172673"/>
            <a:ext cx="11787108" cy="79991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İŞ ETİĞİNDE UYGUN DAVRANIŞLARIN SONUÇLARI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7CD56E2E-6B35-8722-BE33-44C1F9733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" y="1240971"/>
            <a:ext cx="6020112" cy="55339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omic Sans MS" panose="030F0702030302020204" pitchFamily="66" charset="0"/>
              </a:rPr>
              <a:t>İş </a:t>
            </a:r>
            <a:r>
              <a:rPr lang="tr-TR" sz="2800" b="1" dirty="0">
                <a:latin typeface="Comic Sans MS" panose="030F0702030302020204" pitchFamily="66" charset="0"/>
              </a:rPr>
              <a:t>ortamında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saygınlık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smtClean="0">
                <a:latin typeface="Comic Sans MS" panose="030F0702030302020204" pitchFamily="66" charset="0"/>
              </a:rPr>
              <a:t>kazanma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Güvenilirlik</a:t>
            </a:r>
            <a:endParaRPr lang="tr-TR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omic Sans MS" panose="030F0702030302020204" pitchFamily="66" charset="0"/>
              </a:rPr>
              <a:t>İş </a:t>
            </a:r>
            <a:r>
              <a:rPr lang="tr-TR" sz="2800" b="1" dirty="0">
                <a:latin typeface="Comic Sans MS" panose="030F0702030302020204" pitchFamily="66" charset="0"/>
              </a:rPr>
              <a:t>dünyasında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iyi bir imaja </a:t>
            </a:r>
            <a:r>
              <a:rPr lang="tr-TR" sz="2800" b="1" dirty="0">
                <a:latin typeface="Comic Sans MS" panose="030F0702030302020204" pitchFamily="66" charset="0"/>
              </a:rPr>
              <a:t>sahip </a:t>
            </a:r>
            <a:r>
              <a:rPr lang="tr-TR" sz="2800" b="1" dirty="0" smtClean="0">
                <a:latin typeface="Comic Sans MS" panose="030F0702030302020204" pitchFamily="66" charset="0"/>
              </a:rPr>
              <a:t>olma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omic Sans MS" panose="030F0702030302020204" pitchFamily="66" charset="0"/>
              </a:rPr>
              <a:t>İş </a:t>
            </a:r>
            <a:r>
              <a:rPr lang="tr-TR" sz="2800" b="1" dirty="0">
                <a:latin typeface="Comic Sans MS" panose="030F0702030302020204" pitchFamily="66" charset="0"/>
              </a:rPr>
              <a:t>hayatında karşılaşılacak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problemlerin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çözümünde kolaylık </a:t>
            </a:r>
            <a:r>
              <a:rPr lang="tr-TR" sz="2800" b="1" dirty="0" smtClean="0">
                <a:latin typeface="Comic Sans MS" panose="030F0702030302020204" pitchFamily="66" charset="0"/>
              </a:rPr>
              <a:t>görme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Comic Sans MS" panose="030F0702030302020204" pitchFamily="66" charset="0"/>
              </a:rPr>
              <a:t>Etik </a:t>
            </a:r>
            <a:r>
              <a:rPr lang="tr-TR" sz="2800" b="1" dirty="0">
                <a:latin typeface="Comic Sans MS" panose="030F0702030302020204" pitchFamily="66" charset="0"/>
              </a:rPr>
              <a:t>değerlerle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kalite yönetimi</a:t>
            </a:r>
            <a:r>
              <a:rPr lang="tr-TR" sz="2800" b="1" dirty="0">
                <a:latin typeface="Comic Sans MS" panose="030F0702030302020204" pitchFamily="66" charset="0"/>
              </a:rPr>
              <a:t>, </a:t>
            </a:r>
            <a:r>
              <a:rPr lang="tr-T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stratejik planlama </a:t>
            </a:r>
            <a:r>
              <a:rPr lang="tr-TR" sz="2800" b="1" dirty="0">
                <a:latin typeface="Comic Sans MS" panose="030F0702030302020204" pitchFamily="66" charset="0"/>
              </a:rPr>
              <a:t>gibi alanların yönetilmesine de yardımcı </a:t>
            </a:r>
            <a:r>
              <a:rPr lang="tr-TR" sz="2800" b="1" dirty="0" smtClean="0">
                <a:latin typeface="Comic Sans MS" panose="030F0702030302020204" pitchFamily="66" charset="0"/>
              </a:rPr>
              <a:t>olma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b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2800" b="1" dirty="0">
              <a:latin typeface="Comic Sans MS" panose="030F0702030302020204" pitchFamily="66" charset="0"/>
            </a:endParaRPr>
          </a:p>
          <a:p>
            <a:endParaRPr lang="tr-TR" sz="2800" dirty="0"/>
          </a:p>
        </p:txBody>
      </p:sp>
      <p:sp>
        <p:nvSpPr>
          <p:cNvPr id="21" name="İçerik Yer Tutucusu 20">
            <a:extLst>
              <a:ext uri="{FF2B5EF4-FFF2-40B4-BE49-F238E27FC236}">
                <a16:creationId xmlns:a16="http://schemas.microsoft.com/office/drawing/2014/main" id="{EE1B7DBC-25D6-29F3-6D9F-9FF88315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858" y="972590"/>
            <a:ext cx="5852160" cy="58854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r-TR" sz="3600" dirty="0"/>
          </a:p>
          <a:p>
            <a:pPr fontAlgn="base">
              <a:lnSpc>
                <a:spcPct val="107000"/>
              </a:lnSpc>
              <a:spcAft>
                <a:spcPts val="15"/>
              </a:spcAft>
              <a:buClr>
                <a:schemeClr val="accent1">
                  <a:lumMod val="60000"/>
                  <a:lumOff val="40000"/>
                </a:schemeClr>
              </a:buClr>
              <a:buSzPts val="2400"/>
              <a:buFont typeface="Wingdings" panose="05000000000000000000" pitchFamily="2" charset="2"/>
              <a:buChar char="Ø"/>
            </a:pPr>
            <a:r>
              <a:rPr lang="tr-TR" sz="5900" b="1" dirty="0" smtClean="0">
                <a:latin typeface="Comic Sans MS" panose="030F0702030302020204" pitchFamily="66" charset="0"/>
              </a:rPr>
              <a:t>Etik </a:t>
            </a:r>
            <a:r>
              <a:rPr lang="tr-TR" sz="5900" b="1" dirty="0">
                <a:latin typeface="Comic Sans MS" panose="030F0702030302020204" pitchFamily="66" charset="0"/>
              </a:rPr>
              <a:t>değerlerle kurumların </a:t>
            </a:r>
            <a:r>
              <a:rPr lang="tr-TR" sz="5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sosyal sorumluluklarını </a:t>
            </a:r>
            <a:r>
              <a:rPr lang="tr-TR" sz="5900" b="1" dirty="0">
                <a:latin typeface="Comic Sans MS" panose="030F0702030302020204" pitchFamily="66" charset="0"/>
              </a:rPr>
              <a:t>düzenli bir şekilde yerine getirmesini </a:t>
            </a:r>
            <a:r>
              <a:rPr lang="tr-TR" sz="5900" b="1" dirty="0" smtClean="0">
                <a:latin typeface="Comic Sans MS" panose="030F0702030302020204" pitchFamily="66" charset="0"/>
              </a:rPr>
              <a:t>sağlama</a:t>
            </a:r>
          </a:p>
          <a:p>
            <a:pPr fontAlgn="base">
              <a:lnSpc>
                <a:spcPct val="107000"/>
              </a:lnSpc>
              <a:spcAft>
                <a:spcPts val="15"/>
              </a:spcAft>
              <a:buClr>
                <a:srgbClr val="CCCCFF"/>
              </a:buClr>
              <a:buSzPts val="2400"/>
              <a:buFont typeface="Wingdings" panose="05000000000000000000" pitchFamily="2" charset="2"/>
              <a:buChar char="Ø"/>
            </a:pPr>
            <a:endParaRPr lang="tr-TR" sz="5900" b="1" dirty="0" smtClean="0">
              <a:latin typeface="Comic Sans MS" panose="030F0702030302020204" pitchFamily="66" charset="0"/>
            </a:endParaRPr>
          </a:p>
          <a:p>
            <a:pPr fontAlgn="base">
              <a:lnSpc>
                <a:spcPct val="107000"/>
              </a:lnSpc>
              <a:spcAft>
                <a:spcPts val="15"/>
              </a:spcAft>
              <a:buClr>
                <a:schemeClr val="accent1">
                  <a:lumMod val="60000"/>
                  <a:lumOff val="40000"/>
                </a:schemeClr>
              </a:buClr>
              <a:buSzPts val="2400"/>
              <a:buFont typeface="Wingdings" panose="05000000000000000000" pitchFamily="2" charset="2"/>
              <a:buChar char="Ø"/>
            </a:pPr>
            <a:r>
              <a:rPr lang="tr-TR" sz="5900" b="1" dirty="0" smtClean="0">
                <a:latin typeface="Comic Sans MS" panose="030F0702030302020204" pitchFamily="66" charset="0"/>
              </a:rPr>
              <a:t>Etik </a:t>
            </a:r>
            <a:r>
              <a:rPr lang="tr-TR" sz="5900" b="1" dirty="0">
                <a:latin typeface="Comic Sans MS" panose="030F0702030302020204" pitchFamily="66" charset="0"/>
              </a:rPr>
              <a:t>değerlerle </a:t>
            </a:r>
            <a:r>
              <a:rPr lang="tr-TR" sz="5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haksız rekabetin engellenmesini </a:t>
            </a:r>
            <a:r>
              <a:rPr lang="tr-TR" sz="5900" b="1" dirty="0" smtClean="0">
                <a:latin typeface="Comic Sans MS" panose="030F0702030302020204" pitchFamily="66" charset="0"/>
              </a:rPr>
              <a:t>sağlama</a:t>
            </a:r>
          </a:p>
          <a:p>
            <a:pPr fontAlgn="base">
              <a:lnSpc>
                <a:spcPct val="107000"/>
              </a:lnSpc>
              <a:spcAft>
                <a:spcPts val="15"/>
              </a:spcAft>
              <a:buClr>
                <a:srgbClr val="CCCCFF"/>
              </a:buClr>
              <a:buSzPts val="2400"/>
              <a:buFont typeface="Wingdings" panose="05000000000000000000" pitchFamily="2" charset="2"/>
              <a:buChar char="Ø"/>
            </a:pPr>
            <a:endParaRPr lang="tr-TR" sz="5900" b="1" dirty="0" smtClean="0">
              <a:latin typeface="Comic Sans MS" panose="030F0702030302020204" pitchFamily="66" charset="0"/>
            </a:endParaRPr>
          </a:p>
          <a:p>
            <a:pPr fontAlgn="base">
              <a:lnSpc>
                <a:spcPct val="107000"/>
              </a:lnSpc>
              <a:spcAft>
                <a:spcPts val="15"/>
              </a:spcAft>
              <a:buClr>
                <a:schemeClr val="accent1">
                  <a:lumMod val="60000"/>
                  <a:lumOff val="40000"/>
                </a:schemeClr>
              </a:buClr>
              <a:buSzPts val="2400"/>
              <a:buFont typeface="Wingdings" panose="05000000000000000000" pitchFamily="2" charset="2"/>
              <a:buChar char="Ø"/>
            </a:pPr>
            <a:r>
              <a:rPr lang="tr-TR" sz="5900" b="1" dirty="0" smtClean="0">
                <a:latin typeface="Comic Sans MS" panose="030F0702030302020204" pitchFamily="66" charset="0"/>
              </a:rPr>
              <a:t>İş </a:t>
            </a:r>
            <a:r>
              <a:rPr lang="tr-TR" sz="5900" b="1" dirty="0">
                <a:latin typeface="Comic Sans MS" panose="030F0702030302020204" pitchFamily="66" charset="0"/>
              </a:rPr>
              <a:t>ortamında </a:t>
            </a:r>
            <a:r>
              <a:rPr lang="tr-TR" sz="59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kabul görme </a:t>
            </a:r>
            <a:r>
              <a:rPr lang="tr-TR" sz="5900" b="1" dirty="0">
                <a:latin typeface="Comic Sans MS" panose="030F0702030302020204" pitchFamily="66" charset="0"/>
              </a:rPr>
              <a:t>vs.</a:t>
            </a:r>
            <a:r>
              <a:rPr lang="tr-TR" sz="6700" b="1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3829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6873" y="363894"/>
            <a:ext cx="10615127" cy="150647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ETİK DEĞERLERE UYMAYAN DAVRANIŞLARIN</a:t>
            </a:r>
            <a:r>
              <a:rPr lang="tr-TR" dirty="0" smtClean="0">
                <a:latin typeface="Comic Sans MS" panose="030F0702030302020204" pitchFamily="66" charset="0"/>
              </a:rPr>
              <a:t/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KİŞİSEL</a:t>
            </a:r>
            <a:r>
              <a:rPr lang="tr-TR" b="1" dirty="0" smtClean="0"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SONUÇLARI: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27" y="1870364"/>
            <a:ext cx="12108873" cy="4987636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İşini kaybetme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Saygınlığını kaybetme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Toplumdan soyutlanma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Güvenirliğini yitirme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Kişisel benliğin zarar görmesi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Mesleksel ve örgütsel bağlılığın zayıflaması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Özsaygının yitirilmesi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Çalışma arkadaşlarıyla ilişkilerin bozulması 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Kişisel imajın bozulması 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38435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2188" y="373224"/>
            <a:ext cx="10549812" cy="1175658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ETİK DEĞERLERE UYMAYAN </a:t>
            </a:r>
            <a:r>
              <a:rPr lang="tr-TR" b="1" dirty="0" smtClean="0">
                <a:latin typeface="Comic Sans MS" panose="030F0702030302020204" pitchFamily="66" charset="0"/>
              </a:rPr>
              <a:t>DAVRANIŞLARIN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KURUMSAL </a:t>
            </a: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SONUÇLARI: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38335" y="1737360"/>
            <a:ext cx="11053664" cy="5120640"/>
          </a:xfrm>
        </p:spPr>
        <p:txBody>
          <a:bodyPr/>
          <a:lstStyle/>
          <a:p>
            <a:r>
              <a:rPr lang="tr-TR" sz="3200" b="1" dirty="0">
                <a:latin typeface="Comic Sans MS" panose="030F0702030302020204" pitchFamily="66" charset="0"/>
              </a:rPr>
              <a:t>Saygınlığını yitirme </a:t>
            </a:r>
          </a:p>
          <a:p>
            <a:r>
              <a:rPr lang="tr-TR" sz="3200" b="1" dirty="0">
                <a:latin typeface="Comic Sans MS" panose="030F0702030302020204" pitchFamily="66" charset="0"/>
              </a:rPr>
              <a:t>Müşterisini kaybetme </a:t>
            </a:r>
          </a:p>
          <a:p>
            <a:r>
              <a:rPr lang="tr-TR" sz="3200" b="1" dirty="0">
                <a:latin typeface="Comic Sans MS" panose="030F0702030302020204" pitchFamily="66" charset="0"/>
              </a:rPr>
              <a:t>İmajının zedelenmesi </a:t>
            </a:r>
          </a:p>
          <a:p>
            <a:r>
              <a:rPr lang="tr-TR" sz="3200" b="1" dirty="0">
                <a:latin typeface="Comic Sans MS" panose="030F0702030302020204" pitchFamily="66" charset="0"/>
              </a:rPr>
              <a:t>İşbirliğinin zayıflaması </a:t>
            </a:r>
          </a:p>
          <a:p>
            <a:r>
              <a:rPr lang="tr-TR" sz="3200" b="1" dirty="0">
                <a:latin typeface="Comic Sans MS" panose="030F0702030302020204" pitchFamily="66" charset="0"/>
              </a:rPr>
              <a:t>Grup çalışmalarının etkililiğini yitirmesi </a:t>
            </a:r>
          </a:p>
          <a:p>
            <a:r>
              <a:rPr lang="tr-TR" sz="3200" b="1" dirty="0">
                <a:latin typeface="Comic Sans MS" panose="030F0702030302020204" pitchFamily="66" charset="0"/>
              </a:rPr>
              <a:t>Kurum içi iletişimin zarar görmesi </a:t>
            </a:r>
          </a:p>
          <a:p>
            <a:r>
              <a:rPr lang="tr-TR" sz="3200" b="1" dirty="0">
                <a:latin typeface="Comic Sans MS" panose="030F0702030302020204" pitchFamily="66" charset="0"/>
              </a:rPr>
              <a:t>Örgütsel bağlılığın zayıflaması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759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40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11"/>
            <a:ext cx="12192000" cy="600178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0"/>
            <a:ext cx="12192000" cy="1027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tr-TR" sz="8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tr-TR" sz="8000" i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E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</a:t>
            </a:r>
            <a:r>
              <a:rPr lang="tr-TR" sz="80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Ğ</a:t>
            </a:r>
            <a:r>
              <a:rPr lang="tr-TR" sz="8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</a:t>
            </a:r>
            <a:r>
              <a:rPr lang="tr-TR" sz="8000" i="1" dirty="0" smtClean="0">
                <a:latin typeface="Comic Sans MS" panose="030F0702030302020204" pitchFamily="66" charset="0"/>
              </a:rPr>
              <a:t> </a:t>
            </a:r>
            <a:r>
              <a:rPr lang="tr-TR" sz="80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Ç</a:t>
            </a:r>
            <a:r>
              <a:rPr lang="tr-TR" sz="8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İ</a:t>
            </a:r>
            <a:r>
              <a:rPr lang="tr-TR" sz="80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</a:t>
            </a:r>
            <a:r>
              <a:rPr lang="tr-TR" sz="8000" i="1" dirty="0" smtClean="0">
                <a:latin typeface="Comic Sans MS" panose="030F0702030302020204" pitchFamily="66" charset="0"/>
              </a:rPr>
              <a:t> </a:t>
            </a:r>
            <a:endParaRPr lang="tr-TR" sz="8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9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omic Sans MS" panose="030F0702030302020204" pitchFamily="66" charset="0"/>
              </a:rPr>
              <a:t>İŞ AHLAKININ TEMEL İLKELERİ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86613" y="1905000"/>
            <a:ext cx="5598368" cy="4953000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1-Doğruluk, Dürüstlük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2-Adalet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3-Eşitlik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4-Sorumluluk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5-Tarafsızlık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6-Sevgi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11033" y="1905000"/>
            <a:ext cx="5293578" cy="473177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7-Saygı</a:t>
            </a:r>
          </a:p>
          <a:p>
            <a:r>
              <a:rPr lang="tr-TR" sz="2800" b="1" dirty="0">
                <a:latin typeface="Comic Sans MS" panose="030F0702030302020204" pitchFamily="66" charset="0"/>
              </a:rPr>
              <a:t>8-Tutumluluk</a:t>
            </a:r>
          </a:p>
          <a:p>
            <a:r>
              <a:rPr lang="tr-TR" sz="2800" b="1" dirty="0" smtClean="0">
                <a:latin typeface="Comic Sans MS" panose="030F0702030302020204" pitchFamily="66" charset="0"/>
              </a:rPr>
              <a:t>9-Gizlilik</a:t>
            </a:r>
          </a:p>
          <a:p>
            <a:r>
              <a:rPr lang="tr-TR" sz="2800" b="1" dirty="0" smtClean="0">
                <a:latin typeface="Comic Sans MS" panose="030F0702030302020204" pitchFamily="66" charset="0"/>
              </a:rPr>
              <a:t>10-Kamu Yararını Gözetme</a:t>
            </a:r>
          </a:p>
          <a:p>
            <a:r>
              <a:rPr lang="tr-TR" sz="2800" b="1" dirty="0" smtClean="0">
                <a:latin typeface="Comic Sans MS" panose="030F0702030302020204" pitchFamily="66" charset="0"/>
              </a:rPr>
              <a:t>11-Hediye Alma Yasağı</a:t>
            </a:r>
          </a:p>
          <a:p>
            <a:r>
              <a:rPr lang="tr-TR" sz="2800" b="1" dirty="0" smtClean="0">
                <a:latin typeface="Comic Sans MS" panose="030F0702030302020204" pitchFamily="66" charset="0"/>
              </a:rPr>
              <a:t>12-Çıkar </a:t>
            </a:r>
            <a:r>
              <a:rPr lang="tr-TR" sz="2800" b="1" dirty="0">
                <a:latin typeface="Comic Sans MS" panose="030F0702030302020204" pitchFamily="66" charset="0"/>
              </a:rPr>
              <a:t>çatışmasından kaçınma</a:t>
            </a:r>
          </a:p>
          <a:p>
            <a:endParaRPr lang="tr-TR" b="1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153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3306"/>
            <a:ext cx="6724996" cy="1240971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3600" b="1" dirty="0" smtClean="0">
                <a:latin typeface="Comic Sans MS" panose="030F0702030302020204" pitchFamily="66" charset="0"/>
              </a:rPr>
              <a:t>1-DOĞRULUK DÜRÜSTLÜK 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1069" y="1546167"/>
            <a:ext cx="6483927" cy="5311832"/>
          </a:xfrm>
        </p:spPr>
        <p:txBody>
          <a:bodyPr>
            <a:normAutofit lnSpcReduction="10000"/>
          </a:bodyPr>
          <a:lstStyle/>
          <a:p>
            <a:r>
              <a:rPr lang="tr-TR" sz="3200" b="1" dirty="0" smtClean="0">
                <a:latin typeface="Comic Sans MS" panose="030F0702030302020204" pitchFamily="66" charset="0"/>
              </a:rPr>
              <a:t> 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Dürüstlük</a:t>
            </a:r>
            <a:r>
              <a:rPr lang="tr-TR" sz="3200" b="1" dirty="0">
                <a:latin typeface="Comic Sans MS" panose="030F0702030302020204" pitchFamily="66" charset="0"/>
              </a:rPr>
              <a:t>, iş hayatının temel </a:t>
            </a:r>
            <a:r>
              <a:rPr lang="tr-TR" sz="3200" b="1" dirty="0" smtClean="0">
                <a:latin typeface="Comic Sans MS" panose="030F0702030302020204" pitchFamily="66" charset="0"/>
              </a:rPr>
              <a:t>     taşıdır.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latin typeface="Comic Sans MS" panose="030F0702030302020204" pitchFamily="66" charset="0"/>
              </a:rPr>
              <a:t>Bilgiyi </a:t>
            </a:r>
            <a:r>
              <a:rPr lang="tr-TR" sz="3200" b="1" dirty="0">
                <a:latin typeface="Comic Sans MS" panose="030F0702030302020204" pitchFamily="66" charset="0"/>
              </a:rPr>
              <a:t>çarpıtmamak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latin typeface="Comic Sans MS" panose="030F0702030302020204" pitchFamily="66" charset="0"/>
              </a:rPr>
              <a:t> Yanlış </a:t>
            </a:r>
            <a:r>
              <a:rPr lang="tr-TR" sz="3200" b="1" dirty="0">
                <a:latin typeface="Comic Sans MS" panose="030F0702030302020204" pitchFamily="66" charset="0"/>
              </a:rPr>
              <a:t>beyan </a:t>
            </a:r>
            <a:r>
              <a:rPr lang="tr-TR" sz="3200" b="1" dirty="0" smtClean="0">
                <a:latin typeface="Comic Sans MS" panose="030F0702030302020204" pitchFamily="66" charset="0"/>
              </a:rPr>
              <a:t>vermemek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latin typeface="Comic Sans MS" panose="030F0702030302020204" pitchFamily="66" charset="0"/>
              </a:rPr>
              <a:t>Görevi </a:t>
            </a:r>
            <a:r>
              <a:rPr lang="tr-TR" sz="3200" b="1" dirty="0">
                <a:latin typeface="Comic Sans MS" panose="030F0702030302020204" pitchFamily="66" charset="0"/>
              </a:rPr>
              <a:t>doğru ve zamanında </a:t>
            </a:r>
            <a:r>
              <a:rPr lang="tr-TR" sz="3200" b="1" dirty="0" smtClean="0">
                <a:latin typeface="Comic Sans MS" panose="030F0702030302020204" pitchFamily="66" charset="0"/>
              </a:rPr>
              <a:t> yapmak</a:t>
            </a:r>
            <a:endParaRPr lang="tr-TR" sz="3200" b="1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latin typeface="Comic Sans MS" panose="030F0702030302020204" pitchFamily="66" charset="0"/>
              </a:rPr>
              <a:t> Güven </a:t>
            </a:r>
            <a:r>
              <a:rPr lang="tr-TR" sz="3200" b="1" dirty="0">
                <a:latin typeface="Comic Sans MS" panose="030F0702030302020204" pitchFamily="66" charset="0"/>
              </a:rPr>
              <a:t>ortamı ancak doğrulukla </a:t>
            </a:r>
            <a:r>
              <a:rPr lang="tr-TR" sz="3200" b="1" dirty="0" smtClean="0">
                <a:latin typeface="Comic Sans MS" panose="030F0702030302020204" pitchFamily="66" charset="0"/>
              </a:rPr>
              <a:t> sağlanabilir.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latin typeface="Comic Sans MS" panose="030F0702030302020204" pitchFamily="66" charset="0"/>
              </a:rPr>
              <a:t>Dürüst </a:t>
            </a:r>
            <a:r>
              <a:rPr lang="tr-TR" sz="3200" b="1" dirty="0">
                <a:latin typeface="Comic Sans MS" panose="030F0702030302020204" pitchFamily="66" charset="0"/>
              </a:rPr>
              <a:t>olmayan bir yönetim, çalışan bağlılığını zedeler.</a:t>
            </a:r>
          </a:p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23" y="0"/>
            <a:ext cx="5309488" cy="6758245"/>
          </a:xfrm>
        </p:spPr>
      </p:pic>
    </p:spTree>
    <p:extLst>
      <p:ext uri="{BB962C8B-B14F-4D97-AF65-F5344CB8AC3E}">
        <p14:creationId xmlns:p14="http://schemas.microsoft.com/office/powerpoint/2010/main" val="261205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4196" y="624110"/>
            <a:ext cx="10577803" cy="654184"/>
          </a:xfrm>
        </p:spPr>
        <p:txBody>
          <a:bodyPr/>
          <a:lstStyle/>
          <a:p>
            <a:r>
              <a:rPr lang="tr-TR" b="1" dirty="0">
                <a:solidFill>
                  <a:srgbClr val="00B050"/>
                </a:solidFill>
                <a:latin typeface="Comic Sans MS" panose="030F0702030302020204" pitchFamily="66" charset="0"/>
              </a:rPr>
              <a:t>İŞ AHLAKI ÖRNEK </a:t>
            </a:r>
            <a:r>
              <a:rPr lang="tr-T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DURUM</a:t>
            </a:r>
            <a:endParaRPr lang="tr-TR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853" y="1511559"/>
            <a:ext cx="11688147" cy="5346441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💬 Durum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</a:t>
            </a:r>
            <a:r>
              <a:rPr lang="tr-TR" sz="2000" b="1" dirty="0">
                <a:latin typeface="Comic Sans MS" panose="030F0702030302020204" pitchFamily="66" charset="0"/>
              </a:rPr>
              <a:t>“Bir çalışan, </a:t>
            </a:r>
            <a:r>
              <a:rPr lang="tr-TR" sz="2000" b="1" dirty="0" smtClean="0">
                <a:latin typeface="Comic Sans MS" panose="030F0702030302020204" pitchFamily="66" charset="0"/>
              </a:rPr>
              <a:t>personele </a:t>
            </a:r>
            <a:r>
              <a:rPr lang="tr-TR" sz="2000" b="1" dirty="0">
                <a:latin typeface="Comic Sans MS" panose="030F0702030302020204" pitchFamily="66" charset="0"/>
              </a:rPr>
              <a:t>yanlış bilgi verdiğini fark ediyor ve amirine bildiriyor.”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🔍 Değerlendirme:</a:t>
            </a: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✅ Ahlaki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Davranış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💬 Açıklama: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Çalışan dürüstlük ve sorumluluk bilinci göstermiştir.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Hatasını gizlemek yerine amirine bildirerek kurumun güvenilirliğini korumuştur.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Bu tutum, hem iş ahlakı hem de profesyonellik açısından örnek bir davranıştır.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  <a:p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⚖️ Sonuç:</a:t>
            </a:r>
          </a:p>
          <a:p>
            <a:r>
              <a:rPr lang="tr-TR" sz="2000" b="1" dirty="0" smtClean="0">
                <a:latin typeface="Comic Sans MS" panose="030F0702030302020204" pitchFamily="66" charset="0"/>
              </a:rPr>
              <a:t>   “</a:t>
            </a:r>
            <a:r>
              <a:rPr lang="tr-TR" sz="2000" b="1" dirty="0">
                <a:latin typeface="Comic Sans MS" panose="030F0702030302020204" pitchFamily="66" charset="0"/>
              </a:rPr>
              <a:t>Hatasını kabul edip düzeltmeye çalışmak, iş ahlakının en güçlü göstergelerindendir.” </a:t>
            </a:r>
            <a:r>
              <a:rPr lang="tr-T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✅</a:t>
            </a:r>
          </a:p>
          <a:p>
            <a:pPr marL="0" indent="0">
              <a:buNone/>
            </a:pPr>
            <a:endParaRPr lang="tr-T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2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679510" y="624110"/>
            <a:ext cx="10367710" cy="1090430"/>
          </a:xfrm>
        </p:spPr>
        <p:txBody>
          <a:bodyPr/>
          <a:lstStyle/>
          <a:p>
            <a:r>
              <a:rPr lang="tr-TR" dirty="0">
                <a:solidFill>
                  <a:srgbClr val="00B050"/>
                </a:solidFill>
                <a:latin typeface="Comic Sans MS" panose="030F0702030302020204" pitchFamily="66" charset="0"/>
              </a:rPr>
              <a:t>Doğruluk </a:t>
            </a:r>
            <a:r>
              <a:rPr lang="tr-T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ve Dürüstlük 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677334" y="1714540"/>
            <a:ext cx="4951576" cy="5143460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Comic Sans MS" panose="030F0702030302020204" pitchFamily="66" charset="0"/>
              </a:rPr>
              <a:t>Etik davranış, başkaları ile ilişkilerde dürüst olmayı ve içtenliği gerektirir.</a:t>
            </a:r>
          </a:p>
          <a:p>
            <a:r>
              <a:rPr lang="tr-TR" sz="2000" b="1" dirty="0">
                <a:latin typeface="Comic Sans MS" panose="030F0702030302020204" pitchFamily="66" charset="0"/>
              </a:rPr>
              <a:t> D</a:t>
            </a:r>
            <a:r>
              <a:rPr lang="tr-TR" sz="2000" b="1" dirty="0" smtClean="0">
                <a:latin typeface="Comic Sans MS" panose="030F0702030302020204" pitchFamily="66" charset="0"/>
              </a:rPr>
              <a:t>ürüst </a:t>
            </a:r>
            <a:r>
              <a:rPr lang="tr-TR" sz="2000" b="1" dirty="0">
                <a:latin typeface="Comic Sans MS" panose="030F0702030302020204" pitchFamily="66" charset="0"/>
              </a:rPr>
              <a:t>davranmayan </a:t>
            </a:r>
            <a:r>
              <a:rPr lang="tr-TR" sz="2000" b="1" dirty="0" smtClean="0">
                <a:latin typeface="Comic Sans MS" panose="030F0702030302020204" pitchFamily="66" charset="0"/>
              </a:rPr>
              <a:t>kişiler</a:t>
            </a:r>
            <a:r>
              <a:rPr lang="tr-TR" sz="2000" b="1" dirty="0">
                <a:latin typeface="Comic Sans MS" panose="030F0702030302020204" pitchFamily="66" charset="0"/>
              </a:rPr>
              <a:t>, ilişkilerde kendi sonlarını hazırlarlar ve güven ortamı ortadan kalkar. </a:t>
            </a:r>
            <a:r>
              <a:rPr lang="tr-T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(Y.M.Y.K.Y)</a:t>
            </a:r>
            <a:endParaRPr lang="tr-TR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tr-TR" sz="2000" b="1" dirty="0">
                <a:latin typeface="Comic Sans MS" panose="030F0702030302020204" pitchFamily="66" charset="0"/>
              </a:rPr>
              <a:t>Yönetimde yalan çoğunlukla güvensizlik ve korkudan kaynaklanır. 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183630" y="1714540"/>
            <a:ext cx="5863590" cy="5052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900" dirty="0">
                <a:solidFill>
                  <a:srgbClr val="00B050"/>
                </a:solidFill>
                <a:latin typeface="Comic Sans MS" panose="030F0702030302020204" pitchFamily="66" charset="0"/>
              </a:rPr>
              <a:t>MESLEKİ YALANLAR</a:t>
            </a:r>
          </a:p>
          <a:p>
            <a:pPr marL="0" indent="0" algn="ctr">
              <a:buNone/>
            </a:pPr>
            <a:endParaRPr lang="tr-TR" sz="19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Ayakkabıcı…Giydikçe Açılır</a:t>
            </a:r>
          </a:p>
          <a:p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Galerici…Bu Arabada Ekmek Var</a:t>
            </a:r>
          </a:p>
          <a:p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Esnaf… Bana Gelişi Bu</a:t>
            </a:r>
          </a:p>
          <a:p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İnsan Kaynakları… Biz Sizi Ararız</a:t>
            </a:r>
          </a:p>
          <a:p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Öğretmen…Zeki Ama Çalışmıyor</a:t>
            </a:r>
          </a:p>
          <a:p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Emlakçı…Deniz Manzaralı Ev</a:t>
            </a:r>
          </a:p>
          <a:p>
            <a:r>
              <a:rPr lang="tr-T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Memur…Sistem Gitti</a:t>
            </a:r>
          </a:p>
          <a:p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0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9"/>
            <a:ext cx="12124592" cy="65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5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5942" y="0"/>
            <a:ext cx="7184571" cy="709127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Comic Sans MS" panose="030F0702030302020204" pitchFamily="66" charset="0"/>
              </a:rPr>
              <a:t>  </a:t>
            </a:r>
            <a:r>
              <a:rPr lang="tr-TR" sz="3600" b="1" dirty="0" smtClean="0">
                <a:latin typeface="Comic Sans MS" panose="030F0702030302020204" pitchFamily="66" charset="0"/>
              </a:rPr>
              <a:t>2-ADALET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73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2135" y="156577"/>
            <a:ext cx="7251830" cy="5628406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195942" y="1352938"/>
            <a:ext cx="7184571" cy="550506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latin typeface="Comic Sans MS" panose="030F0702030302020204" pitchFamily="66" charset="0"/>
              </a:rPr>
              <a:t>Tüm </a:t>
            </a:r>
            <a:r>
              <a:rPr lang="tr-TR" sz="3200" b="1" dirty="0">
                <a:latin typeface="Comic Sans MS" panose="030F0702030302020204" pitchFamily="66" charset="0"/>
              </a:rPr>
              <a:t>insanların özgürce, çok yönlü gelişmesi, </a:t>
            </a:r>
            <a:r>
              <a:rPr lang="tr-T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eşit hak ve sorumluluğun paylaşılmasıdır</a:t>
            </a:r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Comic Sans MS" panose="030F0702030302020204" pitchFamily="66" charset="0"/>
              </a:rPr>
              <a:t>Ayrımcılık yapmamak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Comic Sans MS" panose="030F0702030302020204" pitchFamily="66" charset="0"/>
              </a:rPr>
              <a:t>Eşit fırsat sunmak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Comic Sans MS" panose="030F0702030302020204" pitchFamily="66" charset="0"/>
              </a:rPr>
              <a:t>Liyakat esaslı karar verme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latin typeface="Comic Sans MS" panose="030F0702030302020204" pitchFamily="66" charset="0"/>
              </a:rPr>
              <a:t>Adalet duygusu zedelenirse motivasyon düşer.</a:t>
            </a:r>
          </a:p>
        </p:txBody>
      </p:sp>
      <p:sp>
        <p:nvSpPr>
          <p:cNvPr id="3" name="AutoShape 2" descr="https://lens.usercontent.google.com/image?vsrid=CMSbhdXqqKb5KBACGAEiJDNhYjFmMzgwLTBmNDEtNDk4Yy1hYTQxLWE0ZmViNjY0MzhhMTIGIgJ3ZSgKOL_MncDciJMD&amp;gsessionid=2OiMmy1AncgTrP6iw6oQsSzpTtWe_rg4BFEZ-Awy0QaNP7HsGNNRQg"/>
          <p:cNvSpPr>
            <a:spLocks noChangeAspect="1" noChangeArrowheads="1"/>
          </p:cNvSpPr>
          <p:nvPr/>
        </p:nvSpPr>
        <p:spPr bwMode="auto">
          <a:xfrm>
            <a:off x="-2566806" y="-1944777"/>
            <a:ext cx="222078" cy="2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https://lens.usercontent.google.com/image?vsrid=CMSbhdXqqKb5KBACGAEiJDNhYjFmMzgwLTBmNDEtNDk4Yy1hYTQxLWE0ZmViNjY0MzhhMTIGIgJ3ZSgKOL_MncDciJMD&amp;gsessionid=2OiMmy1AncgTrP6iw6oQsSzpTtWe_rg4BFEZ-Awy0QaNP7HsGNNRQg"/>
          <p:cNvSpPr>
            <a:spLocks noChangeAspect="1" noChangeArrowheads="1"/>
          </p:cNvSpPr>
          <p:nvPr/>
        </p:nvSpPr>
        <p:spPr bwMode="auto">
          <a:xfrm>
            <a:off x="-2414406" y="-1792377"/>
            <a:ext cx="222078" cy="2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9" y="0"/>
            <a:ext cx="4746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5895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4340</TotalTime>
  <Words>1820</Words>
  <Application>Microsoft Office PowerPoint</Application>
  <PresentationFormat>Geniş ekran</PresentationFormat>
  <Paragraphs>277</Paragraphs>
  <Slides>37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Gothic</vt:lpstr>
      <vt:lpstr>Comic Sans MS</vt:lpstr>
      <vt:lpstr>Trebuchet MS</vt:lpstr>
      <vt:lpstr>Wingdings</vt:lpstr>
      <vt:lpstr>Wingdings 3</vt:lpstr>
      <vt:lpstr>Duman</vt:lpstr>
      <vt:lpstr>PowerPoint Sunusu</vt:lpstr>
      <vt:lpstr>   İŞ AHLAKI NEDİR?</vt:lpstr>
      <vt:lpstr>İŞ AHLAKININ ÖNEMİ</vt:lpstr>
      <vt:lpstr>İŞ AHLAKININ TEMEL İLKELERİ</vt:lpstr>
      <vt:lpstr> 1-DOĞRULUK DÜRÜSTLÜK </vt:lpstr>
      <vt:lpstr>İŞ AHLAKI ÖRNEK DURUM</vt:lpstr>
      <vt:lpstr>Doğruluk ve Dürüstlük </vt:lpstr>
      <vt:lpstr>PowerPoint Sunusu</vt:lpstr>
      <vt:lpstr>  2-ADALET</vt:lpstr>
      <vt:lpstr>3-EŞİTLİK</vt:lpstr>
      <vt:lpstr>4-SORUMLULUK   Tanım: Yapılması gereken görev ve yükümlülükleri bilmek, zamanında ve eksiksiz yerine getirmek, sonuçlarını üstlenmek. </vt:lpstr>
      <vt:lpstr>PowerPoint Sunusu</vt:lpstr>
      <vt:lpstr>5-TARAFSIZLIK</vt:lpstr>
      <vt:lpstr>PowerPoint Sunusu</vt:lpstr>
      <vt:lpstr>6-SEVGİ </vt:lpstr>
      <vt:lpstr>PowerPoint Sunusu</vt:lpstr>
      <vt:lpstr> 7-SAYGI </vt:lpstr>
      <vt:lpstr>Örnek Oyun: “Saygı Çemberi” </vt:lpstr>
      <vt:lpstr>8-TUTUMLULUK </vt:lpstr>
      <vt:lpstr>9-GİZLİLİK</vt:lpstr>
      <vt:lpstr>Yasal ve Etik Yükümlülükler: Kişisel verilerin korunması, ticari sırların gizliliği ve benzeri konular, hem şirket politikaları hem de uluslararası standartlar tarafından düzenlenir. </vt:lpstr>
      <vt:lpstr>PowerPoint Sunusu</vt:lpstr>
      <vt:lpstr>10-KAMU YARARINI GÖZETMEK </vt:lpstr>
      <vt:lpstr>11-HEDİYE ALMA YASAĞI </vt:lpstr>
      <vt:lpstr>PowerPoint Sunusu</vt:lpstr>
      <vt:lpstr>12-ÇIKAR ÇATIŞMASI NEDİR?</vt:lpstr>
      <vt:lpstr>PowerPoint Sunusu</vt:lpstr>
      <vt:lpstr>PowerPoint Sunusu</vt:lpstr>
      <vt:lpstr> </vt:lpstr>
      <vt:lpstr> </vt:lpstr>
      <vt:lpstr> </vt:lpstr>
      <vt:lpstr>İŞ AHLAKI ÖRNEK DURUM</vt:lpstr>
      <vt:lpstr>İŞ ETİĞİNDE UYGUN DAVRANIŞLARIN SONUÇLARI</vt:lpstr>
      <vt:lpstr>ETİK DEĞERLERE UYMAYAN DAVRANIŞLARIN KİŞİSEL SONUÇLARI:</vt:lpstr>
      <vt:lpstr>ETİK DEĞERLERE UYMAYAN DAVRANIŞLARIN KURUMSAL SONUÇLARI: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user70</dc:creator>
  <cp:lastModifiedBy>user</cp:lastModifiedBy>
  <cp:revision>341</cp:revision>
  <dcterms:created xsi:type="dcterms:W3CDTF">2025-03-21T12:03:12Z</dcterms:created>
  <dcterms:modified xsi:type="dcterms:W3CDTF">2026-04-24T11:15:41Z</dcterms:modified>
</cp:coreProperties>
</file>