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4"/>
  </p:sldMasterIdLst>
  <p:notesMasterIdLst>
    <p:notesMasterId r:id="rId46"/>
  </p:notesMasterIdLst>
  <p:handoutMasterIdLst>
    <p:handoutMasterId r:id="rId47"/>
  </p:handoutMasterIdLst>
  <p:sldIdLst>
    <p:sldId id="310" r:id="rId5"/>
    <p:sldId id="377" r:id="rId6"/>
    <p:sldId id="331" r:id="rId7"/>
    <p:sldId id="321" r:id="rId8"/>
    <p:sldId id="336" r:id="rId9"/>
    <p:sldId id="375" r:id="rId10"/>
    <p:sldId id="376" r:id="rId11"/>
    <p:sldId id="324" r:id="rId12"/>
    <p:sldId id="357" r:id="rId13"/>
    <p:sldId id="330" r:id="rId14"/>
    <p:sldId id="335" r:id="rId15"/>
    <p:sldId id="333" r:id="rId16"/>
    <p:sldId id="334" r:id="rId17"/>
    <p:sldId id="329" r:id="rId18"/>
    <p:sldId id="332" r:id="rId19"/>
    <p:sldId id="351" r:id="rId20"/>
    <p:sldId id="353" r:id="rId21"/>
    <p:sldId id="371" r:id="rId22"/>
    <p:sldId id="373" r:id="rId23"/>
    <p:sldId id="344" r:id="rId24"/>
    <p:sldId id="347" r:id="rId25"/>
    <p:sldId id="340" r:id="rId26"/>
    <p:sldId id="369" r:id="rId27"/>
    <p:sldId id="370" r:id="rId28"/>
    <p:sldId id="345" r:id="rId29"/>
    <p:sldId id="346" r:id="rId30"/>
    <p:sldId id="358" r:id="rId31"/>
    <p:sldId id="348" r:id="rId32"/>
    <p:sldId id="349" r:id="rId33"/>
    <p:sldId id="350" r:id="rId34"/>
    <p:sldId id="378" r:id="rId35"/>
    <p:sldId id="379" r:id="rId36"/>
    <p:sldId id="380" r:id="rId37"/>
    <p:sldId id="356" r:id="rId38"/>
    <p:sldId id="365" r:id="rId39"/>
    <p:sldId id="366" r:id="rId40"/>
    <p:sldId id="360" r:id="rId41"/>
    <p:sldId id="361" r:id="rId42"/>
    <p:sldId id="381" r:id="rId43"/>
    <p:sldId id="382" r:id="rId44"/>
    <p:sldId id="367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Yaza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20202"/>
    <a:srgbClr val="2221FB"/>
    <a:srgbClr val="1D6694"/>
    <a:srgbClr val="9D0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06" autoAdjust="0"/>
    <p:restoredTop sz="93850" autoAdjust="0"/>
  </p:normalViewPr>
  <p:slideViewPr>
    <p:cSldViewPr snapToGrid="0">
      <p:cViewPr varScale="1">
        <p:scale>
          <a:sx n="104" d="100"/>
          <a:sy n="104" d="100"/>
        </p:scale>
        <p:origin x="144" y="198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10" d="100"/>
          <a:sy n="110" d="100"/>
        </p:scale>
        <p:origin x="525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B8E867-AF96-43A0-98D7-38C4CEED376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AA364DA-8AC6-4213-806D-23D27E3DFFA6}">
      <dgm:prSet custT="1"/>
      <dgm:spPr/>
      <dgm:t>
        <a:bodyPr/>
        <a:lstStyle/>
        <a:p>
          <a:r>
            <a:rPr lang="tr-TR" sz="3200" b="1" dirty="0"/>
            <a:t>Özel Yaşamı</a:t>
          </a:r>
          <a:endParaRPr lang="en-US" sz="3200" dirty="0"/>
        </a:p>
      </dgm:t>
    </dgm:pt>
    <dgm:pt modelId="{8C6A82C4-BE14-43F1-8DAA-148D2EEE4EB8}" type="parTrans" cxnId="{473C4A6B-5382-433A-8E40-A5B1013CF82D}">
      <dgm:prSet/>
      <dgm:spPr/>
      <dgm:t>
        <a:bodyPr/>
        <a:lstStyle/>
        <a:p>
          <a:endParaRPr lang="en-US"/>
        </a:p>
      </dgm:t>
    </dgm:pt>
    <dgm:pt modelId="{8ADD2669-3C85-407F-819B-9FFBE4B7237C}" type="sibTrans" cxnId="{473C4A6B-5382-433A-8E40-A5B1013CF82D}">
      <dgm:prSet/>
      <dgm:spPr/>
      <dgm:t>
        <a:bodyPr/>
        <a:lstStyle/>
        <a:p>
          <a:endParaRPr lang="en-US"/>
        </a:p>
      </dgm:t>
    </dgm:pt>
    <dgm:pt modelId="{C3E2E3CD-7206-44D4-BE4A-AB709AFE4492}">
      <dgm:prSet custT="1"/>
      <dgm:spPr/>
      <dgm:t>
        <a:bodyPr/>
        <a:lstStyle/>
        <a:p>
          <a:r>
            <a:rPr lang="tr-TR" sz="3200" b="1" dirty="0"/>
            <a:t>Profesyonel Yaşamı </a:t>
          </a:r>
          <a:endParaRPr lang="en-US" sz="3200" dirty="0"/>
        </a:p>
      </dgm:t>
    </dgm:pt>
    <dgm:pt modelId="{4E9253CB-18D7-4562-B378-A2337463706D}" type="parTrans" cxnId="{9A4DC595-9A99-4BC9-A969-30A922C086A6}">
      <dgm:prSet/>
      <dgm:spPr/>
      <dgm:t>
        <a:bodyPr/>
        <a:lstStyle/>
        <a:p>
          <a:endParaRPr lang="en-US"/>
        </a:p>
      </dgm:t>
    </dgm:pt>
    <dgm:pt modelId="{783CFB44-8828-462F-9EC1-09FEA2B99287}" type="sibTrans" cxnId="{9A4DC595-9A99-4BC9-A969-30A922C086A6}">
      <dgm:prSet/>
      <dgm:spPr/>
      <dgm:t>
        <a:bodyPr/>
        <a:lstStyle/>
        <a:p>
          <a:endParaRPr lang="en-US"/>
        </a:p>
      </dgm:t>
    </dgm:pt>
    <dgm:pt modelId="{E9FDFF8C-1766-4123-A49A-87C470E8F4B2}">
      <dgm:prSet custT="1"/>
      <dgm:spPr/>
      <dgm:t>
        <a:bodyPr/>
        <a:lstStyle/>
        <a:p>
          <a:r>
            <a:rPr lang="tr-TR" sz="3200" b="1" dirty="0"/>
            <a:t>Toplumsal Yaşamı</a:t>
          </a:r>
          <a:endParaRPr lang="en-US" sz="3200" dirty="0"/>
        </a:p>
      </dgm:t>
    </dgm:pt>
    <dgm:pt modelId="{071AF594-B472-4B5D-BBB5-3BBB72649BB5}" type="parTrans" cxnId="{CC8D8C7A-F117-4452-988D-1C16CAF91F47}">
      <dgm:prSet/>
      <dgm:spPr/>
      <dgm:t>
        <a:bodyPr/>
        <a:lstStyle/>
        <a:p>
          <a:endParaRPr lang="en-US"/>
        </a:p>
      </dgm:t>
    </dgm:pt>
    <dgm:pt modelId="{50ED46F6-E78D-476A-BDEA-959E6129BE36}" type="sibTrans" cxnId="{CC8D8C7A-F117-4452-988D-1C16CAF91F47}">
      <dgm:prSet/>
      <dgm:spPr/>
      <dgm:t>
        <a:bodyPr/>
        <a:lstStyle/>
        <a:p>
          <a:endParaRPr lang="en-US"/>
        </a:p>
      </dgm:t>
    </dgm:pt>
    <dgm:pt modelId="{78E1BC7D-1254-0349-876C-62C437454A55}" type="pres">
      <dgm:prSet presAssocID="{9DB8E867-AF96-43A0-98D7-38C4CEED376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519BA8-7D12-AA47-ABE2-86CE93173EF2}" type="pres">
      <dgm:prSet presAssocID="{9AA364DA-8AC6-4213-806D-23D27E3DFFA6}" presName="parentText" presStyleLbl="node1" presStyleIdx="0" presStyleCnt="3" custLinFactNeighborX="-844" custLinFactNeighborY="-20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6B454B1-8A6D-0649-8185-C9426BF5C655}" type="pres">
      <dgm:prSet presAssocID="{8ADD2669-3C85-407F-819B-9FFBE4B7237C}" presName="spacer" presStyleCnt="0"/>
      <dgm:spPr/>
    </dgm:pt>
    <dgm:pt modelId="{2E73DF00-7C90-2649-B113-11120014C97F}" type="pres">
      <dgm:prSet presAssocID="{C3E2E3CD-7206-44D4-BE4A-AB709AFE4492}" presName="parentText" presStyleLbl="node1" presStyleIdx="1" presStyleCnt="3" custLinFactNeighborX="52592" custLinFactNeighborY="1538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B34B68-3FD9-794F-971A-9E65E647FF75}" type="pres">
      <dgm:prSet presAssocID="{783CFB44-8828-462F-9EC1-09FEA2B99287}" presName="spacer" presStyleCnt="0"/>
      <dgm:spPr/>
    </dgm:pt>
    <dgm:pt modelId="{2ACD38A9-C3F2-F14E-86D9-BBCD8197F851}" type="pres">
      <dgm:prSet presAssocID="{E9FDFF8C-1766-4123-A49A-87C470E8F4B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C5AC794-2674-094D-A152-9338B4B63723}" type="presOf" srcId="{9DB8E867-AF96-43A0-98D7-38C4CEED3764}" destId="{78E1BC7D-1254-0349-876C-62C437454A55}" srcOrd="0" destOrd="0" presId="urn:microsoft.com/office/officeart/2005/8/layout/vList2"/>
    <dgm:cxn modelId="{162B6408-7EB5-B640-8E63-8BBF6A271BE4}" type="presOf" srcId="{C3E2E3CD-7206-44D4-BE4A-AB709AFE4492}" destId="{2E73DF00-7C90-2649-B113-11120014C97F}" srcOrd="0" destOrd="0" presId="urn:microsoft.com/office/officeart/2005/8/layout/vList2"/>
    <dgm:cxn modelId="{CC8D8C7A-F117-4452-988D-1C16CAF91F47}" srcId="{9DB8E867-AF96-43A0-98D7-38C4CEED3764}" destId="{E9FDFF8C-1766-4123-A49A-87C470E8F4B2}" srcOrd="2" destOrd="0" parTransId="{071AF594-B472-4B5D-BBB5-3BBB72649BB5}" sibTransId="{50ED46F6-E78D-476A-BDEA-959E6129BE36}"/>
    <dgm:cxn modelId="{367E42AB-3DA3-9D40-A5D8-34135A10B45F}" type="presOf" srcId="{9AA364DA-8AC6-4213-806D-23D27E3DFFA6}" destId="{B4519BA8-7D12-AA47-ABE2-86CE93173EF2}" srcOrd="0" destOrd="0" presId="urn:microsoft.com/office/officeart/2005/8/layout/vList2"/>
    <dgm:cxn modelId="{473C4A6B-5382-433A-8E40-A5B1013CF82D}" srcId="{9DB8E867-AF96-43A0-98D7-38C4CEED3764}" destId="{9AA364DA-8AC6-4213-806D-23D27E3DFFA6}" srcOrd="0" destOrd="0" parTransId="{8C6A82C4-BE14-43F1-8DAA-148D2EEE4EB8}" sibTransId="{8ADD2669-3C85-407F-819B-9FFBE4B7237C}"/>
    <dgm:cxn modelId="{44AB1312-64FB-F24C-8E38-3F22D4D631B4}" type="presOf" srcId="{E9FDFF8C-1766-4123-A49A-87C470E8F4B2}" destId="{2ACD38A9-C3F2-F14E-86D9-BBCD8197F851}" srcOrd="0" destOrd="0" presId="urn:microsoft.com/office/officeart/2005/8/layout/vList2"/>
    <dgm:cxn modelId="{9A4DC595-9A99-4BC9-A969-30A922C086A6}" srcId="{9DB8E867-AF96-43A0-98D7-38C4CEED3764}" destId="{C3E2E3CD-7206-44D4-BE4A-AB709AFE4492}" srcOrd="1" destOrd="0" parTransId="{4E9253CB-18D7-4562-B378-A2337463706D}" sibTransId="{783CFB44-8828-462F-9EC1-09FEA2B99287}"/>
    <dgm:cxn modelId="{EA60A623-2663-1343-80C8-465ECB381BE0}" type="presParOf" srcId="{78E1BC7D-1254-0349-876C-62C437454A55}" destId="{B4519BA8-7D12-AA47-ABE2-86CE93173EF2}" srcOrd="0" destOrd="0" presId="urn:microsoft.com/office/officeart/2005/8/layout/vList2"/>
    <dgm:cxn modelId="{A4383243-CA6D-2847-972A-65E6FC613275}" type="presParOf" srcId="{78E1BC7D-1254-0349-876C-62C437454A55}" destId="{06B454B1-8A6D-0649-8185-C9426BF5C655}" srcOrd="1" destOrd="0" presId="urn:microsoft.com/office/officeart/2005/8/layout/vList2"/>
    <dgm:cxn modelId="{F6C82B66-C316-604A-819F-863876625D36}" type="presParOf" srcId="{78E1BC7D-1254-0349-876C-62C437454A55}" destId="{2E73DF00-7C90-2649-B113-11120014C97F}" srcOrd="2" destOrd="0" presId="urn:microsoft.com/office/officeart/2005/8/layout/vList2"/>
    <dgm:cxn modelId="{05F2DAF6-3EE0-454D-B9C4-A126852169A6}" type="presParOf" srcId="{78E1BC7D-1254-0349-876C-62C437454A55}" destId="{A3B34B68-3FD9-794F-971A-9E65E647FF75}" srcOrd="3" destOrd="0" presId="urn:microsoft.com/office/officeart/2005/8/layout/vList2"/>
    <dgm:cxn modelId="{C7704613-2D08-AE45-AA61-744A455C129E}" type="presParOf" srcId="{78E1BC7D-1254-0349-876C-62C437454A55}" destId="{2ACD38A9-C3F2-F14E-86D9-BBCD8197F85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1AF561-48A9-4C8D-A856-26D2466F16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D292C3-A0B1-4BD2-965D-D0E20F74F3D2}">
      <dgm:prSet custT="1"/>
      <dgm:spPr/>
      <dgm:t>
        <a:bodyPr/>
        <a:lstStyle/>
        <a:p>
          <a:r>
            <a:rPr lang="tr-TR" sz="2800" dirty="0"/>
            <a:t>Markalar ve sağlayıcılar bireyleri </a:t>
          </a:r>
          <a:r>
            <a:rPr lang="tr-TR" sz="2800" b="1" dirty="0"/>
            <a:t>dijital tüketim kültürüne</a:t>
          </a:r>
          <a:r>
            <a:rPr lang="tr-TR" sz="2800" dirty="0"/>
            <a:t> yönlendirmektedir.</a:t>
          </a:r>
          <a:endParaRPr lang="en-US" sz="2800" dirty="0"/>
        </a:p>
      </dgm:t>
    </dgm:pt>
    <dgm:pt modelId="{27A7793D-2BC7-4FA5-A4ED-694720DDC5F8}" type="parTrans" cxnId="{CB2FE534-093D-4926-B72E-AFF521FF8446}">
      <dgm:prSet/>
      <dgm:spPr/>
      <dgm:t>
        <a:bodyPr/>
        <a:lstStyle/>
        <a:p>
          <a:endParaRPr lang="en-US"/>
        </a:p>
      </dgm:t>
    </dgm:pt>
    <dgm:pt modelId="{FD58B452-6AC0-4232-BF5C-E35187A8FAC2}" type="sibTrans" cxnId="{CB2FE534-093D-4926-B72E-AFF521FF8446}">
      <dgm:prSet/>
      <dgm:spPr/>
      <dgm:t>
        <a:bodyPr/>
        <a:lstStyle/>
        <a:p>
          <a:endParaRPr lang="en-US"/>
        </a:p>
      </dgm:t>
    </dgm:pt>
    <dgm:pt modelId="{483DE236-2367-4E36-B571-17D6202A2C74}">
      <dgm:prSet custT="1"/>
      <dgm:spPr/>
      <dgm:t>
        <a:bodyPr/>
        <a:lstStyle/>
        <a:p>
          <a:r>
            <a:rPr lang="tr-TR" sz="2800" dirty="0"/>
            <a:t>Dijital cihaz ve mecraların aşırı şekilde tüketilmesiyle bireyler “</a:t>
          </a:r>
          <a:r>
            <a:rPr lang="tr-TR" sz="2800" b="1" dirty="0"/>
            <a:t>dijital </a:t>
          </a:r>
          <a:r>
            <a:rPr lang="tr-TR" sz="2800" b="1" dirty="0" err="1"/>
            <a:t>obez</a:t>
          </a:r>
          <a:r>
            <a:rPr lang="tr-TR" sz="2800" dirty="0" smtClean="0"/>
            <a:t>” </a:t>
          </a:r>
          <a:r>
            <a:rPr lang="tr-TR" sz="2800" dirty="0" err="1" smtClean="0"/>
            <a:t>lere</a:t>
          </a:r>
          <a:r>
            <a:rPr lang="tr-TR" sz="2800" dirty="0" smtClean="0"/>
            <a:t> </a:t>
          </a:r>
          <a:r>
            <a:rPr lang="tr-TR" sz="2800" dirty="0"/>
            <a:t>dönüşmektedir.</a:t>
          </a:r>
          <a:endParaRPr lang="en-US" sz="2800" dirty="0"/>
        </a:p>
      </dgm:t>
    </dgm:pt>
    <dgm:pt modelId="{2F38AD98-8FA4-415E-8DCA-0F7FABED5FE2}" type="parTrans" cxnId="{8EBB35D7-41E7-4F6B-9323-0454250AEE53}">
      <dgm:prSet/>
      <dgm:spPr/>
      <dgm:t>
        <a:bodyPr/>
        <a:lstStyle/>
        <a:p>
          <a:endParaRPr lang="en-US"/>
        </a:p>
      </dgm:t>
    </dgm:pt>
    <dgm:pt modelId="{C572528C-C259-476E-8C1D-3E9FAD748AC9}" type="sibTrans" cxnId="{8EBB35D7-41E7-4F6B-9323-0454250AEE53}">
      <dgm:prSet/>
      <dgm:spPr/>
      <dgm:t>
        <a:bodyPr/>
        <a:lstStyle/>
        <a:p>
          <a:endParaRPr lang="en-US"/>
        </a:p>
      </dgm:t>
    </dgm:pt>
    <dgm:pt modelId="{87625E09-72A7-A64F-8C91-F02C415911D4}" type="pres">
      <dgm:prSet presAssocID="{791AF561-48A9-4C8D-A856-26D2466F16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F0C53F3-B16C-4D41-8B1F-CF24796F0382}" type="pres">
      <dgm:prSet presAssocID="{CBD292C3-A0B1-4BD2-965D-D0E20F74F3D2}" presName="parentText" presStyleLbl="node1" presStyleIdx="0" presStyleCnt="2" custLinFactY="-21319" custLinFactNeighborX="1678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9FE78DF-6213-3A40-AEB4-B40AEC5B3BF9}" type="pres">
      <dgm:prSet presAssocID="{FD58B452-6AC0-4232-BF5C-E35187A8FAC2}" presName="spacer" presStyleCnt="0"/>
      <dgm:spPr/>
    </dgm:pt>
    <dgm:pt modelId="{53A97591-47CD-E54F-B4CB-515A3F024859}" type="pres">
      <dgm:prSet presAssocID="{483DE236-2367-4E36-B571-17D6202A2C74}" presName="parentText" presStyleLbl="node1" presStyleIdx="1" presStyleCnt="2" custLinFactY="-9196" custLinFactNeighborX="1841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1D8F957-FD4E-B440-BC9C-B40CB7BE57A1}" type="presOf" srcId="{CBD292C3-A0B1-4BD2-965D-D0E20F74F3D2}" destId="{4F0C53F3-B16C-4D41-8B1F-CF24796F0382}" srcOrd="0" destOrd="0" presId="urn:microsoft.com/office/officeart/2005/8/layout/vList2"/>
    <dgm:cxn modelId="{CB2FE534-093D-4926-B72E-AFF521FF8446}" srcId="{791AF561-48A9-4C8D-A856-26D2466F16A9}" destId="{CBD292C3-A0B1-4BD2-965D-D0E20F74F3D2}" srcOrd="0" destOrd="0" parTransId="{27A7793D-2BC7-4FA5-A4ED-694720DDC5F8}" sibTransId="{FD58B452-6AC0-4232-BF5C-E35187A8FAC2}"/>
    <dgm:cxn modelId="{8EBB35D7-41E7-4F6B-9323-0454250AEE53}" srcId="{791AF561-48A9-4C8D-A856-26D2466F16A9}" destId="{483DE236-2367-4E36-B571-17D6202A2C74}" srcOrd="1" destOrd="0" parTransId="{2F38AD98-8FA4-415E-8DCA-0F7FABED5FE2}" sibTransId="{C572528C-C259-476E-8C1D-3E9FAD748AC9}"/>
    <dgm:cxn modelId="{AF242DF3-E1B3-8640-B3C0-685237B15CF2}" type="presOf" srcId="{483DE236-2367-4E36-B571-17D6202A2C74}" destId="{53A97591-47CD-E54F-B4CB-515A3F024859}" srcOrd="0" destOrd="0" presId="urn:microsoft.com/office/officeart/2005/8/layout/vList2"/>
    <dgm:cxn modelId="{00EE5D67-4D37-0C46-AD85-AB632BC0D392}" type="presOf" srcId="{791AF561-48A9-4C8D-A856-26D2466F16A9}" destId="{87625E09-72A7-A64F-8C91-F02C415911D4}" srcOrd="0" destOrd="0" presId="urn:microsoft.com/office/officeart/2005/8/layout/vList2"/>
    <dgm:cxn modelId="{B2ADD046-F6E8-124A-9B03-968CF33AC87B}" type="presParOf" srcId="{87625E09-72A7-A64F-8C91-F02C415911D4}" destId="{4F0C53F3-B16C-4D41-8B1F-CF24796F0382}" srcOrd="0" destOrd="0" presId="urn:microsoft.com/office/officeart/2005/8/layout/vList2"/>
    <dgm:cxn modelId="{F62716B9-175A-E04D-A3F6-D242887950C4}" type="presParOf" srcId="{87625E09-72A7-A64F-8C91-F02C415911D4}" destId="{F9FE78DF-6213-3A40-AEB4-B40AEC5B3BF9}" srcOrd="1" destOrd="0" presId="urn:microsoft.com/office/officeart/2005/8/layout/vList2"/>
    <dgm:cxn modelId="{C244F06B-39D8-FD46-9D78-CCB7477DEB3A}" type="presParOf" srcId="{87625E09-72A7-A64F-8C91-F02C415911D4}" destId="{53A97591-47CD-E54F-B4CB-515A3F02485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D70D42-0560-4D79-BC5B-044FDFD6ECA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0B29710-62B8-4445-8350-4091A700BDE6}">
      <dgm:prSet/>
      <dgm:spPr/>
      <dgm:t>
        <a:bodyPr/>
        <a:lstStyle/>
        <a:p>
          <a:r>
            <a:rPr lang="en-US" b="1"/>
            <a:t>İnternet Bağımlılığı</a:t>
          </a:r>
          <a:endParaRPr lang="en-US"/>
        </a:p>
      </dgm:t>
    </dgm:pt>
    <dgm:pt modelId="{F82B4C6F-99F8-4B13-AB22-C667D2CB7F97}" type="parTrans" cxnId="{554632ED-7DAC-46FB-A827-DAFCE70674FD}">
      <dgm:prSet/>
      <dgm:spPr/>
      <dgm:t>
        <a:bodyPr/>
        <a:lstStyle/>
        <a:p>
          <a:endParaRPr lang="en-US"/>
        </a:p>
      </dgm:t>
    </dgm:pt>
    <dgm:pt modelId="{E58CD25D-3C89-40B8-8B7E-8BA5701EF293}" type="sibTrans" cxnId="{554632ED-7DAC-46FB-A827-DAFCE70674F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65B6B8E-6BD4-4F30-AAA0-188392EDF21A}">
      <dgm:prSet/>
      <dgm:spPr/>
      <dgm:t>
        <a:bodyPr/>
        <a:lstStyle/>
        <a:p>
          <a:r>
            <a:rPr lang="en-US" b="1"/>
            <a:t>Sosyal Medya Bağımlılığı </a:t>
          </a:r>
          <a:endParaRPr lang="en-US"/>
        </a:p>
      </dgm:t>
    </dgm:pt>
    <dgm:pt modelId="{8370C8E6-A23F-476B-B73C-805418C39857}" type="parTrans" cxnId="{C0A86A98-7685-4A59-A38F-7CC339638D2E}">
      <dgm:prSet/>
      <dgm:spPr/>
      <dgm:t>
        <a:bodyPr/>
        <a:lstStyle/>
        <a:p>
          <a:endParaRPr lang="en-US"/>
        </a:p>
      </dgm:t>
    </dgm:pt>
    <dgm:pt modelId="{548D56D8-BADD-4A77-AD22-9DF38A6A1442}" type="sibTrans" cxnId="{C0A86A98-7685-4A59-A38F-7CC339638D2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701DE4A-3C78-4160-AA1E-89DF8BD589EF}">
      <dgm:prSet/>
      <dgm:spPr/>
      <dgm:t>
        <a:bodyPr/>
        <a:lstStyle/>
        <a:p>
          <a:r>
            <a:rPr lang="en-US" b="1"/>
            <a:t>Akıllı Telefon Bağımlılığı</a:t>
          </a:r>
          <a:endParaRPr lang="en-US"/>
        </a:p>
      </dgm:t>
    </dgm:pt>
    <dgm:pt modelId="{95336813-F7E0-4F2E-B4A1-25880FCFC499}" type="parTrans" cxnId="{B885C255-0648-4AF9-9A0A-86077AF4C4CB}">
      <dgm:prSet/>
      <dgm:spPr/>
      <dgm:t>
        <a:bodyPr/>
        <a:lstStyle/>
        <a:p>
          <a:endParaRPr lang="en-US"/>
        </a:p>
      </dgm:t>
    </dgm:pt>
    <dgm:pt modelId="{B7524981-3140-46FA-BF95-2CE76AA5AA29}" type="sibTrans" cxnId="{B885C255-0648-4AF9-9A0A-86077AF4C4C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4ACA5F8-E651-471F-9FCD-786EB27BEB5F}">
      <dgm:prSet/>
      <dgm:spPr/>
      <dgm:t>
        <a:bodyPr/>
        <a:lstStyle/>
        <a:p>
          <a:r>
            <a:rPr lang="en-US" b="1"/>
            <a:t>Dijital Oyun Bağımlılığı</a:t>
          </a:r>
          <a:endParaRPr lang="en-US"/>
        </a:p>
      </dgm:t>
    </dgm:pt>
    <dgm:pt modelId="{6D178D82-59C7-42FF-85C6-B059C4B2B03B}" type="parTrans" cxnId="{76A05076-0A6B-4242-9081-030A5F54A3D0}">
      <dgm:prSet/>
      <dgm:spPr/>
      <dgm:t>
        <a:bodyPr/>
        <a:lstStyle/>
        <a:p>
          <a:endParaRPr lang="en-US"/>
        </a:p>
      </dgm:t>
    </dgm:pt>
    <dgm:pt modelId="{6A65D3BD-C9C0-4FBF-AFC8-AF04651FDFB7}" type="sibTrans" cxnId="{76A05076-0A6B-4242-9081-030A5F54A3D0}">
      <dgm:prSet/>
      <dgm:spPr/>
      <dgm:t>
        <a:bodyPr/>
        <a:lstStyle/>
        <a:p>
          <a:endParaRPr lang="en-US"/>
        </a:p>
      </dgm:t>
    </dgm:pt>
    <dgm:pt modelId="{0D050D5A-BA5D-EC4D-95ED-206C7FC7D713}" type="pres">
      <dgm:prSet presAssocID="{B4D70D42-0560-4D79-BC5B-044FDFD6EC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33D9DF5-A844-374A-907B-D8C32508C06A}" type="pres">
      <dgm:prSet presAssocID="{20B29710-62B8-4445-8350-4091A700BDE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A12474F-61B5-5243-BD93-0A5167173E07}" type="pres">
      <dgm:prSet presAssocID="{E58CD25D-3C89-40B8-8B7E-8BA5701EF293}" presName="spacer" presStyleCnt="0"/>
      <dgm:spPr/>
    </dgm:pt>
    <dgm:pt modelId="{5F8C2001-E5B7-984F-8F92-B86D82FF205C}" type="pres">
      <dgm:prSet presAssocID="{765B6B8E-6BD4-4F30-AAA0-188392EDF21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C3F5FD2-B9C5-F542-B963-0976A7E696E2}" type="pres">
      <dgm:prSet presAssocID="{548D56D8-BADD-4A77-AD22-9DF38A6A1442}" presName="spacer" presStyleCnt="0"/>
      <dgm:spPr/>
    </dgm:pt>
    <dgm:pt modelId="{E969835A-3503-3747-829B-43EE85EAD173}" type="pres">
      <dgm:prSet presAssocID="{2701DE4A-3C78-4160-AA1E-89DF8BD589E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DC1C6C1-3307-6445-8029-DB80A691905F}" type="pres">
      <dgm:prSet presAssocID="{B7524981-3140-46FA-BF95-2CE76AA5AA29}" presName="spacer" presStyleCnt="0"/>
      <dgm:spPr/>
    </dgm:pt>
    <dgm:pt modelId="{CA876037-C677-9D47-9DBA-E9CAD8D17603}" type="pres">
      <dgm:prSet presAssocID="{64ACA5F8-E651-471F-9FCD-786EB27BEB5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7F98B04-2218-3040-B134-67D8C54F6831}" type="presOf" srcId="{765B6B8E-6BD4-4F30-AAA0-188392EDF21A}" destId="{5F8C2001-E5B7-984F-8F92-B86D82FF205C}" srcOrd="0" destOrd="0" presId="urn:microsoft.com/office/officeart/2005/8/layout/vList2"/>
    <dgm:cxn modelId="{B885C255-0648-4AF9-9A0A-86077AF4C4CB}" srcId="{B4D70D42-0560-4D79-BC5B-044FDFD6ECA5}" destId="{2701DE4A-3C78-4160-AA1E-89DF8BD589EF}" srcOrd="2" destOrd="0" parTransId="{95336813-F7E0-4F2E-B4A1-25880FCFC499}" sibTransId="{B7524981-3140-46FA-BF95-2CE76AA5AA29}"/>
    <dgm:cxn modelId="{7682B967-F72A-E640-B919-1DE00F0E4830}" type="presOf" srcId="{2701DE4A-3C78-4160-AA1E-89DF8BD589EF}" destId="{E969835A-3503-3747-829B-43EE85EAD173}" srcOrd="0" destOrd="0" presId="urn:microsoft.com/office/officeart/2005/8/layout/vList2"/>
    <dgm:cxn modelId="{52265D19-00AB-2547-904C-3E0D1F563B01}" type="presOf" srcId="{20B29710-62B8-4445-8350-4091A700BDE6}" destId="{C33D9DF5-A844-374A-907B-D8C32508C06A}" srcOrd="0" destOrd="0" presId="urn:microsoft.com/office/officeart/2005/8/layout/vList2"/>
    <dgm:cxn modelId="{709DBD05-CBE3-E841-A0AA-432BB8415667}" type="presOf" srcId="{B4D70D42-0560-4D79-BC5B-044FDFD6ECA5}" destId="{0D050D5A-BA5D-EC4D-95ED-206C7FC7D713}" srcOrd="0" destOrd="0" presId="urn:microsoft.com/office/officeart/2005/8/layout/vList2"/>
    <dgm:cxn modelId="{C0A86A98-7685-4A59-A38F-7CC339638D2E}" srcId="{B4D70D42-0560-4D79-BC5B-044FDFD6ECA5}" destId="{765B6B8E-6BD4-4F30-AAA0-188392EDF21A}" srcOrd="1" destOrd="0" parTransId="{8370C8E6-A23F-476B-B73C-805418C39857}" sibTransId="{548D56D8-BADD-4A77-AD22-9DF38A6A1442}"/>
    <dgm:cxn modelId="{28DE1311-CA0C-A542-BE8B-53C91B08CBC3}" type="presOf" srcId="{64ACA5F8-E651-471F-9FCD-786EB27BEB5F}" destId="{CA876037-C677-9D47-9DBA-E9CAD8D17603}" srcOrd="0" destOrd="0" presId="urn:microsoft.com/office/officeart/2005/8/layout/vList2"/>
    <dgm:cxn modelId="{554632ED-7DAC-46FB-A827-DAFCE70674FD}" srcId="{B4D70D42-0560-4D79-BC5B-044FDFD6ECA5}" destId="{20B29710-62B8-4445-8350-4091A700BDE6}" srcOrd="0" destOrd="0" parTransId="{F82B4C6F-99F8-4B13-AB22-C667D2CB7F97}" sibTransId="{E58CD25D-3C89-40B8-8B7E-8BA5701EF293}"/>
    <dgm:cxn modelId="{76A05076-0A6B-4242-9081-030A5F54A3D0}" srcId="{B4D70D42-0560-4D79-BC5B-044FDFD6ECA5}" destId="{64ACA5F8-E651-471F-9FCD-786EB27BEB5F}" srcOrd="3" destOrd="0" parTransId="{6D178D82-59C7-42FF-85C6-B059C4B2B03B}" sibTransId="{6A65D3BD-C9C0-4FBF-AFC8-AF04651FDFB7}"/>
    <dgm:cxn modelId="{E9125845-BF75-F946-B96A-03382C103A2B}" type="presParOf" srcId="{0D050D5A-BA5D-EC4D-95ED-206C7FC7D713}" destId="{C33D9DF5-A844-374A-907B-D8C32508C06A}" srcOrd="0" destOrd="0" presId="urn:microsoft.com/office/officeart/2005/8/layout/vList2"/>
    <dgm:cxn modelId="{5AD46F70-FAB4-8346-B6A9-E85517072582}" type="presParOf" srcId="{0D050D5A-BA5D-EC4D-95ED-206C7FC7D713}" destId="{4A12474F-61B5-5243-BD93-0A5167173E07}" srcOrd="1" destOrd="0" presId="urn:microsoft.com/office/officeart/2005/8/layout/vList2"/>
    <dgm:cxn modelId="{A3D856EA-FC8F-0547-A079-FE1D9587AF80}" type="presParOf" srcId="{0D050D5A-BA5D-EC4D-95ED-206C7FC7D713}" destId="{5F8C2001-E5B7-984F-8F92-B86D82FF205C}" srcOrd="2" destOrd="0" presId="urn:microsoft.com/office/officeart/2005/8/layout/vList2"/>
    <dgm:cxn modelId="{78618A66-3C4B-5A46-9252-8E2A1F557474}" type="presParOf" srcId="{0D050D5A-BA5D-EC4D-95ED-206C7FC7D713}" destId="{DC3F5FD2-B9C5-F542-B963-0976A7E696E2}" srcOrd="3" destOrd="0" presId="urn:microsoft.com/office/officeart/2005/8/layout/vList2"/>
    <dgm:cxn modelId="{906F06A0-BFF6-CC42-8B8E-83B11950A9B5}" type="presParOf" srcId="{0D050D5A-BA5D-EC4D-95ED-206C7FC7D713}" destId="{E969835A-3503-3747-829B-43EE85EAD173}" srcOrd="4" destOrd="0" presId="urn:microsoft.com/office/officeart/2005/8/layout/vList2"/>
    <dgm:cxn modelId="{9F9520FD-39DA-BF42-9C49-5EA29C0416ED}" type="presParOf" srcId="{0D050D5A-BA5D-EC4D-95ED-206C7FC7D713}" destId="{9DC1C6C1-3307-6445-8029-DB80A691905F}" srcOrd="5" destOrd="0" presId="urn:microsoft.com/office/officeart/2005/8/layout/vList2"/>
    <dgm:cxn modelId="{A49EFBD3-E020-D84F-B52D-78F5D812395F}" type="presParOf" srcId="{0D050D5A-BA5D-EC4D-95ED-206C7FC7D713}" destId="{CA876037-C677-9D47-9DBA-E9CAD8D1760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19BA8-7D12-AA47-ABE2-86CE93173EF2}">
      <dsp:nvSpPr>
        <dsp:cNvPr id="0" name=""/>
        <dsp:cNvSpPr/>
      </dsp:nvSpPr>
      <dsp:spPr>
        <a:xfrm>
          <a:off x="0" y="285066"/>
          <a:ext cx="6107906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/>
            <a:t>Özel Yaşamı</a:t>
          </a:r>
          <a:endParaRPr lang="en-US" sz="3200" kern="1200" dirty="0"/>
        </a:p>
      </dsp:txBody>
      <dsp:txXfrm>
        <a:off x="59399" y="344465"/>
        <a:ext cx="5989108" cy="1098002"/>
      </dsp:txXfrm>
    </dsp:sp>
    <dsp:sp modelId="{2E73DF00-7C90-2649-B113-11120014C97F}">
      <dsp:nvSpPr>
        <dsp:cNvPr id="0" name=""/>
        <dsp:cNvSpPr/>
      </dsp:nvSpPr>
      <dsp:spPr>
        <a:xfrm>
          <a:off x="0" y="1718262"/>
          <a:ext cx="6107906" cy="1216800"/>
        </a:xfrm>
        <a:prstGeom prst="roundRect">
          <a:avLst/>
        </a:prstGeom>
        <a:solidFill>
          <a:schemeClr val="accent2">
            <a:hueOff val="-4377215"/>
            <a:satOff val="-3950"/>
            <a:lumOff val="-88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/>
            <a:t>Profesyonel Yaşamı </a:t>
          </a:r>
          <a:endParaRPr lang="en-US" sz="3200" kern="1200" dirty="0"/>
        </a:p>
      </dsp:txBody>
      <dsp:txXfrm>
        <a:off x="59399" y="1777661"/>
        <a:ext cx="5989108" cy="1098002"/>
      </dsp:txXfrm>
    </dsp:sp>
    <dsp:sp modelId="{2ACD38A9-C3F2-F14E-86D9-BBCD8197F851}">
      <dsp:nvSpPr>
        <dsp:cNvPr id="0" name=""/>
        <dsp:cNvSpPr/>
      </dsp:nvSpPr>
      <dsp:spPr>
        <a:xfrm>
          <a:off x="0" y="3093456"/>
          <a:ext cx="6107906" cy="1216800"/>
        </a:xfrm>
        <a:prstGeom prst="roundRect">
          <a:avLst/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/>
            <a:t>Toplumsal Yaşamı</a:t>
          </a:r>
          <a:endParaRPr lang="en-US" sz="3200" kern="1200" dirty="0"/>
        </a:p>
      </dsp:txBody>
      <dsp:txXfrm>
        <a:off x="59399" y="3152855"/>
        <a:ext cx="5989108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C53F3-B16C-4D41-8B1F-CF24796F0382}">
      <dsp:nvSpPr>
        <dsp:cNvPr id="0" name=""/>
        <dsp:cNvSpPr/>
      </dsp:nvSpPr>
      <dsp:spPr>
        <a:xfrm>
          <a:off x="0" y="0"/>
          <a:ext cx="8585199" cy="12487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/>
            <a:t>Markalar ve sağlayıcılar bireyleri </a:t>
          </a:r>
          <a:r>
            <a:rPr lang="tr-TR" sz="2800" b="1" kern="1200" dirty="0"/>
            <a:t>dijital tüketim kültürüne</a:t>
          </a:r>
          <a:r>
            <a:rPr lang="tr-TR" sz="2800" kern="1200" dirty="0"/>
            <a:t> yönlendirmektedir.</a:t>
          </a:r>
          <a:endParaRPr lang="en-US" sz="2800" kern="1200" dirty="0"/>
        </a:p>
      </dsp:txBody>
      <dsp:txXfrm>
        <a:off x="60961" y="60961"/>
        <a:ext cx="8463277" cy="1126870"/>
      </dsp:txXfrm>
    </dsp:sp>
    <dsp:sp modelId="{53A97591-47CD-E54F-B4CB-515A3F024859}">
      <dsp:nvSpPr>
        <dsp:cNvPr id="0" name=""/>
        <dsp:cNvSpPr/>
      </dsp:nvSpPr>
      <dsp:spPr>
        <a:xfrm>
          <a:off x="0" y="1135218"/>
          <a:ext cx="8585199" cy="12487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/>
            <a:t>Dijital cihaz ve mecraların aşırı şekilde tüketilmesiyle bireyler “</a:t>
          </a:r>
          <a:r>
            <a:rPr lang="tr-TR" sz="2800" b="1" kern="1200" dirty="0"/>
            <a:t>dijital </a:t>
          </a:r>
          <a:r>
            <a:rPr lang="tr-TR" sz="2800" b="1" kern="1200" dirty="0" err="1"/>
            <a:t>obez</a:t>
          </a:r>
          <a:r>
            <a:rPr lang="tr-TR" sz="2800" kern="1200" dirty="0" smtClean="0"/>
            <a:t>” </a:t>
          </a:r>
          <a:r>
            <a:rPr lang="tr-TR" sz="2800" kern="1200" dirty="0" err="1" smtClean="0"/>
            <a:t>lere</a:t>
          </a:r>
          <a:r>
            <a:rPr lang="tr-TR" sz="2800" kern="1200" dirty="0" smtClean="0"/>
            <a:t> </a:t>
          </a:r>
          <a:r>
            <a:rPr lang="tr-TR" sz="2800" kern="1200" dirty="0"/>
            <a:t>dönüşmektedir.</a:t>
          </a:r>
          <a:endParaRPr lang="en-US" sz="2800" kern="1200" dirty="0"/>
        </a:p>
      </dsp:txBody>
      <dsp:txXfrm>
        <a:off x="60961" y="1196179"/>
        <a:ext cx="8463277" cy="11268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D9DF5-A844-374A-907B-D8C32508C06A}">
      <dsp:nvSpPr>
        <dsp:cNvPr id="0" name=""/>
        <dsp:cNvSpPr/>
      </dsp:nvSpPr>
      <dsp:spPr>
        <a:xfrm>
          <a:off x="0" y="32524"/>
          <a:ext cx="5730057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/>
            <a:t>İnternet Bağımlılığı</a:t>
          </a:r>
          <a:endParaRPr lang="en-US" sz="3100" kern="1200"/>
        </a:p>
      </dsp:txBody>
      <dsp:txXfrm>
        <a:off x="36296" y="68820"/>
        <a:ext cx="5657465" cy="670943"/>
      </dsp:txXfrm>
    </dsp:sp>
    <dsp:sp modelId="{5F8C2001-E5B7-984F-8F92-B86D82FF205C}">
      <dsp:nvSpPr>
        <dsp:cNvPr id="0" name=""/>
        <dsp:cNvSpPr/>
      </dsp:nvSpPr>
      <dsp:spPr>
        <a:xfrm>
          <a:off x="0" y="865339"/>
          <a:ext cx="5730057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/>
            <a:t>Sosyal Medya Bağımlılığı </a:t>
          </a:r>
          <a:endParaRPr lang="en-US" sz="3100" kern="1200"/>
        </a:p>
      </dsp:txBody>
      <dsp:txXfrm>
        <a:off x="36296" y="901635"/>
        <a:ext cx="5657465" cy="670943"/>
      </dsp:txXfrm>
    </dsp:sp>
    <dsp:sp modelId="{E969835A-3503-3747-829B-43EE85EAD173}">
      <dsp:nvSpPr>
        <dsp:cNvPr id="0" name=""/>
        <dsp:cNvSpPr/>
      </dsp:nvSpPr>
      <dsp:spPr>
        <a:xfrm>
          <a:off x="0" y="1698154"/>
          <a:ext cx="5730057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/>
            <a:t>Akıllı Telefon Bağımlılığı</a:t>
          </a:r>
          <a:endParaRPr lang="en-US" sz="3100" kern="1200"/>
        </a:p>
      </dsp:txBody>
      <dsp:txXfrm>
        <a:off x="36296" y="1734450"/>
        <a:ext cx="5657465" cy="670943"/>
      </dsp:txXfrm>
    </dsp:sp>
    <dsp:sp modelId="{CA876037-C677-9D47-9DBA-E9CAD8D17603}">
      <dsp:nvSpPr>
        <dsp:cNvPr id="0" name=""/>
        <dsp:cNvSpPr/>
      </dsp:nvSpPr>
      <dsp:spPr>
        <a:xfrm>
          <a:off x="0" y="2530969"/>
          <a:ext cx="5730057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/>
            <a:t>Dijital Oyun Bağımlılığı</a:t>
          </a:r>
          <a:endParaRPr lang="en-US" sz="3100" kern="1200"/>
        </a:p>
      </dsp:txBody>
      <dsp:txXfrm>
        <a:off x="36296" y="2567265"/>
        <a:ext cx="5657465" cy="670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/>
          </a:p>
        </p:txBody>
      </p:sp>
      <p:sp>
        <p:nvSpPr>
          <p:cNvPr id="3" name="Tarih Yer Tutucusu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1B7A6C6-EEEF-4C58-9C54-09236BDA5296}" type="datetime1">
              <a:rPr lang="tr-TR" smtClean="0"/>
              <a:t>6.03.2026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7F75FB2-D12E-4669-8522-D3E2C7E6DC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noProof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34BF43-274F-4CDA-8271-267C56FE6D61}" type="datetime1">
              <a:rPr lang="tr-TR" noProof="0" smtClean="0"/>
              <a:t>6.03.2026</a:t>
            </a:fld>
            <a:endParaRPr lang="tr-TR" noProof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r-TR" noProof="0"/>
          </a:p>
        </p:txBody>
      </p:sp>
      <p:sp>
        <p:nvSpPr>
          <p:cNvPr id="5" name="Notlar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noProof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18E0B9-48E4-499D-93B2-B07D00395BAC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5777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A9130-D1C6-F47D-B12D-F8FE73307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261987EC-F2CD-6951-5A90-D91CB8597F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0C961D9-6744-4D7B-0E5F-B5D09FF30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B97A5A9-08EE-8630-6D5F-E62D261FED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5960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BAD23-9045-1DBD-067D-531B82731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2633766F-4BEC-4CA4-E613-E76F7528A0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0A7EEA5-CA37-0664-9218-D0EC00D9C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7D7FC75-159E-8FB5-2639-0CC2232E2E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0687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6BBD9-3CA2-2690-BB8C-D9BBE011C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FDDC4F5-0EF2-91DF-BF11-6B9606F83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FEFA212-83E1-70EA-A308-6E7EB44A0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4E52200-F511-5443-A146-0A04FC1AF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2499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7A7AC-985A-6480-A073-CCCD63F92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58163F1-6B30-0D7B-5E61-0E50ECB1EA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9AAFA9DF-5464-C936-0694-CBC226F93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B90492A-8603-9A73-20D5-619BA2EBBF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8607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3C648-DAEF-67B9-6588-9DAAD5EF5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10930E07-DB0A-9A9F-6578-911FCAC19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E1702928-C4A2-F461-0916-F7FC1023D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BA190CB-3EC5-AC78-C058-28601BD439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368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9B59A-9D94-BA16-8270-215AAEC83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2FF56040-6D64-C2A4-4C1E-E8A118B2D4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2B4ABAF-3620-25DB-654A-63C4E9B6D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FA23885-0F9C-6956-01A7-7F03B25169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7797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91A59-FB64-F3CA-4FC7-870EF7B33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F7776D9F-4B50-F136-94A6-15E783BCF1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B2BB701-06F3-F061-3399-635F30839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5CF1D44-B90C-804E-BC32-D17D067C3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6424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F5D51-A685-61E7-4309-ACAF65C0E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CAA9E3F-6362-3B1E-8C4A-422C25D649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EB857DD7-8F17-76C0-0AB5-152FFCA29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4C8D094-3ED1-BAF1-FC68-79E23022E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1216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48882-4968-CA18-EBFA-8A8012CEB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225C7D7F-7321-E603-9F4E-F5FCD84A3D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9C56D25E-A3F7-782B-82AC-A81A3FDD84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4CB8B81-C688-20B0-C1DF-E544371850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546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1478E-9199-2AAC-F5FF-53EA87722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69AC4AA-A8E3-54CA-CD6E-DCD88FC77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28D6465-77CA-0D62-EE3C-6E10E589E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BD7DD24-B120-ED91-717F-15E790196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0868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4ED9F-122F-CF77-123F-5EC0DB745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509D99A-86BA-52B3-6816-5A39C3F60D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E4BE474E-9304-BA2D-A7CC-52076D748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9F2A7D4-8D54-B3E8-7CF4-33773F4657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788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noProof="0" smtClean="0"/>
              <a:t>30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2065741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AFC79-1440-DD46-71AC-1B0249FF7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>
            <a:extLst>
              <a:ext uri="{FF2B5EF4-FFF2-40B4-BE49-F238E27FC236}">
                <a16:creationId xmlns:a16="http://schemas.microsoft.com/office/drawing/2014/main" id="{1C4C6F4C-8D7F-7E16-C95B-0CF067292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>
            <a:extLst>
              <a:ext uri="{FF2B5EF4-FFF2-40B4-BE49-F238E27FC236}">
                <a16:creationId xmlns:a16="http://schemas.microsoft.com/office/drawing/2014/main" id="{93C1A9E1-E505-76A4-EE5D-50A0736F9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DE003F0-D446-D036-D063-49D651FAC3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5616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noProof="0" smtClean="0"/>
              <a:t>40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2409609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9827E-1486-604B-D2B5-575D0C6EB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2D7AE195-BF90-F09E-3CEE-30669F92E7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25F15090-8B61-A6F4-0BF9-98DBE0C52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1A751DA-0D2C-3FF8-FFAC-35F16C6AD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1026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66816-316A-6CF2-8BD8-071B31A79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87BA21D2-D74C-53ED-59B2-749BC09CE8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1B0C9D0-EFED-8DE9-DEAD-912B7A259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890C795-87A2-0DA9-27A2-A71550222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725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CA53E-DF0F-0250-C883-8382F43CD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21D5748-E91F-C1E0-4B81-186A5E2971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940C49CD-355C-C776-8E22-A8D388D54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1EF11D5-F15B-10FD-C5CE-9A5EAACA2C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8438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7A6CD-8E81-5EEC-86CA-16203FE8A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F829627-C9AF-F9EA-1DCD-078595F504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805FB2E-E81A-3A14-17D4-C75D869101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FC26890-FE57-E2F9-8D73-8DAF7A5C07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4298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7F85C-87C8-441D-CEF7-AE2BA317C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DE1BC09-42AC-9B88-BD63-6288F566BB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4F3AB6F-C9F7-CEB1-9397-4F67B0739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CF79B1D-D6C7-B37C-46AE-933959A656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259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F84BB-5E20-3E40-F0E9-4E499B0E9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D7A4FEC-D5CF-8FEA-895B-99474CA17F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0906783-ED39-CB49-8621-29A6DFB89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F7E94A7-641F-0740-9E22-F361387207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9127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413EB-CE64-D63A-10D2-77ECCF9E3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5A518A9-9E4E-5578-0093-F634DD50E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AEA6EB65-D6AE-16B2-14C1-C2DE17720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A4063C0-DCA1-F201-277E-D5A72869D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329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tr-TR" noProof="0" smtClean="0"/>
              <a:pPr/>
              <a:t>‹#›</a:t>
            </a:fld>
            <a:endParaRPr lang="tr-TR" noProof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765440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tr-TR" noProof="0" smtClean="0"/>
              <a:pPr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1451057162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tr-TR" noProof="0" smtClean="0"/>
              <a:pPr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3234436231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tr-TR" noProof="0" smtClean="0"/>
              <a:pPr/>
              <a:t>‹#›</a:t>
            </a:fld>
            <a:endParaRPr lang="tr-TR" noProof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5747829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tr-TR" noProof="0" smtClean="0"/>
              <a:pPr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824054293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tr-TR" noProof="0" smtClean="0"/>
              <a:pPr/>
              <a:t>‹#›</a:t>
            </a:fld>
            <a:endParaRPr lang="tr-TR" noProof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3859779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tr-TR" noProof="0" smtClean="0"/>
              <a:pPr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3841286938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tr-TR" noProof="0" smtClean="0"/>
              <a:pPr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386852435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tr-TR" noProof="0" smtClean="0"/>
              <a:pPr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3815039789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orun ve Öz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7" name="Resim Yer Tutucusu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tr-TR" noProof="0"/>
              <a:t>Resim eklemek için simgeye tıklayın</a:t>
            </a:r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2pPr>
            <a:lvl3pPr marL="9144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3pPr>
            <a:lvl4pPr marL="13716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4pPr>
            <a:lvl5pPr marL="18288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3" name="Tarih Yer Tutucusu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1292373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sim Yer Tutucusu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11274552" cy="4171951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tr-TR" noProof="0"/>
              <a:t>Resim eklemek için simgeye tıklayın</a:t>
            </a:r>
          </a:p>
        </p:txBody>
      </p:sp>
      <p:sp>
        <p:nvSpPr>
          <p:cNvPr id="4" name="Tarih Yer Tutucusu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tr-TR" noProof="0" smtClean="0"/>
              <a:t>‹#›</a:t>
            </a:fld>
            <a:endParaRPr lang="tr-TR" noProof="0"/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id="{99C910F3-1CC6-467F-A64A-2DDFE463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10" name="Metin Yer Tutucusu 8">
            <a:extLst>
              <a:ext uri="{FF2B5EF4-FFF2-40B4-BE49-F238E27FC236}">
                <a16:creationId xmlns:a16="http://schemas.microsoft.com/office/drawing/2014/main" id="{5550E3EA-37A2-40C0-A78F-3C0AB0F781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lnSpc>
                <a:spcPts val="1800"/>
              </a:lnSpc>
              <a:buNone/>
              <a:defRPr sz="1600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1800"/>
              </a:lnSpc>
              <a:buNone/>
              <a:defRPr sz="1600"/>
            </a:lvl4pPr>
            <a:lvl5pPr marL="1828800" indent="0">
              <a:lnSpc>
                <a:spcPts val="1800"/>
              </a:lnSpc>
              <a:buNone/>
              <a:defRPr sz="1600"/>
            </a:lvl5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1463244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tr-TR" noProof="0" smtClean="0"/>
              <a:pPr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2359874642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çerik 3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etin Yer Tutucusu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tr-TR" noProof="0"/>
              <a:t>Alt başlık eklemek için tıklayın</a:t>
            </a:r>
          </a:p>
        </p:txBody>
      </p:sp>
      <p:sp>
        <p:nvSpPr>
          <p:cNvPr id="17" name="Metin Yer Tutucusu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tr-TR" noProof="0"/>
              <a:t>Metin eklemek için tıklayın</a:t>
            </a:r>
          </a:p>
        </p:txBody>
      </p:sp>
      <p:sp>
        <p:nvSpPr>
          <p:cNvPr id="31" name="Metin Yer Tutucusu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2182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tr-TR" noProof="0"/>
              <a:t>Alt başlık eklemek için tıklayın</a:t>
            </a:r>
          </a:p>
        </p:txBody>
      </p:sp>
      <p:sp>
        <p:nvSpPr>
          <p:cNvPr id="32" name="Metin Yer Tutucusu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2557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tr-TR" noProof="0"/>
              <a:t>Metin eklemek için tıklayın</a:t>
            </a:r>
          </a:p>
        </p:txBody>
      </p:sp>
      <p:sp>
        <p:nvSpPr>
          <p:cNvPr id="33" name="Metin Yer Tutucusu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6164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tr-TR" noProof="0"/>
              <a:t>Alt başlık eklemek için tıklayın</a:t>
            </a:r>
          </a:p>
        </p:txBody>
      </p:sp>
      <p:sp>
        <p:nvSpPr>
          <p:cNvPr id="34" name="Metin Yer Tutucusu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86913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tr-TR" noProof="0"/>
              <a:t>Metin eklemek için tıklayın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3" name="Tarih Yer Tutucusu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190708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tr-TR" noProof="0" smtClean="0"/>
              <a:pPr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1526150115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131062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tr-TR" noProof="0" smtClean="0"/>
              <a:pPr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3767442002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tr-TR" noProof="0" smtClean="0"/>
              <a:pPr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3200068709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160452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tr-TR" noProof="0" smtClean="0"/>
              <a:pPr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1012795753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tr-TR" noProof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tr-TR" noProof="0" smtClean="0"/>
              <a:pPr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941794892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r>
              <a:rPr lang="tr-T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r>
              <a:rPr lang="tr-TR" noProof="0"/>
              <a:t>Sunum destesi başlığıaşlığı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B5CEABB6-07DC-46E8-9B57-56EC44A396E5}" type="slidenum">
              <a:rPr lang="tr-TR" noProof="0" smtClean="0"/>
              <a:pPr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24001138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680" r:id="rId19"/>
    <p:sldLayoutId id="2147483665" r:id="rId2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920">
          <p15:clr>
            <a:srgbClr val="F26B43"/>
          </p15:clr>
        </p15:guide>
        <p15:guide id="4" pos="5760">
          <p15:clr>
            <a:srgbClr val="F26B43"/>
          </p15:clr>
        </p15:guide>
        <p15:guide id="5" pos="7248">
          <p15:clr>
            <a:srgbClr val="F26B43"/>
          </p15:clr>
        </p15:guide>
        <p15:guide id="6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4.png"/><Relationship Id="rId5" Type="http://schemas.openxmlformats.org/officeDocument/2006/relationships/diagramData" Target="../diagrams/data3.xml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google.com/imgres?imgurl=https://www.drasumanyeni.com/wp-content/uploads/2024/04/teknoloji-bagimliligi-hasta-ediyor-k-960x480.jpg&amp;imgrefurl=https://www.drasumanyeni.com/internet-ve-oyun-bagimliligi/&amp;h=480&amp;w=960&amp;tbnid=eYGwBkydrbApqM&amp;source=sa.im&amp;tbnh=391&amp;tbnw=783&amp;usg=AI4_-kSAeFh5oy8JFpZ9r9RjAzKMVOZpyg&amp;vet=1&amp;docid=2m7uXjehz47NHM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12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558" y="1367367"/>
            <a:ext cx="4694077" cy="307022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bg2"/>
                </a:solidFill>
              </a:rPr>
              <a:t>DİJİTAL </a:t>
            </a:r>
            <a:r>
              <a:rPr lang="en-US" sz="4000" b="1" dirty="0" err="1">
                <a:solidFill>
                  <a:schemeClr val="bg2"/>
                </a:solidFill>
              </a:rPr>
              <a:t>BAĞIMLILIğa</a:t>
            </a:r>
            <a:r>
              <a:rPr lang="en-US" sz="4000" b="1" dirty="0">
                <a:solidFill>
                  <a:schemeClr val="bg2"/>
                </a:solidFill>
              </a:rPr>
              <a:t> </a:t>
            </a:r>
            <a:r>
              <a:rPr lang="en-US" sz="4000" b="1" dirty="0" err="1">
                <a:solidFill>
                  <a:schemeClr val="bg2"/>
                </a:solidFill>
              </a:rPr>
              <a:t>karşı</a:t>
            </a:r>
            <a:r>
              <a:rPr lang="en-US" sz="4000" b="1" dirty="0">
                <a:solidFill>
                  <a:schemeClr val="bg2"/>
                </a:solidFill>
              </a:rPr>
              <a:t> </a:t>
            </a:r>
            <a:r>
              <a:rPr lang="en-US" sz="4000" b="1" dirty="0" err="1">
                <a:solidFill>
                  <a:schemeClr val="bg2"/>
                </a:solidFill>
              </a:rPr>
              <a:t>dİjİtal</a:t>
            </a:r>
            <a:r>
              <a:rPr lang="en-US" sz="4000" b="1" dirty="0">
                <a:solidFill>
                  <a:schemeClr val="bg2"/>
                </a:solidFill>
              </a:rPr>
              <a:t> </a:t>
            </a:r>
            <a:r>
              <a:rPr lang="en-US" sz="4000" b="1" dirty="0" err="1">
                <a:solidFill>
                  <a:schemeClr val="bg2"/>
                </a:solidFill>
              </a:rPr>
              <a:t>detoks</a:t>
            </a:r>
            <a:r>
              <a:rPr lang="en-US" sz="4000" b="1" dirty="0">
                <a:solidFill>
                  <a:schemeClr val="bg2"/>
                </a:solidFill>
              </a:rPr>
              <a:t> </a:t>
            </a:r>
            <a:r>
              <a:rPr lang="en-US" sz="4000" b="1" dirty="0" err="1">
                <a:solidFill>
                  <a:schemeClr val="bg2"/>
                </a:solidFill>
              </a:rPr>
              <a:t>uygulamaları</a:t>
            </a:r>
            <a:endParaRPr lang="en-US" sz="4000" b="1" dirty="0">
              <a:solidFill>
                <a:schemeClr val="bg2"/>
              </a:solidFill>
            </a:endParaRPr>
          </a:p>
        </p:txBody>
      </p:sp>
      <p:sp>
        <p:nvSpPr>
          <p:cNvPr id="21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Yer Tutucusu 6" descr="sanat, Animasyon, Çizgi film, kurgu edebiyat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C3E152F-A981-B1A3-F266-DAFE018A5A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8699" r="-2" b="-2"/>
          <a:stretch>
            <a:fillRect/>
          </a:stretch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solidFill>
            <a:srgbClr val="C62324"/>
          </a:solidFill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9297" y="4541308"/>
            <a:ext cx="4636573" cy="2126192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>
              <a:spcBef>
                <a:spcPct val="20000"/>
              </a:spcBef>
              <a:buFont typeface="Wingdings 3" panose="05040102010807070707" pitchFamily="18" charset="2"/>
              <a:buChar char=""/>
            </a:pPr>
            <a:endParaRPr lang="en-US" sz="1400" noProof="1">
              <a:solidFill>
                <a:schemeClr val="bg2">
                  <a:lumMod val="75000"/>
                </a:schemeClr>
              </a:solidFill>
              <a:latin typeface="+mn-lt"/>
            </a:endParaRPr>
          </a:p>
          <a:p>
            <a:pPr>
              <a:spcBef>
                <a:spcPct val="20000"/>
              </a:spcBef>
            </a:pPr>
            <a:endParaRPr lang="en-US" sz="14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  <a:p>
            <a:pPr>
              <a:spcBef>
                <a:spcPct val="20000"/>
              </a:spcBef>
            </a:pPr>
            <a:endParaRPr lang="en-US" sz="14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  <a:p>
            <a:pPr>
              <a:spcBef>
                <a:spcPct val="20000"/>
              </a:spcBef>
            </a:pPr>
            <a:endParaRPr lang="en-US" sz="14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  <a:p>
            <a:pPr>
              <a:spcBef>
                <a:spcPct val="20000"/>
              </a:spcBef>
            </a:pPr>
            <a:endParaRPr lang="en-US" sz="14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  <a:p>
            <a:pPr>
              <a:spcBef>
                <a:spcPct val="20000"/>
              </a:spcBef>
            </a:pPr>
            <a:endParaRPr lang="en-US" sz="14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         </a:t>
            </a:r>
            <a:r>
              <a:rPr lang="en-US" sz="6000" b="1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Öğr</a:t>
            </a:r>
            <a:r>
              <a:rPr lang="en-US" sz="6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. </a:t>
            </a:r>
            <a:r>
              <a:rPr lang="en-US" sz="6000" b="1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Gör</a:t>
            </a:r>
            <a:r>
              <a:rPr lang="en-US" sz="6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. Deniz YARAMIŞ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114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"/>
    </mc:Choice>
    <mc:Fallback xmlns="">
      <p:transition spd="slow" advTm="98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843C6-8668-A9CE-0030-CD8C4FBF0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4B5686-1DE9-34FB-D1C6-642E98DE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57" y="1245795"/>
            <a:ext cx="6354306" cy="1337015"/>
          </a:xfrm>
        </p:spPr>
        <p:txBody>
          <a:bodyPr rtlCol="0">
            <a:normAutofit/>
          </a:bodyPr>
          <a:lstStyle/>
          <a:p>
            <a:pPr algn="ctr" rtl="0"/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B08697F-CFFD-C16E-E754-B6D16073D3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90334" y="931334"/>
            <a:ext cx="8263466" cy="4833272"/>
          </a:xfrm>
          <a:gradFill>
            <a:gsLst>
              <a:gs pos="100000">
                <a:schemeClr val="tx1"/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 rtl="0"/>
            <a:r>
              <a:rPr lang="tr-TR" sz="3900" b="1" noProof="1">
                <a:solidFill>
                  <a:schemeClr val="bg2"/>
                </a:solidFill>
              </a:rPr>
              <a:t>Dijital Bağımlılık </a:t>
            </a:r>
          </a:p>
          <a:p>
            <a:pPr algn="just" rtl="0"/>
            <a:r>
              <a:rPr lang="tr-TR" sz="3000" b="1" noProof="1">
                <a:solidFill>
                  <a:schemeClr val="bg2"/>
                </a:solidFill>
              </a:rPr>
              <a:t>Dijital Araçlara Bağımlılık: </a:t>
            </a:r>
            <a:r>
              <a:rPr lang="tr-TR" sz="3000" noProof="1">
                <a:solidFill>
                  <a:schemeClr val="bg2"/>
                </a:solidFill>
              </a:rPr>
              <a:t>Tablet, akıllı telefon, giyilebilir teknolojiler, aksesuarlar, konsollar, araçlar…</a:t>
            </a:r>
          </a:p>
          <a:p>
            <a:pPr algn="just" rtl="0"/>
            <a:r>
              <a:rPr lang="tr-TR" sz="3000" b="1" noProof="1">
                <a:solidFill>
                  <a:schemeClr val="bg2"/>
                </a:solidFill>
              </a:rPr>
              <a:t>Sosyal Ortamlara Bağımlılık: </a:t>
            </a:r>
            <a:r>
              <a:rPr lang="tr-TR" sz="3000" noProof="1">
                <a:solidFill>
                  <a:schemeClr val="bg2"/>
                </a:solidFill>
              </a:rPr>
              <a:t>Sosyal medya,oyun, internet, e-alışveriş, bahis, izleme platformları, arama motorları…</a:t>
            </a:r>
          </a:p>
          <a:p>
            <a:pPr rtl="0"/>
            <a:endParaRPr lang="tr-TR" sz="3000" noProof="1">
              <a:solidFill>
                <a:schemeClr val="bg1"/>
              </a:solidFill>
            </a:endParaRPr>
          </a:p>
          <a:p>
            <a:pPr rtl="0"/>
            <a:endParaRPr lang="tr-TR" sz="30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2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25"/>
    </mc:Choice>
    <mc:Fallback xmlns="">
      <p:transition spd="slow" advTm="9732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80E35-CBA3-2349-85F3-710D1D5B1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35B3A2-6032-3FFA-B229-1D9C1816A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57" y="1245795"/>
            <a:ext cx="6354306" cy="1337015"/>
          </a:xfrm>
        </p:spPr>
        <p:txBody>
          <a:bodyPr rtlCol="0">
            <a:normAutofit/>
          </a:bodyPr>
          <a:lstStyle/>
          <a:p>
            <a:pPr algn="ctr" rtl="0"/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44704EB-76ED-3B50-ED9F-B576392E70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56157" y="1914302"/>
            <a:ext cx="8585199" cy="2838808"/>
          </a:xfrm>
          <a:gradFill>
            <a:gsLst>
              <a:gs pos="100000">
                <a:schemeClr val="tx1"/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tr-TR" sz="3000" noProof="1">
                <a:solidFill>
                  <a:schemeClr val="bg2"/>
                </a:solidFill>
              </a:rPr>
              <a:t>Maddesel bağımlılıklarla kıyaslandığında internet erişiminin </a:t>
            </a:r>
            <a:r>
              <a:rPr lang="tr-TR" sz="3000" b="1" noProof="1">
                <a:solidFill>
                  <a:schemeClr val="bg2"/>
                </a:solidFill>
              </a:rPr>
              <a:t>yaygınlığından ve kolaylığından </a:t>
            </a:r>
            <a:r>
              <a:rPr lang="tr-TR" sz="3000" noProof="1">
                <a:solidFill>
                  <a:schemeClr val="bg2"/>
                </a:solidFill>
              </a:rPr>
              <a:t>dolayı dijital uyaranlardan </a:t>
            </a:r>
            <a:r>
              <a:rPr lang="tr-TR" sz="3000" b="1" noProof="1">
                <a:solidFill>
                  <a:schemeClr val="bg2"/>
                </a:solidFill>
              </a:rPr>
              <a:t>kaçış çok daha zordur.</a:t>
            </a:r>
          </a:p>
        </p:txBody>
      </p:sp>
      <p:pic>
        <p:nvPicPr>
          <p:cNvPr id="7" name="Resim 6" descr="dizüstü, bilgisayar, kişi, şahıs, iç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B0209E2-A7D3-E377-58D8-5448E06FA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3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54"/>
    </mc:Choice>
    <mc:Fallback xmlns="">
      <p:transition spd="slow" advTm="3285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B3C403-00F6-20EA-5610-0B920055A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55B88A-C127-47B3-B317-724BD4EAAD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07A923-368D-45E6-AACC-9ECE4057AA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FE16B44-FE3C-4330-AF20-E869FC7B78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1CB6733-6A12-4A1C-87C3-B676FB381D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754CCFD-DC5E-453F-B95A-F045ED9B290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E826A39-89EA-44EA-ABC5-F4469349217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E48E778A-E3D2-5BD9-F5BD-5D11020CB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661" y="941424"/>
            <a:ext cx="3043896" cy="32486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cap="all">
                <a:ln w="3175" cmpd="sng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US" b="1" kern="1200" cap="all">
                <a:ln w="3175" cmpd="sng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b="1" kern="1200" cap="all">
              <a:ln w="3175" cmpd="sng">
                <a:noFill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23F71FE5-743A-067B-A70C-595425720E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3663822"/>
              </p:ext>
            </p:extLst>
          </p:nvPr>
        </p:nvGraphicFramePr>
        <p:xfrm>
          <a:off x="354023" y="1664699"/>
          <a:ext cx="6107906" cy="4595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Metin kutusu 5">
            <a:extLst>
              <a:ext uri="{FF2B5EF4-FFF2-40B4-BE49-F238E27FC236}">
                <a16:creationId xmlns:a16="http://schemas.microsoft.com/office/drawing/2014/main" id="{79C18809-17CC-5FA8-D205-CA6596145642}"/>
              </a:ext>
            </a:extLst>
          </p:cNvPr>
          <p:cNvSpPr txBox="1"/>
          <p:nvPr/>
        </p:nvSpPr>
        <p:spPr>
          <a:xfrm>
            <a:off x="259893" y="871631"/>
            <a:ext cx="110037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3200" b="1" dirty="0"/>
              <a:t>Dijital mecraların ve cihazların sorunlu kullanımı </a:t>
            </a:r>
            <a:endParaRPr lang="en-US" sz="3200" b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0928A67-89A2-681F-7622-C78D4A291B62}"/>
              </a:ext>
            </a:extLst>
          </p:cNvPr>
          <p:cNvSpPr txBox="1"/>
          <p:nvPr/>
        </p:nvSpPr>
        <p:spPr>
          <a:xfrm>
            <a:off x="4983690" y="6012014"/>
            <a:ext cx="7000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3200" b="1" dirty="0"/>
              <a:t>olumsuz yönde etkilemektedir </a:t>
            </a:r>
          </a:p>
        </p:txBody>
      </p:sp>
    </p:spTree>
    <p:extLst>
      <p:ext uri="{BB962C8B-B14F-4D97-AF65-F5344CB8AC3E}">
        <p14:creationId xmlns:p14="http://schemas.microsoft.com/office/powerpoint/2010/main" val="6500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40"/>
    </mc:Choice>
    <mc:Fallback xmlns="">
      <p:transition spd="slow" advTm="3904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22D08-2E36-419A-0C81-D81DDF1AB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A61691-C807-CFF0-F2CC-D75D9CB33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57" y="1245795"/>
            <a:ext cx="6354306" cy="1337015"/>
          </a:xfrm>
        </p:spPr>
        <p:txBody>
          <a:bodyPr rtlCol="0">
            <a:normAutofit/>
          </a:bodyPr>
          <a:lstStyle/>
          <a:p>
            <a:pPr algn="ctr" rtl="0"/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endParaRPr lang="tr-TR" b="1" dirty="0">
              <a:solidFill>
                <a:schemeClr val="bg1"/>
              </a:solidFill>
            </a:endParaRPr>
          </a:p>
        </p:txBody>
      </p:sp>
      <p:pic>
        <p:nvPicPr>
          <p:cNvPr id="6" name="Resim 5" descr="kişi, şahıs, giyim, adam, insan, yemek, gıd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7855F78-6E2C-8FD2-9EF6-E54CF5B34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890" y="2962293"/>
            <a:ext cx="5427573" cy="3560507"/>
          </a:xfrm>
          <a:prstGeom prst="rect">
            <a:avLst/>
          </a:prstGeom>
        </p:spPr>
      </p:pic>
      <p:graphicFrame>
        <p:nvGraphicFramePr>
          <p:cNvPr id="8" name="İçerik Yer Tutucusu 2">
            <a:extLst>
              <a:ext uri="{FF2B5EF4-FFF2-40B4-BE49-F238E27FC236}">
                <a16:creationId xmlns:a16="http://schemas.microsoft.com/office/drawing/2014/main" id="{8F1AE977-07F6-6816-A69E-DDDDC208C6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6026850"/>
              </p:ext>
            </p:extLst>
          </p:nvPr>
        </p:nvGraphicFramePr>
        <p:xfrm>
          <a:off x="3213746" y="335200"/>
          <a:ext cx="8585199" cy="2511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0642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23"/>
    </mc:Choice>
    <mc:Fallback xmlns="">
      <p:transition spd="slow" advTm="3052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4A992-27E1-9672-A65A-057E03C85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B6D7060-11D0-4C7D-AC60-7D5D7C63E1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478FE19-7766-4C59-97B9-DC76C7810D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72507C7-2D59-4B04-AB3A-D058632225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82A1E68-4AA3-43FF-87EF-909D12D4E6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B4FA5A-0922-4F9A-9EA7-7D2CBF0394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E70857-F5A1-41BA-93E3-BEF6A3C8CF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479CE03-DE92-4D5B-B0AE-3486508D2C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nip Diagonal Corner Rectangle 20">
            <a:extLst>
              <a:ext uri="{FF2B5EF4-FFF2-40B4-BE49-F238E27FC236}">
                <a16:creationId xmlns:a16="http://schemas.microsoft.com/office/drawing/2014/main" id="{25684ED9-D0E9-4690-9FB1-BE157D163F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-2"/>
            <a:ext cx="6096001" cy="6858000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 descr="dizüstü, bilgisayar, kişi, şahıs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0F5EFF5-AF41-2894-74E4-D369D98445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99" r="19093" b="1"/>
          <a:stretch>
            <a:fillRect/>
          </a:stretch>
        </p:blipFill>
        <p:spPr>
          <a:xfrm>
            <a:off x="-97775" y="3407681"/>
            <a:ext cx="3741788" cy="3429004"/>
          </a:xfrm>
          <a:prstGeom prst="rect">
            <a:avLst/>
          </a:prstGeom>
        </p:spPr>
      </p:pic>
      <p:pic>
        <p:nvPicPr>
          <p:cNvPr id="6" name="Resim 5" descr="bilgisayar, dizüstü, metin, küçük dizüstü ağ bilgisayar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22FD24F-FBBE-078E-32C6-BA44BEB53F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000" r="14245" b="2"/>
          <a:stretch>
            <a:fillRect/>
          </a:stretch>
        </p:blipFill>
        <p:spPr>
          <a:xfrm>
            <a:off x="-112624" y="9790"/>
            <a:ext cx="3089790" cy="344052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15F6AAC-747C-406A-9B5B-CF3347ED80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55570" y="3429000"/>
            <a:ext cx="0" cy="3429000"/>
          </a:xfrm>
          <a:prstGeom prst="line">
            <a:avLst/>
          </a:prstGeom>
          <a:ln w="28575" cap="sq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FFDB2E-C218-4D35-84B0-28D9167436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3040380" y="388620"/>
            <a:ext cx="0" cy="6080760"/>
          </a:xfrm>
          <a:prstGeom prst="line">
            <a:avLst/>
          </a:prstGeom>
          <a:ln w="28575" cap="sq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763BBBE-1EF1-4EF2-99A8-4FAC9EEDD9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46045" y="0"/>
            <a:ext cx="0" cy="3429000"/>
          </a:xfrm>
          <a:prstGeom prst="line">
            <a:avLst/>
          </a:prstGeom>
          <a:ln w="28575" cap="sq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A2E621A-8ED7-4491-8DA9-23DCE22C5B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8011" y="0"/>
            <a:ext cx="0" cy="6858000"/>
          </a:xfrm>
          <a:prstGeom prst="line">
            <a:avLst/>
          </a:prstGeom>
          <a:ln w="28575" cap="sq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E7A6596-CCE1-4DC7-89CE-A8EAFE941B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2292" y="2963333"/>
            <a:ext cx="1896535" cy="2218267"/>
            <a:chOff x="10292292" y="2963333"/>
            <a:chExt cx="1896535" cy="22182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B823F2A-F383-49C6-A5CE-75E3B0478F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0AD13E1-41C1-4B9C-8604-44904733DD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699485" y="3190344"/>
              <a:ext cx="1489342" cy="148934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E63409C-E402-4602-81C5-871BB97EC6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4E540C2-9ADF-4205-8D6A-C2A59D461F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3992D6C-706B-4AC6-9EC1-ABF0111944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2" name="İçerik Yer Tutucusu 2">
            <a:extLst>
              <a:ext uri="{FF2B5EF4-FFF2-40B4-BE49-F238E27FC236}">
                <a16:creationId xmlns:a16="http://schemas.microsoft.com/office/drawing/2014/main" id="{70F227D7-EA06-76B4-7CAD-2E26290C7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699793"/>
              </p:ext>
            </p:extLst>
          </p:nvPr>
        </p:nvGraphicFramePr>
        <p:xfrm>
          <a:off x="6231570" y="1477565"/>
          <a:ext cx="5730057" cy="3307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Metin kutusu 11">
            <a:extLst>
              <a:ext uri="{FF2B5EF4-FFF2-40B4-BE49-F238E27FC236}">
                <a16:creationId xmlns:a16="http://schemas.microsoft.com/office/drawing/2014/main" id="{7D9CC48E-60C0-3A09-E0DE-3E493368E7D6}"/>
              </a:ext>
            </a:extLst>
          </p:cNvPr>
          <p:cNvSpPr txBox="1"/>
          <p:nvPr/>
        </p:nvSpPr>
        <p:spPr>
          <a:xfrm>
            <a:off x="6077983" y="424195"/>
            <a:ext cx="6037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>
                <a:solidFill>
                  <a:schemeClr val="accent6"/>
                </a:solidFill>
              </a:rPr>
              <a:t>DİJİTAL BAĞIMLILIK TÜRLERİ</a:t>
            </a:r>
            <a:endParaRPr lang="tr-TR" sz="3600" b="1" dirty="0">
              <a:solidFill>
                <a:schemeClr val="accent6"/>
              </a:solidFill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7126F068-CCD8-A360-9574-0D1E3B02F5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1293" y="3450319"/>
            <a:ext cx="3246686" cy="3397891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20005951-D7F8-9937-CA7E-058403F6A8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3868" y="21316"/>
            <a:ext cx="313737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2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7"/>
    </mc:Choice>
    <mc:Fallback xmlns="">
      <p:transition spd="slow" advTm="711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A225-F1C3-4637-EB45-43C287352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Resim 3">
            <a:extLst>
              <a:ext uri="{FF2B5EF4-FFF2-40B4-BE49-F238E27FC236}">
                <a16:creationId xmlns:a16="http://schemas.microsoft.com/office/drawing/2014/main" id="{97B880C7-2FEF-131A-6F37-5E80AD484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813" y="1375137"/>
            <a:ext cx="4021731" cy="3361963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72FA78B-D0AE-ABF0-5C7C-F836A8C891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11355" y="1375137"/>
            <a:ext cx="6615013" cy="50592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40000"/>
              </a:lnSpc>
              <a:spcBef>
                <a:spcPct val="20000"/>
              </a:spcBef>
            </a:pPr>
            <a:r>
              <a:rPr lang="en-US" sz="2800" b="1" noProof="1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İnternet Bağımlılığı</a:t>
            </a:r>
          </a:p>
          <a:p>
            <a:pPr>
              <a:lnSpc>
                <a:spcPct val="140000"/>
              </a:lnSpc>
              <a:spcBef>
                <a:spcPct val="20000"/>
              </a:spcBef>
              <a:buFont typeface="Wingdings 3" panose="05040102010807070707" pitchFamily="18" charset="2"/>
              <a:buChar char=""/>
            </a:pPr>
            <a:r>
              <a:rPr lang="en-US" sz="2800" noProof="1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İnternet bağımlılığına en yakın tanı </a:t>
            </a:r>
            <a:r>
              <a:rPr lang="en-US" sz="2800" b="1" noProof="1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“patolojik kumar oynama”</a:t>
            </a:r>
            <a:r>
              <a:rPr lang="en-US" sz="2800" noProof="1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dır.</a:t>
            </a:r>
          </a:p>
          <a:p>
            <a:pPr>
              <a:lnSpc>
                <a:spcPct val="140000"/>
              </a:lnSpc>
              <a:spcBef>
                <a:spcPct val="20000"/>
              </a:spcBef>
              <a:buFont typeface="Wingdings 3" panose="05040102010807070707" pitchFamily="18" charset="2"/>
              <a:buChar char=""/>
            </a:pPr>
            <a:r>
              <a:rPr lang="en-US" sz="2800" noProof="1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İnternet bağımlılığı da kumar bağımlılığında olduğu gibi </a:t>
            </a:r>
            <a:r>
              <a:rPr lang="en-US" sz="2800" b="1" noProof="1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dürtü kontrol bozukluğundan </a:t>
            </a:r>
            <a:r>
              <a:rPr lang="en-US" sz="2800" noProof="1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kaynaklanmaktadır.</a:t>
            </a:r>
          </a:p>
          <a:p>
            <a:pPr>
              <a:lnSpc>
                <a:spcPct val="140000"/>
              </a:lnSpc>
              <a:spcBef>
                <a:spcPct val="20000"/>
              </a:spcBef>
              <a:buFont typeface="Wingdings 3" panose="05040102010807070707" pitchFamily="18" charset="2"/>
              <a:buChar char=""/>
            </a:pPr>
            <a:endParaRPr lang="en-US" sz="2800" noProof="1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Bef>
                <a:spcPct val="20000"/>
              </a:spcBef>
              <a:buFont typeface="Wingdings 3" panose="05040102010807070707" pitchFamily="18" charset="2"/>
              <a:buChar char=""/>
            </a:pPr>
            <a:endParaRPr lang="en-US" noProof="1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57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14"/>
    </mc:Choice>
    <mc:Fallback xmlns="">
      <p:transition spd="slow" advTm="4731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68F12-F06A-C1FD-4D22-15E440B74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60E5071-C338-0F93-BBE3-A1D68AA01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57" y="1245795"/>
            <a:ext cx="6354306" cy="1337015"/>
          </a:xfrm>
        </p:spPr>
        <p:txBody>
          <a:bodyPr rtlCol="0">
            <a:normAutofit/>
          </a:bodyPr>
          <a:lstStyle/>
          <a:p>
            <a:pPr algn="ctr" rtl="0"/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1C5B71-085F-3549-6AE6-280F018EF1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84961" y="1914302"/>
            <a:ext cx="9097108" cy="3582052"/>
          </a:xfrm>
          <a:gradFill>
            <a:gsLst>
              <a:gs pos="100000">
                <a:schemeClr val="tx1"/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tr-TR" sz="2800" noProof="1">
              <a:solidFill>
                <a:schemeClr val="bg2"/>
              </a:solidFill>
            </a:endParaRPr>
          </a:p>
          <a:p>
            <a:pPr rtl="0"/>
            <a:r>
              <a:rPr lang="tr-TR" sz="2800" noProof="1">
                <a:solidFill>
                  <a:schemeClr val="bg2"/>
                </a:solidFill>
              </a:rPr>
              <a:t>İnsanlar aslında internete değil, internet aracılığıyla girdikleri mecralara bağımlıdır. İnternet sadece insanları istedikleri mecralara ulaştıran </a:t>
            </a:r>
            <a:r>
              <a:rPr lang="tr-TR" sz="2800" b="1" noProof="1">
                <a:solidFill>
                  <a:schemeClr val="bg2"/>
                </a:solidFill>
              </a:rPr>
              <a:t>«körükleyici» </a:t>
            </a:r>
            <a:r>
              <a:rPr lang="tr-TR" sz="2800" noProof="1">
                <a:solidFill>
                  <a:schemeClr val="bg2"/>
                </a:solidFill>
              </a:rPr>
              <a:t>konumundadır.</a:t>
            </a:r>
            <a:endParaRPr lang="tr-TR" sz="3000" noProof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6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4"/>
    </mc:Choice>
    <mc:Fallback xmlns="">
      <p:transition spd="slow" advTm="2128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55126-8099-A72C-661F-73DD835D4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8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7D5DBCFF-12A1-3E94-F4F5-B552E5284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3F97646-C69D-81E3-A418-E6D7B8187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89" y="1478000"/>
            <a:ext cx="3922411" cy="2970665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29099D9-6D40-9AA2-EE21-7D95B617C1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88224" y="1478000"/>
            <a:ext cx="6630989" cy="3979331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>
              <a:lnSpc>
                <a:spcPct val="140000"/>
              </a:lnSpc>
              <a:spcBef>
                <a:spcPct val="20000"/>
              </a:spcBef>
            </a:pPr>
            <a:r>
              <a:rPr lang="en-US" sz="3800" b="1" noProof="1">
                <a:solidFill>
                  <a:schemeClr val="bg2">
                    <a:lumMod val="75000"/>
                  </a:schemeClr>
                </a:solidFill>
                <a:latin typeface="+mn-lt"/>
              </a:rPr>
              <a:t>Dijital Oyun Bağımlılığı</a:t>
            </a:r>
          </a:p>
          <a:p>
            <a:pPr>
              <a:lnSpc>
                <a:spcPct val="140000"/>
              </a:lnSpc>
              <a:spcBef>
                <a:spcPct val="20000"/>
              </a:spcBef>
              <a:buFont typeface="Wingdings 3" panose="05040102010807070707" pitchFamily="18" charset="2"/>
              <a:buChar char=""/>
            </a:pPr>
            <a:r>
              <a:rPr lang="en-US" sz="3800" b="1" noProof="1">
                <a:solidFill>
                  <a:schemeClr val="bg2">
                    <a:lumMod val="75000"/>
                  </a:schemeClr>
                </a:solidFill>
                <a:latin typeface="+mn-lt"/>
              </a:rPr>
              <a:t>Yapay zekâ, animasyon ve grafiklerden </a:t>
            </a:r>
            <a:r>
              <a:rPr lang="en-US" sz="3800" noProof="1">
                <a:solidFill>
                  <a:schemeClr val="bg2">
                    <a:lumMod val="75000"/>
                  </a:schemeClr>
                </a:solidFill>
                <a:latin typeface="+mn-lt"/>
              </a:rPr>
              <a:t>oluşturulan dijital oyunlar, dijital cihazlar sayesinde </a:t>
            </a:r>
            <a:r>
              <a:rPr lang="en-US" sz="3800" b="1" noProof="1">
                <a:solidFill>
                  <a:schemeClr val="bg2">
                    <a:lumMod val="75000"/>
                  </a:schemeClr>
                </a:solidFill>
                <a:latin typeface="+mn-lt"/>
              </a:rPr>
              <a:t>zaman ve mekân sınırı olmadan </a:t>
            </a:r>
            <a:r>
              <a:rPr lang="en-US" sz="3800" noProof="1">
                <a:solidFill>
                  <a:schemeClr val="bg2">
                    <a:lumMod val="75000"/>
                  </a:schemeClr>
                </a:solidFill>
                <a:latin typeface="+mn-lt"/>
              </a:rPr>
              <a:t>oynanabilmektedir.</a:t>
            </a:r>
          </a:p>
          <a:p>
            <a:pPr>
              <a:lnSpc>
                <a:spcPct val="140000"/>
              </a:lnSpc>
              <a:spcBef>
                <a:spcPct val="20000"/>
              </a:spcBef>
              <a:buFont typeface="Wingdings 3" panose="05040102010807070707" pitchFamily="18" charset="2"/>
              <a:buChar char=""/>
            </a:pPr>
            <a:r>
              <a:rPr lang="en-US" sz="3800" noProof="1">
                <a:solidFill>
                  <a:schemeClr val="bg2">
                    <a:lumMod val="75000"/>
                  </a:schemeClr>
                </a:solidFill>
                <a:latin typeface="+mn-lt"/>
              </a:rPr>
              <a:t>Özel yazılım teknikleriyle oluşturulan dijital oyunlar aynı zamanda </a:t>
            </a:r>
            <a:r>
              <a:rPr lang="en-US" sz="3800" b="1" noProof="1">
                <a:solidFill>
                  <a:schemeClr val="bg2">
                    <a:lumMod val="75000"/>
                  </a:schemeClr>
                </a:solidFill>
                <a:latin typeface="+mn-lt"/>
              </a:rPr>
              <a:t>büyük bir endüstridir.</a:t>
            </a:r>
          </a:p>
          <a:p>
            <a:pPr>
              <a:lnSpc>
                <a:spcPct val="140000"/>
              </a:lnSpc>
              <a:spcBef>
                <a:spcPct val="20000"/>
              </a:spcBef>
              <a:buFont typeface="Wingdings 3" panose="05040102010807070707" pitchFamily="18" charset="2"/>
              <a:buChar char=""/>
            </a:pPr>
            <a:endParaRPr lang="en-US" sz="1600" dirty="0">
              <a:solidFill>
                <a:schemeClr val="bg2">
                  <a:lumMod val="75000"/>
                </a:schemeClr>
              </a:solidFill>
              <a:latin typeface="+mn-lt"/>
              <a:hlinkClick r:id="rId4"/>
            </a:endParaRPr>
          </a:p>
          <a:p>
            <a:pPr>
              <a:lnSpc>
                <a:spcPct val="140000"/>
              </a:lnSpc>
              <a:spcBef>
                <a:spcPct val="20000"/>
              </a:spcBef>
              <a:buFont typeface="Wingdings 3" panose="05040102010807070707" pitchFamily="18" charset="2"/>
              <a:buChar char=""/>
            </a:pPr>
            <a:endParaRPr lang="en-US" sz="1600" noProof="1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939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4"/>
    </mc:Choice>
    <mc:Fallback xmlns="">
      <p:transition spd="slow" advTm="395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520E60C-CFAB-B4D6-7078-D865EBBEB414}"/>
              </a:ext>
            </a:extLst>
          </p:cNvPr>
          <p:cNvSpPr txBox="1"/>
          <p:nvPr/>
        </p:nvSpPr>
        <p:spPr>
          <a:xfrm>
            <a:off x="1656693" y="1364696"/>
            <a:ext cx="99684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tr-TR" sz="28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azı, fotoğraf, video, ses gibi paylaşımlar yapılabilen,  diğer insanlarla bu ağlarda iletişim kurulan </a:t>
            </a:r>
            <a:r>
              <a:rPr lang="tr-TR" sz="28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interaktif iletişim platformlarıdır.</a:t>
            </a:r>
            <a:endParaRPr lang="tr-TR" sz="2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FF6F542-A27B-CC59-5258-D33E1094753A}"/>
              </a:ext>
            </a:extLst>
          </p:cNvPr>
          <p:cNvSpPr txBox="1"/>
          <p:nvPr/>
        </p:nvSpPr>
        <p:spPr>
          <a:xfrm>
            <a:off x="4707037" y="463603"/>
            <a:ext cx="3867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SOSYAL MEDYA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1D56620-CA2C-AE33-BB21-CE2468972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127564"/>
            <a:ext cx="12192000" cy="37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02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383C8-9CF6-A9FF-E68E-F572B752C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2803FC-4EC5-C0DC-9E9B-7555A985F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57" y="1245795"/>
            <a:ext cx="6354306" cy="1337015"/>
          </a:xfrm>
        </p:spPr>
        <p:txBody>
          <a:bodyPr rtlCol="0">
            <a:normAutofit/>
          </a:bodyPr>
          <a:lstStyle/>
          <a:p>
            <a:pPr algn="ctr" rtl="0"/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AFFE603-FB2A-B930-E032-47DE53F768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05150" y="1012364"/>
            <a:ext cx="9010650" cy="4833272"/>
          </a:xfrm>
          <a:gradFill>
            <a:gsLst>
              <a:gs pos="100000">
                <a:schemeClr val="tx1"/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tr-TR" sz="3000" b="1" noProof="1">
                <a:solidFill>
                  <a:schemeClr val="bg2"/>
                </a:solidFill>
              </a:rPr>
              <a:t>Sosyal Medya</a:t>
            </a:r>
          </a:p>
          <a:p>
            <a:pPr rtl="0"/>
            <a:r>
              <a:rPr lang="tr-TR" sz="2800" noProof="1">
                <a:solidFill>
                  <a:schemeClr val="bg2"/>
                </a:solidFill>
              </a:rPr>
              <a:t>Sosyal medya tüm dünyada gündemi değiştirebilecek </a:t>
            </a:r>
            <a:r>
              <a:rPr lang="tr-TR" sz="2800" b="1" noProof="1">
                <a:solidFill>
                  <a:schemeClr val="bg2"/>
                </a:solidFill>
              </a:rPr>
              <a:t>güce</a:t>
            </a:r>
            <a:r>
              <a:rPr lang="tr-TR" sz="2800" noProof="1">
                <a:solidFill>
                  <a:schemeClr val="bg2"/>
                </a:solidFill>
              </a:rPr>
              <a:t> sahiptir.</a:t>
            </a:r>
          </a:p>
          <a:p>
            <a:pPr rtl="0"/>
            <a:r>
              <a:rPr lang="tr-TR" sz="2800" noProof="1">
                <a:solidFill>
                  <a:schemeClr val="bg2"/>
                </a:solidFill>
              </a:rPr>
              <a:t>Kitle İletişim Araçları gibi bu yeni iletişim ortamının da temeli </a:t>
            </a:r>
            <a:r>
              <a:rPr lang="tr-TR" sz="2800" b="1" noProof="1">
                <a:solidFill>
                  <a:schemeClr val="bg2"/>
                </a:solidFill>
              </a:rPr>
              <a:t>ekonomik ve politik </a:t>
            </a:r>
            <a:r>
              <a:rPr lang="tr-TR" sz="2800" noProof="1">
                <a:solidFill>
                  <a:schemeClr val="bg2"/>
                </a:solidFill>
              </a:rPr>
              <a:t>yapıdadır.</a:t>
            </a:r>
          </a:p>
          <a:p>
            <a:pPr rtl="0"/>
            <a:endParaRPr lang="tr-TR" sz="2800" noProof="1">
              <a:solidFill>
                <a:schemeClr val="bg1"/>
              </a:solidFill>
            </a:endParaRPr>
          </a:p>
          <a:p>
            <a:pPr rtl="0"/>
            <a:endParaRPr lang="tr-TR" sz="3000" b="1" noProof="1">
              <a:solidFill>
                <a:schemeClr val="bg1"/>
              </a:solidFill>
            </a:endParaRPr>
          </a:p>
          <a:p>
            <a:pPr rtl="0"/>
            <a:endParaRPr lang="tr-TR" sz="3000" noProof="1">
              <a:solidFill>
                <a:schemeClr val="bg1"/>
              </a:solidFill>
            </a:endParaRPr>
          </a:p>
          <a:p>
            <a:pPr rtl="0"/>
            <a:endParaRPr lang="tr-TR" sz="3000" noProof="1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97F5C61-0109-64FD-39EC-918437904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448" y="1997053"/>
            <a:ext cx="530398" cy="38408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0A2C4BC-E8EE-C217-3F40-5960BA2A4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448" y="3323293"/>
            <a:ext cx="530398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3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41"/>
    </mc:Choice>
    <mc:Fallback xmlns="">
      <p:transition spd="slow" advTm="14744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0A0C7-DA94-33F3-5A11-25CB30FBB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B44477-0C83-D70E-8024-CD0F18978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423" y="686995"/>
            <a:ext cx="6354306" cy="1337015"/>
          </a:xfrm>
        </p:spPr>
        <p:txBody>
          <a:bodyPr rtlCol="0">
            <a:normAutofit/>
          </a:bodyPr>
          <a:lstStyle/>
          <a:p>
            <a:pPr algn="ctr" rtl="0"/>
            <a:r>
              <a:rPr lang="tr-TR" sz="3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Yeni medya NEDİR?</a:t>
            </a:r>
            <a:br>
              <a:rPr lang="tr-TR" sz="3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30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581DFB3-C2C9-70E4-3B6D-172B7B633C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65230" y="1828800"/>
            <a:ext cx="8623495" cy="4342205"/>
          </a:xfrm>
          <a:gradFill>
            <a:gsLst>
              <a:gs pos="100000">
                <a:schemeClr val="tx1"/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tr-TR" sz="4000" dirty="0">
                <a:solidFill>
                  <a:schemeClr val="bg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Yeni medya </a:t>
            </a:r>
            <a:r>
              <a:rPr lang="tr-TR" sz="4000" b="1" dirty="0">
                <a:solidFill>
                  <a:schemeClr val="bg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enformasyon teknolojisi </a:t>
            </a:r>
            <a:r>
              <a:rPr lang="tr-TR" sz="4000" dirty="0">
                <a:solidFill>
                  <a:schemeClr val="bg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ile şekillenen, temelleri iletişim tarihine dayanan, bugün tüm dünyada milyarlarca insan tarafından kullanılan bir </a:t>
            </a:r>
            <a:r>
              <a:rPr lang="tr-TR" sz="4000" b="1" dirty="0">
                <a:solidFill>
                  <a:schemeClr val="bg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sistemdir. </a:t>
            </a:r>
            <a:endParaRPr lang="tr-TR" sz="4000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sz="4000" dirty="0">
              <a:solidFill>
                <a:schemeClr val="bg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sz="4000" dirty="0">
                <a:solidFill>
                  <a:schemeClr val="bg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Dijitalleşme yalnızca teknolojik bir gelişmeyle </a:t>
            </a:r>
            <a:r>
              <a:rPr lang="tr-TR" sz="4000" b="1" dirty="0">
                <a:solidFill>
                  <a:schemeClr val="bg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sınırlı kalmamış</a:t>
            </a:r>
            <a:r>
              <a:rPr lang="tr-TR" sz="4000" dirty="0">
                <a:solidFill>
                  <a:schemeClr val="bg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 neredeyse bütün </a:t>
            </a:r>
            <a:r>
              <a:rPr lang="tr-TR" sz="4000" b="1" dirty="0">
                <a:solidFill>
                  <a:schemeClr val="bg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yaşam alanlarında </a:t>
            </a:r>
            <a:r>
              <a:rPr lang="tr-TR" sz="4000" dirty="0">
                <a:solidFill>
                  <a:schemeClr val="bg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değişiklik yaratmıştır. </a:t>
            </a:r>
            <a:endParaRPr lang="tr-TR" sz="4000" dirty="0">
              <a:solidFill>
                <a:schemeClr val="bg2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rtl="0"/>
            <a:endParaRPr lang="tr-TR" sz="2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3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69"/>
    </mc:Choice>
    <mc:Fallback xmlns="">
      <p:transition spd="slow" advTm="5536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BED6E79-DC07-5602-AB78-EF3A5E38A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494" y="526100"/>
            <a:ext cx="4649787" cy="728398"/>
          </a:xfrm>
        </p:spPr>
        <p:txBody>
          <a:bodyPr/>
          <a:lstStyle/>
          <a:p>
            <a:r>
              <a:rPr lang="tr-TR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Olumlu Yönleri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9D4C826-DE41-DBEC-5B24-AD314384D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559" y="1560145"/>
            <a:ext cx="4937655" cy="4407556"/>
          </a:xfrm>
        </p:spPr>
        <p:txBody>
          <a:bodyPr>
            <a:noAutofit/>
          </a:bodyPr>
          <a:lstStyle/>
          <a:p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Sosyalleşme</a:t>
            </a:r>
          </a:p>
          <a:p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Bilgiye ulaşma</a:t>
            </a:r>
          </a:p>
          <a:p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Çeşitli gruplara üye olma</a:t>
            </a:r>
          </a:p>
          <a:p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Mesleki bilgilerini ya da ilgi alanlarını geliştirmesi </a:t>
            </a:r>
          </a:p>
          <a:p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Çevrim içi haberleşme</a:t>
            </a:r>
          </a:p>
          <a:p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Buluşma etkinlikleri </a:t>
            </a:r>
          </a:p>
          <a:p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Boş zaman değerlendirme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EA33910-F41B-742B-E449-D82DC013B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94835" y="442251"/>
            <a:ext cx="4665134" cy="576262"/>
          </a:xfrm>
        </p:spPr>
        <p:txBody>
          <a:bodyPr/>
          <a:lstStyle/>
          <a:p>
            <a:r>
              <a:rPr lang="tr-TR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Olumsuz Yönleri</a:t>
            </a:r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2C48DAD1-12BD-953D-708B-27B3F08B9F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4901" y="1170649"/>
            <a:ext cx="5549900" cy="5525450"/>
          </a:xfrm>
          <a:gradFill>
            <a:gsLst>
              <a:gs pos="100000">
                <a:schemeClr val="tx1"/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tr-TR" sz="28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Özel hayatın gizliliği</a:t>
            </a:r>
          </a:p>
          <a:p>
            <a:pPr rtl="0"/>
            <a:r>
              <a:rPr lang="tr-TR" sz="28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Zamanın heba edilmesi</a:t>
            </a:r>
          </a:p>
          <a:p>
            <a:pPr rtl="0"/>
            <a:r>
              <a:rPr lang="tr-TR" sz="28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Kimlik sorunları</a:t>
            </a:r>
          </a:p>
          <a:p>
            <a:pPr rtl="0"/>
            <a:r>
              <a:rPr lang="tr-TR" sz="28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Günlük yaşamın aksatılmasına</a:t>
            </a:r>
          </a:p>
          <a:p>
            <a:pPr rtl="0"/>
            <a:r>
              <a:rPr lang="tr-TR" sz="28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Kişinin kendisiyle ya da çevresiyle çatışmasına</a:t>
            </a:r>
          </a:p>
          <a:p>
            <a:pPr rtl="0"/>
            <a:r>
              <a:rPr lang="tr-TR" sz="28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Bilgi kirliliği</a:t>
            </a:r>
          </a:p>
          <a:p>
            <a:pPr rtl="0"/>
            <a:r>
              <a:rPr lang="tr-TR" sz="28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Çeşitli fiziksel ve psikolojik sorunlar</a:t>
            </a:r>
          </a:p>
          <a:p>
            <a:pPr rtl="0"/>
            <a:r>
              <a:rPr lang="tr-TR" sz="28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Sosyal medya bağımlılığı 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B8343506-DB6B-B055-7339-8F8069DE7B5A}"/>
              </a:ext>
            </a:extLst>
          </p:cNvPr>
          <p:cNvSpPr/>
          <p:nvPr/>
        </p:nvSpPr>
        <p:spPr>
          <a:xfrm rot="16200000">
            <a:off x="2647422" y="2855282"/>
            <a:ext cx="60299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Sosyal Medya</a:t>
            </a:r>
            <a:endParaRPr lang="tr-TR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622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9"/>
    </mc:Choice>
    <mc:Fallback xmlns="">
      <p:transition spd="slow" advTm="381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ECC6C2-C57E-03A6-FD7D-66A1D46A1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372EFC2-6E1C-7ACC-15AA-1F89258EA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57" y="1245795"/>
            <a:ext cx="6354306" cy="1337015"/>
          </a:xfrm>
        </p:spPr>
        <p:txBody>
          <a:bodyPr rtlCol="0">
            <a:normAutofit/>
          </a:bodyPr>
          <a:lstStyle/>
          <a:p>
            <a:pPr algn="ctr" rtl="0"/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68B5F11-D5D1-448B-837C-47DE03E89A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81350" y="166174"/>
            <a:ext cx="9010650" cy="4833272"/>
          </a:xfrm>
          <a:gradFill>
            <a:gsLst>
              <a:gs pos="100000">
                <a:schemeClr val="tx1"/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tr-TR" sz="3000" b="1" noProof="1">
                <a:solidFill>
                  <a:schemeClr val="bg2"/>
                </a:solidFill>
              </a:rPr>
              <a:t>Sosyal Medya</a:t>
            </a:r>
          </a:p>
          <a:p>
            <a:pPr rtl="0"/>
            <a:r>
              <a:rPr lang="tr-TR" sz="2800" noProof="1">
                <a:solidFill>
                  <a:schemeClr val="bg2"/>
                </a:solidFill>
              </a:rPr>
              <a:t>Etkileşim, gösteriye ve </a:t>
            </a:r>
            <a:r>
              <a:rPr lang="tr-TR" sz="2800" b="1" noProof="1">
                <a:solidFill>
                  <a:schemeClr val="bg2"/>
                </a:solidFill>
              </a:rPr>
              <a:t>gösteri kültürüne </a:t>
            </a:r>
            <a:r>
              <a:rPr lang="tr-TR" sz="2800" noProof="1">
                <a:solidFill>
                  <a:schemeClr val="bg2"/>
                </a:solidFill>
              </a:rPr>
              <a:t>dönüşmüştür.</a:t>
            </a:r>
          </a:p>
          <a:p>
            <a:pPr rtl="0"/>
            <a:r>
              <a:rPr lang="tr-TR" sz="2800" noProof="1">
                <a:solidFill>
                  <a:schemeClr val="bg2"/>
                </a:solidFill>
              </a:rPr>
              <a:t>Kusursuzluk, hayat tarzları, empoze edilmeye çalışılmakta</a:t>
            </a:r>
          </a:p>
          <a:p>
            <a:pPr rtl="0"/>
            <a:endParaRPr lang="tr-TR" sz="3000" b="1" noProof="1">
              <a:solidFill>
                <a:schemeClr val="bg2"/>
              </a:solidFill>
            </a:endParaRPr>
          </a:p>
          <a:p>
            <a:pPr rtl="0"/>
            <a:endParaRPr lang="tr-TR" sz="3000" noProof="1">
              <a:solidFill>
                <a:schemeClr val="bg1"/>
              </a:solidFill>
            </a:endParaRPr>
          </a:p>
          <a:p>
            <a:pPr rtl="0"/>
            <a:endParaRPr lang="tr-TR" sz="3000" noProof="1">
              <a:solidFill>
                <a:schemeClr val="bg1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7175182-BC2B-90C3-A13F-41AE47713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732" y="1182452"/>
            <a:ext cx="530398" cy="384081"/>
          </a:xfrm>
          <a:prstGeom prst="rect">
            <a:avLst/>
          </a:prstGeom>
        </p:spPr>
      </p:pic>
      <p:pic>
        <p:nvPicPr>
          <p:cNvPr id="12" name="Resim 11" descr="kişi, şahıs, insan yüzü, kirpik, ruj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38B4630-F9BE-BEF1-3B7E-0C8AC5994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925" y="3216980"/>
            <a:ext cx="5231525" cy="3474846"/>
          </a:xfrm>
          <a:prstGeom prst="rect">
            <a:avLst/>
          </a:prstGeom>
        </p:spPr>
      </p:pic>
      <p:pic>
        <p:nvPicPr>
          <p:cNvPr id="14" name="Resim 13" descr="çizgi film, sanat, çizim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0611053-30E6-3320-0AF1-02C2C2B67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806253"/>
            <a:ext cx="5231525" cy="312920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3034314-DF9E-E1BC-48ED-467EB3501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731" y="1882631"/>
            <a:ext cx="530398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5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41"/>
    </mc:Choice>
    <mc:Fallback xmlns="">
      <p:transition spd="slow" advTm="14744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D86DC-17F2-CC02-07FB-5351B242A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79658A-27DC-C473-F6C0-704DDAF1E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57" y="1245795"/>
            <a:ext cx="6354306" cy="1337015"/>
          </a:xfrm>
        </p:spPr>
        <p:txBody>
          <a:bodyPr rtlCol="0">
            <a:normAutofit/>
          </a:bodyPr>
          <a:lstStyle/>
          <a:p>
            <a:pPr algn="ctr" rtl="0"/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FA9403E-EF01-65F8-1A36-87101BF505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037977">
            <a:off x="995927" y="996189"/>
            <a:ext cx="9411285" cy="2650066"/>
          </a:xfrm>
          <a:gradFill>
            <a:gsLst>
              <a:gs pos="100000">
                <a:schemeClr val="tx1"/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tr-TR" sz="2800" noProof="1">
                <a:solidFill>
                  <a:schemeClr val="bg1"/>
                </a:solidFill>
                <a:highlight>
                  <a:srgbClr val="FFFF00"/>
                </a:highlight>
              </a:rPr>
              <a:t>Sosyal Medya sponsorlu reklamlar, ürün etiketleme, istatistikler gibi özellikleriyle markaların işini kolaylaştırmakta, </a:t>
            </a:r>
            <a:r>
              <a:rPr lang="tr-TR" sz="2800" b="1" noProof="1">
                <a:solidFill>
                  <a:schemeClr val="bg1"/>
                </a:solidFill>
                <a:highlight>
                  <a:srgbClr val="FFFF00"/>
                </a:highlight>
              </a:rPr>
              <a:t>tüketici ile üreticiyi aynı platformda birleştirmektedir. </a:t>
            </a:r>
          </a:p>
        </p:txBody>
      </p:sp>
      <p:pic>
        <p:nvPicPr>
          <p:cNvPr id="6" name="Resim 5" descr="ekran görüntüsü, bilgisayar, bilgisayar klavyesi, klavy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88357CD-7628-6A72-535F-9ECB33793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429000"/>
            <a:ext cx="8356600" cy="330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4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00"/>
    </mc:Choice>
    <mc:Fallback xmlns="">
      <p:transition spd="slow" advTm="152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287A650C-F188-63FF-E4A9-E823210FDDFE}"/>
              </a:ext>
            </a:extLst>
          </p:cNvPr>
          <p:cNvSpPr txBox="1">
            <a:spLocks/>
          </p:cNvSpPr>
          <p:nvPr/>
        </p:nvSpPr>
        <p:spPr>
          <a:xfrm rot="21435813">
            <a:off x="1198258" y="4730813"/>
            <a:ext cx="10940636" cy="24860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noProof="1">
                <a:highlight>
                  <a:srgbClr val="00FF00"/>
                </a:highlight>
              </a:rPr>
              <a:t>Sosyal medya platformları olumlu yönleriyle birlikte kullanıcıyı metalaştıran, </a:t>
            </a:r>
            <a:r>
              <a:rPr lang="en-US" sz="2800" b="1" noProof="1">
                <a:highlight>
                  <a:srgbClr val="00FF00"/>
                </a:highlight>
              </a:rPr>
              <a:t>popüler kültürü </a:t>
            </a:r>
            <a:r>
              <a:rPr lang="en-US" sz="2800" noProof="1">
                <a:highlight>
                  <a:srgbClr val="00FF00"/>
                </a:highlight>
              </a:rPr>
              <a:t>empoze eden yeni bir </a:t>
            </a:r>
            <a:r>
              <a:rPr lang="en-US" sz="2800" b="1" noProof="1">
                <a:highlight>
                  <a:srgbClr val="00FF00"/>
                </a:highlight>
              </a:rPr>
              <a:t>dijital endüstridir.</a:t>
            </a:r>
          </a:p>
          <a:p>
            <a:endParaRPr lang="en-US" sz="1400" b="1" noProof="1"/>
          </a:p>
          <a:p>
            <a:endParaRPr lang="en-US" sz="1400" noProof="1"/>
          </a:p>
          <a:p>
            <a:endParaRPr lang="en-US" sz="1400" noProof="1"/>
          </a:p>
        </p:txBody>
      </p:sp>
      <p:pic>
        <p:nvPicPr>
          <p:cNvPr id="7" name="Resim 6" descr="çizim, çocukların yaptığı resimler, Çizgi film, çizgi fil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1CDEAF9-9628-32EF-08DD-CDA3B4A44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684"/>
            <a:ext cx="12192000" cy="40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0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14"/>
    </mc:Choice>
    <mc:Fallback xmlns="">
      <p:transition spd="slow" advTm="2491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90537-97E0-95EB-A226-A34BF5DC3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B2EE34-300D-0806-38C9-EA23F420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57" y="1245795"/>
            <a:ext cx="6354306" cy="1337015"/>
          </a:xfrm>
        </p:spPr>
        <p:txBody>
          <a:bodyPr rtlCol="0">
            <a:normAutofit/>
          </a:bodyPr>
          <a:lstStyle/>
          <a:p>
            <a:pPr algn="ctr" rtl="0"/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7704F2F-1768-C052-F018-64D788F199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2667" y="778934"/>
            <a:ext cx="8786131" cy="4833272"/>
          </a:xfrm>
          <a:gradFill>
            <a:gsLst>
              <a:gs pos="100000">
                <a:schemeClr val="tx1"/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tr-TR" sz="2800" noProof="1">
                <a:solidFill>
                  <a:schemeClr val="bg2"/>
                </a:solidFill>
              </a:rPr>
              <a:t>Fotoğraf, direk mesaj (DM), hikâye, canlı yayın, öne çıkarma, mavi tık, müzik ekleme, haber, anlık mesaj, duyuru, hikâye paylaşımı, yeni/sosyal tüketici ve e-ticaret…uygulamaları </a:t>
            </a:r>
            <a:r>
              <a:rPr lang="tr-TR" sz="2800" b="1" noProof="1">
                <a:solidFill>
                  <a:schemeClr val="bg2"/>
                </a:solidFill>
              </a:rPr>
              <a:t>insanları sosyal medyaya bağlayan nedenlerdir.</a:t>
            </a:r>
          </a:p>
        </p:txBody>
      </p:sp>
    </p:spTree>
    <p:extLst>
      <p:ext uri="{BB962C8B-B14F-4D97-AF65-F5344CB8AC3E}">
        <p14:creationId xmlns:p14="http://schemas.microsoft.com/office/powerpoint/2010/main" val="145429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0"/>
    </mc:Choice>
    <mc:Fallback xmlns="">
      <p:transition spd="slow" advTm="458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4077B-8963-CEB3-3A70-44B2D711D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062BB76-BDD3-BA7F-A427-3DE214573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342900"/>
            <a:ext cx="9702800" cy="1843087"/>
          </a:xfrm>
        </p:spPr>
        <p:txBody>
          <a:bodyPr/>
          <a:lstStyle/>
          <a:p>
            <a:r>
              <a:rPr lang="tr-TR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Sosyal Medya Bağımlılığının Teknolojik Nedenleri</a:t>
            </a:r>
          </a:p>
          <a:p>
            <a:endParaRPr lang="tr-TR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C78D05E-639A-F207-E390-B1A815BBD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4761" y="2608918"/>
            <a:ext cx="5432690" cy="2836535"/>
          </a:xfrm>
        </p:spPr>
        <p:txBody>
          <a:bodyPr>
            <a:noAutofit/>
          </a:bodyPr>
          <a:lstStyle/>
          <a:p>
            <a:r>
              <a:rPr lang="tr-TR" sz="28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Sürekli akış</a:t>
            </a:r>
          </a:p>
          <a:p>
            <a:r>
              <a:rPr lang="tr-TR" sz="28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Gerçeklik kurgusu</a:t>
            </a:r>
          </a:p>
          <a:p>
            <a:r>
              <a:rPr lang="tr-TR" sz="28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Farklı ve gerçekçi deneyimler</a:t>
            </a:r>
          </a:p>
          <a:p>
            <a:r>
              <a:rPr lang="tr-TR" sz="28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“alternatif” bir dünya beklentisi</a:t>
            </a:r>
          </a:p>
          <a:p>
            <a:r>
              <a:rPr lang="tr-TR" sz="28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Kolay ulaşım</a:t>
            </a:r>
          </a:p>
        </p:txBody>
      </p:sp>
      <p:sp>
        <p:nvSpPr>
          <p:cNvPr id="8" name="Metin Yer Tutucusu 2">
            <a:extLst>
              <a:ext uri="{FF2B5EF4-FFF2-40B4-BE49-F238E27FC236}">
                <a16:creationId xmlns:a16="http://schemas.microsoft.com/office/drawing/2014/main" id="{335BB391-C925-B380-1110-695431051FEB}"/>
              </a:ext>
            </a:extLst>
          </p:cNvPr>
          <p:cNvSpPr txBox="1">
            <a:spLocks/>
          </p:cNvSpPr>
          <p:nvPr/>
        </p:nvSpPr>
        <p:spPr>
          <a:xfrm>
            <a:off x="3771106" y="1187778"/>
            <a:ext cx="4649787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tr-TR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İçerik Yer Tutucusu 11">
            <a:extLst>
              <a:ext uri="{FF2B5EF4-FFF2-40B4-BE49-F238E27FC236}">
                <a16:creationId xmlns:a16="http://schemas.microsoft.com/office/drawing/2014/main" id="{FB21F215-0649-C7CB-AA7B-8D038A927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7451" y="2614992"/>
            <a:ext cx="5432689" cy="3258810"/>
          </a:xfrm>
        </p:spPr>
        <p:txBody>
          <a:bodyPr>
            <a:normAutofit fontScale="92500" lnSpcReduction="10000"/>
          </a:bodyPr>
          <a:lstStyle/>
          <a:p>
            <a:r>
              <a:rPr lang="tr-TR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 edebilme ve özerklik</a:t>
            </a:r>
          </a:p>
          <a:p>
            <a:r>
              <a:rPr lang="tr-TR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Teknoloji lobileri</a:t>
            </a:r>
          </a:p>
          <a:p>
            <a:r>
              <a:rPr lang="tr-TR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Tasarım ve öğelerin birlikte kullanımı</a:t>
            </a:r>
          </a:p>
          <a:p>
            <a:r>
              <a:rPr lang="tr-TR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Düşük maliyet </a:t>
            </a:r>
          </a:p>
          <a:p>
            <a:r>
              <a:rPr lang="tr-TR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Sonsuz kaydırma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168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15"/>
    </mc:Choice>
    <mc:Fallback xmlns="">
      <p:transition spd="slow" advTm="1941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C9A85-57C9-2D90-6C2E-0C6E73B89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2213BF9-E0E6-36AC-4AC5-EE81B896F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106" y="171335"/>
            <a:ext cx="4649787" cy="576262"/>
          </a:xfrm>
        </p:spPr>
        <p:txBody>
          <a:bodyPr/>
          <a:lstStyle/>
          <a:p>
            <a:r>
              <a:rPr lang="tr-TR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Teknoloji Dışı Nedenleri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D1C4CF1-EE02-641F-57AB-51D3A2B06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0780" y="1444652"/>
            <a:ext cx="5145219" cy="4944269"/>
          </a:xfrm>
        </p:spPr>
        <p:txBody>
          <a:bodyPr>
            <a:noAutofit/>
          </a:bodyPr>
          <a:lstStyle/>
          <a:p>
            <a:pPr algn="ctr"/>
            <a:r>
              <a:rPr lang="tr-TR" sz="26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Kaçış</a:t>
            </a:r>
          </a:p>
          <a:p>
            <a:pPr algn="ctr"/>
            <a:r>
              <a:rPr lang="tr-TR" sz="26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psikolojik problemler</a:t>
            </a:r>
          </a:p>
          <a:p>
            <a:pPr algn="ctr"/>
            <a:r>
              <a:rPr lang="tr-TR" sz="26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duygusal açlık</a:t>
            </a:r>
          </a:p>
          <a:p>
            <a:pPr algn="ctr"/>
            <a:r>
              <a:rPr lang="tr-TR" sz="26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özgüven eksikliği</a:t>
            </a:r>
          </a:p>
          <a:p>
            <a:pPr algn="ctr"/>
            <a:r>
              <a:rPr lang="tr-TR" sz="26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motivasyon kaybı</a:t>
            </a:r>
          </a:p>
          <a:p>
            <a:pPr algn="ctr"/>
            <a:r>
              <a:rPr lang="tr-TR" sz="26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farklı deneyim arzusu</a:t>
            </a:r>
          </a:p>
          <a:p>
            <a:pPr algn="ctr"/>
            <a:r>
              <a:rPr lang="tr-TR" sz="26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hesap verecek kimsenin olmaması</a:t>
            </a:r>
          </a:p>
          <a:p>
            <a:pPr algn="ctr"/>
            <a:r>
              <a:rPr lang="tr-TR" sz="2600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sanal kimlik </a:t>
            </a:r>
          </a:p>
        </p:txBody>
      </p:sp>
      <p:sp>
        <p:nvSpPr>
          <p:cNvPr id="8" name="Metin Yer Tutucusu 2">
            <a:extLst>
              <a:ext uri="{FF2B5EF4-FFF2-40B4-BE49-F238E27FC236}">
                <a16:creationId xmlns:a16="http://schemas.microsoft.com/office/drawing/2014/main" id="{B4D55325-8A3C-92A6-2D58-7572140C4E83}"/>
              </a:ext>
            </a:extLst>
          </p:cNvPr>
          <p:cNvSpPr txBox="1">
            <a:spLocks/>
          </p:cNvSpPr>
          <p:nvPr/>
        </p:nvSpPr>
        <p:spPr>
          <a:xfrm>
            <a:off x="3771106" y="1187778"/>
            <a:ext cx="4649787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tr-T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İçerik Yer Tutucusu 11">
            <a:extLst>
              <a:ext uri="{FF2B5EF4-FFF2-40B4-BE49-F238E27FC236}">
                <a16:creationId xmlns:a16="http://schemas.microsoft.com/office/drawing/2014/main" id="{BD6DC6BA-6EC2-EF49-8E04-2D93D0F5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2158" y="1268951"/>
            <a:ext cx="5432689" cy="5376767"/>
          </a:xfrm>
        </p:spPr>
        <p:txBody>
          <a:bodyPr>
            <a:noAutofit/>
          </a:bodyPr>
          <a:lstStyle/>
          <a:p>
            <a:pPr algn="ctr"/>
            <a:r>
              <a:rPr lang="tr-TR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Toplumsal onay</a:t>
            </a:r>
          </a:p>
          <a:p>
            <a:pPr algn="ctr"/>
            <a:r>
              <a:rPr lang="tr-TR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Psikolojik onay</a:t>
            </a:r>
          </a:p>
          <a:p>
            <a:pPr algn="ctr"/>
            <a:r>
              <a:rPr lang="tr-TR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Akran etkisi/baskısı</a:t>
            </a:r>
          </a:p>
          <a:p>
            <a:pPr algn="ctr"/>
            <a:r>
              <a:rPr lang="tr-TR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Dışlanma</a:t>
            </a:r>
          </a:p>
          <a:p>
            <a:pPr algn="ctr"/>
            <a:r>
              <a:rPr lang="tr-TR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Aile sorunları</a:t>
            </a:r>
          </a:p>
          <a:p>
            <a:pPr algn="ctr"/>
            <a:r>
              <a:rPr lang="tr-TR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Yanlış aile tutumu</a:t>
            </a:r>
          </a:p>
          <a:p>
            <a:pPr algn="ctr"/>
            <a:r>
              <a:rPr lang="tr-TR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Ailede bağımlılık</a:t>
            </a:r>
          </a:p>
          <a:p>
            <a:pPr algn="ctr"/>
            <a:r>
              <a:rPr lang="tr-TR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Kötü rol model</a:t>
            </a:r>
          </a:p>
          <a:p>
            <a:pPr algn="ctr"/>
            <a:r>
              <a:rPr lang="tr-TR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Alternatif sosyal çevre olmayışı</a:t>
            </a:r>
          </a:p>
          <a:p>
            <a:pPr algn="ctr"/>
            <a:r>
              <a:rPr lang="tr-TR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Sosyo</a:t>
            </a:r>
            <a:r>
              <a:rPr lang="tr-TR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ekonomik düzey</a:t>
            </a:r>
          </a:p>
        </p:txBody>
      </p:sp>
      <p:sp>
        <p:nvSpPr>
          <p:cNvPr id="2" name="Metin Yer Tutucusu 2">
            <a:extLst>
              <a:ext uri="{FF2B5EF4-FFF2-40B4-BE49-F238E27FC236}">
                <a16:creationId xmlns:a16="http://schemas.microsoft.com/office/drawing/2014/main" id="{5DB07C01-F514-6DB1-60D2-46751E9851CD}"/>
              </a:ext>
            </a:extLst>
          </p:cNvPr>
          <p:cNvSpPr txBox="1">
            <a:spLocks/>
          </p:cNvSpPr>
          <p:nvPr/>
        </p:nvSpPr>
        <p:spPr>
          <a:xfrm>
            <a:off x="7386023" y="770455"/>
            <a:ext cx="4649787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r-TR" sz="2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Toplumsal Nedenler</a:t>
            </a:r>
          </a:p>
        </p:txBody>
      </p:sp>
      <p:sp>
        <p:nvSpPr>
          <p:cNvPr id="5" name="Metin Yer Tutucusu 2">
            <a:extLst>
              <a:ext uri="{FF2B5EF4-FFF2-40B4-BE49-F238E27FC236}">
                <a16:creationId xmlns:a16="http://schemas.microsoft.com/office/drawing/2014/main" id="{B4F1E020-C689-6FFB-A8AE-1330412808AE}"/>
              </a:ext>
            </a:extLst>
          </p:cNvPr>
          <p:cNvSpPr txBox="1">
            <a:spLocks/>
          </p:cNvSpPr>
          <p:nvPr/>
        </p:nvSpPr>
        <p:spPr>
          <a:xfrm>
            <a:off x="1612369" y="828770"/>
            <a:ext cx="4649787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r-TR" sz="2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Bireysel Nedenler</a:t>
            </a:r>
          </a:p>
        </p:txBody>
      </p:sp>
    </p:spTree>
    <p:extLst>
      <p:ext uri="{BB962C8B-B14F-4D97-AF65-F5344CB8AC3E}">
        <p14:creationId xmlns:p14="http://schemas.microsoft.com/office/powerpoint/2010/main" val="82554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72"/>
    </mc:Choice>
    <mc:Fallback xmlns="">
      <p:transition spd="slow" advTm="8017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suya dalmak, eğilmek, resim, çizim, sana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88C0494-EA2B-AB6B-6916-AFC752C04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929931"/>
            <a:ext cx="5327374" cy="5450992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4AD2BB2F-34F9-C443-CC1C-685F93A68717}"/>
              </a:ext>
            </a:extLst>
          </p:cNvPr>
          <p:cNvSpPr txBox="1"/>
          <p:nvPr/>
        </p:nvSpPr>
        <p:spPr>
          <a:xfrm>
            <a:off x="5743575" y="929931"/>
            <a:ext cx="5934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Sosyal Medya Ve Ördek Sendromu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95454C8-A047-B6AB-F11F-76CDD63B0D68}"/>
              </a:ext>
            </a:extLst>
          </p:cNvPr>
          <p:cNvSpPr txBox="1"/>
          <p:nvPr/>
        </p:nvSpPr>
        <p:spPr>
          <a:xfrm>
            <a:off x="5878512" y="2747486"/>
            <a:ext cx="566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İnsanlar dışardan çok mutlu huzurlu, başarılı ya da zengin görünür.</a:t>
            </a:r>
          </a:p>
          <a:p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Kimse suyun altındaki gerçekliği ve mücadeleyi görmez. </a:t>
            </a:r>
          </a:p>
        </p:txBody>
      </p:sp>
    </p:spTree>
    <p:extLst>
      <p:ext uri="{BB962C8B-B14F-4D97-AF65-F5344CB8AC3E}">
        <p14:creationId xmlns:p14="http://schemas.microsoft.com/office/powerpoint/2010/main" val="345556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52"/>
    </mc:Choice>
    <mc:Fallback xmlns="">
      <p:transition spd="slow" advTm="4235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B88D2-AFA8-6681-CEBA-E209EC298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Yer Tutucusu 2">
            <a:extLst>
              <a:ext uri="{FF2B5EF4-FFF2-40B4-BE49-F238E27FC236}">
                <a16:creationId xmlns:a16="http://schemas.microsoft.com/office/drawing/2014/main" id="{96E97C73-03A8-1FDD-C0C3-8E5FBE5F300C}"/>
              </a:ext>
            </a:extLst>
          </p:cNvPr>
          <p:cNvSpPr txBox="1">
            <a:spLocks/>
          </p:cNvSpPr>
          <p:nvPr/>
        </p:nvSpPr>
        <p:spPr>
          <a:xfrm>
            <a:off x="3771106" y="1187778"/>
            <a:ext cx="4649787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tr-T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2D813B44-4425-55B4-E75B-8480799B3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0451" y="466144"/>
            <a:ext cx="7833624" cy="4850660"/>
          </a:xfrm>
        </p:spPr>
        <p:txBody>
          <a:bodyPr>
            <a:normAutofit fontScale="92500" lnSpcReduction="10000"/>
          </a:bodyPr>
          <a:lstStyle/>
          <a:p>
            <a:pPr marL="0" indent="0" algn="ctr" rtl="0">
              <a:buNone/>
            </a:pPr>
            <a:r>
              <a:rPr lang="tr-TR" sz="2800" b="1" noProof="1">
                <a:solidFill>
                  <a:schemeClr val="bg2"/>
                </a:solidFill>
              </a:rPr>
              <a:t>Akıllı Telefon Bağımlılığı</a:t>
            </a:r>
          </a:p>
          <a:p>
            <a:pPr marL="0" indent="0" rtl="0">
              <a:buNone/>
            </a:pPr>
            <a:endParaRPr lang="tr-TR" sz="2800" b="1" noProof="1">
              <a:solidFill>
                <a:schemeClr val="bg1"/>
              </a:solidFill>
            </a:endParaRPr>
          </a:p>
          <a:p>
            <a:pPr rtl="0"/>
            <a:r>
              <a:rPr lang="tr-TR" sz="2800" noProof="1">
                <a:solidFill>
                  <a:schemeClr val="bg2"/>
                </a:solidFill>
              </a:rPr>
              <a:t>İnternet donanımlı </a:t>
            </a:r>
            <a:r>
              <a:rPr lang="tr-TR" sz="2800" b="1" noProof="1">
                <a:solidFill>
                  <a:schemeClr val="bg2"/>
                </a:solidFill>
              </a:rPr>
              <a:t>yüksek kapasiteli </a:t>
            </a:r>
            <a:r>
              <a:rPr lang="tr-TR" sz="2800" noProof="1">
                <a:solidFill>
                  <a:schemeClr val="bg2"/>
                </a:solidFill>
              </a:rPr>
              <a:t>cihazlar</a:t>
            </a:r>
          </a:p>
          <a:p>
            <a:pPr marL="0" indent="0" rtl="0">
              <a:buNone/>
            </a:pPr>
            <a:r>
              <a:rPr lang="tr-TR" sz="2800" noProof="1">
                <a:solidFill>
                  <a:schemeClr val="bg2"/>
                </a:solidFill>
              </a:rPr>
              <a:t>   bağımlılıkların artmasına sebep olan </a:t>
            </a:r>
          </a:p>
          <a:p>
            <a:pPr marL="0" indent="0" rtl="0">
              <a:buNone/>
            </a:pPr>
            <a:r>
              <a:rPr lang="tr-TR" sz="2800" b="1" noProof="1">
                <a:solidFill>
                  <a:schemeClr val="bg2"/>
                </a:solidFill>
              </a:rPr>
              <a:t>   Temel dijital cihazdır.</a:t>
            </a:r>
          </a:p>
          <a:p>
            <a:pPr rtl="0"/>
            <a:r>
              <a:rPr lang="tr-TR" sz="2800" noProof="1">
                <a:solidFill>
                  <a:schemeClr val="bg2"/>
                </a:solidFill>
              </a:rPr>
              <a:t>Mobilleşme</a:t>
            </a:r>
          </a:p>
          <a:p>
            <a:pPr rtl="0"/>
            <a:r>
              <a:rPr lang="tr-TR" sz="2800" noProof="1">
                <a:solidFill>
                  <a:schemeClr val="bg2"/>
                </a:solidFill>
              </a:rPr>
              <a:t>Materyalizm</a:t>
            </a:r>
          </a:p>
          <a:p>
            <a:pPr rtl="0"/>
            <a:r>
              <a:rPr lang="tr-TR" sz="2800" b="1" noProof="1">
                <a:solidFill>
                  <a:schemeClr val="bg2"/>
                </a:solidFill>
              </a:rPr>
              <a:t>Anlık yaşam </a:t>
            </a:r>
            <a:r>
              <a:rPr lang="tr-TR" sz="2800" noProof="1">
                <a:solidFill>
                  <a:schemeClr val="bg2"/>
                </a:solidFill>
              </a:rPr>
              <a:t>ve paylaşım kültürü</a:t>
            </a:r>
          </a:p>
          <a:p>
            <a:pPr rtl="0"/>
            <a:r>
              <a:rPr lang="tr-TR" sz="2800" b="1" noProof="1">
                <a:solidFill>
                  <a:schemeClr val="bg2"/>
                </a:solidFill>
              </a:rPr>
              <a:t>Hafızada</a:t>
            </a:r>
            <a:r>
              <a:rPr lang="tr-TR" sz="2800" noProof="1">
                <a:solidFill>
                  <a:schemeClr val="bg2"/>
                </a:solidFill>
              </a:rPr>
              <a:t> tutma yetisi</a:t>
            </a:r>
          </a:p>
          <a:p>
            <a:pPr rtl="0"/>
            <a:endParaRPr lang="tr-TR" sz="2800" noProof="1">
              <a:solidFill>
                <a:schemeClr val="bg1"/>
              </a:solidFill>
            </a:endParaRPr>
          </a:p>
          <a:p>
            <a:endParaRPr lang="tr-TR" dirty="0"/>
          </a:p>
        </p:txBody>
      </p:sp>
      <p:pic>
        <p:nvPicPr>
          <p:cNvPr id="14" name="Resim 13" descr="kişi, şahıs, giyim, parmak, bile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41AC10C-73BA-0F5B-701D-168D1D825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" y="352854"/>
            <a:ext cx="4265197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10183"/>
      </p:ext>
    </p:extLst>
  </p:cSld>
  <p:clrMapOvr>
    <a:masterClrMapping/>
  </p:clrMapOvr>
  <p:transition spd="slow" advTm="74248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A203B-FA97-EEC9-26EF-D0E12148C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E1B0722-92B3-55A1-18C4-B866FCF8E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57" y="1245795"/>
            <a:ext cx="6354306" cy="1337015"/>
          </a:xfrm>
        </p:spPr>
        <p:txBody>
          <a:bodyPr rtlCol="0">
            <a:normAutofit/>
          </a:bodyPr>
          <a:lstStyle/>
          <a:p>
            <a:pPr algn="ctr" rtl="0"/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4" name="Patlama: 14 Nokta 3">
            <a:extLst>
              <a:ext uri="{FF2B5EF4-FFF2-40B4-BE49-F238E27FC236}">
                <a16:creationId xmlns:a16="http://schemas.microsoft.com/office/drawing/2014/main" id="{83BD7733-5E90-3D42-E384-A95301F9F9EB}"/>
              </a:ext>
            </a:extLst>
          </p:cNvPr>
          <p:cNvSpPr/>
          <p:nvPr/>
        </p:nvSpPr>
        <p:spPr>
          <a:xfrm>
            <a:off x="6096000" y="1236948"/>
            <a:ext cx="5211876" cy="3411930"/>
          </a:xfrm>
          <a:prstGeom prst="irregularSeal2">
            <a:avLst/>
          </a:prstGeom>
          <a:solidFill>
            <a:srgbClr val="0202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tr-TR" sz="3600" noProof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Smombie</a:t>
            </a:r>
          </a:p>
        </p:txBody>
      </p:sp>
      <p:pic>
        <p:nvPicPr>
          <p:cNvPr id="6" name="Resim 5" descr="çizgi film, kurgu edebiyat, anime, kurgusal karakte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4FC31E5-41F4-C809-AA75-02E540316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6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14"/>
    </mc:Choice>
    <mc:Fallback xmlns="">
      <p:transition spd="slow" advTm="4491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9F508-5FAC-B96A-6177-6C88C5E3A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3AD8599-CCF7-0868-B064-3EAE9F527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57" y="1245795"/>
            <a:ext cx="6354306" cy="1337015"/>
          </a:xfrm>
        </p:spPr>
        <p:txBody>
          <a:bodyPr rtlCol="0">
            <a:normAutofit/>
          </a:bodyPr>
          <a:lstStyle/>
          <a:p>
            <a:pPr algn="ctr" rtl="0"/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3CAC9EB-ECB5-C617-424A-5A82004EBB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14663" y="702733"/>
            <a:ext cx="9177337" cy="5683779"/>
          </a:xfrm>
          <a:gradFill>
            <a:gsLst>
              <a:gs pos="100000">
                <a:schemeClr val="tx1"/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rtl="0"/>
            <a:r>
              <a:rPr lang="tr-TR" sz="3600" b="1" noProof="1">
                <a:solidFill>
                  <a:schemeClr val="bg2"/>
                </a:solidFill>
              </a:rPr>
              <a:t>YENİ MEDYAYI NEDEN KULLANIRIZ?</a:t>
            </a:r>
            <a:endParaRPr lang="tr-TR" sz="3600" noProof="1">
              <a:solidFill>
                <a:schemeClr val="bg2"/>
              </a:solidFill>
            </a:endParaRPr>
          </a:p>
          <a:p>
            <a:pPr rtl="0"/>
            <a:r>
              <a:rPr lang="tr-TR" sz="3600" b="1" noProof="1">
                <a:solidFill>
                  <a:schemeClr val="bg2"/>
                </a:solidFill>
              </a:rPr>
              <a:t>Bilgi Edinme: </a:t>
            </a:r>
            <a:r>
              <a:rPr lang="tr-TR" sz="3600" noProof="1">
                <a:solidFill>
                  <a:schemeClr val="bg2"/>
                </a:solidFill>
              </a:rPr>
              <a:t>Enformasyon: öğrenme, haberdar olma</a:t>
            </a:r>
          </a:p>
          <a:p>
            <a:pPr rtl="0"/>
            <a:r>
              <a:rPr lang="tr-TR" sz="3600" b="1" noProof="1">
                <a:solidFill>
                  <a:schemeClr val="bg2"/>
                </a:solidFill>
              </a:rPr>
              <a:t>Kişisel Kimlik: </a:t>
            </a:r>
            <a:r>
              <a:rPr lang="tr-TR" sz="3600" noProof="1">
                <a:solidFill>
                  <a:schemeClr val="bg2"/>
                </a:solidFill>
              </a:rPr>
              <a:t>değerler, rol model, özdeşleşme, pekiştiriciler</a:t>
            </a:r>
          </a:p>
          <a:p>
            <a:pPr rtl="0"/>
            <a:r>
              <a:rPr lang="tr-TR" sz="3600" b="1" noProof="1">
                <a:solidFill>
                  <a:schemeClr val="bg2"/>
                </a:solidFill>
              </a:rPr>
              <a:t>Sosyal Etkileşim: </a:t>
            </a:r>
            <a:r>
              <a:rPr lang="tr-TR" sz="3600" noProof="1">
                <a:solidFill>
                  <a:schemeClr val="bg2"/>
                </a:solidFill>
              </a:rPr>
              <a:t>iletişim, aidiyet, sosyal empati</a:t>
            </a:r>
          </a:p>
          <a:p>
            <a:pPr rtl="0"/>
            <a:r>
              <a:rPr lang="tr-TR" sz="3600" b="1" noProof="1">
                <a:solidFill>
                  <a:schemeClr val="bg2"/>
                </a:solidFill>
              </a:rPr>
              <a:t>Kaçış, Eğlence: </a:t>
            </a:r>
            <a:r>
              <a:rPr lang="tr-TR" sz="3600" noProof="1">
                <a:solidFill>
                  <a:schemeClr val="bg2"/>
                </a:solidFill>
              </a:rPr>
              <a:t>Rahatlama, uzaklaşma, uyarılma, zevk</a:t>
            </a:r>
          </a:p>
          <a:p>
            <a:pPr rtl="0"/>
            <a:endParaRPr lang="tr-TR" sz="3000" noProof="1">
              <a:solidFill>
                <a:schemeClr val="bg1"/>
              </a:solidFill>
            </a:endParaRPr>
          </a:p>
        </p:txBody>
      </p:sp>
      <p:sp>
        <p:nvSpPr>
          <p:cNvPr id="4" name="Köşeli Çift Ayraç 3">
            <a:extLst>
              <a:ext uri="{FF2B5EF4-FFF2-40B4-BE49-F238E27FC236}">
                <a16:creationId xmlns:a16="http://schemas.microsoft.com/office/drawing/2014/main" id="{97A963E2-8D61-9A87-BE2E-6B011DFFDAB9}"/>
              </a:ext>
            </a:extLst>
          </p:cNvPr>
          <p:cNvSpPr/>
          <p:nvPr/>
        </p:nvSpPr>
        <p:spPr>
          <a:xfrm>
            <a:off x="2558032" y="2354847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5" name="Köşeli Çift Ayraç 4">
            <a:extLst>
              <a:ext uri="{FF2B5EF4-FFF2-40B4-BE49-F238E27FC236}">
                <a16:creationId xmlns:a16="http://schemas.microsoft.com/office/drawing/2014/main" id="{BE9BCDE8-6B28-6A26-76D7-E4106DD9FD11}"/>
              </a:ext>
            </a:extLst>
          </p:cNvPr>
          <p:cNvSpPr/>
          <p:nvPr/>
        </p:nvSpPr>
        <p:spPr>
          <a:xfrm>
            <a:off x="2544032" y="1627904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6" name="Köşeli Çift Ayraç 5">
            <a:extLst>
              <a:ext uri="{FF2B5EF4-FFF2-40B4-BE49-F238E27FC236}">
                <a16:creationId xmlns:a16="http://schemas.microsoft.com/office/drawing/2014/main" id="{2055F543-71EB-8063-16C8-7E588103173B}"/>
              </a:ext>
            </a:extLst>
          </p:cNvPr>
          <p:cNvSpPr/>
          <p:nvPr/>
        </p:nvSpPr>
        <p:spPr>
          <a:xfrm>
            <a:off x="2586032" y="4491593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7" name="Köşeli Çift Ayraç 6">
            <a:extLst>
              <a:ext uri="{FF2B5EF4-FFF2-40B4-BE49-F238E27FC236}">
                <a16:creationId xmlns:a16="http://schemas.microsoft.com/office/drawing/2014/main" id="{7F6AA7CC-906D-CB7F-E44B-85A21C9BA42E}"/>
              </a:ext>
            </a:extLst>
          </p:cNvPr>
          <p:cNvSpPr/>
          <p:nvPr/>
        </p:nvSpPr>
        <p:spPr>
          <a:xfrm>
            <a:off x="2586032" y="3786933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48"/>
    </mc:Choice>
    <mc:Fallback xmlns="">
      <p:transition spd="slow" advTm="9584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FE8946F8-E91D-8DAB-A5D8-292AFCA5F601}"/>
              </a:ext>
            </a:extLst>
          </p:cNvPr>
          <p:cNvSpPr txBox="1"/>
          <p:nvPr/>
        </p:nvSpPr>
        <p:spPr>
          <a:xfrm>
            <a:off x="865869" y="836906"/>
            <a:ext cx="7749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highlight>
                  <a:srgbClr val="FFFF00"/>
                </a:highlight>
              </a:rPr>
              <a:t>NOMOFOBİ</a:t>
            </a:r>
            <a:r>
              <a:rPr lang="tr-TR" sz="2400" dirty="0">
                <a:solidFill>
                  <a:schemeClr val="bg1"/>
                </a:solidFill>
                <a:highlight>
                  <a:srgbClr val="FFFF00"/>
                </a:highlight>
              </a:rPr>
              <a:t> Akıllı Telefonsuz Kalma Korkusu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BB866E0-A00C-2119-B061-32BC219A34F9}"/>
              </a:ext>
            </a:extLst>
          </p:cNvPr>
          <p:cNvSpPr txBox="1"/>
          <p:nvPr/>
        </p:nvSpPr>
        <p:spPr>
          <a:xfrm>
            <a:off x="5796406" y="4121850"/>
            <a:ext cx="2095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  <a:highlight>
                  <a:srgbClr val="FFFF00"/>
                </a:highlight>
              </a:rPr>
              <a:t>Plaganomi</a:t>
            </a:r>
            <a:r>
              <a:rPr lang="tr-TR" sz="2400" dirty="0">
                <a:solidFill>
                  <a:schemeClr val="bg1"/>
                </a:solidFill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D119A92-DF7A-94BA-BF01-256F7CA21C1F}"/>
              </a:ext>
            </a:extLst>
          </p:cNvPr>
          <p:cNvSpPr txBox="1"/>
          <p:nvPr/>
        </p:nvSpPr>
        <p:spPr>
          <a:xfrm>
            <a:off x="4200079" y="1493873"/>
            <a:ext cx="6351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highlight>
                  <a:srgbClr val="FFFF00"/>
                </a:highlight>
              </a:rPr>
              <a:t>NETLESSFOBİ</a:t>
            </a:r>
            <a:r>
              <a:rPr lang="tr-TR" sz="2400" dirty="0">
                <a:solidFill>
                  <a:schemeClr val="bg1"/>
                </a:solidFill>
                <a:highlight>
                  <a:srgbClr val="FFFF00"/>
                </a:highlight>
              </a:rPr>
              <a:t> İnternetsiz Kalma Korkusu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BF74618-F7A0-6DB1-5C5D-DD28E102F33B}"/>
              </a:ext>
            </a:extLst>
          </p:cNvPr>
          <p:cNvSpPr txBox="1"/>
          <p:nvPr/>
        </p:nvSpPr>
        <p:spPr>
          <a:xfrm>
            <a:off x="5595385" y="2345622"/>
            <a:ext cx="6351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highlight>
                  <a:srgbClr val="FFFF00"/>
                </a:highlight>
              </a:rPr>
              <a:t>FOMO </a:t>
            </a:r>
            <a:r>
              <a:rPr lang="tr-TR" sz="2400" dirty="0">
                <a:solidFill>
                  <a:schemeClr val="bg1"/>
                </a:solidFill>
                <a:highlight>
                  <a:srgbClr val="FFFF00"/>
                </a:highlight>
              </a:rPr>
              <a:t>Gelişmeleri Kaçırma Korkusu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E310D8B0-736C-25DE-BC38-2DD8C414EDE9}"/>
              </a:ext>
            </a:extLst>
          </p:cNvPr>
          <p:cNvSpPr txBox="1"/>
          <p:nvPr/>
        </p:nvSpPr>
        <p:spPr>
          <a:xfrm>
            <a:off x="7215386" y="4948628"/>
            <a:ext cx="3168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  <a:highlight>
                  <a:srgbClr val="FFFF00"/>
                </a:highlight>
              </a:rPr>
              <a:t>Selfitis</a:t>
            </a:r>
            <a:r>
              <a:rPr lang="tr-TR" sz="2400" b="1" dirty="0">
                <a:solidFill>
                  <a:schemeClr val="bg1"/>
                </a:solidFill>
                <a:highlight>
                  <a:srgbClr val="FFFF00"/>
                </a:highlight>
              </a:rPr>
              <a:t>/</a:t>
            </a:r>
            <a:r>
              <a:rPr lang="tr-TR" sz="2400" b="1" dirty="0" err="1">
                <a:solidFill>
                  <a:schemeClr val="bg1"/>
                </a:solidFill>
                <a:highlight>
                  <a:srgbClr val="FFFF00"/>
                </a:highlight>
              </a:rPr>
              <a:t>Selfie</a:t>
            </a:r>
            <a:endParaRPr lang="tr-TR" sz="2400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D8C800E7-C059-12E1-D812-3C8B63068D71}"/>
              </a:ext>
            </a:extLst>
          </p:cNvPr>
          <p:cNvSpPr txBox="1"/>
          <p:nvPr/>
        </p:nvSpPr>
        <p:spPr>
          <a:xfrm>
            <a:off x="9397706" y="4216857"/>
            <a:ext cx="168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  <a:highlight>
                  <a:srgbClr val="FFFF00"/>
                </a:highlight>
              </a:rPr>
              <a:t>Stalker</a:t>
            </a:r>
            <a:endParaRPr lang="tr-TR" sz="2400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EC794A1-3CBA-6C63-1507-2D4B39B50BC8}"/>
              </a:ext>
            </a:extLst>
          </p:cNvPr>
          <p:cNvSpPr txBox="1"/>
          <p:nvPr/>
        </p:nvSpPr>
        <p:spPr>
          <a:xfrm>
            <a:off x="7097364" y="3118320"/>
            <a:ext cx="3782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  <a:highlight>
                  <a:srgbClr val="FFFF00"/>
                </a:highlight>
              </a:rPr>
              <a:t>Phubbing</a:t>
            </a:r>
            <a:r>
              <a:rPr lang="tr-TR" sz="2400" b="1" dirty="0">
                <a:solidFill>
                  <a:schemeClr val="bg1"/>
                </a:solidFill>
                <a:highlight>
                  <a:srgbClr val="FFFF00"/>
                </a:highlight>
              </a:rPr>
              <a:t>/</a:t>
            </a:r>
            <a:r>
              <a:rPr lang="tr-TR" sz="2400" b="1" dirty="0" err="1">
                <a:solidFill>
                  <a:schemeClr val="bg1"/>
                </a:solidFill>
                <a:highlight>
                  <a:srgbClr val="FFFF00"/>
                </a:highlight>
              </a:rPr>
              <a:t>Sosyotelizm</a:t>
            </a:r>
            <a:endParaRPr lang="tr-TR" sz="2400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6839B461-4FE8-751D-FEFD-F0612DB19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2778941"/>
            <a:ext cx="4947917" cy="3478983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05EE5B19-00E6-2907-7B9A-071CDB46320F}"/>
              </a:ext>
            </a:extLst>
          </p:cNvPr>
          <p:cNvSpPr txBox="1"/>
          <p:nvPr/>
        </p:nvSpPr>
        <p:spPr>
          <a:xfrm>
            <a:off x="7593095" y="5993085"/>
            <a:ext cx="2790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  <a:highlight>
                  <a:srgbClr val="FFFF00"/>
                </a:highlight>
              </a:rPr>
              <a:t>Cheesepodding</a:t>
            </a:r>
            <a:endParaRPr lang="tr-TR" sz="2400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082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51"/>
    </mc:Choice>
    <mc:Fallback xmlns="">
      <p:transition spd="slow" advTm="18215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C28F3-0043-0A19-6E96-AA7C1D915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78936372-A82E-D03A-759A-0EF5C635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844" y="3970680"/>
            <a:ext cx="6256639" cy="962025"/>
          </a:xfrm>
        </p:spPr>
        <p:txBody>
          <a:bodyPr>
            <a:normAutofit/>
          </a:bodyPr>
          <a:lstStyle/>
          <a:p>
            <a:r>
              <a:rPr lang="tr-TR" sz="3200" b="1" dirty="0"/>
              <a:t>PHUBBING (SOSYOTELİZM)</a:t>
            </a:r>
          </a:p>
        </p:txBody>
      </p:sp>
      <p:pic>
        <p:nvPicPr>
          <p:cNvPr id="9" name="Resim 8" descr="insan yüzü, kişi, şahıs, iç mekan, adam, insan içeren bir resim">
            <a:extLst>
              <a:ext uri="{FF2B5EF4-FFF2-40B4-BE49-F238E27FC236}">
                <a16:creationId xmlns:a16="http://schemas.microsoft.com/office/drawing/2014/main" id="{56D03195-56C2-7670-124D-C66614F9D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67" y="3632541"/>
            <a:ext cx="6294438" cy="3255815"/>
          </a:xfrm>
          <a:prstGeom prst="rect">
            <a:avLst/>
          </a:prstGeom>
        </p:spPr>
      </p:pic>
      <p:sp>
        <p:nvSpPr>
          <p:cNvPr id="2" name="İçerik Yer Tutucusu 4">
            <a:extLst>
              <a:ext uri="{FF2B5EF4-FFF2-40B4-BE49-F238E27FC236}">
                <a16:creationId xmlns:a16="http://schemas.microsoft.com/office/drawing/2014/main" id="{62B48EC0-A0B3-FC1A-9759-61DFCF52C5F9}"/>
              </a:ext>
            </a:extLst>
          </p:cNvPr>
          <p:cNvSpPr txBox="1">
            <a:spLocks/>
          </p:cNvSpPr>
          <p:nvPr/>
        </p:nvSpPr>
        <p:spPr>
          <a:xfrm>
            <a:off x="197151" y="340872"/>
            <a:ext cx="6059488" cy="923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b="1" dirty="0"/>
              <a:t>SİBER AYLAKLIK</a:t>
            </a:r>
          </a:p>
        </p:txBody>
      </p:sp>
      <p:pic>
        <p:nvPicPr>
          <p:cNvPr id="3" name="Resim 2" descr="metin, bilgisayar monitörü, kişi, şahıs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CF609D3-27CC-60CB-5AE2-9020D7065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124" y="45512"/>
            <a:ext cx="6181725" cy="347662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2FA4D61-5372-BCA3-0C0B-446446B24CED}"/>
              </a:ext>
            </a:extLst>
          </p:cNvPr>
          <p:cNvSpPr txBox="1"/>
          <p:nvPr/>
        </p:nvSpPr>
        <p:spPr>
          <a:xfrm>
            <a:off x="394867" y="1494562"/>
            <a:ext cx="52205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schemeClr val="bg2"/>
                </a:solidFill>
              </a:rPr>
              <a:t>Çalışanların verimliliğini ve performansını etkilemektedir.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6D999A2-E1ED-DF7F-AD3C-E6F1EC6FC518}"/>
              </a:ext>
            </a:extLst>
          </p:cNvPr>
          <p:cNvSpPr txBox="1"/>
          <p:nvPr/>
        </p:nvSpPr>
        <p:spPr>
          <a:xfrm>
            <a:off x="6774307" y="5260449"/>
            <a:ext cx="52205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schemeClr val="bg2"/>
                </a:solidFill>
              </a:rPr>
              <a:t>İletişim becerilerini ve odaklanmayı etkilemektedir.</a:t>
            </a:r>
          </a:p>
        </p:txBody>
      </p:sp>
    </p:spTree>
    <p:extLst>
      <p:ext uri="{BB962C8B-B14F-4D97-AF65-F5344CB8AC3E}">
        <p14:creationId xmlns:p14="http://schemas.microsoft.com/office/powerpoint/2010/main" val="3558434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rom KlickPin CF [Видео] «Пин от пользователя Андрей Матвеев на доске Мультфильм 😍» _ Мультфильмы Детские развлечения Смешные мемы" descr="yeni yürüyen çocuk, ayakkabı, bebek, kişi, şahıs içeren bir resim&#10;&#10;Yapay zeka tarafından oluşturulmuş içerik yanlış olabilir.">
            <a:hlinkClick r:id="" action="ppaction://media"/>
            <a:extLst>
              <a:ext uri="{FF2B5EF4-FFF2-40B4-BE49-F238E27FC236}">
                <a16:creationId xmlns:a16="http://schemas.microsoft.com/office/drawing/2014/main" id="{DC9F476E-EC85-A1B7-E4AC-C52B43E01A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1638" y="478440"/>
            <a:ext cx="8529637" cy="542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1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6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bisiklet, grafik, kırpıntı çizim, logo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BECD00B-D497-3821-958C-007D67FB06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51" r="1" b="1"/>
          <a:stretch>
            <a:fillRect/>
          </a:stretch>
        </p:blipFill>
        <p:spPr>
          <a:xfrm>
            <a:off x="643488" y="643467"/>
            <a:ext cx="10905023" cy="5571066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51B8476-DE86-CB13-59A0-0801F6D48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7139" y="6400357"/>
            <a:ext cx="1142245" cy="416667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5CEABB6-07DC-46E8-9B57-56EC44A396E5}" type="slidenum">
              <a:rPr lang="tr-TR" sz="1800" noProof="0">
                <a:solidFill>
                  <a:srgbClr val="FFFFFF"/>
                </a:solidFill>
              </a:rPr>
              <a:pPr rtl="0">
                <a:spcAft>
                  <a:spcPts val="600"/>
                </a:spcAft>
              </a:pPr>
              <a:t>33</a:t>
            </a:fld>
            <a:endParaRPr lang="tr-TR" sz="1800" noProof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46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ED88FFB-BF0B-3C28-993B-EDB92B02E468}"/>
              </a:ext>
            </a:extLst>
          </p:cNvPr>
          <p:cNvSpPr txBox="1"/>
          <p:nvPr/>
        </p:nvSpPr>
        <p:spPr>
          <a:xfrm>
            <a:off x="2678907" y="592527"/>
            <a:ext cx="84105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bg2"/>
                </a:solidFill>
              </a:rPr>
              <a:t>DİJİTAL BAĞIMLILIĞA KARŞI DİJİTAL DETOKS</a:t>
            </a:r>
          </a:p>
          <a:p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68C4C75-29C4-9815-B489-10D9190D2B25}"/>
              </a:ext>
            </a:extLst>
          </p:cNvPr>
          <p:cNvSpPr txBox="1"/>
          <p:nvPr/>
        </p:nvSpPr>
        <p:spPr>
          <a:xfrm>
            <a:off x="5472113" y="2309490"/>
            <a:ext cx="68198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İnsanların bedensel ve zihinsel sağlığı, iletişim yetenekleri ve üreticiliği için uygulanması gereken </a:t>
            </a:r>
            <a:r>
              <a:rPr lang="tr-TR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sınır koyma </a:t>
            </a:r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</a:t>
            </a:r>
            <a:r>
              <a:rPr lang="tr-TR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arınma</a:t>
            </a:r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yöntemidir. </a:t>
            </a:r>
          </a:p>
        </p:txBody>
      </p:sp>
      <p:pic>
        <p:nvPicPr>
          <p:cNvPr id="3" name="Resim Yer Tutucusu 15" descr="insan yüzü, resim, gün çiçeği, ay çiçeği,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ACC79DC-8A0F-1BAF-002A-3A9BAF8EE2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4000"/>
          </a:blip>
          <a:srcRect l="1500" r="1500"/>
          <a:stretch>
            <a:fillRect/>
          </a:stretch>
        </p:blipFill>
        <p:spPr>
          <a:xfrm>
            <a:off x="-142875" y="1243012"/>
            <a:ext cx="5614988" cy="56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2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66"/>
    </mc:Choice>
    <mc:Fallback xmlns="">
      <p:transition spd="slow" advTm="39366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E7745-CE8C-83D0-A963-7211D6167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63F3A92-0D22-E8CB-00F1-5DEE7955B9D2}"/>
              </a:ext>
            </a:extLst>
          </p:cNvPr>
          <p:cNvSpPr txBox="1"/>
          <p:nvPr/>
        </p:nvSpPr>
        <p:spPr>
          <a:xfrm>
            <a:off x="857250" y="333375"/>
            <a:ext cx="110680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bg2"/>
                </a:solidFill>
              </a:rPr>
              <a:t>JOMO (</a:t>
            </a:r>
            <a:r>
              <a:rPr lang="tr-TR" sz="2800" b="1" dirty="0" err="1">
                <a:solidFill>
                  <a:schemeClr val="bg2"/>
                </a:solidFill>
              </a:rPr>
              <a:t>Joy</a:t>
            </a:r>
            <a:r>
              <a:rPr lang="tr-TR" sz="2800" b="1" dirty="0">
                <a:solidFill>
                  <a:schemeClr val="bg2"/>
                </a:solidFill>
              </a:rPr>
              <a:t> Of </a:t>
            </a:r>
            <a:r>
              <a:rPr lang="tr-TR" sz="2800" b="1" dirty="0" err="1">
                <a:solidFill>
                  <a:schemeClr val="bg2"/>
                </a:solidFill>
              </a:rPr>
              <a:t>Missing</a:t>
            </a:r>
            <a:r>
              <a:rPr lang="tr-TR" sz="2800" b="1" dirty="0">
                <a:solidFill>
                  <a:schemeClr val="bg2"/>
                </a:solidFill>
              </a:rPr>
              <a:t> </a:t>
            </a:r>
            <a:r>
              <a:rPr lang="tr-TR" sz="2800" b="1" dirty="0" err="1">
                <a:solidFill>
                  <a:schemeClr val="bg2"/>
                </a:solidFill>
              </a:rPr>
              <a:t>Out</a:t>
            </a:r>
            <a:r>
              <a:rPr lang="tr-TR" sz="2800" b="1" dirty="0">
                <a:solidFill>
                  <a:schemeClr val="bg2"/>
                </a:solidFill>
              </a:rPr>
              <a:t>-Kaçırma Sevinci/ Kaçırmanın Keyfi)</a:t>
            </a:r>
          </a:p>
          <a:p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CE66FF19-774D-A8B2-FD30-9A8AB19138BC}"/>
              </a:ext>
            </a:extLst>
          </p:cNvPr>
          <p:cNvSpPr txBox="1"/>
          <p:nvPr/>
        </p:nvSpPr>
        <p:spPr>
          <a:xfrm>
            <a:off x="294543" y="1491298"/>
            <a:ext cx="101353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 err="1">
                <a:solidFill>
                  <a:schemeClr val="bg2"/>
                </a:solidFill>
              </a:rPr>
              <a:t>JOMO</a:t>
            </a:r>
            <a:r>
              <a:rPr lang="tr-TR" sz="2800" dirty="0" err="1">
                <a:solidFill>
                  <a:schemeClr val="bg2"/>
                </a:solidFill>
              </a:rPr>
              <a:t>’nun</a:t>
            </a:r>
            <a:r>
              <a:rPr lang="tr-TR" sz="2800" dirty="0">
                <a:solidFill>
                  <a:schemeClr val="bg2"/>
                </a:solidFill>
              </a:rPr>
              <a:t> temel amacı insanlara dijital dünyadaki gelişmeleri kaçırma korkusu yerine gelişmeleri </a:t>
            </a:r>
            <a:r>
              <a:rPr lang="tr-TR" sz="2800" b="1" dirty="0">
                <a:solidFill>
                  <a:schemeClr val="bg2"/>
                </a:solidFill>
              </a:rPr>
              <a:t>kaçırmanın keyfine varma</a:t>
            </a:r>
            <a:r>
              <a:rPr lang="tr-TR" sz="2800" dirty="0">
                <a:solidFill>
                  <a:schemeClr val="bg2"/>
                </a:solidFill>
              </a:rPr>
              <a:t>nın</a:t>
            </a:r>
            <a:r>
              <a:rPr lang="tr-TR" sz="2800" b="1" dirty="0">
                <a:solidFill>
                  <a:schemeClr val="bg2"/>
                </a:solidFill>
              </a:rPr>
              <a:t>, daha mutlu ve üretken olmanın</a:t>
            </a:r>
            <a:r>
              <a:rPr lang="tr-TR" sz="2800" dirty="0">
                <a:solidFill>
                  <a:schemeClr val="bg2"/>
                </a:solidFill>
              </a:rPr>
              <a:t> yolunu göstermektir. </a:t>
            </a:r>
          </a:p>
        </p:txBody>
      </p:sp>
      <p:pic>
        <p:nvPicPr>
          <p:cNvPr id="5" name="Resim 4" descr="çizgi film, Çizgi film, Animasyon, çizi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A772489-4248-8FAA-19F7-6B21F138D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003" y="3184069"/>
            <a:ext cx="9258935" cy="364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7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89"/>
    </mc:Choice>
    <mc:Fallback xmlns="">
      <p:transition spd="slow" advTm="31589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7564D3CE-51A5-85E7-546B-BA4D0B695ADF}"/>
              </a:ext>
            </a:extLst>
          </p:cNvPr>
          <p:cNvSpPr txBox="1"/>
          <p:nvPr/>
        </p:nvSpPr>
        <p:spPr>
          <a:xfrm>
            <a:off x="236469" y="562578"/>
            <a:ext cx="2533237" cy="2597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tr-TR" sz="28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FoMO</a:t>
            </a:r>
            <a:r>
              <a:rPr lang="tr-TR" sz="2800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insanlard</a:t>
            </a:r>
            <a:r>
              <a:rPr lang="tr-TR" sz="28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 </a:t>
            </a:r>
            <a:r>
              <a:rPr lang="tr-TR" sz="2800" b="1" dirty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kaygı, korku, endişe yaratır.</a:t>
            </a:r>
          </a:p>
        </p:txBody>
      </p:sp>
      <p:pic>
        <p:nvPicPr>
          <p:cNvPr id="8" name="Resim 7" descr="insan yüzü, Çizgi film, saat, çizgi fil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16259E0-DB0A-8BAD-D08B-3C21C6598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670" y="562578"/>
            <a:ext cx="4133219" cy="3981458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C5B07E1A-47B0-2053-BB28-FDED591CCB06}"/>
              </a:ext>
            </a:extLst>
          </p:cNvPr>
          <p:cNvSpPr txBox="1"/>
          <p:nvPr/>
        </p:nvSpPr>
        <p:spPr>
          <a:xfrm>
            <a:off x="7346197" y="426373"/>
            <a:ext cx="4845803" cy="5183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tr-TR" sz="2800" b="1" dirty="0">
                <a:solidFill>
                  <a:schemeClr val="bg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JoMO</a:t>
            </a:r>
            <a:r>
              <a:rPr lang="tr-TR" sz="2800" dirty="0">
                <a:solidFill>
                  <a:schemeClr val="bg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tr-TR" sz="2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tr-TR" sz="2800" dirty="0">
                <a:solidFill>
                  <a:schemeClr val="bg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İnsanların öncelikli alanlarına, yapmak istediği şeylere ve sevdiği kişilere yeniden bağlanmayı, </a:t>
            </a:r>
            <a:r>
              <a:rPr lang="tr-TR" sz="2800" b="1" dirty="0">
                <a:solidFill>
                  <a:schemeClr val="bg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dijital dünyada kaçırdıklarına değil hayata odaklanmayı ifade eder.</a:t>
            </a:r>
          </a:p>
        </p:txBody>
      </p:sp>
    </p:spTree>
    <p:extLst>
      <p:ext uri="{BB962C8B-B14F-4D97-AF65-F5344CB8AC3E}">
        <p14:creationId xmlns:p14="http://schemas.microsoft.com/office/powerpoint/2010/main" val="377205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46"/>
    </mc:Choice>
    <mc:Fallback xmlns="">
      <p:transition spd="slow" advTm="19846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>
                <a:lumMod val="0"/>
                <a:lumOff val="10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69A6B7-7918-0A1D-4753-BBE5931E7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F4E830A-06F9-4EAA-9E65-110CF24217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çizgi film, Animasyon, çizim, silue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C2B6738-9D3B-498B-D657-7D19F1052F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3000"/>
          </a:blip>
          <a:srcRect r="444"/>
          <a:stretch>
            <a:fillRect/>
          </a:stretch>
        </p:blipFill>
        <p:spPr>
          <a:xfrm>
            <a:off x="3175" y="25410"/>
            <a:ext cx="12191980" cy="685799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</a:schemeClr>
              </a:gs>
              <a:gs pos="100000">
                <a:schemeClr val="bg2"/>
              </a:gs>
              <a:gs pos="100000">
                <a:schemeClr val="bg1">
                  <a:shade val="96000"/>
                  <a:satMod val="120000"/>
                  <a:lumMod val="90000"/>
                </a:schemeClr>
              </a:gs>
            </a:gsLst>
            <a:lin ang="18900000" scaled="1"/>
            <a:tileRect/>
          </a:gradFill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24B15F08-2B51-022F-A21D-9284DC1A3000}"/>
              </a:ext>
            </a:extLst>
          </p:cNvPr>
          <p:cNvSpPr txBox="1"/>
          <p:nvPr/>
        </p:nvSpPr>
        <p:spPr>
          <a:xfrm>
            <a:off x="374120" y="397932"/>
            <a:ext cx="10588625" cy="5357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4800" b="1" dirty="0" err="1">
                <a:solidFill>
                  <a:srgbClr val="92D050"/>
                </a:solidFill>
              </a:rPr>
              <a:t>Farkındalık</a:t>
            </a:r>
            <a:endParaRPr lang="en-US" sz="4800" b="1" dirty="0">
              <a:solidFill>
                <a:srgbClr val="92D050"/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4800" b="1" dirty="0" err="1">
                <a:solidFill>
                  <a:schemeClr val="accent6"/>
                </a:solidFill>
              </a:rPr>
              <a:t>Sınır</a:t>
            </a:r>
            <a:endParaRPr lang="en-US" sz="4800" b="1" dirty="0">
              <a:solidFill>
                <a:schemeClr val="accent6"/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4800" b="1" dirty="0" err="1">
                <a:solidFill>
                  <a:schemeClr val="tx2"/>
                </a:solidFill>
              </a:rPr>
              <a:t>Denge</a:t>
            </a:r>
            <a:endParaRPr lang="en-US" sz="4800" b="1" dirty="0">
              <a:solidFill>
                <a:schemeClr val="tx2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B32265-D526-44B2-B82E-8977DFEFB4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A453D36-EF7F-403B-A9E0-553E1F0B3A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E7E8D9E-8474-4515-9EEB-0B46BE8EFAB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86A1812-CCD3-429E-AAAE-CC335A33F8E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CB9509C-1B73-4063-8E69-E9024ACED1C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4BEF3D9-6561-4BA4-AD81-AC90EF33F6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332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98"/>
    </mc:Choice>
    <mc:Fallback xmlns="">
      <p:transition spd="slow" advTm="83398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88632-E12F-8E0A-410E-895CB708A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69352F9-0DB2-9FBD-CFFA-ED51EB3875D4}"/>
              </a:ext>
            </a:extLst>
          </p:cNvPr>
          <p:cNvSpPr txBox="1"/>
          <p:nvPr/>
        </p:nvSpPr>
        <p:spPr>
          <a:xfrm>
            <a:off x="242888" y="263957"/>
            <a:ext cx="11672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Medyanın müdahalesini engellemek için neler yapabiliriz?</a:t>
            </a:r>
            <a:endParaRPr lang="tr-TR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38D64B6-3300-AEB1-18BF-4FCCE660E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214438"/>
            <a:ext cx="10972800" cy="5229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429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18"/>
    </mc:Choice>
    <mc:Fallback xmlns="">
      <p:transition spd="slow" advTm="28918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55EA7-E046-94C7-D72C-58AA19A30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15">
            <a:extLst>
              <a:ext uri="{FF2B5EF4-FFF2-40B4-BE49-F238E27FC236}">
                <a16:creationId xmlns:a16="http://schemas.microsoft.com/office/drawing/2014/main" id="{D82C8577-3BD1-3E98-74D8-CF5B4E99ABF1}"/>
              </a:ext>
            </a:extLst>
          </p:cNvPr>
          <p:cNvSpPr/>
          <p:nvPr/>
        </p:nvSpPr>
        <p:spPr>
          <a:xfrm>
            <a:off x="1210249" y="933840"/>
            <a:ext cx="6942246" cy="788432"/>
          </a:xfrm>
          <a:prstGeom prst="roundRect">
            <a:avLst>
              <a:gd name="adj" fmla="val 15334"/>
            </a:avLst>
          </a:prstGeom>
          <a:solidFill>
            <a:srgbClr val="AAE57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Zaman Yönetimi Uygulamaları/ Ekransız Alan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730505E-6816-EF34-C49E-7C87265315C2}"/>
              </a:ext>
            </a:extLst>
          </p:cNvPr>
          <p:cNvSpPr txBox="1"/>
          <p:nvPr/>
        </p:nvSpPr>
        <p:spPr>
          <a:xfrm>
            <a:off x="661412" y="1934717"/>
            <a:ext cx="10031988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tr-TR" sz="28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oş zaman faaliyetlerini planlamak (spor, sanat, gezi)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Sosyal medyayı profesyonelce kullanmak.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Uyanınca hemen telefona bakmamak.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 kadar zaman uygulamalarda kaldığını takip etmek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İşini </a:t>
            </a:r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yarım bırakıp akıllı telefonlara bakmamak.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Başka şeylerle meşgulken ekrana bakmamak</a:t>
            </a:r>
            <a:endParaRPr lang="tr-TR" sz="28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Ekransız alanlar ve zamanlar </a:t>
            </a:r>
            <a:r>
              <a:rPr lang="tr-TR" sz="2800" dirty="0" smtClean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yaratmak</a:t>
            </a:r>
          </a:p>
          <a:p>
            <a:endParaRPr lang="tr-TR" sz="28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sz="26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sz="2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33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14"/>
    </mc:Choice>
    <mc:Fallback xmlns="">
      <p:transition spd="slow" advTm="10471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68E942-E12B-3BC7-645E-9444104C2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8A3775-09FB-639C-11B0-CD3FD87AC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57" y="1245795"/>
            <a:ext cx="6354306" cy="1337015"/>
          </a:xfrm>
        </p:spPr>
        <p:txBody>
          <a:bodyPr rtlCol="0">
            <a:normAutofit/>
          </a:bodyPr>
          <a:lstStyle/>
          <a:p>
            <a:pPr algn="ctr" rtl="0"/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6B1A4FD-743C-6EF1-224D-4B68EB2621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2844" y="0"/>
            <a:ext cx="8703733" cy="6858000"/>
          </a:xfrm>
          <a:gradFill>
            <a:gsLst>
              <a:gs pos="100000">
                <a:schemeClr val="tx1"/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tr-TR" sz="3600" b="1" spc="50" noProof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Günümüz Çağını İfade Etmek İçin Kullanılan İfadeler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87CFFDC-6D5D-BF0A-28D1-07D5EDB9A638}"/>
              </a:ext>
            </a:extLst>
          </p:cNvPr>
          <p:cNvSpPr/>
          <p:nvPr/>
        </p:nvSpPr>
        <p:spPr>
          <a:xfrm>
            <a:off x="3597853" y="2197337"/>
            <a:ext cx="2159221" cy="1682045"/>
          </a:xfrm>
          <a:prstGeom prst="ellipse">
            <a:avLst/>
          </a:prstGeom>
          <a:solidFill>
            <a:srgbClr val="2221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spc="50" noProof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BİLGİ ÇAĞI</a:t>
            </a:r>
            <a:r>
              <a:rPr lang="tr-TR" b="1" spc="50" noProof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tr-TR" b="1" spc="50" noProof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                          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C294084-E70E-0C38-7D50-8B143434ACEE}"/>
              </a:ext>
            </a:extLst>
          </p:cNvPr>
          <p:cNvSpPr/>
          <p:nvPr/>
        </p:nvSpPr>
        <p:spPr>
          <a:xfrm>
            <a:off x="6730511" y="4784272"/>
            <a:ext cx="2159221" cy="168204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spc="50" noProof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BAĞLI ÇAĞ</a:t>
            </a:r>
            <a:endParaRPr lang="tr-TR" noProof="1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3F658F4-782E-7334-8CE8-734727DCA3AB}"/>
              </a:ext>
            </a:extLst>
          </p:cNvPr>
          <p:cNvSpPr/>
          <p:nvPr/>
        </p:nvSpPr>
        <p:spPr>
          <a:xfrm>
            <a:off x="5915378" y="2582809"/>
            <a:ext cx="2159221" cy="16820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spc="50" noProof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WEB TOPLUMU      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3DE9917-C1DD-6523-6BFD-77BB3BB8DA09}"/>
              </a:ext>
            </a:extLst>
          </p:cNvPr>
          <p:cNvSpPr/>
          <p:nvPr/>
        </p:nvSpPr>
        <p:spPr>
          <a:xfrm>
            <a:off x="9189156" y="1741787"/>
            <a:ext cx="2159221" cy="168204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spc="50" noProof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KÜRESEL KÖY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A26C611-06D4-FE10-AC4A-9D78297B94EB}"/>
              </a:ext>
            </a:extLst>
          </p:cNvPr>
          <p:cNvSpPr/>
          <p:nvPr/>
        </p:nvSpPr>
        <p:spPr>
          <a:xfrm>
            <a:off x="3302269" y="4527668"/>
            <a:ext cx="2159221" cy="16820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spc="50" noProof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DİJİTAL ÇAĞ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9FDF888-33A2-DAFE-E721-C46F4DB7D7EB}"/>
              </a:ext>
            </a:extLst>
          </p:cNvPr>
          <p:cNvSpPr/>
          <p:nvPr/>
        </p:nvSpPr>
        <p:spPr>
          <a:xfrm>
            <a:off x="8939904" y="3879382"/>
            <a:ext cx="2159221" cy="16820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spc="50" noProof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AĞ TOPLUMU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66"/>
    </mc:Choice>
    <mc:Fallback xmlns="">
      <p:transition spd="slow" advTm="44566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13710-2B29-426C-D53B-2CBAC4FE9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872CEAB7-000C-9607-40EA-B8FAE7AD4AA7}"/>
              </a:ext>
            </a:extLst>
          </p:cNvPr>
          <p:cNvSpPr/>
          <p:nvPr/>
        </p:nvSpPr>
        <p:spPr>
          <a:xfrm>
            <a:off x="6780979" y="1413637"/>
            <a:ext cx="5325953" cy="914400"/>
          </a:xfrm>
          <a:prstGeom prst="roundRect">
            <a:avLst/>
          </a:prstGeom>
          <a:solidFill>
            <a:srgbClr val="AAE57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 Dijital Detoks Uygulamaları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DD44CE5-9E2D-81CC-8DFA-056FDCAC5B29}"/>
              </a:ext>
            </a:extLst>
          </p:cNvPr>
          <p:cNvSpPr txBox="1"/>
          <p:nvPr/>
        </p:nvSpPr>
        <p:spPr>
          <a:xfrm>
            <a:off x="7109755" y="2328037"/>
            <a:ext cx="466840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tr-TR" sz="2800" i="0" dirty="0" err="1">
                <a:solidFill>
                  <a:schemeClr val="bg2"/>
                </a:solidFill>
                <a:effectLst/>
                <a:latin typeface="inherit"/>
              </a:rPr>
              <a:t>Digital</a:t>
            </a:r>
            <a:r>
              <a:rPr lang="tr-TR" sz="2800" i="0" dirty="0">
                <a:solidFill>
                  <a:schemeClr val="bg2"/>
                </a:solidFill>
                <a:effectLst/>
                <a:latin typeface="inherit"/>
              </a:rPr>
              <a:t> </a:t>
            </a:r>
            <a:r>
              <a:rPr lang="tr-TR" sz="2800" i="0" dirty="0" err="1">
                <a:solidFill>
                  <a:schemeClr val="bg2"/>
                </a:solidFill>
                <a:effectLst/>
                <a:latin typeface="inherit"/>
              </a:rPr>
              <a:t>Detox</a:t>
            </a:r>
            <a:r>
              <a:rPr lang="tr-TR" sz="2800" i="0" dirty="0">
                <a:solidFill>
                  <a:schemeClr val="bg2"/>
                </a:solidFill>
                <a:effectLst/>
                <a:latin typeface="inherit"/>
              </a:rPr>
              <a:t>: </a:t>
            </a:r>
            <a:r>
              <a:rPr lang="tr-TR" sz="2800" i="0" dirty="0" err="1">
                <a:solidFill>
                  <a:schemeClr val="bg2"/>
                </a:solidFill>
                <a:effectLst/>
                <a:latin typeface="inherit"/>
              </a:rPr>
              <a:t>Focus</a:t>
            </a:r>
            <a:r>
              <a:rPr lang="tr-TR" sz="2800" i="0" dirty="0">
                <a:solidFill>
                  <a:schemeClr val="bg2"/>
                </a:solidFill>
                <a:effectLst/>
                <a:latin typeface="inherit"/>
              </a:rPr>
              <a:t> &amp; Live</a:t>
            </a:r>
          </a:p>
          <a:p>
            <a:pPr algn="l" fontAlgn="base"/>
            <a:r>
              <a:rPr lang="tr-TR" sz="2800" dirty="0" err="1">
                <a:solidFill>
                  <a:schemeClr val="bg2"/>
                </a:solidFill>
                <a:latin typeface="inherit"/>
              </a:rPr>
              <a:t>Screen</a:t>
            </a:r>
            <a:r>
              <a:rPr lang="tr-TR" sz="2800" dirty="0">
                <a:solidFill>
                  <a:schemeClr val="bg2"/>
                </a:solidFill>
                <a:latin typeface="inherit"/>
              </a:rPr>
              <a:t> Time</a:t>
            </a:r>
          </a:p>
          <a:p>
            <a:pPr algn="l" fontAlgn="base"/>
            <a:r>
              <a:rPr lang="tr-TR" sz="2800" i="0" dirty="0" err="1">
                <a:solidFill>
                  <a:schemeClr val="bg2"/>
                </a:solidFill>
                <a:effectLst/>
                <a:latin typeface="inherit"/>
              </a:rPr>
              <a:t>Stay</a:t>
            </a:r>
            <a:r>
              <a:rPr lang="tr-TR" sz="2800" i="0" dirty="0">
                <a:solidFill>
                  <a:schemeClr val="bg2"/>
                </a:solidFill>
                <a:effectLst/>
                <a:latin typeface="inherit"/>
              </a:rPr>
              <a:t> </a:t>
            </a:r>
            <a:r>
              <a:rPr lang="tr-TR" sz="2800" i="0" dirty="0" err="1">
                <a:solidFill>
                  <a:schemeClr val="bg2"/>
                </a:solidFill>
                <a:effectLst/>
                <a:latin typeface="inherit"/>
              </a:rPr>
              <a:t>Free</a:t>
            </a:r>
            <a:endParaRPr lang="tr-TR" sz="2800" i="0" dirty="0">
              <a:solidFill>
                <a:schemeClr val="bg2"/>
              </a:solidFill>
              <a:effectLst/>
              <a:latin typeface="inherit"/>
            </a:endParaRPr>
          </a:p>
          <a:p>
            <a:pPr algn="l" fontAlgn="base"/>
            <a:r>
              <a:rPr lang="tr-TR" sz="2800" dirty="0" err="1">
                <a:solidFill>
                  <a:schemeClr val="bg2"/>
                </a:solidFill>
                <a:latin typeface="inherit"/>
              </a:rPr>
              <a:t>Any</a:t>
            </a:r>
            <a:r>
              <a:rPr lang="tr-TR" sz="2800" dirty="0">
                <a:solidFill>
                  <a:schemeClr val="bg2"/>
                </a:solidFill>
                <a:latin typeface="inherit"/>
              </a:rPr>
              <a:t> Do</a:t>
            </a:r>
          </a:p>
          <a:p>
            <a:pPr algn="l" fontAlgn="base"/>
            <a:r>
              <a:rPr lang="tr-TR" sz="2800" i="0" dirty="0" err="1">
                <a:solidFill>
                  <a:schemeClr val="bg2"/>
                </a:solidFill>
                <a:effectLst/>
                <a:latin typeface="inherit"/>
              </a:rPr>
              <a:t>App</a:t>
            </a:r>
            <a:r>
              <a:rPr lang="tr-TR" sz="2800" i="0" dirty="0">
                <a:solidFill>
                  <a:schemeClr val="bg2"/>
                </a:solidFill>
                <a:effectLst/>
                <a:latin typeface="inherit"/>
              </a:rPr>
              <a:t> Deto</a:t>
            </a:r>
            <a:r>
              <a:rPr lang="tr-TR" sz="2800" dirty="0">
                <a:solidFill>
                  <a:schemeClr val="bg2"/>
                </a:solidFill>
                <a:latin typeface="inherit"/>
              </a:rPr>
              <a:t>ks</a:t>
            </a:r>
          </a:p>
          <a:p>
            <a:pPr algn="l" fontAlgn="base"/>
            <a:r>
              <a:rPr lang="tr-TR" sz="2800" i="0" dirty="0" err="1">
                <a:solidFill>
                  <a:schemeClr val="bg2"/>
                </a:solidFill>
                <a:effectLst/>
                <a:latin typeface="inherit"/>
              </a:rPr>
              <a:t>Flipd</a:t>
            </a:r>
            <a:endParaRPr lang="tr-TR" sz="2800" i="0" dirty="0">
              <a:solidFill>
                <a:schemeClr val="bg2"/>
              </a:solidFill>
              <a:effectLst/>
              <a:latin typeface="inherit"/>
            </a:endParaRPr>
          </a:p>
          <a:p>
            <a:pPr fontAlgn="base"/>
            <a:r>
              <a:rPr lang="tr-TR" sz="2800" i="0" dirty="0" err="1">
                <a:solidFill>
                  <a:schemeClr val="bg2"/>
                </a:solidFill>
                <a:effectLst/>
                <a:latin typeface="SF Pro Display"/>
              </a:rPr>
              <a:t>Cleverest</a:t>
            </a:r>
            <a:r>
              <a:rPr lang="tr-TR" sz="2800" i="0" dirty="0">
                <a:solidFill>
                  <a:schemeClr val="bg2"/>
                </a:solidFill>
                <a:effectLst/>
                <a:latin typeface="SF Pro Display"/>
              </a:rPr>
              <a:t>: Dijital Detoks</a:t>
            </a:r>
          </a:p>
          <a:p>
            <a:pPr fontAlgn="base"/>
            <a:r>
              <a:rPr lang="tr-TR" sz="2800" dirty="0">
                <a:solidFill>
                  <a:schemeClr val="bg2"/>
                </a:solidFill>
                <a:latin typeface="SF Pro Display"/>
              </a:rPr>
              <a:t>Of </a:t>
            </a:r>
            <a:r>
              <a:rPr lang="tr-TR" sz="2800" dirty="0" err="1">
                <a:solidFill>
                  <a:schemeClr val="bg2"/>
                </a:solidFill>
                <a:latin typeface="SF Pro Display"/>
              </a:rPr>
              <a:t>the</a:t>
            </a:r>
            <a:r>
              <a:rPr lang="tr-TR" sz="2800" dirty="0">
                <a:solidFill>
                  <a:schemeClr val="bg2"/>
                </a:solidFill>
                <a:latin typeface="SF Pro Display"/>
              </a:rPr>
              <a:t> grid</a:t>
            </a:r>
            <a:endParaRPr lang="tr-TR" sz="2800" i="0" dirty="0">
              <a:solidFill>
                <a:schemeClr val="bg2"/>
              </a:solidFill>
              <a:effectLst/>
              <a:latin typeface="SF Pro Display"/>
            </a:endParaRPr>
          </a:p>
          <a:p>
            <a:pPr algn="l" fontAlgn="base"/>
            <a:endParaRPr lang="tr-TR" b="1" i="0" dirty="0">
              <a:solidFill>
                <a:schemeClr val="bg2"/>
              </a:solidFill>
              <a:effectLst/>
              <a:latin typeface="Google Sans Display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565454C-1E02-94AD-D29A-CC609E5E72AC}"/>
              </a:ext>
            </a:extLst>
          </p:cNvPr>
          <p:cNvSpPr txBox="1"/>
          <p:nvPr/>
        </p:nvSpPr>
        <p:spPr>
          <a:xfrm>
            <a:off x="601880" y="2441851"/>
            <a:ext cx="617909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6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Mesajlaşmayı kısıtlamak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6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Bildirimleri kapatmak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600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Uygulamaları silmek/yerini </a:t>
            </a:r>
            <a:r>
              <a:rPr lang="tr-TR" sz="26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zorlaştırmak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6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Akıllı </a:t>
            </a:r>
            <a:r>
              <a:rPr lang="tr-TR" sz="26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Telefonu başka yerde tutmak.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6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Gereksiz uygulamaları silmek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6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Ekranı gri yapmak</a:t>
            </a:r>
          </a:p>
          <a:p>
            <a:endParaRPr lang="tr-TR" sz="26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ikdörtgen: Köşeleri Yuvarlatılmış 16">
            <a:extLst>
              <a:ext uri="{FF2B5EF4-FFF2-40B4-BE49-F238E27FC236}">
                <a16:creationId xmlns:a16="http://schemas.microsoft.com/office/drawing/2014/main" id="{AC9350C5-038B-53F5-478E-6A5123971BD4}"/>
              </a:ext>
            </a:extLst>
          </p:cNvPr>
          <p:cNvSpPr/>
          <p:nvPr/>
        </p:nvSpPr>
        <p:spPr>
          <a:xfrm>
            <a:off x="413845" y="1417574"/>
            <a:ext cx="5767387" cy="914400"/>
          </a:xfrm>
          <a:prstGeom prst="roundRect">
            <a:avLst/>
          </a:prstGeom>
          <a:solidFill>
            <a:srgbClr val="AAE57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 Dijital Detoks Uygulamaları</a:t>
            </a:r>
          </a:p>
        </p:txBody>
      </p:sp>
      <p:sp>
        <p:nvSpPr>
          <p:cNvPr id="2" name="Metin Yer Tutucusu 5">
            <a:extLst>
              <a:ext uri="{FF2B5EF4-FFF2-40B4-BE49-F238E27FC236}">
                <a16:creationId xmlns:a16="http://schemas.microsoft.com/office/drawing/2014/main" id="{16343E13-C21F-BFCB-50CF-A5EA57CACCE0}"/>
              </a:ext>
            </a:extLst>
          </p:cNvPr>
          <p:cNvSpPr txBox="1">
            <a:spLocks/>
          </p:cNvSpPr>
          <p:nvPr/>
        </p:nvSpPr>
        <p:spPr>
          <a:xfrm>
            <a:off x="3086100" y="527684"/>
            <a:ext cx="7086600" cy="772139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CİHAZLARI YÖNETME YOLLARI</a:t>
            </a:r>
          </a:p>
        </p:txBody>
      </p:sp>
    </p:spTree>
    <p:extLst>
      <p:ext uri="{BB962C8B-B14F-4D97-AF65-F5344CB8AC3E}">
        <p14:creationId xmlns:p14="http://schemas.microsoft.com/office/powerpoint/2010/main" val="29548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91"/>
    </mc:Choice>
    <mc:Fallback xmlns="">
      <p:transition spd="slow" advTm="2519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73FBE8BD-68AF-0518-6F4C-0C74B8A35597}"/>
              </a:ext>
            </a:extLst>
          </p:cNvPr>
          <p:cNvSpPr txBox="1"/>
          <p:nvPr/>
        </p:nvSpPr>
        <p:spPr>
          <a:xfrm>
            <a:off x="1314450" y="1473101"/>
            <a:ext cx="1075055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Dijital detoks yöntemlerinin uygulanması için ilk olarak </a:t>
            </a:r>
            <a:r>
              <a:rPr lang="tr-TR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irade</a:t>
            </a:r>
            <a:r>
              <a:rPr lang="tr-TR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istek</a:t>
            </a:r>
            <a:r>
              <a:rPr lang="tr-TR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gereklidir.</a:t>
            </a:r>
          </a:p>
          <a:p>
            <a:endParaRPr lang="tr-TR" sz="3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3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Dijital detoksun özü </a:t>
            </a:r>
            <a:r>
              <a:rPr lang="tr-TR" sz="36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bireysel bir başa çıkma, kendini geliştirme ve hayattan keyif alabilme </a:t>
            </a:r>
            <a:r>
              <a:rPr lang="tr-TR" sz="3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yoludur.</a:t>
            </a:r>
          </a:p>
          <a:p>
            <a:endParaRPr lang="tr-TR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solidFill>
                <a:schemeClr val="bg1"/>
              </a:solidFill>
            </a:endParaRPr>
          </a:p>
          <a:p>
            <a:r>
              <a:rPr lang="tr-TR" sz="2600" b="1" dirty="0">
                <a:solidFill>
                  <a:schemeClr val="bg1"/>
                </a:solidFill>
              </a:rPr>
              <a:t>                                                                           </a:t>
            </a:r>
            <a:r>
              <a:rPr lang="tr-TR" sz="2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TEŞEKKÜR EDERİM…</a:t>
            </a:r>
          </a:p>
        </p:txBody>
      </p:sp>
    </p:spTree>
    <p:extLst>
      <p:ext uri="{BB962C8B-B14F-4D97-AF65-F5344CB8AC3E}">
        <p14:creationId xmlns:p14="http://schemas.microsoft.com/office/powerpoint/2010/main" val="61516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39"/>
    </mc:Choice>
    <mc:Fallback xmlns="">
      <p:transition spd="slow" advTm="5373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tx1"/>
            </a:gs>
          </a:gsLst>
          <a:lin ang="612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7360DB-8721-CBBC-C366-3C18825A2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AB6C8F-57C8-04FD-0378-75627A016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57" y="1245795"/>
            <a:ext cx="6354306" cy="1337015"/>
          </a:xfrm>
        </p:spPr>
        <p:txBody>
          <a:bodyPr rtlCol="0">
            <a:normAutofit/>
          </a:bodyPr>
          <a:lstStyle/>
          <a:p>
            <a:pPr algn="ctr" rtl="0"/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0E1754A-BD6E-6368-F201-8762DF5BD9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23979" y="942624"/>
            <a:ext cx="8354331" cy="5181599"/>
          </a:xfrm>
          <a:gradFill>
            <a:gsLst>
              <a:gs pos="100000">
                <a:schemeClr val="tx1"/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tr-TR" sz="2800" noProof="1">
                <a:solidFill>
                  <a:schemeClr val="bg2"/>
                </a:solidFill>
              </a:rPr>
              <a:t>Kullanıcıların dijital mecralarda geçirdiği süre ve deneyimleri çok önemli bir </a:t>
            </a:r>
            <a:r>
              <a:rPr lang="tr-TR" sz="2800" b="1" noProof="1">
                <a:solidFill>
                  <a:schemeClr val="bg2"/>
                </a:solidFill>
              </a:rPr>
              <a:t>veri kaynağıdır.</a:t>
            </a:r>
          </a:p>
          <a:p>
            <a:pPr rtl="0"/>
            <a:r>
              <a:rPr lang="tr-TR" sz="2800" noProof="1">
                <a:solidFill>
                  <a:schemeClr val="bg2"/>
                </a:solidFill>
              </a:rPr>
              <a:t>Günümüzde şirketler sadece kullanıcıya ulaşmayı değil kullanıcının sadakatle </a:t>
            </a:r>
            <a:r>
              <a:rPr lang="tr-TR" sz="2800" b="1" noProof="1">
                <a:solidFill>
                  <a:schemeClr val="bg2"/>
                </a:solidFill>
              </a:rPr>
              <a:t>devamlı olarak ürün ya da hizmetlerini tercih etmelerini </a:t>
            </a:r>
            <a:r>
              <a:rPr lang="tr-TR" sz="2800" noProof="1">
                <a:solidFill>
                  <a:schemeClr val="bg2"/>
                </a:solidFill>
              </a:rPr>
              <a:t>hedeflemektedir.</a:t>
            </a:r>
          </a:p>
          <a:p>
            <a:pPr rtl="0"/>
            <a:r>
              <a:rPr lang="tr-TR" sz="2800" noProof="1">
                <a:solidFill>
                  <a:schemeClr val="bg2"/>
                </a:solidFill>
              </a:rPr>
              <a:t>Birçok ürün/hizmet -pazarda </a:t>
            </a:r>
            <a:r>
              <a:rPr lang="tr-TR" sz="2800" b="1" noProof="1">
                <a:solidFill>
                  <a:schemeClr val="bg2"/>
                </a:solidFill>
              </a:rPr>
              <a:t>kalıcı</a:t>
            </a:r>
            <a:r>
              <a:rPr lang="tr-TR" sz="2800" noProof="1">
                <a:solidFill>
                  <a:schemeClr val="bg2"/>
                </a:solidFill>
              </a:rPr>
              <a:t> olabilmesi için </a:t>
            </a:r>
            <a:r>
              <a:rPr lang="tr-TR" sz="2800" b="1" noProof="1">
                <a:solidFill>
                  <a:schemeClr val="bg2"/>
                </a:solidFill>
              </a:rPr>
              <a:t>alışkanlık</a:t>
            </a:r>
            <a:r>
              <a:rPr lang="tr-TR" sz="2800" noProof="1">
                <a:solidFill>
                  <a:schemeClr val="bg2"/>
                </a:solidFill>
              </a:rPr>
              <a:t> yaratacak şekilde tasarlanmaktadır. 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2EE0D20C-7E0B-81A2-5A8E-B343CA0A8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139" y="1158616"/>
            <a:ext cx="530398" cy="38408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5BF7835A-5D57-DA11-25CC-467A278C1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139" y="4508753"/>
            <a:ext cx="530398" cy="384081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3BD045E1-121D-4A2C-8F88-514E34D40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139" y="2450686"/>
            <a:ext cx="530398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0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96"/>
    </mc:Choice>
    <mc:Fallback xmlns="">
      <p:transition spd="slow" advTm="7779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99A03-B4CB-4E08-4D4B-3A84804C6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B4C909BB-79D8-EB3B-5099-303F48300ACB}"/>
              </a:ext>
            </a:extLst>
          </p:cNvPr>
          <p:cNvSpPr txBox="1"/>
          <p:nvPr/>
        </p:nvSpPr>
        <p:spPr>
          <a:xfrm>
            <a:off x="5754608" y="2770618"/>
            <a:ext cx="6437392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tr-TR" sz="28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Dijital araçları kullanırken refleks olarak aynı parmak hareketleriyle döngünün tamamlanmasıyla oluşan haz.</a:t>
            </a:r>
          </a:p>
        </p:txBody>
      </p:sp>
      <p:pic>
        <p:nvPicPr>
          <p:cNvPr id="3" name="Resim 2" descr="çizim, sanat, resim, tasla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15A8420-172B-E211-8695-01A9A1174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26" y="632178"/>
            <a:ext cx="4878659" cy="6096000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5B6DB289-085E-DACB-AB79-EA74C39DC4C5}"/>
              </a:ext>
            </a:extLst>
          </p:cNvPr>
          <p:cNvSpPr/>
          <p:nvPr/>
        </p:nvSpPr>
        <p:spPr>
          <a:xfrm>
            <a:off x="6387279" y="1727214"/>
            <a:ext cx="46217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Alışkanlık Döngüsü</a:t>
            </a:r>
            <a:endParaRPr lang="tr-TR" sz="4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4247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8E48F-AA3F-923C-2611-36751BFED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5755E1B-B4E9-E996-A4B0-4CE9FCDD6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533" y="-55180"/>
            <a:ext cx="3829657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9327FDD6-9DF0-379C-FF0B-73E54BD8282C}"/>
              </a:ext>
            </a:extLst>
          </p:cNvPr>
          <p:cNvSpPr/>
          <p:nvPr/>
        </p:nvSpPr>
        <p:spPr>
          <a:xfrm>
            <a:off x="347316" y="1195500"/>
            <a:ext cx="606620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Çok fazla birbiriyle bağlantısız içerik</a:t>
            </a:r>
            <a:endParaRPr lang="tr-TR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32B2DF42-2479-853F-9D96-8C065B28EEB3}"/>
              </a:ext>
            </a:extLst>
          </p:cNvPr>
          <p:cNvSpPr/>
          <p:nvPr/>
        </p:nvSpPr>
        <p:spPr>
          <a:xfrm>
            <a:off x="2828925" y="2168784"/>
            <a:ext cx="595977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b="1" i="0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Kısa bir süre içinde çok fazla uyaran</a:t>
            </a:r>
            <a:endParaRPr lang="tr-TR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04107B80-07AD-27F3-F367-CCD14AA12723}"/>
              </a:ext>
            </a:extLst>
          </p:cNvPr>
          <p:cNvSpPr/>
          <p:nvPr/>
        </p:nvSpPr>
        <p:spPr>
          <a:xfrm>
            <a:off x="454767" y="3174962"/>
            <a:ext cx="75597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b="1" cap="none" spc="5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Beynimizde yıkıcı hasarlara neden olur</a:t>
            </a:r>
            <a:endParaRPr lang="tr-TR" sz="2800" b="1" cap="none" spc="50" dirty="0">
              <a:ln w="0"/>
              <a:solidFill>
                <a:schemeClr val="accent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469C8B82-123D-3B1A-DAEE-877F169901CA}"/>
              </a:ext>
            </a:extLst>
          </p:cNvPr>
          <p:cNvSpPr/>
          <p:nvPr/>
        </p:nvSpPr>
        <p:spPr>
          <a:xfrm>
            <a:off x="347316" y="4330262"/>
            <a:ext cx="7667227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Baş ağrısı                Dikkat Dağınıklığı</a:t>
            </a:r>
          </a:p>
          <a:p>
            <a:pPr algn="ctr"/>
            <a:endParaRPr lang="tr-TR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Zihinsel Yorgunluk                  Hafıza Sorunları</a:t>
            </a:r>
          </a:p>
          <a:p>
            <a:pPr algn="ctr"/>
            <a:endParaRPr lang="tr-TR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Depresyon              Odaklanamama</a:t>
            </a:r>
            <a:endParaRPr lang="tr-TR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5" name="Şimşek İşareti 14">
            <a:extLst>
              <a:ext uri="{FF2B5EF4-FFF2-40B4-BE49-F238E27FC236}">
                <a16:creationId xmlns:a16="http://schemas.microsoft.com/office/drawing/2014/main" id="{E13FFFDE-C97E-A32A-D9A3-D255CF325476}"/>
              </a:ext>
            </a:extLst>
          </p:cNvPr>
          <p:cNvSpPr/>
          <p:nvPr/>
        </p:nvSpPr>
        <p:spPr>
          <a:xfrm>
            <a:off x="4081635" y="6170120"/>
            <a:ext cx="338430" cy="325221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Şimşek İşareti 15">
            <a:extLst>
              <a:ext uri="{FF2B5EF4-FFF2-40B4-BE49-F238E27FC236}">
                <a16:creationId xmlns:a16="http://schemas.microsoft.com/office/drawing/2014/main" id="{E8DC3363-0349-91B6-89CA-264A0102B9FD}"/>
              </a:ext>
            </a:extLst>
          </p:cNvPr>
          <p:cNvSpPr/>
          <p:nvPr/>
        </p:nvSpPr>
        <p:spPr>
          <a:xfrm>
            <a:off x="940071" y="6034034"/>
            <a:ext cx="338430" cy="325221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Şimşek İşareti 16">
            <a:extLst>
              <a:ext uri="{FF2B5EF4-FFF2-40B4-BE49-F238E27FC236}">
                <a16:creationId xmlns:a16="http://schemas.microsoft.com/office/drawing/2014/main" id="{550CFD4F-1965-5F9C-8BBE-08BAF08E698B}"/>
              </a:ext>
            </a:extLst>
          </p:cNvPr>
          <p:cNvSpPr/>
          <p:nvPr/>
        </p:nvSpPr>
        <p:spPr>
          <a:xfrm>
            <a:off x="4885961" y="5199148"/>
            <a:ext cx="338430" cy="325221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Şimşek İşareti 17">
            <a:extLst>
              <a:ext uri="{FF2B5EF4-FFF2-40B4-BE49-F238E27FC236}">
                <a16:creationId xmlns:a16="http://schemas.microsoft.com/office/drawing/2014/main" id="{194ABC0B-0BA6-CB4A-4BDE-7EA06C39390F}"/>
              </a:ext>
            </a:extLst>
          </p:cNvPr>
          <p:cNvSpPr/>
          <p:nvPr/>
        </p:nvSpPr>
        <p:spPr>
          <a:xfrm>
            <a:off x="135831" y="5107823"/>
            <a:ext cx="338430" cy="325221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Şimşek İşareti 18">
            <a:extLst>
              <a:ext uri="{FF2B5EF4-FFF2-40B4-BE49-F238E27FC236}">
                <a16:creationId xmlns:a16="http://schemas.microsoft.com/office/drawing/2014/main" id="{9FD2BB59-9A82-7ACA-0649-9C6AF09316C1}"/>
              </a:ext>
            </a:extLst>
          </p:cNvPr>
          <p:cNvSpPr/>
          <p:nvPr/>
        </p:nvSpPr>
        <p:spPr>
          <a:xfrm>
            <a:off x="3878189" y="4330262"/>
            <a:ext cx="338430" cy="325221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Şimşek İşareti 19">
            <a:extLst>
              <a:ext uri="{FF2B5EF4-FFF2-40B4-BE49-F238E27FC236}">
                <a16:creationId xmlns:a16="http://schemas.microsoft.com/office/drawing/2014/main" id="{5FE47A2B-CDA7-A8C7-5DF3-CCB6F6EC2F43}"/>
              </a:ext>
            </a:extLst>
          </p:cNvPr>
          <p:cNvSpPr/>
          <p:nvPr/>
        </p:nvSpPr>
        <p:spPr>
          <a:xfrm>
            <a:off x="769689" y="4311085"/>
            <a:ext cx="338430" cy="325221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Şimşek İşareti 20">
            <a:extLst>
              <a:ext uri="{FF2B5EF4-FFF2-40B4-BE49-F238E27FC236}">
                <a16:creationId xmlns:a16="http://schemas.microsoft.com/office/drawing/2014/main" id="{D15B18EF-44D1-EB45-0CEA-3EBD9BC93A7C}"/>
              </a:ext>
            </a:extLst>
          </p:cNvPr>
          <p:cNvSpPr/>
          <p:nvPr/>
        </p:nvSpPr>
        <p:spPr>
          <a:xfrm>
            <a:off x="305046" y="3111255"/>
            <a:ext cx="338430" cy="325221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Şimşek İşareti 21">
            <a:extLst>
              <a:ext uri="{FF2B5EF4-FFF2-40B4-BE49-F238E27FC236}">
                <a16:creationId xmlns:a16="http://schemas.microsoft.com/office/drawing/2014/main" id="{DC51E34F-3604-58E4-7152-C709ED335D01}"/>
              </a:ext>
            </a:extLst>
          </p:cNvPr>
          <p:cNvSpPr/>
          <p:nvPr/>
        </p:nvSpPr>
        <p:spPr>
          <a:xfrm>
            <a:off x="3068714" y="2302006"/>
            <a:ext cx="338430" cy="325221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Şimşek İşareti 22">
            <a:extLst>
              <a:ext uri="{FF2B5EF4-FFF2-40B4-BE49-F238E27FC236}">
                <a16:creationId xmlns:a16="http://schemas.microsoft.com/office/drawing/2014/main" id="{E095954C-E627-EEC2-FF24-C65C991940DE}"/>
              </a:ext>
            </a:extLst>
          </p:cNvPr>
          <p:cNvSpPr/>
          <p:nvPr/>
        </p:nvSpPr>
        <p:spPr>
          <a:xfrm>
            <a:off x="454767" y="1221889"/>
            <a:ext cx="408025" cy="325221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4F0C63B1-B2F3-B086-34D0-308730C57AE7}"/>
              </a:ext>
            </a:extLst>
          </p:cNvPr>
          <p:cNvSpPr/>
          <p:nvPr/>
        </p:nvSpPr>
        <p:spPr>
          <a:xfrm>
            <a:off x="769689" y="7338"/>
            <a:ext cx="68032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Sonsuz Kaydırma Teknolojisi</a:t>
            </a:r>
            <a:endParaRPr lang="tr-TR" sz="4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4059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08F086-43B7-CA1F-1DB8-A24DEB64D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Resim 4" descr="farmasötik ilaç, ilaç, tıp, ilaç, hap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290D15A-A4C8-E24C-BF44-4ED009523D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3000"/>
          </a:blip>
          <a:srcRect t="20130" b="14653"/>
          <a:stretch/>
        </p:blipFill>
        <p:spPr>
          <a:xfrm>
            <a:off x="25398" y="10"/>
            <a:ext cx="12166602" cy="6857990"/>
          </a:xfrm>
          <a:prstGeom prst="rect">
            <a:avLst/>
          </a:prstGeom>
          <a:blipFill dpi="0" rotWithShape="1">
            <a:blip r:embed="rId4">
              <a:alphaModFix amt="93000"/>
            </a:blip>
            <a:srcRect/>
            <a:stretch>
              <a:fillRect/>
            </a:stretch>
          </a:blip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F153606-66F3-C8A7-35EE-7C77FF32D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chemeClr val="tx1"/>
                </a:solidFill>
              </a:rPr>
              <a:t/>
            </a:r>
            <a:br>
              <a:rPr lang="en-US" b="1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5905AD4-4DD8-D35A-BFA1-759616B153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0923" y="1862739"/>
            <a:ext cx="9413823" cy="4741187"/>
          </a:xfrm>
          <a:solidFill>
            <a:schemeClr val="tx1">
              <a:lumMod val="95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spcBef>
                <a:spcPct val="20000"/>
              </a:spcBef>
            </a:pPr>
            <a:r>
              <a:rPr lang="en-US" sz="4200" b="1" noProof="1">
                <a:solidFill>
                  <a:schemeClr val="accent6"/>
                </a:solidFill>
                <a:highlight>
                  <a:srgbClr val="C0C0C0"/>
                </a:highlight>
                <a:latin typeface="+mn-lt"/>
              </a:rPr>
              <a:t>D</a:t>
            </a:r>
            <a:r>
              <a:rPr lang="tr-TR" sz="4200" b="1" noProof="1">
                <a:solidFill>
                  <a:schemeClr val="accent6"/>
                </a:solidFill>
                <a:highlight>
                  <a:srgbClr val="C0C0C0"/>
                </a:highlight>
                <a:latin typeface="+mn-lt"/>
              </a:rPr>
              <a:t>İ</a:t>
            </a:r>
            <a:r>
              <a:rPr lang="en-US" sz="4200" b="1" noProof="1">
                <a:solidFill>
                  <a:schemeClr val="accent6"/>
                </a:solidFill>
                <a:highlight>
                  <a:srgbClr val="C0C0C0"/>
                </a:highlight>
                <a:latin typeface="+mn-lt"/>
              </a:rPr>
              <a:t>J</a:t>
            </a:r>
            <a:r>
              <a:rPr lang="tr-TR" sz="4200" b="1" noProof="1">
                <a:solidFill>
                  <a:schemeClr val="accent6"/>
                </a:solidFill>
                <a:highlight>
                  <a:srgbClr val="C0C0C0"/>
                </a:highlight>
                <a:latin typeface="+mn-lt"/>
              </a:rPr>
              <a:t>İ</a:t>
            </a:r>
            <a:r>
              <a:rPr lang="en-US" sz="4200" b="1" noProof="1">
                <a:solidFill>
                  <a:schemeClr val="accent6"/>
                </a:solidFill>
                <a:highlight>
                  <a:srgbClr val="C0C0C0"/>
                </a:highlight>
                <a:latin typeface="+mn-lt"/>
              </a:rPr>
              <a:t>TAL BAĞIMLILIK</a:t>
            </a:r>
          </a:p>
          <a:p>
            <a:pPr>
              <a:spcBef>
                <a:spcPct val="20000"/>
              </a:spcBef>
              <a:buFont typeface="Wingdings 3" panose="05040102010807070707" pitchFamily="18" charset="2"/>
              <a:buChar char=""/>
            </a:pPr>
            <a:r>
              <a:rPr lang="en-US" sz="3300" noProof="1">
                <a:solidFill>
                  <a:srgbClr val="FF0000"/>
                </a:solidFill>
                <a:cs typeface="Times New Roman" panose="02020603050405020304" pitchFamily="18" charset="0"/>
              </a:rPr>
              <a:t>Dijital Bağımlılık davranışsal bir bağımlılık</a:t>
            </a:r>
            <a:r>
              <a:rPr lang="tr-TR" sz="3300" noProof="1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300" noProof="1">
                <a:solidFill>
                  <a:srgbClr val="FF0000"/>
                </a:solidFill>
                <a:cs typeface="Times New Roman" panose="02020603050405020304" pitchFamily="18" charset="0"/>
              </a:rPr>
              <a:t>türüdür.</a:t>
            </a:r>
          </a:p>
          <a:p>
            <a:pPr>
              <a:spcBef>
                <a:spcPct val="20000"/>
              </a:spcBef>
              <a:buFont typeface="Wingdings 3" panose="05040102010807070707" pitchFamily="18" charset="2"/>
              <a:buChar char=""/>
            </a:pPr>
            <a:r>
              <a:rPr lang="en-US" sz="3300" noProof="1">
                <a:solidFill>
                  <a:srgbClr val="FF0000"/>
                </a:solidFill>
                <a:cs typeface="Times New Roman" panose="02020603050405020304" pitchFamily="18" charset="0"/>
              </a:rPr>
              <a:t>Her yaştaki bireyde görülebilir.</a:t>
            </a:r>
            <a:endParaRPr lang="tr-TR" sz="3300" noProof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Wingdings 3" panose="05040102010807070707" pitchFamily="18" charset="2"/>
              <a:buChar char=""/>
            </a:pPr>
            <a:r>
              <a:rPr lang="tr-TR" sz="3300" noProof="1">
                <a:solidFill>
                  <a:srgbClr val="FF0000"/>
                </a:solidFill>
                <a:cs typeface="Times New Roman" panose="02020603050405020304" pitchFamily="18" charset="0"/>
              </a:rPr>
              <a:t>Yeni medya cihazlarının ve uygulamalarının </a:t>
            </a:r>
            <a:r>
              <a:rPr lang="tr-TR" sz="3300" b="1" noProof="1">
                <a:solidFill>
                  <a:srgbClr val="FF0000"/>
                </a:solidFill>
                <a:cs typeface="Times New Roman" panose="02020603050405020304" pitchFamily="18" charset="0"/>
              </a:rPr>
              <a:t>aşırı kullanımından </a:t>
            </a:r>
            <a:r>
              <a:rPr lang="tr-TR" sz="3300" noProof="1">
                <a:solidFill>
                  <a:srgbClr val="FF0000"/>
                </a:solidFill>
                <a:cs typeface="Times New Roman" panose="02020603050405020304" pitchFamily="18" charset="0"/>
              </a:rPr>
              <a:t>kaynaklanan </a:t>
            </a:r>
            <a:r>
              <a:rPr lang="tr-TR" sz="3300" b="1" noProof="1">
                <a:solidFill>
                  <a:srgbClr val="FF0000"/>
                </a:solidFill>
                <a:cs typeface="Times New Roman" panose="02020603050405020304" pitchFamily="18" charset="0"/>
              </a:rPr>
              <a:t>sosyal, fiziksel ve psikolojik </a:t>
            </a:r>
            <a:r>
              <a:rPr lang="tr-TR" sz="3300" noProof="1">
                <a:solidFill>
                  <a:srgbClr val="FF0000"/>
                </a:solidFill>
                <a:cs typeface="Times New Roman" panose="02020603050405020304" pitchFamily="18" charset="0"/>
              </a:rPr>
              <a:t>sorunlar </a:t>
            </a:r>
            <a:r>
              <a:rPr lang="tr-TR" sz="3300" b="1" noProof="1">
                <a:solidFill>
                  <a:srgbClr val="FF0000"/>
                </a:solidFill>
                <a:cs typeface="Times New Roman" panose="02020603050405020304" pitchFamily="18" charset="0"/>
              </a:rPr>
              <a:t>dijital bağımlılık </a:t>
            </a:r>
            <a:r>
              <a:rPr lang="tr-TR" sz="3300" noProof="1">
                <a:solidFill>
                  <a:srgbClr val="FF0000"/>
                </a:solidFill>
                <a:cs typeface="Times New Roman" panose="02020603050405020304" pitchFamily="18" charset="0"/>
              </a:rPr>
              <a:t>kavramıyla tanımlanmaktadır.</a:t>
            </a:r>
          </a:p>
          <a:p>
            <a:pPr>
              <a:spcBef>
                <a:spcPct val="20000"/>
              </a:spcBef>
              <a:buFont typeface="Wingdings 3" panose="05040102010807070707" pitchFamily="18" charset="2"/>
              <a:buChar char=""/>
            </a:pPr>
            <a:endParaRPr lang="en-US" sz="3000" noProof="1">
              <a:solidFill>
                <a:srgbClr val="FF0000"/>
              </a:solidFill>
              <a:latin typeface="+mn-lt"/>
            </a:endParaRPr>
          </a:p>
          <a:p>
            <a:pPr>
              <a:spcBef>
                <a:spcPct val="20000"/>
              </a:spcBef>
              <a:buFont typeface="Wingdings 3" panose="05040102010807070707" pitchFamily="18" charset="2"/>
              <a:buChar char=""/>
            </a:pPr>
            <a:endParaRPr lang="en-US" noProof="1">
              <a:solidFill>
                <a:schemeClr val="bg1"/>
              </a:solidFill>
              <a:latin typeface="+mn-lt"/>
            </a:endParaRPr>
          </a:p>
          <a:p>
            <a:pPr>
              <a:spcBef>
                <a:spcPct val="20000"/>
              </a:spcBef>
              <a:buFont typeface="Wingdings 3" panose="05040102010807070707" pitchFamily="18" charset="2"/>
              <a:buChar char=""/>
            </a:pPr>
            <a:endParaRPr lang="en-US" noProof="1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170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3"/>
    </mc:Choice>
    <mc:Fallback xmlns="">
      <p:transition spd="slow" advTm="3149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A67BB00F-C149-149D-283B-2142DCD7C427}"/>
              </a:ext>
            </a:extLst>
          </p:cNvPr>
          <p:cNvSpPr txBox="1"/>
          <p:nvPr/>
        </p:nvSpPr>
        <p:spPr>
          <a:xfrm>
            <a:off x="2206477" y="629384"/>
            <a:ext cx="6680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Davranışsal Bağımlılık Tanısı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3FA4301-F216-366D-0DA1-621895501507}"/>
              </a:ext>
            </a:extLst>
          </p:cNvPr>
          <p:cNvSpPr txBox="1"/>
          <p:nvPr/>
        </p:nvSpPr>
        <p:spPr>
          <a:xfrm>
            <a:off x="855941" y="5166230"/>
            <a:ext cx="107455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Önemli olan kişinin </a:t>
            </a:r>
            <a:r>
              <a:rPr lang="tr-TR" sz="2800" b="1" dirty="0">
                <a:solidFill>
                  <a:schemeClr val="bg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 kadar süre internette kaldığı değil, </a:t>
            </a:r>
          </a:p>
          <a:p>
            <a:r>
              <a:rPr lang="tr-TR" sz="28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gündelik hayatının ne ölçüde kesintiye uğradığı, </a:t>
            </a:r>
          </a:p>
          <a:p>
            <a:r>
              <a:rPr lang="tr-TR" sz="28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verimliliğinin ne kadar etkilendiğidir. </a:t>
            </a:r>
            <a:endParaRPr lang="tr-TR" sz="2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C922FEEB-0733-FC9B-057A-909D1D521A8A}"/>
              </a:ext>
            </a:extLst>
          </p:cNvPr>
          <p:cNvSpPr txBox="1"/>
          <p:nvPr/>
        </p:nvSpPr>
        <p:spPr>
          <a:xfrm>
            <a:off x="2492697" y="2080139"/>
            <a:ext cx="61079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Dikkat çekme</a:t>
            </a:r>
            <a:endParaRPr lang="tr-TR" sz="2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6F4B481F-0C14-2434-0EEA-113BE2B8750B}"/>
              </a:ext>
            </a:extLst>
          </p:cNvPr>
          <p:cNvSpPr txBox="1"/>
          <p:nvPr/>
        </p:nvSpPr>
        <p:spPr>
          <a:xfrm>
            <a:off x="2492697" y="1525257"/>
            <a:ext cx="61079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Ruh hali (mod) değişimi</a:t>
            </a:r>
            <a:endParaRPr lang="tr-TR" sz="2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2656F48A-B581-37E1-3130-B44E2008C6CD}"/>
              </a:ext>
            </a:extLst>
          </p:cNvPr>
          <p:cNvSpPr txBox="1"/>
          <p:nvPr/>
        </p:nvSpPr>
        <p:spPr>
          <a:xfrm>
            <a:off x="2492697" y="2701949"/>
            <a:ext cx="61079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Tolerans</a:t>
            </a:r>
            <a:endParaRPr lang="tr-TR" sz="2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345BAAA3-8665-CBCF-6C3A-23C91665B886}"/>
              </a:ext>
            </a:extLst>
          </p:cNvPr>
          <p:cNvSpPr txBox="1"/>
          <p:nvPr/>
        </p:nvSpPr>
        <p:spPr>
          <a:xfrm>
            <a:off x="2492697" y="3246352"/>
            <a:ext cx="61079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Yoksunluk</a:t>
            </a:r>
            <a:endParaRPr lang="tr-TR" sz="2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675111C8-3849-DE20-8DA3-350099FEAFC4}"/>
              </a:ext>
            </a:extLst>
          </p:cNvPr>
          <p:cNvSpPr txBox="1"/>
          <p:nvPr/>
        </p:nvSpPr>
        <p:spPr>
          <a:xfrm>
            <a:off x="2492697" y="3769572"/>
            <a:ext cx="61079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Çatışma</a:t>
            </a:r>
            <a:endParaRPr lang="tr-TR" sz="2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A98B0285-273C-4B59-0AFB-ACA725096D1E}"/>
              </a:ext>
            </a:extLst>
          </p:cNvPr>
          <p:cNvSpPr txBox="1"/>
          <p:nvPr/>
        </p:nvSpPr>
        <p:spPr>
          <a:xfrm>
            <a:off x="2492697" y="4292792"/>
            <a:ext cx="61079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Nüksetme</a:t>
            </a:r>
            <a:endParaRPr lang="tr-TR" sz="2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Grafik 37" descr="Ok: Saat yönünün tersine eğri düz dolguyla">
            <a:extLst>
              <a:ext uri="{FF2B5EF4-FFF2-40B4-BE49-F238E27FC236}">
                <a16:creationId xmlns:a16="http://schemas.microsoft.com/office/drawing/2014/main" id="{2FFA7F00-4A60-B5C3-C338-97381843E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600837">
            <a:off x="1806716" y="3847436"/>
            <a:ext cx="914400" cy="914400"/>
          </a:xfrm>
          <a:prstGeom prst="rect">
            <a:avLst/>
          </a:prstGeom>
        </p:spPr>
      </p:pic>
      <p:pic>
        <p:nvPicPr>
          <p:cNvPr id="39" name="Grafik 38" descr="Ok: Saat yönünün tersine eğri düz dolguyla">
            <a:extLst>
              <a:ext uri="{FF2B5EF4-FFF2-40B4-BE49-F238E27FC236}">
                <a16:creationId xmlns:a16="http://schemas.microsoft.com/office/drawing/2014/main" id="{C7970574-7167-B2CF-F1B0-54F860CCF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600837">
            <a:off x="1816096" y="3361279"/>
            <a:ext cx="914400" cy="914400"/>
          </a:xfrm>
          <a:prstGeom prst="rect">
            <a:avLst/>
          </a:prstGeom>
        </p:spPr>
      </p:pic>
      <p:pic>
        <p:nvPicPr>
          <p:cNvPr id="40" name="Grafik 39" descr="Ok: Saat yönünün tersine eğri düz dolguyla">
            <a:extLst>
              <a:ext uri="{FF2B5EF4-FFF2-40B4-BE49-F238E27FC236}">
                <a16:creationId xmlns:a16="http://schemas.microsoft.com/office/drawing/2014/main" id="{96106D50-44E2-FFC7-D389-71C5C184A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600837">
            <a:off x="1825476" y="2830575"/>
            <a:ext cx="914400" cy="914400"/>
          </a:xfrm>
          <a:prstGeom prst="rect">
            <a:avLst/>
          </a:prstGeom>
        </p:spPr>
      </p:pic>
      <p:pic>
        <p:nvPicPr>
          <p:cNvPr id="41" name="Grafik 40" descr="Ok: Saat yönünün tersine eğri düz dolguyla">
            <a:extLst>
              <a:ext uri="{FF2B5EF4-FFF2-40B4-BE49-F238E27FC236}">
                <a16:creationId xmlns:a16="http://schemas.microsoft.com/office/drawing/2014/main" id="{7A0A552C-6E5C-02E4-C5D9-7665D9269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600837">
            <a:off x="1825476" y="2323598"/>
            <a:ext cx="914400" cy="914400"/>
          </a:xfrm>
          <a:prstGeom prst="rect">
            <a:avLst/>
          </a:prstGeom>
        </p:spPr>
      </p:pic>
      <p:pic>
        <p:nvPicPr>
          <p:cNvPr id="42" name="Grafik 41" descr="Ok: Saat yönünün tersine eğri düz dolguyla">
            <a:extLst>
              <a:ext uri="{FF2B5EF4-FFF2-40B4-BE49-F238E27FC236}">
                <a16:creationId xmlns:a16="http://schemas.microsoft.com/office/drawing/2014/main" id="{63C19D56-3B8B-EEF9-54DA-390DE694D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600837">
            <a:off x="1816096" y="1705572"/>
            <a:ext cx="914400" cy="914400"/>
          </a:xfrm>
          <a:prstGeom prst="rect">
            <a:avLst/>
          </a:prstGeom>
        </p:spPr>
      </p:pic>
      <p:pic>
        <p:nvPicPr>
          <p:cNvPr id="43" name="Grafik 42" descr="Ok: Saat yönünün tersine eğri düz dolguyla">
            <a:extLst>
              <a:ext uri="{FF2B5EF4-FFF2-40B4-BE49-F238E27FC236}">
                <a16:creationId xmlns:a16="http://schemas.microsoft.com/office/drawing/2014/main" id="{0CDE4911-4300-CF4E-1636-5DD84157F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600837">
            <a:off x="1825476" y="11280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9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78"/>
    </mc:Choice>
    <mc:Fallback xmlns="">
      <p:transition spd="slow" advTm="109678"/>
    </mc:Fallback>
  </mc:AlternateContent>
</p:sld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is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0C88140-B977-44ED-8877-83D5BCE763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F12D6A-2BE8-4847-A724-6F141C79A2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E6AE0A-D4B0-4A5B-9359-3C20E0AE6F61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2368</TotalTime>
  <Words>1110</Words>
  <Application>Microsoft Office PowerPoint</Application>
  <PresentationFormat>Geniş ekran</PresentationFormat>
  <Paragraphs>249</Paragraphs>
  <Slides>41</Slides>
  <Notes>22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41</vt:i4>
      </vt:variant>
    </vt:vector>
  </HeadingPairs>
  <TitlesOfParts>
    <vt:vector size="51" baseType="lpstr">
      <vt:lpstr>Arial</vt:lpstr>
      <vt:lpstr>Calibri</vt:lpstr>
      <vt:lpstr>Cambria</vt:lpstr>
      <vt:lpstr>Century Gothic</vt:lpstr>
      <vt:lpstr>Google Sans Display</vt:lpstr>
      <vt:lpstr>inherit</vt:lpstr>
      <vt:lpstr>SF Pro Display</vt:lpstr>
      <vt:lpstr>Times New Roman</vt:lpstr>
      <vt:lpstr>Wingdings 3</vt:lpstr>
      <vt:lpstr>Dilim</vt:lpstr>
      <vt:lpstr>DİJİTAL BAĞIMLILIğa karşı dİjİtal detoks uygulamaları</vt:lpstr>
      <vt:lpstr>Yeni medya NEDİR? </vt:lpstr>
      <vt:lpstr> </vt:lpstr>
      <vt:lpstr> </vt:lpstr>
      <vt:lpstr> </vt:lpstr>
      <vt:lpstr>PowerPoint Sunusu</vt:lpstr>
      <vt:lpstr>PowerPoint Sunusu</vt:lpstr>
      <vt:lpstr> </vt:lpstr>
      <vt:lpstr>PowerPoint Sunusu</vt:lpstr>
      <vt:lpstr> </vt:lpstr>
      <vt:lpstr> </vt:lpstr>
      <vt:lpstr> </vt:lpstr>
      <vt:lpstr> </vt:lpstr>
      <vt:lpstr>PowerPoint Sunusu</vt:lpstr>
      <vt:lpstr>PowerPoint Sunusu</vt:lpstr>
      <vt:lpstr> </vt:lpstr>
      <vt:lpstr> </vt:lpstr>
      <vt:lpstr>PowerPoint Sunusu</vt:lpstr>
      <vt:lpstr> </vt:lpstr>
      <vt:lpstr>PowerPoint Sunusu</vt:lpstr>
      <vt:lpstr> </vt:lpstr>
      <vt:lpstr> </vt:lpstr>
      <vt:lpstr>PowerPoint Sunusu</vt:lpstr>
      <vt:lpstr> </vt:lpstr>
      <vt:lpstr>PowerPoint Sunusu</vt:lpstr>
      <vt:lpstr>PowerPoint Sunusu</vt:lpstr>
      <vt:lpstr>PowerPoint Sunusu</vt:lpstr>
      <vt:lpstr>PowerPoint Sunusu</vt:lpstr>
      <vt:lpstr>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DİJİTAL BAĞIMLILIğa karşı dİjİtal detoks uygulamaları</dc:title>
  <dc:creator>Ilker Orkun</dc:creator>
  <cp:lastModifiedBy>Deniz_BSN</cp:lastModifiedBy>
  <cp:revision>46</cp:revision>
  <dcterms:created xsi:type="dcterms:W3CDTF">2025-04-09T06:56:42Z</dcterms:created>
  <dcterms:modified xsi:type="dcterms:W3CDTF">2026-03-06T11:01:57Z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