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2" r:id="rId2"/>
    <p:sldId id="263" r:id="rId3"/>
    <p:sldId id="269" r:id="rId4"/>
    <p:sldId id="346" r:id="rId5"/>
    <p:sldId id="289" r:id="rId6"/>
    <p:sldId id="290" r:id="rId7"/>
    <p:sldId id="291" r:id="rId8"/>
    <p:sldId id="369" r:id="rId9"/>
    <p:sldId id="370" r:id="rId10"/>
    <p:sldId id="372" r:id="rId11"/>
    <p:sldId id="288" r:id="rId12"/>
    <p:sldId id="284" r:id="rId13"/>
    <p:sldId id="327" r:id="rId14"/>
    <p:sldId id="359" r:id="rId15"/>
    <p:sldId id="285" r:id="rId16"/>
    <p:sldId id="331" r:id="rId17"/>
    <p:sldId id="286" r:id="rId18"/>
    <p:sldId id="330" r:id="rId19"/>
    <p:sldId id="360" r:id="rId20"/>
    <p:sldId id="307" r:id="rId21"/>
    <p:sldId id="308" r:id="rId22"/>
    <p:sldId id="277" r:id="rId23"/>
    <p:sldId id="314" r:id="rId24"/>
    <p:sldId id="275" r:id="rId25"/>
    <p:sldId id="323" r:id="rId26"/>
    <p:sldId id="347" r:id="rId27"/>
    <p:sldId id="315" r:id="rId28"/>
    <p:sldId id="317" r:id="rId29"/>
    <p:sldId id="316" r:id="rId30"/>
    <p:sldId id="318" r:id="rId31"/>
    <p:sldId id="319" r:id="rId32"/>
    <p:sldId id="320" r:id="rId33"/>
    <p:sldId id="321" r:id="rId34"/>
    <p:sldId id="344" r:id="rId35"/>
    <p:sldId id="345" r:id="rId36"/>
    <p:sldId id="326" r:id="rId37"/>
    <p:sldId id="348" r:id="rId3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808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801" autoAdjust="0"/>
    <p:restoredTop sz="88515" autoAdjust="0"/>
  </p:normalViewPr>
  <p:slideViewPr>
    <p:cSldViewPr snapToGrid="0">
      <p:cViewPr varScale="1">
        <p:scale>
          <a:sx n="115" d="100"/>
          <a:sy n="115" d="100"/>
        </p:scale>
        <p:origin x="156" y="11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5870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2710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35070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200" b="1" i="0">
                <a:solidFill>
                  <a:schemeClr val="bg1"/>
                </a:solidFill>
                <a:latin typeface="Verdana"/>
                <a:cs typeface="Verdan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794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304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2680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Altbilgi Yer Tutucusu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ayt Numarası Yer Tutucus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5853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Altbilgi Yer Tutucusu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ayt Numarası Yer Tutucusu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6104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Altbilgi Yer Tutucusu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ayt Numarası Yer Tutucusu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8587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Altbilgi Yer Tutucusu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ayt Numarası Yer Tutucus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2590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Altbilgi Yer Tutucusu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ayt Numarası Yer Tutucus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9056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Altbilgi Yer Tutucusu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ayt Numarası Yer Tutucus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1101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18000"/>
            <a:lum/>
          </a:blip>
          <a:srcRect/>
          <a:stretch>
            <a:fillRect l="6000" t="3000" r="6000"/>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88993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2216870" y="1772239"/>
            <a:ext cx="7758403" cy="1904214"/>
          </a:xfrm>
        </p:spPr>
        <p:txBody>
          <a:bodyPr>
            <a:normAutofit/>
          </a:bodyPr>
          <a:lstStyle/>
          <a:p>
            <a:r>
              <a:rPr lang="tr-TR" sz="2800" b="1" i="1" smtClean="0">
                <a:solidFill>
                  <a:srgbClr val="002060"/>
                </a:solidFill>
                <a:effectLst>
                  <a:outerShdw blurRad="38100" dist="38100" dir="2700000" algn="tl">
                    <a:srgbClr val="000000">
                      <a:alpha val="43137"/>
                    </a:srgbClr>
                  </a:outerShdw>
                </a:effectLst>
                <a:latin typeface="Comic Sans MS" panose="030F0702030302020204" pitchFamily="66" charset="0"/>
              </a:rPr>
              <a:t> </a:t>
            </a:r>
            <a:r>
              <a:rPr lang="tr-TR" sz="2800" b="1" i="1" smtClean="0">
                <a:solidFill>
                  <a:schemeClr val="accent2">
                    <a:lumMod val="75000"/>
                  </a:schemeClr>
                </a:solidFill>
                <a:effectLst>
                  <a:outerShdw blurRad="38100" dist="38100" dir="2700000" algn="tl">
                    <a:srgbClr val="000000">
                      <a:alpha val="43137"/>
                    </a:srgbClr>
                  </a:outerShdw>
                </a:effectLst>
                <a:latin typeface="Comic Sans MS" panose="030F0702030302020204" pitchFamily="66" charset="0"/>
              </a:rPr>
              <a:t>ETKİLİ İLETİŞİM </a:t>
            </a:r>
            <a:r>
              <a:rPr lang="tr-TR" sz="2800" b="1" i="1" dirty="0" smtClean="0">
                <a:solidFill>
                  <a:schemeClr val="accent2">
                    <a:lumMod val="75000"/>
                  </a:schemeClr>
                </a:solidFill>
                <a:effectLst>
                  <a:outerShdw blurRad="38100" dist="38100" dir="2700000" algn="tl">
                    <a:srgbClr val="000000">
                      <a:alpha val="43137"/>
                    </a:srgbClr>
                  </a:outerShdw>
                </a:effectLst>
                <a:latin typeface="Comic Sans MS" panose="030F0702030302020204" pitchFamily="66" charset="0"/>
              </a:rPr>
              <a:t>TEKNİKLERİ  EĞİTİMİ</a:t>
            </a:r>
            <a:endParaRPr lang="tr-TR" sz="2800" b="1" i="1" dirty="0">
              <a:solidFill>
                <a:schemeClr val="accent2">
                  <a:lumMod val="75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3" name="Alt Başlık 2"/>
          <p:cNvSpPr>
            <a:spLocks noGrp="1"/>
          </p:cNvSpPr>
          <p:nvPr>
            <p:ph type="subTitle" idx="1"/>
          </p:nvPr>
        </p:nvSpPr>
        <p:spPr>
          <a:xfrm>
            <a:off x="2119745" y="3676453"/>
            <a:ext cx="7705899" cy="2184020"/>
          </a:xfrm>
        </p:spPr>
        <p:txBody>
          <a:bodyPr>
            <a:noAutofit/>
          </a:bodyPr>
          <a:lstStyle/>
          <a:p>
            <a:r>
              <a:rPr lang="tr-TR" sz="2800" b="1" i="1" dirty="0" smtClean="0">
                <a:solidFill>
                  <a:srgbClr val="002060"/>
                </a:solidFill>
                <a:effectLst>
                  <a:outerShdw blurRad="38100" dist="38100" dir="2700000" algn="tl">
                    <a:srgbClr val="000000">
                      <a:alpha val="43137"/>
                    </a:srgbClr>
                  </a:outerShdw>
                </a:effectLst>
                <a:latin typeface="Comic Sans MS" panose="030F0702030302020204" pitchFamily="66" charset="0"/>
              </a:rPr>
              <a:t>HAZIRLAYAN VE SUNAN</a:t>
            </a:r>
          </a:p>
          <a:p>
            <a:r>
              <a:rPr lang="tr-TR" sz="2800" b="1" i="1" dirty="0" smtClean="0">
                <a:solidFill>
                  <a:schemeClr val="accent2">
                    <a:lumMod val="75000"/>
                  </a:schemeClr>
                </a:solidFill>
                <a:effectLst>
                  <a:outerShdw blurRad="38100" dist="38100" dir="2700000" algn="tl">
                    <a:srgbClr val="000000">
                      <a:alpha val="43137"/>
                    </a:srgbClr>
                  </a:outerShdw>
                </a:effectLst>
                <a:latin typeface="Comic Sans MS" panose="030F0702030302020204" pitchFamily="66" charset="0"/>
              </a:rPr>
              <a:t>HİZMET İÇİ EĞİTİM ŞUBE MÜDÜRÜ</a:t>
            </a:r>
          </a:p>
          <a:p>
            <a:r>
              <a:rPr lang="tr-TR" sz="2800" b="1" i="1" dirty="0" smtClean="0">
                <a:solidFill>
                  <a:srgbClr val="002060"/>
                </a:solidFill>
                <a:effectLst>
                  <a:outerShdw blurRad="38100" dist="38100" dir="2700000" algn="tl">
                    <a:srgbClr val="000000">
                      <a:alpha val="43137"/>
                    </a:srgbClr>
                  </a:outerShdw>
                </a:effectLst>
                <a:latin typeface="Comic Sans MS" panose="030F0702030302020204" pitchFamily="66" charset="0"/>
              </a:rPr>
              <a:t>FUNDA DENİZ</a:t>
            </a:r>
          </a:p>
          <a:p>
            <a:r>
              <a:rPr lang="tr-TR" sz="2800" b="1" i="1" dirty="0" smtClean="0">
                <a:solidFill>
                  <a:schemeClr val="accent2">
                    <a:lumMod val="75000"/>
                  </a:schemeClr>
                </a:solidFill>
                <a:effectLst>
                  <a:outerShdw blurRad="38100" dist="38100" dir="2700000" algn="tl">
                    <a:srgbClr val="000000">
                      <a:alpha val="43137"/>
                    </a:srgbClr>
                  </a:outerShdw>
                </a:effectLst>
                <a:latin typeface="Comic Sans MS" panose="030F0702030302020204" pitchFamily="66" charset="0"/>
              </a:rPr>
              <a:t>20.02.2026</a:t>
            </a:r>
            <a:endParaRPr lang="tr-TR" sz="2800" b="1" i="1" dirty="0">
              <a:solidFill>
                <a:schemeClr val="accent2">
                  <a:lumMod val="75000"/>
                </a:schemeClr>
              </a:solidFill>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26985400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solidFill>
                  <a:srgbClr val="002060"/>
                </a:solidFill>
                <a:latin typeface="Comic Sans MS" panose="030F0702030302020204" pitchFamily="66" charset="0"/>
              </a:rPr>
              <a:t>HİKAYEMİZ ŞÖYLEYDİ;</a:t>
            </a:r>
            <a:endParaRPr lang="tr-TR" dirty="0">
              <a:solidFill>
                <a:srgbClr val="002060"/>
              </a:solidFill>
              <a:latin typeface="Comic Sans MS" panose="030F0702030302020204" pitchFamily="66" charset="0"/>
            </a:endParaRPr>
          </a:p>
        </p:txBody>
      </p:sp>
      <p:sp>
        <p:nvSpPr>
          <p:cNvPr id="3" name="İçerik Yer Tutucusu 2"/>
          <p:cNvSpPr>
            <a:spLocks noGrp="1"/>
          </p:cNvSpPr>
          <p:nvPr>
            <p:ph idx="1"/>
          </p:nvPr>
        </p:nvSpPr>
        <p:spPr/>
        <p:txBody>
          <a:bodyPr/>
          <a:lstStyle/>
          <a:p>
            <a:pPr marL="0" indent="0">
              <a:buNone/>
            </a:pPr>
            <a:endParaRPr lang="tr-TR" dirty="0" smtClean="0"/>
          </a:p>
          <a:p>
            <a:pPr marL="0" indent="0">
              <a:buNone/>
            </a:pPr>
            <a:r>
              <a:rPr lang="tr-TR" dirty="0" smtClean="0">
                <a:latin typeface="Comic Sans MS" panose="030F0702030302020204" pitchFamily="66" charset="0"/>
              </a:rPr>
              <a:t>Ali </a:t>
            </a:r>
            <a:r>
              <a:rPr lang="tr-TR" dirty="0">
                <a:latin typeface="Comic Sans MS" panose="030F0702030302020204" pitchFamily="66" charset="0"/>
              </a:rPr>
              <a:t>sabah işe geç kaldı. Çünkü gece geç yatmıştı. Evden çıkarken anahtarını unuttuğunu fark etti, geri döndü. Yolda eski bir arkadaşıyla karşılaştı ve biraz sohbet etti. Bu yüzden toplantıya 15 dakika geç kaldı.”</a:t>
            </a:r>
          </a:p>
          <a:p>
            <a:pPr marL="0" indent="0">
              <a:buNone/>
            </a:pPr>
            <a:endParaRPr lang="tr-TR" dirty="0">
              <a:latin typeface="Comic Sans MS" panose="030F0702030302020204" pitchFamily="66" charset="0"/>
            </a:endParaRPr>
          </a:p>
        </p:txBody>
      </p:sp>
    </p:spTree>
    <p:extLst>
      <p:ext uri="{BB962C8B-B14F-4D97-AF65-F5344CB8AC3E}">
        <p14:creationId xmlns:p14="http://schemas.microsoft.com/office/powerpoint/2010/main" val="7461780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1" y="0"/>
            <a:ext cx="6070863" cy="1197204"/>
          </a:xfrm>
        </p:spPr>
        <p:txBody>
          <a:bodyPr>
            <a:normAutofit/>
          </a:bodyPr>
          <a:lstStyle/>
          <a:p>
            <a:pPr algn="ctr"/>
            <a:r>
              <a:rPr lang="tr-TR" dirty="0">
                <a:solidFill>
                  <a:srgbClr val="002060"/>
                </a:solidFill>
                <a:latin typeface="Comic Sans MS" panose="030F0702030302020204" pitchFamily="66" charset="0"/>
              </a:rPr>
              <a:t>ETKİLİ İLETİŞİM TEKNİKLERİ NELERDİR</a:t>
            </a:r>
            <a:r>
              <a:rPr lang="tr-TR" dirty="0" smtClean="0">
                <a:solidFill>
                  <a:srgbClr val="002060"/>
                </a:solidFill>
                <a:latin typeface="Comic Sans MS" panose="030F0702030302020204" pitchFamily="66" charset="0"/>
              </a:rPr>
              <a:t>?</a:t>
            </a:r>
          </a:p>
        </p:txBody>
      </p:sp>
      <p:sp>
        <p:nvSpPr>
          <p:cNvPr id="4" name="İçerik Yer Tutucusu 3"/>
          <p:cNvSpPr>
            <a:spLocks noGrp="1"/>
          </p:cNvSpPr>
          <p:nvPr>
            <p:ph sz="half" idx="2"/>
          </p:nvPr>
        </p:nvSpPr>
        <p:spPr>
          <a:xfrm>
            <a:off x="0" y="1583703"/>
            <a:ext cx="6172200" cy="5274297"/>
          </a:xfrm>
        </p:spPr>
        <p:txBody>
          <a:bodyPr>
            <a:normAutofit/>
          </a:bodyPr>
          <a:lstStyle/>
          <a:p>
            <a:pPr marL="0" indent="0">
              <a:buNone/>
            </a:pPr>
            <a:r>
              <a:rPr lang="tr-TR" u="sng" dirty="0">
                <a:solidFill>
                  <a:srgbClr val="002060"/>
                </a:solidFill>
                <a:latin typeface="Comic Sans MS" panose="030F0702030302020204" pitchFamily="66" charset="0"/>
              </a:rPr>
              <a:t>2-Göz Kontağı Kurun </a:t>
            </a:r>
            <a:endParaRPr lang="tr-TR" dirty="0">
              <a:solidFill>
                <a:srgbClr val="002060"/>
              </a:solidFill>
              <a:latin typeface="Comic Sans MS" panose="030F0702030302020204" pitchFamily="66" charset="0"/>
            </a:endParaRPr>
          </a:p>
          <a:p>
            <a:pPr marL="0" indent="0">
              <a:buNone/>
            </a:pPr>
            <a:endParaRPr lang="tr-TR" dirty="0" smtClean="0">
              <a:latin typeface="Comic Sans MS" panose="030F0702030302020204" pitchFamily="66" charset="0"/>
            </a:endParaRPr>
          </a:p>
          <a:p>
            <a:pPr marL="0" indent="0">
              <a:buNone/>
            </a:pPr>
            <a:r>
              <a:rPr lang="tr-TR" dirty="0" smtClean="0">
                <a:solidFill>
                  <a:srgbClr val="002060"/>
                </a:solidFill>
                <a:latin typeface="Comic Sans MS" panose="030F0702030302020204" pitchFamily="66" charset="0"/>
              </a:rPr>
              <a:t>Dinlerken </a:t>
            </a:r>
            <a:r>
              <a:rPr lang="tr-TR" dirty="0">
                <a:solidFill>
                  <a:srgbClr val="002060"/>
                </a:solidFill>
                <a:latin typeface="Comic Sans MS" panose="030F0702030302020204" pitchFamily="66" charset="0"/>
              </a:rPr>
              <a:t>karşıdaki kişinin gözlerinin içine bakarak dinlemek karşıdakini etkin ve önemseyerek dinlediğinin bir ifadesidir</a:t>
            </a:r>
            <a:r>
              <a:rPr lang="tr-TR" dirty="0" smtClean="0">
                <a:solidFill>
                  <a:srgbClr val="002060"/>
                </a:solidFill>
                <a:latin typeface="Comic Sans MS" panose="030F0702030302020204" pitchFamily="66" charset="0"/>
              </a:rPr>
              <a:t>.</a:t>
            </a:r>
          </a:p>
          <a:p>
            <a:pPr marL="0" indent="0">
              <a:buNone/>
            </a:pPr>
            <a:r>
              <a:rPr lang="tr-TR" dirty="0">
                <a:latin typeface="Comic Sans MS" panose="030F0702030302020204" pitchFamily="66" charset="0"/>
              </a:rPr>
              <a:t>A</a:t>
            </a:r>
            <a:r>
              <a:rPr lang="tr-TR" dirty="0" smtClean="0">
                <a:latin typeface="Comic Sans MS" panose="030F0702030302020204" pitchFamily="66" charset="0"/>
              </a:rPr>
              <a:t>şırı </a:t>
            </a:r>
            <a:r>
              <a:rPr lang="tr-TR" dirty="0">
                <a:latin typeface="Comic Sans MS" panose="030F0702030302020204" pitchFamily="66" charset="0"/>
              </a:rPr>
              <a:t>göz </a:t>
            </a:r>
            <a:r>
              <a:rPr lang="tr-TR" dirty="0" smtClean="0">
                <a:latin typeface="Comic Sans MS" panose="030F0702030302020204" pitchFamily="66" charset="0"/>
              </a:rPr>
              <a:t>temasından da kaçınmak gerekir.</a:t>
            </a:r>
            <a:endParaRPr lang="tr-TR" dirty="0">
              <a:solidFill>
                <a:srgbClr val="002060"/>
              </a:solidFill>
              <a:latin typeface="Comic Sans MS" panose="030F0702030302020204" pitchFamily="66" charset="0"/>
            </a:endParaRPr>
          </a:p>
        </p:txBody>
      </p:sp>
      <p:sp>
        <p:nvSpPr>
          <p:cNvPr id="5" name="Metin Yer Tutucusu 4"/>
          <p:cNvSpPr>
            <a:spLocks noGrp="1"/>
          </p:cNvSpPr>
          <p:nvPr>
            <p:ph type="body" sz="quarter" idx="3"/>
          </p:nvPr>
        </p:nvSpPr>
        <p:spPr/>
        <p:txBody>
          <a:bodyPr/>
          <a:lstStyle/>
          <a:p>
            <a:endParaRPr lang="tr-TR" dirty="0"/>
          </a:p>
        </p:txBody>
      </p:sp>
      <p:pic>
        <p:nvPicPr>
          <p:cNvPr id="7" name="İçerik Yer Tutucusu 6"/>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6172200" y="0"/>
            <a:ext cx="6019800" cy="6858000"/>
          </a:xfrm>
        </p:spPr>
      </p:pic>
    </p:spTree>
    <p:extLst>
      <p:ext uri="{BB962C8B-B14F-4D97-AF65-F5344CB8AC3E}">
        <p14:creationId xmlns:p14="http://schemas.microsoft.com/office/powerpoint/2010/main" val="14315297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1" y="-1"/>
            <a:ext cx="6172199" cy="933255"/>
          </a:xfrm>
        </p:spPr>
        <p:txBody>
          <a:bodyPr>
            <a:normAutofit fontScale="25000" lnSpcReduction="20000"/>
          </a:bodyPr>
          <a:lstStyle/>
          <a:p>
            <a:endParaRPr lang="tr-TR" sz="2000" dirty="0" smtClean="0">
              <a:solidFill>
                <a:srgbClr val="002060"/>
              </a:solidFill>
              <a:latin typeface="Comic Sans MS" panose="030F0702030302020204" pitchFamily="66" charset="0"/>
            </a:endParaRPr>
          </a:p>
          <a:p>
            <a:endParaRPr lang="tr-TR" sz="2000" dirty="0">
              <a:solidFill>
                <a:srgbClr val="002060"/>
              </a:solidFill>
              <a:latin typeface="Comic Sans MS" panose="030F0702030302020204" pitchFamily="66" charset="0"/>
            </a:endParaRPr>
          </a:p>
          <a:p>
            <a:endParaRPr lang="tr-TR" sz="2000" dirty="0" smtClean="0">
              <a:solidFill>
                <a:srgbClr val="002060"/>
              </a:solidFill>
              <a:latin typeface="Comic Sans MS" panose="030F0702030302020204" pitchFamily="66" charset="0"/>
            </a:endParaRPr>
          </a:p>
          <a:p>
            <a:endParaRPr lang="tr-TR" sz="2000" dirty="0">
              <a:solidFill>
                <a:srgbClr val="002060"/>
              </a:solidFill>
              <a:latin typeface="Comic Sans MS" panose="030F0702030302020204" pitchFamily="66" charset="0"/>
            </a:endParaRPr>
          </a:p>
          <a:p>
            <a:pPr algn="ctr"/>
            <a:endParaRPr lang="tr-TR" sz="9600" dirty="0" smtClean="0">
              <a:solidFill>
                <a:srgbClr val="002060"/>
              </a:solidFill>
              <a:latin typeface="Comic Sans MS" panose="030F0702030302020204" pitchFamily="66" charset="0"/>
            </a:endParaRPr>
          </a:p>
          <a:p>
            <a:pPr algn="ctr"/>
            <a:endParaRPr lang="tr-TR" sz="9600" dirty="0">
              <a:solidFill>
                <a:srgbClr val="002060"/>
              </a:solidFill>
              <a:latin typeface="Comic Sans MS" panose="030F0702030302020204" pitchFamily="66" charset="0"/>
            </a:endParaRPr>
          </a:p>
          <a:p>
            <a:pPr algn="ctr"/>
            <a:endParaRPr lang="tr-TR" sz="9600" dirty="0" smtClean="0">
              <a:solidFill>
                <a:srgbClr val="002060"/>
              </a:solidFill>
              <a:latin typeface="Comic Sans MS" panose="030F0702030302020204" pitchFamily="66" charset="0"/>
            </a:endParaRPr>
          </a:p>
          <a:p>
            <a:pPr lvl="0" algn="ctr"/>
            <a:endParaRPr lang="tr-TR" sz="2000" u="sng" dirty="0" smtClean="0">
              <a:solidFill>
                <a:srgbClr val="002060"/>
              </a:solidFill>
              <a:latin typeface="Comic Sans MS" panose="030F0702030302020204" pitchFamily="66" charset="0"/>
            </a:endParaRPr>
          </a:p>
          <a:p>
            <a:pPr lvl="0" algn="ctr"/>
            <a:endParaRPr lang="tr-TR" sz="2000" u="sng" dirty="0">
              <a:solidFill>
                <a:srgbClr val="002060"/>
              </a:solidFill>
              <a:latin typeface="Comic Sans MS" panose="030F0702030302020204" pitchFamily="66" charset="0"/>
            </a:endParaRPr>
          </a:p>
          <a:p>
            <a:pPr lvl="0" algn="ctr"/>
            <a:endParaRPr lang="tr-TR" sz="2000" u="sng" dirty="0" smtClean="0">
              <a:solidFill>
                <a:srgbClr val="002060"/>
              </a:solidFill>
              <a:latin typeface="Comic Sans MS" panose="030F0702030302020204" pitchFamily="66" charset="0"/>
            </a:endParaRPr>
          </a:p>
          <a:p>
            <a:pPr lvl="0" algn="ctr"/>
            <a:endParaRPr lang="tr-TR" sz="2000" u="sng" dirty="0">
              <a:solidFill>
                <a:srgbClr val="002060"/>
              </a:solidFill>
              <a:latin typeface="Comic Sans MS" panose="030F0702030302020204" pitchFamily="66" charset="0"/>
            </a:endParaRPr>
          </a:p>
          <a:p>
            <a:pPr lvl="0" algn="ctr"/>
            <a:endParaRPr lang="tr-TR" sz="2000" u="sng" dirty="0" smtClean="0">
              <a:solidFill>
                <a:srgbClr val="002060"/>
              </a:solidFill>
              <a:latin typeface="Comic Sans MS" panose="030F0702030302020204" pitchFamily="66" charset="0"/>
            </a:endParaRPr>
          </a:p>
          <a:p>
            <a:pPr lvl="0" algn="ctr"/>
            <a:endParaRPr lang="tr-TR" sz="2000" u="sng" dirty="0">
              <a:solidFill>
                <a:srgbClr val="002060"/>
              </a:solidFill>
              <a:latin typeface="Comic Sans MS" panose="030F0702030302020204" pitchFamily="66" charset="0"/>
            </a:endParaRPr>
          </a:p>
          <a:p>
            <a:pPr lvl="0" algn="ctr"/>
            <a:endParaRPr lang="tr-TR" sz="2000" u="sng" dirty="0" smtClean="0">
              <a:solidFill>
                <a:srgbClr val="002060"/>
              </a:solidFill>
              <a:latin typeface="Comic Sans MS" panose="030F0702030302020204" pitchFamily="66" charset="0"/>
            </a:endParaRPr>
          </a:p>
          <a:p>
            <a:pPr lvl="0" algn="ctr"/>
            <a:endParaRPr lang="tr-TR" sz="2000" u="sng" dirty="0">
              <a:solidFill>
                <a:srgbClr val="002060"/>
              </a:solidFill>
              <a:latin typeface="Comic Sans MS" panose="030F0702030302020204" pitchFamily="66" charset="0"/>
            </a:endParaRPr>
          </a:p>
          <a:p>
            <a:pPr lvl="0" algn="ctr"/>
            <a:endParaRPr lang="tr-TR" sz="2000" u="sng" dirty="0" smtClean="0">
              <a:solidFill>
                <a:srgbClr val="002060"/>
              </a:solidFill>
              <a:latin typeface="Comic Sans MS" panose="030F0702030302020204" pitchFamily="66" charset="0"/>
            </a:endParaRPr>
          </a:p>
          <a:p>
            <a:pPr lvl="0" algn="ctr"/>
            <a:endParaRPr lang="tr-TR" sz="2000" u="sng" dirty="0">
              <a:solidFill>
                <a:srgbClr val="002060"/>
              </a:solidFill>
              <a:latin typeface="Comic Sans MS" panose="030F0702030302020204" pitchFamily="66" charset="0"/>
            </a:endParaRPr>
          </a:p>
          <a:p>
            <a:pPr lvl="0" algn="ctr"/>
            <a:endParaRPr lang="tr-TR" sz="2000" u="sng" dirty="0" smtClean="0">
              <a:solidFill>
                <a:srgbClr val="002060"/>
              </a:solidFill>
              <a:latin typeface="Comic Sans MS" panose="030F0702030302020204" pitchFamily="66" charset="0"/>
            </a:endParaRPr>
          </a:p>
          <a:p>
            <a:pPr lvl="0" algn="ctr"/>
            <a:endParaRPr lang="tr-TR" sz="2000" u="sng" dirty="0">
              <a:solidFill>
                <a:srgbClr val="002060"/>
              </a:solidFill>
              <a:latin typeface="Comic Sans MS" panose="030F0702030302020204" pitchFamily="66" charset="0"/>
            </a:endParaRPr>
          </a:p>
          <a:p>
            <a:pPr lvl="0" algn="ctr"/>
            <a:endParaRPr lang="tr-TR" sz="2000" u="sng" dirty="0" smtClean="0">
              <a:solidFill>
                <a:srgbClr val="002060"/>
              </a:solidFill>
              <a:latin typeface="Comic Sans MS" panose="030F0702030302020204" pitchFamily="66" charset="0"/>
            </a:endParaRPr>
          </a:p>
          <a:p>
            <a:pPr lvl="0" algn="ctr"/>
            <a:endParaRPr lang="tr-TR" sz="2000" u="sng" dirty="0">
              <a:solidFill>
                <a:srgbClr val="002060"/>
              </a:solidFill>
              <a:latin typeface="Comic Sans MS" panose="030F0702030302020204" pitchFamily="66" charset="0"/>
            </a:endParaRPr>
          </a:p>
          <a:p>
            <a:pPr lvl="0" algn="ctr"/>
            <a:endParaRPr lang="tr-TR" sz="2000" u="sng" dirty="0" smtClean="0">
              <a:solidFill>
                <a:srgbClr val="002060"/>
              </a:solidFill>
              <a:latin typeface="Comic Sans MS" panose="030F0702030302020204" pitchFamily="66" charset="0"/>
            </a:endParaRPr>
          </a:p>
          <a:p>
            <a:pPr lvl="0" algn="ctr"/>
            <a:endParaRPr lang="tr-TR" sz="2000" u="sng" dirty="0">
              <a:solidFill>
                <a:srgbClr val="002060"/>
              </a:solidFill>
              <a:latin typeface="Comic Sans MS" panose="030F0702030302020204" pitchFamily="66" charset="0"/>
            </a:endParaRPr>
          </a:p>
          <a:p>
            <a:pPr lvl="0" algn="ctr"/>
            <a:endParaRPr lang="tr-TR" sz="2000" u="sng" dirty="0" smtClean="0">
              <a:solidFill>
                <a:srgbClr val="002060"/>
              </a:solidFill>
              <a:latin typeface="Comic Sans MS" panose="030F0702030302020204" pitchFamily="66" charset="0"/>
            </a:endParaRPr>
          </a:p>
          <a:p>
            <a:pPr lvl="0" algn="ctr"/>
            <a:endParaRPr lang="tr-TR" sz="2000" u="sng" dirty="0">
              <a:solidFill>
                <a:srgbClr val="002060"/>
              </a:solidFill>
              <a:latin typeface="Comic Sans MS" panose="030F0702030302020204" pitchFamily="66" charset="0"/>
            </a:endParaRPr>
          </a:p>
          <a:p>
            <a:pPr lvl="0" algn="ctr"/>
            <a:endParaRPr lang="tr-TR" sz="2000" u="sng" dirty="0" smtClean="0">
              <a:solidFill>
                <a:srgbClr val="002060"/>
              </a:solidFill>
              <a:latin typeface="Comic Sans MS" panose="030F0702030302020204" pitchFamily="66" charset="0"/>
            </a:endParaRPr>
          </a:p>
          <a:p>
            <a:pPr lvl="0" algn="ctr"/>
            <a:endParaRPr lang="tr-TR" sz="2000" u="sng" dirty="0">
              <a:solidFill>
                <a:srgbClr val="002060"/>
              </a:solidFill>
              <a:latin typeface="Comic Sans MS" panose="030F0702030302020204" pitchFamily="66" charset="0"/>
            </a:endParaRPr>
          </a:p>
          <a:p>
            <a:pPr lvl="0" algn="ctr"/>
            <a:endParaRPr lang="tr-TR" sz="2000" u="sng" dirty="0" smtClean="0">
              <a:solidFill>
                <a:srgbClr val="002060"/>
              </a:solidFill>
              <a:latin typeface="Comic Sans MS" panose="030F0702030302020204" pitchFamily="66" charset="0"/>
            </a:endParaRPr>
          </a:p>
          <a:p>
            <a:pPr lvl="0" algn="ctr"/>
            <a:endParaRPr lang="tr-TR" sz="2000" u="sng" dirty="0">
              <a:solidFill>
                <a:srgbClr val="002060"/>
              </a:solidFill>
              <a:latin typeface="Comic Sans MS" panose="030F0702030302020204" pitchFamily="66" charset="0"/>
            </a:endParaRPr>
          </a:p>
          <a:p>
            <a:pPr lvl="0" algn="ctr"/>
            <a:endParaRPr lang="tr-TR" sz="2000" u="sng" dirty="0" smtClean="0">
              <a:solidFill>
                <a:srgbClr val="002060"/>
              </a:solidFill>
              <a:latin typeface="Comic Sans MS" panose="030F0702030302020204" pitchFamily="66" charset="0"/>
            </a:endParaRPr>
          </a:p>
          <a:p>
            <a:pPr lvl="0" algn="ctr"/>
            <a:endParaRPr lang="tr-TR" sz="2000" u="sng" dirty="0">
              <a:solidFill>
                <a:srgbClr val="002060"/>
              </a:solidFill>
              <a:latin typeface="Comic Sans MS" panose="030F0702030302020204" pitchFamily="66" charset="0"/>
            </a:endParaRPr>
          </a:p>
          <a:p>
            <a:pPr lvl="0" algn="ctr"/>
            <a:endParaRPr lang="tr-TR" sz="2000" u="sng" dirty="0" smtClean="0">
              <a:solidFill>
                <a:srgbClr val="002060"/>
              </a:solidFill>
              <a:latin typeface="Comic Sans MS" panose="030F0702030302020204" pitchFamily="66" charset="0"/>
            </a:endParaRPr>
          </a:p>
          <a:p>
            <a:pPr lvl="0" algn="ctr"/>
            <a:endParaRPr lang="tr-TR" sz="2000" u="sng" dirty="0">
              <a:solidFill>
                <a:srgbClr val="002060"/>
              </a:solidFill>
              <a:latin typeface="Comic Sans MS" panose="030F0702030302020204" pitchFamily="66" charset="0"/>
            </a:endParaRPr>
          </a:p>
          <a:p>
            <a:endParaRPr lang="tr-TR" sz="2000" u="sng" dirty="0" smtClean="0">
              <a:solidFill>
                <a:srgbClr val="002060"/>
              </a:solidFill>
              <a:latin typeface="Comic Sans MS" panose="030F0702030302020204" pitchFamily="66" charset="0"/>
            </a:endParaRPr>
          </a:p>
          <a:p>
            <a:pPr algn="ctr"/>
            <a:r>
              <a:rPr lang="tr-TR" sz="11200" b="0" dirty="0" smtClean="0">
                <a:solidFill>
                  <a:srgbClr val="7030A0"/>
                </a:solidFill>
                <a:latin typeface="Comic Sans MS" panose="030F0702030302020204" pitchFamily="66" charset="0"/>
              </a:rPr>
              <a:t>ETKİLİ İLETİŞİM TEKNİKLERİ NELERDİR?</a:t>
            </a:r>
            <a:endParaRPr lang="tr-TR" sz="11200" b="0" dirty="0">
              <a:solidFill>
                <a:srgbClr val="7030A0"/>
              </a:solidFill>
              <a:latin typeface="Comic Sans MS" panose="030F0702030302020204" pitchFamily="66" charset="0"/>
            </a:endParaRPr>
          </a:p>
        </p:txBody>
      </p:sp>
      <p:sp>
        <p:nvSpPr>
          <p:cNvPr id="4" name="İçerik Yer Tutucusu 3"/>
          <p:cNvSpPr>
            <a:spLocks noGrp="1"/>
          </p:cNvSpPr>
          <p:nvPr>
            <p:ph sz="half" idx="2"/>
          </p:nvPr>
        </p:nvSpPr>
        <p:spPr>
          <a:xfrm>
            <a:off x="0" y="1084082"/>
            <a:ext cx="6172200" cy="5773918"/>
          </a:xfrm>
        </p:spPr>
        <p:txBody>
          <a:bodyPr>
            <a:normAutofit fontScale="77500" lnSpcReduction="20000"/>
          </a:bodyPr>
          <a:lstStyle/>
          <a:p>
            <a:pPr marL="0" indent="0">
              <a:buNone/>
            </a:pPr>
            <a:r>
              <a:rPr lang="tr-TR" sz="3200" u="sng" dirty="0">
                <a:solidFill>
                  <a:srgbClr val="7030A0"/>
                </a:solidFill>
                <a:latin typeface="Comic Sans MS" panose="030F0702030302020204" pitchFamily="66" charset="0"/>
              </a:rPr>
              <a:t>3-Empati Kurun  </a:t>
            </a:r>
          </a:p>
          <a:p>
            <a:pPr marL="0" indent="0" algn="ctr">
              <a:buNone/>
            </a:pPr>
            <a:r>
              <a:rPr lang="tr-TR" sz="3200" dirty="0" smtClean="0">
                <a:latin typeface="Comic Sans MS" panose="030F0702030302020204" pitchFamily="66" charset="0"/>
              </a:rPr>
              <a:t>Aktif </a:t>
            </a:r>
            <a:r>
              <a:rPr lang="tr-TR" sz="3200" dirty="0">
                <a:latin typeface="Comic Sans MS" panose="030F0702030302020204" pitchFamily="66" charset="0"/>
              </a:rPr>
              <a:t>ve etkili bir dinleme, konuştuğunuz kişinin ne düşündüğünü ve hissettiğini anlamanızı </a:t>
            </a:r>
            <a:r>
              <a:rPr lang="tr-TR" sz="3200" dirty="0" smtClean="0">
                <a:latin typeface="Comic Sans MS" panose="030F0702030302020204" pitchFamily="66" charset="0"/>
              </a:rPr>
              <a:t>gerektirir.</a:t>
            </a:r>
          </a:p>
          <a:p>
            <a:r>
              <a:rPr lang="tr-TR" sz="3200" dirty="0"/>
              <a:t>Söz kesmez</a:t>
            </a:r>
          </a:p>
          <a:p>
            <a:r>
              <a:rPr lang="tr-TR" sz="3200" dirty="0"/>
              <a:t>Çözüm sunmaz</a:t>
            </a:r>
          </a:p>
          <a:p>
            <a:r>
              <a:rPr lang="tr-TR" sz="3200" dirty="0"/>
              <a:t>Yargılamaz</a:t>
            </a:r>
          </a:p>
          <a:p>
            <a:r>
              <a:rPr lang="tr-TR" sz="3200" dirty="0"/>
              <a:t>Savunmaya geçmez</a:t>
            </a:r>
          </a:p>
          <a:p>
            <a:r>
              <a:rPr lang="tr-TR" sz="3200" dirty="0"/>
              <a:t>Öğüt vermez</a:t>
            </a:r>
          </a:p>
          <a:p>
            <a:r>
              <a:rPr lang="tr-TR" sz="3200" dirty="0">
                <a:solidFill>
                  <a:srgbClr val="FF0000"/>
                </a:solidFill>
              </a:rPr>
              <a:t>Sadece empati kurar 👇</a:t>
            </a:r>
          </a:p>
          <a:p>
            <a:r>
              <a:rPr lang="tr-TR" sz="3200" b="1" dirty="0">
                <a:solidFill>
                  <a:srgbClr val="FF0000"/>
                </a:solidFill>
              </a:rPr>
              <a:t>Şu kalıpları kullanabilir:</a:t>
            </a:r>
            <a:endParaRPr lang="tr-TR" sz="3200" dirty="0">
              <a:solidFill>
                <a:srgbClr val="FF0000"/>
              </a:solidFill>
            </a:endParaRPr>
          </a:p>
          <a:p>
            <a:r>
              <a:rPr lang="tr-TR" sz="3200" dirty="0">
                <a:solidFill>
                  <a:srgbClr val="FF0000"/>
                </a:solidFill>
              </a:rPr>
              <a:t>“Seni anlıyorum çünkü…”</a:t>
            </a:r>
          </a:p>
          <a:p>
            <a:r>
              <a:rPr lang="tr-TR" sz="3200" dirty="0">
                <a:solidFill>
                  <a:srgbClr val="FF0000"/>
                </a:solidFill>
              </a:rPr>
              <a:t>“Bu senin için zor olmalı…”</a:t>
            </a:r>
          </a:p>
          <a:p>
            <a:r>
              <a:rPr lang="tr-TR" sz="3200" dirty="0">
                <a:solidFill>
                  <a:srgbClr val="FF0000"/>
                </a:solidFill>
              </a:rPr>
              <a:t>“Böyle hissetmen çok normal…”</a:t>
            </a:r>
          </a:p>
          <a:p>
            <a:r>
              <a:rPr lang="tr-TR" sz="3200" dirty="0">
                <a:solidFill>
                  <a:srgbClr val="FF0000"/>
                </a:solidFill>
              </a:rPr>
              <a:t>“Yerinde olsam ben de…”</a:t>
            </a:r>
          </a:p>
        </p:txBody>
      </p:sp>
      <p:pic>
        <p:nvPicPr>
          <p:cNvPr id="8" name="İçerik Yer Tutucusu 7"/>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6172200" y="0"/>
            <a:ext cx="6019800" cy="6858000"/>
          </a:xfrm>
        </p:spPr>
      </p:pic>
    </p:spTree>
    <p:extLst>
      <p:ext uri="{BB962C8B-B14F-4D97-AF65-F5344CB8AC3E}">
        <p14:creationId xmlns:p14="http://schemas.microsoft.com/office/powerpoint/2010/main" val="4912665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0" y="0"/>
            <a:ext cx="6146047" cy="1681162"/>
          </a:xfrm>
        </p:spPr>
        <p:txBody>
          <a:bodyPr>
            <a:normAutofit fontScale="25000" lnSpcReduction="20000"/>
          </a:bodyPr>
          <a:lstStyle/>
          <a:p>
            <a:endParaRPr lang="tr-TR" u="sng" dirty="0" smtClean="0">
              <a:solidFill>
                <a:srgbClr val="002060"/>
              </a:solidFill>
              <a:latin typeface="Comic Sans MS" panose="030F0702030302020204" pitchFamily="66" charset="0"/>
            </a:endParaRPr>
          </a:p>
          <a:p>
            <a:endParaRPr lang="tr-TR" dirty="0" smtClean="0">
              <a:solidFill>
                <a:srgbClr val="002060"/>
              </a:solidFill>
              <a:latin typeface="Comic Sans MS" panose="030F0702030302020204" pitchFamily="66" charset="0"/>
            </a:endParaRPr>
          </a:p>
          <a:p>
            <a:endParaRPr lang="tr-TR" sz="7400" dirty="0" smtClean="0">
              <a:solidFill>
                <a:srgbClr val="002060"/>
              </a:solidFill>
              <a:latin typeface="Comic Sans MS" panose="030F0702030302020204" pitchFamily="66" charset="0"/>
            </a:endParaRPr>
          </a:p>
          <a:p>
            <a:pPr algn="ctr"/>
            <a:endParaRPr lang="tr-TR" sz="11200" dirty="0" smtClean="0">
              <a:solidFill>
                <a:srgbClr val="002060"/>
              </a:solidFill>
              <a:latin typeface="Comic Sans MS" panose="030F0702030302020204" pitchFamily="66" charset="0"/>
            </a:endParaRPr>
          </a:p>
          <a:p>
            <a:pPr algn="ctr"/>
            <a:endParaRPr lang="tr-TR" sz="11200" dirty="0">
              <a:solidFill>
                <a:srgbClr val="002060"/>
              </a:solidFill>
              <a:latin typeface="Comic Sans MS" panose="030F0702030302020204" pitchFamily="66" charset="0"/>
            </a:endParaRPr>
          </a:p>
          <a:p>
            <a:pPr algn="ctr"/>
            <a:endParaRPr lang="tr-TR" sz="11200" dirty="0" smtClean="0">
              <a:solidFill>
                <a:srgbClr val="002060"/>
              </a:solidFill>
              <a:latin typeface="Comic Sans MS" panose="030F0702030302020204" pitchFamily="66" charset="0"/>
            </a:endParaRPr>
          </a:p>
          <a:p>
            <a:pPr algn="ctr"/>
            <a:endParaRPr lang="tr-TR" sz="11200" dirty="0">
              <a:solidFill>
                <a:srgbClr val="002060"/>
              </a:solidFill>
              <a:latin typeface="Comic Sans MS" panose="030F0702030302020204" pitchFamily="66" charset="0"/>
            </a:endParaRPr>
          </a:p>
          <a:p>
            <a:pPr algn="ctr"/>
            <a:endParaRPr lang="tr-TR" sz="11200" dirty="0" smtClean="0">
              <a:solidFill>
                <a:srgbClr val="002060"/>
              </a:solidFill>
              <a:latin typeface="Comic Sans MS" panose="030F0702030302020204" pitchFamily="66" charset="0"/>
            </a:endParaRPr>
          </a:p>
          <a:p>
            <a:pPr algn="ctr"/>
            <a:endParaRPr lang="tr-TR" sz="11200" dirty="0">
              <a:solidFill>
                <a:srgbClr val="002060"/>
              </a:solidFill>
              <a:latin typeface="Comic Sans MS" panose="030F0702030302020204" pitchFamily="66" charset="0"/>
            </a:endParaRPr>
          </a:p>
          <a:p>
            <a:pPr algn="ctr"/>
            <a:endParaRPr lang="tr-TR" sz="11200" dirty="0" smtClean="0">
              <a:solidFill>
                <a:srgbClr val="002060"/>
              </a:solidFill>
              <a:latin typeface="Comic Sans MS" panose="030F0702030302020204" pitchFamily="66" charset="0"/>
            </a:endParaRPr>
          </a:p>
          <a:p>
            <a:pPr algn="ctr"/>
            <a:endParaRPr lang="tr-TR" sz="11200" dirty="0">
              <a:solidFill>
                <a:srgbClr val="002060"/>
              </a:solidFill>
              <a:latin typeface="Comic Sans MS" panose="030F0702030302020204" pitchFamily="66" charset="0"/>
            </a:endParaRPr>
          </a:p>
          <a:p>
            <a:pPr algn="ctr"/>
            <a:endParaRPr lang="tr-TR" sz="11200" dirty="0" smtClean="0">
              <a:solidFill>
                <a:srgbClr val="002060"/>
              </a:solidFill>
              <a:latin typeface="Comic Sans MS" panose="030F0702030302020204" pitchFamily="66" charset="0"/>
            </a:endParaRPr>
          </a:p>
          <a:p>
            <a:pPr algn="ctr"/>
            <a:endParaRPr lang="tr-TR" sz="11200" dirty="0">
              <a:solidFill>
                <a:srgbClr val="002060"/>
              </a:solidFill>
              <a:latin typeface="Comic Sans MS" panose="030F0702030302020204" pitchFamily="66" charset="0"/>
            </a:endParaRPr>
          </a:p>
          <a:p>
            <a:pPr algn="ctr"/>
            <a:endParaRPr lang="tr-TR" sz="11200" dirty="0" smtClean="0">
              <a:solidFill>
                <a:srgbClr val="002060"/>
              </a:solidFill>
              <a:latin typeface="Comic Sans MS" panose="030F0702030302020204" pitchFamily="66" charset="0"/>
            </a:endParaRPr>
          </a:p>
          <a:p>
            <a:pPr algn="ctr"/>
            <a:endParaRPr lang="tr-TR" sz="11200" dirty="0">
              <a:solidFill>
                <a:srgbClr val="002060"/>
              </a:solidFill>
              <a:latin typeface="Comic Sans MS" panose="030F0702030302020204" pitchFamily="66" charset="0"/>
            </a:endParaRPr>
          </a:p>
          <a:p>
            <a:pPr algn="ctr"/>
            <a:endParaRPr lang="tr-TR" sz="11200" dirty="0" smtClean="0">
              <a:solidFill>
                <a:srgbClr val="002060"/>
              </a:solidFill>
              <a:latin typeface="Comic Sans MS" panose="030F0702030302020204" pitchFamily="66" charset="0"/>
            </a:endParaRPr>
          </a:p>
          <a:p>
            <a:pPr algn="ctr"/>
            <a:endParaRPr lang="tr-TR" sz="11200" dirty="0">
              <a:solidFill>
                <a:srgbClr val="002060"/>
              </a:solidFill>
              <a:latin typeface="Comic Sans MS" panose="030F0702030302020204" pitchFamily="66" charset="0"/>
            </a:endParaRPr>
          </a:p>
          <a:p>
            <a:pPr algn="ctr"/>
            <a:endParaRPr lang="tr-TR" sz="11200" dirty="0" smtClean="0">
              <a:solidFill>
                <a:srgbClr val="002060"/>
              </a:solidFill>
              <a:latin typeface="Comic Sans MS" panose="030F0702030302020204" pitchFamily="66" charset="0"/>
            </a:endParaRPr>
          </a:p>
          <a:p>
            <a:pPr algn="ctr"/>
            <a:endParaRPr lang="tr-TR" sz="11200" dirty="0">
              <a:solidFill>
                <a:srgbClr val="002060"/>
              </a:solidFill>
              <a:latin typeface="Comic Sans MS" panose="030F0702030302020204" pitchFamily="66" charset="0"/>
            </a:endParaRPr>
          </a:p>
          <a:p>
            <a:pPr algn="ctr"/>
            <a:endParaRPr lang="tr-TR" sz="11200" dirty="0" smtClean="0">
              <a:solidFill>
                <a:srgbClr val="002060"/>
              </a:solidFill>
              <a:latin typeface="Comic Sans MS" panose="030F0702030302020204" pitchFamily="66" charset="0"/>
            </a:endParaRPr>
          </a:p>
          <a:p>
            <a:pPr algn="ctr"/>
            <a:endParaRPr lang="tr-TR" sz="11200" dirty="0">
              <a:solidFill>
                <a:srgbClr val="002060"/>
              </a:solidFill>
              <a:latin typeface="Comic Sans MS" panose="030F0702030302020204" pitchFamily="66" charset="0"/>
            </a:endParaRPr>
          </a:p>
          <a:p>
            <a:pPr algn="ctr"/>
            <a:endParaRPr lang="tr-TR" sz="11200" dirty="0" smtClean="0">
              <a:solidFill>
                <a:srgbClr val="002060"/>
              </a:solidFill>
              <a:latin typeface="Comic Sans MS" panose="030F0702030302020204" pitchFamily="66" charset="0"/>
            </a:endParaRPr>
          </a:p>
          <a:p>
            <a:pPr algn="ctr"/>
            <a:endParaRPr lang="tr-TR" sz="11200" dirty="0">
              <a:solidFill>
                <a:srgbClr val="002060"/>
              </a:solidFill>
              <a:latin typeface="Comic Sans MS" panose="030F0702030302020204" pitchFamily="66" charset="0"/>
            </a:endParaRPr>
          </a:p>
          <a:p>
            <a:pPr algn="ctr"/>
            <a:endParaRPr lang="tr-TR" sz="11200" dirty="0" smtClean="0">
              <a:solidFill>
                <a:srgbClr val="002060"/>
              </a:solidFill>
              <a:latin typeface="Comic Sans MS" panose="030F0702030302020204" pitchFamily="66" charset="0"/>
            </a:endParaRPr>
          </a:p>
          <a:p>
            <a:pPr algn="ctr"/>
            <a:r>
              <a:rPr lang="tr-TR" sz="11200" dirty="0" smtClean="0">
                <a:solidFill>
                  <a:srgbClr val="002060"/>
                </a:solidFill>
                <a:latin typeface="Comic Sans MS" panose="030F0702030302020204" pitchFamily="66" charset="0"/>
              </a:rPr>
              <a:t>ETKİLİ İLETİŞİM TEKNİKLERİ NELERDİR ?</a:t>
            </a:r>
            <a:endParaRPr lang="tr-TR" sz="11200" dirty="0">
              <a:solidFill>
                <a:srgbClr val="002060"/>
              </a:solidFill>
              <a:latin typeface="Comic Sans MS" panose="030F0702030302020204" pitchFamily="66" charset="0"/>
            </a:endParaRPr>
          </a:p>
          <a:p>
            <a:endParaRPr lang="tr-TR" sz="7400" u="sng" dirty="0" smtClean="0">
              <a:solidFill>
                <a:srgbClr val="002060"/>
              </a:solidFill>
              <a:latin typeface="Comic Sans MS" panose="030F0702030302020204" pitchFamily="66" charset="0"/>
            </a:endParaRPr>
          </a:p>
          <a:p>
            <a:endParaRPr lang="tr-TR" dirty="0"/>
          </a:p>
        </p:txBody>
      </p:sp>
      <p:sp>
        <p:nvSpPr>
          <p:cNvPr id="4" name="İçerik Yer Tutucusu 3"/>
          <p:cNvSpPr>
            <a:spLocks noGrp="1"/>
          </p:cNvSpPr>
          <p:nvPr>
            <p:ph sz="half" idx="2"/>
          </p:nvPr>
        </p:nvSpPr>
        <p:spPr>
          <a:xfrm>
            <a:off x="-1" y="1681162"/>
            <a:ext cx="6146048" cy="5176838"/>
          </a:xfrm>
        </p:spPr>
        <p:txBody>
          <a:bodyPr>
            <a:normAutofit/>
          </a:bodyPr>
          <a:lstStyle/>
          <a:p>
            <a:r>
              <a:rPr lang="tr-TR" u="sng" dirty="0">
                <a:solidFill>
                  <a:srgbClr val="002060"/>
                </a:solidFill>
                <a:latin typeface="Comic Sans MS" panose="030F0702030302020204" pitchFamily="66" charset="0"/>
              </a:rPr>
              <a:t>4-Olumlu Olun</a:t>
            </a:r>
          </a:p>
          <a:p>
            <a:endParaRPr lang="tr-TR" dirty="0" smtClean="0">
              <a:latin typeface="Comic Sans MS" panose="030F0702030302020204" pitchFamily="66" charset="0"/>
            </a:endParaRPr>
          </a:p>
          <a:p>
            <a:r>
              <a:rPr lang="tr-TR" dirty="0" smtClean="0">
                <a:latin typeface="Comic Sans MS" panose="030F0702030302020204" pitchFamily="66" charset="0"/>
              </a:rPr>
              <a:t>Konuşma </a:t>
            </a:r>
            <a:r>
              <a:rPr lang="tr-TR" dirty="0">
                <a:latin typeface="Comic Sans MS" panose="030F0702030302020204" pitchFamily="66" charset="0"/>
              </a:rPr>
              <a:t>sırasında olumlu bir tavır </a:t>
            </a:r>
            <a:r>
              <a:rPr lang="tr-TR" dirty="0" smtClean="0">
                <a:latin typeface="Comic Sans MS" panose="030F0702030302020204" pitchFamily="66" charset="0"/>
              </a:rPr>
              <a:t>sergilemek </a:t>
            </a:r>
            <a:r>
              <a:rPr lang="tr-TR" dirty="0">
                <a:latin typeface="Comic Sans MS" panose="030F0702030302020204" pitchFamily="66" charset="0"/>
              </a:rPr>
              <a:t>iletişimin verimli geçmesine zemin hazırlar. </a:t>
            </a:r>
            <a:endParaRPr lang="tr-TR" dirty="0" smtClean="0">
              <a:latin typeface="Comic Sans MS" panose="030F0702030302020204" pitchFamily="66" charset="0"/>
            </a:endParaRPr>
          </a:p>
          <a:p>
            <a:r>
              <a:rPr lang="tr-TR" dirty="0" smtClean="0">
                <a:latin typeface="Comic Sans MS" panose="030F0702030302020204" pitchFamily="66" charset="0"/>
              </a:rPr>
              <a:t>Olumsuz iletişim </a:t>
            </a:r>
            <a:r>
              <a:rPr lang="tr-TR" dirty="0">
                <a:latin typeface="Comic Sans MS" panose="030F0702030302020204" pitchFamily="66" charset="0"/>
              </a:rPr>
              <a:t>tarzı amaçlanan mesajın verilmesi ya da alınmasını engeller, </a:t>
            </a:r>
            <a:r>
              <a:rPr lang="tr-TR" dirty="0" smtClean="0">
                <a:latin typeface="Comic Sans MS" panose="030F0702030302020204" pitchFamily="66" charset="0"/>
              </a:rPr>
              <a:t> </a:t>
            </a:r>
            <a:r>
              <a:rPr lang="tr-TR" dirty="0">
                <a:latin typeface="Comic Sans MS" panose="030F0702030302020204" pitchFamily="66" charset="0"/>
              </a:rPr>
              <a:t>kişiler etkin olmaktan çıkar, birbirlerine kapalı hale gelirler . </a:t>
            </a:r>
          </a:p>
          <a:p>
            <a:endParaRPr lang="tr-TR" dirty="0">
              <a:latin typeface="Comic Sans MS" panose="030F0702030302020204" pitchFamily="66" charset="0"/>
            </a:endParaRPr>
          </a:p>
        </p:txBody>
      </p:sp>
      <p:pic>
        <p:nvPicPr>
          <p:cNvPr id="7" name="İçerik Yer Tutucusu 6"/>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6146047" y="0"/>
            <a:ext cx="6045953" cy="6858000"/>
          </a:xfrm>
        </p:spPr>
      </p:pic>
    </p:spTree>
    <p:extLst>
      <p:ext uri="{BB962C8B-B14F-4D97-AF65-F5344CB8AC3E}">
        <p14:creationId xmlns:p14="http://schemas.microsoft.com/office/powerpoint/2010/main" val="9735402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 Oyun: “Olumsuz ve Olumlu Düşünmenin İletişime Etkisi”</a:t>
            </a:r>
          </a:p>
        </p:txBody>
      </p:sp>
      <p:sp>
        <p:nvSpPr>
          <p:cNvPr id="3" name="Metin Yer Tutucusu 2"/>
          <p:cNvSpPr>
            <a:spLocks noGrp="1"/>
          </p:cNvSpPr>
          <p:nvPr>
            <p:ph type="body" idx="1"/>
          </p:nvPr>
        </p:nvSpPr>
        <p:spPr/>
        <p:txBody>
          <a:bodyPr/>
          <a:lstStyle/>
          <a:p>
            <a:r>
              <a:rPr lang="tr-TR" dirty="0"/>
              <a:t>1. Sahne – Olumsuz Düşünme</a:t>
            </a:r>
          </a:p>
          <a:p>
            <a:endParaRPr lang="tr-TR" dirty="0"/>
          </a:p>
        </p:txBody>
      </p:sp>
      <p:sp>
        <p:nvSpPr>
          <p:cNvPr id="4" name="İçerik Yer Tutucusu 3"/>
          <p:cNvSpPr>
            <a:spLocks noGrp="1"/>
          </p:cNvSpPr>
          <p:nvPr>
            <p:ph sz="half" idx="2"/>
          </p:nvPr>
        </p:nvSpPr>
        <p:spPr>
          <a:xfrm>
            <a:off x="0" y="2505074"/>
            <a:ext cx="6093229" cy="4352925"/>
          </a:xfrm>
        </p:spPr>
        <p:txBody>
          <a:bodyPr>
            <a:normAutofit lnSpcReduction="10000"/>
          </a:bodyPr>
          <a:lstStyle/>
          <a:p>
            <a:r>
              <a:rPr lang="tr-TR" dirty="0" smtClean="0"/>
              <a:t>Durum</a:t>
            </a:r>
            <a:r>
              <a:rPr lang="tr-TR" dirty="0"/>
              <a:t>: </a:t>
            </a:r>
            <a:r>
              <a:rPr lang="tr-TR" dirty="0" smtClean="0"/>
              <a:t>Ayşe, raporu </a:t>
            </a:r>
            <a:r>
              <a:rPr lang="tr-TR" dirty="0"/>
              <a:t>zamanında </a:t>
            </a:r>
            <a:r>
              <a:rPr lang="tr-TR" dirty="0" smtClean="0"/>
              <a:t>teslim etmedi.</a:t>
            </a:r>
            <a:endParaRPr lang="tr-TR" dirty="0"/>
          </a:p>
          <a:p>
            <a:r>
              <a:rPr lang="tr-TR" dirty="0"/>
              <a:t>Arkadaşı (olumsuz düşünerek):</a:t>
            </a:r>
          </a:p>
          <a:p>
            <a:r>
              <a:rPr lang="tr-TR" dirty="0"/>
              <a:t>“Sen yüzünden işler aksadı, her zaman böyle </a:t>
            </a:r>
            <a:r>
              <a:rPr lang="tr-TR" dirty="0" err="1" smtClean="0"/>
              <a:t>yapıyorsun.Çok</a:t>
            </a:r>
            <a:r>
              <a:rPr lang="tr-TR" dirty="0" smtClean="0"/>
              <a:t> </a:t>
            </a:r>
            <a:r>
              <a:rPr lang="tr-TR" dirty="0" err="1" smtClean="0"/>
              <a:t>sorumsuzsun,Sana</a:t>
            </a:r>
            <a:r>
              <a:rPr lang="tr-TR" dirty="0" smtClean="0"/>
              <a:t> </a:t>
            </a:r>
            <a:r>
              <a:rPr lang="tr-TR" dirty="0"/>
              <a:t>Güven </a:t>
            </a:r>
            <a:r>
              <a:rPr lang="tr-TR" dirty="0" err="1" smtClean="0"/>
              <a:t>Olmaz”dedi</a:t>
            </a:r>
            <a:r>
              <a:rPr lang="tr-TR" dirty="0" smtClean="0"/>
              <a:t>.</a:t>
            </a:r>
            <a:endParaRPr lang="tr-TR" dirty="0"/>
          </a:p>
          <a:p>
            <a:r>
              <a:rPr lang="tr-TR" dirty="0"/>
              <a:t>Sonuç: Gerginlik, motivasyon kaybı, iletişim kopukluğu</a:t>
            </a:r>
            <a:r>
              <a:rPr lang="tr-TR" dirty="0" smtClean="0"/>
              <a:t>.</a:t>
            </a:r>
          </a:p>
          <a:p>
            <a:r>
              <a:rPr lang="tr-TR" dirty="0"/>
              <a:t>Olumsuz iletişim = savunma + stres + uzaklaşma</a:t>
            </a:r>
          </a:p>
          <a:p>
            <a:endParaRPr lang="tr-TR" dirty="0"/>
          </a:p>
        </p:txBody>
      </p:sp>
      <p:sp>
        <p:nvSpPr>
          <p:cNvPr id="5" name="Metin Yer Tutucusu 4"/>
          <p:cNvSpPr>
            <a:spLocks noGrp="1"/>
          </p:cNvSpPr>
          <p:nvPr>
            <p:ph type="body" sz="quarter" idx="3"/>
          </p:nvPr>
        </p:nvSpPr>
        <p:spPr>
          <a:xfrm>
            <a:off x="6172200" y="1471353"/>
            <a:ext cx="6019800" cy="473825"/>
          </a:xfrm>
        </p:spPr>
        <p:txBody>
          <a:bodyPr/>
          <a:lstStyle/>
          <a:p>
            <a:r>
              <a:rPr lang="tr-TR" dirty="0"/>
              <a:t>2. Sahne – Olumlu Düşünme</a:t>
            </a:r>
          </a:p>
        </p:txBody>
      </p:sp>
      <p:sp>
        <p:nvSpPr>
          <p:cNvPr id="6" name="İçerik Yer Tutucusu 5"/>
          <p:cNvSpPr>
            <a:spLocks noGrp="1"/>
          </p:cNvSpPr>
          <p:nvPr>
            <p:ph sz="quarter" idx="4"/>
          </p:nvPr>
        </p:nvSpPr>
        <p:spPr>
          <a:xfrm>
            <a:off x="6172200" y="2505074"/>
            <a:ext cx="6019800" cy="4352925"/>
          </a:xfrm>
        </p:spPr>
        <p:txBody>
          <a:bodyPr>
            <a:normAutofit/>
          </a:bodyPr>
          <a:lstStyle/>
          <a:p>
            <a:r>
              <a:rPr lang="tr-TR" dirty="0"/>
              <a:t>Durum: Aynı olay tekrar oynanır.</a:t>
            </a:r>
          </a:p>
          <a:p>
            <a:r>
              <a:rPr lang="tr-TR" dirty="0"/>
              <a:t>Arkadaşı (olumlu düşünerek):</a:t>
            </a:r>
          </a:p>
          <a:p>
            <a:r>
              <a:rPr lang="tr-TR" dirty="0" smtClean="0"/>
              <a:t>“Rapor  </a:t>
            </a:r>
            <a:r>
              <a:rPr lang="tr-TR" dirty="0"/>
              <a:t>gecikmiş ama önemli değil, birlikte hızla toparlarız. Bir dahaki sefere planlamada destek olabilirim</a:t>
            </a:r>
            <a:r>
              <a:rPr lang="tr-TR" dirty="0" smtClean="0"/>
              <a:t>.”</a:t>
            </a:r>
            <a:endParaRPr lang="tr-TR" dirty="0"/>
          </a:p>
          <a:p>
            <a:r>
              <a:rPr lang="tr-TR" dirty="0"/>
              <a:t>Sonuç: İş birliği, güven ve olumlu iletişim ortamı</a:t>
            </a:r>
            <a:r>
              <a:rPr lang="tr-TR" dirty="0" smtClean="0"/>
              <a:t>.</a:t>
            </a:r>
          </a:p>
          <a:p>
            <a:r>
              <a:rPr lang="tr-TR" dirty="0"/>
              <a:t>Olumlu iletişim = çözüm + ilişki + motivasyon</a:t>
            </a:r>
          </a:p>
        </p:txBody>
      </p:sp>
    </p:spTree>
    <p:extLst>
      <p:ext uri="{BB962C8B-B14F-4D97-AF65-F5344CB8AC3E}">
        <p14:creationId xmlns:p14="http://schemas.microsoft.com/office/powerpoint/2010/main" val="12538137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1" y="0"/>
            <a:ext cx="12192001" cy="650449"/>
          </a:xfrm>
        </p:spPr>
        <p:txBody>
          <a:bodyPr>
            <a:normAutofit/>
          </a:bodyPr>
          <a:lstStyle/>
          <a:p>
            <a:endParaRPr lang="tr-TR" u="sng" dirty="0">
              <a:solidFill>
                <a:srgbClr val="002060"/>
              </a:solidFill>
              <a:latin typeface="Comic Sans MS" panose="030F0702030302020204" pitchFamily="66" charset="0"/>
            </a:endParaRPr>
          </a:p>
          <a:p>
            <a:endParaRPr lang="tr-TR" u="sng" dirty="0">
              <a:solidFill>
                <a:srgbClr val="002060"/>
              </a:solidFill>
              <a:latin typeface="Comic Sans MS" panose="030F0702030302020204" pitchFamily="66" charset="0"/>
            </a:endParaRPr>
          </a:p>
          <a:p>
            <a:pPr algn="ctr"/>
            <a:endParaRPr lang="tr-TR" sz="8600" dirty="0" smtClean="0">
              <a:solidFill>
                <a:srgbClr val="002060"/>
              </a:solidFill>
              <a:latin typeface="Comic Sans MS" panose="030F0702030302020204" pitchFamily="66" charset="0"/>
            </a:endParaRPr>
          </a:p>
          <a:p>
            <a:pPr algn="ctr"/>
            <a:endParaRPr lang="tr-TR" sz="8600" dirty="0">
              <a:solidFill>
                <a:srgbClr val="002060"/>
              </a:solidFill>
              <a:latin typeface="Comic Sans MS" panose="030F0702030302020204" pitchFamily="66" charset="0"/>
            </a:endParaRPr>
          </a:p>
          <a:p>
            <a:pPr algn="ctr"/>
            <a:endParaRPr lang="tr-TR" sz="8600" dirty="0" smtClean="0">
              <a:solidFill>
                <a:srgbClr val="002060"/>
              </a:solidFill>
              <a:latin typeface="Comic Sans MS" panose="030F0702030302020204" pitchFamily="66" charset="0"/>
            </a:endParaRPr>
          </a:p>
          <a:p>
            <a:pPr algn="ctr"/>
            <a:endParaRPr lang="tr-TR" sz="8600" dirty="0">
              <a:solidFill>
                <a:srgbClr val="002060"/>
              </a:solidFill>
              <a:latin typeface="Comic Sans MS" panose="030F0702030302020204" pitchFamily="66" charset="0"/>
            </a:endParaRPr>
          </a:p>
          <a:p>
            <a:pPr algn="ctr"/>
            <a:endParaRPr lang="tr-TR" sz="8600" dirty="0" smtClean="0">
              <a:solidFill>
                <a:srgbClr val="002060"/>
              </a:solidFill>
              <a:latin typeface="Comic Sans MS" panose="030F0702030302020204" pitchFamily="66" charset="0"/>
            </a:endParaRPr>
          </a:p>
          <a:p>
            <a:pPr algn="ctr"/>
            <a:endParaRPr lang="tr-TR" sz="8600" dirty="0">
              <a:solidFill>
                <a:srgbClr val="002060"/>
              </a:solidFill>
              <a:latin typeface="Comic Sans MS" panose="030F0702030302020204" pitchFamily="66" charset="0"/>
            </a:endParaRPr>
          </a:p>
          <a:p>
            <a:pPr algn="ctr"/>
            <a:endParaRPr lang="tr-TR" sz="8600" dirty="0" smtClean="0">
              <a:solidFill>
                <a:srgbClr val="002060"/>
              </a:solidFill>
              <a:latin typeface="Comic Sans MS" panose="030F0702030302020204" pitchFamily="66" charset="0"/>
            </a:endParaRPr>
          </a:p>
          <a:p>
            <a:pPr algn="ctr"/>
            <a:endParaRPr lang="tr-TR" sz="8600" dirty="0" smtClean="0">
              <a:solidFill>
                <a:srgbClr val="002060"/>
              </a:solidFill>
              <a:latin typeface="Comic Sans MS" panose="030F0702030302020204" pitchFamily="66" charset="0"/>
            </a:endParaRPr>
          </a:p>
          <a:p>
            <a:pPr algn="ctr"/>
            <a:endParaRPr lang="tr-TR" sz="8600" dirty="0">
              <a:solidFill>
                <a:srgbClr val="002060"/>
              </a:solidFill>
              <a:latin typeface="Comic Sans MS" panose="030F0702030302020204" pitchFamily="66" charset="0"/>
            </a:endParaRPr>
          </a:p>
          <a:p>
            <a:pPr algn="ctr"/>
            <a:endParaRPr lang="tr-TR" sz="8600" dirty="0" smtClean="0">
              <a:solidFill>
                <a:srgbClr val="002060"/>
              </a:solidFill>
              <a:latin typeface="Comic Sans MS" panose="030F0702030302020204" pitchFamily="66" charset="0"/>
            </a:endParaRPr>
          </a:p>
          <a:p>
            <a:pPr algn="ctr"/>
            <a:endParaRPr lang="tr-TR" sz="8600" dirty="0">
              <a:solidFill>
                <a:srgbClr val="002060"/>
              </a:solidFill>
              <a:latin typeface="Comic Sans MS" panose="030F0702030302020204" pitchFamily="66" charset="0"/>
            </a:endParaRPr>
          </a:p>
          <a:p>
            <a:pPr algn="ctr"/>
            <a:endParaRPr lang="tr-TR" sz="8600" dirty="0" smtClean="0">
              <a:solidFill>
                <a:srgbClr val="002060"/>
              </a:solidFill>
              <a:latin typeface="Comic Sans MS" panose="030F0702030302020204" pitchFamily="66" charset="0"/>
            </a:endParaRPr>
          </a:p>
          <a:p>
            <a:pPr algn="ctr"/>
            <a:endParaRPr lang="tr-TR" sz="8600" dirty="0">
              <a:solidFill>
                <a:srgbClr val="002060"/>
              </a:solidFill>
              <a:latin typeface="Comic Sans MS" panose="030F0702030302020204" pitchFamily="66" charset="0"/>
            </a:endParaRPr>
          </a:p>
          <a:p>
            <a:pPr algn="ctr"/>
            <a:endParaRPr lang="tr-TR" sz="8600" dirty="0" smtClean="0">
              <a:solidFill>
                <a:srgbClr val="002060"/>
              </a:solidFill>
              <a:latin typeface="Comic Sans MS" panose="030F0702030302020204" pitchFamily="66" charset="0"/>
            </a:endParaRPr>
          </a:p>
          <a:p>
            <a:pPr algn="ctr"/>
            <a:endParaRPr lang="tr-TR" sz="8600" dirty="0" smtClean="0">
              <a:solidFill>
                <a:srgbClr val="002060"/>
              </a:solidFill>
              <a:latin typeface="Comic Sans MS" panose="030F0702030302020204" pitchFamily="66" charset="0"/>
            </a:endParaRPr>
          </a:p>
          <a:p>
            <a:pPr algn="ctr"/>
            <a:endParaRPr lang="tr-TR" sz="8600" dirty="0" smtClean="0">
              <a:solidFill>
                <a:srgbClr val="002060"/>
              </a:solidFill>
              <a:latin typeface="Comic Sans MS" panose="030F0702030302020204" pitchFamily="66" charset="0"/>
            </a:endParaRPr>
          </a:p>
          <a:p>
            <a:pPr algn="ctr"/>
            <a:endParaRPr lang="tr-TR" sz="8600" dirty="0">
              <a:solidFill>
                <a:srgbClr val="002060"/>
              </a:solidFill>
              <a:latin typeface="Comic Sans MS" panose="030F0702030302020204" pitchFamily="66" charset="0"/>
            </a:endParaRPr>
          </a:p>
          <a:p>
            <a:pPr algn="ctr"/>
            <a:endParaRPr lang="tr-TR" sz="8600" dirty="0" smtClean="0">
              <a:solidFill>
                <a:srgbClr val="002060"/>
              </a:solidFill>
              <a:latin typeface="Comic Sans MS" panose="030F0702030302020204" pitchFamily="66" charset="0"/>
            </a:endParaRPr>
          </a:p>
          <a:p>
            <a:pPr algn="ctr"/>
            <a:endParaRPr lang="tr-TR" sz="8600" dirty="0">
              <a:solidFill>
                <a:srgbClr val="002060"/>
              </a:solidFill>
              <a:latin typeface="Comic Sans MS" panose="030F0702030302020204" pitchFamily="66" charset="0"/>
            </a:endParaRPr>
          </a:p>
          <a:p>
            <a:pPr algn="ctr"/>
            <a:endParaRPr lang="tr-TR" sz="8600" dirty="0" smtClean="0">
              <a:solidFill>
                <a:srgbClr val="002060"/>
              </a:solidFill>
              <a:latin typeface="Comic Sans MS" panose="030F0702030302020204" pitchFamily="66" charset="0"/>
            </a:endParaRPr>
          </a:p>
          <a:p>
            <a:pPr algn="ctr"/>
            <a:endParaRPr lang="tr-TR" sz="8600" dirty="0">
              <a:solidFill>
                <a:srgbClr val="002060"/>
              </a:solidFill>
              <a:latin typeface="Comic Sans MS" panose="030F0702030302020204" pitchFamily="66" charset="0"/>
            </a:endParaRPr>
          </a:p>
          <a:p>
            <a:pPr algn="ctr"/>
            <a:endParaRPr lang="tr-TR" sz="8600" dirty="0" smtClean="0">
              <a:solidFill>
                <a:srgbClr val="002060"/>
              </a:solidFill>
              <a:latin typeface="Comic Sans MS" panose="030F0702030302020204" pitchFamily="66" charset="0"/>
            </a:endParaRPr>
          </a:p>
          <a:p>
            <a:pPr algn="ctr"/>
            <a:endParaRPr lang="tr-TR" sz="8600" dirty="0">
              <a:solidFill>
                <a:srgbClr val="002060"/>
              </a:solidFill>
              <a:latin typeface="Comic Sans MS" panose="030F0702030302020204" pitchFamily="66" charset="0"/>
            </a:endParaRPr>
          </a:p>
          <a:p>
            <a:pPr algn="ctr"/>
            <a:endParaRPr lang="tr-TR" sz="8600" dirty="0" smtClean="0">
              <a:solidFill>
                <a:srgbClr val="002060"/>
              </a:solidFill>
              <a:latin typeface="Comic Sans MS" panose="030F0702030302020204" pitchFamily="66" charset="0"/>
            </a:endParaRPr>
          </a:p>
          <a:p>
            <a:pPr algn="ctr"/>
            <a:endParaRPr lang="tr-TR" sz="8600" dirty="0">
              <a:solidFill>
                <a:srgbClr val="002060"/>
              </a:solidFill>
              <a:latin typeface="Comic Sans MS" panose="030F0702030302020204" pitchFamily="66" charset="0"/>
            </a:endParaRPr>
          </a:p>
          <a:p>
            <a:pPr algn="ctr"/>
            <a:endParaRPr lang="tr-TR" sz="8600" dirty="0" smtClean="0">
              <a:solidFill>
                <a:srgbClr val="002060"/>
              </a:solidFill>
              <a:latin typeface="Comic Sans MS" panose="030F0702030302020204" pitchFamily="66" charset="0"/>
            </a:endParaRPr>
          </a:p>
          <a:p>
            <a:pPr algn="ctr"/>
            <a:endParaRPr lang="tr-TR" sz="8600" dirty="0">
              <a:solidFill>
                <a:srgbClr val="002060"/>
              </a:solidFill>
              <a:latin typeface="Comic Sans MS" panose="030F0702030302020204" pitchFamily="66" charset="0"/>
            </a:endParaRPr>
          </a:p>
          <a:p>
            <a:pPr algn="ctr"/>
            <a:endParaRPr lang="tr-TR" sz="8600" dirty="0" smtClean="0">
              <a:solidFill>
                <a:srgbClr val="002060"/>
              </a:solidFill>
              <a:latin typeface="Comic Sans MS" panose="030F0702030302020204" pitchFamily="66" charset="0"/>
            </a:endParaRPr>
          </a:p>
          <a:p>
            <a:pPr algn="ctr"/>
            <a:endParaRPr lang="tr-TR" sz="8600" dirty="0">
              <a:solidFill>
                <a:srgbClr val="002060"/>
              </a:solidFill>
              <a:latin typeface="Comic Sans MS" panose="030F0702030302020204" pitchFamily="66" charset="0"/>
            </a:endParaRPr>
          </a:p>
          <a:p>
            <a:pPr algn="ctr"/>
            <a:endParaRPr lang="tr-TR" sz="8600" dirty="0" smtClean="0">
              <a:solidFill>
                <a:srgbClr val="002060"/>
              </a:solidFill>
              <a:latin typeface="Comic Sans MS" panose="030F0702030302020204" pitchFamily="66" charset="0"/>
            </a:endParaRPr>
          </a:p>
          <a:p>
            <a:pPr algn="ctr"/>
            <a:endParaRPr lang="tr-TR" sz="8600" dirty="0">
              <a:solidFill>
                <a:srgbClr val="002060"/>
              </a:solidFill>
              <a:latin typeface="Comic Sans MS" panose="030F0702030302020204" pitchFamily="66" charset="0"/>
            </a:endParaRPr>
          </a:p>
          <a:p>
            <a:pPr algn="ctr"/>
            <a:endParaRPr lang="tr-TR" sz="8600" dirty="0" smtClean="0">
              <a:solidFill>
                <a:srgbClr val="002060"/>
              </a:solidFill>
              <a:latin typeface="Comic Sans MS" panose="030F0702030302020204" pitchFamily="66" charset="0"/>
            </a:endParaRPr>
          </a:p>
          <a:p>
            <a:pPr algn="ctr"/>
            <a:endParaRPr lang="tr-TR" sz="8600" dirty="0">
              <a:solidFill>
                <a:srgbClr val="002060"/>
              </a:solidFill>
              <a:latin typeface="Comic Sans MS" panose="030F0702030302020204" pitchFamily="66" charset="0"/>
            </a:endParaRPr>
          </a:p>
          <a:p>
            <a:pPr algn="ctr"/>
            <a:endParaRPr lang="tr-TR" sz="8600" dirty="0" smtClean="0">
              <a:solidFill>
                <a:srgbClr val="002060"/>
              </a:solidFill>
              <a:latin typeface="Comic Sans MS" panose="030F0702030302020204" pitchFamily="66" charset="0"/>
            </a:endParaRPr>
          </a:p>
          <a:p>
            <a:pPr algn="ctr"/>
            <a:endParaRPr lang="tr-TR" sz="8600" dirty="0">
              <a:solidFill>
                <a:srgbClr val="002060"/>
              </a:solidFill>
              <a:latin typeface="Comic Sans MS" panose="030F0702030302020204" pitchFamily="66" charset="0"/>
            </a:endParaRPr>
          </a:p>
          <a:p>
            <a:pPr algn="ctr"/>
            <a:endParaRPr lang="tr-TR" sz="8600" dirty="0" smtClean="0">
              <a:solidFill>
                <a:srgbClr val="002060"/>
              </a:solidFill>
              <a:latin typeface="Comic Sans MS" panose="030F0702030302020204" pitchFamily="66" charset="0"/>
            </a:endParaRPr>
          </a:p>
          <a:p>
            <a:pPr algn="ctr"/>
            <a:endParaRPr lang="tr-TR" sz="8600" dirty="0">
              <a:solidFill>
                <a:srgbClr val="002060"/>
              </a:solidFill>
              <a:latin typeface="Comic Sans MS" panose="030F0702030302020204" pitchFamily="66" charset="0"/>
            </a:endParaRPr>
          </a:p>
          <a:p>
            <a:pPr algn="ctr"/>
            <a:endParaRPr lang="tr-TR" sz="8600" dirty="0" smtClean="0">
              <a:solidFill>
                <a:srgbClr val="002060"/>
              </a:solidFill>
              <a:latin typeface="Comic Sans MS" panose="030F0702030302020204" pitchFamily="66" charset="0"/>
            </a:endParaRPr>
          </a:p>
          <a:p>
            <a:pPr algn="ctr"/>
            <a:endParaRPr lang="tr-TR" sz="8600" dirty="0">
              <a:solidFill>
                <a:srgbClr val="002060"/>
              </a:solidFill>
              <a:latin typeface="Comic Sans MS" panose="030F0702030302020204" pitchFamily="66" charset="0"/>
            </a:endParaRPr>
          </a:p>
          <a:p>
            <a:pPr algn="ctr"/>
            <a:endParaRPr lang="tr-TR" sz="8600" dirty="0" smtClean="0">
              <a:solidFill>
                <a:srgbClr val="002060"/>
              </a:solidFill>
              <a:latin typeface="Comic Sans MS" panose="030F0702030302020204" pitchFamily="66" charset="0"/>
            </a:endParaRPr>
          </a:p>
          <a:p>
            <a:pPr algn="ctr"/>
            <a:endParaRPr lang="tr-TR" sz="8600" dirty="0">
              <a:solidFill>
                <a:srgbClr val="002060"/>
              </a:solidFill>
              <a:latin typeface="Comic Sans MS" panose="030F0702030302020204" pitchFamily="66" charset="0"/>
            </a:endParaRPr>
          </a:p>
          <a:p>
            <a:pPr algn="ctr"/>
            <a:endParaRPr lang="tr-TR" sz="8600" dirty="0" smtClean="0">
              <a:solidFill>
                <a:srgbClr val="002060"/>
              </a:solidFill>
              <a:latin typeface="Comic Sans MS" panose="030F0702030302020204" pitchFamily="66" charset="0"/>
            </a:endParaRPr>
          </a:p>
          <a:p>
            <a:pPr algn="ctr"/>
            <a:endParaRPr lang="tr-TR" sz="8600" dirty="0">
              <a:solidFill>
                <a:srgbClr val="002060"/>
              </a:solidFill>
              <a:latin typeface="Comic Sans MS" panose="030F0702030302020204" pitchFamily="66" charset="0"/>
            </a:endParaRPr>
          </a:p>
          <a:p>
            <a:pPr algn="ctr"/>
            <a:endParaRPr lang="tr-TR" sz="8600" dirty="0" smtClean="0">
              <a:solidFill>
                <a:srgbClr val="002060"/>
              </a:solidFill>
              <a:latin typeface="Comic Sans MS" panose="030F0702030302020204" pitchFamily="66" charset="0"/>
            </a:endParaRPr>
          </a:p>
          <a:p>
            <a:pPr algn="ctr"/>
            <a:endParaRPr lang="tr-TR" u="sng" dirty="0" smtClean="0">
              <a:solidFill>
                <a:srgbClr val="002060"/>
              </a:solidFill>
              <a:latin typeface="Comic Sans MS" panose="030F0702030302020204" pitchFamily="66" charset="0"/>
            </a:endParaRPr>
          </a:p>
          <a:p>
            <a:pPr algn="ctr"/>
            <a:endParaRPr lang="tr-TR" dirty="0"/>
          </a:p>
        </p:txBody>
      </p:sp>
      <p:sp>
        <p:nvSpPr>
          <p:cNvPr id="4" name="İçerik Yer Tutucusu 3"/>
          <p:cNvSpPr>
            <a:spLocks noGrp="1"/>
          </p:cNvSpPr>
          <p:nvPr>
            <p:ph sz="half" idx="2"/>
          </p:nvPr>
        </p:nvSpPr>
        <p:spPr>
          <a:xfrm>
            <a:off x="-1" y="650448"/>
            <a:ext cx="6722533" cy="6207550"/>
          </a:xfrm>
        </p:spPr>
        <p:txBody>
          <a:bodyPr>
            <a:normAutofit/>
          </a:bodyPr>
          <a:lstStyle/>
          <a:p>
            <a:pPr marL="0" indent="0">
              <a:buNone/>
            </a:pPr>
            <a:endParaRPr lang="tr-TR" sz="2400" u="sng" dirty="0" smtClean="0">
              <a:solidFill>
                <a:srgbClr val="002060"/>
              </a:solidFill>
              <a:latin typeface="Comic Sans MS" panose="030F0702030302020204" pitchFamily="66" charset="0"/>
            </a:endParaRPr>
          </a:p>
          <a:p>
            <a:pPr marL="0" indent="0">
              <a:buNone/>
            </a:pPr>
            <a:r>
              <a:rPr lang="tr-TR" u="sng" dirty="0" smtClean="0">
                <a:solidFill>
                  <a:srgbClr val="002060"/>
                </a:solidFill>
                <a:latin typeface="Comic Sans MS" panose="030F0702030302020204" pitchFamily="66" charset="0"/>
              </a:rPr>
              <a:t>5-Güven </a:t>
            </a:r>
            <a:r>
              <a:rPr lang="tr-TR" u="sng" dirty="0">
                <a:solidFill>
                  <a:srgbClr val="002060"/>
                </a:solidFill>
                <a:latin typeface="Comic Sans MS" panose="030F0702030302020204" pitchFamily="66" charset="0"/>
              </a:rPr>
              <a:t>Verin</a:t>
            </a:r>
          </a:p>
          <a:p>
            <a:pPr marL="0" indent="0">
              <a:buNone/>
            </a:pPr>
            <a:r>
              <a:rPr lang="tr-TR" dirty="0" smtClean="0">
                <a:latin typeface="Comic Sans MS" panose="030F0702030302020204" pitchFamily="66" charset="0"/>
              </a:rPr>
              <a:t>Başarılı </a:t>
            </a:r>
            <a:r>
              <a:rPr lang="tr-TR" dirty="0">
                <a:latin typeface="Comic Sans MS" panose="030F0702030302020204" pitchFamily="66" charset="0"/>
              </a:rPr>
              <a:t>iletişimciler konuştukları kişilerde rahatlık ve </a:t>
            </a:r>
            <a:r>
              <a:rPr lang="tr-TR" dirty="0" smtClean="0">
                <a:latin typeface="Comic Sans MS" panose="030F0702030302020204" pitchFamily="66" charset="0"/>
              </a:rPr>
              <a:t>güven oluştururlar</a:t>
            </a:r>
            <a:r>
              <a:rPr lang="tr-TR" dirty="0">
                <a:latin typeface="Comic Sans MS" panose="030F0702030302020204" pitchFamily="66" charset="0"/>
              </a:rPr>
              <a:t>. </a:t>
            </a:r>
            <a:endParaRPr lang="tr-TR" dirty="0" smtClean="0">
              <a:latin typeface="Comic Sans MS" panose="030F0702030302020204" pitchFamily="66" charset="0"/>
            </a:endParaRPr>
          </a:p>
          <a:p>
            <a:pPr marL="0" indent="0">
              <a:buNone/>
            </a:pPr>
            <a:endParaRPr lang="tr-TR" dirty="0" smtClean="0">
              <a:latin typeface="Comic Sans MS" panose="030F0702030302020204" pitchFamily="66" charset="0"/>
            </a:endParaRPr>
          </a:p>
          <a:p>
            <a:pPr marL="0" indent="0">
              <a:buNone/>
            </a:pPr>
            <a:r>
              <a:rPr lang="tr-TR" dirty="0" smtClean="0">
                <a:latin typeface="Comic Sans MS" panose="030F0702030302020204" pitchFamily="66" charset="0"/>
              </a:rPr>
              <a:t>Bunu </a:t>
            </a:r>
            <a:r>
              <a:rPr lang="tr-TR" dirty="0">
                <a:latin typeface="Comic Sans MS" panose="030F0702030302020204" pitchFamily="66" charset="0"/>
              </a:rPr>
              <a:t>beden dilini, yüz ifadelerini, ruh hallerini, ses tonlarını bilinçli bir şekilde kurulan iletişime uyumlandırarak yaparlar</a:t>
            </a:r>
            <a:r>
              <a:rPr lang="tr-TR" dirty="0" smtClean="0">
                <a:latin typeface="Comic Sans MS" panose="030F0702030302020204" pitchFamily="66" charset="0"/>
              </a:rPr>
              <a:t>.</a:t>
            </a:r>
          </a:p>
          <a:p>
            <a:endParaRPr lang="tr-TR" dirty="0"/>
          </a:p>
        </p:txBody>
      </p:sp>
      <p:pic>
        <p:nvPicPr>
          <p:cNvPr id="7" name="İçerik Yer Tutucusu 6"/>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6598763" y="763569"/>
            <a:ext cx="5593237" cy="6094430"/>
          </a:xfrm>
        </p:spPr>
      </p:pic>
      <p:pic>
        <p:nvPicPr>
          <p:cNvPr id="2" name="Resim 1"/>
          <p:cNvPicPr>
            <a:picLocks noChangeAspect="1"/>
          </p:cNvPicPr>
          <p:nvPr/>
        </p:nvPicPr>
        <p:blipFill>
          <a:blip r:embed="rId3"/>
          <a:stretch>
            <a:fillRect/>
          </a:stretch>
        </p:blipFill>
        <p:spPr>
          <a:xfrm>
            <a:off x="84841" y="113121"/>
            <a:ext cx="12107159" cy="537327"/>
          </a:xfrm>
          <a:prstGeom prst="rect">
            <a:avLst/>
          </a:prstGeom>
        </p:spPr>
      </p:pic>
    </p:spTree>
    <p:extLst>
      <p:ext uri="{BB962C8B-B14F-4D97-AF65-F5344CB8AC3E}">
        <p14:creationId xmlns:p14="http://schemas.microsoft.com/office/powerpoint/2010/main" val="5979775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1" y="-1"/>
            <a:ext cx="6542202" cy="1725105"/>
          </a:xfrm>
        </p:spPr>
        <p:txBody>
          <a:bodyPr>
            <a:normAutofit fontScale="92500"/>
          </a:bodyPr>
          <a:lstStyle/>
          <a:p>
            <a:endParaRPr lang="tr-TR" u="sng" dirty="0" smtClean="0">
              <a:solidFill>
                <a:srgbClr val="002060"/>
              </a:solidFill>
              <a:latin typeface="Comic Sans MS" panose="030F0702030302020204" pitchFamily="66" charset="0"/>
            </a:endParaRPr>
          </a:p>
          <a:p>
            <a:pPr algn="ctr"/>
            <a:r>
              <a:rPr lang="tr-TR" dirty="0" smtClean="0">
                <a:solidFill>
                  <a:srgbClr val="002060"/>
                </a:solidFill>
                <a:latin typeface="Comic Sans MS" panose="030F0702030302020204" pitchFamily="66" charset="0"/>
              </a:rPr>
              <a:t>ETKİLİ İLETİŞİM TEKNİKLERİ NELERDİR ?</a:t>
            </a:r>
            <a:endParaRPr lang="tr-TR" dirty="0">
              <a:solidFill>
                <a:srgbClr val="002060"/>
              </a:solidFill>
              <a:latin typeface="Comic Sans MS" panose="030F0702030302020204" pitchFamily="66" charset="0"/>
            </a:endParaRPr>
          </a:p>
          <a:p>
            <a:endParaRPr lang="tr-TR" u="sng" dirty="0">
              <a:solidFill>
                <a:srgbClr val="002060"/>
              </a:solidFill>
              <a:latin typeface="Comic Sans MS" panose="030F0702030302020204" pitchFamily="66" charset="0"/>
            </a:endParaRPr>
          </a:p>
          <a:p>
            <a:r>
              <a:rPr lang="tr-TR" u="sng" dirty="0" smtClean="0">
                <a:solidFill>
                  <a:srgbClr val="002060"/>
                </a:solidFill>
                <a:latin typeface="Comic Sans MS" panose="030F0702030302020204" pitchFamily="66" charset="0"/>
              </a:rPr>
              <a:t>6-Aşırı </a:t>
            </a:r>
            <a:r>
              <a:rPr lang="tr-TR" u="sng" dirty="0">
                <a:solidFill>
                  <a:srgbClr val="002060"/>
                </a:solidFill>
                <a:latin typeface="Comic Sans MS" panose="030F0702030302020204" pitchFamily="66" charset="0"/>
              </a:rPr>
              <a:t>Bilgi Yüklenmesinden Kaçının</a:t>
            </a:r>
          </a:p>
          <a:p>
            <a:endParaRPr lang="tr-TR" dirty="0"/>
          </a:p>
        </p:txBody>
      </p:sp>
      <p:sp>
        <p:nvSpPr>
          <p:cNvPr id="4" name="İçerik Yer Tutucusu 3"/>
          <p:cNvSpPr>
            <a:spLocks noGrp="1"/>
          </p:cNvSpPr>
          <p:nvPr>
            <p:ph sz="half" idx="2"/>
          </p:nvPr>
        </p:nvSpPr>
        <p:spPr>
          <a:xfrm>
            <a:off x="-1" y="1725105"/>
            <a:ext cx="6542203" cy="5132895"/>
          </a:xfrm>
        </p:spPr>
        <p:txBody>
          <a:bodyPr>
            <a:normAutofit/>
          </a:bodyPr>
          <a:lstStyle/>
          <a:p>
            <a:r>
              <a:rPr lang="tr-TR" dirty="0" smtClean="0">
                <a:latin typeface="Comic Sans MS" panose="030F0702030302020204" pitchFamily="66" charset="0"/>
              </a:rPr>
              <a:t>Dinleyiciye </a:t>
            </a:r>
            <a:r>
              <a:rPr lang="tr-TR" dirty="0">
                <a:latin typeface="Comic Sans MS" panose="030F0702030302020204" pitchFamily="66" charset="0"/>
              </a:rPr>
              <a:t>peş peşe bilgi vererek kişiyi bilgi bombardımanına tutmak, kişide bilgi almaktan ziyade bunalma yaratabilir. </a:t>
            </a:r>
            <a:endParaRPr lang="tr-TR" dirty="0" smtClean="0">
              <a:latin typeface="Comic Sans MS" panose="030F0702030302020204" pitchFamily="66" charset="0"/>
            </a:endParaRPr>
          </a:p>
          <a:p>
            <a:r>
              <a:rPr lang="tr-TR" dirty="0" smtClean="0">
                <a:latin typeface="Comic Sans MS" panose="030F0702030302020204" pitchFamily="66" charset="0"/>
              </a:rPr>
              <a:t>Farkında bir iletişimci</a:t>
            </a:r>
            <a:r>
              <a:rPr lang="tr-TR" dirty="0">
                <a:latin typeface="Comic Sans MS" panose="030F0702030302020204" pitchFamily="66" charset="0"/>
              </a:rPr>
              <a:t>;</a:t>
            </a:r>
            <a:r>
              <a:rPr lang="tr-TR" dirty="0" smtClean="0">
                <a:latin typeface="Comic Sans MS" panose="030F0702030302020204" pitchFamily="66" charset="0"/>
              </a:rPr>
              <a:t> kısa </a:t>
            </a:r>
            <a:r>
              <a:rPr lang="tr-TR" dirty="0">
                <a:latin typeface="Comic Sans MS" panose="030F0702030302020204" pitchFamily="66" charset="0"/>
              </a:rPr>
              <a:t>ve öz bilgi verir ve böylelikle dinleyen kişiyi aşırı bilgiye boğmadan mesajını vermiş olur. </a:t>
            </a:r>
          </a:p>
          <a:p>
            <a:endParaRPr lang="tr-TR" dirty="0"/>
          </a:p>
        </p:txBody>
      </p:sp>
      <p:pic>
        <p:nvPicPr>
          <p:cNvPr id="9" name="İçerik Yer Tutucusu 8"/>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6542202" y="0"/>
            <a:ext cx="5913748" cy="6858000"/>
          </a:xfrm>
        </p:spPr>
      </p:pic>
    </p:spTree>
    <p:extLst>
      <p:ext uri="{BB962C8B-B14F-4D97-AF65-F5344CB8AC3E}">
        <p14:creationId xmlns:p14="http://schemas.microsoft.com/office/powerpoint/2010/main" val="30343204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1" y="169682"/>
            <a:ext cx="6907030" cy="1470582"/>
          </a:xfrm>
        </p:spPr>
        <p:txBody>
          <a:bodyPr>
            <a:normAutofit fontScale="25000" lnSpcReduction="20000"/>
          </a:bodyPr>
          <a:lstStyle/>
          <a:p>
            <a:endParaRPr lang="tr-TR" u="sng" dirty="0" smtClean="0">
              <a:solidFill>
                <a:srgbClr val="002060"/>
              </a:solidFill>
              <a:latin typeface="Comic Sans MS" panose="030F0702030302020204" pitchFamily="66" charset="0"/>
            </a:endParaRPr>
          </a:p>
          <a:p>
            <a:endParaRPr lang="tr-TR" u="sng" dirty="0">
              <a:solidFill>
                <a:srgbClr val="002060"/>
              </a:solidFill>
              <a:latin typeface="Comic Sans MS" panose="030F0702030302020204" pitchFamily="66" charset="0"/>
            </a:endParaRPr>
          </a:p>
          <a:p>
            <a:pPr algn="ctr"/>
            <a:r>
              <a:rPr lang="tr-TR" sz="7400" dirty="0" smtClean="0">
                <a:solidFill>
                  <a:srgbClr val="002060"/>
                </a:solidFill>
                <a:latin typeface="Comic Sans MS" panose="030F0702030302020204" pitchFamily="66" charset="0"/>
              </a:rPr>
              <a:t>ETKİLİ İLETİŞİM TEKNİKLERİ NELERDİR ?</a:t>
            </a:r>
          </a:p>
          <a:p>
            <a:endParaRPr lang="tr-TR" sz="7400" dirty="0">
              <a:solidFill>
                <a:srgbClr val="002060"/>
              </a:solidFill>
              <a:latin typeface="Comic Sans MS" panose="030F0702030302020204" pitchFamily="66" charset="0"/>
            </a:endParaRPr>
          </a:p>
          <a:p>
            <a:r>
              <a:rPr lang="tr-TR" sz="7400" u="sng" dirty="0" smtClean="0">
                <a:solidFill>
                  <a:srgbClr val="002060"/>
                </a:solidFill>
                <a:latin typeface="Comic Sans MS" panose="030F0702030302020204" pitchFamily="66" charset="0"/>
              </a:rPr>
              <a:t>7-Sessizliğin </a:t>
            </a:r>
            <a:r>
              <a:rPr lang="tr-TR" sz="7400" u="sng" dirty="0">
                <a:solidFill>
                  <a:srgbClr val="002060"/>
                </a:solidFill>
                <a:latin typeface="Comic Sans MS" panose="030F0702030302020204" pitchFamily="66" charset="0"/>
              </a:rPr>
              <a:t>Gücünden </a:t>
            </a:r>
            <a:r>
              <a:rPr lang="tr-TR" sz="7400" u="sng" dirty="0" smtClean="0">
                <a:solidFill>
                  <a:srgbClr val="002060"/>
                </a:solidFill>
                <a:latin typeface="Comic Sans MS" panose="030F0702030302020204" pitchFamily="66" charset="0"/>
              </a:rPr>
              <a:t>Faydalanın</a:t>
            </a:r>
          </a:p>
          <a:p>
            <a:endParaRPr lang="tr-TR" sz="2600" u="sng" dirty="0">
              <a:solidFill>
                <a:srgbClr val="002060"/>
              </a:solidFill>
              <a:latin typeface="Comic Sans MS" panose="030F0702030302020204" pitchFamily="66" charset="0"/>
            </a:endParaRPr>
          </a:p>
          <a:p>
            <a:endParaRPr lang="tr-TR" dirty="0">
              <a:latin typeface="Comic Sans MS" panose="030F0702030302020204" pitchFamily="66" charset="0"/>
            </a:endParaRPr>
          </a:p>
        </p:txBody>
      </p:sp>
      <p:sp>
        <p:nvSpPr>
          <p:cNvPr id="4" name="İçerik Yer Tutucusu 3"/>
          <p:cNvSpPr>
            <a:spLocks noGrp="1"/>
          </p:cNvSpPr>
          <p:nvPr>
            <p:ph sz="half" idx="2"/>
          </p:nvPr>
        </p:nvSpPr>
        <p:spPr>
          <a:xfrm>
            <a:off x="0" y="1168924"/>
            <a:ext cx="6907031" cy="5689076"/>
          </a:xfrm>
        </p:spPr>
        <p:txBody>
          <a:bodyPr>
            <a:normAutofit/>
          </a:bodyPr>
          <a:lstStyle/>
          <a:p>
            <a:endParaRPr lang="tr-TR" dirty="0" smtClean="0">
              <a:latin typeface="Comic Sans MS" panose="030F0702030302020204" pitchFamily="66" charset="0"/>
            </a:endParaRPr>
          </a:p>
          <a:p>
            <a:r>
              <a:rPr lang="tr-TR" sz="2400" dirty="0" smtClean="0">
                <a:latin typeface="Comic Sans MS" panose="030F0702030302020204" pitchFamily="66" charset="0"/>
              </a:rPr>
              <a:t>Başarılı </a:t>
            </a:r>
            <a:r>
              <a:rPr lang="tr-TR" sz="2400" dirty="0">
                <a:latin typeface="Comic Sans MS" panose="030F0702030302020204" pitchFamily="66" charset="0"/>
              </a:rPr>
              <a:t>iletişimciler, iletişim sırasından duraklamalar yaparak hem önemli bilgiler elde ederler hem de bir iletişimi niteliksiz kılan boş ve gereksiz konuşmaları da engellemiş olurlar. </a:t>
            </a:r>
            <a:endParaRPr lang="tr-TR" sz="2400" dirty="0" smtClean="0">
              <a:latin typeface="Comic Sans MS" panose="030F0702030302020204" pitchFamily="66" charset="0"/>
            </a:endParaRPr>
          </a:p>
          <a:p>
            <a:r>
              <a:rPr lang="tr-TR" sz="2400" dirty="0" smtClean="0">
                <a:latin typeface="Comic Sans MS" panose="030F0702030302020204" pitchFamily="66" charset="0"/>
              </a:rPr>
              <a:t>Verilen </a:t>
            </a:r>
            <a:r>
              <a:rPr lang="tr-TR" sz="2400" dirty="0">
                <a:latin typeface="Comic Sans MS" panose="030F0702030302020204" pitchFamily="66" charset="0"/>
              </a:rPr>
              <a:t>bir cevaba hemen cevap vermek yerine sessizliğin gücünü kullanarak dinleyicinin tam olarak ne istediğinden daha emin hale gelirsiniz. </a:t>
            </a:r>
            <a:endParaRPr lang="tr-TR" sz="2400" dirty="0" smtClean="0">
              <a:latin typeface="Comic Sans MS" panose="030F0702030302020204" pitchFamily="66" charset="0"/>
            </a:endParaRPr>
          </a:p>
          <a:p>
            <a:r>
              <a:rPr lang="tr-TR" sz="2400" dirty="0" smtClean="0">
                <a:latin typeface="Comic Sans MS" panose="030F0702030302020204" pitchFamily="66" charset="0"/>
              </a:rPr>
              <a:t>İyi </a:t>
            </a:r>
            <a:r>
              <a:rPr lang="tr-TR" sz="2400" dirty="0">
                <a:latin typeface="Comic Sans MS" panose="030F0702030302020204" pitchFamily="66" charset="0"/>
              </a:rPr>
              <a:t>bir </a:t>
            </a:r>
            <a:r>
              <a:rPr lang="tr-TR" sz="2400" dirty="0" smtClean="0">
                <a:latin typeface="Comic Sans MS" panose="030F0702030302020204" pitchFamily="66" charset="0"/>
              </a:rPr>
              <a:t>iletişimcinin çok fazla konuşması; </a:t>
            </a:r>
            <a:r>
              <a:rPr lang="tr-TR" sz="2400" dirty="0">
                <a:latin typeface="Comic Sans MS" panose="030F0702030302020204" pitchFamily="66" charset="0"/>
              </a:rPr>
              <a:t>diyaloğun net ve anlaşılır olmasını engeller dolayısıyla konuşma esnasında sessizlik molalarına önem verin ve ne söylemek istediğinizi her zaman düşünün . </a:t>
            </a:r>
          </a:p>
        </p:txBody>
      </p:sp>
      <p:pic>
        <p:nvPicPr>
          <p:cNvPr id="11" name="İçerik Yer Tutucusu 10"/>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6907032" y="0"/>
            <a:ext cx="5284968" cy="6858000"/>
          </a:xfrm>
        </p:spPr>
      </p:pic>
    </p:spTree>
    <p:extLst>
      <p:ext uri="{BB962C8B-B14F-4D97-AF65-F5344CB8AC3E}">
        <p14:creationId xmlns:p14="http://schemas.microsoft.com/office/powerpoint/2010/main" val="19833989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0" y="0"/>
            <a:ext cx="6172200" cy="2337846"/>
          </a:xfrm>
        </p:spPr>
        <p:txBody>
          <a:bodyPr>
            <a:noAutofit/>
          </a:bodyPr>
          <a:lstStyle/>
          <a:p>
            <a:endParaRPr lang="tr-TR" sz="2800" u="sng" dirty="0" smtClean="0">
              <a:solidFill>
                <a:srgbClr val="002060"/>
              </a:solidFill>
              <a:latin typeface="Comic Sans MS" panose="030F0702030302020204" pitchFamily="66" charset="0"/>
            </a:endParaRPr>
          </a:p>
          <a:p>
            <a:endParaRPr lang="tr-TR" sz="2800" u="sng" dirty="0">
              <a:solidFill>
                <a:srgbClr val="002060"/>
              </a:solidFill>
              <a:latin typeface="Comic Sans MS" panose="030F0702030302020204" pitchFamily="66" charset="0"/>
            </a:endParaRPr>
          </a:p>
          <a:p>
            <a:endParaRPr lang="tr-TR" sz="2800" u="sng" dirty="0" smtClean="0">
              <a:solidFill>
                <a:srgbClr val="002060"/>
              </a:solidFill>
              <a:latin typeface="Comic Sans MS" panose="030F0702030302020204" pitchFamily="66" charset="0"/>
            </a:endParaRPr>
          </a:p>
          <a:p>
            <a:pPr algn="ctr"/>
            <a:r>
              <a:rPr lang="tr-TR" sz="2800" dirty="0">
                <a:solidFill>
                  <a:srgbClr val="002060"/>
                </a:solidFill>
                <a:latin typeface="Comic Sans MS" panose="030F0702030302020204" pitchFamily="66" charset="0"/>
              </a:rPr>
              <a:t>ETKİLİ İLETİŞİM TEKNİKLERİ NELERDİR </a:t>
            </a:r>
            <a:r>
              <a:rPr lang="tr-TR" sz="2800" dirty="0" smtClean="0">
                <a:solidFill>
                  <a:srgbClr val="002060"/>
                </a:solidFill>
                <a:latin typeface="Comic Sans MS" panose="030F0702030302020204" pitchFamily="66" charset="0"/>
              </a:rPr>
              <a:t>?</a:t>
            </a:r>
          </a:p>
          <a:p>
            <a:endParaRPr lang="tr-TR" sz="2800" u="sng" dirty="0" smtClean="0">
              <a:solidFill>
                <a:srgbClr val="002060"/>
              </a:solidFill>
              <a:latin typeface="Comic Sans MS" panose="030F0702030302020204" pitchFamily="66" charset="0"/>
            </a:endParaRPr>
          </a:p>
          <a:p>
            <a:r>
              <a:rPr lang="tr-TR" sz="2800" u="sng" dirty="0" smtClean="0">
                <a:solidFill>
                  <a:srgbClr val="002060"/>
                </a:solidFill>
                <a:latin typeface="Comic Sans MS" panose="030F0702030302020204" pitchFamily="66" charset="0"/>
              </a:rPr>
              <a:t>8-Mizahın Etkili Gücünden Faydalanın </a:t>
            </a:r>
            <a:endParaRPr lang="tr-TR" sz="2800" u="sng" dirty="0">
              <a:solidFill>
                <a:srgbClr val="002060"/>
              </a:solidFill>
              <a:latin typeface="Comic Sans MS" panose="030F0702030302020204" pitchFamily="66" charset="0"/>
            </a:endParaRPr>
          </a:p>
        </p:txBody>
      </p:sp>
      <p:sp>
        <p:nvSpPr>
          <p:cNvPr id="4" name="İçerik Yer Tutucusu 3"/>
          <p:cNvSpPr>
            <a:spLocks noGrp="1"/>
          </p:cNvSpPr>
          <p:nvPr>
            <p:ph sz="half" idx="2"/>
          </p:nvPr>
        </p:nvSpPr>
        <p:spPr>
          <a:xfrm>
            <a:off x="0" y="2601797"/>
            <a:ext cx="6172200" cy="4256203"/>
          </a:xfrm>
        </p:spPr>
        <p:txBody>
          <a:bodyPr/>
          <a:lstStyle/>
          <a:p>
            <a:r>
              <a:rPr lang="tr-TR" sz="3200" dirty="0">
                <a:latin typeface="Comic Sans MS" panose="030F0702030302020204" pitchFamily="66" charset="0"/>
              </a:rPr>
              <a:t>Özellikle iletişimi yumuşatmak istediğiniz zamanlarda mizahın gücünden </a:t>
            </a:r>
            <a:r>
              <a:rPr lang="tr-TR" sz="3200" dirty="0" smtClean="0">
                <a:latin typeface="Comic Sans MS" panose="030F0702030302020204" pitchFamily="66" charset="0"/>
              </a:rPr>
              <a:t>faydalanmak, </a:t>
            </a:r>
            <a:r>
              <a:rPr lang="tr-TR" sz="3200" dirty="0">
                <a:latin typeface="Comic Sans MS" panose="030F0702030302020204" pitchFamily="66" charset="0"/>
              </a:rPr>
              <a:t>gerilimi azaltarak kurulmak istenen etkin iletişime tekrar yumuşak bir geçiş yapmanıza olanak verir. </a:t>
            </a:r>
            <a:endParaRPr lang="tr-TR" sz="3200" dirty="0" smtClean="0">
              <a:latin typeface="Comic Sans MS" panose="030F0702030302020204" pitchFamily="66" charset="0"/>
            </a:endParaRPr>
          </a:p>
          <a:p>
            <a:endParaRPr lang="tr-TR" dirty="0"/>
          </a:p>
        </p:txBody>
      </p:sp>
      <p:sp>
        <p:nvSpPr>
          <p:cNvPr id="5" name="Metin Yer Tutucusu 4"/>
          <p:cNvSpPr>
            <a:spLocks noGrp="1"/>
          </p:cNvSpPr>
          <p:nvPr>
            <p:ph type="body" sz="quarter" idx="3"/>
          </p:nvPr>
        </p:nvSpPr>
        <p:spPr/>
        <p:txBody>
          <a:bodyPr/>
          <a:lstStyle/>
          <a:p>
            <a:r>
              <a:rPr lang="tr-TR" dirty="0"/>
              <a:t>“Bir çalışan raporu eksik hazırlamış.”</a:t>
            </a:r>
          </a:p>
        </p:txBody>
      </p:sp>
      <p:sp>
        <p:nvSpPr>
          <p:cNvPr id="7" name="İçerik Yer Tutucusu 6"/>
          <p:cNvSpPr>
            <a:spLocks noGrp="1"/>
          </p:cNvSpPr>
          <p:nvPr>
            <p:ph sz="quarter" idx="4"/>
          </p:nvPr>
        </p:nvSpPr>
        <p:spPr>
          <a:xfrm>
            <a:off x="6172200" y="2505074"/>
            <a:ext cx="6019800" cy="4352925"/>
          </a:xfrm>
        </p:spPr>
        <p:txBody>
          <a:bodyPr>
            <a:normAutofit fontScale="92500"/>
          </a:bodyPr>
          <a:lstStyle/>
          <a:p>
            <a:r>
              <a:rPr lang="tr-TR" dirty="0"/>
              <a:t>Mizahsız / </a:t>
            </a:r>
            <a:r>
              <a:rPr lang="tr-TR"/>
              <a:t>Düz </a:t>
            </a:r>
            <a:r>
              <a:rPr lang="tr-TR" smtClean="0"/>
              <a:t>ve Sert</a:t>
            </a:r>
            <a:endParaRPr lang="tr-TR" dirty="0" smtClean="0"/>
          </a:p>
          <a:p>
            <a:pPr marL="0" indent="0">
              <a:buNone/>
            </a:pPr>
            <a:r>
              <a:rPr lang="tr-TR" dirty="0" err="1" smtClean="0"/>
              <a:t>Örnek</a:t>
            </a:r>
            <a:r>
              <a:rPr lang="tr-TR" dirty="0" err="1"/>
              <a:t>:“Raporda</a:t>
            </a:r>
            <a:r>
              <a:rPr lang="tr-TR" dirty="0"/>
              <a:t> bazı eksikler var, tamamlanması </a:t>
            </a:r>
            <a:r>
              <a:rPr lang="tr-TR" dirty="0" err="1"/>
              <a:t>gerekiyor.”“Daha</a:t>
            </a:r>
            <a:r>
              <a:rPr lang="tr-TR" dirty="0"/>
              <a:t> dikkatli hazırlanmalı</a:t>
            </a:r>
            <a:r>
              <a:rPr lang="tr-TR" dirty="0" smtClean="0"/>
              <a:t>.”</a:t>
            </a:r>
          </a:p>
          <a:p>
            <a:r>
              <a:rPr lang="tr-TR" dirty="0" smtClean="0"/>
              <a:t>Mizahlı/Nazik ve Komik</a:t>
            </a:r>
          </a:p>
          <a:p>
            <a:pPr marL="0" indent="0">
              <a:buNone/>
            </a:pPr>
            <a:r>
              <a:rPr lang="tr-TR" dirty="0"/>
              <a:t>Örnek:</a:t>
            </a:r>
          </a:p>
          <a:p>
            <a:r>
              <a:rPr lang="tr-TR" dirty="0"/>
              <a:t>“Rapor iyi başlamış ama bazı sayfalar izin almış gibi 😊 Tamamlarsak süper olacak.”</a:t>
            </a:r>
          </a:p>
          <a:p>
            <a:r>
              <a:rPr lang="tr-TR" dirty="0"/>
              <a:t>“Raporun bazı bölümleri tasarruf </a:t>
            </a:r>
            <a:r>
              <a:rPr lang="tr-TR" dirty="0" err="1"/>
              <a:t>moduna</a:t>
            </a:r>
            <a:r>
              <a:rPr lang="tr-TR" dirty="0"/>
              <a:t> geçmiş, birlikte tamamlayalım.”</a:t>
            </a:r>
          </a:p>
          <a:p>
            <a:pPr marL="0" indent="0">
              <a:buNone/>
            </a:pPr>
            <a:endParaRPr lang="tr-TR" dirty="0"/>
          </a:p>
        </p:txBody>
      </p:sp>
    </p:spTree>
    <p:extLst>
      <p:ext uri="{BB962C8B-B14F-4D97-AF65-F5344CB8AC3E}">
        <p14:creationId xmlns:p14="http://schemas.microsoft.com/office/powerpoint/2010/main" val="4612841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sz="2000" dirty="0">
                <a:latin typeface="Comic Sans MS" panose="030F0702030302020204" pitchFamily="66" charset="0"/>
              </a:rPr>
              <a:t>ETKİLİ İLETİŞİM TEKNİKLERİ NELERDİR ?</a:t>
            </a:r>
            <a:br>
              <a:rPr lang="tr-TR" sz="2000" dirty="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a:latin typeface="Comic Sans MS" panose="030F0702030302020204" pitchFamily="66" charset="0"/>
              </a:rPr>
              <a:t>9- GERİ BİLDİRİMİN ÖNEMİ : İletişim esnasında yanlış anlamaların olma olasılığı yüksektir ve bundan kaynaklanan problemleri engellemek </a:t>
            </a:r>
            <a:br>
              <a:rPr lang="tr-TR" sz="2000" dirty="0">
                <a:latin typeface="Comic Sans MS" panose="030F0702030302020204" pitchFamily="66" charset="0"/>
              </a:rPr>
            </a:br>
            <a:endParaRPr lang="tr-TR" sz="2000" dirty="0">
              <a:latin typeface="Comic Sans MS" panose="030F0702030302020204" pitchFamily="66" charset="0"/>
            </a:endParaRPr>
          </a:p>
        </p:txBody>
      </p:sp>
      <p:sp>
        <p:nvSpPr>
          <p:cNvPr id="3" name="Metin Yer Tutucusu 2"/>
          <p:cNvSpPr>
            <a:spLocks noGrp="1"/>
          </p:cNvSpPr>
          <p:nvPr>
            <p:ph type="body" idx="1"/>
          </p:nvPr>
        </p:nvSpPr>
        <p:spPr/>
        <p:txBody>
          <a:bodyPr/>
          <a:lstStyle/>
          <a:p>
            <a:r>
              <a:rPr lang="tr-TR" dirty="0">
                <a:solidFill>
                  <a:srgbClr val="00B050"/>
                </a:solidFill>
              </a:rPr>
              <a:t>Geri Bildirimde Dikkat Edilecek Noktalar</a:t>
            </a:r>
          </a:p>
        </p:txBody>
      </p:sp>
      <p:sp>
        <p:nvSpPr>
          <p:cNvPr id="4" name="İçerik Yer Tutucusu 3"/>
          <p:cNvSpPr>
            <a:spLocks noGrp="1"/>
          </p:cNvSpPr>
          <p:nvPr>
            <p:ph sz="half" idx="2"/>
          </p:nvPr>
        </p:nvSpPr>
        <p:spPr/>
        <p:txBody>
          <a:bodyPr/>
          <a:lstStyle/>
          <a:p>
            <a:r>
              <a:rPr lang="tr-TR" dirty="0"/>
              <a:t>Ben dili kullan ( “Sen yanlış yaptın” yerine “Ben şu noktayı anlamakta zorlandım” )</a:t>
            </a:r>
          </a:p>
          <a:p>
            <a:r>
              <a:rPr lang="tr-TR" dirty="0"/>
              <a:t>Somut ve gözleme dayalı olsun</a:t>
            </a:r>
          </a:p>
          <a:p>
            <a:r>
              <a:rPr lang="tr-TR" dirty="0"/>
              <a:t>Zamanında verilsin (çok geç kalınmamalı)</a:t>
            </a:r>
          </a:p>
          <a:p>
            <a:r>
              <a:rPr lang="tr-TR" dirty="0"/>
              <a:t>Saygılı ve yapıcı bir ton kullanılmalı</a:t>
            </a:r>
          </a:p>
        </p:txBody>
      </p:sp>
      <p:sp>
        <p:nvSpPr>
          <p:cNvPr id="5" name="Metin Yer Tutucusu 4"/>
          <p:cNvSpPr>
            <a:spLocks noGrp="1"/>
          </p:cNvSpPr>
          <p:nvPr>
            <p:ph type="body" sz="quarter" idx="3"/>
          </p:nvPr>
        </p:nvSpPr>
        <p:spPr/>
        <p:txBody>
          <a:bodyPr/>
          <a:lstStyle/>
          <a:p>
            <a:r>
              <a:rPr lang="tr-TR" dirty="0">
                <a:solidFill>
                  <a:srgbClr val="002060"/>
                </a:solidFill>
              </a:rPr>
              <a:t>Geri Bildirim </a:t>
            </a:r>
            <a:r>
              <a:rPr lang="tr-TR" dirty="0" smtClean="0">
                <a:solidFill>
                  <a:srgbClr val="002060"/>
                </a:solidFill>
              </a:rPr>
              <a:t>Türleri</a:t>
            </a:r>
            <a:endParaRPr lang="tr-TR" dirty="0">
              <a:solidFill>
                <a:srgbClr val="002060"/>
              </a:solidFill>
            </a:endParaRPr>
          </a:p>
        </p:txBody>
      </p:sp>
      <p:sp>
        <p:nvSpPr>
          <p:cNvPr id="6" name="İçerik Yer Tutucusu 5"/>
          <p:cNvSpPr>
            <a:spLocks noGrp="1"/>
          </p:cNvSpPr>
          <p:nvPr>
            <p:ph sz="quarter" idx="4"/>
          </p:nvPr>
        </p:nvSpPr>
        <p:spPr>
          <a:xfrm>
            <a:off x="6172200" y="2505075"/>
            <a:ext cx="6019800" cy="3684588"/>
          </a:xfrm>
        </p:spPr>
        <p:txBody>
          <a:bodyPr>
            <a:normAutofit fontScale="92500" lnSpcReduction="10000"/>
          </a:bodyPr>
          <a:lstStyle/>
          <a:p>
            <a:r>
              <a:rPr lang="tr-TR" dirty="0" smtClean="0"/>
              <a:t> </a:t>
            </a:r>
            <a:r>
              <a:rPr lang="tr-TR" dirty="0" smtClean="0">
                <a:solidFill>
                  <a:srgbClr val="002060"/>
                </a:solidFill>
              </a:rPr>
              <a:t>Olumlu Geri </a:t>
            </a:r>
            <a:r>
              <a:rPr lang="tr-TR" dirty="0" err="1">
                <a:solidFill>
                  <a:srgbClr val="002060"/>
                </a:solidFill>
              </a:rPr>
              <a:t>Bildirim:“</a:t>
            </a:r>
            <a:r>
              <a:rPr lang="tr-TR" dirty="0" err="1"/>
              <a:t>Sunumun</a:t>
            </a:r>
            <a:r>
              <a:rPr lang="tr-TR" dirty="0"/>
              <a:t> çok anlaşılırdı, özellikle örnekleri iyi seçmişsin</a:t>
            </a:r>
            <a:r>
              <a:rPr lang="tr-TR" dirty="0" smtClean="0"/>
              <a:t>.”</a:t>
            </a:r>
          </a:p>
          <a:p>
            <a:r>
              <a:rPr lang="tr-TR" dirty="0" smtClean="0">
                <a:solidFill>
                  <a:srgbClr val="002060"/>
                </a:solidFill>
              </a:rPr>
              <a:t>Geliştirici </a:t>
            </a:r>
            <a:r>
              <a:rPr lang="tr-TR" dirty="0">
                <a:solidFill>
                  <a:srgbClr val="002060"/>
                </a:solidFill>
              </a:rPr>
              <a:t>(yapıcı) Geri </a:t>
            </a:r>
            <a:r>
              <a:rPr lang="tr-TR" dirty="0" err="1">
                <a:solidFill>
                  <a:srgbClr val="002060"/>
                </a:solidFill>
              </a:rPr>
              <a:t>Bildirim:“</a:t>
            </a:r>
            <a:r>
              <a:rPr lang="tr-TR" dirty="0" err="1"/>
              <a:t>Sunumun</a:t>
            </a:r>
            <a:r>
              <a:rPr lang="tr-TR" dirty="0"/>
              <a:t> güzeldi, ama biraz daha kısa tutarsan dinleyicilerin ilgisini daha kolay koruyabilirsin</a:t>
            </a:r>
            <a:r>
              <a:rPr lang="tr-TR" dirty="0" smtClean="0"/>
              <a:t>.”</a:t>
            </a:r>
          </a:p>
          <a:p>
            <a:r>
              <a:rPr lang="tr-TR" dirty="0" smtClean="0">
                <a:solidFill>
                  <a:srgbClr val="002060"/>
                </a:solidFill>
              </a:rPr>
              <a:t>Olumsuz </a:t>
            </a:r>
            <a:r>
              <a:rPr lang="tr-TR" dirty="0">
                <a:solidFill>
                  <a:srgbClr val="002060"/>
                </a:solidFill>
              </a:rPr>
              <a:t>Geri Bildirim </a:t>
            </a:r>
            <a:r>
              <a:rPr lang="tr-TR" dirty="0"/>
              <a:t>(kaçınılması gereken):“Sunum çok kötüydü, hiç beğenmedim.”</a:t>
            </a:r>
          </a:p>
        </p:txBody>
      </p:sp>
    </p:spTree>
    <p:extLst>
      <p:ext uri="{BB962C8B-B14F-4D97-AF65-F5344CB8AC3E}">
        <p14:creationId xmlns:p14="http://schemas.microsoft.com/office/powerpoint/2010/main" val="3253562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698269" y="457200"/>
            <a:ext cx="10922924" cy="2277687"/>
          </a:xfrm>
        </p:spPr>
        <p:txBody>
          <a:bodyPr>
            <a:normAutofit fontScale="90000"/>
          </a:bodyPr>
          <a:lstStyle/>
          <a:p>
            <a:r>
              <a:rPr lang="tr-TR" sz="4400" b="1" dirty="0">
                <a:solidFill>
                  <a:srgbClr val="002060"/>
                </a:solidFill>
                <a:latin typeface="Comic Sans MS" panose="030F0702030302020204" pitchFamily="66" charset="0"/>
              </a:rPr>
              <a:t>İLETİŞİM NEDİR</a:t>
            </a:r>
            <a:r>
              <a:rPr lang="tr-TR" sz="4400" b="1" dirty="0" smtClean="0">
                <a:solidFill>
                  <a:srgbClr val="002060"/>
                </a:solidFill>
                <a:latin typeface="Comic Sans MS" panose="030F0702030302020204" pitchFamily="66" charset="0"/>
              </a:rPr>
              <a:t>?</a:t>
            </a:r>
            <a:r>
              <a:rPr lang="tr-TR" sz="4400" b="1" dirty="0" smtClean="0">
                <a:latin typeface="Comic Sans MS" panose="030F0702030302020204" pitchFamily="66" charset="0"/>
              </a:rPr>
              <a:t/>
            </a:r>
            <a:br>
              <a:rPr lang="tr-TR" sz="4400" b="1" dirty="0" smtClean="0">
                <a:latin typeface="Comic Sans MS" panose="030F0702030302020204" pitchFamily="66" charset="0"/>
              </a:rPr>
            </a:br>
            <a:r>
              <a:rPr lang="tr-TR" sz="4400" b="1" dirty="0" smtClean="0">
                <a:latin typeface="Comic Sans MS" panose="030F0702030302020204" pitchFamily="66" charset="0"/>
              </a:rPr>
              <a:t>İletişim </a:t>
            </a:r>
            <a:r>
              <a:rPr lang="tr-TR" sz="4400" b="1" dirty="0">
                <a:latin typeface="Comic Sans MS" panose="030F0702030302020204" pitchFamily="66" charset="0"/>
              </a:rPr>
              <a:t>sadece konuşmak değil, aynı zamanda </a:t>
            </a:r>
            <a:r>
              <a:rPr lang="tr-TR" sz="4400" b="1" dirty="0">
                <a:solidFill>
                  <a:srgbClr val="002060"/>
                </a:solidFill>
                <a:latin typeface="Comic Sans MS" panose="030F0702030302020204" pitchFamily="66" charset="0"/>
              </a:rPr>
              <a:t>dinlemek, anlamak ve hissetmektir.</a:t>
            </a:r>
          </a:p>
        </p:txBody>
      </p:sp>
      <p:sp>
        <p:nvSpPr>
          <p:cNvPr id="3" name="Alt Başlık 2"/>
          <p:cNvSpPr>
            <a:spLocks noGrp="1"/>
          </p:cNvSpPr>
          <p:nvPr>
            <p:ph type="subTitle" idx="1"/>
          </p:nvPr>
        </p:nvSpPr>
        <p:spPr>
          <a:xfrm>
            <a:off x="0" y="2734887"/>
            <a:ext cx="12192000" cy="4123113"/>
          </a:xfrm>
        </p:spPr>
        <p:txBody>
          <a:bodyPr>
            <a:noAutofit/>
          </a:bodyPr>
          <a:lstStyle/>
          <a:p>
            <a:endParaRPr lang="tr-TR" sz="4400" dirty="0" smtClean="0">
              <a:solidFill>
                <a:srgbClr val="7030A0"/>
              </a:solidFill>
              <a:latin typeface="Comic Sans MS" panose="030F0702030302020204" pitchFamily="66" charset="0"/>
            </a:endParaRPr>
          </a:p>
          <a:p>
            <a:r>
              <a:rPr lang="tr-TR" sz="4400" b="1" dirty="0" smtClean="0">
                <a:solidFill>
                  <a:srgbClr val="002060"/>
                </a:solidFill>
                <a:latin typeface="Comic Sans MS" panose="030F0702030302020204" pitchFamily="66" charset="0"/>
              </a:rPr>
              <a:t>Anlam </a:t>
            </a:r>
            <a:r>
              <a:rPr lang="tr-TR" sz="4400" b="1" dirty="0">
                <a:solidFill>
                  <a:srgbClr val="002060"/>
                </a:solidFill>
                <a:latin typeface="Comic Sans MS" panose="030F0702030302020204" pitchFamily="66" charset="0"/>
              </a:rPr>
              <a:t>ve fikirlerin </a:t>
            </a:r>
            <a:r>
              <a:rPr lang="tr-TR" sz="4400" b="1" dirty="0">
                <a:latin typeface="Comic Sans MS" panose="030F0702030302020204" pitchFamily="66" charset="0"/>
              </a:rPr>
              <a:t>bir </a:t>
            </a:r>
            <a:r>
              <a:rPr lang="tr-TR" sz="4400" b="1" dirty="0" smtClean="0">
                <a:latin typeface="Comic Sans MS" panose="030F0702030302020204" pitchFamily="66" charset="0"/>
              </a:rPr>
              <a:t>kişiden</a:t>
            </a:r>
          </a:p>
          <a:p>
            <a:r>
              <a:rPr lang="tr-TR" sz="4400" b="1" dirty="0" smtClean="0">
                <a:latin typeface="Comic Sans MS" panose="030F0702030302020204" pitchFamily="66" charset="0"/>
              </a:rPr>
              <a:t> </a:t>
            </a:r>
            <a:r>
              <a:rPr lang="tr-TR" sz="4400" b="1" dirty="0">
                <a:latin typeface="Comic Sans MS" panose="030F0702030302020204" pitchFamily="66" charset="0"/>
              </a:rPr>
              <a:t>diğerine </a:t>
            </a:r>
            <a:r>
              <a:rPr lang="tr-TR" sz="4400" b="1" dirty="0" smtClean="0">
                <a:latin typeface="Comic Sans MS" panose="030F0702030302020204" pitchFamily="66" charset="0"/>
              </a:rPr>
              <a:t>iletildiği  süreçtir.</a:t>
            </a:r>
          </a:p>
          <a:p>
            <a:endParaRPr lang="tr-TR" sz="4400" dirty="0" smtClean="0">
              <a:latin typeface="Comic Sans MS" panose="030F0702030302020204" pitchFamily="66" charset="0"/>
            </a:endParaRPr>
          </a:p>
          <a:p>
            <a:r>
              <a:rPr lang="tr-TR" altLang="tr-TR" sz="4400" b="1" dirty="0">
                <a:latin typeface="Comic Sans MS" panose="030F0702030302020204" pitchFamily="66" charset="0"/>
              </a:rPr>
              <a:t>Kişiler arasında </a:t>
            </a:r>
            <a:r>
              <a:rPr lang="tr-TR" altLang="tr-TR" sz="4400" b="1" dirty="0">
                <a:solidFill>
                  <a:srgbClr val="002060"/>
                </a:solidFill>
                <a:latin typeface="Comic Sans MS" panose="030F0702030302020204" pitchFamily="66" charset="0"/>
              </a:rPr>
              <a:t>BİLGİ, DUYGU ve DÜŞÜNCE </a:t>
            </a:r>
            <a:r>
              <a:rPr lang="tr-TR" altLang="tr-TR" sz="4400" b="1" dirty="0">
                <a:latin typeface="Comic Sans MS" panose="030F0702030302020204" pitchFamily="66" charset="0"/>
              </a:rPr>
              <a:t>alışverişidir.</a:t>
            </a:r>
          </a:p>
          <a:p>
            <a:endParaRPr lang="tr-TR" sz="4400" dirty="0"/>
          </a:p>
        </p:txBody>
      </p:sp>
    </p:spTree>
    <p:extLst>
      <p:ext uri="{BB962C8B-B14F-4D97-AF65-F5344CB8AC3E}">
        <p14:creationId xmlns:p14="http://schemas.microsoft.com/office/powerpoint/2010/main" val="10860403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0"/>
            <a:ext cx="12191999" cy="1681163"/>
          </a:xfrm>
        </p:spPr>
        <p:txBody>
          <a:bodyPr>
            <a:normAutofit/>
          </a:bodyPr>
          <a:lstStyle/>
          <a:p>
            <a:pPr algn="ctr"/>
            <a:r>
              <a:rPr lang="tr-TR" sz="3200" dirty="0" smtClean="0">
                <a:solidFill>
                  <a:srgbClr val="002060"/>
                </a:solidFill>
                <a:latin typeface="Comic Sans MS" panose="030F0702030302020204" pitchFamily="66" charset="0"/>
              </a:rPr>
              <a:t/>
            </a:r>
            <a:br>
              <a:rPr lang="tr-TR" sz="3200" dirty="0" smtClean="0">
                <a:solidFill>
                  <a:srgbClr val="002060"/>
                </a:solidFill>
                <a:latin typeface="Comic Sans MS" panose="030F0702030302020204" pitchFamily="66" charset="0"/>
              </a:rPr>
            </a:br>
            <a:r>
              <a:rPr lang="tr-TR" sz="3200" dirty="0" smtClean="0">
                <a:solidFill>
                  <a:srgbClr val="002060"/>
                </a:solidFill>
                <a:latin typeface="Comic Sans MS" panose="030F0702030302020204" pitchFamily="66" charset="0"/>
              </a:rPr>
              <a:t>İLETİŞİMDE DURUŞ  MESAFESİ</a:t>
            </a:r>
            <a:endParaRPr lang="tr-TR" sz="3200" dirty="0">
              <a:solidFill>
                <a:srgbClr val="002060"/>
              </a:solidFill>
              <a:latin typeface="Comic Sans MS" panose="030F0702030302020204" pitchFamily="66" charset="0"/>
            </a:endParaRPr>
          </a:p>
        </p:txBody>
      </p:sp>
      <p:sp>
        <p:nvSpPr>
          <p:cNvPr id="3" name="Metin Yer Tutucusu 2"/>
          <p:cNvSpPr>
            <a:spLocks noGrp="1"/>
          </p:cNvSpPr>
          <p:nvPr>
            <p:ph type="body" idx="1"/>
          </p:nvPr>
        </p:nvSpPr>
        <p:spPr>
          <a:xfrm>
            <a:off x="839788" y="1681163"/>
            <a:ext cx="5157788" cy="823912"/>
          </a:xfrm>
        </p:spPr>
        <p:txBody>
          <a:bodyPr/>
          <a:lstStyle/>
          <a:p>
            <a:r>
              <a:rPr lang="tr-TR" u="sng" dirty="0" smtClean="0">
                <a:solidFill>
                  <a:srgbClr val="002060"/>
                </a:solidFill>
                <a:latin typeface="Comic Sans MS" panose="030F0702030302020204" pitchFamily="66" charset="0"/>
              </a:rPr>
              <a:t>Uzaklık</a:t>
            </a:r>
          </a:p>
          <a:p>
            <a:endParaRPr lang="tr-TR" u="sng" dirty="0">
              <a:solidFill>
                <a:srgbClr val="002060"/>
              </a:solidFill>
              <a:latin typeface="Comic Sans MS" panose="030F0702030302020204" pitchFamily="66" charset="0"/>
            </a:endParaRPr>
          </a:p>
        </p:txBody>
      </p:sp>
      <p:sp>
        <p:nvSpPr>
          <p:cNvPr id="4" name="İçerik Yer Tutucusu 3"/>
          <p:cNvSpPr>
            <a:spLocks noGrp="1"/>
          </p:cNvSpPr>
          <p:nvPr>
            <p:ph sz="half" idx="2"/>
          </p:nvPr>
        </p:nvSpPr>
        <p:spPr/>
        <p:txBody>
          <a:bodyPr/>
          <a:lstStyle/>
          <a:p>
            <a:r>
              <a:rPr lang="tr-TR" dirty="0">
                <a:latin typeface="Comic Sans MS" panose="030F0702030302020204" pitchFamily="66" charset="0"/>
              </a:rPr>
              <a:t>İçli-dışlı (35 cm) Özel kişiler</a:t>
            </a:r>
          </a:p>
          <a:p>
            <a:r>
              <a:rPr lang="tr-TR" dirty="0">
                <a:latin typeface="Comic Sans MS" panose="030F0702030302020204" pitchFamily="66" charset="0"/>
              </a:rPr>
              <a:t>Samimi (40-80 cm) Arkadaş ve akrabalar</a:t>
            </a:r>
          </a:p>
          <a:p>
            <a:r>
              <a:rPr lang="tr-TR" dirty="0">
                <a:latin typeface="Comic Sans MS" panose="030F0702030302020204" pitchFamily="66" charset="0"/>
              </a:rPr>
              <a:t>Toplumsal (80cm-2m) Yeni tanışılanlar</a:t>
            </a:r>
          </a:p>
          <a:p>
            <a:r>
              <a:rPr lang="tr-TR" dirty="0">
                <a:latin typeface="Comic Sans MS" panose="030F0702030302020204" pitchFamily="66" charset="0"/>
              </a:rPr>
              <a:t>Yabancı (2m+) Tanıdık olmayanlar</a:t>
            </a:r>
          </a:p>
        </p:txBody>
      </p:sp>
      <p:sp>
        <p:nvSpPr>
          <p:cNvPr id="5" name="Metin Yer Tutucusu 4"/>
          <p:cNvSpPr>
            <a:spLocks noGrp="1"/>
          </p:cNvSpPr>
          <p:nvPr>
            <p:ph type="body" sz="quarter" idx="3"/>
          </p:nvPr>
        </p:nvSpPr>
        <p:spPr>
          <a:xfrm>
            <a:off x="6172200" y="1681163"/>
            <a:ext cx="6019800" cy="823912"/>
          </a:xfrm>
        </p:spPr>
        <p:txBody>
          <a:bodyPr/>
          <a:lstStyle/>
          <a:p>
            <a:r>
              <a:rPr lang="tr-TR" u="sng" dirty="0" smtClean="0">
                <a:solidFill>
                  <a:srgbClr val="002060"/>
                </a:solidFill>
                <a:latin typeface="Comic Sans MS" panose="030F0702030302020204" pitchFamily="66" charset="0"/>
              </a:rPr>
              <a:t>Katılanlar</a:t>
            </a:r>
          </a:p>
          <a:p>
            <a:endParaRPr lang="tr-TR" u="sng" dirty="0">
              <a:solidFill>
                <a:srgbClr val="002060"/>
              </a:solidFill>
              <a:latin typeface="Comic Sans MS" panose="030F0702030302020204" pitchFamily="66" charset="0"/>
            </a:endParaRPr>
          </a:p>
        </p:txBody>
      </p:sp>
      <p:sp>
        <p:nvSpPr>
          <p:cNvPr id="6" name="İçerik Yer Tutucusu 5"/>
          <p:cNvSpPr>
            <a:spLocks noGrp="1"/>
          </p:cNvSpPr>
          <p:nvPr>
            <p:ph sz="quarter" idx="4"/>
          </p:nvPr>
        </p:nvSpPr>
        <p:spPr/>
        <p:txBody>
          <a:bodyPr/>
          <a:lstStyle/>
          <a:p>
            <a:r>
              <a:rPr lang="tr-TR" dirty="0" smtClean="0">
                <a:latin typeface="Comic Sans MS" panose="030F0702030302020204" pitchFamily="66" charset="0"/>
              </a:rPr>
              <a:t>Özel kişiler</a:t>
            </a:r>
          </a:p>
          <a:p>
            <a:r>
              <a:rPr lang="tr-TR" dirty="0" smtClean="0">
                <a:latin typeface="Comic Sans MS" panose="030F0702030302020204" pitchFamily="66" charset="0"/>
              </a:rPr>
              <a:t>Arkadaş ve akrabalar </a:t>
            </a:r>
          </a:p>
          <a:p>
            <a:r>
              <a:rPr lang="tr-TR" dirty="0" smtClean="0">
                <a:latin typeface="Comic Sans MS" panose="030F0702030302020204" pitchFamily="66" charset="0"/>
              </a:rPr>
              <a:t>Yeni tanışılanlar </a:t>
            </a:r>
          </a:p>
          <a:p>
            <a:r>
              <a:rPr lang="tr-TR" dirty="0" smtClean="0">
                <a:latin typeface="Comic Sans MS" panose="030F0702030302020204" pitchFamily="66" charset="0"/>
              </a:rPr>
              <a:t>Tanıdık olmayanlar </a:t>
            </a:r>
            <a:endParaRPr lang="tr-TR" dirty="0">
              <a:latin typeface="Comic Sans MS" panose="030F0702030302020204" pitchFamily="66" charset="0"/>
            </a:endParaRPr>
          </a:p>
        </p:txBody>
      </p:sp>
    </p:spTree>
    <p:extLst>
      <p:ext uri="{BB962C8B-B14F-4D97-AF65-F5344CB8AC3E}">
        <p14:creationId xmlns:p14="http://schemas.microsoft.com/office/powerpoint/2010/main" val="31920625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 y="1"/>
            <a:ext cx="12192000" cy="1280160"/>
          </a:xfrm>
        </p:spPr>
        <p:txBody>
          <a:bodyPr/>
          <a:lstStyle/>
          <a:p>
            <a:pPr algn="ctr"/>
            <a:r>
              <a:rPr lang="tr-TR" dirty="0">
                <a:solidFill>
                  <a:srgbClr val="002060"/>
                </a:solidFill>
                <a:latin typeface="Comic Sans MS" panose="030F0702030302020204" pitchFamily="66" charset="0"/>
              </a:rPr>
              <a:t>İLETİŞİMDE İLK </a:t>
            </a:r>
            <a:r>
              <a:rPr lang="tr-TR" dirty="0" smtClean="0">
                <a:solidFill>
                  <a:srgbClr val="002060"/>
                </a:solidFill>
                <a:latin typeface="Comic Sans MS" panose="030F0702030302020204" pitchFamily="66" charset="0"/>
              </a:rPr>
              <a:t>30 SN.ÖNEMLİDİR</a:t>
            </a:r>
            <a:r>
              <a:rPr lang="tr-TR" dirty="0">
                <a:solidFill>
                  <a:srgbClr val="002060"/>
                </a:solidFill>
                <a:latin typeface="Comic Sans MS" panose="030F0702030302020204" pitchFamily="66" charset="0"/>
              </a:rPr>
              <a:t>.</a:t>
            </a:r>
          </a:p>
        </p:txBody>
      </p:sp>
      <p:sp>
        <p:nvSpPr>
          <p:cNvPr id="3" name="İçerik Yer Tutucusu 2"/>
          <p:cNvSpPr>
            <a:spLocks noGrp="1"/>
          </p:cNvSpPr>
          <p:nvPr>
            <p:ph idx="1"/>
          </p:nvPr>
        </p:nvSpPr>
        <p:spPr>
          <a:xfrm>
            <a:off x="0" y="1496291"/>
            <a:ext cx="12192000" cy="1138844"/>
          </a:xfrm>
        </p:spPr>
        <p:txBody>
          <a:bodyPr/>
          <a:lstStyle/>
          <a:p>
            <a:pPr marL="0" indent="0" algn="ctr">
              <a:buNone/>
            </a:pPr>
            <a:r>
              <a:rPr lang="tr-TR" dirty="0">
                <a:latin typeface="Comic Sans MS" panose="030F0702030302020204" pitchFamily="66" charset="0"/>
              </a:rPr>
              <a:t>KARŞI KARŞIYA GELEN İKİ KİŞİ ARASINDAKİ </a:t>
            </a:r>
            <a:r>
              <a:rPr lang="tr-TR" dirty="0" smtClean="0">
                <a:latin typeface="Comic Sans MS" panose="030F0702030302020204" pitchFamily="66" charset="0"/>
              </a:rPr>
              <a:t>İLK ETKİLEŞİM,İLETİŞİM </a:t>
            </a:r>
            <a:r>
              <a:rPr lang="tr-TR" dirty="0">
                <a:latin typeface="Comic Sans MS" panose="030F0702030302020204" pitchFamily="66" charset="0"/>
              </a:rPr>
              <a:t>SÜRECİNE TESİR </a:t>
            </a:r>
            <a:r>
              <a:rPr lang="tr-TR" dirty="0" smtClean="0">
                <a:latin typeface="Comic Sans MS" panose="030F0702030302020204" pitchFamily="66" charset="0"/>
              </a:rPr>
              <a:t>EDER.</a:t>
            </a:r>
          </a:p>
          <a:p>
            <a:endParaRPr lang="tr-TR" dirty="0"/>
          </a:p>
        </p:txBody>
      </p:sp>
      <p:pic>
        <p:nvPicPr>
          <p:cNvPr id="4" name="Resim 3"/>
          <p:cNvPicPr>
            <a:picLocks noChangeAspect="1"/>
          </p:cNvPicPr>
          <p:nvPr/>
        </p:nvPicPr>
        <p:blipFill>
          <a:blip r:embed="rId2"/>
          <a:stretch>
            <a:fillRect/>
          </a:stretch>
        </p:blipFill>
        <p:spPr>
          <a:xfrm>
            <a:off x="0" y="2635135"/>
            <a:ext cx="12192000" cy="4222865"/>
          </a:xfrm>
          <a:prstGeom prst="rect">
            <a:avLst/>
          </a:prstGeom>
        </p:spPr>
      </p:pic>
      <p:pic>
        <p:nvPicPr>
          <p:cNvPr id="5" name="Resim 4"/>
          <p:cNvPicPr>
            <a:picLocks noChangeAspect="1"/>
          </p:cNvPicPr>
          <p:nvPr/>
        </p:nvPicPr>
        <p:blipFill>
          <a:blip r:embed="rId3"/>
          <a:stretch>
            <a:fillRect/>
          </a:stretch>
        </p:blipFill>
        <p:spPr>
          <a:xfrm>
            <a:off x="0" y="2533650"/>
            <a:ext cx="12192000" cy="4324350"/>
          </a:xfrm>
          <a:prstGeom prst="rect">
            <a:avLst/>
          </a:prstGeom>
        </p:spPr>
      </p:pic>
    </p:spTree>
    <p:extLst>
      <p:ext uri="{BB962C8B-B14F-4D97-AF65-F5344CB8AC3E}">
        <p14:creationId xmlns:p14="http://schemas.microsoft.com/office/powerpoint/2010/main" val="30531900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0"/>
            <a:ext cx="12191999" cy="1825625"/>
          </a:xfrm>
        </p:spPr>
        <p:txBody>
          <a:bodyPr>
            <a:noAutofit/>
          </a:bodyPr>
          <a:lstStyle/>
          <a:p>
            <a:r>
              <a:rPr lang="tr-TR" sz="2800" dirty="0" smtClean="0">
                <a:latin typeface="Comic Sans MS" panose="030F0702030302020204" pitchFamily="66" charset="0"/>
              </a:rPr>
              <a:t/>
            </a:r>
            <a:br>
              <a:rPr lang="tr-TR" sz="2800" dirty="0" smtClean="0">
                <a:latin typeface="Comic Sans MS" panose="030F0702030302020204" pitchFamily="66" charset="0"/>
              </a:rPr>
            </a:br>
            <a:r>
              <a:rPr lang="tr-TR" sz="2800" dirty="0" smtClean="0">
                <a:solidFill>
                  <a:srgbClr val="7030A0"/>
                </a:solidFill>
                <a:latin typeface="Comic Sans MS" panose="030F0702030302020204" pitchFamily="66" charset="0"/>
              </a:rPr>
              <a:t>“</a:t>
            </a:r>
            <a:r>
              <a:rPr lang="tr-TR" sz="2800" dirty="0">
                <a:solidFill>
                  <a:srgbClr val="7030A0"/>
                </a:solidFill>
                <a:latin typeface="Comic Sans MS" panose="030F0702030302020204" pitchFamily="66" charset="0"/>
              </a:rPr>
              <a:t>Ne kadar BİLİRSEN BİL,</a:t>
            </a:r>
            <a:br>
              <a:rPr lang="tr-TR" sz="2800" dirty="0">
                <a:solidFill>
                  <a:srgbClr val="7030A0"/>
                </a:solidFill>
                <a:latin typeface="Comic Sans MS" panose="030F0702030302020204" pitchFamily="66" charset="0"/>
              </a:rPr>
            </a:br>
            <a:r>
              <a:rPr lang="tr-TR" sz="2800" dirty="0">
                <a:solidFill>
                  <a:srgbClr val="7030A0"/>
                </a:solidFill>
                <a:latin typeface="Comic Sans MS" panose="030F0702030302020204" pitchFamily="66" charset="0"/>
              </a:rPr>
              <a:t>söylediklerin,</a:t>
            </a:r>
            <a:br>
              <a:rPr lang="tr-TR" sz="2800" dirty="0">
                <a:solidFill>
                  <a:srgbClr val="7030A0"/>
                </a:solidFill>
                <a:latin typeface="Comic Sans MS" panose="030F0702030302020204" pitchFamily="66" charset="0"/>
              </a:rPr>
            </a:br>
            <a:r>
              <a:rPr lang="tr-TR" sz="2800" dirty="0">
                <a:solidFill>
                  <a:srgbClr val="7030A0"/>
                </a:solidFill>
                <a:latin typeface="Comic Sans MS" panose="030F0702030302020204" pitchFamily="66" charset="0"/>
              </a:rPr>
              <a:t>Karşıdakinin anlayabildiği kadardır</a:t>
            </a:r>
            <a:r>
              <a:rPr lang="tr-TR" sz="2800" dirty="0" smtClean="0">
                <a:solidFill>
                  <a:srgbClr val="7030A0"/>
                </a:solidFill>
                <a:latin typeface="Comic Sans MS" panose="030F0702030302020204" pitchFamily="66" charset="0"/>
              </a:rPr>
              <a:t>…</a:t>
            </a:r>
            <a:r>
              <a:rPr lang="tr-TR" sz="2800" dirty="0">
                <a:solidFill>
                  <a:srgbClr val="7030A0"/>
                </a:solidFill>
                <a:latin typeface="Comic Sans MS" panose="030F0702030302020204" pitchFamily="66" charset="0"/>
              </a:rPr>
              <a:t/>
            </a:r>
            <a:br>
              <a:rPr lang="tr-TR" sz="2800" dirty="0">
                <a:solidFill>
                  <a:srgbClr val="7030A0"/>
                </a:solidFill>
                <a:latin typeface="Comic Sans MS" panose="030F0702030302020204" pitchFamily="66" charset="0"/>
              </a:rPr>
            </a:br>
            <a:r>
              <a:rPr lang="tr-TR" sz="2800" dirty="0">
                <a:solidFill>
                  <a:srgbClr val="7030A0"/>
                </a:solidFill>
                <a:latin typeface="Comic Sans MS" panose="030F0702030302020204" pitchFamily="66" charset="0"/>
              </a:rPr>
              <a:t>                                               </a:t>
            </a:r>
            <a:r>
              <a:rPr lang="tr-TR" sz="2800" u="sng" dirty="0" smtClean="0">
                <a:solidFill>
                  <a:srgbClr val="7030A0"/>
                </a:solidFill>
                <a:latin typeface="Comic Sans MS" panose="030F0702030302020204" pitchFamily="66" charset="0"/>
              </a:rPr>
              <a:t>Mevlâna</a:t>
            </a:r>
            <a:br>
              <a:rPr lang="tr-TR" sz="2800" u="sng" dirty="0" smtClean="0">
                <a:solidFill>
                  <a:srgbClr val="7030A0"/>
                </a:solidFill>
                <a:latin typeface="Comic Sans MS" panose="030F0702030302020204" pitchFamily="66" charset="0"/>
              </a:rPr>
            </a:br>
            <a:endParaRPr lang="tr-TR" sz="2800" u="sng" dirty="0">
              <a:solidFill>
                <a:srgbClr val="7030A0"/>
              </a:solidFill>
              <a:latin typeface="Comic Sans MS" panose="030F0702030302020204" pitchFamily="66" charset="0"/>
            </a:endParaRPr>
          </a:p>
        </p:txBody>
      </p:sp>
      <p:sp>
        <p:nvSpPr>
          <p:cNvPr id="3" name="İçerik Yer Tutucusu 2"/>
          <p:cNvSpPr>
            <a:spLocks noGrp="1"/>
          </p:cNvSpPr>
          <p:nvPr>
            <p:ph sz="half" idx="1"/>
          </p:nvPr>
        </p:nvSpPr>
        <p:spPr/>
        <p:txBody>
          <a:bodyPr/>
          <a:lstStyle/>
          <a:p>
            <a:r>
              <a:rPr lang="tr-TR" dirty="0">
                <a:latin typeface="Comic Sans MS" panose="030F0702030302020204" pitchFamily="66" charset="0"/>
              </a:rPr>
              <a:t>Sizin </a:t>
            </a:r>
            <a:r>
              <a:rPr lang="tr-TR" dirty="0" smtClean="0">
                <a:latin typeface="Comic Sans MS" panose="030F0702030302020204" pitchFamily="66" charset="0"/>
              </a:rPr>
              <a:t>düşündüğünüz</a:t>
            </a:r>
          </a:p>
          <a:p>
            <a:pPr marL="0" indent="0">
              <a:buNone/>
            </a:pPr>
            <a:endParaRPr lang="tr-TR" dirty="0">
              <a:latin typeface="Comic Sans MS" panose="030F0702030302020204" pitchFamily="66" charset="0"/>
            </a:endParaRPr>
          </a:p>
          <a:p>
            <a:r>
              <a:rPr lang="tr-TR" dirty="0">
                <a:latin typeface="Comic Sans MS" panose="030F0702030302020204" pitchFamily="66" charset="0"/>
              </a:rPr>
              <a:t>Sizin söylemek istediğiniz</a:t>
            </a:r>
          </a:p>
          <a:p>
            <a:r>
              <a:rPr lang="tr-TR" dirty="0">
                <a:latin typeface="Comic Sans MS" panose="030F0702030302020204" pitchFamily="66" charset="0"/>
              </a:rPr>
              <a:t>Sizin söylediğinizi sandığınız</a:t>
            </a:r>
          </a:p>
          <a:p>
            <a:r>
              <a:rPr lang="tr-TR" dirty="0">
                <a:latin typeface="Comic Sans MS" panose="030F0702030302020204" pitchFamily="66" charset="0"/>
              </a:rPr>
              <a:t>Sizin bizzat söylediğiniz</a:t>
            </a:r>
          </a:p>
        </p:txBody>
      </p:sp>
      <p:sp>
        <p:nvSpPr>
          <p:cNvPr id="4" name="İçerik Yer Tutucusu 3"/>
          <p:cNvSpPr>
            <a:spLocks noGrp="1"/>
          </p:cNvSpPr>
          <p:nvPr>
            <p:ph sz="half" idx="2"/>
          </p:nvPr>
        </p:nvSpPr>
        <p:spPr/>
        <p:txBody>
          <a:bodyPr/>
          <a:lstStyle/>
          <a:p>
            <a:r>
              <a:rPr lang="tr-TR" dirty="0" smtClean="0">
                <a:latin typeface="Comic Sans MS" panose="030F0702030302020204" pitchFamily="66" charset="0"/>
              </a:rPr>
              <a:t>Karşınızdaki kişinin duymak istediği</a:t>
            </a:r>
          </a:p>
          <a:p>
            <a:r>
              <a:rPr lang="tr-TR" dirty="0" smtClean="0">
                <a:latin typeface="Comic Sans MS" panose="030F0702030302020204" pitchFamily="66" charset="0"/>
              </a:rPr>
              <a:t>Karşınızdaki kişinin duyduğu</a:t>
            </a:r>
          </a:p>
          <a:p>
            <a:r>
              <a:rPr lang="tr-TR" dirty="0" smtClean="0">
                <a:latin typeface="Comic Sans MS" panose="030F0702030302020204" pitchFamily="66" charset="0"/>
              </a:rPr>
              <a:t>Karşınızdaki kişinin anlamak istediği</a:t>
            </a:r>
          </a:p>
          <a:p>
            <a:r>
              <a:rPr lang="tr-TR" dirty="0" smtClean="0">
                <a:latin typeface="Comic Sans MS" panose="030F0702030302020204" pitchFamily="66" charset="0"/>
              </a:rPr>
              <a:t>Karşınızdaki kişinin anladığı</a:t>
            </a:r>
          </a:p>
          <a:p>
            <a:pPr marL="0" indent="0">
              <a:buNone/>
            </a:pPr>
            <a:endParaRPr lang="tr-TR" dirty="0">
              <a:latin typeface="Comic Sans MS" panose="030F0702030302020204" pitchFamily="66" charset="0"/>
            </a:endParaRPr>
          </a:p>
        </p:txBody>
      </p:sp>
    </p:spTree>
    <p:extLst>
      <p:ext uri="{BB962C8B-B14F-4D97-AF65-F5344CB8AC3E}">
        <p14:creationId xmlns:p14="http://schemas.microsoft.com/office/powerpoint/2010/main" val="30649920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0"/>
            <a:ext cx="5183188" cy="1517715"/>
          </a:xfrm>
        </p:spPr>
        <p:txBody>
          <a:bodyPr>
            <a:normAutofit/>
          </a:bodyPr>
          <a:lstStyle/>
          <a:p>
            <a:r>
              <a:rPr lang="tr-TR" sz="2400" dirty="0">
                <a:solidFill>
                  <a:srgbClr val="002060"/>
                </a:solidFill>
                <a:latin typeface="Comic Sans MS" panose="030F0702030302020204" pitchFamily="66" charset="0"/>
              </a:rPr>
              <a:t>İNSANLARLA  İLİŞKİLERİNİZİ GELİŞTİRMEK İSTİYORSANIZ ;</a:t>
            </a:r>
          </a:p>
        </p:txBody>
      </p:sp>
      <p:pic>
        <p:nvPicPr>
          <p:cNvPr id="5" name="Resim Yer Tutucusu 4"/>
          <p:cNvPicPr>
            <a:picLocks noGrp="1" noChangeAspect="1"/>
          </p:cNvPicPr>
          <p:nvPr>
            <p:ph type="pic" idx="1"/>
          </p:nvPr>
        </p:nvPicPr>
        <p:blipFill>
          <a:blip r:embed="rId2">
            <a:extLst>
              <a:ext uri="{28A0092B-C50C-407E-A947-70E740481C1C}">
                <a14:useLocalDpi xmlns:a14="http://schemas.microsoft.com/office/drawing/2010/main" val="0"/>
              </a:ext>
            </a:extLst>
          </a:blip>
          <a:srcRect t="10520" b="10520"/>
          <a:stretch>
            <a:fillRect/>
          </a:stretch>
        </p:blipFill>
        <p:spPr>
          <a:xfrm>
            <a:off x="5183188" y="0"/>
            <a:ext cx="7008812" cy="6857999"/>
          </a:xfrm>
        </p:spPr>
      </p:pic>
      <p:sp>
        <p:nvSpPr>
          <p:cNvPr id="4" name="Metin Yer Tutucusu 3"/>
          <p:cNvSpPr>
            <a:spLocks noGrp="1"/>
          </p:cNvSpPr>
          <p:nvPr>
            <p:ph type="body" sz="half" idx="2"/>
          </p:nvPr>
        </p:nvSpPr>
        <p:spPr>
          <a:xfrm>
            <a:off x="0" y="1787557"/>
            <a:ext cx="5183188" cy="5070442"/>
          </a:xfrm>
        </p:spPr>
        <p:txBody>
          <a:bodyPr/>
          <a:lstStyle/>
          <a:p>
            <a:endParaRPr lang="tr-TR" dirty="0" smtClean="0"/>
          </a:p>
          <a:p>
            <a:endParaRPr lang="tr-TR" dirty="0"/>
          </a:p>
          <a:p>
            <a:endParaRPr lang="tr-TR" dirty="0" smtClean="0"/>
          </a:p>
          <a:p>
            <a:endParaRPr lang="tr-TR" dirty="0"/>
          </a:p>
          <a:p>
            <a:pPr algn="ctr"/>
            <a:r>
              <a:rPr lang="tr-TR" sz="3200" dirty="0" smtClean="0">
                <a:latin typeface="Comic Sans MS" panose="030F0702030302020204" pitchFamily="66" charset="0"/>
              </a:rPr>
              <a:t>Gülümseyin </a:t>
            </a:r>
          </a:p>
          <a:p>
            <a:pPr algn="ctr"/>
            <a:r>
              <a:rPr lang="tr-TR" sz="3200" dirty="0" smtClean="0">
                <a:latin typeface="Comic Sans MS" panose="030F0702030302020204" pitchFamily="66" charset="0"/>
              </a:rPr>
              <a:t>ve </a:t>
            </a:r>
          </a:p>
          <a:p>
            <a:pPr algn="ctr"/>
            <a:r>
              <a:rPr lang="tr-TR" sz="3200" dirty="0" smtClean="0">
                <a:latin typeface="Comic Sans MS" panose="030F0702030302020204" pitchFamily="66" charset="0"/>
              </a:rPr>
              <a:t>yumuşak </a:t>
            </a:r>
            <a:r>
              <a:rPr lang="tr-TR" sz="3200" dirty="0">
                <a:latin typeface="Comic Sans MS" panose="030F0702030302020204" pitchFamily="66" charset="0"/>
              </a:rPr>
              <a:t>bir ifadeye sahip olun</a:t>
            </a:r>
          </a:p>
          <a:p>
            <a:endParaRPr lang="tr-TR" sz="3200" dirty="0"/>
          </a:p>
        </p:txBody>
      </p:sp>
    </p:spTree>
    <p:extLst>
      <p:ext uri="{BB962C8B-B14F-4D97-AF65-F5344CB8AC3E}">
        <p14:creationId xmlns:p14="http://schemas.microsoft.com/office/powerpoint/2010/main" val="38115712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0"/>
            <a:ext cx="12192000" cy="1093509"/>
          </a:xfrm>
        </p:spPr>
        <p:txBody>
          <a:bodyPr>
            <a:normAutofit fontScale="90000"/>
          </a:bodyPr>
          <a:lstStyle/>
          <a:p>
            <a:pPr algn="ctr"/>
            <a:r>
              <a:rPr lang="tr-TR" dirty="0">
                <a:solidFill>
                  <a:srgbClr val="002060"/>
                </a:solidFill>
                <a:latin typeface="Comic Sans MS" panose="030F0702030302020204" pitchFamily="66" charset="0"/>
              </a:rPr>
              <a:t>İNSANLARLA  İLİŞKİLERİNİZİ GELİŞTİRMEK İSTİYORSANIZ </a:t>
            </a:r>
            <a:r>
              <a:rPr lang="tr-TR" dirty="0" smtClean="0">
                <a:solidFill>
                  <a:srgbClr val="002060"/>
                </a:solidFill>
                <a:latin typeface="Comic Sans MS" panose="030F0702030302020204" pitchFamily="66" charset="0"/>
              </a:rPr>
              <a:t>;</a:t>
            </a:r>
            <a:endParaRPr lang="tr-TR" dirty="0">
              <a:solidFill>
                <a:srgbClr val="002060"/>
              </a:solidFill>
              <a:latin typeface="Comic Sans MS" panose="030F0702030302020204" pitchFamily="66" charset="0"/>
            </a:endParaRPr>
          </a:p>
        </p:txBody>
      </p:sp>
      <p:pic>
        <p:nvPicPr>
          <p:cNvPr id="6" name="Resim 5"/>
          <p:cNvPicPr>
            <a:picLocks noChangeAspect="1"/>
          </p:cNvPicPr>
          <p:nvPr/>
        </p:nvPicPr>
        <p:blipFill>
          <a:blip r:embed="rId2"/>
          <a:stretch>
            <a:fillRect/>
          </a:stretch>
        </p:blipFill>
        <p:spPr>
          <a:xfrm>
            <a:off x="0" y="1093509"/>
            <a:ext cx="12192000" cy="5764491"/>
          </a:xfrm>
          <a:prstGeom prst="rect">
            <a:avLst/>
          </a:prstGeom>
        </p:spPr>
      </p:pic>
      <p:sp>
        <p:nvSpPr>
          <p:cNvPr id="7" name="Oval 6"/>
          <p:cNvSpPr/>
          <p:nvPr/>
        </p:nvSpPr>
        <p:spPr>
          <a:xfrm>
            <a:off x="207818" y="4738255"/>
            <a:ext cx="1870364" cy="19701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latin typeface="Comic Sans MS" panose="030F0702030302020204" pitchFamily="66" charset="0"/>
              </a:rPr>
              <a:t>Soyut değil, somut sözcükler </a:t>
            </a:r>
            <a:r>
              <a:rPr lang="tr-TR" dirty="0" smtClean="0">
                <a:latin typeface="Comic Sans MS" panose="030F0702030302020204" pitchFamily="66" charset="0"/>
              </a:rPr>
              <a:t>kullanınız.</a:t>
            </a:r>
            <a:endParaRPr lang="tr-TR" dirty="0">
              <a:latin typeface="Comic Sans MS" panose="030F0702030302020204" pitchFamily="66" charset="0"/>
            </a:endParaRPr>
          </a:p>
        </p:txBody>
      </p:sp>
    </p:spTree>
    <p:extLst>
      <p:ext uri="{BB962C8B-B14F-4D97-AF65-F5344CB8AC3E}">
        <p14:creationId xmlns:p14="http://schemas.microsoft.com/office/powerpoint/2010/main" val="14124630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1"/>
            <a:ext cx="12192000" cy="1086586"/>
          </a:xfrm>
        </p:spPr>
        <p:txBody>
          <a:bodyPr>
            <a:normAutofit/>
          </a:bodyPr>
          <a:lstStyle/>
          <a:p>
            <a:pPr algn="ctr"/>
            <a:r>
              <a:rPr lang="tr-TR" sz="2800" dirty="0">
                <a:solidFill>
                  <a:srgbClr val="002060"/>
                </a:solidFill>
                <a:latin typeface="Comic Sans MS" panose="030F0702030302020204" pitchFamily="66" charset="0"/>
              </a:rPr>
              <a:t>İNSANLARLA  İLİŞKİLERİNİZİ GELİŞTİRMEK İSTİYORSANIZ </a:t>
            </a:r>
            <a:r>
              <a:rPr lang="tr-TR" sz="2800" dirty="0" smtClean="0">
                <a:solidFill>
                  <a:srgbClr val="002060"/>
                </a:solidFill>
                <a:latin typeface="Comic Sans MS" panose="030F0702030302020204" pitchFamily="66" charset="0"/>
              </a:rPr>
              <a:t>;</a:t>
            </a:r>
            <a:endParaRPr lang="tr-TR" sz="2800" dirty="0">
              <a:solidFill>
                <a:srgbClr val="002060"/>
              </a:solidFill>
              <a:latin typeface="Comic Sans MS" panose="030F0702030302020204" pitchFamily="66" charset="0"/>
            </a:endParaRPr>
          </a:p>
        </p:txBody>
      </p:sp>
      <p:sp>
        <p:nvSpPr>
          <p:cNvPr id="3" name="İçerik Yer Tutucusu 2"/>
          <p:cNvSpPr>
            <a:spLocks noGrp="1"/>
          </p:cNvSpPr>
          <p:nvPr>
            <p:ph idx="1"/>
          </p:nvPr>
        </p:nvSpPr>
        <p:spPr>
          <a:xfrm>
            <a:off x="0" y="1088967"/>
            <a:ext cx="12192000" cy="901325"/>
          </a:xfrm>
        </p:spPr>
        <p:txBody>
          <a:bodyPr>
            <a:normAutofit lnSpcReduction="10000"/>
          </a:bodyPr>
          <a:lstStyle/>
          <a:p>
            <a:endParaRPr lang="tr-TR" dirty="0"/>
          </a:p>
          <a:p>
            <a:r>
              <a:rPr lang="tr-TR" dirty="0">
                <a:latin typeface="Comic Sans MS" panose="030F0702030302020204" pitchFamily="66" charset="0"/>
              </a:rPr>
              <a:t>Yer, zaman, boyut ve ölçüleri net ve açık </a:t>
            </a:r>
            <a:r>
              <a:rPr lang="tr-TR" dirty="0" smtClean="0">
                <a:latin typeface="Comic Sans MS" panose="030F0702030302020204" pitchFamily="66" charset="0"/>
              </a:rPr>
              <a:t>bildiriniz.</a:t>
            </a:r>
            <a:endParaRPr lang="tr-TR" dirty="0">
              <a:latin typeface="Comic Sans MS" panose="030F0702030302020204" pitchFamily="66" charset="0"/>
            </a:endParaRPr>
          </a:p>
          <a:p>
            <a:endParaRPr lang="tr-TR" dirty="0"/>
          </a:p>
          <a:p>
            <a:pPr marL="0" indent="0">
              <a:buNone/>
            </a:pPr>
            <a:endParaRPr lang="tr-TR" dirty="0"/>
          </a:p>
          <a:p>
            <a:endParaRPr lang="tr-TR" dirty="0"/>
          </a:p>
        </p:txBody>
      </p:sp>
      <p:pic>
        <p:nvPicPr>
          <p:cNvPr id="6" name="Resim 5"/>
          <p:cNvPicPr>
            <a:picLocks noChangeAspect="1"/>
          </p:cNvPicPr>
          <p:nvPr/>
        </p:nvPicPr>
        <p:blipFill>
          <a:blip r:embed="rId2"/>
          <a:stretch>
            <a:fillRect/>
          </a:stretch>
        </p:blipFill>
        <p:spPr>
          <a:xfrm>
            <a:off x="0" y="2459932"/>
            <a:ext cx="6010102" cy="4393305"/>
          </a:xfrm>
          <a:prstGeom prst="rect">
            <a:avLst/>
          </a:prstGeom>
        </p:spPr>
      </p:pic>
      <p:sp>
        <p:nvSpPr>
          <p:cNvPr id="7" name="Oval 6"/>
          <p:cNvSpPr/>
          <p:nvPr/>
        </p:nvSpPr>
        <p:spPr>
          <a:xfrm>
            <a:off x="207818" y="4738255"/>
            <a:ext cx="1870364" cy="19701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a:t>Soyut değil, somut sözcükler kullanınız</a:t>
            </a:r>
          </a:p>
        </p:txBody>
      </p:sp>
      <p:pic>
        <p:nvPicPr>
          <p:cNvPr id="4" name="Resim 3"/>
          <p:cNvPicPr>
            <a:picLocks noChangeAspect="1"/>
          </p:cNvPicPr>
          <p:nvPr/>
        </p:nvPicPr>
        <p:blipFill>
          <a:blip r:embed="rId3"/>
          <a:stretch>
            <a:fillRect/>
          </a:stretch>
        </p:blipFill>
        <p:spPr>
          <a:xfrm>
            <a:off x="0" y="1995054"/>
            <a:ext cx="12192000" cy="4862945"/>
          </a:xfrm>
          <a:prstGeom prst="rect">
            <a:avLst/>
          </a:prstGeom>
        </p:spPr>
      </p:pic>
    </p:spTree>
    <p:extLst>
      <p:ext uri="{BB962C8B-B14F-4D97-AF65-F5344CB8AC3E}">
        <p14:creationId xmlns:p14="http://schemas.microsoft.com/office/powerpoint/2010/main" val="42766437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0"/>
            <a:ext cx="12192000" cy="2356699"/>
          </a:xfrm>
        </p:spPr>
        <p:txBody>
          <a:bodyPr>
            <a:normAutofit/>
          </a:bodyPr>
          <a:lstStyle/>
          <a:p>
            <a:pPr lvl="8" algn="l" rtl="0">
              <a:lnSpc>
                <a:spcPct val="90000"/>
              </a:lnSpc>
              <a:spcBef>
                <a:spcPct val="0"/>
              </a:spcBef>
            </a:pPr>
            <a:r>
              <a:rPr lang="tr-TR" sz="2800" dirty="0">
                <a:solidFill>
                  <a:srgbClr val="002060"/>
                </a:solidFill>
                <a:latin typeface="Comic Sans MS" panose="030F0702030302020204" pitchFamily="66" charset="0"/>
              </a:rPr>
              <a:t>İNSANLARLA  İLİŞKİLERİNİZİ GELİŞTİRMEK İSTİYORSANIZ </a:t>
            </a:r>
            <a:r>
              <a:rPr lang="tr-TR" sz="2800" dirty="0" smtClean="0">
                <a:solidFill>
                  <a:srgbClr val="002060"/>
                </a:solidFill>
                <a:latin typeface="Comic Sans MS" panose="030F0702030302020204" pitchFamily="66" charset="0"/>
              </a:rPr>
              <a:t>;</a:t>
            </a:r>
            <a:br>
              <a:rPr lang="tr-TR" sz="2800" dirty="0" smtClean="0">
                <a:solidFill>
                  <a:srgbClr val="002060"/>
                </a:solidFill>
                <a:latin typeface="Comic Sans MS" panose="030F0702030302020204" pitchFamily="66" charset="0"/>
              </a:rPr>
            </a:br>
            <a:r>
              <a:rPr lang="tr-TR" sz="2800" dirty="0" smtClean="0">
                <a:solidFill>
                  <a:srgbClr val="002060"/>
                </a:solidFill>
                <a:latin typeface="Comic Sans MS" panose="030F0702030302020204" pitchFamily="66" charset="0"/>
              </a:rPr>
              <a:t/>
            </a:r>
            <a:br>
              <a:rPr lang="tr-TR" sz="2800" dirty="0" smtClean="0">
                <a:solidFill>
                  <a:srgbClr val="002060"/>
                </a:solidFill>
                <a:latin typeface="Comic Sans MS" panose="030F0702030302020204" pitchFamily="66" charset="0"/>
              </a:rPr>
            </a:br>
            <a:r>
              <a:rPr lang="tr-TR" sz="3200" dirty="0" smtClean="0">
                <a:latin typeface="Comic Sans MS" panose="030F0702030302020204" pitchFamily="66" charset="0"/>
              </a:rPr>
              <a:t>ACELE sözcüğü net değildir. Zaman belirtilmelidir.</a:t>
            </a:r>
            <a:br>
              <a:rPr lang="tr-TR" sz="3200" dirty="0" smtClean="0">
                <a:latin typeface="Comic Sans MS" panose="030F0702030302020204" pitchFamily="66" charset="0"/>
              </a:rPr>
            </a:br>
            <a:endParaRPr lang="tr-TR" sz="3200" dirty="0"/>
          </a:p>
        </p:txBody>
      </p:sp>
      <p:pic>
        <p:nvPicPr>
          <p:cNvPr id="4" name="İçerik Yer Tutucusu 3"/>
          <p:cNvPicPr>
            <a:picLocks noGrp="1" noChangeAspect="1"/>
          </p:cNvPicPr>
          <p:nvPr>
            <p:ph idx="1"/>
          </p:nvPr>
        </p:nvPicPr>
        <p:blipFill>
          <a:blip r:embed="rId2"/>
          <a:stretch>
            <a:fillRect/>
          </a:stretch>
        </p:blipFill>
        <p:spPr>
          <a:xfrm>
            <a:off x="0" y="2356700"/>
            <a:ext cx="12192000" cy="4501299"/>
          </a:xfrm>
          <a:prstGeom prst="rect">
            <a:avLst/>
          </a:prstGeom>
        </p:spPr>
      </p:pic>
    </p:spTree>
    <p:extLst>
      <p:ext uri="{BB962C8B-B14F-4D97-AF65-F5344CB8AC3E}">
        <p14:creationId xmlns:p14="http://schemas.microsoft.com/office/powerpoint/2010/main" val="19198783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0"/>
            <a:ext cx="5183188" cy="2318994"/>
          </a:xfrm>
        </p:spPr>
        <p:txBody>
          <a:bodyPr>
            <a:normAutofit/>
          </a:bodyPr>
          <a:lstStyle/>
          <a:p>
            <a:r>
              <a:rPr lang="tr-TR" sz="4000" dirty="0">
                <a:solidFill>
                  <a:srgbClr val="002060"/>
                </a:solidFill>
                <a:latin typeface="Comic Sans MS" panose="030F0702030302020204" pitchFamily="66" charset="0"/>
              </a:rPr>
              <a:t>İNSANLARLA  İLİŞKİLERİNİZİ GELİŞTİRMEK İSTİYORSANIZ ;</a:t>
            </a:r>
          </a:p>
        </p:txBody>
      </p:sp>
      <p:pic>
        <p:nvPicPr>
          <p:cNvPr id="5" name="Resim Yer Tutucusu 4"/>
          <p:cNvPicPr>
            <a:picLocks noGrp="1" noChangeAspect="1"/>
          </p:cNvPicPr>
          <p:nvPr>
            <p:ph type="pic" idx="1"/>
          </p:nvPr>
        </p:nvPicPr>
        <p:blipFill>
          <a:blip r:embed="rId2"/>
          <a:srcRect t="20214" b="20214"/>
          <a:stretch>
            <a:fillRect/>
          </a:stretch>
        </p:blipFill>
        <p:spPr>
          <a:xfrm>
            <a:off x="5183188" y="0"/>
            <a:ext cx="7008812" cy="6857999"/>
          </a:xfrm>
          <a:prstGeom prst="rect">
            <a:avLst/>
          </a:prstGeom>
        </p:spPr>
      </p:pic>
      <p:sp>
        <p:nvSpPr>
          <p:cNvPr id="4" name="Metin Yer Tutucusu 3"/>
          <p:cNvSpPr>
            <a:spLocks noGrp="1"/>
          </p:cNvSpPr>
          <p:nvPr>
            <p:ph type="body" sz="half" idx="2"/>
          </p:nvPr>
        </p:nvSpPr>
        <p:spPr>
          <a:xfrm>
            <a:off x="0" y="2422688"/>
            <a:ext cx="5183188" cy="4435312"/>
          </a:xfrm>
        </p:spPr>
        <p:txBody>
          <a:bodyPr/>
          <a:lstStyle/>
          <a:p>
            <a:endParaRPr lang="tr-TR" dirty="0" smtClean="0"/>
          </a:p>
          <a:p>
            <a:endParaRPr lang="tr-TR" dirty="0"/>
          </a:p>
          <a:p>
            <a:endParaRPr lang="tr-TR" dirty="0" smtClean="0"/>
          </a:p>
          <a:p>
            <a:endParaRPr lang="tr-TR" dirty="0"/>
          </a:p>
          <a:p>
            <a:r>
              <a:rPr lang="tr-TR" sz="4000" dirty="0">
                <a:latin typeface="Comic Sans MS" panose="030F0702030302020204" pitchFamily="66" charset="0"/>
              </a:rPr>
              <a:t>Kollarınızı </a:t>
            </a:r>
            <a:r>
              <a:rPr lang="tr-TR" sz="4000" dirty="0" smtClean="0">
                <a:latin typeface="Comic Sans MS" panose="030F0702030302020204" pitchFamily="66" charset="0"/>
              </a:rPr>
              <a:t>kavuşturmayın.</a:t>
            </a:r>
            <a:endParaRPr lang="tr-TR" sz="4000" dirty="0">
              <a:latin typeface="Comic Sans MS" panose="030F0702030302020204" pitchFamily="66" charset="0"/>
            </a:endParaRPr>
          </a:p>
        </p:txBody>
      </p:sp>
    </p:spTree>
    <p:extLst>
      <p:ext uri="{BB962C8B-B14F-4D97-AF65-F5344CB8AC3E}">
        <p14:creationId xmlns:p14="http://schemas.microsoft.com/office/powerpoint/2010/main" val="3546422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1"/>
            <a:ext cx="5241303" cy="2573518"/>
          </a:xfrm>
        </p:spPr>
        <p:txBody>
          <a:bodyPr>
            <a:noAutofit/>
          </a:bodyPr>
          <a:lstStyle/>
          <a:p>
            <a:r>
              <a:rPr lang="tr-TR" sz="4000" dirty="0">
                <a:solidFill>
                  <a:srgbClr val="002060"/>
                </a:solidFill>
                <a:latin typeface="Comic Sans MS" panose="030F0702030302020204" pitchFamily="66" charset="0"/>
              </a:rPr>
              <a:t>İNSANLARLA  İLİŞKİLERİNİZİ GELİŞTİRMEK </a:t>
            </a:r>
            <a:r>
              <a:rPr lang="tr-TR" sz="4000" dirty="0" smtClean="0">
                <a:solidFill>
                  <a:srgbClr val="002060"/>
                </a:solidFill>
                <a:latin typeface="Comic Sans MS" panose="030F0702030302020204" pitchFamily="66" charset="0"/>
              </a:rPr>
              <a:t>İSTİYORSANIZ;</a:t>
            </a:r>
            <a:endParaRPr lang="tr-TR" sz="4000" dirty="0">
              <a:solidFill>
                <a:srgbClr val="002060"/>
              </a:solidFill>
              <a:latin typeface="Comic Sans MS" panose="030F0702030302020204" pitchFamily="66" charset="0"/>
            </a:endParaRPr>
          </a:p>
        </p:txBody>
      </p:sp>
      <p:pic>
        <p:nvPicPr>
          <p:cNvPr id="5" name="Resim Yer Tutucusu 4"/>
          <p:cNvPicPr>
            <a:picLocks noGrp="1" noChangeAspect="1"/>
          </p:cNvPicPr>
          <p:nvPr>
            <p:ph type="pic" idx="1"/>
          </p:nvPr>
        </p:nvPicPr>
        <p:blipFill>
          <a:blip r:embed="rId2"/>
          <a:srcRect l="23151" r="23151"/>
          <a:stretch>
            <a:fillRect/>
          </a:stretch>
        </p:blipFill>
        <p:spPr>
          <a:xfrm>
            <a:off x="5241303" y="1"/>
            <a:ext cx="7252355" cy="6858000"/>
          </a:xfrm>
          <a:prstGeom prst="rect">
            <a:avLst/>
          </a:prstGeom>
        </p:spPr>
      </p:pic>
      <p:sp>
        <p:nvSpPr>
          <p:cNvPr id="4" name="Metin Yer Tutucusu 3"/>
          <p:cNvSpPr>
            <a:spLocks noGrp="1"/>
          </p:cNvSpPr>
          <p:nvPr>
            <p:ph type="body" sz="half" idx="2"/>
          </p:nvPr>
        </p:nvSpPr>
        <p:spPr>
          <a:xfrm>
            <a:off x="0" y="2573518"/>
            <a:ext cx="5241303" cy="4284482"/>
          </a:xfrm>
        </p:spPr>
        <p:txBody>
          <a:bodyPr>
            <a:normAutofit/>
          </a:bodyPr>
          <a:lstStyle/>
          <a:p>
            <a:endParaRPr lang="tr-TR" dirty="0" smtClean="0"/>
          </a:p>
          <a:p>
            <a:endParaRPr lang="tr-TR" dirty="0"/>
          </a:p>
          <a:p>
            <a:r>
              <a:rPr lang="tr-TR" sz="4000" dirty="0" smtClean="0">
                <a:latin typeface="Comic Sans MS" panose="030F0702030302020204" pitchFamily="66" charset="0"/>
              </a:rPr>
              <a:t>Konuşma </a:t>
            </a:r>
            <a:r>
              <a:rPr lang="tr-TR" sz="4000" dirty="0">
                <a:latin typeface="Comic Sans MS" panose="030F0702030302020204" pitchFamily="66" charset="0"/>
              </a:rPr>
              <a:t>ve dinleme sırasında geriye yaslanarak oturmayın. </a:t>
            </a:r>
          </a:p>
        </p:txBody>
      </p:sp>
    </p:spTree>
    <p:extLst>
      <p:ext uri="{BB962C8B-B14F-4D97-AF65-F5344CB8AC3E}">
        <p14:creationId xmlns:p14="http://schemas.microsoft.com/office/powerpoint/2010/main" val="8526366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2"/>
            <a:ext cx="5296310" cy="2801388"/>
          </a:xfrm>
        </p:spPr>
        <p:txBody>
          <a:bodyPr>
            <a:noAutofit/>
          </a:bodyPr>
          <a:lstStyle/>
          <a:p>
            <a:r>
              <a:rPr lang="tr-TR" sz="3600" dirty="0">
                <a:solidFill>
                  <a:srgbClr val="002060"/>
                </a:solidFill>
                <a:latin typeface="Comic Sans MS" panose="030F0702030302020204" pitchFamily="66" charset="0"/>
              </a:rPr>
              <a:t>İNSANLARLA  İLİŞKİLERİNİZİ GELİŞTİRMEK İSTİYORSANIZ </a:t>
            </a:r>
            <a:r>
              <a:rPr lang="tr-TR" sz="3600" dirty="0" smtClean="0">
                <a:solidFill>
                  <a:srgbClr val="002060"/>
                </a:solidFill>
                <a:latin typeface="Comic Sans MS" panose="030F0702030302020204" pitchFamily="66" charset="0"/>
              </a:rPr>
              <a:t>;</a:t>
            </a:r>
            <a:endParaRPr lang="tr-TR" sz="3600" dirty="0">
              <a:solidFill>
                <a:srgbClr val="002060"/>
              </a:solidFill>
              <a:latin typeface="Comic Sans MS" panose="030F0702030302020204" pitchFamily="66" charset="0"/>
            </a:endParaRPr>
          </a:p>
        </p:txBody>
      </p:sp>
      <p:pic>
        <p:nvPicPr>
          <p:cNvPr id="6" name="Resim Yer Tutucusu 5"/>
          <p:cNvPicPr>
            <a:picLocks noGrp="1" noChangeAspect="1"/>
          </p:cNvPicPr>
          <p:nvPr>
            <p:ph type="pic" idx="1"/>
          </p:nvPr>
        </p:nvPicPr>
        <p:blipFill>
          <a:blip r:embed="rId2"/>
          <a:srcRect t="10520" b="10520"/>
          <a:stretch>
            <a:fillRect/>
          </a:stretch>
        </p:blipFill>
        <p:spPr>
          <a:xfrm>
            <a:off x="5296310" y="1"/>
            <a:ext cx="6895690" cy="6724996"/>
          </a:xfrm>
          <a:prstGeom prst="rect">
            <a:avLst/>
          </a:prstGeom>
        </p:spPr>
      </p:pic>
      <p:sp>
        <p:nvSpPr>
          <p:cNvPr id="4" name="Metin Yer Tutucusu 3"/>
          <p:cNvSpPr>
            <a:spLocks noGrp="1"/>
          </p:cNvSpPr>
          <p:nvPr>
            <p:ph type="body" sz="half" idx="2"/>
          </p:nvPr>
        </p:nvSpPr>
        <p:spPr>
          <a:xfrm>
            <a:off x="-65988" y="3007149"/>
            <a:ext cx="5362298" cy="3717847"/>
          </a:xfrm>
        </p:spPr>
        <p:txBody>
          <a:bodyPr/>
          <a:lstStyle/>
          <a:p>
            <a:endParaRPr lang="tr-TR" dirty="0" smtClean="0"/>
          </a:p>
          <a:p>
            <a:endParaRPr lang="tr-TR" dirty="0"/>
          </a:p>
          <a:p>
            <a:endParaRPr lang="tr-TR" dirty="0" smtClean="0"/>
          </a:p>
          <a:p>
            <a:endParaRPr lang="tr-TR" sz="3200" dirty="0">
              <a:latin typeface="Comic Sans MS" panose="030F0702030302020204" pitchFamily="66" charset="0"/>
            </a:endParaRPr>
          </a:p>
        </p:txBody>
      </p:sp>
      <p:sp>
        <p:nvSpPr>
          <p:cNvPr id="5" name="Dikdörtgen 4"/>
          <p:cNvSpPr/>
          <p:nvPr/>
        </p:nvSpPr>
        <p:spPr>
          <a:xfrm>
            <a:off x="0" y="2859578"/>
            <a:ext cx="5296310" cy="1754326"/>
          </a:xfrm>
          <a:prstGeom prst="rect">
            <a:avLst/>
          </a:prstGeom>
        </p:spPr>
        <p:txBody>
          <a:bodyPr wrap="square">
            <a:spAutoFit/>
          </a:bodyPr>
          <a:lstStyle/>
          <a:p>
            <a:endParaRPr lang="tr-TR" sz="3600" dirty="0">
              <a:latin typeface="Comic Sans MS" panose="030F0702030302020204" pitchFamily="66" charset="0"/>
            </a:endParaRPr>
          </a:p>
          <a:p>
            <a:r>
              <a:rPr lang="tr-TR" sz="3600" dirty="0" smtClean="0">
                <a:latin typeface="Comic Sans MS" panose="030F0702030302020204" pitchFamily="66" charset="0"/>
              </a:rPr>
              <a:t>Konuştuğunuz </a:t>
            </a:r>
            <a:r>
              <a:rPr lang="tr-TR" sz="3600" dirty="0">
                <a:latin typeface="Comic Sans MS" panose="030F0702030302020204" pitchFamily="66" charset="0"/>
              </a:rPr>
              <a:t>kişiye dönük </a:t>
            </a:r>
            <a:r>
              <a:rPr lang="tr-TR" sz="3600" dirty="0" smtClean="0">
                <a:latin typeface="Comic Sans MS" panose="030F0702030302020204" pitchFamily="66" charset="0"/>
              </a:rPr>
              <a:t>olun.</a:t>
            </a:r>
            <a:endParaRPr lang="tr-TR" sz="3600" dirty="0">
              <a:latin typeface="Comic Sans MS" panose="030F0702030302020204" pitchFamily="66" charset="0"/>
            </a:endParaRPr>
          </a:p>
        </p:txBody>
      </p:sp>
    </p:spTree>
    <p:extLst>
      <p:ext uri="{BB962C8B-B14F-4D97-AF65-F5344CB8AC3E}">
        <p14:creationId xmlns:p14="http://schemas.microsoft.com/office/powerpoint/2010/main" val="24145789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2800" dirty="0" smtClean="0">
                <a:solidFill>
                  <a:srgbClr val="002060"/>
                </a:solidFill>
                <a:latin typeface="Comic Sans MS" panose="030F0702030302020204" pitchFamily="66" charset="0"/>
              </a:rPr>
              <a:t>ETKİLİ İLETİŞİM TEKNİKLERİ NELERDİR?</a:t>
            </a:r>
            <a:endParaRPr lang="tr-TR" sz="2800" dirty="0">
              <a:solidFill>
                <a:srgbClr val="002060"/>
              </a:solidFill>
              <a:latin typeface="Comic Sans MS" panose="030F0702030302020204" pitchFamily="66" charset="0"/>
            </a:endParaRPr>
          </a:p>
        </p:txBody>
      </p:sp>
      <p:sp>
        <p:nvSpPr>
          <p:cNvPr id="3" name="İçerik Yer Tutucusu 2"/>
          <p:cNvSpPr>
            <a:spLocks noGrp="1"/>
          </p:cNvSpPr>
          <p:nvPr>
            <p:ph idx="1"/>
          </p:nvPr>
        </p:nvSpPr>
        <p:spPr>
          <a:xfrm>
            <a:off x="0" y="1330036"/>
            <a:ext cx="12192000" cy="5469775"/>
          </a:xfrm>
        </p:spPr>
        <p:txBody>
          <a:bodyPr>
            <a:normAutofit/>
          </a:bodyPr>
          <a:lstStyle/>
          <a:p>
            <a:pPr marL="0" indent="0">
              <a:buNone/>
            </a:pPr>
            <a:endParaRPr lang="tr-TR" dirty="0" smtClean="0">
              <a:latin typeface="Comic Sans MS" panose="030F0702030302020204" pitchFamily="66" charset="0"/>
            </a:endParaRPr>
          </a:p>
          <a:p>
            <a:pPr marL="0" indent="0">
              <a:buNone/>
            </a:pPr>
            <a:r>
              <a:rPr lang="tr-TR" dirty="0" smtClean="0">
                <a:latin typeface="Comic Sans MS" panose="030F0702030302020204" pitchFamily="66" charset="0"/>
              </a:rPr>
              <a:t>1-Dinlemenin Önemi</a:t>
            </a:r>
          </a:p>
          <a:p>
            <a:pPr marL="0" indent="0">
              <a:buNone/>
            </a:pPr>
            <a:r>
              <a:rPr lang="tr-TR" dirty="0">
                <a:latin typeface="Comic Sans MS" panose="030F0702030302020204" pitchFamily="66" charset="0"/>
              </a:rPr>
              <a:t>2-Göz Kontağı Kurmak</a:t>
            </a:r>
          </a:p>
          <a:p>
            <a:pPr marL="0" indent="0">
              <a:buNone/>
            </a:pPr>
            <a:r>
              <a:rPr lang="tr-TR" dirty="0" smtClean="0">
                <a:latin typeface="Comic Sans MS" panose="030F0702030302020204" pitchFamily="66" charset="0"/>
              </a:rPr>
              <a:t>3-Empati</a:t>
            </a:r>
          </a:p>
          <a:p>
            <a:pPr marL="0" indent="0">
              <a:buNone/>
            </a:pPr>
            <a:r>
              <a:rPr lang="tr-TR" dirty="0">
                <a:latin typeface="Comic Sans MS" panose="030F0702030302020204" pitchFamily="66" charset="0"/>
              </a:rPr>
              <a:t>4-Olumlu </a:t>
            </a:r>
            <a:r>
              <a:rPr lang="tr-TR" dirty="0" smtClean="0">
                <a:latin typeface="Comic Sans MS" panose="030F0702030302020204" pitchFamily="66" charset="0"/>
              </a:rPr>
              <a:t>Olun</a:t>
            </a:r>
          </a:p>
          <a:p>
            <a:pPr marL="0" indent="0">
              <a:buNone/>
            </a:pPr>
            <a:r>
              <a:rPr lang="tr-TR" dirty="0" smtClean="0">
                <a:latin typeface="Comic Sans MS" panose="030F0702030302020204" pitchFamily="66" charset="0"/>
              </a:rPr>
              <a:t>5-Güven</a:t>
            </a:r>
          </a:p>
          <a:p>
            <a:pPr marL="0" indent="0">
              <a:buNone/>
            </a:pPr>
            <a:r>
              <a:rPr lang="tr-TR" dirty="0">
                <a:latin typeface="Comic Sans MS" panose="030F0702030302020204" pitchFamily="66" charset="0"/>
              </a:rPr>
              <a:t>6-Aşırı Bilgi Yüklenmesinden </a:t>
            </a:r>
            <a:r>
              <a:rPr lang="tr-TR" dirty="0" smtClean="0">
                <a:latin typeface="Comic Sans MS" panose="030F0702030302020204" pitchFamily="66" charset="0"/>
              </a:rPr>
              <a:t>Kaçının</a:t>
            </a:r>
          </a:p>
          <a:p>
            <a:pPr marL="0" indent="0">
              <a:buNone/>
            </a:pPr>
            <a:r>
              <a:rPr lang="tr-TR" dirty="0">
                <a:latin typeface="Comic Sans MS" panose="030F0702030302020204" pitchFamily="66" charset="0"/>
              </a:rPr>
              <a:t>7</a:t>
            </a:r>
            <a:r>
              <a:rPr lang="tr-TR" dirty="0" smtClean="0">
                <a:latin typeface="Comic Sans MS" panose="030F0702030302020204" pitchFamily="66" charset="0"/>
              </a:rPr>
              <a:t>-Sessizliğin Gücünden Faydalanın</a:t>
            </a:r>
          </a:p>
          <a:p>
            <a:pPr marL="0" indent="0">
              <a:buNone/>
            </a:pPr>
            <a:r>
              <a:rPr lang="tr-TR" dirty="0">
                <a:latin typeface="Comic Sans MS" panose="030F0702030302020204" pitchFamily="66" charset="0"/>
              </a:rPr>
              <a:t>8-Mizahın Etkili Gücünden Faydalanın</a:t>
            </a:r>
          </a:p>
          <a:p>
            <a:pPr marL="0" indent="0">
              <a:buNone/>
            </a:pPr>
            <a:r>
              <a:rPr lang="tr-TR" dirty="0" smtClean="0">
                <a:latin typeface="Comic Sans MS" panose="030F0702030302020204" pitchFamily="66" charset="0"/>
              </a:rPr>
              <a:t>9-Geri Bildirimin Önemi</a:t>
            </a:r>
          </a:p>
          <a:p>
            <a:pPr marL="0" indent="0">
              <a:buNone/>
            </a:pPr>
            <a:endParaRPr lang="tr-TR" dirty="0"/>
          </a:p>
        </p:txBody>
      </p:sp>
    </p:spTree>
    <p:extLst>
      <p:ext uri="{BB962C8B-B14F-4D97-AF65-F5344CB8AC3E}">
        <p14:creationId xmlns:p14="http://schemas.microsoft.com/office/powerpoint/2010/main" val="23777474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 y="-1"/>
            <a:ext cx="5183188" cy="2479250"/>
          </a:xfrm>
        </p:spPr>
        <p:txBody>
          <a:bodyPr>
            <a:normAutofit/>
          </a:bodyPr>
          <a:lstStyle/>
          <a:p>
            <a:r>
              <a:rPr lang="tr-TR" sz="4000" dirty="0">
                <a:solidFill>
                  <a:srgbClr val="002060"/>
                </a:solidFill>
                <a:latin typeface="Comic Sans MS" panose="030F0702030302020204" pitchFamily="66" charset="0"/>
              </a:rPr>
              <a:t>İNSANLARLA  İLİŞKİLERİNİZİ GELİŞTİRMEK İSTİYORSANIZ </a:t>
            </a:r>
            <a:r>
              <a:rPr lang="tr-TR" sz="2400" dirty="0">
                <a:solidFill>
                  <a:srgbClr val="002060"/>
                </a:solidFill>
                <a:latin typeface="Comic Sans MS" panose="030F0702030302020204" pitchFamily="66" charset="0"/>
              </a:rPr>
              <a:t>;</a:t>
            </a:r>
          </a:p>
        </p:txBody>
      </p:sp>
      <p:sp>
        <p:nvSpPr>
          <p:cNvPr id="4" name="Metin Yer Tutucusu 3"/>
          <p:cNvSpPr>
            <a:spLocks noGrp="1"/>
          </p:cNvSpPr>
          <p:nvPr>
            <p:ph type="body" sz="half" idx="2"/>
          </p:nvPr>
        </p:nvSpPr>
        <p:spPr>
          <a:xfrm>
            <a:off x="0" y="2859578"/>
            <a:ext cx="4772025" cy="3833452"/>
          </a:xfrm>
        </p:spPr>
        <p:txBody>
          <a:bodyPr/>
          <a:lstStyle/>
          <a:p>
            <a:endParaRPr lang="tr-TR" dirty="0" smtClean="0"/>
          </a:p>
          <a:p>
            <a:endParaRPr lang="tr-TR" dirty="0"/>
          </a:p>
          <a:p>
            <a:endParaRPr lang="tr-TR" dirty="0" smtClean="0"/>
          </a:p>
          <a:p>
            <a:endParaRPr lang="tr-TR" dirty="0"/>
          </a:p>
        </p:txBody>
      </p:sp>
      <p:sp>
        <p:nvSpPr>
          <p:cNvPr id="5" name="Dikdörtgen 4"/>
          <p:cNvSpPr/>
          <p:nvPr/>
        </p:nvSpPr>
        <p:spPr>
          <a:xfrm>
            <a:off x="0" y="2859578"/>
            <a:ext cx="5183188" cy="1938992"/>
          </a:xfrm>
          <a:prstGeom prst="rect">
            <a:avLst/>
          </a:prstGeom>
        </p:spPr>
        <p:txBody>
          <a:bodyPr wrap="square">
            <a:spAutoFit/>
          </a:bodyPr>
          <a:lstStyle/>
          <a:p>
            <a:r>
              <a:rPr lang="tr-TR" sz="4000" dirty="0" smtClean="0">
                <a:latin typeface="Comic Sans MS" panose="030F0702030302020204" pitchFamily="66" charset="0"/>
              </a:rPr>
              <a:t>İlişkide bulunduğunuz kişinin adını kullanın.</a:t>
            </a:r>
            <a:endParaRPr lang="tr-TR" sz="4000" dirty="0">
              <a:latin typeface="Comic Sans MS" panose="030F0702030302020204" pitchFamily="66" charset="0"/>
            </a:endParaRPr>
          </a:p>
        </p:txBody>
      </p:sp>
      <p:pic>
        <p:nvPicPr>
          <p:cNvPr id="5122" name="Picture 2" descr="sevgiliye yanlışlıkla başka isimle hitap etmek #1775189 - uludağ sözlük  galeri"/>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7871" b="7871"/>
          <a:stretch>
            <a:fillRect/>
          </a:stretch>
        </p:blipFill>
        <p:spPr bwMode="auto">
          <a:xfrm>
            <a:off x="5183188" y="0"/>
            <a:ext cx="7008812"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98744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1"/>
            <a:ext cx="5183188" cy="2479249"/>
          </a:xfrm>
        </p:spPr>
        <p:txBody>
          <a:bodyPr>
            <a:noAutofit/>
          </a:bodyPr>
          <a:lstStyle/>
          <a:p>
            <a:r>
              <a:rPr lang="tr-TR" sz="4000" dirty="0">
                <a:solidFill>
                  <a:srgbClr val="002060"/>
                </a:solidFill>
                <a:latin typeface="Comic Sans MS" panose="030F0702030302020204" pitchFamily="66" charset="0"/>
              </a:rPr>
              <a:t>İNSANLARLA  İLİŞKİLERİNİZİ GELİŞTİRMEK İSTİYORSANIZ :</a:t>
            </a:r>
          </a:p>
        </p:txBody>
      </p:sp>
      <p:sp>
        <p:nvSpPr>
          <p:cNvPr id="4" name="Metin Yer Tutucusu 3"/>
          <p:cNvSpPr>
            <a:spLocks noGrp="1"/>
          </p:cNvSpPr>
          <p:nvPr>
            <p:ph type="body" sz="half" idx="2"/>
          </p:nvPr>
        </p:nvSpPr>
        <p:spPr>
          <a:xfrm>
            <a:off x="0" y="2057400"/>
            <a:ext cx="5183188" cy="4800600"/>
          </a:xfrm>
        </p:spPr>
        <p:txBody>
          <a:bodyPr/>
          <a:lstStyle/>
          <a:p>
            <a:endParaRPr lang="tr-TR" dirty="0" smtClean="0"/>
          </a:p>
          <a:p>
            <a:endParaRPr lang="tr-TR" dirty="0"/>
          </a:p>
          <a:p>
            <a:endParaRPr lang="tr-TR" dirty="0" smtClean="0"/>
          </a:p>
          <a:p>
            <a:endParaRPr lang="tr-TR" dirty="0"/>
          </a:p>
        </p:txBody>
      </p:sp>
      <p:sp>
        <p:nvSpPr>
          <p:cNvPr id="5" name="Dikdörtgen 4"/>
          <p:cNvSpPr/>
          <p:nvPr/>
        </p:nvSpPr>
        <p:spPr>
          <a:xfrm>
            <a:off x="0" y="2859578"/>
            <a:ext cx="5183188" cy="1323439"/>
          </a:xfrm>
          <a:prstGeom prst="rect">
            <a:avLst/>
          </a:prstGeom>
        </p:spPr>
        <p:txBody>
          <a:bodyPr wrap="square">
            <a:spAutoFit/>
          </a:bodyPr>
          <a:lstStyle/>
          <a:p>
            <a:r>
              <a:rPr lang="tr-TR" sz="4000" dirty="0" smtClean="0">
                <a:latin typeface="Comic Sans MS" panose="030F0702030302020204" pitchFamily="66" charset="0"/>
              </a:rPr>
              <a:t>Size söyleneni bilseniz bile dinleyin. </a:t>
            </a:r>
            <a:endParaRPr lang="tr-TR" sz="4000" dirty="0">
              <a:latin typeface="Comic Sans MS" panose="030F0702030302020204" pitchFamily="66" charset="0"/>
            </a:endParaRPr>
          </a:p>
        </p:txBody>
      </p:sp>
      <p:pic>
        <p:nvPicPr>
          <p:cNvPr id="6" name="Resim Yer Tutucusu 5"/>
          <p:cNvPicPr>
            <a:picLocks noGrp="1" noChangeAspect="1"/>
          </p:cNvPicPr>
          <p:nvPr>
            <p:ph type="pic" idx="1"/>
          </p:nvPr>
        </p:nvPicPr>
        <p:blipFill>
          <a:blip r:embed="rId2">
            <a:extLst>
              <a:ext uri="{28A0092B-C50C-407E-A947-70E740481C1C}">
                <a14:useLocalDpi xmlns:a14="http://schemas.microsoft.com/office/drawing/2010/main" val="0"/>
              </a:ext>
            </a:extLst>
          </a:blip>
          <a:srcRect t="2200" b="2200"/>
          <a:stretch>
            <a:fillRect/>
          </a:stretch>
        </p:blipFill>
        <p:spPr>
          <a:xfrm>
            <a:off x="5183188" y="0"/>
            <a:ext cx="7008812" cy="6858000"/>
          </a:xfrm>
        </p:spPr>
      </p:pic>
    </p:spTree>
    <p:extLst>
      <p:ext uri="{BB962C8B-B14F-4D97-AF65-F5344CB8AC3E}">
        <p14:creationId xmlns:p14="http://schemas.microsoft.com/office/powerpoint/2010/main" val="5725359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0"/>
            <a:ext cx="5079597" cy="2432115"/>
          </a:xfrm>
        </p:spPr>
        <p:txBody>
          <a:bodyPr>
            <a:noAutofit/>
          </a:bodyPr>
          <a:lstStyle/>
          <a:p>
            <a:r>
              <a:rPr lang="tr-TR" sz="4000" dirty="0">
                <a:solidFill>
                  <a:srgbClr val="002060"/>
                </a:solidFill>
                <a:latin typeface="Comic Sans MS" panose="030F0702030302020204" pitchFamily="66" charset="0"/>
              </a:rPr>
              <a:t>İNSANLARLA  İLİŞKİLERİNİZİ GELİŞTİRMEK İSTİYORSANIZ :</a:t>
            </a:r>
          </a:p>
        </p:txBody>
      </p:sp>
      <p:pic>
        <p:nvPicPr>
          <p:cNvPr id="6" name="Resim Yer Tutucusu 5"/>
          <p:cNvPicPr>
            <a:picLocks noGrp="1" noChangeAspect="1"/>
          </p:cNvPicPr>
          <p:nvPr>
            <p:ph type="pic" idx="1"/>
          </p:nvPr>
        </p:nvPicPr>
        <p:blipFill>
          <a:blip r:embed="rId2"/>
          <a:srcRect l="14539" r="14539"/>
          <a:stretch>
            <a:fillRect/>
          </a:stretch>
        </p:blipFill>
        <p:spPr>
          <a:xfrm>
            <a:off x="5096896" y="0"/>
            <a:ext cx="7008812" cy="6858000"/>
          </a:xfrm>
          <a:prstGeom prst="rect">
            <a:avLst/>
          </a:prstGeom>
        </p:spPr>
      </p:pic>
      <p:sp>
        <p:nvSpPr>
          <p:cNvPr id="4" name="Metin Yer Tutucusu 3"/>
          <p:cNvSpPr>
            <a:spLocks noGrp="1"/>
          </p:cNvSpPr>
          <p:nvPr>
            <p:ph type="body" sz="half" idx="2"/>
          </p:nvPr>
        </p:nvSpPr>
        <p:spPr/>
        <p:txBody>
          <a:bodyPr/>
          <a:lstStyle/>
          <a:p>
            <a:endParaRPr lang="tr-TR" dirty="0" smtClean="0"/>
          </a:p>
          <a:p>
            <a:endParaRPr lang="tr-TR" dirty="0"/>
          </a:p>
          <a:p>
            <a:endParaRPr lang="tr-TR" dirty="0" smtClean="0"/>
          </a:p>
          <a:p>
            <a:endParaRPr lang="tr-TR" dirty="0"/>
          </a:p>
        </p:txBody>
      </p:sp>
      <p:sp>
        <p:nvSpPr>
          <p:cNvPr id="5" name="Dikdörtgen 4"/>
          <p:cNvSpPr/>
          <p:nvPr/>
        </p:nvSpPr>
        <p:spPr>
          <a:xfrm>
            <a:off x="0" y="2859578"/>
            <a:ext cx="5079597" cy="3183775"/>
          </a:xfrm>
          <a:prstGeom prst="rect">
            <a:avLst/>
          </a:prstGeom>
        </p:spPr>
        <p:txBody>
          <a:bodyPr wrap="square">
            <a:spAutoFit/>
          </a:bodyPr>
          <a:lstStyle/>
          <a:p>
            <a:r>
              <a:rPr lang="tr-TR" sz="4000" dirty="0" smtClean="0">
                <a:latin typeface="Comic Sans MS" panose="030F0702030302020204" pitchFamily="66" charset="0"/>
              </a:rPr>
              <a:t>Aynı fikirde olmadığınız durumlarda dahil söze </a:t>
            </a:r>
            <a:r>
              <a:rPr lang="tr-TR" sz="4000" dirty="0" smtClean="0">
                <a:solidFill>
                  <a:srgbClr val="C8085F"/>
                </a:solidFill>
                <a:latin typeface="Comic Sans MS" panose="030F0702030302020204" pitchFamily="66" charset="0"/>
              </a:rPr>
              <a:t>HAYIR</a:t>
            </a:r>
            <a:r>
              <a:rPr lang="tr-TR" sz="4000" dirty="0" smtClean="0">
                <a:latin typeface="Comic Sans MS" panose="030F0702030302020204" pitchFamily="66" charset="0"/>
              </a:rPr>
              <a:t> diye başlamayın .</a:t>
            </a:r>
            <a:endParaRPr lang="tr-TR" sz="4000" dirty="0">
              <a:latin typeface="Comic Sans MS" panose="030F0702030302020204" pitchFamily="66" charset="0"/>
            </a:endParaRPr>
          </a:p>
        </p:txBody>
      </p:sp>
    </p:spTree>
    <p:extLst>
      <p:ext uri="{BB962C8B-B14F-4D97-AF65-F5344CB8AC3E}">
        <p14:creationId xmlns:p14="http://schemas.microsoft.com/office/powerpoint/2010/main" val="4604749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8854" y="169682"/>
            <a:ext cx="5183186" cy="2092750"/>
          </a:xfrm>
        </p:spPr>
        <p:txBody>
          <a:bodyPr>
            <a:noAutofit/>
          </a:bodyPr>
          <a:lstStyle/>
          <a:p>
            <a:r>
              <a:rPr lang="tr-TR" sz="3600" dirty="0">
                <a:solidFill>
                  <a:srgbClr val="002060"/>
                </a:solidFill>
                <a:latin typeface="Comic Sans MS" panose="030F0702030302020204" pitchFamily="66" charset="0"/>
              </a:rPr>
              <a:t>İNSANLARLA  İLİŞKİLERİNİZİ GELİŞTİRMEK İSTİYORSANIZ </a:t>
            </a:r>
            <a:r>
              <a:rPr lang="tr-TR" sz="3600" dirty="0" smtClean="0">
                <a:solidFill>
                  <a:srgbClr val="002060"/>
                </a:solidFill>
                <a:latin typeface="Comic Sans MS" panose="030F0702030302020204" pitchFamily="66" charset="0"/>
              </a:rPr>
              <a:t>;</a:t>
            </a:r>
            <a:endParaRPr lang="tr-TR" sz="3600" dirty="0">
              <a:solidFill>
                <a:srgbClr val="002060"/>
              </a:solidFill>
              <a:latin typeface="Comic Sans MS" panose="030F0702030302020204" pitchFamily="66" charset="0"/>
            </a:endParaRPr>
          </a:p>
        </p:txBody>
      </p:sp>
      <p:sp>
        <p:nvSpPr>
          <p:cNvPr id="4" name="Metin Yer Tutucusu 3"/>
          <p:cNvSpPr>
            <a:spLocks noGrp="1"/>
          </p:cNvSpPr>
          <p:nvPr>
            <p:ph type="body" sz="half" idx="2"/>
          </p:nvPr>
        </p:nvSpPr>
        <p:spPr/>
        <p:txBody>
          <a:bodyPr/>
          <a:lstStyle/>
          <a:p>
            <a:endParaRPr lang="tr-TR" dirty="0" smtClean="0"/>
          </a:p>
          <a:p>
            <a:endParaRPr lang="tr-TR" dirty="0"/>
          </a:p>
          <a:p>
            <a:endParaRPr lang="tr-TR" dirty="0" smtClean="0"/>
          </a:p>
          <a:p>
            <a:endParaRPr lang="tr-TR" dirty="0"/>
          </a:p>
        </p:txBody>
      </p:sp>
      <p:sp>
        <p:nvSpPr>
          <p:cNvPr id="5" name="Dikdörtgen 4"/>
          <p:cNvSpPr/>
          <p:nvPr/>
        </p:nvSpPr>
        <p:spPr>
          <a:xfrm>
            <a:off x="0" y="2859578"/>
            <a:ext cx="5183188" cy="4247317"/>
          </a:xfrm>
          <a:prstGeom prst="rect">
            <a:avLst/>
          </a:prstGeom>
        </p:spPr>
        <p:txBody>
          <a:bodyPr wrap="square">
            <a:spAutoFit/>
          </a:bodyPr>
          <a:lstStyle/>
          <a:p>
            <a:r>
              <a:rPr lang="tr-TR" sz="3600" dirty="0" smtClean="0">
                <a:latin typeface="Comic Sans MS" panose="030F0702030302020204" pitchFamily="66" charset="0"/>
              </a:rPr>
              <a:t>Ne kadar haklı olursanız olun kimseyi utandırmayın.</a:t>
            </a:r>
          </a:p>
          <a:p>
            <a:endParaRPr lang="tr-TR" sz="3600" dirty="0" smtClean="0">
              <a:latin typeface="Comic Sans MS" panose="030F0702030302020204" pitchFamily="66" charset="0"/>
            </a:endParaRPr>
          </a:p>
          <a:p>
            <a:r>
              <a:rPr lang="tr-TR" sz="3600" dirty="0">
                <a:latin typeface="Comic Sans MS" panose="030F0702030302020204" pitchFamily="66" charset="0"/>
              </a:rPr>
              <a:t>Karşınızdakini asla 3. şahısların yanında </a:t>
            </a:r>
            <a:r>
              <a:rPr lang="tr-TR" sz="3600" dirty="0" smtClean="0">
                <a:latin typeface="Comic Sans MS" panose="030F0702030302020204" pitchFamily="66" charset="0"/>
              </a:rPr>
              <a:t>eleştirmeyin.</a:t>
            </a:r>
            <a:endParaRPr lang="tr-TR" sz="3600" dirty="0">
              <a:latin typeface="Comic Sans MS" panose="030F0702030302020204" pitchFamily="66" charset="0"/>
            </a:endParaRPr>
          </a:p>
          <a:p>
            <a:endParaRPr lang="tr-TR" dirty="0">
              <a:latin typeface="Comic Sans MS" panose="030F0702030302020204" pitchFamily="66" charset="0"/>
            </a:endParaRPr>
          </a:p>
        </p:txBody>
      </p:sp>
      <p:pic>
        <p:nvPicPr>
          <p:cNvPr id="9" name="Resim Yer Tutucusu 8"/>
          <p:cNvPicPr>
            <a:picLocks noGrp="1" noChangeAspect="1"/>
          </p:cNvPicPr>
          <p:nvPr>
            <p:ph type="pic" idx="1"/>
          </p:nvPr>
        </p:nvPicPr>
        <p:blipFill>
          <a:blip r:embed="rId2"/>
          <a:srcRect l="14984" r="14984"/>
          <a:stretch>
            <a:fillRect/>
          </a:stretch>
        </p:blipFill>
        <p:spPr>
          <a:xfrm>
            <a:off x="5183187" y="0"/>
            <a:ext cx="6979841" cy="6858000"/>
          </a:xfrm>
          <a:prstGeom prst="rect">
            <a:avLst/>
          </a:prstGeom>
        </p:spPr>
      </p:pic>
    </p:spTree>
    <p:extLst>
      <p:ext uri="{BB962C8B-B14F-4D97-AF65-F5344CB8AC3E}">
        <p14:creationId xmlns:p14="http://schemas.microsoft.com/office/powerpoint/2010/main" val="37208910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1"/>
            <a:ext cx="6108569" cy="2432116"/>
          </a:xfrm>
        </p:spPr>
        <p:txBody>
          <a:bodyPr>
            <a:noAutofit/>
          </a:bodyPr>
          <a:lstStyle/>
          <a:p>
            <a:r>
              <a:rPr lang="tr-TR" sz="4000" dirty="0">
                <a:solidFill>
                  <a:srgbClr val="002060"/>
                </a:solidFill>
                <a:latin typeface="Comic Sans MS" panose="030F0702030302020204" pitchFamily="66" charset="0"/>
              </a:rPr>
              <a:t>İNSANLARLA  İLİŞKİLERİNİZİ GELİŞTİRMEK İSTİYORSANIZ </a:t>
            </a:r>
            <a:r>
              <a:rPr lang="tr-TR" sz="4000" dirty="0" smtClean="0">
                <a:solidFill>
                  <a:srgbClr val="002060"/>
                </a:solidFill>
                <a:latin typeface="Comic Sans MS" panose="030F0702030302020204" pitchFamily="66" charset="0"/>
              </a:rPr>
              <a:t>;</a:t>
            </a:r>
            <a:endParaRPr lang="tr-TR" sz="4000" dirty="0">
              <a:solidFill>
                <a:srgbClr val="002060"/>
              </a:solidFill>
              <a:latin typeface="Comic Sans MS" panose="030F0702030302020204" pitchFamily="66" charset="0"/>
            </a:endParaRPr>
          </a:p>
        </p:txBody>
      </p:sp>
      <p:sp>
        <p:nvSpPr>
          <p:cNvPr id="4" name="Metin Yer Tutucusu 3"/>
          <p:cNvSpPr>
            <a:spLocks noGrp="1"/>
          </p:cNvSpPr>
          <p:nvPr>
            <p:ph type="body" sz="half" idx="2"/>
          </p:nvPr>
        </p:nvSpPr>
        <p:spPr/>
        <p:txBody>
          <a:bodyPr/>
          <a:lstStyle/>
          <a:p>
            <a:endParaRPr lang="tr-TR" dirty="0" smtClean="0"/>
          </a:p>
          <a:p>
            <a:endParaRPr lang="tr-TR" dirty="0"/>
          </a:p>
          <a:p>
            <a:endParaRPr lang="tr-TR" dirty="0" smtClean="0"/>
          </a:p>
          <a:p>
            <a:endParaRPr lang="tr-TR" dirty="0"/>
          </a:p>
        </p:txBody>
      </p:sp>
      <p:sp>
        <p:nvSpPr>
          <p:cNvPr id="5" name="Dikdörtgen 4"/>
          <p:cNvSpPr/>
          <p:nvPr/>
        </p:nvSpPr>
        <p:spPr>
          <a:xfrm>
            <a:off x="1" y="2850151"/>
            <a:ext cx="5891752" cy="3108543"/>
          </a:xfrm>
          <a:prstGeom prst="rect">
            <a:avLst/>
          </a:prstGeom>
        </p:spPr>
        <p:txBody>
          <a:bodyPr wrap="square">
            <a:spAutoFit/>
          </a:bodyPr>
          <a:lstStyle/>
          <a:p>
            <a:pPr lvl="0"/>
            <a:r>
              <a:rPr lang="tr-TR" sz="4000" dirty="0" smtClean="0">
                <a:solidFill>
                  <a:prstClr val="black"/>
                </a:solidFill>
                <a:latin typeface="Comic Sans MS" panose="030F0702030302020204" pitchFamily="66" charset="0"/>
              </a:rPr>
              <a:t> Mesajlar;</a:t>
            </a:r>
          </a:p>
          <a:p>
            <a:pPr lvl="0"/>
            <a:r>
              <a:rPr lang="tr-TR" sz="4000" dirty="0" smtClean="0">
                <a:solidFill>
                  <a:prstClr val="black"/>
                </a:solidFill>
                <a:latin typeface="Comic Sans MS" panose="030F0702030302020204" pitchFamily="66" charset="0"/>
              </a:rPr>
              <a:t> </a:t>
            </a:r>
            <a:r>
              <a:rPr lang="tr-TR" sz="4000" dirty="0">
                <a:solidFill>
                  <a:prstClr val="black"/>
                </a:solidFill>
                <a:latin typeface="Comic Sans MS" panose="030F0702030302020204" pitchFamily="66" charset="0"/>
              </a:rPr>
              <a:t>net</a:t>
            </a:r>
            <a:r>
              <a:rPr lang="tr-TR" sz="4000" dirty="0" smtClean="0">
                <a:solidFill>
                  <a:prstClr val="black"/>
                </a:solidFill>
                <a:latin typeface="Comic Sans MS" panose="030F0702030302020204" pitchFamily="66" charset="0"/>
              </a:rPr>
              <a:t>,</a:t>
            </a:r>
          </a:p>
          <a:p>
            <a:pPr lvl="0"/>
            <a:r>
              <a:rPr lang="tr-TR" sz="4000" dirty="0" smtClean="0">
                <a:solidFill>
                  <a:prstClr val="black"/>
                </a:solidFill>
                <a:latin typeface="Comic Sans MS" panose="030F0702030302020204" pitchFamily="66" charset="0"/>
              </a:rPr>
              <a:t> </a:t>
            </a:r>
            <a:r>
              <a:rPr lang="tr-TR" sz="4000" dirty="0">
                <a:solidFill>
                  <a:prstClr val="black"/>
                </a:solidFill>
                <a:latin typeface="Comic Sans MS" panose="030F0702030302020204" pitchFamily="66" charset="0"/>
              </a:rPr>
              <a:t>açık </a:t>
            </a:r>
          </a:p>
          <a:p>
            <a:pPr lvl="0"/>
            <a:r>
              <a:rPr lang="tr-TR" sz="4000" dirty="0" smtClean="0">
                <a:solidFill>
                  <a:prstClr val="black"/>
                </a:solidFill>
                <a:latin typeface="Comic Sans MS" panose="030F0702030302020204" pitchFamily="66" charset="0"/>
              </a:rPr>
              <a:t> ve anlaşılır olsun.</a:t>
            </a:r>
            <a:endParaRPr lang="tr-TR" sz="4000" dirty="0">
              <a:solidFill>
                <a:prstClr val="black"/>
              </a:solidFill>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3600" b="0" i="0" u="none" strike="noStrike" kern="1200" cap="none" spc="0" normalizeH="0" baseline="0" noProof="0" dirty="0">
              <a:ln>
                <a:noFill/>
              </a:ln>
              <a:solidFill>
                <a:prstClr val="black"/>
              </a:solidFill>
              <a:effectLst/>
              <a:uLnTx/>
              <a:uFillTx/>
              <a:latin typeface="Comic Sans MS" panose="030F0702030302020204" pitchFamily="66" charset="0"/>
            </a:endParaRPr>
          </a:p>
        </p:txBody>
      </p:sp>
      <p:pic>
        <p:nvPicPr>
          <p:cNvPr id="18" name="Resim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8569" y="0"/>
            <a:ext cx="6083431" cy="6858000"/>
          </a:xfrm>
          <a:prstGeom prst="rect">
            <a:avLst/>
          </a:prstGeom>
        </p:spPr>
      </p:pic>
    </p:spTree>
    <p:extLst>
      <p:ext uri="{BB962C8B-B14F-4D97-AF65-F5344CB8AC3E}">
        <p14:creationId xmlns:p14="http://schemas.microsoft.com/office/powerpoint/2010/main" val="3525607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0"/>
            <a:ext cx="5183187" cy="2458489"/>
          </a:xfrm>
        </p:spPr>
        <p:txBody>
          <a:bodyPr>
            <a:noAutofit/>
          </a:bodyPr>
          <a:lstStyle/>
          <a:p>
            <a:r>
              <a:rPr lang="tr-TR" sz="4000" dirty="0">
                <a:solidFill>
                  <a:srgbClr val="002060"/>
                </a:solidFill>
                <a:latin typeface="Comic Sans MS" panose="030F0702030302020204" pitchFamily="66" charset="0"/>
              </a:rPr>
              <a:t>İNSANLARLA  İLİŞKİLERİNİZİ GELİŞTİRMEK İSTİYORSANIZ </a:t>
            </a:r>
            <a:r>
              <a:rPr lang="tr-TR" sz="4000" dirty="0" smtClean="0">
                <a:solidFill>
                  <a:srgbClr val="002060"/>
                </a:solidFill>
                <a:latin typeface="Comic Sans MS" panose="030F0702030302020204" pitchFamily="66" charset="0"/>
              </a:rPr>
              <a:t>;</a:t>
            </a:r>
            <a:endParaRPr lang="tr-TR" sz="4000" dirty="0">
              <a:solidFill>
                <a:srgbClr val="002060"/>
              </a:solidFill>
              <a:latin typeface="Comic Sans MS" panose="030F0702030302020204" pitchFamily="66" charset="0"/>
            </a:endParaRPr>
          </a:p>
        </p:txBody>
      </p:sp>
      <p:sp>
        <p:nvSpPr>
          <p:cNvPr id="4" name="Metin Yer Tutucusu 3"/>
          <p:cNvSpPr>
            <a:spLocks noGrp="1"/>
          </p:cNvSpPr>
          <p:nvPr>
            <p:ph type="body" sz="half" idx="2"/>
          </p:nvPr>
        </p:nvSpPr>
        <p:spPr>
          <a:xfrm>
            <a:off x="0" y="2309566"/>
            <a:ext cx="5183188" cy="4548433"/>
          </a:xfrm>
        </p:spPr>
        <p:txBody>
          <a:bodyPr/>
          <a:lstStyle/>
          <a:p>
            <a:endParaRPr lang="tr-TR" dirty="0" smtClean="0"/>
          </a:p>
          <a:p>
            <a:endParaRPr lang="tr-TR" dirty="0"/>
          </a:p>
          <a:p>
            <a:endParaRPr lang="tr-TR" dirty="0" smtClean="0"/>
          </a:p>
          <a:p>
            <a:r>
              <a:rPr lang="tr-TR" sz="4000" dirty="0">
                <a:latin typeface="Comic Sans MS" panose="030F0702030302020204" pitchFamily="66" charset="0"/>
              </a:rPr>
              <a:t>Gizlilikten kaçının, bilgiyi </a:t>
            </a:r>
            <a:r>
              <a:rPr lang="tr-TR" sz="4000" dirty="0" smtClean="0">
                <a:latin typeface="Comic Sans MS" panose="030F0702030302020204" pitchFamily="66" charset="0"/>
              </a:rPr>
              <a:t>paylaşın.</a:t>
            </a:r>
            <a:endParaRPr lang="tr-TR" sz="4000" dirty="0">
              <a:latin typeface="Comic Sans MS" panose="030F0702030302020204" pitchFamily="66" charset="0"/>
            </a:endParaRPr>
          </a:p>
          <a:p>
            <a:endParaRPr lang="tr-TR" dirty="0"/>
          </a:p>
        </p:txBody>
      </p:sp>
      <p:sp>
        <p:nvSpPr>
          <p:cNvPr id="5" name="Dikdörtgen 4"/>
          <p:cNvSpPr/>
          <p:nvPr/>
        </p:nvSpPr>
        <p:spPr>
          <a:xfrm>
            <a:off x="307572" y="2859578"/>
            <a:ext cx="4875616" cy="646331"/>
          </a:xfrm>
          <a:prstGeom prst="rect">
            <a:avLst/>
          </a:prstGeom>
        </p:spPr>
        <p:txBody>
          <a:bodyPr wrap="square">
            <a:spAutoFit/>
          </a:bodyPr>
          <a:lstStyle/>
          <a:p>
            <a:pPr lvl="0"/>
            <a:endParaRPr lang="tr-TR" dirty="0">
              <a:solidFill>
                <a:prstClr val="black"/>
              </a:solidFill>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pic>
        <p:nvPicPr>
          <p:cNvPr id="6" name="Resim Yer Tutucusu 5"/>
          <p:cNvPicPr>
            <a:picLocks noGrp="1" noChangeAspect="1"/>
          </p:cNvPicPr>
          <p:nvPr>
            <p:ph type="pic" idx="1"/>
          </p:nvPr>
        </p:nvPicPr>
        <p:blipFill>
          <a:blip r:embed="rId2"/>
          <a:srcRect t="10520" b="10520"/>
          <a:stretch>
            <a:fillRect/>
          </a:stretch>
        </p:blipFill>
        <p:spPr>
          <a:xfrm>
            <a:off x="5183188" y="0"/>
            <a:ext cx="7008812" cy="6857999"/>
          </a:xfrm>
          <a:prstGeom prst="rect">
            <a:avLst/>
          </a:prstGeom>
        </p:spPr>
      </p:pic>
    </p:spTree>
    <p:extLst>
      <p:ext uri="{BB962C8B-B14F-4D97-AF65-F5344CB8AC3E}">
        <p14:creationId xmlns:p14="http://schemas.microsoft.com/office/powerpoint/2010/main" val="25304342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0" y="-163820"/>
            <a:ext cx="12192000" cy="7449590"/>
          </a:xfrm>
          <a:prstGeom prst="rect">
            <a:avLst/>
          </a:prstGeom>
        </p:spPr>
      </p:pic>
    </p:spTree>
    <p:extLst>
      <p:ext uri="{BB962C8B-B14F-4D97-AF65-F5344CB8AC3E}">
        <p14:creationId xmlns:p14="http://schemas.microsoft.com/office/powerpoint/2010/main" val="36195515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0" y="1027522"/>
            <a:ext cx="12192000" cy="5830478"/>
          </a:xfrm>
          <a:prstGeom prst="rect">
            <a:avLst/>
          </a:prstGeom>
        </p:spPr>
      </p:pic>
      <p:sp>
        <p:nvSpPr>
          <p:cNvPr id="3" name="Dikdörtgen 2"/>
          <p:cNvSpPr/>
          <p:nvPr/>
        </p:nvSpPr>
        <p:spPr>
          <a:xfrm>
            <a:off x="1" y="0"/>
            <a:ext cx="12192000" cy="10275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8000" i="1" dirty="0" smtClean="0">
                <a:solidFill>
                  <a:srgbClr val="7030A0"/>
                </a:solidFill>
                <a:latin typeface="Comic Sans MS" panose="030F0702030302020204" pitchFamily="66" charset="0"/>
              </a:rPr>
              <a:t>D</a:t>
            </a:r>
            <a:r>
              <a:rPr lang="tr-TR" sz="8000" i="1" dirty="0" smtClean="0">
                <a:solidFill>
                  <a:srgbClr val="FF0000"/>
                </a:solidFill>
                <a:latin typeface="Comic Sans MS" panose="030F0702030302020204" pitchFamily="66" charset="0"/>
              </a:rPr>
              <a:t>İ</a:t>
            </a:r>
            <a:r>
              <a:rPr lang="tr-TR" sz="8000" i="1" dirty="0" smtClean="0">
                <a:solidFill>
                  <a:srgbClr val="FFFF00"/>
                </a:solidFill>
                <a:latin typeface="Comic Sans MS" panose="030F0702030302020204" pitchFamily="66" charset="0"/>
              </a:rPr>
              <a:t>N</a:t>
            </a:r>
            <a:r>
              <a:rPr lang="tr-TR" sz="8000" i="1" dirty="0" smtClean="0">
                <a:solidFill>
                  <a:srgbClr val="002060"/>
                </a:solidFill>
                <a:latin typeface="Comic Sans MS" panose="030F0702030302020204" pitchFamily="66" charset="0"/>
              </a:rPr>
              <a:t>L</a:t>
            </a:r>
            <a:r>
              <a:rPr lang="tr-TR" sz="8000" i="1" dirty="0" smtClean="0">
                <a:solidFill>
                  <a:srgbClr val="92D050"/>
                </a:solidFill>
                <a:latin typeface="Comic Sans MS" panose="030F0702030302020204" pitchFamily="66" charset="0"/>
              </a:rPr>
              <a:t>E</a:t>
            </a:r>
            <a:r>
              <a:rPr lang="tr-TR" sz="8000" i="1" dirty="0" smtClean="0">
                <a:solidFill>
                  <a:srgbClr val="7030A0"/>
                </a:solidFill>
                <a:latin typeface="Comic Sans MS" panose="030F0702030302020204" pitchFamily="66" charset="0"/>
              </a:rPr>
              <a:t>D</a:t>
            </a:r>
            <a:r>
              <a:rPr lang="tr-TR" sz="8000" i="1" dirty="0" smtClean="0">
                <a:solidFill>
                  <a:srgbClr val="FFC000"/>
                </a:solidFill>
                <a:latin typeface="Comic Sans MS" panose="030F0702030302020204" pitchFamily="66" charset="0"/>
              </a:rPr>
              <a:t>İ</a:t>
            </a:r>
            <a:r>
              <a:rPr lang="tr-TR" sz="8000" i="1" dirty="0" smtClean="0">
                <a:solidFill>
                  <a:srgbClr val="0070C0"/>
                </a:solidFill>
                <a:latin typeface="Comic Sans MS" panose="030F0702030302020204" pitchFamily="66" charset="0"/>
              </a:rPr>
              <a:t>Ğ</a:t>
            </a:r>
            <a:r>
              <a:rPr lang="tr-TR" sz="8000" i="1" dirty="0" smtClean="0">
                <a:solidFill>
                  <a:srgbClr val="FF0000"/>
                </a:solidFill>
                <a:latin typeface="Comic Sans MS" panose="030F0702030302020204" pitchFamily="66" charset="0"/>
              </a:rPr>
              <a:t>İ</a:t>
            </a:r>
            <a:r>
              <a:rPr lang="tr-TR" sz="8000" i="1" dirty="0" smtClean="0">
                <a:solidFill>
                  <a:srgbClr val="7030A0"/>
                </a:solidFill>
                <a:latin typeface="Comic Sans MS" panose="030F0702030302020204" pitchFamily="66" charset="0"/>
              </a:rPr>
              <a:t>N</a:t>
            </a:r>
            <a:r>
              <a:rPr lang="tr-TR" sz="8000" i="1" dirty="0" smtClean="0">
                <a:solidFill>
                  <a:schemeClr val="bg1"/>
                </a:solidFill>
                <a:latin typeface="Comic Sans MS" panose="030F0702030302020204" pitchFamily="66" charset="0"/>
              </a:rPr>
              <a:t>İ</a:t>
            </a:r>
            <a:r>
              <a:rPr lang="tr-TR" sz="8000" i="1" dirty="0" smtClean="0">
                <a:solidFill>
                  <a:srgbClr val="FFFF00"/>
                </a:solidFill>
                <a:latin typeface="Comic Sans MS" panose="030F0702030302020204" pitchFamily="66" charset="0"/>
              </a:rPr>
              <a:t>Z</a:t>
            </a:r>
            <a:r>
              <a:rPr lang="tr-TR" sz="8000" i="1" dirty="0" smtClean="0">
                <a:latin typeface="Comic Sans MS" panose="030F0702030302020204" pitchFamily="66" charset="0"/>
              </a:rPr>
              <a:t> </a:t>
            </a:r>
            <a:r>
              <a:rPr lang="tr-TR" sz="8000" i="1" dirty="0" smtClean="0">
                <a:solidFill>
                  <a:schemeClr val="accent6">
                    <a:lumMod val="75000"/>
                  </a:schemeClr>
                </a:solidFill>
                <a:latin typeface="Comic Sans MS" panose="030F0702030302020204" pitchFamily="66" charset="0"/>
              </a:rPr>
              <a:t>İ</a:t>
            </a:r>
            <a:r>
              <a:rPr lang="tr-TR" sz="8000" i="1" dirty="0" smtClean="0">
                <a:solidFill>
                  <a:srgbClr val="FFC000"/>
                </a:solidFill>
                <a:latin typeface="Comic Sans MS" panose="030F0702030302020204" pitchFamily="66" charset="0"/>
              </a:rPr>
              <a:t>Ç</a:t>
            </a:r>
            <a:r>
              <a:rPr lang="tr-TR" sz="8000" i="1" dirty="0" smtClean="0">
                <a:solidFill>
                  <a:srgbClr val="002060"/>
                </a:solidFill>
                <a:latin typeface="Comic Sans MS" panose="030F0702030302020204" pitchFamily="66" charset="0"/>
              </a:rPr>
              <a:t>İ</a:t>
            </a:r>
            <a:r>
              <a:rPr lang="tr-TR" sz="8000" i="1" dirty="0" smtClean="0">
                <a:solidFill>
                  <a:srgbClr val="7030A0"/>
                </a:solidFill>
                <a:latin typeface="Comic Sans MS" panose="030F0702030302020204" pitchFamily="66" charset="0"/>
              </a:rPr>
              <a:t>N</a:t>
            </a:r>
            <a:r>
              <a:rPr lang="tr-TR" sz="8000" i="1" dirty="0" smtClean="0">
                <a:latin typeface="Comic Sans MS" panose="030F0702030302020204" pitchFamily="66" charset="0"/>
              </a:rPr>
              <a:t> </a:t>
            </a:r>
            <a:endParaRPr lang="tr-TR" sz="8000" i="1" dirty="0">
              <a:latin typeface="Comic Sans MS" panose="030F0702030302020204" pitchFamily="66" charset="0"/>
            </a:endParaRPr>
          </a:p>
        </p:txBody>
      </p:sp>
    </p:spTree>
    <p:extLst>
      <p:ext uri="{BB962C8B-B14F-4D97-AF65-F5344CB8AC3E}">
        <p14:creationId xmlns:p14="http://schemas.microsoft.com/office/powerpoint/2010/main" val="1772678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18855"/>
            <a:ext cx="5782356" cy="735290"/>
          </a:xfrm>
        </p:spPr>
        <p:txBody>
          <a:bodyPr>
            <a:normAutofit fontScale="90000"/>
          </a:bodyPr>
          <a:lstStyle/>
          <a:p>
            <a:pPr algn="ctr"/>
            <a:r>
              <a:rPr lang="tr-TR" sz="2400" dirty="0">
                <a:solidFill>
                  <a:srgbClr val="002060"/>
                </a:solidFill>
                <a:latin typeface="Comic Sans MS" panose="030F0702030302020204" pitchFamily="66" charset="0"/>
              </a:rPr>
              <a:t>ETKİLİ</a:t>
            </a:r>
            <a:r>
              <a:rPr lang="tr-TR" sz="2000" dirty="0">
                <a:solidFill>
                  <a:srgbClr val="002060"/>
                </a:solidFill>
                <a:latin typeface="Comic Sans MS" panose="030F0702030302020204" pitchFamily="66" charset="0"/>
              </a:rPr>
              <a:t> </a:t>
            </a:r>
            <a:r>
              <a:rPr lang="tr-TR" sz="2400" dirty="0">
                <a:solidFill>
                  <a:srgbClr val="002060"/>
                </a:solidFill>
                <a:latin typeface="Comic Sans MS" panose="030F0702030302020204" pitchFamily="66" charset="0"/>
              </a:rPr>
              <a:t>İLETİŞİM</a:t>
            </a:r>
            <a:r>
              <a:rPr lang="tr-TR" sz="2000" dirty="0">
                <a:solidFill>
                  <a:srgbClr val="002060"/>
                </a:solidFill>
                <a:latin typeface="Comic Sans MS" panose="030F0702030302020204" pitchFamily="66" charset="0"/>
              </a:rPr>
              <a:t> </a:t>
            </a:r>
            <a:r>
              <a:rPr lang="tr-TR" sz="2400" dirty="0">
                <a:solidFill>
                  <a:srgbClr val="002060"/>
                </a:solidFill>
                <a:latin typeface="Comic Sans MS" panose="030F0702030302020204" pitchFamily="66" charset="0"/>
              </a:rPr>
              <a:t>TEKNİKLERİ</a:t>
            </a:r>
            <a:r>
              <a:rPr lang="tr-TR" sz="2000" dirty="0">
                <a:solidFill>
                  <a:srgbClr val="002060"/>
                </a:solidFill>
                <a:latin typeface="Comic Sans MS" panose="030F0702030302020204" pitchFamily="66" charset="0"/>
              </a:rPr>
              <a:t> </a:t>
            </a:r>
            <a:r>
              <a:rPr lang="tr-TR" sz="2400" dirty="0">
                <a:solidFill>
                  <a:srgbClr val="002060"/>
                </a:solidFill>
                <a:latin typeface="Comic Sans MS" panose="030F0702030302020204" pitchFamily="66" charset="0"/>
              </a:rPr>
              <a:t>NELERDİR</a:t>
            </a:r>
            <a:r>
              <a:rPr lang="tr-TR" sz="2000" dirty="0">
                <a:solidFill>
                  <a:srgbClr val="002060"/>
                </a:solidFill>
                <a:latin typeface="Comic Sans MS" panose="030F0702030302020204" pitchFamily="66" charset="0"/>
              </a:rPr>
              <a:t>?</a:t>
            </a:r>
            <a:endParaRPr lang="tr-TR" sz="2000" dirty="0"/>
          </a:p>
        </p:txBody>
      </p:sp>
      <p:sp>
        <p:nvSpPr>
          <p:cNvPr id="4" name="Metin Yer Tutucusu 3"/>
          <p:cNvSpPr>
            <a:spLocks noGrp="1"/>
          </p:cNvSpPr>
          <p:nvPr>
            <p:ph type="body" sz="half" idx="2"/>
          </p:nvPr>
        </p:nvSpPr>
        <p:spPr>
          <a:xfrm>
            <a:off x="0" y="989815"/>
            <a:ext cx="5782356" cy="5868186"/>
          </a:xfrm>
        </p:spPr>
        <p:txBody>
          <a:bodyPr/>
          <a:lstStyle/>
          <a:p>
            <a:r>
              <a:rPr lang="tr-TR" sz="2400" u="sng" dirty="0">
                <a:solidFill>
                  <a:srgbClr val="002060"/>
                </a:solidFill>
                <a:latin typeface="Comic Sans MS" panose="030F0702030302020204" pitchFamily="66" charset="0"/>
              </a:rPr>
              <a:t>1-Dinlemenin Önemi</a:t>
            </a:r>
          </a:p>
          <a:p>
            <a:r>
              <a:rPr lang="tr-TR" sz="2800" dirty="0">
                <a:latin typeface="Comic Sans MS" panose="030F0702030302020204" pitchFamily="66" charset="0"/>
              </a:rPr>
              <a:t>İyi </a:t>
            </a:r>
            <a:r>
              <a:rPr lang="tr-TR" sz="2800" dirty="0" smtClean="0">
                <a:latin typeface="Comic Sans MS" panose="030F0702030302020204" pitchFamily="66" charset="0"/>
              </a:rPr>
              <a:t>bir iletişim </a:t>
            </a:r>
            <a:r>
              <a:rPr lang="tr-TR" sz="2800" dirty="0">
                <a:latin typeface="Comic Sans MS" panose="030F0702030302020204" pitchFamily="66" charset="0"/>
              </a:rPr>
              <a:t>konuşmakla değil, dinlemekle başlar</a:t>
            </a:r>
            <a:r>
              <a:rPr lang="tr-TR" sz="2800" dirty="0" smtClean="0">
                <a:latin typeface="Comic Sans MS" panose="030F0702030302020204" pitchFamily="66" charset="0"/>
              </a:rPr>
              <a:t>.</a:t>
            </a:r>
          </a:p>
          <a:p>
            <a:r>
              <a:rPr lang="tr-TR" sz="2800" dirty="0" smtClean="0">
                <a:solidFill>
                  <a:srgbClr val="002060"/>
                </a:solidFill>
                <a:latin typeface="Comic Sans MS" panose="030F0702030302020204" pitchFamily="66" charset="0"/>
              </a:rPr>
              <a:t>Diyalog </a:t>
            </a:r>
            <a:r>
              <a:rPr lang="tr-TR" sz="2800" dirty="0">
                <a:solidFill>
                  <a:srgbClr val="002060"/>
                </a:solidFill>
                <a:latin typeface="Comic Sans MS" panose="030F0702030302020204" pitchFamily="66" charset="0"/>
              </a:rPr>
              <a:t>sırasında insanların önemli bir kısmı tek taraflı bir </a:t>
            </a:r>
            <a:r>
              <a:rPr lang="tr-TR" sz="2800" dirty="0" smtClean="0">
                <a:solidFill>
                  <a:srgbClr val="002060"/>
                </a:solidFill>
                <a:latin typeface="Comic Sans MS" panose="030F0702030302020204" pitchFamily="66" charset="0"/>
              </a:rPr>
              <a:t>iletişim, </a:t>
            </a:r>
            <a:r>
              <a:rPr lang="tr-TR" sz="2800" dirty="0">
                <a:solidFill>
                  <a:srgbClr val="002060"/>
                </a:solidFill>
                <a:latin typeface="Comic Sans MS" panose="030F0702030302020204" pitchFamily="66" charset="0"/>
              </a:rPr>
              <a:t>yani genelde dinlemeden sadece konuşmaya çalışırlar ancak bu gerçek bir iletişim değildir . </a:t>
            </a:r>
            <a:endParaRPr lang="tr-TR" sz="2800" dirty="0">
              <a:solidFill>
                <a:srgbClr val="002060"/>
              </a:solidFill>
            </a:endParaRP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2356" y="18854"/>
            <a:ext cx="6409644" cy="6839146"/>
          </a:xfrm>
          <a:prstGeom prst="rect">
            <a:avLst/>
          </a:prstGeom>
        </p:spPr>
      </p:pic>
    </p:spTree>
    <p:extLst>
      <p:ext uri="{BB962C8B-B14F-4D97-AF65-F5344CB8AC3E}">
        <p14:creationId xmlns:p14="http://schemas.microsoft.com/office/powerpoint/2010/main" val="40755866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0"/>
            <a:ext cx="12192000" cy="1259413"/>
          </a:xfrm>
        </p:spPr>
        <p:txBody>
          <a:bodyPr>
            <a:normAutofit/>
          </a:bodyPr>
          <a:lstStyle/>
          <a:p>
            <a:pPr algn="ctr"/>
            <a:r>
              <a:rPr lang="tr-TR" sz="3200" dirty="0" smtClean="0">
                <a:solidFill>
                  <a:srgbClr val="002060"/>
                </a:solidFill>
                <a:latin typeface="Comic Sans MS" panose="030F0702030302020204" pitchFamily="66" charset="0"/>
              </a:rPr>
              <a:t>NEDEN DİNLEMİYORUZ?</a:t>
            </a:r>
            <a:endParaRPr lang="tr-TR" sz="3200" dirty="0">
              <a:solidFill>
                <a:srgbClr val="002060"/>
              </a:solidFill>
              <a:latin typeface="Comic Sans MS" panose="030F0702030302020204" pitchFamily="66" charset="0"/>
            </a:endParaRPr>
          </a:p>
        </p:txBody>
      </p:sp>
      <p:sp>
        <p:nvSpPr>
          <p:cNvPr id="3" name="Metin Yer Tutucusu 2"/>
          <p:cNvSpPr>
            <a:spLocks noGrp="1"/>
          </p:cNvSpPr>
          <p:nvPr>
            <p:ph type="body" idx="1"/>
          </p:nvPr>
        </p:nvSpPr>
        <p:spPr>
          <a:xfrm>
            <a:off x="838987" y="1395167"/>
            <a:ext cx="3949830" cy="386499"/>
          </a:xfrm>
        </p:spPr>
        <p:txBody>
          <a:bodyPr>
            <a:noAutofit/>
          </a:bodyPr>
          <a:lstStyle/>
          <a:p>
            <a:r>
              <a:rPr lang="tr-TR" sz="2800" u="sng" dirty="0" smtClean="0">
                <a:solidFill>
                  <a:srgbClr val="002060"/>
                </a:solidFill>
              </a:rPr>
              <a:t>DİNLİYOR GÖRÜNMEK</a:t>
            </a:r>
            <a:endParaRPr lang="tr-TR" sz="2800" dirty="0"/>
          </a:p>
        </p:txBody>
      </p:sp>
      <p:sp>
        <p:nvSpPr>
          <p:cNvPr id="4" name="İçerik Yer Tutucusu 3"/>
          <p:cNvSpPr>
            <a:spLocks noGrp="1"/>
          </p:cNvSpPr>
          <p:nvPr>
            <p:ph sz="half" idx="2"/>
          </p:nvPr>
        </p:nvSpPr>
        <p:spPr>
          <a:xfrm>
            <a:off x="-1" y="1917420"/>
            <a:ext cx="5608949" cy="4818031"/>
          </a:xfrm>
        </p:spPr>
        <p:txBody>
          <a:bodyPr>
            <a:normAutofit/>
          </a:bodyPr>
          <a:lstStyle/>
          <a:p>
            <a:r>
              <a:rPr lang="tr-TR" dirty="0" smtClean="0">
                <a:latin typeface="Comic Sans MS" panose="030F0702030302020204" pitchFamily="66" charset="0"/>
              </a:rPr>
              <a:t>Dakikada ortalama 150 kelime </a:t>
            </a:r>
            <a:r>
              <a:rPr lang="tr-TR" dirty="0" smtClean="0">
                <a:solidFill>
                  <a:srgbClr val="002060"/>
                </a:solidFill>
                <a:latin typeface="Comic Sans MS" panose="030F0702030302020204" pitchFamily="66" charset="0"/>
              </a:rPr>
              <a:t>söyleyebiliriz.</a:t>
            </a:r>
          </a:p>
          <a:p>
            <a:r>
              <a:rPr lang="tr-TR" dirty="0" smtClean="0">
                <a:latin typeface="Comic Sans MS" panose="030F0702030302020204" pitchFamily="66" charset="0"/>
              </a:rPr>
              <a:t>Buna </a:t>
            </a:r>
            <a:r>
              <a:rPr lang="tr-TR" dirty="0" err="1" smtClean="0">
                <a:latin typeface="Comic Sans MS" panose="030F0702030302020204" pitchFamily="66" charset="0"/>
              </a:rPr>
              <a:t>karşın,ortalama</a:t>
            </a:r>
            <a:r>
              <a:rPr lang="tr-TR" dirty="0" smtClean="0">
                <a:latin typeface="Comic Sans MS" panose="030F0702030302020204" pitchFamily="66" charset="0"/>
              </a:rPr>
              <a:t> 500 kelime </a:t>
            </a:r>
            <a:r>
              <a:rPr lang="tr-TR" dirty="0" smtClean="0">
                <a:solidFill>
                  <a:srgbClr val="002060"/>
                </a:solidFill>
                <a:latin typeface="Comic Sans MS" panose="030F0702030302020204" pitchFamily="66" charset="0"/>
              </a:rPr>
              <a:t>dinleyebiliriz. </a:t>
            </a:r>
          </a:p>
          <a:p>
            <a:r>
              <a:rPr lang="tr-TR" dirty="0" smtClean="0">
                <a:latin typeface="Comic Sans MS" panose="030F0702030302020204" pitchFamily="66" charset="0"/>
              </a:rPr>
              <a:t>Bu durum, dinlemekten </a:t>
            </a:r>
            <a:r>
              <a:rPr lang="tr-TR" dirty="0" smtClean="0">
                <a:solidFill>
                  <a:srgbClr val="002060"/>
                </a:solidFill>
                <a:latin typeface="Comic Sans MS" panose="030F0702030302020204" pitchFamily="66" charset="0"/>
              </a:rPr>
              <a:t>sıkılmamıza neden oluyor. </a:t>
            </a:r>
          </a:p>
          <a:p>
            <a:r>
              <a:rPr lang="tr-TR" dirty="0" smtClean="0">
                <a:latin typeface="Comic Sans MS" panose="030F0702030302020204" pitchFamily="66" charset="0"/>
              </a:rPr>
              <a:t>Sonuçta büyük ihtimalle </a:t>
            </a:r>
            <a:r>
              <a:rPr lang="tr-TR" dirty="0" smtClean="0">
                <a:solidFill>
                  <a:srgbClr val="0070C0"/>
                </a:solidFill>
                <a:latin typeface="Comic Sans MS" panose="030F0702030302020204" pitchFamily="66" charset="0"/>
              </a:rPr>
              <a:t>başka şeyler düşünüyor, hayal kuruyoruz. </a:t>
            </a:r>
            <a:endParaRPr lang="tr-TR" dirty="0">
              <a:solidFill>
                <a:srgbClr val="0070C0"/>
              </a:solidFill>
              <a:latin typeface="Comic Sans MS" panose="030F0702030302020204" pitchFamily="66" charset="0"/>
            </a:endParaRPr>
          </a:p>
        </p:txBody>
      </p:sp>
      <p:sp>
        <p:nvSpPr>
          <p:cNvPr id="5" name="Metin Yer Tutucusu 4"/>
          <p:cNvSpPr>
            <a:spLocks noGrp="1"/>
          </p:cNvSpPr>
          <p:nvPr>
            <p:ph type="body" sz="quarter" idx="3"/>
          </p:nvPr>
        </p:nvSpPr>
        <p:spPr>
          <a:xfrm>
            <a:off x="6037091" y="1395167"/>
            <a:ext cx="5180046" cy="522253"/>
          </a:xfrm>
        </p:spPr>
        <p:txBody>
          <a:bodyPr>
            <a:normAutofit/>
          </a:bodyPr>
          <a:lstStyle/>
          <a:p>
            <a:r>
              <a:rPr lang="tr-TR" sz="2800" u="sng" dirty="0" smtClean="0">
                <a:solidFill>
                  <a:srgbClr val="002060"/>
                </a:solidFill>
              </a:rPr>
              <a:t>SÖZCÜKLERİ SEÇMEK </a:t>
            </a:r>
            <a:endParaRPr lang="tr-TR" sz="2800" dirty="0"/>
          </a:p>
        </p:txBody>
      </p:sp>
      <p:sp>
        <p:nvSpPr>
          <p:cNvPr id="6" name="İçerik Yer Tutucusu 5"/>
          <p:cNvSpPr>
            <a:spLocks noGrp="1"/>
          </p:cNvSpPr>
          <p:nvPr>
            <p:ph sz="quarter" idx="4"/>
          </p:nvPr>
        </p:nvSpPr>
        <p:spPr>
          <a:xfrm>
            <a:off x="5919640" y="1917420"/>
            <a:ext cx="6272360" cy="4940580"/>
          </a:xfrm>
        </p:spPr>
        <p:txBody>
          <a:bodyPr>
            <a:normAutofit/>
          </a:bodyPr>
          <a:lstStyle/>
          <a:p>
            <a:r>
              <a:rPr lang="tr-TR" dirty="0" smtClean="0">
                <a:solidFill>
                  <a:srgbClr val="0070C0"/>
                </a:solidFill>
                <a:latin typeface="Comic Sans MS" panose="030F0702030302020204" pitchFamily="66" charset="0"/>
              </a:rPr>
              <a:t>Sadece kendimizle ilgili olan kısımları dinliyoruz </a:t>
            </a:r>
            <a:r>
              <a:rPr lang="tr-TR" dirty="0" smtClean="0">
                <a:latin typeface="Comic Sans MS" panose="030F0702030302020204" pitchFamily="66" charset="0"/>
              </a:rPr>
              <a:t>çünkü doğamız gereği hepimiz en çok kendimizle ilgiliyiz. </a:t>
            </a:r>
            <a:endParaRPr lang="tr-TR" dirty="0">
              <a:latin typeface="Comic Sans MS" panose="030F0702030302020204" pitchFamily="66" charset="0"/>
            </a:endParaRPr>
          </a:p>
        </p:txBody>
      </p:sp>
      <p:pic>
        <p:nvPicPr>
          <p:cNvPr id="7" name="Resim 6"/>
          <p:cNvPicPr>
            <a:picLocks noChangeAspect="1"/>
          </p:cNvPicPr>
          <p:nvPr/>
        </p:nvPicPr>
        <p:blipFill>
          <a:blip r:embed="rId2"/>
          <a:stretch>
            <a:fillRect/>
          </a:stretch>
        </p:blipFill>
        <p:spPr>
          <a:xfrm>
            <a:off x="6159731" y="3474720"/>
            <a:ext cx="6032269" cy="3383280"/>
          </a:xfrm>
          <a:prstGeom prst="rect">
            <a:avLst/>
          </a:prstGeom>
        </p:spPr>
      </p:pic>
    </p:spTree>
    <p:extLst>
      <p:ext uri="{BB962C8B-B14F-4D97-AF65-F5344CB8AC3E}">
        <p14:creationId xmlns:p14="http://schemas.microsoft.com/office/powerpoint/2010/main" val="39308831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 y="1"/>
            <a:ext cx="12192001" cy="1366886"/>
          </a:xfrm>
        </p:spPr>
        <p:txBody>
          <a:bodyPr>
            <a:normAutofit/>
          </a:bodyPr>
          <a:lstStyle/>
          <a:p>
            <a:pPr algn="ctr"/>
            <a:r>
              <a:rPr lang="tr-TR" sz="3200" dirty="0" smtClean="0">
                <a:solidFill>
                  <a:srgbClr val="002060"/>
                </a:solidFill>
                <a:latin typeface="Comic Sans MS" panose="030F0702030302020204" pitchFamily="66" charset="0"/>
              </a:rPr>
              <a:t>NEDEN DİNLEMİYORUZ</a:t>
            </a:r>
            <a:r>
              <a:rPr lang="tr-TR" sz="3200" b="1" dirty="0" smtClean="0">
                <a:solidFill>
                  <a:schemeClr val="tx2">
                    <a:lumMod val="50000"/>
                  </a:schemeClr>
                </a:solidFill>
              </a:rPr>
              <a:t>?</a:t>
            </a:r>
            <a:endParaRPr lang="tr-TR" sz="3200" b="1" dirty="0">
              <a:solidFill>
                <a:schemeClr val="tx2">
                  <a:lumMod val="50000"/>
                </a:schemeClr>
              </a:solidFill>
            </a:endParaRPr>
          </a:p>
        </p:txBody>
      </p:sp>
      <p:sp>
        <p:nvSpPr>
          <p:cNvPr id="3" name="Metin Yer Tutucusu 2"/>
          <p:cNvSpPr>
            <a:spLocks noGrp="1"/>
          </p:cNvSpPr>
          <p:nvPr>
            <p:ph type="body" idx="1"/>
          </p:nvPr>
        </p:nvSpPr>
        <p:spPr>
          <a:xfrm>
            <a:off x="0" y="1417213"/>
            <a:ext cx="5997575" cy="823912"/>
          </a:xfrm>
        </p:spPr>
        <p:txBody>
          <a:bodyPr/>
          <a:lstStyle/>
          <a:p>
            <a:pPr algn="ctr"/>
            <a:r>
              <a:rPr lang="tr-TR" b="0" u="sng" dirty="0" smtClean="0">
                <a:solidFill>
                  <a:srgbClr val="002060"/>
                </a:solidFill>
                <a:latin typeface="Comic Sans MS" panose="030F0702030302020204" pitchFamily="66" charset="0"/>
              </a:rPr>
              <a:t>PROVA YAPMAK </a:t>
            </a:r>
            <a:endParaRPr lang="tr-TR" b="0" dirty="0">
              <a:latin typeface="Comic Sans MS" panose="030F0702030302020204" pitchFamily="66" charset="0"/>
            </a:endParaRPr>
          </a:p>
        </p:txBody>
      </p:sp>
      <p:sp>
        <p:nvSpPr>
          <p:cNvPr id="4" name="İçerik Yer Tutucusu 3"/>
          <p:cNvSpPr>
            <a:spLocks noGrp="1"/>
          </p:cNvSpPr>
          <p:nvPr>
            <p:ph sz="half" idx="2"/>
          </p:nvPr>
        </p:nvSpPr>
        <p:spPr>
          <a:xfrm>
            <a:off x="1" y="2505075"/>
            <a:ext cx="5997574" cy="4352926"/>
          </a:xfrm>
        </p:spPr>
        <p:txBody>
          <a:bodyPr>
            <a:normAutofit/>
          </a:bodyPr>
          <a:lstStyle/>
          <a:p>
            <a:r>
              <a:rPr lang="tr-TR" dirty="0" smtClean="0">
                <a:latin typeface="Comic Sans MS" panose="030F0702030302020204" pitchFamily="66" charset="0"/>
              </a:rPr>
              <a:t>Karşımızdakinin söylediğine cevap ararken dinlemeyi unutuyoruz. Aradığımız cevap, genellikle kendi bakış açımızı yansıtan bir tavsiye ya da ne kadar bilgili olduğumuzu gösteren bir kanıt içeriyor. </a:t>
            </a:r>
            <a:endParaRPr lang="tr-TR" dirty="0">
              <a:latin typeface="Comic Sans MS" panose="030F0702030302020204" pitchFamily="66" charset="0"/>
            </a:endParaRPr>
          </a:p>
        </p:txBody>
      </p:sp>
      <p:sp>
        <p:nvSpPr>
          <p:cNvPr id="5" name="Metin Yer Tutucusu 4"/>
          <p:cNvSpPr>
            <a:spLocks noGrp="1"/>
          </p:cNvSpPr>
          <p:nvPr>
            <p:ph type="body" sz="quarter" idx="3"/>
          </p:nvPr>
        </p:nvSpPr>
        <p:spPr>
          <a:xfrm>
            <a:off x="6172200" y="1417213"/>
            <a:ext cx="6019800" cy="823912"/>
          </a:xfrm>
        </p:spPr>
        <p:txBody>
          <a:bodyPr/>
          <a:lstStyle/>
          <a:p>
            <a:pPr algn="ctr"/>
            <a:r>
              <a:rPr lang="tr-TR" b="0" u="sng" dirty="0" smtClean="0">
                <a:solidFill>
                  <a:srgbClr val="002060"/>
                </a:solidFill>
                <a:latin typeface="Comic Sans MS" panose="030F0702030302020204" pitchFamily="66" charset="0"/>
              </a:rPr>
              <a:t>AKIL OKUMAK </a:t>
            </a:r>
            <a:endParaRPr lang="tr-TR" b="0" dirty="0">
              <a:latin typeface="Comic Sans MS" panose="030F0702030302020204" pitchFamily="66" charset="0"/>
            </a:endParaRPr>
          </a:p>
        </p:txBody>
      </p:sp>
      <p:sp>
        <p:nvSpPr>
          <p:cNvPr id="6" name="İçerik Yer Tutucusu 5"/>
          <p:cNvSpPr>
            <a:spLocks noGrp="1"/>
          </p:cNvSpPr>
          <p:nvPr>
            <p:ph sz="quarter" idx="4"/>
          </p:nvPr>
        </p:nvSpPr>
        <p:spPr>
          <a:xfrm>
            <a:off x="5997574" y="2505074"/>
            <a:ext cx="6194425" cy="4352926"/>
          </a:xfrm>
        </p:spPr>
        <p:txBody>
          <a:bodyPr>
            <a:normAutofit/>
          </a:bodyPr>
          <a:lstStyle/>
          <a:p>
            <a:r>
              <a:rPr lang="tr-TR" dirty="0" smtClean="0">
                <a:latin typeface="Comic Sans MS" panose="030F0702030302020204" pitchFamily="66" charset="0"/>
              </a:rPr>
              <a:t>Daha ilk kelimeden, cümlenin devamının nasıl geleceğini kestirmeye çalışıyoruz. Genellikle bunu başardığımızı düşünüyor, dinlemeye değer bulmuyoruz</a:t>
            </a:r>
            <a:r>
              <a:rPr lang="tr-TR" dirty="0" smtClean="0"/>
              <a:t>. </a:t>
            </a:r>
            <a:endParaRPr lang="tr-TR" dirty="0"/>
          </a:p>
        </p:txBody>
      </p:sp>
      <p:pic>
        <p:nvPicPr>
          <p:cNvPr id="7" name="Resim 6"/>
          <p:cNvPicPr>
            <a:picLocks noChangeAspect="1"/>
          </p:cNvPicPr>
          <p:nvPr/>
        </p:nvPicPr>
        <p:blipFill>
          <a:blip r:embed="rId2"/>
          <a:stretch>
            <a:fillRect/>
          </a:stretch>
        </p:blipFill>
        <p:spPr>
          <a:xfrm>
            <a:off x="6172200" y="4538750"/>
            <a:ext cx="6019799" cy="2319250"/>
          </a:xfrm>
          <a:prstGeom prst="rect">
            <a:avLst/>
          </a:prstGeom>
        </p:spPr>
      </p:pic>
      <p:pic>
        <p:nvPicPr>
          <p:cNvPr id="8" name="Resim 7"/>
          <p:cNvPicPr>
            <a:picLocks noChangeAspect="1"/>
          </p:cNvPicPr>
          <p:nvPr/>
        </p:nvPicPr>
        <p:blipFill>
          <a:blip r:embed="rId3"/>
          <a:stretch>
            <a:fillRect/>
          </a:stretch>
        </p:blipFill>
        <p:spPr>
          <a:xfrm>
            <a:off x="340822" y="4906674"/>
            <a:ext cx="5394960" cy="1951326"/>
          </a:xfrm>
          <a:prstGeom prst="rect">
            <a:avLst/>
          </a:prstGeom>
        </p:spPr>
      </p:pic>
    </p:spTree>
    <p:extLst>
      <p:ext uri="{BB962C8B-B14F-4D97-AF65-F5344CB8AC3E}">
        <p14:creationId xmlns:p14="http://schemas.microsoft.com/office/powerpoint/2010/main" val="11099742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1"/>
            <a:ext cx="12192000" cy="1357460"/>
          </a:xfrm>
        </p:spPr>
        <p:txBody>
          <a:bodyPr>
            <a:normAutofit/>
          </a:bodyPr>
          <a:lstStyle/>
          <a:p>
            <a:pPr algn="ctr"/>
            <a:r>
              <a:rPr lang="tr-TR" sz="3200" dirty="0" smtClean="0">
                <a:solidFill>
                  <a:srgbClr val="002060"/>
                </a:solidFill>
                <a:latin typeface="Comic Sans MS" panose="030F0702030302020204" pitchFamily="66" charset="0"/>
              </a:rPr>
              <a:t>NEDEN DİNLEMİYORUZ?</a:t>
            </a:r>
            <a:endParaRPr lang="tr-TR" sz="3200" dirty="0">
              <a:solidFill>
                <a:srgbClr val="002060"/>
              </a:solidFill>
              <a:latin typeface="Comic Sans MS" panose="030F0702030302020204" pitchFamily="66" charset="0"/>
            </a:endParaRPr>
          </a:p>
        </p:txBody>
      </p:sp>
      <p:sp>
        <p:nvSpPr>
          <p:cNvPr id="3" name="Metin Yer Tutucusu 2"/>
          <p:cNvSpPr>
            <a:spLocks noGrp="1"/>
          </p:cNvSpPr>
          <p:nvPr>
            <p:ph type="body" idx="1"/>
          </p:nvPr>
        </p:nvSpPr>
        <p:spPr>
          <a:xfrm>
            <a:off x="0" y="1681163"/>
            <a:ext cx="5997575" cy="524709"/>
          </a:xfrm>
        </p:spPr>
        <p:txBody>
          <a:bodyPr/>
          <a:lstStyle/>
          <a:p>
            <a:pPr algn="ctr"/>
            <a:r>
              <a:rPr lang="tr-TR" b="0" u="sng" dirty="0" smtClean="0">
                <a:solidFill>
                  <a:srgbClr val="002060"/>
                </a:solidFill>
                <a:latin typeface="Comic Sans MS" panose="030F0702030302020204" pitchFamily="66" charset="0"/>
              </a:rPr>
              <a:t>KARŞILAŞTIRMAK</a:t>
            </a:r>
            <a:r>
              <a:rPr lang="tr-TR" u="sng" dirty="0" smtClean="0">
                <a:solidFill>
                  <a:srgbClr val="002060"/>
                </a:solidFill>
                <a:latin typeface="Comic Sans MS" panose="030F0702030302020204" pitchFamily="66" charset="0"/>
              </a:rPr>
              <a:t> </a:t>
            </a:r>
            <a:endParaRPr lang="tr-TR" dirty="0">
              <a:solidFill>
                <a:srgbClr val="002060"/>
              </a:solidFill>
              <a:latin typeface="Comic Sans MS" panose="030F0702030302020204" pitchFamily="66" charset="0"/>
            </a:endParaRPr>
          </a:p>
        </p:txBody>
      </p:sp>
      <p:sp>
        <p:nvSpPr>
          <p:cNvPr id="4" name="İçerik Yer Tutucusu 3"/>
          <p:cNvSpPr>
            <a:spLocks noGrp="1"/>
          </p:cNvSpPr>
          <p:nvPr>
            <p:ph sz="half" idx="2"/>
          </p:nvPr>
        </p:nvSpPr>
        <p:spPr>
          <a:xfrm>
            <a:off x="0" y="2505076"/>
            <a:ext cx="6088701" cy="4352924"/>
          </a:xfrm>
        </p:spPr>
        <p:txBody>
          <a:bodyPr>
            <a:normAutofit/>
          </a:bodyPr>
          <a:lstStyle/>
          <a:p>
            <a:r>
              <a:rPr lang="tr-TR" dirty="0" smtClean="0">
                <a:latin typeface="Comic Sans MS" panose="030F0702030302020204" pitchFamily="66" charset="0"/>
              </a:rPr>
              <a:t>Söylenenleri kendi başımıza gelen bir olayla ya da başkalarından duyduklarımızla karşılaştırmaya başlıyoruz</a:t>
            </a:r>
            <a:r>
              <a:rPr lang="tr-TR" dirty="0" smtClean="0"/>
              <a:t>. </a:t>
            </a:r>
            <a:endParaRPr lang="tr-TR" dirty="0"/>
          </a:p>
        </p:txBody>
      </p:sp>
      <p:sp>
        <p:nvSpPr>
          <p:cNvPr id="5" name="Metin Yer Tutucusu 4"/>
          <p:cNvSpPr>
            <a:spLocks noGrp="1"/>
          </p:cNvSpPr>
          <p:nvPr>
            <p:ph type="body" sz="quarter" idx="3"/>
          </p:nvPr>
        </p:nvSpPr>
        <p:spPr>
          <a:xfrm>
            <a:off x="6172200" y="1681163"/>
            <a:ext cx="6019800" cy="524709"/>
          </a:xfrm>
        </p:spPr>
        <p:txBody>
          <a:bodyPr/>
          <a:lstStyle/>
          <a:p>
            <a:pPr algn="ctr"/>
            <a:r>
              <a:rPr lang="tr-TR" b="0" u="sng" dirty="0" smtClean="0">
                <a:solidFill>
                  <a:srgbClr val="002060"/>
                </a:solidFill>
                <a:latin typeface="Comic Sans MS" panose="030F0702030302020204" pitchFamily="66" charset="0"/>
              </a:rPr>
              <a:t>ŞÜPHELENMEK</a:t>
            </a:r>
            <a:r>
              <a:rPr lang="tr-TR" u="sng" dirty="0" smtClean="0">
                <a:solidFill>
                  <a:srgbClr val="002060"/>
                </a:solidFill>
                <a:latin typeface="Comic Sans MS" panose="030F0702030302020204" pitchFamily="66" charset="0"/>
              </a:rPr>
              <a:t> </a:t>
            </a:r>
            <a:endParaRPr lang="tr-TR" dirty="0">
              <a:latin typeface="Comic Sans MS" panose="030F0702030302020204" pitchFamily="66" charset="0"/>
            </a:endParaRPr>
          </a:p>
        </p:txBody>
      </p:sp>
      <p:sp>
        <p:nvSpPr>
          <p:cNvPr id="6" name="İçerik Yer Tutucusu 5"/>
          <p:cNvSpPr>
            <a:spLocks noGrp="1"/>
          </p:cNvSpPr>
          <p:nvPr>
            <p:ph sz="quarter" idx="4"/>
          </p:nvPr>
        </p:nvSpPr>
        <p:spPr>
          <a:xfrm>
            <a:off x="6172200" y="2505074"/>
            <a:ext cx="6019800" cy="4352925"/>
          </a:xfrm>
        </p:spPr>
        <p:txBody>
          <a:bodyPr>
            <a:normAutofit/>
          </a:bodyPr>
          <a:lstStyle/>
          <a:p>
            <a:r>
              <a:rPr lang="tr-TR" dirty="0" smtClean="0">
                <a:latin typeface="Comic Sans MS" panose="030F0702030302020204" pitchFamily="66" charset="0"/>
              </a:rPr>
              <a:t>Konuşmanın başında karşımızdakinin ‘abarttığına’ ‘şımarıklık’ yaptığına ya da ‘ doğru söylemediğine ‘ karar veriyoruz. </a:t>
            </a:r>
            <a:endParaRPr lang="tr-TR" dirty="0">
              <a:latin typeface="Comic Sans MS" panose="030F0702030302020204" pitchFamily="66" charset="0"/>
            </a:endParaRPr>
          </a:p>
        </p:txBody>
      </p:sp>
      <p:pic>
        <p:nvPicPr>
          <p:cNvPr id="7" name="Resim 6"/>
          <p:cNvPicPr>
            <a:picLocks noChangeAspect="1"/>
          </p:cNvPicPr>
          <p:nvPr/>
        </p:nvPicPr>
        <p:blipFill>
          <a:blip r:embed="rId2"/>
          <a:stretch>
            <a:fillRect/>
          </a:stretch>
        </p:blipFill>
        <p:spPr>
          <a:xfrm>
            <a:off x="0" y="4358639"/>
            <a:ext cx="5652655" cy="2499359"/>
          </a:xfrm>
          <a:prstGeom prst="rect">
            <a:avLst/>
          </a:prstGeom>
        </p:spPr>
      </p:pic>
      <p:sp>
        <p:nvSpPr>
          <p:cNvPr id="10" name="AutoShape 2" descr="https://chatgpt.com/backend-api/estuary/content?id=file_00000000d538720ab59c90c12528232f&amp;ts=492085&amp;p=fs&amp;cid=1&amp;sig=c6c4ffde2646bedcae7604b4a2b55596e22d97670c36c436a4246559b28bc079&amp;v=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1" name="Resim 10"/>
          <p:cNvPicPr>
            <a:picLocks noChangeAspect="1"/>
          </p:cNvPicPr>
          <p:nvPr/>
        </p:nvPicPr>
        <p:blipFill>
          <a:blip r:embed="rId3"/>
          <a:stretch>
            <a:fillRect/>
          </a:stretch>
        </p:blipFill>
        <p:spPr>
          <a:xfrm>
            <a:off x="5883475" y="4358642"/>
            <a:ext cx="5882639" cy="2499358"/>
          </a:xfrm>
          <a:prstGeom prst="rect">
            <a:avLst/>
          </a:prstGeom>
        </p:spPr>
      </p:pic>
    </p:spTree>
    <p:extLst>
      <p:ext uri="{BB962C8B-B14F-4D97-AF65-F5344CB8AC3E}">
        <p14:creationId xmlns:p14="http://schemas.microsoft.com/office/powerpoint/2010/main" val="21128902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buNone/>
            </a:pPr>
            <a:endParaRPr lang="tr-TR" dirty="0" smtClean="0"/>
          </a:p>
          <a:p>
            <a:pPr marL="0" indent="0" algn="ctr">
              <a:buNone/>
            </a:pPr>
            <a:r>
              <a:rPr lang="tr-TR" sz="4800" dirty="0">
                <a:solidFill>
                  <a:srgbClr val="FF0000"/>
                </a:solidFill>
                <a:latin typeface="Comic Sans MS" panose="030F0702030302020204" pitchFamily="66" charset="0"/>
              </a:rPr>
              <a:t>ŞİMDİ ANLATACAĞIM HİKAYEYİ TÜM SALON DİKKATLİCE DİNLESİN… </a:t>
            </a:r>
          </a:p>
        </p:txBody>
      </p:sp>
    </p:spTree>
    <p:extLst>
      <p:ext uri="{BB962C8B-B14F-4D97-AF65-F5344CB8AC3E}">
        <p14:creationId xmlns:p14="http://schemas.microsoft.com/office/powerpoint/2010/main" val="42526731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solidFill>
                  <a:srgbClr val="FF0000"/>
                </a:solidFill>
                <a:latin typeface="Comic Sans MS" panose="030F0702030302020204" pitchFamily="66" charset="0"/>
              </a:rPr>
              <a:t>BAKALIM KİMLER DİKKATLİCE DİNLEDİ… </a:t>
            </a:r>
            <a:endParaRPr lang="tr-TR" dirty="0">
              <a:solidFill>
                <a:srgbClr val="FF0000"/>
              </a:solidFill>
              <a:latin typeface="Comic Sans MS" panose="030F0702030302020204" pitchFamily="66" charset="0"/>
            </a:endParaRPr>
          </a:p>
        </p:txBody>
      </p:sp>
      <p:sp>
        <p:nvSpPr>
          <p:cNvPr id="3" name="İçerik Yer Tutucusu 2"/>
          <p:cNvSpPr>
            <a:spLocks noGrp="1"/>
          </p:cNvSpPr>
          <p:nvPr>
            <p:ph idx="1"/>
          </p:nvPr>
        </p:nvSpPr>
        <p:spPr>
          <a:xfrm>
            <a:off x="838200" y="1825624"/>
            <a:ext cx="11353800" cy="5032375"/>
          </a:xfrm>
        </p:spPr>
        <p:txBody>
          <a:bodyPr/>
          <a:lstStyle/>
          <a:p>
            <a:pPr marL="0" indent="0">
              <a:buNone/>
            </a:pPr>
            <a:endParaRPr lang="tr-TR" dirty="0" smtClean="0"/>
          </a:p>
          <a:p>
            <a:pPr marL="0" indent="0">
              <a:buNone/>
            </a:pPr>
            <a:r>
              <a:rPr lang="tr-TR" dirty="0">
                <a:latin typeface="Comic Sans MS" panose="030F0702030302020204" pitchFamily="66" charset="0"/>
              </a:rPr>
              <a:t>Ali neden geç kaldı?</a:t>
            </a:r>
          </a:p>
          <a:p>
            <a:pPr marL="0" indent="0">
              <a:buNone/>
            </a:pPr>
            <a:endParaRPr lang="tr-TR" dirty="0">
              <a:latin typeface="Comic Sans MS" panose="030F0702030302020204" pitchFamily="66" charset="0"/>
            </a:endParaRPr>
          </a:p>
          <a:p>
            <a:pPr marL="0" indent="0">
              <a:buNone/>
            </a:pPr>
            <a:r>
              <a:rPr lang="tr-TR" dirty="0">
                <a:latin typeface="Comic Sans MS" panose="030F0702030302020204" pitchFamily="66" charset="0"/>
              </a:rPr>
              <a:t>Evden çıkınca neyi unuttu?</a:t>
            </a:r>
          </a:p>
          <a:p>
            <a:pPr marL="0" indent="0">
              <a:buNone/>
            </a:pPr>
            <a:endParaRPr lang="tr-TR" dirty="0">
              <a:latin typeface="Comic Sans MS" panose="030F0702030302020204" pitchFamily="66" charset="0"/>
            </a:endParaRPr>
          </a:p>
          <a:p>
            <a:pPr marL="0" indent="0">
              <a:buNone/>
            </a:pPr>
            <a:r>
              <a:rPr lang="tr-TR" dirty="0">
                <a:latin typeface="Comic Sans MS" panose="030F0702030302020204" pitchFamily="66" charset="0"/>
              </a:rPr>
              <a:t>Yolda kiminle karşılaştı?</a:t>
            </a:r>
          </a:p>
          <a:p>
            <a:pPr marL="0" indent="0">
              <a:buNone/>
            </a:pPr>
            <a:endParaRPr lang="tr-TR" dirty="0">
              <a:latin typeface="Comic Sans MS" panose="030F0702030302020204" pitchFamily="66" charset="0"/>
            </a:endParaRPr>
          </a:p>
          <a:p>
            <a:pPr marL="0" indent="0">
              <a:buNone/>
            </a:pPr>
            <a:r>
              <a:rPr lang="tr-TR" dirty="0">
                <a:latin typeface="Comic Sans MS" panose="030F0702030302020204" pitchFamily="66" charset="0"/>
              </a:rPr>
              <a:t>Toplantıya kaç dakika geç kaldı?</a:t>
            </a:r>
          </a:p>
          <a:p>
            <a:pPr marL="0" indent="0">
              <a:buNone/>
            </a:pPr>
            <a:endParaRPr lang="tr-TR" dirty="0">
              <a:latin typeface="Comic Sans MS" panose="030F0702030302020204" pitchFamily="66" charset="0"/>
            </a:endParaRPr>
          </a:p>
        </p:txBody>
      </p:sp>
    </p:spTree>
    <p:extLst>
      <p:ext uri="{BB962C8B-B14F-4D97-AF65-F5344CB8AC3E}">
        <p14:creationId xmlns:p14="http://schemas.microsoft.com/office/powerpoint/2010/main" val="2240540702"/>
      </p:ext>
    </p:extLst>
  </p:cSld>
  <p:clrMapOvr>
    <a:masterClrMapping/>
  </p:clrMapOvr>
</p:sld>
</file>

<file path=ppt/theme/theme1.xml><?xml version="1.0" encoding="utf-8"?>
<a:theme xmlns:a="http://schemas.openxmlformats.org/drawingml/2006/main" name="1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6554</TotalTime>
  <Words>1174</Words>
  <Application>Microsoft Office PowerPoint</Application>
  <PresentationFormat>Geniş ekran</PresentationFormat>
  <Paragraphs>328</Paragraphs>
  <Slides>37</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37</vt:i4>
      </vt:variant>
    </vt:vector>
  </HeadingPairs>
  <TitlesOfParts>
    <vt:vector size="43" baseType="lpstr">
      <vt:lpstr>Arial</vt:lpstr>
      <vt:lpstr>Calibri</vt:lpstr>
      <vt:lpstr>Calibri Light</vt:lpstr>
      <vt:lpstr>Comic Sans MS</vt:lpstr>
      <vt:lpstr>Verdana</vt:lpstr>
      <vt:lpstr>1_Office Teması</vt:lpstr>
      <vt:lpstr> ETKİLİ İLETİŞİM TEKNİKLERİ  EĞİTİMİ</vt:lpstr>
      <vt:lpstr>İLETİŞİM NEDİR? İletişim sadece konuşmak değil, aynı zamanda dinlemek, anlamak ve hissetmektir.</vt:lpstr>
      <vt:lpstr>ETKİLİ İLETİŞİM TEKNİKLERİ NELERDİR?</vt:lpstr>
      <vt:lpstr>ETKİLİ İLETİŞİM TEKNİKLERİ NELERDİR?</vt:lpstr>
      <vt:lpstr>NEDEN DİNLEMİYORUZ?</vt:lpstr>
      <vt:lpstr>NEDEN DİNLEMİYORUZ?</vt:lpstr>
      <vt:lpstr>NEDEN DİNLEMİYORUZ?</vt:lpstr>
      <vt:lpstr>PowerPoint Sunusu</vt:lpstr>
      <vt:lpstr>BAKALIM KİMLER DİKKATLİCE DİNLEDİ… </vt:lpstr>
      <vt:lpstr>HİKAYEMİZ ŞÖYLEYDİ;</vt:lpstr>
      <vt:lpstr>PowerPoint Sunusu</vt:lpstr>
      <vt:lpstr>PowerPoint Sunusu</vt:lpstr>
      <vt:lpstr>PowerPoint Sunusu</vt:lpstr>
      <vt:lpstr>🎭 Oyun: “Olumsuz ve Olumlu Düşünmenin İletişime Etkisi”</vt:lpstr>
      <vt:lpstr>PowerPoint Sunusu</vt:lpstr>
      <vt:lpstr>PowerPoint Sunusu</vt:lpstr>
      <vt:lpstr>PowerPoint Sunusu</vt:lpstr>
      <vt:lpstr>PowerPoint Sunusu</vt:lpstr>
      <vt:lpstr>ETKİLİ İLETİŞİM TEKNİKLERİ NELERDİR ?  9- GERİ BİLDİRİMİN ÖNEMİ : İletişim esnasında yanlış anlamaların olma olasılığı yüksektir ve bundan kaynaklanan problemleri engellemek  </vt:lpstr>
      <vt:lpstr> İLETİŞİMDE DURUŞ  MESAFESİ</vt:lpstr>
      <vt:lpstr>İLETİŞİMDE İLK 30 SN.ÖNEMLİDİR.</vt:lpstr>
      <vt:lpstr> “Ne kadar BİLİRSEN BİL, söylediklerin, Karşıdakinin anlayabildiği kadardır…                                                Mevlâna </vt:lpstr>
      <vt:lpstr>İNSANLARLA  İLİŞKİLERİNİZİ GELİŞTİRMEK İSTİYORSANIZ ;</vt:lpstr>
      <vt:lpstr>İNSANLARLA  İLİŞKİLERİNİZİ GELİŞTİRMEK İSTİYORSANIZ ;</vt:lpstr>
      <vt:lpstr>İNSANLARLA  İLİŞKİLERİNİZİ GELİŞTİRMEK İSTİYORSANIZ ;</vt:lpstr>
      <vt:lpstr>İNSANLARLA  İLİŞKİLERİNİZİ GELİŞTİRMEK İSTİYORSANIZ ;  ACELE sözcüğü net değildir. Zaman belirtilmelidir. </vt:lpstr>
      <vt:lpstr>İNSANLARLA  İLİŞKİLERİNİZİ GELİŞTİRMEK İSTİYORSANIZ ;</vt:lpstr>
      <vt:lpstr>İNSANLARLA  İLİŞKİLERİNİZİ GELİŞTİRMEK İSTİYORSANIZ;</vt:lpstr>
      <vt:lpstr>İNSANLARLA  İLİŞKİLERİNİZİ GELİŞTİRMEK İSTİYORSANIZ ;</vt:lpstr>
      <vt:lpstr>İNSANLARLA  İLİŞKİLERİNİZİ GELİŞTİRMEK İSTİYORSANIZ ;</vt:lpstr>
      <vt:lpstr>İNSANLARLA  İLİŞKİLERİNİZİ GELİŞTİRMEK İSTİYORSANIZ :</vt:lpstr>
      <vt:lpstr>İNSANLARLA  İLİŞKİLERİNİZİ GELİŞTİRMEK İSTİYORSANIZ :</vt:lpstr>
      <vt:lpstr>İNSANLARLA  İLİŞKİLERİNİZİ GELİŞTİRMEK İSTİYORSANIZ ;</vt:lpstr>
      <vt:lpstr>İNSANLARLA  İLİŞKİLERİNİZİ GELİŞTİRMEK İSTİYORSANIZ ;</vt:lpstr>
      <vt:lpstr>İNSANLARLA  İLİŞKİLERİNİZİ GELİŞTİRMEK İSTİYORSANIZ ;</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user70</dc:creator>
  <cp:lastModifiedBy>user</cp:lastModifiedBy>
  <cp:revision>282</cp:revision>
  <dcterms:created xsi:type="dcterms:W3CDTF">2025-03-18T09:02:31Z</dcterms:created>
  <dcterms:modified xsi:type="dcterms:W3CDTF">2026-03-09T07:40:33Z</dcterms:modified>
</cp:coreProperties>
</file>