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8" r:id="rId4"/>
    <p:sldId id="270" r:id="rId5"/>
    <p:sldId id="282" r:id="rId6"/>
    <p:sldId id="337" r:id="rId7"/>
    <p:sldId id="336" r:id="rId8"/>
    <p:sldId id="351" r:id="rId9"/>
    <p:sldId id="340" r:id="rId10"/>
    <p:sldId id="279" r:id="rId11"/>
    <p:sldId id="349" r:id="rId12"/>
    <p:sldId id="341" r:id="rId13"/>
    <p:sldId id="363" r:id="rId14"/>
    <p:sldId id="365" r:id="rId15"/>
    <p:sldId id="343" r:id="rId16"/>
    <p:sldId id="371" r:id="rId17"/>
    <p:sldId id="358" r:id="rId18"/>
    <p:sldId id="366" r:id="rId19"/>
    <p:sldId id="367" r:id="rId20"/>
    <p:sldId id="353" r:id="rId21"/>
    <p:sldId id="357" r:id="rId22"/>
    <p:sldId id="354" r:id="rId23"/>
    <p:sldId id="373" r:id="rId24"/>
    <p:sldId id="374" r:id="rId25"/>
    <p:sldId id="381" r:id="rId26"/>
    <p:sldId id="375" r:id="rId27"/>
    <p:sldId id="383" r:id="rId28"/>
    <p:sldId id="376" r:id="rId29"/>
    <p:sldId id="385" r:id="rId30"/>
    <p:sldId id="384" r:id="rId31"/>
    <p:sldId id="377" r:id="rId32"/>
    <p:sldId id="386" r:id="rId33"/>
    <p:sldId id="378" r:id="rId34"/>
    <p:sldId id="387" r:id="rId35"/>
    <p:sldId id="389" r:id="rId36"/>
    <p:sldId id="379" r:id="rId37"/>
    <p:sldId id="388" r:id="rId38"/>
    <p:sldId id="390" r:id="rId39"/>
    <p:sldId id="391" r:id="rId40"/>
    <p:sldId id="348"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88515" autoAdjust="0"/>
  </p:normalViewPr>
  <p:slideViewPr>
    <p:cSldViewPr snapToGrid="0">
      <p:cViewPr varScale="1">
        <p:scale>
          <a:sx n="115" d="100"/>
          <a:sy n="115" d="100"/>
        </p:scale>
        <p:origin x="156" y="84"/>
      </p:cViewPr>
      <p:guideLst/>
    </p:cSldViewPr>
  </p:slideViewPr>
  <p:notesTextViewPr>
    <p:cViewPr>
      <p:scale>
        <a:sx n="1" d="1"/>
        <a:sy n="1" d="1"/>
      </p:scale>
      <p:origin x="0" y="0"/>
    </p:cViewPr>
  </p:notesTextViewPr>
  <p:sorterViewPr>
    <p:cViewPr>
      <p:scale>
        <a:sx n="100" d="100"/>
        <a:sy n="100" d="100"/>
      </p:scale>
      <p:origin x="0" y="-4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7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71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50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9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0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68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85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10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58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59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05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10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8000"/>
            <a:lum/>
          </a:blip>
          <a:srcRect/>
          <a:stretch>
            <a:fillRect l="6000" t="3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89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16870" y="1772239"/>
            <a:ext cx="7758403" cy="1904214"/>
          </a:xfrm>
        </p:spPr>
        <p:txBody>
          <a:bodyPr>
            <a:normAutofit/>
          </a:bodyPr>
          <a:lstStyle/>
          <a:p>
            <a:r>
              <a:rPr lang="tr-TR" sz="2800" b="1" i="1" dirty="0" smtClean="0">
                <a:solidFill>
                  <a:srgbClr val="002060"/>
                </a:solidFill>
                <a:effectLst>
                  <a:outerShdw blurRad="38100" dist="38100" dir="2700000" algn="tl">
                    <a:srgbClr val="000000">
                      <a:alpha val="43137"/>
                    </a:srgbClr>
                  </a:outerShdw>
                </a:effectLst>
                <a:latin typeface="Comic Sans MS" panose="030F0702030302020204" pitchFamily="66" charset="0"/>
              </a:rPr>
              <a:t>KİŞİLER ARASI İLETİŞİM EĞİTİMİ</a:t>
            </a:r>
            <a:endParaRPr lang="tr-TR" sz="2800" b="1" i="1" dirty="0">
              <a:solidFill>
                <a:srgbClr val="002060"/>
              </a:solidFill>
              <a:effectLst>
                <a:outerShdw blurRad="38100" dist="38100" dir="2700000" algn="tl">
                  <a:srgbClr val="000000">
                    <a:alpha val="43137"/>
                  </a:srgbClr>
                </a:outerShdw>
              </a:effectLst>
              <a:latin typeface="Comic Sans MS" panose="030F0702030302020204" pitchFamily="66" charset="0"/>
            </a:endParaRPr>
          </a:p>
        </p:txBody>
      </p:sp>
      <p:sp>
        <p:nvSpPr>
          <p:cNvPr id="3" name="Alt Başlık 2"/>
          <p:cNvSpPr>
            <a:spLocks noGrp="1"/>
          </p:cNvSpPr>
          <p:nvPr>
            <p:ph type="subTitle" idx="1"/>
          </p:nvPr>
        </p:nvSpPr>
        <p:spPr>
          <a:xfrm>
            <a:off x="2119745" y="3676453"/>
            <a:ext cx="7705899" cy="2184020"/>
          </a:xfrm>
        </p:spPr>
        <p:txBody>
          <a:bodyPr>
            <a:noAutofit/>
          </a:bodyPr>
          <a:lstStyle/>
          <a:p>
            <a:r>
              <a:rPr lang="tr-TR" sz="2800" b="1" i="1" dirty="0" smtClean="0">
                <a:solidFill>
                  <a:srgbClr val="002060"/>
                </a:solidFill>
                <a:effectLst>
                  <a:outerShdw blurRad="38100" dist="38100" dir="2700000" algn="tl">
                    <a:srgbClr val="000000">
                      <a:alpha val="43137"/>
                    </a:srgbClr>
                  </a:outerShdw>
                </a:effectLst>
                <a:latin typeface="Comic Sans MS" panose="030F0702030302020204" pitchFamily="66" charset="0"/>
              </a:rPr>
              <a:t>HAZIRLAYAN VE SUNAN</a:t>
            </a:r>
          </a:p>
          <a:p>
            <a:r>
              <a:rPr lang="tr-TR" sz="2800" b="1" i="1"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HİZMET İÇİ EĞİTİM ŞUBE MÜDÜRÜ</a:t>
            </a:r>
          </a:p>
          <a:p>
            <a:r>
              <a:rPr lang="tr-TR" sz="2800" b="1" i="1" dirty="0" smtClean="0">
                <a:solidFill>
                  <a:srgbClr val="002060"/>
                </a:solidFill>
                <a:effectLst>
                  <a:outerShdw blurRad="38100" dist="38100" dir="2700000" algn="tl">
                    <a:srgbClr val="000000">
                      <a:alpha val="43137"/>
                    </a:srgbClr>
                  </a:outerShdw>
                </a:effectLst>
                <a:latin typeface="Comic Sans MS" panose="030F0702030302020204" pitchFamily="66" charset="0"/>
              </a:rPr>
              <a:t>FUNDA DENİZ</a:t>
            </a:r>
          </a:p>
          <a:p>
            <a:r>
              <a:rPr lang="tr-TR" sz="2800" b="1" i="1"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19.02.2026</a:t>
            </a:r>
            <a:endParaRPr lang="tr-TR" sz="2800" b="1" i="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9854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961535"/>
            <a:ext cx="9144000" cy="1527142"/>
          </a:xfrm>
        </p:spPr>
        <p:txBody>
          <a:bodyPr/>
          <a:lstStyle/>
          <a:p>
            <a:r>
              <a:rPr lang="tr-TR" dirty="0" smtClean="0">
                <a:solidFill>
                  <a:srgbClr val="002060"/>
                </a:solidFill>
                <a:latin typeface="Comic Sans MS" panose="030F0702030302020204" pitchFamily="66" charset="0"/>
              </a:rPr>
              <a:t>VERİLEN MESAJ</a:t>
            </a:r>
            <a:endParaRPr lang="tr-TR" dirty="0">
              <a:solidFill>
                <a:srgbClr val="002060"/>
              </a:solidFill>
              <a:latin typeface="Comic Sans MS" panose="030F0702030302020204" pitchFamily="66" charset="0"/>
            </a:endParaRPr>
          </a:p>
        </p:txBody>
      </p:sp>
      <p:sp>
        <p:nvSpPr>
          <p:cNvPr id="3" name="Alt Başlık 2"/>
          <p:cNvSpPr>
            <a:spLocks noGrp="1"/>
          </p:cNvSpPr>
          <p:nvPr>
            <p:ph type="subTitle" idx="1"/>
          </p:nvPr>
        </p:nvSpPr>
        <p:spPr>
          <a:xfrm>
            <a:off x="1523999" y="2488677"/>
            <a:ext cx="9505361" cy="4298622"/>
          </a:xfrm>
        </p:spPr>
        <p:txBody>
          <a:bodyPr>
            <a:normAutofit fontScale="92500" lnSpcReduction="20000"/>
          </a:bodyPr>
          <a:lstStyle/>
          <a:p>
            <a:r>
              <a:rPr lang="tr-TR" sz="5400" dirty="0" smtClean="0">
                <a:latin typeface="Comic Sans MS" panose="030F0702030302020204" pitchFamily="66" charset="0"/>
              </a:rPr>
              <a:t>10 KİŞİ İLE KULAKTAN KULAĞA OYNADIKTAN SONRAKİ;</a:t>
            </a:r>
          </a:p>
          <a:p>
            <a:r>
              <a:rPr lang="tr-TR" sz="6000" dirty="0" smtClean="0">
                <a:solidFill>
                  <a:srgbClr val="002060"/>
                </a:solidFill>
                <a:latin typeface="Comic Sans MS" panose="030F0702030302020204" pitchFamily="66" charset="0"/>
              </a:rPr>
              <a:t>GERİ BİLDİRİLEN MESAJ: </a:t>
            </a:r>
            <a:r>
              <a:rPr lang="tr-TR" sz="6000" dirty="0" smtClean="0">
                <a:latin typeface="Comic Sans MS" panose="030F0702030302020204" pitchFamily="66" charset="0"/>
              </a:rPr>
              <a:t>YARIN ÖĞLEN KIRMIZIYI BULUP GERİ GETİR</a:t>
            </a:r>
          </a:p>
          <a:p>
            <a:endParaRPr lang="tr-TR" dirty="0"/>
          </a:p>
          <a:p>
            <a:endParaRPr lang="tr-TR" dirty="0"/>
          </a:p>
        </p:txBody>
      </p:sp>
    </p:spTree>
    <p:extLst>
      <p:ext uri="{BB962C8B-B14F-4D97-AF65-F5344CB8AC3E}">
        <p14:creationId xmlns:p14="http://schemas.microsoft.com/office/powerpoint/2010/main" val="419166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0070C0"/>
                </a:solidFill>
                <a:latin typeface="Comic Sans MS" panose="030F0702030302020204" pitchFamily="66" charset="0"/>
              </a:rPr>
              <a:t>VERİLEN MESAJ</a:t>
            </a:r>
          </a:p>
        </p:txBody>
      </p:sp>
      <p:sp>
        <p:nvSpPr>
          <p:cNvPr id="3" name="İçerik Yer Tutucusu 2"/>
          <p:cNvSpPr>
            <a:spLocks noGrp="1"/>
          </p:cNvSpPr>
          <p:nvPr>
            <p:ph idx="1"/>
          </p:nvPr>
        </p:nvSpPr>
        <p:spPr/>
        <p:txBody>
          <a:bodyPr/>
          <a:lstStyle/>
          <a:p>
            <a:r>
              <a:rPr lang="tr-TR" dirty="0"/>
              <a:t>“</a:t>
            </a:r>
            <a:r>
              <a:rPr lang="tr-TR" dirty="0" smtClean="0"/>
              <a:t>YARIN SAAT 14.00’TE KIRMIZI DOSYAYI MÜDÜRE TESLİM ETMEYİ UNUTMA!TOPLANTI ODASI 3. KATA TAŞINDI.”</a:t>
            </a:r>
            <a:endParaRPr lang="tr-TR" dirty="0"/>
          </a:p>
          <a:p>
            <a:pPr marL="0" indent="0" algn="ctr">
              <a:buNone/>
            </a:pPr>
            <a:r>
              <a:rPr lang="tr-TR" sz="4400" dirty="0" smtClean="0">
                <a:solidFill>
                  <a:srgbClr val="0070C0"/>
                </a:solidFill>
                <a:latin typeface="Comic Sans MS" panose="030F0702030302020204" pitchFamily="66" charset="0"/>
              </a:rPr>
              <a:t>GERİ BİLDİRİLEN MESAJ</a:t>
            </a:r>
          </a:p>
          <a:p>
            <a:pPr marL="0" indent="0" algn="ctr">
              <a:buNone/>
            </a:pPr>
            <a:r>
              <a:rPr lang="tr-TR" sz="4400" dirty="0" smtClean="0"/>
              <a:t>???</a:t>
            </a:r>
            <a:endParaRPr lang="tr-TR" sz="4400" dirty="0"/>
          </a:p>
        </p:txBody>
      </p:sp>
    </p:spTree>
    <p:extLst>
      <p:ext uri="{BB962C8B-B14F-4D97-AF65-F5344CB8AC3E}">
        <p14:creationId xmlns:p14="http://schemas.microsoft.com/office/powerpoint/2010/main" val="3660218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1009160"/>
          </a:xfrm>
        </p:spPr>
        <p:txBody>
          <a:bodyPr>
            <a:normAutofit/>
          </a:bodyPr>
          <a:lstStyle/>
          <a:p>
            <a:r>
              <a:rPr lang="tr-TR" sz="2800" u="sng" dirty="0">
                <a:solidFill>
                  <a:srgbClr val="002060"/>
                </a:solidFill>
                <a:latin typeface="Comic Sans MS" panose="030F0702030302020204" pitchFamily="66" charset="0"/>
              </a:rPr>
              <a:t>YAZILI İLETİŞİM </a:t>
            </a:r>
            <a:r>
              <a:rPr lang="tr-TR" sz="2800" u="sng" dirty="0" smtClean="0">
                <a:solidFill>
                  <a:srgbClr val="002060"/>
                </a:solidFill>
                <a:latin typeface="Comic Sans MS" panose="030F0702030302020204" pitchFamily="66" charset="0"/>
              </a:rPr>
              <a:t>:</a:t>
            </a:r>
            <a:r>
              <a:rPr lang="tr-TR" sz="2800" dirty="0" smtClean="0">
                <a:latin typeface="Comic Sans MS" panose="030F0702030302020204" pitchFamily="66" charset="0"/>
              </a:rPr>
              <a:t>Bilgilerin ve duyguların yazı aracılığıyla aktarılmasını sağlayan bir iletişim biçimidir.</a:t>
            </a:r>
            <a:endParaRPr lang="tr-TR" sz="2800" dirty="0">
              <a:latin typeface="Comic Sans MS" panose="030F0702030302020204" pitchFamily="66" charset="0"/>
            </a:endParaRPr>
          </a:p>
        </p:txBody>
      </p:sp>
      <p:pic>
        <p:nvPicPr>
          <p:cNvPr id="5" name="Resim Yer Tutucusu 4"/>
          <p:cNvPicPr>
            <a:picLocks noGrp="1" noChangeAspect="1"/>
          </p:cNvPicPr>
          <p:nvPr>
            <p:ph type="pic" idx="1"/>
          </p:nvPr>
        </p:nvPicPr>
        <p:blipFill>
          <a:blip r:embed="rId2"/>
          <a:srcRect t="582" b="582"/>
          <a:stretch>
            <a:fillRect/>
          </a:stretch>
        </p:blipFill>
        <p:spPr>
          <a:xfrm>
            <a:off x="3832137" y="2256598"/>
            <a:ext cx="1416215" cy="1385741"/>
          </a:xfrm>
          <a:prstGeom prst="rect">
            <a:avLst/>
          </a:prstGeom>
        </p:spPr>
      </p:pic>
      <p:sp>
        <p:nvSpPr>
          <p:cNvPr id="4" name="Metin Yer Tutucusu 3"/>
          <p:cNvSpPr>
            <a:spLocks noGrp="1"/>
          </p:cNvSpPr>
          <p:nvPr>
            <p:ph type="body" sz="half" idx="2"/>
          </p:nvPr>
        </p:nvSpPr>
        <p:spPr>
          <a:xfrm>
            <a:off x="-1" y="1131216"/>
            <a:ext cx="12264273" cy="5726784"/>
          </a:xfrm>
        </p:spPr>
        <p:txBody>
          <a:bodyPr/>
          <a:lstStyle/>
          <a:p>
            <a:r>
              <a:rPr lang="tr-TR" sz="2800" dirty="0" smtClean="0">
                <a:latin typeface="Comic Sans MS" panose="030F0702030302020204" pitchFamily="66" charset="0"/>
              </a:rPr>
              <a:t>                                    </a:t>
            </a:r>
            <a:r>
              <a:rPr lang="pt-BR" sz="2800" dirty="0" smtClean="0">
                <a:solidFill>
                  <a:srgbClr val="002060"/>
                </a:solidFill>
                <a:latin typeface="Comic Sans MS" panose="030F0702030302020204" pitchFamily="66" charset="0"/>
              </a:rPr>
              <a:t>Yazılı </a:t>
            </a:r>
            <a:r>
              <a:rPr lang="tr-TR" sz="2800" dirty="0" smtClean="0">
                <a:solidFill>
                  <a:srgbClr val="002060"/>
                </a:solidFill>
                <a:latin typeface="Comic Sans MS" panose="030F0702030302020204" pitchFamily="66" charset="0"/>
              </a:rPr>
              <a:t>İ</a:t>
            </a:r>
            <a:r>
              <a:rPr lang="pt-BR" sz="2800" dirty="0" smtClean="0">
                <a:solidFill>
                  <a:srgbClr val="002060"/>
                </a:solidFill>
                <a:latin typeface="Comic Sans MS" panose="030F0702030302020204" pitchFamily="66" charset="0"/>
              </a:rPr>
              <a:t>letişim </a:t>
            </a:r>
            <a:r>
              <a:rPr lang="tr-TR" sz="2800" dirty="0">
                <a:solidFill>
                  <a:srgbClr val="002060"/>
                </a:solidFill>
                <a:latin typeface="Comic Sans MS" panose="030F0702030302020204" pitchFamily="66" charset="0"/>
              </a:rPr>
              <a:t>A</a:t>
            </a:r>
            <a:r>
              <a:rPr lang="pt-BR" sz="2800" dirty="0" smtClean="0">
                <a:solidFill>
                  <a:srgbClr val="002060"/>
                </a:solidFill>
                <a:latin typeface="Comic Sans MS" panose="030F0702030302020204" pitchFamily="66" charset="0"/>
              </a:rPr>
              <a:t>raçları</a:t>
            </a:r>
            <a:endParaRPr lang="tr-TR" sz="2800" dirty="0" smtClean="0">
              <a:solidFill>
                <a:srgbClr val="002060"/>
              </a:solidFill>
              <a:latin typeface="Comic Sans MS" panose="030F0702030302020204" pitchFamily="66" charset="0"/>
            </a:endParaRPr>
          </a:p>
          <a:p>
            <a:pPr marL="285750" indent="-285750" algn="just">
              <a:buFont typeface="Arial" panose="020B0604020202020204" pitchFamily="34" charset="0"/>
              <a:buChar char="•"/>
            </a:pPr>
            <a:r>
              <a:rPr lang="tr-TR" sz="2000" dirty="0" smtClean="0">
                <a:latin typeface="Comic Sans MS" panose="030F0702030302020204" pitchFamily="66" charset="0"/>
              </a:rPr>
              <a:t>Mektup </a:t>
            </a:r>
            <a:endParaRPr lang="tr-TR" sz="2000" dirty="0">
              <a:latin typeface="Comic Sans MS" panose="030F0702030302020204" pitchFamily="66" charset="0"/>
            </a:endParaRPr>
          </a:p>
          <a:p>
            <a:pPr marL="285750" indent="-285750" algn="just">
              <a:buFont typeface="Arial" panose="020B0604020202020204" pitchFamily="34" charset="0"/>
              <a:buChar char="•"/>
            </a:pPr>
            <a:r>
              <a:rPr lang="tr-TR" sz="2000" dirty="0" smtClean="0">
                <a:latin typeface="Comic Sans MS" panose="030F0702030302020204" pitchFamily="66" charset="0"/>
              </a:rPr>
              <a:t>E- Posta</a:t>
            </a:r>
          </a:p>
          <a:p>
            <a:pPr marL="285750" indent="-285750" algn="just">
              <a:buFont typeface="Arial" panose="020B0604020202020204" pitchFamily="34" charset="0"/>
              <a:buChar char="•"/>
            </a:pPr>
            <a:r>
              <a:rPr lang="tr-TR" sz="2000" dirty="0" err="1" smtClean="0">
                <a:latin typeface="Comic Sans MS" panose="030F0702030302020204" pitchFamily="66" charset="0"/>
              </a:rPr>
              <a:t>Sms</a:t>
            </a:r>
            <a:r>
              <a:rPr lang="tr-TR" sz="2000" dirty="0" smtClean="0">
                <a:latin typeface="Comic Sans MS" panose="030F0702030302020204" pitchFamily="66" charset="0"/>
              </a:rPr>
              <a:t> ve Anlık Mesajlaşma </a:t>
            </a:r>
          </a:p>
          <a:p>
            <a:pPr marL="285750" indent="-285750" algn="just">
              <a:buFont typeface="Arial" panose="020B0604020202020204" pitchFamily="34" charset="0"/>
              <a:buChar char="•"/>
            </a:pPr>
            <a:r>
              <a:rPr lang="tr-TR" sz="2000" dirty="0" smtClean="0">
                <a:latin typeface="Comic Sans MS" panose="030F0702030302020204" pitchFamily="66" charset="0"/>
              </a:rPr>
              <a:t>Kitaplar ve Makaleler </a:t>
            </a:r>
          </a:p>
          <a:p>
            <a:pPr marL="285750" indent="-285750" algn="just">
              <a:buFont typeface="Arial" panose="020B0604020202020204" pitchFamily="34" charset="0"/>
              <a:buChar char="•"/>
            </a:pPr>
            <a:r>
              <a:rPr lang="tr-TR" sz="2000" dirty="0" smtClean="0">
                <a:latin typeface="Comic Sans MS" panose="030F0702030302020204" pitchFamily="66" charset="0"/>
              </a:rPr>
              <a:t>Gazete ve Dergiler </a:t>
            </a:r>
          </a:p>
          <a:p>
            <a:pPr marL="285750" indent="-285750" algn="just">
              <a:buFont typeface="Arial" panose="020B0604020202020204" pitchFamily="34" charset="0"/>
              <a:buChar char="•"/>
            </a:pPr>
            <a:r>
              <a:rPr lang="tr-TR" sz="2000" dirty="0" smtClean="0">
                <a:latin typeface="Comic Sans MS" panose="030F0702030302020204" pitchFamily="66" charset="0"/>
              </a:rPr>
              <a:t>Resmi Belgeler ve Raporlar (Özgeçmiş )</a:t>
            </a:r>
          </a:p>
          <a:p>
            <a:pPr marL="285750" indent="-285750" algn="just">
              <a:buFont typeface="Arial" panose="020B0604020202020204" pitchFamily="34" charset="0"/>
              <a:buChar char="•"/>
            </a:pPr>
            <a:r>
              <a:rPr lang="tr-TR" sz="2000" dirty="0" smtClean="0">
                <a:latin typeface="Comic Sans MS" panose="030F0702030302020204" pitchFamily="66" charset="0"/>
              </a:rPr>
              <a:t>Sosyal Medya Paylaşımları </a:t>
            </a:r>
          </a:p>
          <a:p>
            <a:pPr marL="285750" indent="-285750" algn="just">
              <a:buFont typeface="Arial" panose="020B0604020202020204" pitchFamily="34" charset="0"/>
              <a:buChar char="•"/>
            </a:pPr>
            <a:r>
              <a:rPr lang="tr-TR" sz="2000" dirty="0" smtClean="0">
                <a:latin typeface="Comic Sans MS" panose="030F0702030302020204" pitchFamily="66" charset="0"/>
              </a:rPr>
              <a:t>Afiş ve Broşürler</a:t>
            </a:r>
          </a:p>
          <a:p>
            <a:pPr marL="285750" indent="-285750" algn="just">
              <a:buFont typeface="Arial" panose="020B0604020202020204" pitchFamily="34" charset="0"/>
              <a:buChar char="•"/>
            </a:pPr>
            <a:r>
              <a:rPr lang="tr-TR" sz="2000" dirty="0" smtClean="0">
                <a:latin typeface="Comic Sans MS" panose="030F0702030302020204" pitchFamily="66" charset="0"/>
              </a:rPr>
              <a:t>Notlar ve Hatırlatmalar </a:t>
            </a:r>
          </a:p>
          <a:p>
            <a:pPr marL="285750" indent="-285750" algn="just">
              <a:buFont typeface="Arial" panose="020B0604020202020204" pitchFamily="34" charset="0"/>
              <a:buChar char="•"/>
            </a:pPr>
            <a:r>
              <a:rPr lang="tr-TR" sz="2000" dirty="0" smtClean="0">
                <a:latin typeface="Comic Sans MS" panose="030F0702030302020204" pitchFamily="66" charset="0"/>
              </a:rPr>
              <a:t>Reklam ve İlanlar </a:t>
            </a:r>
          </a:p>
          <a:p>
            <a:pPr marL="285750" indent="-285750" algn="just">
              <a:buFont typeface="Arial" panose="020B0604020202020204" pitchFamily="34" charset="0"/>
              <a:buChar char="•"/>
            </a:pPr>
            <a:endParaRPr lang="tr-TR" sz="2000" dirty="0" smtClean="0"/>
          </a:p>
        </p:txBody>
      </p:sp>
      <p:pic>
        <p:nvPicPr>
          <p:cNvPr id="6" name="Resim 5"/>
          <p:cNvPicPr>
            <a:picLocks noChangeAspect="1"/>
          </p:cNvPicPr>
          <p:nvPr/>
        </p:nvPicPr>
        <p:blipFill>
          <a:blip r:embed="rId3"/>
          <a:stretch>
            <a:fillRect/>
          </a:stretch>
        </p:blipFill>
        <p:spPr>
          <a:xfrm>
            <a:off x="1510083" y="1413199"/>
            <a:ext cx="2231404" cy="962356"/>
          </a:xfrm>
          <a:prstGeom prst="rect">
            <a:avLst/>
          </a:prstGeom>
        </p:spPr>
      </p:pic>
      <p:pic>
        <p:nvPicPr>
          <p:cNvPr id="7" name="Resim 6"/>
          <p:cNvPicPr>
            <a:picLocks noChangeAspect="1"/>
          </p:cNvPicPr>
          <p:nvPr/>
        </p:nvPicPr>
        <p:blipFill>
          <a:blip r:embed="rId4"/>
          <a:stretch>
            <a:fillRect/>
          </a:stretch>
        </p:blipFill>
        <p:spPr>
          <a:xfrm>
            <a:off x="6132135" y="1945071"/>
            <a:ext cx="1549972" cy="1549972"/>
          </a:xfrm>
          <a:prstGeom prst="rect">
            <a:avLst/>
          </a:prstGeom>
        </p:spPr>
      </p:pic>
      <p:pic>
        <p:nvPicPr>
          <p:cNvPr id="8" name="Resim 7"/>
          <p:cNvPicPr>
            <a:picLocks noChangeAspect="1"/>
          </p:cNvPicPr>
          <p:nvPr/>
        </p:nvPicPr>
        <p:blipFill>
          <a:blip r:embed="rId5"/>
          <a:stretch>
            <a:fillRect/>
          </a:stretch>
        </p:blipFill>
        <p:spPr>
          <a:xfrm rot="19077457">
            <a:off x="9459991" y="2221253"/>
            <a:ext cx="2160899" cy="1210103"/>
          </a:xfrm>
          <a:prstGeom prst="rect">
            <a:avLst/>
          </a:prstGeom>
        </p:spPr>
      </p:pic>
      <p:pic>
        <p:nvPicPr>
          <p:cNvPr id="9" name="Resim 8"/>
          <p:cNvPicPr>
            <a:picLocks noChangeAspect="1"/>
          </p:cNvPicPr>
          <p:nvPr/>
        </p:nvPicPr>
        <p:blipFill>
          <a:blip r:embed="rId6"/>
          <a:stretch>
            <a:fillRect/>
          </a:stretch>
        </p:blipFill>
        <p:spPr>
          <a:xfrm rot="19857773">
            <a:off x="9135338" y="4785671"/>
            <a:ext cx="2511095" cy="1406213"/>
          </a:xfrm>
          <a:prstGeom prst="rect">
            <a:avLst/>
          </a:prstGeom>
        </p:spPr>
      </p:pic>
      <p:pic>
        <p:nvPicPr>
          <p:cNvPr id="10" name="Resim 9"/>
          <p:cNvPicPr>
            <a:picLocks noChangeAspect="1"/>
          </p:cNvPicPr>
          <p:nvPr/>
        </p:nvPicPr>
        <p:blipFill>
          <a:blip r:embed="rId7"/>
          <a:stretch>
            <a:fillRect/>
          </a:stretch>
        </p:blipFill>
        <p:spPr>
          <a:xfrm>
            <a:off x="3051739" y="5228731"/>
            <a:ext cx="2196613" cy="1273291"/>
          </a:xfrm>
          <a:prstGeom prst="rect">
            <a:avLst/>
          </a:prstGeom>
        </p:spPr>
      </p:pic>
      <p:pic>
        <p:nvPicPr>
          <p:cNvPr id="11" name="Resim 10"/>
          <p:cNvPicPr>
            <a:picLocks noChangeAspect="1"/>
          </p:cNvPicPr>
          <p:nvPr/>
        </p:nvPicPr>
        <p:blipFill>
          <a:blip r:embed="rId8"/>
          <a:stretch>
            <a:fillRect/>
          </a:stretch>
        </p:blipFill>
        <p:spPr>
          <a:xfrm>
            <a:off x="5997802" y="3927066"/>
            <a:ext cx="2463389" cy="1301665"/>
          </a:xfrm>
          <a:prstGeom prst="rect">
            <a:avLst/>
          </a:prstGeom>
        </p:spPr>
      </p:pic>
    </p:spTree>
    <p:extLst>
      <p:ext uri="{BB962C8B-B14F-4D97-AF65-F5344CB8AC3E}">
        <p14:creationId xmlns:p14="http://schemas.microsoft.com/office/powerpoint/2010/main" val="3912671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2060"/>
                </a:solidFill>
                <a:latin typeface="Comic Sans MS" panose="030F0702030302020204" pitchFamily="66" charset="0"/>
              </a:rPr>
              <a:t>YAZILI İLETİŞİMİN DEZAVANTAJLARI</a:t>
            </a:r>
            <a:endParaRPr lang="tr-TR" b="1" dirty="0">
              <a:solidFill>
                <a:srgbClr val="002060"/>
              </a:solidFill>
              <a:latin typeface="Comic Sans MS" panose="030F0702030302020204" pitchFamily="66" charset="0"/>
            </a:endParaRPr>
          </a:p>
        </p:txBody>
      </p:sp>
      <p:sp>
        <p:nvSpPr>
          <p:cNvPr id="3" name="İçerik Yer Tutucusu 2"/>
          <p:cNvSpPr>
            <a:spLocks noGrp="1"/>
          </p:cNvSpPr>
          <p:nvPr>
            <p:ph idx="1"/>
          </p:nvPr>
        </p:nvSpPr>
        <p:spPr>
          <a:xfrm>
            <a:off x="74815" y="1825624"/>
            <a:ext cx="12117185" cy="5032375"/>
          </a:xfrm>
        </p:spPr>
        <p:txBody>
          <a:bodyPr>
            <a:normAutofit fontScale="92500" lnSpcReduction="10000"/>
          </a:bodyPr>
          <a:lstStyle/>
          <a:p>
            <a:r>
              <a:rPr lang="tr-TR" dirty="0" smtClean="0">
                <a:solidFill>
                  <a:srgbClr val="002060"/>
                </a:solidFill>
                <a:latin typeface="Comic Sans MS" panose="030F0702030302020204" pitchFamily="66" charset="0"/>
              </a:rPr>
              <a:t>Geri </a:t>
            </a:r>
            <a:r>
              <a:rPr lang="tr-TR" dirty="0">
                <a:solidFill>
                  <a:srgbClr val="002060"/>
                </a:solidFill>
                <a:latin typeface="Comic Sans MS" panose="030F0702030302020204" pitchFamily="66" charset="0"/>
              </a:rPr>
              <a:t>bildirim </a:t>
            </a:r>
            <a:r>
              <a:rPr lang="tr-TR" dirty="0" err="1" smtClean="0">
                <a:solidFill>
                  <a:srgbClr val="002060"/>
                </a:solidFill>
                <a:latin typeface="Comic Sans MS" panose="030F0702030302020204" pitchFamily="66" charset="0"/>
              </a:rPr>
              <a:t>yavaştır.</a:t>
            </a:r>
            <a:r>
              <a:rPr lang="tr-TR" dirty="0" err="1" smtClean="0">
                <a:latin typeface="Comic Sans MS" panose="030F0702030302020204" pitchFamily="66" charset="0"/>
              </a:rPr>
              <a:t>Anında</a:t>
            </a:r>
            <a:r>
              <a:rPr lang="tr-TR" dirty="0" smtClean="0">
                <a:latin typeface="Comic Sans MS" panose="030F0702030302020204" pitchFamily="66" charset="0"/>
              </a:rPr>
              <a:t> </a:t>
            </a:r>
            <a:r>
              <a:rPr lang="tr-TR" dirty="0">
                <a:latin typeface="Comic Sans MS" panose="030F0702030302020204" pitchFamily="66" charset="0"/>
              </a:rPr>
              <a:t>soru sorma ve açıklama alma imkânı sınırlıdır, yanlış anlaşılmalar geç fark edilir</a:t>
            </a:r>
            <a:r>
              <a:rPr lang="tr-TR" dirty="0" smtClean="0">
                <a:latin typeface="Comic Sans MS" panose="030F0702030302020204" pitchFamily="66" charset="0"/>
              </a:rPr>
              <a:t>.</a:t>
            </a:r>
          </a:p>
          <a:p>
            <a:r>
              <a:rPr lang="tr-TR" dirty="0" smtClean="0">
                <a:solidFill>
                  <a:srgbClr val="002060"/>
                </a:solidFill>
                <a:latin typeface="Comic Sans MS" panose="030F0702030302020204" pitchFamily="66" charset="0"/>
              </a:rPr>
              <a:t>Duygu </a:t>
            </a:r>
            <a:r>
              <a:rPr lang="tr-TR" dirty="0">
                <a:solidFill>
                  <a:srgbClr val="002060"/>
                </a:solidFill>
                <a:latin typeface="Comic Sans MS" panose="030F0702030302020204" pitchFamily="66" charset="0"/>
              </a:rPr>
              <a:t>ve ton </a:t>
            </a:r>
            <a:r>
              <a:rPr lang="tr-TR" dirty="0" smtClean="0">
                <a:solidFill>
                  <a:srgbClr val="002060"/>
                </a:solidFill>
                <a:latin typeface="Comic Sans MS" panose="030F0702030302020204" pitchFamily="66" charset="0"/>
              </a:rPr>
              <a:t>eksikliği </a:t>
            </a:r>
            <a:r>
              <a:rPr lang="tr-TR" dirty="0" smtClean="0">
                <a:latin typeface="Comic Sans MS" panose="030F0702030302020204" pitchFamily="66" charset="0"/>
              </a:rPr>
              <a:t>Jest</a:t>
            </a:r>
            <a:r>
              <a:rPr lang="tr-TR" dirty="0">
                <a:latin typeface="Comic Sans MS" panose="030F0702030302020204" pitchFamily="66" charset="0"/>
              </a:rPr>
              <a:t>, mimik ve ses tonu olmadığı için mesajın duygusu </a:t>
            </a:r>
            <a:r>
              <a:rPr lang="tr-TR" dirty="0">
                <a:solidFill>
                  <a:srgbClr val="002060"/>
                </a:solidFill>
                <a:latin typeface="Comic Sans MS" panose="030F0702030302020204" pitchFamily="66" charset="0"/>
              </a:rPr>
              <a:t>yanlış yorumlanabilir</a:t>
            </a:r>
            <a:r>
              <a:rPr lang="tr-TR" dirty="0" smtClean="0">
                <a:solidFill>
                  <a:srgbClr val="002060"/>
                </a:solidFill>
                <a:latin typeface="Comic Sans MS" panose="030F0702030302020204" pitchFamily="66" charset="0"/>
              </a:rPr>
              <a:t>.</a:t>
            </a:r>
          </a:p>
          <a:p>
            <a:r>
              <a:rPr lang="tr-TR" dirty="0" smtClean="0">
                <a:latin typeface="Comic Sans MS" panose="030F0702030302020204" pitchFamily="66" charset="0"/>
              </a:rPr>
              <a:t>Yanlış </a:t>
            </a:r>
            <a:r>
              <a:rPr lang="tr-TR" dirty="0">
                <a:latin typeface="Comic Sans MS" panose="030F0702030302020204" pitchFamily="66" charset="0"/>
              </a:rPr>
              <a:t>anlama riski </a:t>
            </a:r>
            <a:r>
              <a:rPr lang="tr-TR" dirty="0" err="1" smtClean="0">
                <a:latin typeface="Comic Sans MS" panose="030F0702030302020204" pitchFamily="66" charset="0"/>
              </a:rPr>
              <a:t>yüksektir.</a:t>
            </a:r>
            <a:r>
              <a:rPr lang="tr-TR" dirty="0" err="1" smtClean="0">
                <a:solidFill>
                  <a:srgbClr val="002060"/>
                </a:solidFill>
                <a:latin typeface="Comic Sans MS" panose="030F0702030302020204" pitchFamily="66" charset="0"/>
              </a:rPr>
              <a:t>İfade</a:t>
            </a:r>
            <a:r>
              <a:rPr lang="tr-TR" dirty="0" smtClean="0">
                <a:solidFill>
                  <a:srgbClr val="002060"/>
                </a:solidFill>
                <a:latin typeface="Comic Sans MS" panose="030F0702030302020204" pitchFamily="66" charset="0"/>
              </a:rPr>
              <a:t> </a:t>
            </a:r>
            <a:r>
              <a:rPr lang="tr-TR" dirty="0">
                <a:solidFill>
                  <a:srgbClr val="002060"/>
                </a:solidFill>
                <a:latin typeface="Comic Sans MS" panose="030F0702030302020204" pitchFamily="66" charset="0"/>
              </a:rPr>
              <a:t>net değilse okuyucu farklı anlam çıkarabilir</a:t>
            </a:r>
            <a:r>
              <a:rPr lang="tr-TR" dirty="0" smtClean="0">
                <a:solidFill>
                  <a:srgbClr val="002060"/>
                </a:solidFill>
                <a:latin typeface="Comic Sans MS" panose="030F0702030302020204" pitchFamily="66" charset="0"/>
              </a:rPr>
              <a:t>.</a:t>
            </a:r>
          </a:p>
          <a:p>
            <a:r>
              <a:rPr lang="tr-TR" dirty="0" smtClean="0">
                <a:solidFill>
                  <a:srgbClr val="002060"/>
                </a:solidFill>
                <a:latin typeface="Comic Sans MS" panose="030F0702030302020204" pitchFamily="66" charset="0"/>
              </a:rPr>
              <a:t>Hazırlama </a:t>
            </a:r>
            <a:r>
              <a:rPr lang="tr-TR" dirty="0">
                <a:solidFill>
                  <a:srgbClr val="002060"/>
                </a:solidFill>
                <a:latin typeface="Comic Sans MS" panose="030F0702030302020204" pitchFamily="66" charset="0"/>
              </a:rPr>
              <a:t>zaman </a:t>
            </a:r>
            <a:r>
              <a:rPr lang="tr-TR" dirty="0" err="1" smtClean="0">
                <a:solidFill>
                  <a:srgbClr val="002060"/>
                </a:solidFill>
                <a:latin typeface="Comic Sans MS" panose="030F0702030302020204" pitchFamily="66" charset="0"/>
              </a:rPr>
              <a:t>alır.</a:t>
            </a:r>
            <a:r>
              <a:rPr lang="tr-TR" dirty="0" err="1" smtClean="0">
                <a:latin typeface="Comic Sans MS" panose="030F0702030302020204" pitchFamily="66" charset="0"/>
              </a:rPr>
              <a:t>Yazma</a:t>
            </a:r>
            <a:r>
              <a:rPr lang="tr-TR" dirty="0">
                <a:latin typeface="Comic Sans MS" panose="030F0702030302020204" pitchFamily="66" charset="0"/>
              </a:rPr>
              <a:t>, düzenleme ve kontrol süreci sözlü iletişime göre daha uzundur</a:t>
            </a:r>
            <a:r>
              <a:rPr lang="tr-TR" dirty="0" smtClean="0">
                <a:latin typeface="Comic Sans MS" panose="030F0702030302020204" pitchFamily="66" charset="0"/>
              </a:rPr>
              <a:t>.</a:t>
            </a:r>
          </a:p>
          <a:p>
            <a:r>
              <a:rPr lang="tr-TR" dirty="0" smtClean="0">
                <a:latin typeface="Comic Sans MS" panose="030F0702030302020204" pitchFamily="66" charset="0"/>
              </a:rPr>
              <a:t>Esneklik azdır </a:t>
            </a:r>
            <a:r>
              <a:rPr lang="tr-TR" dirty="0" smtClean="0">
                <a:solidFill>
                  <a:srgbClr val="002060"/>
                </a:solidFill>
                <a:latin typeface="Comic Sans MS" panose="030F0702030302020204" pitchFamily="66" charset="0"/>
              </a:rPr>
              <a:t>Anında </a:t>
            </a:r>
            <a:r>
              <a:rPr lang="tr-TR" dirty="0">
                <a:solidFill>
                  <a:srgbClr val="002060"/>
                </a:solidFill>
                <a:latin typeface="Comic Sans MS" panose="030F0702030302020204" pitchFamily="66" charset="0"/>
              </a:rPr>
              <a:t>değiştirme, uyarlama veya açıklama yapmak zordur</a:t>
            </a:r>
            <a:r>
              <a:rPr lang="tr-TR" dirty="0" smtClean="0">
                <a:solidFill>
                  <a:srgbClr val="002060"/>
                </a:solidFill>
                <a:latin typeface="Comic Sans MS" panose="030F0702030302020204" pitchFamily="66" charset="0"/>
              </a:rPr>
              <a:t>.</a:t>
            </a:r>
          </a:p>
          <a:p>
            <a:r>
              <a:rPr lang="tr-TR" dirty="0" smtClean="0">
                <a:latin typeface="Comic Sans MS" panose="030F0702030302020204" pitchFamily="66" charset="0"/>
              </a:rPr>
              <a:t>Okuma–yazma </a:t>
            </a:r>
            <a:r>
              <a:rPr lang="tr-TR" dirty="0">
                <a:latin typeface="Comic Sans MS" panose="030F0702030302020204" pitchFamily="66" charset="0"/>
              </a:rPr>
              <a:t>becerisine </a:t>
            </a:r>
            <a:r>
              <a:rPr lang="tr-TR" dirty="0" err="1" smtClean="0">
                <a:solidFill>
                  <a:srgbClr val="002060"/>
                </a:solidFill>
                <a:latin typeface="Comic Sans MS" panose="030F0702030302020204" pitchFamily="66" charset="0"/>
              </a:rPr>
              <a:t>bağlıdır.Tarafların</a:t>
            </a:r>
            <a:r>
              <a:rPr lang="tr-TR" dirty="0" smtClean="0">
                <a:solidFill>
                  <a:srgbClr val="002060"/>
                </a:solidFill>
                <a:latin typeface="Comic Sans MS" panose="030F0702030302020204" pitchFamily="66" charset="0"/>
              </a:rPr>
              <a:t> </a:t>
            </a:r>
            <a:r>
              <a:rPr lang="tr-TR" dirty="0">
                <a:solidFill>
                  <a:srgbClr val="002060"/>
                </a:solidFill>
                <a:latin typeface="Comic Sans MS" panose="030F0702030302020204" pitchFamily="66" charset="0"/>
              </a:rPr>
              <a:t>dil ve ifade becerisi yetersizse iletişim kalitesi düşer</a:t>
            </a:r>
            <a:r>
              <a:rPr lang="tr-TR" dirty="0" smtClean="0">
                <a:solidFill>
                  <a:srgbClr val="002060"/>
                </a:solidFill>
                <a:latin typeface="Comic Sans MS" panose="030F0702030302020204" pitchFamily="66" charset="0"/>
              </a:rPr>
              <a:t>.</a:t>
            </a:r>
          </a:p>
          <a:p>
            <a:r>
              <a:rPr lang="tr-TR" dirty="0" smtClean="0">
                <a:latin typeface="Comic Sans MS" panose="030F0702030302020204" pitchFamily="66" charset="0"/>
              </a:rPr>
              <a:t>Kişisel </a:t>
            </a:r>
            <a:r>
              <a:rPr lang="tr-TR" dirty="0">
                <a:latin typeface="Comic Sans MS" panose="030F0702030302020204" pitchFamily="66" charset="0"/>
              </a:rPr>
              <a:t>bağ zayıf </a:t>
            </a:r>
            <a:r>
              <a:rPr lang="tr-TR" dirty="0" err="1" smtClean="0">
                <a:latin typeface="Comic Sans MS" panose="030F0702030302020204" pitchFamily="66" charset="0"/>
              </a:rPr>
              <a:t>olabilir.</a:t>
            </a:r>
            <a:r>
              <a:rPr lang="tr-TR" dirty="0" err="1" smtClean="0">
                <a:solidFill>
                  <a:srgbClr val="002060"/>
                </a:solidFill>
                <a:latin typeface="Comic Sans MS" panose="030F0702030302020204" pitchFamily="66" charset="0"/>
              </a:rPr>
              <a:t>Yüz</a:t>
            </a:r>
            <a:r>
              <a:rPr lang="tr-TR" dirty="0" smtClean="0">
                <a:solidFill>
                  <a:srgbClr val="002060"/>
                </a:solidFill>
                <a:latin typeface="Comic Sans MS" panose="030F0702030302020204" pitchFamily="66" charset="0"/>
              </a:rPr>
              <a:t> </a:t>
            </a:r>
            <a:r>
              <a:rPr lang="tr-TR" dirty="0">
                <a:solidFill>
                  <a:srgbClr val="002060"/>
                </a:solidFill>
                <a:latin typeface="Comic Sans MS" panose="030F0702030302020204" pitchFamily="66" charset="0"/>
              </a:rPr>
              <a:t>yüze iletişime göre samimiyet ve ilişki kurma gücü daha düşüktür.</a:t>
            </a:r>
          </a:p>
        </p:txBody>
      </p:sp>
    </p:spTree>
    <p:extLst>
      <p:ext uri="{BB962C8B-B14F-4D97-AF65-F5344CB8AC3E}">
        <p14:creationId xmlns:p14="http://schemas.microsoft.com/office/powerpoint/2010/main" val="90816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9753" y="0"/>
            <a:ext cx="11795759" cy="6853484"/>
          </a:xfrm>
          <a:prstGeom prst="rect">
            <a:avLst/>
          </a:prstGeom>
        </p:spPr>
      </p:pic>
    </p:spTree>
    <p:extLst>
      <p:ext uri="{BB962C8B-B14F-4D97-AF65-F5344CB8AC3E}">
        <p14:creationId xmlns:p14="http://schemas.microsoft.com/office/powerpoint/2010/main" val="58133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669304"/>
          </a:xfrm>
        </p:spPr>
        <p:txBody>
          <a:bodyPr>
            <a:normAutofit/>
          </a:bodyPr>
          <a:lstStyle/>
          <a:p>
            <a:pPr algn="ctr"/>
            <a:r>
              <a:rPr lang="tr-TR" sz="3600" u="sng" dirty="0">
                <a:solidFill>
                  <a:srgbClr val="002060"/>
                </a:solidFill>
                <a:latin typeface="Comic Sans MS" panose="030F0702030302020204" pitchFamily="66" charset="0"/>
              </a:rPr>
              <a:t>SÖZSÜZ İLETİŞİM</a:t>
            </a:r>
            <a:endParaRPr lang="tr-TR" sz="3600" u="sng" dirty="0"/>
          </a:p>
        </p:txBody>
      </p:sp>
      <p:sp>
        <p:nvSpPr>
          <p:cNvPr id="3" name="İçerik Yer Tutucusu 2"/>
          <p:cNvSpPr>
            <a:spLocks noGrp="1"/>
          </p:cNvSpPr>
          <p:nvPr>
            <p:ph sz="half" idx="1"/>
          </p:nvPr>
        </p:nvSpPr>
        <p:spPr>
          <a:xfrm>
            <a:off x="0" y="773084"/>
            <a:ext cx="6172200" cy="6084915"/>
          </a:xfrm>
        </p:spPr>
        <p:txBody>
          <a:bodyPr>
            <a:normAutofit/>
          </a:bodyPr>
          <a:lstStyle/>
          <a:p>
            <a:r>
              <a:rPr lang="tr-TR" sz="2400" dirty="0">
                <a:latin typeface="Comic Sans MS" panose="030F0702030302020204" pitchFamily="66" charset="0"/>
              </a:rPr>
              <a:t>Sözsüz mesajlar, jestler, göz ve baş hareketleri, beden duruşu, yüz ifadeleri, mesafe, temas gibi BEDEN DİLİ ÖGELERİYLE ifade edilir. </a:t>
            </a:r>
          </a:p>
          <a:p>
            <a:pPr fontAlgn="base"/>
            <a:r>
              <a:rPr lang="tr-TR" sz="2400" dirty="0" smtClean="0">
                <a:latin typeface="Comic Sans MS" panose="030F0702030302020204" pitchFamily="66" charset="0"/>
              </a:rPr>
              <a:t>Ne söylediğinizden çok, nasıl göründüğünüz önemlidir. </a:t>
            </a:r>
          </a:p>
          <a:p>
            <a:pPr fontAlgn="base"/>
            <a:r>
              <a:rPr lang="tr-TR" sz="2400" dirty="0" smtClean="0">
                <a:latin typeface="Comic Sans MS" panose="030F0702030302020204" pitchFamily="66" charset="0"/>
              </a:rPr>
              <a:t>İnsanlar; yüz ve beden hareketlerinden bir kitap gibi okunabilir. Fakat yanlış ta yorumlanabilir!!!</a:t>
            </a:r>
            <a:endParaRPr lang="tr-TR" sz="2400" dirty="0">
              <a:latin typeface="Comic Sans MS" panose="030F0702030302020204" pitchFamily="66" charset="0"/>
            </a:endParaRPr>
          </a:p>
          <a:p>
            <a:r>
              <a:rPr lang="tr-TR" b="1" dirty="0" smtClean="0">
                <a:solidFill>
                  <a:srgbClr val="FF0000"/>
                </a:solidFill>
                <a:latin typeface="Comic Sans MS" panose="030F0702030302020204" pitchFamily="66" charset="0"/>
              </a:rPr>
              <a:t>5 </a:t>
            </a:r>
            <a:r>
              <a:rPr lang="tr-TR" b="1" dirty="0">
                <a:solidFill>
                  <a:srgbClr val="FF0000"/>
                </a:solidFill>
                <a:latin typeface="Comic Sans MS" panose="030F0702030302020204" pitchFamily="66" charset="0"/>
              </a:rPr>
              <a:t>kişiyle </a:t>
            </a:r>
            <a:r>
              <a:rPr lang="tr-TR" b="1" dirty="0" err="1" smtClean="0">
                <a:solidFill>
                  <a:srgbClr val="FF0000"/>
                </a:solidFill>
                <a:latin typeface="Comic Sans MS" panose="030F0702030302020204" pitchFamily="66" charset="0"/>
              </a:rPr>
              <a:t>Bedendili</a:t>
            </a:r>
            <a:r>
              <a:rPr lang="tr-TR" b="1" dirty="0" smtClean="0">
                <a:solidFill>
                  <a:srgbClr val="FF0000"/>
                </a:solidFill>
                <a:latin typeface="Comic Sans MS" panose="030F0702030302020204" pitchFamily="66" charset="0"/>
              </a:rPr>
              <a:t> kullanarak bir mesajı anlatmayı </a:t>
            </a:r>
            <a:r>
              <a:rPr lang="tr-TR" b="1" dirty="0">
                <a:solidFill>
                  <a:srgbClr val="FF0000"/>
                </a:solidFill>
                <a:latin typeface="Comic Sans MS" panose="030F0702030302020204" pitchFamily="66" charset="0"/>
              </a:rPr>
              <a:t>deneyimleyelim mi?</a:t>
            </a:r>
          </a:p>
          <a:p>
            <a:endParaRPr lang="tr-TR" dirty="0">
              <a:solidFill>
                <a:srgbClr val="FF0000"/>
              </a:solidFill>
            </a:endParaRPr>
          </a:p>
        </p:txBody>
      </p:sp>
      <p:sp>
        <p:nvSpPr>
          <p:cNvPr id="4" name="İçerik Yer Tutucusu 3"/>
          <p:cNvSpPr>
            <a:spLocks noGrp="1"/>
          </p:cNvSpPr>
          <p:nvPr>
            <p:ph sz="half" idx="2"/>
          </p:nvPr>
        </p:nvSpPr>
        <p:spPr>
          <a:xfrm>
            <a:off x="6608975" y="773084"/>
            <a:ext cx="5527249" cy="6084915"/>
          </a:xfrm>
        </p:spPr>
        <p:txBody>
          <a:bodyPr>
            <a:normAutofit/>
          </a:bodyPr>
          <a:lstStyle/>
          <a:p>
            <a:r>
              <a:rPr lang="tr-TR" sz="2000" dirty="0" smtClean="0">
                <a:latin typeface="Comic Sans MS" panose="030F0702030302020204" pitchFamily="66" charset="0"/>
              </a:rPr>
              <a:t>Araştırmalarına </a:t>
            </a:r>
            <a:r>
              <a:rPr lang="tr-TR" sz="2000" dirty="0">
                <a:latin typeface="Comic Sans MS" panose="030F0702030302020204" pitchFamily="66" charset="0"/>
              </a:rPr>
              <a:t>göre, kişilerin birebir kurdukları </a:t>
            </a:r>
            <a:r>
              <a:rPr lang="tr-TR" sz="2000" dirty="0" smtClean="0">
                <a:latin typeface="Comic Sans MS" panose="030F0702030302020204" pitchFamily="66" charset="0"/>
              </a:rPr>
              <a:t>iletişimde;</a:t>
            </a:r>
            <a:endParaRPr lang="tr-TR" sz="2000" dirty="0" smtClean="0"/>
          </a:p>
          <a:p>
            <a:r>
              <a:rPr lang="tr-TR" sz="2000" dirty="0" smtClean="0"/>
              <a:t>Kelimelerin </a:t>
            </a:r>
            <a:r>
              <a:rPr lang="tr-TR" sz="2000" dirty="0"/>
              <a:t>% 7 ile %10 oranında,</a:t>
            </a:r>
          </a:p>
          <a:p>
            <a:r>
              <a:rPr lang="tr-TR" sz="2000" dirty="0"/>
              <a:t>Ses ve konuşmanın % 30 ile %38 oranında,</a:t>
            </a:r>
          </a:p>
          <a:p>
            <a:r>
              <a:rPr lang="tr-TR" sz="2000" dirty="0"/>
              <a:t>Beden dilinin ise % 55 ile %60 oranında etkisi olduğu bulunmuştur</a:t>
            </a:r>
            <a:r>
              <a:rPr lang="tr-TR" dirty="0"/>
              <a:t>.</a:t>
            </a:r>
          </a:p>
        </p:txBody>
      </p:sp>
      <p:sp>
        <p:nvSpPr>
          <p:cNvPr id="6" name="Dikdörtgen 5"/>
          <p:cNvSpPr/>
          <p:nvPr/>
        </p:nvSpPr>
        <p:spPr>
          <a:xfrm>
            <a:off x="7024255" y="3715790"/>
            <a:ext cx="4696690" cy="58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Nasılsın BAŞAK?</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255" y="4297680"/>
            <a:ext cx="4696690" cy="1782151"/>
          </a:xfrm>
          <a:prstGeom prst="rect">
            <a:avLst/>
          </a:prstGeom>
        </p:spPr>
      </p:pic>
      <p:sp>
        <p:nvSpPr>
          <p:cNvPr id="9" name="Dikdörtgen 8"/>
          <p:cNvSpPr/>
          <p:nvPr/>
        </p:nvSpPr>
        <p:spPr>
          <a:xfrm>
            <a:off x="7024255" y="6079831"/>
            <a:ext cx="4696690" cy="58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Çok İyiyim</a:t>
            </a:r>
            <a:endParaRPr lang="tr-TR" dirty="0"/>
          </a:p>
        </p:txBody>
      </p:sp>
    </p:spTree>
    <p:extLst>
      <p:ext uri="{BB962C8B-B14F-4D97-AF65-F5344CB8AC3E}">
        <p14:creationId xmlns:p14="http://schemas.microsoft.com/office/powerpoint/2010/main" val="213431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961535"/>
            <a:ext cx="9144000" cy="1527142"/>
          </a:xfrm>
        </p:spPr>
        <p:txBody>
          <a:bodyPr>
            <a:normAutofit fontScale="90000"/>
          </a:bodyPr>
          <a:lstStyle/>
          <a:p>
            <a:r>
              <a:rPr lang="tr-TR" dirty="0">
                <a:solidFill>
                  <a:srgbClr val="002060"/>
                </a:solidFill>
                <a:latin typeface="Comic Sans MS" panose="030F0702030302020204" pitchFamily="66" charset="0"/>
              </a:rPr>
              <a:t>GERİ BİLDİRİLEN MESAJ???</a:t>
            </a:r>
          </a:p>
        </p:txBody>
      </p:sp>
      <p:sp>
        <p:nvSpPr>
          <p:cNvPr id="3" name="Alt Başlık 2"/>
          <p:cNvSpPr>
            <a:spLocks noGrp="1"/>
          </p:cNvSpPr>
          <p:nvPr>
            <p:ph type="subTitle" idx="1"/>
          </p:nvPr>
        </p:nvSpPr>
        <p:spPr>
          <a:xfrm>
            <a:off x="-76199" y="2488676"/>
            <a:ext cx="12268200" cy="4369323"/>
          </a:xfrm>
        </p:spPr>
        <p:txBody>
          <a:bodyPr>
            <a:normAutofit/>
          </a:bodyPr>
          <a:lstStyle/>
          <a:p>
            <a:r>
              <a:rPr lang="tr-TR" sz="6000" dirty="0" smtClean="0">
                <a:latin typeface="Comic Sans MS" panose="030F0702030302020204" pitchFamily="66" charset="0"/>
              </a:rPr>
              <a:t>“…………”</a:t>
            </a:r>
          </a:p>
          <a:p>
            <a:r>
              <a:rPr lang="tr-TR" sz="6000" dirty="0">
                <a:solidFill>
                  <a:srgbClr val="FF0000"/>
                </a:solidFill>
              </a:rPr>
              <a:t>Bazen beden dili de yanlış yorumlama sebebiyle yanlış sonuç doğurabilir.</a:t>
            </a:r>
          </a:p>
          <a:p>
            <a:endParaRPr lang="tr-TR" sz="6000" dirty="0" smtClean="0">
              <a:latin typeface="Comic Sans MS" panose="030F0702030302020204" pitchFamily="66" charset="0"/>
            </a:endParaRPr>
          </a:p>
          <a:p>
            <a:endParaRPr lang="tr-TR" dirty="0"/>
          </a:p>
          <a:p>
            <a:endParaRPr lang="tr-TR" dirty="0"/>
          </a:p>
        </p:txBody>
      </p:sp>
    </p:spTree>
    <p:extLst>
      <p:ext uri="{BB962C8B-B14F-4D97-AF65-F5344CB8AC3E}">
        <p14:creationId xmlns:p14="http://schemas.microsoft.com/office/powerpoint/2010/main" val="1411183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961535"/>
            <a:ext cx="9144000" cy="1527142"/>
          </a:xfrm>
        </p:spPr>
        <p:txBody>
          <a:bodyPr/>
          <a:lstStyle/>
          <a:p>
            <a:r>
              <a:rPr lang="tr-TR" dirty="0" smtClean="0">
                <a:solidFill>
                  <a:srgbClr val="002060"/>
                </a:solidFill>
                <a:latin typeface="Comic Sans MS" panose="030F0702030302020204" pitchFamily="66" charset="0"/>
              </a:rPr>
              <a:t>VERİLEN MESAJ</a:t>
            </a:r>
            <a:endParaRPr lang="tr-TR" dirty="0">
              <a:solidFill>
                <a:srgbClr val="002060"/>
              </a:solidFill>
              <a:latin typeface="Comic Sans MS" panose="030F0702030302020204" pitchFamily="66" charset="0"/>
            </a:endParaRPr>
          </a:p>
        </p:txBody>
      </p:sp>
      <p:sp>
        <p:nvSpPr>
          <p:cNvPr id="3" name="Alt Başlık 2"/>
          <p:cNvSpPr>
            <a:spLocks noGrp="1"/>
          </p:cNvSpPr>
          <p:nvPr>
            <p:ph type="subTitle" idx="1"/>
          </p:nvPr>
        </p:nvSpPr>
        <p:spPr>
          <a:xfrm>
            <a:off x="-76199" y="2488676"/>
            <a:ext cx="12268200" cy="4369323"/>
          </a:xfrm>
        </p:spPr>
        <p:txBody>
          <a:bodyPr>
            <a:normAutofit fontScale="85000" lnSpcReduction="20000"/>
          </a:bodyPr>
          <a:lstStyle/>
          <a:p>
            <a:r>
              <a:rPr lang="tr-TR" sz="6000" dirty="0">
                <a:latin typeface="Comic Sans MS" panose="030F0702030302020204" pitchFamily="66" charset="0"/>
              </a:rPr>
              <a:t>“YARIN SAAT 14.00’TE </a:t>
            </a:r>
            <a:r>
              <a:rPr lang="tr-TR" sz="6000" dirty="0" smtClean="0">
                <a:latin typeface="Comic Sans MS" panose="030F0702030302020204" pitchFamily="66" charset="0"/>
              </a:rPr>
              <a:t> </a:t>
            </a:r>
            <a:r>
              <a:rPr lang="tr-TR" sz="6000" dirty="0">
                <a:latin typeface="Comic Sans MS" panose="030F0702030302020204" pitchFamily="66" charset="0"/>
              </a:rPr>
              <a:t>DOSYAYI MÜDÜRE TESLİM ETMEYİ UNUTMA! TOPLANTI ODASI 3. KATA TAŞINDI</a:t>
            </a:r>
            <a:r>
              <a:rPr lang="tr-TR" sz="6000" dirty="0" smtClean="0">
                <a:latin typeface="Comic Sans MS" panose="030F0702030302020204" pitchFamily="66" charset="0"/>
              </a:rPr>
              <a:t>.”</a:t>
            </a:r>
          </a:p>
          <a:p>
            <a:r>
              <a:rPr lang="tr-TR" sz="6000" dirty="0" smtClean="0">
                <a:solidFill>
                  <a:srgbClr val="002060"/>
                </a:solidFill>
                <a:latin typeface="Comic Sans MS" panose="030F0702030302020204" pitchFamily="66" charset="0"/>
              </a:rPr>
              <a:t>GERİ BİLDİRİLEN MESAJ: </a:t>
            </a:r>
            <a:r>
              <a:rPr lang="tr-TR" sz="6000" dirty="0" smtClean="0">
                <a:latin typeface="Comic Sans MS" panose="030F0702030302020204" pitchFamily="66" charset="0"/>
              </a:rPr>
              <a:t>YARIN SAAT 2 DE OKULA GİTTİ, ARABAYI GÖRÜP KORKTU</a:t>
            </a:r>
          </a:p>
          <a:p>
            <a:endParaRPr lang="tr-TR" dirty="0"/>
          </a:p>
          <a:p>
            <a:endParaRPr lang="tr-TR" dirty="0"/>
          </a:p>
        </p:txBody>
      </p:sp>
    </p:spTree>
    <p:extLst>
      <p:ext uri="{BB962C8B-B14F-4D97-AF65-F5344CB8AC3E}">
        <p14:creationId xmlns:p14="http://schemas.microsoft.com/office/powerpoint/2010/main" val="2507796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06126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9338"/>
            <a:ext cx="12192000" cy="6848662"/>
          </a:xfrm>
          <a:prstGeom prst="rect">
            <a:avLst/>
          </a:prstGeom>
        </p:spPr>
      </p:pic>
    </p:spTree>
    <p:extLst>
      <p:ext uri="{BB962C8B-B14F-4D97-AF65-F5344CB8AC3E}">
        <p14:creationId xmlns:p14="http://schemas.microsoft.com/office/powerpoint/2010/main" val="156017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98269" y="457200"/>
            <a:ext cx="10922924" cy="2277687"/>
          </a:xfrm>
        </p:spPr>
        <p:txBody>
          <a:bodyPr>
            <a:normAutofit fontScale="90000"/>
          </a:bodyPr>
          <a:lstStyle/>
          <a:p>
            <a:r>
              <a:rPr lang="tr-TR" sz="4400" b="1" dirty="0">
                <a:solidFill>
                  <a:srgbClr val="002060"/>
                </a:solidFill>
                <a:latin typeface="Comic Sans MS" panose="030F0702030302020204" pitchFamily="66" charset="0"/>
              </a:rPr>
              <a:t>İLETİŞİM NEDİR</a:t>
            </a:r>
            <a:r>
              <a:rPr lang="tr-TR" sz="4400" b="1" dirty="0" smtClean="0">
                <a:solidFill>
                  <a:srgbClr val="002060"/>
                </a:solidFill>
                <a:latin typeface="Comic Sans MS" panose="030F0702030302020204" pitchFamily="66" charset="0"/>
              </a:rPr>
              <a:t>?</a:t>
            </a:r>
            <a:r>
              <a:rPr lang="tr-TR" sz="4400" b="1" dirty="0" smtClean="0">
                <a:latin typeface="Comic Sans MS" panose="030F0702030302020204" pitchFamily="66" charset="0"/>
              </a:rPr>
              <a:t/>
            </a:r>
            <a:br>
              <a:rPr lang="tr-TR" sz="4400" b="1" dirty="0" smtClean="0">
                <a:latin typeface="Comic Sans MS" panose="030F0702030302020204" pitchFamily="66" charset="0"/>
              </a:rPr>
            </a:br>
            <a:r>
              <a:rPr lang="tr-TR" sz="4400" b="1" dirty="0" smtClean="0">
                <a:latin typeface="Comic Sans MS" panose="030F0702030302020204" pitchFamily="66" charset="0"/>
              </a:rPr>
              <a:t>İletişim </a:t>
            </a:r>
            <a:r>
              <a:rPr lang="tr-TR" sz="4400" b="1" dirty="0">
                <a:latin typeface="Comic Sans MS" panose="030F0702030302020204" pitchFamily="66" charset="0"/>
              </a:rPr>
              <a:t>sadece konuşmak değil, aynı zamanda </a:t>
            </a:r>
            <a:r>
              <a:rPr lang="tr-TR" sz="4400" b="1" dirty="0">
                <a:solidFill>
                  <a:srgbClr val="002060"/>
                </a:solidFill>
                <a:latin typeface="Comic Sans MS" panose="030F0702030302020204" pitchFamily="66" charset="0"/>
              </a:rPr>
              <a:t>dinlemek, anlamak ve hissetmektir.</a:t>
            </a:r>
          </a:p>
        </p:txBody>
      </p:sp>
      <p:sp>
        <p:nvSpPr>
          <p:cNvPr id="3" name="Alt Başlık 2"/>
          <p:cNvSpPr>
            <a:spLocks noGrp="1"/>
          </p:cNvSpPr>
          <p:nvPr>
            <p:ph type="subTitle" idx="1"/>
          </p:nvPr>
        </p:nvSpPr>
        <p:spPr>
          <a:xfrm>
            <a:off x="0" y="2734887"/>
            <a:ext cx="12192000" cy="4123113"/>
          </a:xfrm>
        </p:spPr>
        <p:txBody>
          <a:bodyPr>
            <a:noAutofit/>
          </a:bodyPr>
          <a:lstStyle/>
          <a:p>
            <a:endParaRPr lang="tr-TR" sz="4400" dirty="0" smtClean="0">
              <a:solidFill>
                <a:srgbClr val="7030A0"/>
              </a:solidFill>
              <a:latin typeface="Comic Sans MS" panose="030F0702030302020204" pitchFamily="66" charset="0"/>
            </a:endParaRPr>
          </a:p>
          <a:p>
            <a:r>
              <a:rPr lang="tr-TR" sz="4400" b="1" dirty="0" smtClean="0">
                <a:solidFill>
                  <a:srgbClr val="002060"/>
                </a:solidFill>
                <a:latin typeface="Comic Sans MS" panose="030F0702030302020204" pitchFamily="66" charset="0"/>
              </a:rPr>
              <a:t>Anlam </a:t>
            </a:r>
            <a:r>
              <a:rPr lang="tr-TR" sz="4400" b="1" dirty="0">
                <a:solidFill>
                  <a:srgbClr val="002060"/>
                </a:solidFill>
                <a:latin typeface="Comic Sans MS" panose="030F0702030302020204" pitchFamily="66" charset="0"/>
              </a:rPr>
              <a:t>ve fikirlerin </a:t>
            </a:r>
            <a:r>
              <a:rPr lang="tr-TR" sz="4400" b="1" dirty="0">
                <a:latin typeface="Comic Sans MS" panose="030F0702030302020204" pitchFamily="66" charset="0"/>
              </a:rPr>
              <a:t>bir </a:t>
            </a:r>
            <a:r>
              <a:rPr lang="tr-TR" sz="4400" b="1" dirty="0" smtClean="0">
                <a:latin typeface="Comic Sans MS" panose="030F0702030302020204" pitchFamily="66" charset="0"/>
              </a:rPr>
              <a:t>kişiden</a:t>
            </a:r>
          </a:p>
          <a:p>
            <a:r>
              <a:rPr lang="tr-TR" sz="4400" b="1" dirty="0" smtClean="0">
                <a:latin typeface="Comic Sans MS" panose="030F0702030302020204" pitchFamily="66" charset="0"/>
              </a:rPr>
              <a:t> </a:t>
            </a:r>
            <a:r>
              <a:rPr lang="tr-TR" sz="4400" b="1" dirty="0">
                <a:latin typeface="Comic Sans MS" panose="030F0702030302020204" pitchFamily="66" charset="0"/>
              </a:rPr>
              <a:t>diğerine </a:t>
            </a:r>
            <a:r>
              <a:rPr lang="tr-TR" sz="4400" b="1" dirty="0" smtClean="0">
                <a:latin typeface="Comic Sans MS" panose="030F0702030302020204" pitchFamily="66" charset="0"/>
              </a:rPr>
              <a:t>iletildiği  süreçtir.</a:t>
            </a:r>
          </a:p>
          <a:p>
            <a:endParaRPr lang="tr-TR" sz="4400" dirty="0" smtClean="0">
              <a:latin typeface="Comic Sans MS" panose="030F0702030302020204" pitchFamily="66" charset="0"/>
            </a:endParaRPr>
          </a:p>
          <a:p>
            <a:r>
              <a:rPr lang="tr-TR" altLang="tr-TR" sz="4400" b="1" dirty="0">
                <a:latin typeface="Comic Sans MS" panose="030F0702030302020204" pitchFamily="66" charset="0"/>
              </a:rPr>
              <a:t>Kişiler arasında </a:t>
            </a:r>
            <a:r>
              <a:rPr lang="tr-TR" altLang="tr-TR" sz="4400" b="1" dirty="0">
                <a:solidFill>
                  <a:srgbClr val="002060"/>
                </a:solidFill>
                <a:latin typeface="Comic Sans MS" panose="030F0702030302020204" pitchFamily="66" charset="0"/>
              </a:rPr>
              <a:t>BİLGİ, DUYGU ve DÜŞÜNCE </a:t>
            </a:r>
            <a:r>
              <a:rPr lang="tr-TR" altLang="tr-TR" sz="4400" b="1" dirty="0">
                <a:latin typeface="Comic Sans MS" panose="030F0702030302020204" pitchFamily="66" charset="0"/>
              </a:rPr>
              <a:t>alışverişidir.</a:t>
            </a:r>
          </a:p>
          <a:p>
            <a:endParaRPr lang="tr-TR" sz="4400" dirty="0"/>
          </a:p>
        </p:txBody>
      </p:sp>
    </p:spTree>
    <p:extLst>
      <p:ext uri="{BB962C8B-B14F-4D97-AF65-F5344CB8AC3E}">
        <p14:creationId xmlns:p14="http://schemas.microsoft.com/office/powerpoint/2010/main" val="1086040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540327"/>
          </a:xfrm>
        </p:spPr>
        <p:txBody>
          <a:bodyPr>
            <a:normAutofit/>
          </a:bodyPr>
          <a:lstStyle/>
          <a:p>
            <a:r>
              <a:rPr lang="tr-TR" sz="2400" dirty="0" smtClean="0">
                <a:solidFill>
                  <a:schemeClr val="accent1">
                    <a:lumMod val="50000"/>
                  </a:schemeClr>
                </a:solidFill>
                <a:latin typeface="Comic Sans MS" panose="030F0702030302020204" pitchFamily="66" charset="0"/>
              </a:rPr>
              <a:t>KURUM İÇİ İLETİŞİM</a:t>
            </a:r>
            <a:endParaRPr lang="tr-TR" sz="2400" dirty="0">
              <a:solidFill>
                <a:schemeClr val="accent1">
                  <a:lumMod val="50000"/>
                </a:schemeClr>
              </a:solidFill>
              <a:latin typeface="Comic Sans MS" panose="030F0702030302020204" pitchFamily="66" charset="0"/>
            </a:endParaRPr>
          </a:p>
        </p:txBody>
      </p:sp>
      <p:sp>
        <p:nvSpPr>
          <p:cNvPr id="4" name="Metin Yer Tutucusu 3"/>
          <p:cNvSpPr>
            <a:spLocks noGrp="1"/>
          </p:cNvSpPr>
          <p:nvPr>
            <p:ph type="body" sz="half" idx="2"/>
          </p:nvPr>
        </p:nvSpPr>
        <p:spPr>
          <a:xfrm>
            <a:off x="1" y="997527"/>
            <a:ext cx="5183188" cy="5802284"/>
          </a:xfrm>
        </p:spPr>
        <p:txBody>
          <a:bodyPr/>
          <a:lstStyle/>
          <a:p>
            <a:endParaRPr lang="tr-TR" dirty="0" smtClean="0"/>
          </a:p>
          <a:p>
            <a:pPr marL="285750" indent="-285750">
              <a:buFont typeface="Arial" panose="020B0604020202020204" pitchFamily="34" charset="0"/>
              <a:buChar char="•"/>
            </a:pPr>
            <a:r>
              <a:rPr lang="tr-TR" sz="2400" dirty="0" smtClean="0">
                <a:latin typeface="Comic Sans MS" panose="030F0702030302020204" pitchFamily="66" charset="0"/>
              </a:rPr>
              <a:t>İletişim </a:t>
            </a:r>
            <a:r>
              <a:rPr lang="tr-TR" sz="2400" dirty="0">
                <a:latin typeface="Comic Sans MS" panose="030F0702030302020204" pitchFamily="66" charset="0"/>
              </a:rPr>
              <a:t>kurum içinde düzenin ve işbirliğinin temelidir</a:t>
            </a:r>
            <a:r>
              <a:rPr lang="tr-TR" sz="2400" dirty="0" smtClean="0">
                <a:latin typeface="Comic Sans MS" panose="030F0702030302020204" pitchFamily="66" charset="0"/>
              </a:rPr>
              <a:t>.</a:t>
            </a:r>
          </a:p>
          <a:p>
            <a:endParaRPr lang="tr-TR" sz="2400" dirty="0">
              <a:latin typeface="Comic Sans MS" panose="030F0702030302020204" pitchFamily="66" charset="0"/>
            </a:endParaRPr>
          </a:p>
          <a:p>
            <a:pPr marL="285750" indent="-285750">
              <a:buFont typeface="Arial" panose="020B0604020202020204" pitchFamily="34" charset="0"/>
              <a:buChar char="•"/>
            </a:pPr>
            <a:r>
              <a:rPr lang="tr-TR" sz="2400" dirty="0" smtClean="0">
                <a:latin typeface="Comic Sans MS" panose="030F0702030302020204" pitchFamily="66" charset="0"/>
              </a:rPr>
              <a:t> Bu </a:t>
            </a:r>
            <a:r>
              <a:rPr lang="tr-TR" sz="2400" dirty="0">
                <a:latin typeface="Comic Sans MS" panose="030F0702030302020204" pitchFamily="66" charset="0"/>
              </a:rPr>
              <a:t>nedenle iletişim becerileri işin kalitesini ve kurum kültürünü </a:t>
            </a:r>
            <a:r>
              <a:rPr lang="tr-TR" sz="2400" dirty="0" smtClean="0">
                <a:latin typeface="Comic Sans MS" panose="030F0702030302020204" pitchFamily="66" charset="0"/>
              </a:rPr>
              <a:t>doğrudan </a:t>
            </a:r>
            <a:r>
              <a:rPr lang="tr-TR" sz="2400" dirty="0">
                <a:latin typeface="Comic Sans MS" panose="030F0702030302020204" pitchFamily="66" charset="0"/>
              </a:rPr>
              <a:t>etkiler</a:t>
            </a:r>
            <a:r>
              <a:rPr lang="tr-TR" sz="2400" dirty="0" smtClean="0">
                <a:latin typeface="Comic Sans MS" panose="030F0702030302020204" pitchFamily="66" charset="0"/>
              </a:rPr>
              <a:t>.</a:t>
            </a:r>
          </a:p>
          <a:p>
            <a:endParaRPr lang="tr-TR" sz="2400" dirty="0" smtClean="0">
              <a:latin typeface="Comic Sans MS" panose="030F0702030302020204" pitchFamily="66" charset="0"/>
            </a:endParaRPr>
          </a:p>
          <a:p>
            <a:pPr marL="285750" indent="-285750">
              <a:buFont typeface="Arial" panose="020B0604020202020204" pitchFamily="34" charset="0"/>
              <a:buChar char="•"/>
            </a:pPr>
            <a:r>
              <a:rPr lang="tr-TR" sz="2400" dirty="0">
                <a:latin typeface="Comic Sans MS" panose="030F0702030302020204" pitchFamily="66" charset="0"/>
              </a:rPr>
              <a:t>İyi iletişim → Güçlü işbirliği → Başarılı K</a:t>
            </a:r>
            <a:r>
              <a:rPr lang="tr-TR" sz="2400" dirty="0" smtClean="0">
                <a:latin typeface="Comic Sans MS" panose="030F0702030302020204" pitchFamily="66" charset="0"/>
              </a:rPr>
              <a:t>urum</a:t>
            </a:r>
            <a:r>
              <a:rPr lang="tr-TR" sz="2400" dirty="0">
                <a:latin typeface="Comic Sans MS" panose="030F0702030302020204" pitchFamily="66" charset="0"/>
              </a:rPr>
              <a:t>.</a:t>
            </a:r>
          </a:p>
        </p:txBody>
      </p:sp>
      <p:pic>
        <p:nvPicPr>
          <p:cNvPr id="5"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9" y="99754"/>
            <a:ext cx="7008810" cy="660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61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solidFill>
                  <a:srgbClr val="002060"/>
                </a:solidFill>
                <a:latin typeface="Comic Sans MS" panose="030F0702030302020204" pitchFamily="66" charset="0"/>
              </a:rPr>
              <a:t>Amire </a:t>
            </a:r>
            <a:r>
              <a:rPr lang="tr-TR" sz="3200" dirty="0">
                <a:solidFill>
                  <a:srgbClr val="002060"/>
                </a:solidFill>
                <a:latin typeface="Comic Sans MS" panose="030F0702030302020204" pitchFamily="66" charset="0"/>
              </a:rPr>
              <a:t>Hitapta Dikkat Edilecek Noktalar</a:t>
            </a:r>
          </a:p>
        </p:txBody>
      </p:sp>
      <p:sp>
        <p:nvSpPr>
          <p:cNvPr id="3" name="İçerik Yer Tutucusu 2"/>
          <p:cNvSpPr>
            <a:spLocks noGrp="1"/>
          </p:cNvSpPr>
          <p:nvPr>
            <p:ph idx="1"/>
          </p:nvPr>
        </p:nvSpPr>
        <p:spPr>
          <a:xfrm>
            <a:off x="0" y="1825624"/>
            <a:ext cx="12192000" cy="5032375"/>
          </a:xfrm>
        </p:spPr>
        <p:txBody>
          <a:bodyPr/>
          <a:lstStyle/>
          <a:p>
            <a:pPr marL="0" indent="0">
              <a:buNone/>
            </a:pPr>
            <a:r>
              <a:rPr lang="tr-TR" dirty="0" smtClean="0">
                <a:solidFill>
                  <a:srgbClr val="002060"/>
                </a:solidFill>
                <a:latin typeface="Comic Sans MS" panose="030F0702030302020204" pitchFamily="66" charset="0"/>
              </a:rPr>
              <a:t>1-Hitap Şekli: </a:t>
            </a:r>
            <a:r>
              <a:rPr lang="tr-TR" dirty="0" err="1" smtClean="0">
                <a:latin typeface="Comic Sans MS" panose="030F0702030302020204" pitchFamily="66" charset="0"/>
              </a:rPr>
              <a:t>Ünvan</a:t>
            </a:r>
            <a:r>
              <a:rPr lang="tr-TR" dirty="0" smtClean="0">
                <a:latin typeface="Comic Sans MS" panose="030F0702030302020204" pitchFamily="66" charset="0"/>
              </a:rPr>
              <a:t> </a:t>
            </a:r>
            <a:r>
              <a:rPr lang="tr-TR" dirty="0">
                <a:latin typeface="Comic Sans MS" panose="030F0702030302020204" pitchFamily="66" charset="0"/>
              </a:rPr>
              <a:t>mutlaka </a:t>
            </a:r>
            <a:r>
              <a:rPr lang="tr-TR" dirty="0" smtClean="0">
                <a:latin typeface="Comic Sans MS" panose="030F0702030302020204" pitchFamily="66" charset="0"/>
              </a:rPr>
              <a:t>belirtilmeli ‘Müdürüm’, ‘Müdür Yardımcım’, ‘Başkanım’, ‘Hocam’ veya ‘Efendim’ </a:t>
            </a:r>
            <a:r>
              <a:rPr lang="tr-TR" dirty="0">
                <a:latin typeface="Comic Sans MS" panose="030F0702030302020204" pitchFamily="66" charset="0"/>
              </a:rPr>
              <a:t>gibi ifadeler kullanılmalı. Samimiyet sınırını </a:t>
            </a:r>
            <a:r>
              <a:rPr lang="tr-TR" dirty="0" err="1" smtClean="0">
                <a:latin typeface="Comic Sans MS" panose="030F0702030302020204" pitchFamily="66" charset="0"/>
              </a:rPr>
              <a:t>aşmadan;her</a:t>
            </a:r>
            <a:r>
              <a:rPr lang="tr-TR" dirty="0" smtClean="0">
                <a:latin typeface="Comic Sans MS" panose="030F0702030302020204" pitchFamily="66" charset="0"/>
              </a:rPr>
              <a:t> </a:t>
            </a:r>
            <a:r>
              <a:rPr lang="tr-TR" dirty="0">
                <a:latin typeface="Comic Sans MS" panose="030F0702030302020204" pitchFamily="66" charset="0"/>
              </a:rPr>
              <a:t>zaman resmi </a:t>
            </a:r>
            <a:r>
              <a:rPr lang="tr-TR" dirty="0" smtClean="0">
                <a:latin typeface="Comic Sans MS" panose="030F0702030302020204" pitchFamily="66" charset="0"/>
              </a:rPr>
              <a:t>üslup (Siz) </a:t>
            </a:r>
            <a:r>
              <a:rPr lang="tr-TR" dirty="0">
                <a:latin typeface="Comic Sans MS" panose="030F0702030302020204" pitchFamily="66" charset="0"/>
              </a:rPr>
              <a:t>kullanılmalı</a:t>
            </a:r>
            <a:r>
              <a:rPr lang="tr-TR" dirty="0" smtClean="0">
                <a:latin typeface="Comic Sans MS" panose="030F0702030302020204" pitchFamily="66" charset="0"/>
              </a:rPr>
              <a:t>.</a:t>
            </a:r>
          </a:p>
          <a:p>
            <a:pPr marL="0" indent="0">
              <a:buNone/>
            </a:pPr>
            <a:endParaRPr lang="tr-TR" dirty="0" smtClean="0">
              <a:solidFill>
                <a:srgbClr val="7030A0"/>
              </a:solidFill>
              <a:latin typeface="Comic Sans MS" panose="030F0702030302020204" pitchFamily="66" charset="0"/>
            </a:endParaRPr>
          </a:p>
          <a:p>
            <a:pPr marL="0" indent="0">
              <a:buNone/>
            </a:pPr>
            <a:r>
              <a:rPr lang="tr-TR" dirty="0" smtClean="0">
                <a:solidFill>
                  <a:srgbClr val="002060"/>
                </a:solidFill>
                <a:latin typeface="Comic Sans MS" panose="030F0702030302020204" pitchFamily="66" charset="0"/>
              </a:rPr>
              <a:t>2-Konuşma</a:t>
            </a:r>
            <a:r>
              <a:rPr lang="tr-TR" b="1" dirty="0" smtClean="0">
                <a:solidFill>
                  <a:srgbClr val="002060"/>
                </a:solidFill>
                <a:latin typeface="Comic Sans MS" panose="030F0702030302020204" pitchFamily="66" charset="0"/>
              </a:rPr>
              <a:t> </a:t>
            </a:r>
            <a:r>
              <a:rPr lang="tr-TR" dirty="0">
                <a:solidFill>
                  <a:srgbClr val="002060"/>
                </a:solidFill>
                <a:latin typeface="Comic Sans MS" panose="030F0702030302020204" pitchFamily="66" charset="0"/>
              </a:rPr>
              <a:t>Üslubu</a:t>
            </a:r>
          </a:p>
          <a:p>
            <a:r>
              <a:rPr lang="tr-TR" dirty="0">
                <a:latin typeface="Comic Sans MS" panose="030F0702030302020204" pitchFamily="66" charset="0"/>
              </a:rPr>
              <a:t>Nazik ve ölçülü: </a:t>
            </a:r>
            <a:r>
              <a:rPr lang="tr-TR" dirty="0" err="1" smtClean="0">
                <a:latin typeface="Comic Sans MS" panose="030F0702030302020204" pitchFamily="66" charset="0"/>
              </a:rPr>
              <a:t>Güleryüzlü</a:t>
            </a:r>
            <a:r>
              <a:rPr lang="tr-TR" dirty="0" smtClean="0">
                <a:latin typeface="Comic Sans MS" panose="030F0702030302020204" pitchFamily="66" charset="0"/>
              </a:rPr>
              <a:t> </a:t>
            </a:r>
            <a:r>
              <a:rPr lang="tr-TR" dirty="0" err="1" smtClean="0">
                <a:latin typeface="Comic Sans MS" panose="030F0702030302020204" pitchFamily="66" charset="0"/>
              </a:rPr>
              <a:t>olunmalı.Sert</a:t>
            </a:r>
            <a:r>
              <a:rPr lang="tr-TR" dirty="0" smtClean="0">
                <a:latin typeface="Comic Sans MS" panose="030F0702030302020204" pitchFamily="66" charset="0"/>
              </a:rPr>
              <a:t> </a:t>
            </a:r>
            <a:r>
              <a:rPr lang="tr-TR" dirty="0">
                <a:latin typeface="Comic Sans MS" panose="030F0702030302020204" pitchFamily="66" charset="0"/>
              </a:rPr>
              <a:t>ifadelerden kaçınmalı.</a:t>
            </a:r>
          </a:p>
          <a:p>
            <a:r>
              <a:rPr lang="tr-TR" dirty="0">
                <a:latin typeface="Comic Sans MS" panose="030F0702030302020204" pitchFamily="66" charset="0"/>
              </a:rPr>
              <a:t>Kısa ve net: Gereksiz ayrıntıya girmemeli.</a:t>
            </a:r>
          </a:p>
          <a:p>
            <a:r>
              <a:rPr lang="tr-TR" dirty="0">
                <a:latin typeface="Comic Sans MS" panose="030F0702030302020204" pitchFamily="66" charset="0"/>
              </a:rPr>
              <a:t>Olumlu tonlama: Ses yükseltmeden, saygılı bir tonda konuşulmalı.</a:t>
            </a:r>
          </a:p>
          <a:p>
            <a:pPr marL="0" indent="0">
              <a:buNone/>
            </a:pPr>
            <a:endParaRPr lang="tr-TR" dirty="0"/>
          </a:p>
        </p:txBody>
      </p:sp>
    </p:spTree>
    <p:extLst>
      <p:ext uri="{BB962C8B-B14F-4D97-AF65-F5344CB8AC3E}">
        <p14:creationId xmlns:p14="http://schemas.microsoft.com/office/powerpoint/2010/main" val="1925376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7381702" cy="947650"/>
          </a:xfrm>
        </p:spPr>
        <p:txBody>
          <a:bodyPr>
            <a:normAutofit/>
          </a:bodyPr>
          <a:lstStyle/>
          <a:p>
            <a:pPr algn="ctr"/>
            <a:r>
              <a:rPr lang="tr-TR" dirty="0" smtClean="0">
                <a:solidFill>
                  <a:srgbClr val="002060"/>
                </a:solidFill>
                <a:latin typeface="Comic Sans MS" panose="030F0702030302020204" pitchFamily="66" charset="0"/>
              </a:rPr>
              <a:t>Kurumsal </a:t>
            </a:r>
            <a:r>
              <a:rPr lang="tr-TR" dirty="0">
                <a:solidFill>
                  <a:srgbClr val="002060"/>
                </a:solidFill>
                <a:latin typeface="Comic Sans MS" panose="030F0702030302020204" pitchFamily="66" charset="0"/>
              </a:rPr>
              <a:t>İletişimde Saygının </a:t>
            </a:r>
            <a:r>
              <a:rPr lang="tr-TR" dirty="0" smtClean="0">
                <a:solidFill>
                  <a:srgbClr val="002060"/>
                </a:solidFill>
                <a:latin typeface="Comic Sans MS" panose="030F0702030302020204" pitchFamily="66" charset="0"/>
              </a:rPr>
              <a:t>Önemi</a:t>
            </a:r>
            <a:endParaRPr lang="tr-TR" dirty="0">
              <a:solidFill>
                <a:srgbClr val="002060"/>
              </a:solidFill>
              <a:latin typeface="Comic Sans MS" panose="030F0702030302020204" pitchFamily="66" charset="0"/>
            </a:endParaRPr>
          </a:p>
        </p:txBody>
      </p:sp>
      <p:sp>
        <p:nvSpPr>
          <p:cNvPr id="4" name="Metin Yer Tutucusu 3"/>
          <p:cNvSpPr>
            <a:spLocks noGrp="1"/>
          </p:cNvSpPr>
          <p:nvPr>
            <p:ph type="body" sz="half" idx="2"/>
          </p:nvPr>
        </p:nvSpPr>
        <p:spPr>
          <a:xfrm>
            <a:off x="-1" y="947650"/>
            <a:ext cx="7381703" cy="5910349"/>
          </a:xfrm>
        </p:spPr>
        <p:txBody>
          <a:bodyPr/>
          <a:lstStyle/>
          <a:p>
            <a:pPr marL="342900" indent="-342900">
              <a:buFont typeface="Arial" panose="020B0604020202020204" pitchFamily="34" charset="0"/>
              <a:buChar char="•"/>
            </a:pPr>
            <a:r>
              <a:rPr lang="tr-TR" sz="2000" dirty="0" smtClean="0">
                <a:latin typeface="Comic Sans MS" panose="030F0702030302020204" pitchFamily="66" charset="0"/>
              </a:rPr>
              <a:t>Herkesin </a:t>
            </a:r>
            <a:r>
              <a:rPr lang="tr-TR" sz="2000" dirty="0">
                <a:latin typeface="Comic Sans MS" panose="030F0702030302020204" pitchFamily="66" charset="0"/>
              </a:rPr>
              <a:t>rolü farklı ama değeri eşittir. </a:t>
            </a:r>
            <a:endParaRPr lang="tr-TR" sz="2000" dirty="0" smtClean="0">
              <a:latin typeface="Comic Sans MS" panose="030F0702030302020204" pitchFamily="66" charset="0"/>
            </a:endParaRPr>
          </a:p>
          <a:p>
            <a:pPr marL="342900" indent="-342900">
              <a:buFont typeface="Arial" panose="020B0604020202020204" pitchFamily="34" charset="0"/>
              <a:buChar char="•"/>
            </a:pPr>
            <a:r>
              <a:rPr lang="tr-TR" sz="2000" dirty="0" smtClean="0">
                <a:solidFill>
                  <a:srgbClr val="002060"/>
                </a:solidFill>
                <a:latin typeface="Comic Sans MS" panose="030F0702030302020204" pitchFamily="66" charset="0"/>
              </a:rPr>
              <a:t>Saygı </a:t>
            </a:r>
            <a:r>
              <a:rPr lang="tr-TR" sz="2000" dirty="0">
                <a:solidFill>
                  <a:srgbClr val="002060"/>
                </a:solidFill>
                <a:latin typeface="Comic Sans MS" panose="030F0702030302020204" pitchFamily="66" charset="0"/>
              </a:rPr>
              <a:t>gösterilen kişiler kendini değerli hisseder ve iletişime daha açık olur</a:t>
            </a:r>
            <a:r>
              <a:rPr lang="tr-TR" sz="2000" dirty="0" smtClean="0">
                <a:solidFill>
                  <a:srgbClr val="002060"/>
                </a:solidFill>
                <a:latin typeface="Comic Sans MS" panose="030F0702030302020204" pitchFamily="66" charset="0"/>
              </a:rPr>
              <a:t>. Çatışmaları azaltır.</a:t>
            </a:r>
          </a:p>
          <a:p>
            <a:pPr marL="342900" indent="-342900">
              <a:buFont typeface="Arial" panose="020B0604020202020204" pitchFamily="34" charset="0"/>
              <a:buChar char="•"/>
            </a:pPr>
            <a:r>
              <a:rPr lang="tr-TR" sz="2000" dirty="0">
                <a:solidFill>
                  <a:srgbClr val="002060"/>
                </a:solidFill>
                <a:latin typeface="Comic Sans MS" panose="030F0702030302020204" pitchFamily="66" charset="0"/>
              </a:rPr>
              <a:t>Farklı görüşler olsa bile saygılı bir dil, tartışmaların büyümesini engeller</a:t>
            </a:r>
            <a:r>
              <a:rPr lang="tr-TR" sz="2000" dirty="0" smtClean="0">
                <a:solidFill>
                  <a:srgbClr val="002060"/>
                </a:solidFill>
                <a:latin typeface="Comic Sans MS" panose="030F0702030302020204" pitchFamily="66" charset="0"/>
              </a:rPr>
              <a:t>. İletişimi </a:t>
            </a:r>
            <a:r>
              <a:rPr lang="tr-TR" sz="2000" dirty="0">
                <a:solidFill>
                  <a:srgbClr val="002060"/>
                </a:solidFill>
                <a:latin typeface="Comic Sans MS" panose="030F0702030302020204" pitchFamily="66" charset="0"/>
              </a:rPr>
              <a:t>kolaylaştırır: İnsanlar, kendisine saygı duyan kişiyi daha dikkatle dinler</a:t>
            </a:r>
            <a:r>
              <a:rPr lang="tr-TR" sz="2000" dirty="0" smtClean="0">
                <a:solidFill>
                  <a:srgbClr val="002060"/>
                </a:solidFill>
                <a:latin typeface="Comic Sans MS" panose="030F0702030302020204" pitchFamily="66" charset="0"/>
              </a:rPr>
              <a:t>.</a:t>
            </a:r>
          </a:p>
          <a:p>
            <a:pPr marL="342900" indent="-342900">
              <a:buFont typeface="Arial" panose="020B0604020202020204" pitchFamily="34" charset="0"/>
              <a:buChar char="•"/>
            </a:pPr>
            <a:r>
              <a:rPr lang="tr-TR" sz="2000" dirty="0">
                <a:latin typeface="Comic Sans MS" panose="030F0702030302020204" pitchFamily="66" charset="0"/>
              </a:rPr>
              <a:t>Saygı gösterildiğinde genellikle karşı taraftan da aynı davranış </a:t>
            </a:r>
            <a:r>
              <a:rPr lang="tr-TR" sz="2000" dirty="0" err="1">
                <a:latin typeface="Comic Sans MS" panose="030F0702030302020204" pitchFamily="66" charset="0"/>
              </a:rPr>
              <a:t>alınır.Sağlıklı</a:t>
            </a:r>
            <a:r>
              <a:rPr lang="tr-TR" sz="2000" dirty="0">
                <a:latin typeface="Comic Sans MS" panose="030F0702030302020204" pitchFamily="66" charset="0"/>
              </a:rPr>
              <a:t> ilişkiler kurar: İş ortamında ya da özel hayatta uzun süreli ilişkilerin temelinde saygı vardır</a:t>
            </a:r>
            <a:endParaRPr lang="tr-TR" sz="2000" dirty="0" smtClean="0">
              <a:latin typeface="Comic Sans MS" panose="030F0702030302020204" pitchFamily="66" charset="0"/>
            </a:endParaRPr>
          </a:p>
          <a:p>
            <a:endParaRPr lang="tr-TR" sz="2000" dirty="0">
              <a:latin typeface="Comic Sans MS" panose="030F0702030302020204" pitchFamily="66" charset="0"/>
            </a:endParaRPr>
          </a:p>
          <a:p>
            <a:pPr marL="457200" indent="-457200">
              <a:buFont typeface="Arial" panose="020B0604020202020204" pitchFamily="34" charset="0"/>
              <a:buChar char="•"/>
            </a:pPr>
            <a:r>
              <a:rPr lang="tr-TR" sz="2000" dirty="0" smtClean="0">
                <a:latin typeface="Comic Sans MS" panose="030F0702030302020204" pitchFamily="66" charset="0"/>
              </a:rPr>
              <a:t>Küçük </a:t>
            </a:r>
            <a:r>
              <a:rPr lang="tr-TR" sz="2000" dirty="0">
                <a:latin typeface="Comic Sans MS" panose="030F0702030302020204" pitchFamily="66" charset="0"/>
              </a:rPr>
              <a:t>bir </a:t>
            </a:r>
            <a:r>
              <a:rPr lang="tr-TR" sz="2000" dirty="0" smtClean="0">
                <a:latin typeface="Comic Sans MS" panose="030F0702030302020204" pitchFamily="66" charset="0"/>
              </a:rPr>
              <a:t>‘Teşekkür Ederim’, ‘Günaydın’, ‘Kolay </a:t>
            </a:r>
            <a:r>
              <a:rPr lang="tr-TR" sz="2000" dirty="0" err="1" smtClean="0">
                <a:latin typeface="Comic Sans MS" panose="030F0702030302020204" pitchFamily="66" charset="0"/>
              </a:rPr>
              <a:t>Gelsin’,’İyi</a:t>
            </a:r>
            <a:r>
              <a:rPr lang="tr-TR" sz="2000" dirty="0" smtClean="0">
                <a:latin typeface="Comic Sans MS" panose="030F0702030302020204" pitchFamily="66" charset="0"/>
              </a:rPr>
              <a:t> Akşamlar’ </a:t>
            </a:r>
            <a:r>
              <a:rPr lang="tr-TR" sz="2000" dirty="0">
                <a:latin typeface="Comic Sans MS" panose="030F0702030302020204" pitchFamily="66" charset="0"/>
              </a:rPr>
              <a:t>bile iş ilişkilerini güçlendirir</a:t>
            </a:r>
            <a:r>
              <a:rPr lang="tr-TR" sz="2000" dirty="0" smtClean="0">
                <a:latin typeface="Comic Sans MS" panose="030F0702030302020204" pitchFamily="66" charset="0"/>
              </a:rPr>
              <a:t>.</a:t>
            </a:r>
          </a:p>
          <a:p>
            <a:pPr marL="457200" indent="-457200">
              <a:buFont typeface="Arial" panose="020B0604020202020204" pitchFamily="34" charset="0"/>
              <a:buChar char="•"/>
            </a:pPr>
            <a:endParaRPr lang="tr-TR" sz="3200" dirty="0" smtClean="0">
              <a:latin typeface="Comic Sans MS" panose="030F0702030302020204" pitchFamily="66" charset="0"/>
            </a:endParaRPr>
          </a:p>
          <a:p>
            <a:pPr marL="457200" indent="-457200">
              <a:buFont typeface="Arial" panose="020B0604020202020204" pitchFamily="34" charset="0"/>
              <a:buChar char="•"/>
            </a:pPr>
            <a:endParaRPr lang="tr-TR" sz="3200" dirty="0" smtClean="0">
              <a:latin typeface="Comic Sans MS" panose="030F0702030302020204" pitchFamily="66" charset="0"/>
            </a:endParaRPr>
          </a:p>
          <a:p>
            <a:pPr marL="457200" indent="-457200">
              <a:buFont typeface="Arial" panose="020B0604020202020204" pitchFamily="34" charset="0"/>
              <a:buChar char="•"/>
            </a:pPr>
            <a:endParaRPr lang="tr-TR" sz="3200" dirty="0">
              <a:latin typeface="Comic Sans MS" panose="030F0702030302020204" pitchFamily="66" charset="0"/>
            </a:endParaRPr>
          </a:p>
          <a:p>
            <a:endParaRPr lang="tr-TR" sz="3200" dirty="0"/>
          </a:p>
        </p:txBody>
      </p:sp>
      <p:pic>
        <p:nvPicPr>
          <p:cNvPr id="7" name="Resim Yer Tutucusu 6"/>
          <p:cNvPicPr>
            <a:picLocks noGrp="1" noChangeAspect="1"/>
          </p:cNvPicPr>
          <p:nvPr>
            <p:ph type="pic" idx="1"/>
          </p:nvPr>
        </p:nvPicPr>
        <p:blipFill>
          <a:blip r:embed="rId2"/>
          <a:srcRect l="2508" r="2508"/>
          <a:stretch>
            <a:fillRect/>
          </a:stretch>
        </p:blipFill>
        <p:spPr>
          <a:xfrm>
            <a:off x="7381702" y="0"/>
            <a:ext cx="4810297" cy="6799811"/>
          </a:xfrm>
          <a:prstGeom prst="rect">
            <a:avLst/>
          </a:prstGeom>
        </p:spPr>
      </p:pic>
    </p:spTree>
    <p:extLst>
      <p:ext uri="{BB962C8B-B14F-4D97-AF65-F5344CB8AC3E}">
        <p14:creationId xmlns:p14="http://schemas.microsoft.com/office/powerpoint/2010/main" val="1755868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latin typeface="Comic Sans MS" panose="030F0702030302020204" pitchFamily="66" charset="0"/>
              </a:rPr>
              <a:t>İletişimin</a:t>
            </a:r>
            <a:r>
              <a:rPr lang="tr-TR" dirty="0">
                <a:solidFill>
                  <a:srgbClr val="002060"/>
                </a:solidFill>
              </a:rPr>
              <a:t> </a:t>
            </a:r>
            <a:r>
              <a:rPr lang="tr-TR" dirty="0">
                <a:solidFill>
                  <a:srgbClr val="002060"/>
                </a:solidFill>
                <a:latin typeface="Comic Sans MS" panose="030F0702030302020204" pitchFamily="66" charset="0"/>
              </a:rPr>
              <a:t>Kurumlara</a:t>
            </a:r>
            <a:r>
              <a:rPr lang="tr-TR" dirty="0">
                <a:solidFill>
                  <a:srgbClr val="002060"/>
                </a:solidFill>
              </a:rPr>
              <a:t> </a:t>
            </a:r>
            <a:r>
              <a:rPr lang="tr-TR" dirty="0">
                <a:solidFill>
                  <a:srgbClr val="002060"/>
                </a:solidFill>
                <a:latin typeface="Comic Sans MS" panose="030F0702030302020204" pitchFamily="66" charset="0"/>
              </a:rPr>
              <a:t>Katkıları</a:t>
            </a:r>
          </a:p>
        </p:txBody>
      </p:sp>
      <p:sp>
        <p:nvSpPr>
          <p:cNvPr id="3" name="İçerik Yer Tutucusu 2"/>
          <p:cNvSpPr>
            <a:spLocks noGrp="1"/>
          </p:cNvSpPr>
          <p:nvPr>
            <p:ph idx="1"/>
          </p:nvPr>
        </p:nvSpPr>
        <p:spPr>
          <a:xfrm>
            <a:off x="870065" y="1792374"/>
            <a:ext cx="10515600" cy="4351338"/>
          </a:xfrm>
        </p:spPr>
        <p:txBody>
          <a:bodyPr/>
          <a:lstStyle/>
          <a:p>
            <a:r>
              <a:rPr lang="tr-TR" dirty="0">
                <a:latin typeface="Comic Sans MS" panose="030F0702030302020204" pitchFamily="66" charset="0"/>
              </a:rPr>
              <a:t>Kurumsal yapılarda iletişim; çalışanlar, yöneticiler ve paydaşlar arasında bilgi, duygu ve düşüncelerin paylaşılmasını sağlayan temel bir süreçtir. </a:t>
            </a:r>
            <a:endParaRPr lang="tr-TR" dirty="0" smtClean="0">
              <a:latin typeface="Comic Sans MS" panose="030F0702030302020204" pitchFamily="66" charset="0"/>
            </a:endParaRPr>
          </a:p>
          <a:p>
            <a:r>
              <a:rPr lang="tr-TR" dirty="0" smtClean="0">
                <a:latin typeface="Comic Sans MS" panose="030F0702030302020204" pitchFamily="66" charset="0"/>
              </a:rPr>
              <a:t>Etkili </a:t>
            </a:r>
            <a:r>
              <a:rPr lang="tr-TR" dirty="0">
                <a:latin typeface="Comic Sans MS" panose="030F0702030302020204" pitchFamily="66" charset="0"/>
              </a:rPr>
              <a:t>ve sağlıklı bir iletişim ortamı, kurumların hedeflerine ulaşmasında önemli bir rol oynar</a:t>
            </a:r>
            <a:r>
              <a:rPr lang="tr-TR" dirty="0" smtClean="0">
                <a:latin typeface="Comic Sans MS" panose="030F0702030302020204" pitchFamily="66" charset="0"/>
              </a:rPr>
              <a:t>.</a:t>
            </a:r>
          </a:p>
          <a:p>
            <a:r>
              <a:rPr lang="tr-TR" dirty="0" smtClean="0"/>
              <a:t> </a:t>
            </a:r>
            <a:r>
              <a:rPr lang="tr-TR" dirty="0">
                <a:latin typeface="Comic Sans MS" panose="030F0702030302020204" pitchFamily="66" charset="0"/>
              </a:rPr>
              <a:t>Kurum içinde güçlü bir iletişim ağı kurulması; verimlilikten çalışan memnuniyetine, kurum kültüründen çatışma yönetimine kadar birçok alanda olumlu sonuçlar ortaya çıkarır.</a:t>
            </a:r>
          </a:p>
        </p:txBody>
      </p:sp>
    </p:spTree>
    <p:extLst>
      <p:ext uri="{BB962C8B-B14F-4D97-AF65-F5344CB8AC3E}">
        <p14:creationId xmlns:p14="http://schemas.microsoft.com/office/powerpoint/2010/main" val="383739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latin typeface="Comic Sans MS" panose="030F0702030302020204" pitchFamily="66" charset="0"/>
              </a:rPr>
              <a:t>1. İş Birliğini Artırır</a:t>
            </a:r>
          </a:p>
        </p:txBody>
      </p:sp>
      <p:sp>
        <p:nvSpPr>
          <p:cNvPr id="3" name="İçerik Yer Tutucusu 2"/>
          <p:cNvSpPr>
            <a:spLocks noGrp="1"/>
          </p:cNvSpPr>
          <p:nvPr>
            <p:ph idx="1"/>
          </p:nvPr>
        </p:nvSpPr>
        <p:spPr/>
        <p:txBody>
          <a:bodyPr>
            <a:normAutofit fontScale="92500"/>
          </a:bodyPr>
          <a:lstStyle/>
          <a:p>
            <a:r>
              <a:rPr lang="tr-TR" dirty="0">
                <a:latin typeface="Comic Sans MS" panose="030F0702030302020204" pitchFamily="66" charset="0"/>
              </a:rPr>
              <a:t>Kurumlarda farklı birimler ve çalışanlar çoğu zaman ortak hedefler doğrultusunda çalışırlar. Bu hedeflere ulaşabilmek için ekip üyeleri arasında güçlü bir iletişim ve koordinasyon gereklidir.</a:t>
            </a:r>
          </a:p>
          <a:p>
            <a:r>
              <a:rPr lang="tr-TR" dirty="0">
                <a:latin typeface="Comic Sans MS" panose="030F0702030302020204" pitchFamily="66" charset="0"/>
              </a:rPr>
              <a:t>Etkili iletişim sayesinde çalışanlar görevlerini, sorumluluklarını ve beklentileri daha iyi anlar. Böylece bireyler kendi görevlerinin diğer çalışanların görevleriyle nasıl bağlantılı olduğunu kavrayabilir. Bu durum ekip çalışmasını kolaylaştırır ve kurum içinde iş birliğini artırır.</a:t>
            </a:r>
          </a:p>
          <a:p>
            <a:r>
              <a:rPr lang="tr-TR" dirty="0">
                <a:latin typeface="Comic Sans MS" panose="030F0702030302020204" pitchFamily="66" charset="0"/>
              </a:rPr>
              <a:t>Ayrıca açık iletişim ortamı, çalışanların fikir ve önerilerini rahatça paylaşmalarına olanak tanır. Bu da ortak problem çözme becerisini geliştirir ve kurum içinde kolektif çalışma kültürünü güçlendirir.</a:t>
            </a:r>
          </a:p>
          <a:p>
            <a:endParaRPr lang="tr-TR" dirty="0"/>
          </a:p>
        </p:txBody>
      </p:sp>
    </p:spTree>
    <p:extLst>
      <p:ext uri="{BB962C8B-B14F-4D97-AF65-F5344CB8AC3E}">
        <p14:creationId xmlns:p14="http://schemas.microsoft.com/office/powerpoint/2010/main" val="1207608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731519"/>
          </a:xfrm>
        </p:spPr>
        <p:txBody>
          <a:bodyPr>
            <a:normAutofit fontScale="90000"/>
          </a:bodyPr>
          <a:lstStyle/>
          <a:p>
            <a:r>
              <a:rPr lang="tr-TR" sz="2000" dirty="0">
                <a:solidFill>
                  <a:srgbClr val="002060"/>
                </a:solidFill>
                <a:latin typeface="Comic Sans MS" panose="030F0702030302020204" pitchFamily="66" charset="0"/>
              </a:rPr>
              <a:t>🎲 OYUN: KÖPRÜ KURMA OYUNU</a:t>
            </a:r>
            <a:r>
              <a:rPr lang="tr-TR" sz="2000" dirty="0">
                <a:latin typeface="Comic Sans MS" panose="030F0702030302020204" pitchFamily="66" charset="0"/>
              </a:rPr>
              <a:t/>
            </a:r>
            <a:br>
              <a:rPr lang="tr-TR" sz="2000" dirty="0">
                <a:latin typeface="Comic Sans MS" panose="030F0702030302020204" pitchFamily="66" charset="0"/>
              </a:rPr>
            </a:br>
            <a:r>
              <a:rPr lang="tr-TR" sz="2000" dirty="0">
                <a:solidFill>
                  <a:srgbClr val="002060"/>
                </a:solidFill>
                <a:latin typeface="Comic Sans MS" panose="030F0702030302020204" pitchFamily="66" charset="0"/>
              </a:rPr>
              <a:t>Amaç:</a:t>
            </a:r>
            <a:r>
              <a:rPr lang="tr-TR" sz="2000" dirty="0">
                <a:latin typeface="Comic Sans MS" panose="030F0702030302020204" pitchFamily="66" charset="0"/>
              </a:rPr>
              <a:t> Katılımcıların iletişim ve iş birliği olmadan bir hedefe ulaşmanın zor olduğunu deneyimlemelerini sağlamak.</a:t>
            </a:r>
            <a:br>
              <a:rPr lang="tr-TR" sz="2000" dirty="0">
                <a:latin typeface="Comic Sans MS" panose="030F0702030302020204" pitchFamily="66" charset="0"/>
              </a:rPr>
            </a:br>
            <a:endParaRPr lang="tr-TR" sz="2000" dirty="0">
              <a:latin typeface="Comic Sans MS" panose="030F0702030302020204" pitchFamily="66" charset="0"/>
            </a:endParaRPr>
          </a:p>
        </p:txBody>
      </p:sp>
      <p:sp>
        <p:nvSpPr>
          <p:cNvPr id="3" name="İçerik Yer Tutucusu 2"/>
          <p:cNvSpPr>
            <a:spLocks noGrp="1"/>
          </p:cNvSpPr>
          <p:nvPr>
            <p:ph idx="1"/>
          </p:nvPr>
        </p:nvSpPr>
        <p:spPr>
          <a:xfrm>
            <a:off x="0" y="665018"/>
            <a:ext cx="12192000" cy="6192982"/>
          </a:xfrm>
        </p:spPr>
        <p:txBody>
          <a:bodyPr>
            <a:noAutofit/>
          </a:bodyPr>
          <a:lstStyle/>
          <a:p>
            <a:pPr marL="0" indent="0">
              <a:buNone/>
            </a:pPr>
            <a:r>
              <a:rPr lang="tr-TR" sz="1400" b="1" dirty="0">
                <a:solidFill>
                  <a:srgbClr val="002060"/>
                </a:solidFill>
                <a:latin typeface="Comic Sans MS" panose="030F0702030302020204" pitchFamily="66" charset="0"/>
              </a:rPr>
              <a:t>Süre: </a:t>
            </a:r>
            <a:r>
              <a:rPr lang="tr-TR" sz="1400" dirty="0">
                <a:latin typeface="Comic Sans MS" panose="030F0702030302020204" pitchFamily="66" charset="0"/>
              </a:rPr>
              <a:t>10–15 dakika</a:t>
            </a:r>
          </a:p>
          <a:p>
            <a:pPr marL="0" indent="0">
              <a:buNone/>
            </a:pPr>
            <a:r>
              <a:rPr lang="tr-TR" sz="1400" b="1" dirty="0">
                <a:solidFill>
                  <a:srgbClr val="002060"/>
                </a:solidFill>
                <a:latin typeface="Comic Sans MS" panose="030F0702030302020204" pitchFamily="66" charset="0"/>
              </a:rPr>
              <a:t>Katılımcı Sayısı: </a:t>
            </a:r>
            <a:r>
              <a:rPr lang="tr-TR" sz="1400" dirty="0">
                <a:latin typeface="Comic Sans MS" panose="030F0702030302020204" pitchFamily="66" charset="0"/>
              </a:rPr>
              <a:t>10–20 kişi (3–4 grup)</a:t>
            </a:r>
          </a:p>
          <a:p>
            <a:pPr marL="0" indent="0">
              <a:buNone/>
            </a:pPr>
            <a:r>
              <a:rPr lang="tr-TR" sz="1400" b="1" dirty="0">
                <a:solidFill>
                  <a:srgbClr val="002060"/>
                </a:solidFill>
                <a:latin typeface="Comic Sans MS" panose="030F0702030302020204" pitchFamily="66" charset="0"/>
              </a:rPr>
              <a:t>Oyun Kuralları</a:t>
            </a:r>
            <a:r>
              <a:rPr lang="tr-TR" sz="1400" dirty="0">
                <a:solidFill>
                  <a:srgbClr val="002060"/>
                </a:solidFill>
                <a:latin typeface="Comic Sans MS" panose="030F0702030302020204" pitchFamily="66" charset="0"/>
              </a:rPr>
              <a:t>: </a:t>
            </a:r>
            <a:r>
              <a:rPr lang="tr-TR" sz="1400" dirty="0">
                <a:latin typeface="Comic Sans MS" panose="030F0702030302020204" pitchFamily="66" charset="0"/>
              </a:rPr>
              <a:t>Katılımcılar 3 veya 4 gruba ayrılır.</a:t>
            </a:r>
          </a:p>
          <a:p>
            <a:endParaRPr lang="tr-TR" sz="1400" dirty="0">
              <a:latin typeface="Comic Sans MS" panose="030F0702030302020204" pitchFamily="66" charset="0"/>
            </a:endParaRPr>
          </a:p>
          <a:p>
            <a:r>
              <a:rPr lang="tr-TR" sz="1400" dirty="0">
                <a:latin typeface="Comic Sans MS" panose="030F0702030302020204" pitchFamily="66" charset="0"/>
              </a:rPr>
              <a:t>Her gruba aşağıdaki malzemeler verilir:</a:t>
            </a:r>
          </a:p>
          <a:p>
            <a:r>
              <a:rPr lang="tr-TR" sz="1400" dirty="0">
                <a:latin typeface="Comic Sans MS" panose="030F0702030302020204" pitchFamily="66" charset="0"/>
              </a:rPr>
              <a:t>📄 5 adet A4 kağıt</a:t>
            </a:r>
          </a:p>
          <a:p>
            <a:r>
              <a:rPr lang="tr-TR" sz="1400" dirty="0">
                <a:latin typeface="Comic Sans MS" panose="030F0702030302020204" pitchFamily="66" charset="0"/>
              </a:rPr>
              <a:t>📎 birkaç ataş</a:t>
            </a:r>
          </a:p>
          <a:p>
            <a:r>
              <a:rPr lang="tr-TR" sz="1400" dirty="0">
                <a:latin typeface="Comic Sans MS" panose="030F0702030302020204" pitchFamily="66" charset="0"/>
              </a:rPr>
              <a:t>📏 bant (kısa parça)</a:t>
            </a:r>
          </a:p>
          <a:p>
            <a:endParaRPr lang="tr-TR" sz="1400" dirty="0">
              <a:latin typeface="Comic Sans MS" panose="030F0702030302020204" pitchFamily="66" charset="0"/>
            </a:endParaRPr>
          </a:p>
          <a:p>
            <a:pPr marL="0" indent="0">
              <a:buNone/>
            </a:pPr>
            <a:r>
              <a:rPr lang="tr-TR" sz="1400" b="1" dirty="0">
                <a:solidFill>
                  <a:srgbClr val="002060"/>
                </a:solidFill>
                <a:latin typeface="Comic Sans MS" panose="030F0702030302020204" pitchFamily="66" charset="0"/>
              </a:rPr>
              <a:t>Görev: </a:t>
            </a:r>
            <a:r>
              <a:rPr lang="tr-TR" sz="1400" dirty="0">
                <a:latin typeface="Comic Sans MS" panose="030F0702030302020204" pitchFamily="66" charset="0"/>
              </a:rPr>
              <a:t>Gruplardan bir köprü yapmaları istenir.</a:t>
            </a:r>
          </a:p>
          <a:p>
            <a:r>
              <a:rPr lang="tr-TR" sz="1400" dirty="0">
                <a:latin typeface="Comic Sans MS" panose="030F0702030302020204" pitchFamily="66" charset="0"/>
              </a:rPr>
              <a:t>Ama köprü şu şartı sağlamalıdır: Üzerinden bir kitap veya su şişesi geçebilmelidir.</a:t>
            </a:r>
          </a:p>
          <a:p>
            <a:r>
              <a:rPr lang="tr-TR" sz="1400" dirty="0">
                <a:latin typeface="Comic Sans MS" panose="030F0702030302020204" pitchFamily="66" charset="0"/>
              </a:rPr>
              <a:t>Oyun İçinde Ek Kural (İletişim </a:t>
            </a:r>
            <a:r>
              <a:rPr lang="tr-TR" sz="1400" dirty="0" smtClean="0">
                <a:latin typeface="Comic Sans MS" panose="030F0702030302020204" pitchFamily="66" charset="0"/>
              </a:rPr>
              <a:t>Vurgusu)</a:t>
            </a:r>
          </a:p>
          <a:p>
            <a:r>
              <a:rPr lang="tr-TR" sz="1400" b="1" dirty="0" smtClean="0">
                <a:latin typeface="Comic Sans MS" panose="030F0702030302020204" pitchFamily="66" charset="0"/>
              </a:rPr>
              <a:t>Oyunun </a:t>
            </a:r>
            <a:r>
              <a:rPr lang="tr-TR" sz="1400" b="1" dirty="0">
                <a:latin typeface="Comic Sans MS" panose="030F0702030302020204" pitchFamily="66" charset="0"/>
              </a:rPr>
              <a:t>ilk 3 dakikasında gruplara şu kural verilir: Grup içinde konuşmak </a:t>
            </a:r>
            <a:r>
              <a:rPr lang="tr-TR" sz="1400" b="1" dirty="0" smtClean="0">
                <a:latin typeface="Comic Sans MS" panose="030F0702030302020204" pitchFamily="66" charset="0"/>
              </a:rPr>
              <a:t>yasak.</a:t>
            </a:r>
          </a:p>
          <a:p>
            <a:r>
              <a:rPr lang="tr-TR" sz="1400" b="1" dirty="0" smtClean="0">
                <a:latin typeface="Comic Sans MS" panose="030F0702030302020204" pitchFamily="66" charset="0"/>
              </a:rPr>
              <a:t>3 </a:t>
            </a:r>
            <a:r>
              <a:rPr lang="tr-TR" sz="1400" b="1" dirty="0">
                <a:latin typeface="Comic Sans MS" panose="030F0702030302020204" pitchFamily="66" charset="0"/>
              </a:rPr>
              <a:t>dakika sonra konuşma serbest bırakılır.</a:t>
            </a:r>
          </a:p>
          <a:p>
            <a:endParaRPr lang="tr-TR" sz="1400" b="1" dirty="0">
              <a:latin typeface="Comic Sans MS" panose="030F0702030302020204" pitchFamily="66" charset="0"/>
            </a:endParaRPr>
          </a:p>
          <a:p>
            <a:pPr marL="0" indent="0">
              <a:buNone/>
            </a:pPr>
            <a:r>
              <a:rPr lang="tr-TR" sz="1400" b="1" dirty="0">
                <a:solidFill>
                  <a:srgbClr val="002060"/>
                </a:solidFill>
                <a:latin typeface="Comic Sans MS" panose="030F0702030302020204" pitchFamily="66" charset="0"/>
              </a:rPr>
              <a:t>Oyun </a:t>
            </a:r>
            <a:r>
              <a:rPr lang="tr-TR" sz="1400" b="1" dirty="0" smtClean="0">
                <a:solidFill>
                  <a:srgbClr val="002060"/>
                </a:solidFill>
                <a:latin typeface="Comic Sans MS" panose="030F0702030302020204" pitchFamily="66" charset="0"/>
              </a:rPr>
              <a:t>Sonucu: </a:t>
            </a:r>
            <a:r>
              <a:rPr lang="tr-TR" sz="1400" dirty="0" smtClean="0">
                <a:latin typeface="Comic Sans MS" panose="030F0702030302020204" pitchFamily="66" charset="0"/>
              </a:rPr>
              <a:t>İlk </a:t>
            </a:r>
            <a:r>
              <a:rPr lang="tr-TR" sz="1400" dirty="0">
                <a:latin typeface="Comic Sans MS" panose="030F0702030302020204" pitchFamily="66" charset="0"/>
              </a:rPr>
              <a:t>bölümde: koordinasyon zor olur, kişiler farklı şeyler yapar, iş birliği </a:t>
            </a:r>
            <a:r>
              <a:rPr lang="tr-TR" sz="1400" dirty="0" smtClean="0">
                <a:latin typeface="Comic Sans MS" panose="030F0702030302020204" pitchFamily="66" charset="0"/>
              </a:rPr>
              <a:t>zorlaşır</a:t>
            </a:r>
          </a:p>
          <a:p>
            <a:r>
              <a:rPr lang="tr-TR" sz="1400" dirty="0" smtClean="0">
                <a:latin typeface="Comic Sans MS" panose="030F0702030302020204" pitchFamily="66" charset="0"/>
              </a:rPr>
              <a:t>Konuşma </a:t>
            </a:r>
            <a:r>
              <a:rPr lang="tr-TR" sz="1400" dirty="0">
                <a:latin typeface="Comic Sans MS" panose="030F0702030302020204" pitchFamily="66" charset="0"/>
              </a:rPr>
              <a:t>başladıktan sonra: görevler paylaşılır, plan yapılır, köprü daha hızlı </a:t>
            </a:r>
            <a:r>
              <a:rPr lang="tr-TR" sz="1400" dirty="0" smtClean="0">
                <a:latin typeface="Comic Sans MS" panose="030F0702030302020204" pitchFamily="66" charset="0"/>
              </a:rPr>
              <a:t>yapılır.</a:t>
            </a:r>
          </a:p>
          <a:p>
            <a:pPr marL="0" indent="0">
              <a:buNone/>
            </a:pPr>
            <a:r>
              <a:rPr lang="tr-TR" sz="1400" b="1" dirty="0" smtClean="0">
                <a:solidFill>
                  <a:srgbClr val="002060"/>
                </a:solidFill>
                <a:latin typeface="Comic Sans MS" panose="030F0702030302020204" pitchFamily="66" charset="0"/>
              </a:rPr>
              <a:t>Eğitmen </a:t>
            </a:r>
            <a:r>
              <a:rPr lang="tr-TR" sz="1400" b="1" dirty="0">
                <a:solidFill>
                  <a:srgbClr val="002060"/>
                </a:solidFill>
                <a:latin typeface="Comic Sans MS" panose="030F0702030302020204" pitchFamily="66" charset="0"/>
              </a:rPr>
              <a:t>Mesajı: </a:t>
            </a:r>
            <a:r>
              <a:rPr lang="tr-TR" sz="1400" dirty="0">
                <a:latin typeface="Comic Sans MS" panose="030F0702030302020204" pitchFamily="66" charset="0"/>
              </a:rPr>
              <a:t>“İletişim olmadan iş birliği çok zordur.</a:t>
            </a:r>
          </a:p>
          <a:p>
            <a:r>
              <a:rPr lang="tr-TR" sz="1400" dirty="0">
                <a:latin typeface="Comic Sans MS" panose="030F0702030302020204" pitchFamily="66" charset="0"/>
              </a:rPr>
              <a:t>Açık iletişim ekip içinde koordinasyonu sağlar ve ortak hedeflere ulaşmayı kolaylaştırır.”</a:t>
            </a:r>
          </a:p>
          <a:p>
            <a:endParaRPr lang="tr-TR" sz="800" dirty="0"/>
          </a:p>
        </p:txBody>
      </p:sp>
    </p:spTree>
    <p:extLst>
      <p:ext uri="{BB962C8B-B14F-4D97-AF65-F5344CB8AC3E}">
        <p14:creationId xmlns:p14="http://schemas.microsoft.com/office/powerpoint/2010/main" val="1168070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latin typeface="Comic Sans MS" panose="030F0702030302020204" pitchFamily="66" charset="0"/>
              </a:rPr>
              <a:t>2. Çalışan Motivasyonunu Yükseltir</a:t>
            </a:r>
          </a:p>
        </p:txBody>
      </p:sp>
      <p:sp>
        <p:nvSpPr>
          <p:cNvPr id="3" name="İçerik Yer Tutucusu 2"/>
          <p:cNvSpPr>
            <a:spLocks noGrp="1"/>
          </p:cNvSpPr>
          <p:nvPr>
            <p:ph idx="1"/>
          </p:nvPr>
        </p:nvSpPr>
        <p:spPr/>
        <p:txBody>
          <a:bodyPr>
            <a:normAutofit fontScale="92500"/>
          </a:bodyPr>
          <a:lstStyle/>
          <a:p>
            <a:r>
              <a:rPr lang="tr-TR" dirty="0">
                <a:latin typeface="Comic Sans MS" panose="030F0702030302020204" pitchFamily="66" charset="0"/>
              </a:rPr>
              <a:t>İletişim, çalışan motivasyonunu doğrudan etkileyen önemli faktörlerden biridir. Çalışanların </a:t>
            </a:r>
            <a:r>
              <a:rPr lang="tr-TR" dirty="0">
                <a:solidFill>
                  <a:srgbClr val="002060"/>
                </a:solidFill>
                <a:latin typeface="Comic Sans MS" panose="030F0702030302020204" pitchFamily="66" charset="0"/>
              </a:rPr>
              <a:t>görüşlerinin dinlenmesi</a:t>
            </a:r>
            <a:r>
              <a:rPr lang="tr-TR" dirty="0">
                <a:latin typeface="Comic Sans MS" panose="030F0702030302020204" pitchFamily="66" charset="0"/>
              </a:rPr>
              <a:t>, </a:t>
            </a:r>
            <a:r>
              <a:rPr lang="tr-TR" dirty="0">
                <a:solidFill>
                  <a:srgbClr val="002060"/>
                </a:solidFill>
                <a:latin typeface="Comic Sans MS" panose="030F0702030302020204" pitchFamily="66" charset="0"/>
              </a:rPr>
              <a:t>düşüncelerine değer verilmesi </a:t>
            </a:r>
            <a:r>
              <a:rPr lang="tr-TR" dirty="0">
                <a:latin typeface="Comic Sans MS" panose="030F0702030302020204" pitchFamily="66" charset="0"/>
              </a:rPr>
              <a:t>ve </a:t>
            </a:r>
            <a:r>
              <a:rPr lang="tr-TR" dirty="0">
                <a:solidFill>
                  <a:srgbClr val="002060"/>
                </a:solidFill>
                <a:latin typeface="Comic Sans MS" panose="030F0702030302020204" pitchFamily="66" charset="0"/>
              </a:rPr>
              <a:t>yöneticilerle sağlıklı iletişim kurabilmesi motivasyonu artırır</a:t>
            </a:r>
            <a:r>
              <a:rPr lang="tr-TR" dirty="0">
                <a:latin typeface="Comic Sans MS" panose="030F0702030302020204" pitchFamily="66" charset="0"/>
              </a:rPr>
              <a:t>.</a:t>
            </a:r>
          </a:p>
          <a:p>
            <a:r>
              <a:rPr lang="tr-TR" dirty="0">
                <a:latin typeface="Comic Sans MS" panose="030F0702030302020204" pitchFamily="66" charset="0"/>
              </a:rPr>
              <a:t>Çalışanlar kendilerini ifade edebildikleri ve anlaşılabildiklerini hissettikleri bir ortamda </a:t>
            </a:r>
            <a:r>
              <a:rPr lang="tr-TR" dirty="0">
                <a:solidFill>
                  <a:srgbClr val="002060"/>
                </a:solidFill>
                <a:latin typeface="Comic Sans MS" panose="030F0702030302020204" pitchFamily="66" charset="0"/>
              </a:rPr>
              <a:t>daha yüksek performans sergilerler</a:t>
            </a:r>
            <a:r>
              <a:rPr lang="tr-TR" dirty="0">
                <a:latin typeface="Comic Sans MS" panose="030F0702030302020204" pitchFamily="66" charset="0"/>
              </a:rPr>
              <a:t>. Ayrıca yöneticilerin çalışanlara düzenli </a:t>
            </a:r>
            <a:r>
              <a:rPr lang="tr-TR" dirty="0">
                <a:solidFill>
                  <a:srgbClr val="002060"/>
                </a:solidFill>
                <a:latin typeface="Comic Sans MS" panose="030F0702030302020204" pitchFamily="66" charset="0"/>
              </a:rPr>
              <a:t>geri bildirim vermesi, başarıların takdir edilmesi ve açık iletişim ortamının sağlanması çalışanların kuruma bağlılığını güçlendirir.</a:t>
            </a:r>
          </a:p>
          <a:p>
            <a:r>
              <a:rPr lang="tr-TR" dirty="0">
                <a:latin typeface="Comic Sans MS" panose="030F0702030302020204" pitchFamily="66" charset="0"/>
              </a:rPr>
              <a:t>Motivasyonu yüksek çalışanlar ise işlerini daha </a:t>
            </a:r>
            <a:r>
              <a:rPr lang="tr-TR" dirty="0">
                <a:solidFill>
                  <a:srgbClr val="002060"/>
                </a:solidFill>
                <a:latin typeface="Comic Sans MS" panose="030F0702030302020204" pitchFamily="66" charset="0"/>
              </a:rPr>
              <a:t>istekli ve verimli </a:t>
            </a:r>
            <a:r>
              <a:rPr lang="tr-TR" dirty="0">
                <a:latin typeface="Comic Sans MS" panose="030F0702030302020204" pitchFamily="66" charset="0"/>
              </a:rPr>
              <a:t>bir şekilde yerine getirir.</a:t>
            </a:r>
          </a:p>
          <a:p>
            <a:endParaRPr lang="tr-TR" dirty="0"/>
          </a:p>
        </p:txBody>
      </p:sp>
    </p:spTree>
    <p:extLst>
      <p:ext uri="{BB962C8B-B14F-4D97-AF65-F5344CB8AC3E}">
        <p14:creationId xmlns:p14="http://schemas.microsoft.com/office/powerpoint/2010/main" val="148175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584199"/>
          </a:xfrm>
        </p:spPr>
        <p:txBody>
          <a:bodyPr>
            <a:normAutofit/>
          </a:bodyPr>
          <a:lstStyle/>
          <a:p>
            <a:r>
              <a:rPr lang="tr-TR" sz="2800" dirty="0">
                <a:solidFill>
                  <a:srgbClr val="002060"/>
                </a:solidFill>
              </a:rPr>
              <a:t>🎲 OYUN: MOTİVASYON ZİNCİRİ</a:t>
            </a:r>
          </a:p>
        </p:txBody>
      </p:sp>
      <p:sp>
        <p:nvSpPr>
          <p:cNvPr id="3" name="İçerik Yer Tutucusu 2"/>
          <p:cNvSpPr>
            <a:spLocks noGrp="1"/>
          </p:cNvSpPr>
          <p:nvPr>
            <p:ph idx="1"/>
          </p:nvPr>
        </p:nvSpPr>
        <p:spPr>
          <a:xfrm>
            <a:off x="0" y="491067"/>
            <a:ext cx="12192000" cy="6366933"/>
          </a:xfrm>
        </p:spPr>
        <p:txBody>
          <a:bodyPr>
            <a:normAutofit fontScale="25000" lnSpcReduction="20000"/>
          </a:bodyPr>
          <a:lstStyle/>
          <a:p>
            <a:pPr marL="0" indent="0">
              <a:buNone/>
            </a:pPr>
            <a:r>
              <a:rPr lang="tr-TR" sz="4200" b="1" dirty="0">
                <a:solidFill>
                  <a:srgbClr val="002060"/>
                </a:solidFill>
                <a:latin typeface="Comic Sans MS" panose="030F0702030302020204" pitchFamily="66" charset="0"/>
              </a:rPr>
              <a:t>Amaç:</a:t>
            </a:r>
            <a:r>
              <a:rPr lang="tr-TR" sz="4200" dirty="0">
                <a:latin typeface="Comic Sans MS" panose="030F0702030302020204" pitchFamily="66" charset="0"/>
              </a:rPr>
              <a:t> Olumlu iletişimin çalışan motivasyonunu nasıl artırdığını göstermek.</a:t>
            </a:r>
          </a:p>
          <a:p>
            <a:pPr marL="0" indent="0">
              <a:buNone/>
            </a:pPr>
            <a:r>
              <a:rPr lang="tr-TR" sz="4200" b="1" dirty="0">
                <a:solidFill>
                  <a:srgbClr val="002060"/>
                </a:solidFill>
                <a:latin typeface="Comic Sans MS" panose="030F0702030302020204" pitchFamily="66" charset="0"/>
              </a:rPr>
              <a:t>Süre:</a:t>
            </a:r>
            <a:r>
              <a:rPr lang="tr-TR" sz="4200" dirty="0">
                <a:latin typeface="Comic Sans MS" panose="030F0702030302020204" pitchFamily="66" charset="0"/>
              </a:rPr>
              <a:t> 5–10 dakika</a:t>
            </a:r>
          </a:p>
          <a:p>
            <a:pPr marL="0" indent="0">
              <a:buNone/>
            </a:pPr>
            <a:r>
              <a:rPr lang="tr-TR" sz="4200" b="1" dirty="0">
                <a:solidFill>
                  <a:srgbClr val="002060"/>
                </a:solidFill>
                <a:latin typeface="Comic Sans MS" panose="030F0702030302020204" pitchFamily="66" charset="0"/>
              </a:rPr>
              <a:t>Katılımcı Sayısı</a:t>
            </a:r>
            <a:r>
              <a:rPr lang="tr-TR" sz="4200" dirty="0">
                <a:solidFill>
                  <a:srgbClr val="002060"/>
                </a:solidFill>
                <a:latin typeface="Comic Sans MS" panose="030F0702030302020204" pitchFamily="66" charset="0"/>
              </a:rPr>
              <a:t>: </a:t>
            </a:r>
            <a:r>
              <a:rPr lang="tr-TR" sz="4200" dirty="0">
                <a:latin typeface="Comic Sans MS" panose="030F0702030302020204" pitchFamily="66" charset="0"/>
              </a:rPr>
              <a:t>10–20 kişi (veya tüm salon)</a:t>
            </a:r>
          </a:p>
          <a:p>
            <a:pPr marL="0" indent="0">
              <a:buNone/>
            </a:pPr>
            <a:r>
              <a:rPr lang="tr-TR" sz="4200" b="1" dirty="0">
                <a:solidFill>
                  <a:srgbClr val="002060"/>
                </a:solidFill>
                <a:latin typeface="Comic Sans MS" panose="030F0702030302020204" pitchFamily="66" charset="0"/>
              </a:rPr>
              <a:t>Uygulama:</a:t>
            </a:r>
            <a:r>
              <a:rPr lang="tr-TR" sz="4200" b="1" dirty="0">
                <a:latin typeface="Comic Sans MS" panose="030F0702030302020204" pitchFamily="66" charset="0"/>
              </a:rPr>
              <a:t> </a:t>
            </a:r>
            <a:r>
              <a:rPr lang="tr-TR" sz="4200" dirty="0">
                <a:latin typeface="Comic Sans MS" panose="030F0702030302020204" pitchFamily="66" charset="0"/>
              </a:rPr>
              <a:t>Katılımcılar ayakta bir daire oluşturur.</a:t>
            </a:r>
          </a:p>
          <a:p>
            <a:pPr marL="0" indent="0">
              <a:buNone/>
            </a:pPr>
            <a:r>
              <a:rPr lang="tr-TR" sz="4200" dirty="0">
                <a:latin typeface="Comic Sans MS" panose="030F0702030302020204" pitchFamily="66" charset="0"/>
              </a:rPr>
              <a:t> </a:t>
            </a:r>
          </a:p>
          <a:p>
            <a:r>
              <a:rPr lang="tr-TR" sz="4200" dirty="0">
                <a:latin typeface="Comic Sans MS" panose="030F0702030302020204" pitchFamily="66" charset="0"/>
              </a:rPr>
              <a:t>Eğitmen ilk kişiye bir cümle söyler:</a:t>
            </a:r>
          </a:p>
          <a:p>
            <a:r>
              <a:rPr lang="tr-TR" sz="4200" dirty="0">
                <a:solidFill>
                  <a:srgbClr val="002060"/>
                </a:solidFill>
                <a:latin typeface="Comic Sans MS" panose="030F0702030302020204" pitchFamily="66" charset="0"/>
              </a:rPr>
              <a:t>👉 “Bugün çok güzel bir sunum yaptın, teşekkür ederim.”</a:t>
            </a:r>
          </a:p>
          <a:p>
            <a:r>
              <a:rPr lang="tr-TR" sz="4200" dirty="0">
                <a:latin typeface="Comic Sans MS" panose="030F0702030302020204" pitchFamily="66" charset="0"/>
              </a:rPr>
              <a:t>İlk kişi yanındaki kişiye olumlu bir geri bildirim verir.</a:t>
            </a:r>
          </a:p>
          <a:p>
            <a:pPr marL="0" indent="0">
              <a:buNone/>
            </a:pPr>
            <a:r>
              <a:rPr lang="tr-TR" sz="4200" dirty="0">
                <a:latin typeface="Comic Sans MS" panose="030F0702030302020204" pitchFamily="66" charset="0"/>
              </a:rPr>
              <a:t> </a:t>
            </a:r>
          </a:p>
          <a:p>
            <a:pPr marL="0" indent="0">
              <a:buNone/>
            </a:pPr>
            <a:r>
              <a:rPr lang="tr-TR" sz="4200" b="1" dirty="0">
                <a:solidFill>
                  <a:srgbClr val="002060"/>
                </a:solidFill>
                <a:latin typeface="Comic Sans MS" panose="030F0702030302020204" pitchFamily="66" charset="0"/>
              </a:rPr>
              <a:t>Örnek:</a:t>
            </a:r>
            <a:endParaRPr lang="tr-TR" sz="4200" dirty="0">
              <a:solidFill>
                <a:srgbClr val="002060"/>
              </a:solidFill>
              <a:latin typeface="Comic Sans MS" panose="030F0702030302020204" pitchFamily="66" charset="0"/>
            </a:endParaRPr>
          </a:p>
          <a:p>
            <a:r>
              <a:rPr lang="tr-TR" sz="4200" dirty="0">
                <a:latin typeface="Comic Sans MS" panose="030F0702030302020204" pitchFamily="66" charset="0"/>
              </a:rPr>
              <a:t>“Toplantılarda çok iyi fikirler söylüyorsun.”</a:t>
            </a:r>
          </a:p>
          <a:p>
            <a:r>
              <a:rPr lang="tr-TR" sz="4200" dirty="0">
                <a:latin typeface="Comic Sans MS" panose="030F0702030302020204" pitchFamily="66" charset="0"/>
              </a:rPr>
              <a:t>“Ekibe her zaman yardımcı oluyorsun.”</a:t>
            </a:r>
          </a:p>
          <a:p>
            <a:r>
              <a:rPr lang="tr-TR" sz="4200" dirty="0">
                <a:latin typeface="Comic Sans MS" panose="030F0702030302020204" pitchFamily="66" charset="0"/>
              </a:rPr>
              <a:t>“Enerjin çok yüksek.”</a:t>
            </a:r>
          </a:p>
          <a:p>
            <a:r>
              <a:rPr lang="tr-TR" sz="4200" dirty="0">
                <a:latin typeface="Comic Sans MS" panose="030F0702030302020204" pitchFamily="66" charset="0"/>
              </a:rPr>
              <a:t>Bu şekilde olumlu mesajlar zincir halinde devam eder.</a:t>
            </a:r>
          </a:p>
          <a:p>
            <a:pPr marL="0" indent="0">
              <a:buNone/>
            </a:pPr>
            <a:r>
              <a:rPr lang="tr-TR" sz="4200" dirty="0">
                <a:latin typeface="Comic Sans MS" panose="030F0702030302020204" pitchFamily="66" charset="0"/>
              </a:rPr>
              <a:t> </a:t>
            </a:r>
          </a:p>
          <a:p>
            <a:pPr marL="0" indent="0">
              <a:buNone/>
            </a:pPr>
            <a:r>
              <a:rPr lang="tr-TR" sz="4200" b="1" dirty="0">
                <a:solidFill>
                  <a:srgbClr val="002060"/>
                </a:solidFill>
                <a:latin typeface="Comic Sans MS" panose="030F0702030302020204" pitchFamily="66" charset="0"/>
              </a:rPr>
              <a:t>Eğitmen Soruları:</a:t>
            </a:r>
            <a:r>
              <a:rPr lang="tr-TR" sz="4200" dirty="0">
                <a:solidFill>
                  <a:srgbClr val="002060"/>
                </a:solidFill>
                <a:latin typeface="Comic Sans MS" panose="030F0702030302020204" pitchFamily="66" charset="0"/>
              </a:rPr>
              <a:t> </a:t>
            </a:r>
            <a:r>
              <a:rPr lang="tr-TR" sz="4200" dirty="0">
                <a:latin typeface="Comic Sans MS" panose="030F0702030302020204" pitchFamily="66" charset="0"/>
              </a:rPr>
              <a:t>Oyun bittikten sonra katılımcılara sorulur:</a:t>
            </a:r>
          </a:p>
          <a:p>
            <a:r>
              <a:rPr lang="tr-TR" sz="4200" dirty="0">
                <a:latin typeface="Comic Sans MS" panose="030F0702030302020204" pitchFamily="66" charset="0"/>
              </a:rPr>
              <a:t>Olumlu bir söz duyduğunuzda nasıl hissettiniz?</a:t>
            </a:r>
          </a:p>
          <a:p>
            <a:r>
              <a:rPr lang="tr-TR" sz="4200" dirty="0">
                <a:latin typeface="Comic Sans MS" panose="030F0702030302020204" pitchFamily="66" charset="0"/>
              </a:rPr>
              <a:t>Motivasyonunuz arttı mı?</a:t>
            </a:r>
          </a:p>
          <a:p>
            <a:pPr marL="0" indent="0">
              <a:buNone/>
            </a:pPr>
            <a:r>
              <a:rPr lang="tr-TR" sz="4200" dirty="0">
                <a:latin typeface="Comic Sans MS" panose="030F0702030302020204" pitchFamily="66" charset="0"/>
              </a:rPr>
              <a:t> </a:t>
            </a:r>
          </a:p>
          <a:p>
            <a:pPr marL="0" indent="0">
              <a:buNone/>
            </a:pPr>
            <a:r>
              <a:rPr lang="tr-TR" sz="4200" dirty="0">
                <a:solidFill>
                  <a:srgbClr val="002060"/>
                </a:solidFill>
                <a:latin typeface="Comic Sans MS" panose="030F0702030302020204" pitchFamily="66" charset="0"/>
              </a:rPr>
              <a:t>Genellikle katılımcılar:</a:t>
            </a:r>
          </a:p>
          <a:p>
            <a:r>
              <a:rPr lang="tr-TR" sz="4200" dirty="0">
                <a:latin typeface="Comic Sans MS" panose="030F0702030302020204" pitchFamily="66" charset="0"/>
              </a:rPr>
              <a:t>✔ mutlu hissettiklerini</a:t>
            </a:r>
          </a:p>
          <a:p>
            <a:r>
              <a:rPr lang="tr-TR" sz="4200" dirty="0">
                <a:latin typeface="Comic Sans MS" panose="030F0702030302020204" pitchFamily="66" charset="0"/>
              </a:rPr>
              <a:t>✔ motive olduklarını</a:t>
            </a:r>
          </a:p>
          <a:p>
            <a:r>
              <a:rPr lang="tr-TR" sz="4200" dirty="0">
                <a:latin typeface="Comic Sans MS" panose="030F0702030302020204" pitchFamily="66" charset="0"/>
              </a:rPr>
              <a:t>✔ değer gördüklerini</a:t>
            </a:r>
          </a:p>
          <a:p>
            <a:r>
              <a:rPr lang="tr-TR" sz="4200" dirty="0">
                <a:latin typeface="Comic Sans MS" panose="030F0702030302020204" pitchFamily="66" charset="0"/>
              </a:rPr>
              <a:t>söylerler.</a:t>
            </a:r>
          </a:p>
          <a:p>
            <a:pPr marL="0" indent="0">
              <a:buNone/>
            </a:pPr>
            <a:r>
              <a:rPr lang="tr-TR" sz="4200" dirty="0">
                <a:latin typeface="Comic Sans MS" panose="030F0702030302020204" pitchFamily="66" charset="0"/>
              </a:rPr>
              <a:t> </a:t>
            </a:r>
          </a:p>
          <a:p>
            <a:pPr marL="0" indent="0">
              <a:buNone/>
            </a:pPr>
            <a:r>
              <a:rPr lang="tr-TR" sz="4200" b="1" dirty="0">
                <a:solidFill>
                  <a:srgbClr val="002060"/>
                </a:solidFill>
                <a:latin typeface="Comic Sans MS" panose="030F0702030302020204" pitchFamily="66" charset="0"/>
              </a:rPr>
              <a:t>Eğitmen Mesajı: </a:t>
            </a:r>
            <a:r>
              <a:rPr lang="tr-TR" sz="5600" b="1" dirty="0">
                <a:latin typeface="Comic Sans MS" panose="030F0702030302020204" pitchFamily="66" charset="0"/>
              </a:rPr>
              <a:t>“İş hayatında küçük bir teşekkür, takdir veya olumlu geri bildirim çalışan motivasyonunu büyük ölçüde artırabilir.”</a:t>
            </a:r>
          </a:p>
          <a:p>
            <a:endParaRPr lang="tr-TR" dirty="0">
              <a:latin typeface="Comic Sans MS" panose="030F0702030302020204" pitchFamily="66" charset="0"/>
            </a:endParaRPr>
          </a:p>
        </p:txBody>
      </p:sp>
    </p:spTree>
    <p:extLst>
      <p:ext uri="{BB962C8B-B14F-4D97-AF65-F5344CB8AC3E}">
        <p14:creationId xmlns:p14="http://schemas.microsoft.com/office/powerpoint/2010/main" val="1703879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latin typeface="Comic Sans MS" panose="030F0702030302020204" pitchFamily="66" charset="0"/>
              </a:rPr>
              <a:t>3. Kurum Kültürünü Güçlendirir</a:t>
            </a:r>
          </a:p>
        </p:txBody>
      </p:sp>
      <p:sp>
        <p:nvSpPr>
          <p:cNvPr id="3" name="İçerik Yer Tutucusu 2"/>
          <p:cNvSpPr>
            <a:spLocks noGrp="1"/>
          </p:cNvSpPr>
          <p:nvPr>
            <p:ph idx="1"/>
          </p:nvPr>
        </p:nvSpPr>
        <p:spPr/>
        <p:txBody>
          <a:bodyPr>
            <a:normAutofit fontScale="92500" lnSpcReduction="10000"/>
          </a:bodyPr>
          <a:lstStyle/>
          <a:p>
            <a:r>
              <a:rPr lang="tr-TR" dirty="0">
                <a:solidFill>
                  <a:srgbClr val="002060"/>
                </a:solidFill>
                <a:latin typeface="Comic Sans MS" panose="030F0702030302020204" pitchFamily="66" charset="0"/>
              </a:rPr>
              <a:t>Kurum kültürü; </a:t>
            </a:r>
            <a:r>
              <a:rPr lang="tr-TR" dirty="0">
                <a:latin typeface="Comic Sans MS" panose="030F0702030302020204" pitchFamily="66" charset="0"/>
              </a:rPr>
              <a:t>kurum içinde paylaşılan </a:t>
            </a:r>
            <a:r>
              <a:rPr lang="tr-TR" dirty="0">
                <a:solidFill>
                  <a:srgbClr val="002060"/>
                </a:solidFill>
                <a:latin typeface="Comic Sans MS" panose="030F0702030302020204" pitchFamily="66" charset="0"/>
              </a:rPr>
              <a:t>değerler, inançlar, davranış biçimleri ve normlardan </a:t>
            </a:r>
            <a:r>
              <a:rPr lang="tr-TR" dirty="0">
                <a:latin typeface="Comic Sans MS" panose="030F0702030302020204" pitchFamily="66" charset="0"/>
              </a:rPr>
              <a:t>oluşur. Bu kültürün çalışanlar tarafından benimsenmesi ve sürdürülmesi büyük ölçüde iletişim yoluyla gerçekleşir.</a:t>
            </a:r>
          </a:p>
          <a:p>
            <a:r>
              <a:rPr lang="tr-TR" dirty="0">
                <a:latin typeface="Comic Sans MS" panose="030F0702030302020204" pitchFamily="66" charset="0"/>
              </a:rPr>
              <a:t>Etkili iletişim sayesinde </a:t>
            </a:r>
            <a:r>
              <a:rPr lang="tr-TR" dirty="0">
                <a:solidFill>
                  <a:srgbClr val="002060"/>
                </a:solidFill>
                <a:latin typeface="Comic Sans MS" panose="030F0702030302020204" pitchFamily="66" charset="0"/>
              </a:rPr>
              <a:t>kurumun vizyonu, misyonu ve temel değerleri </a:t>
            </a:r>
            <a:r>
              <a:rPr lang="tr-TR" dirty="0">
                <a:latin typeface="Comic Sans MS" panose="030F0702030302020204" pitchFamily="66" charset="0"/>
              </a:rPr>
              <a:t>çalışanlara aktarılır. Böylece çalışanlar kurumun hedeflerini daha iyi anlayarak bu hedefler doğrultusunda hareket ederler.</a:t>
            </a:r>
          </a:p>
          <a:p>
            <a:r>
              <a:rPr lang="tr-TR" dirty="0">
                <a:solidFill>
                  <a:srgbClr val="002060"/>
                </a:solidFill>
                <a:latin typeface="Comic Sans MS" panose="030F0702030302020204" pitchFamily="66" charset="0"/>
              </a:rPr>
              <a:t>Ayrıca şeffaf ve güvene dayalı iletişim ortamı çalışanlar arasında aidiyet duygusunu artırır</a:t>
            </a:r>
            <a:r>
              <a:rPr lang="tr-TR" dirty="0">
                <a:latin typeface="Comic Sans MS" panose="030F0702030302020204" pitchFamily="66" charset="0"/>
              </a:rPr>
              <a:t>. Kurum kültürü güçlü olan organizasyonlarda çalışanlar kendilerini kurumun bir parçası olarak görür ve kurumsal hedeflere daha fazla katkı sağlar.</a:t>
            </a:r>
          </a:p>
          <a:p>
            <a:endParaRPr lang="tr-TR" dirty="0"/>
          </a:p>
        </p:txBody>
      </p:sp>
    </p:spTree>
    <p:extLst>
      <p:ext uri="{BB962C8B-B14F-4D97-AF65-F5344CB8AC3E}">
        <p14:creationId xmlns:p14="http://schemas.microsoft.com/office/powerpoint/2010/main" val="148288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789709"/>
          </a:xfrm>
        </p:spPr>
        <p:txBody>
          <a:bodyPr>
            <a:normAutofit fontScale="90000"/>
          </a:bodyPr>
          <a:lstStyle/>
          <a:p>
            <a:r>
              <a:rPr lang="tr-TR" sz="1600" dirty="0">
                <a:solidFill>
                  <a:srgbClr val="002060"/>
                </a:solidFill>
                <a:latin typeface="Comic Sans MS" panose="030F0702030302020204" pitchFamily="66" charset="0"/>
              </a:rPr>
              <a:t>🎲 OYUN: ORTAK DEĞERLER AĞACI</a:t>
            </a:r>
            <a:r>
              <a:rPr lang="tr-TR" sz="1600" dirty="0">
                <a:latin typeface="Comic Sans MS" panose="030F0702030302020204" pitchFamily="66" charset="0"/>
              </a:rPr>
              <a:t/>
            </a:r>
            <a:br>
              <a:rPr lang="tr-TR" sz="1600" dirty="0">
                <a:latin typeface="Comic Sans MS" panose="030F0702030302020204" pitchFamily="66" charset="0"/>
              </a:rPr>
            </a:br>
            <a:r>
              <a:rPr lang="tr-TR" sz="1600" dirty="0">
                <a:solidFill>
                  <a:srgbClr val="002060"/>
                </a:solidFill>
                <a:latin typeface="Comic Sans MS" panose="030F0702030302020204" pitchFamily="66" charset="0"/>
              </a:rPr>
              <a:t>Amaç: </a:t>
            </a:r>
            <a:r>
              <a:rPr lang="tr-TR" sz="1600" dirty="0">
                <a:latin typeface="Comic Sans MS" panose="030F0702030302020204" pitchFamily="66" charset="0"/>
              </a:rPr>
              <a:t>Çalışanların kurumun değerlerini, kültürünü ve ortak hedeflerini fark etmelerini sağlamak ve kurum aidiyetini güçlendirmek.</a:t>
            </a:r>
            <a:br>
              <a:rPr lang="tr-TR" sz="1600" dirty="0">
                <a:latin typeface="Comic Sans MS" panose="030F0702030302020204" pitchFamily="66" charset="0"/>
              </a:rPr>
            </a:br>
            <a:endParaRPr lang="tr-TR" sz="1600" dirty="0">
              <a:latin typeface="Comic Sans MS" panose="030F0702030302020204" pitchFamily="66" charset="0"/>
            </a:endParaRPr>
          </a:p>
        </p:txBody>
      </p:sp>
      <p:sp>
        <p:nvSpPr>
          <p:cNvPr id="3" name="İçerik Yer Tutucusu 2"/>
          <p:cNvSpPr>
            <a:spLocks noGrp="1"/>
          </p:cNvSpPr>
          <p:nvPr>
            <p:ph idx="1"/>
          </p:nvPr>
        </p:nvSpPr>
        <p:spPr>
          <a:xfrm>
            <a:off x="0" y="648394"/>
            <a:ext cx="12192000" cy="6209606"/>
          </a:xfrm>
        </p:spPr>
        <p:txBody>
          <a:bodyPr>
            <a:normAutofit fontScale="25000" lnSpcReduction="20000"/>
          </a:bodyPr>
          <a:lstStyle/>
          <a:p>
            <a:pPr marL="0" indent="0">
              <a:buNone/>
            </a:pPr>
            <a:r>
              <a:rPr lang="tr-TR" sz="4800" dirty="0" smtClean="0">
                <a:solidFill>
                  <a:srgbClr val="002060"/>
                </a:solidFill>
                <a:latin typeface="Comic Sans MS" panose="030F0702030302020204" pitchFamily="66" charset="0"/>
              </a:rPr>
              <a:t>Süre</a:t>
            </a:r>
            <a:r>
              <a:rPr lang="tr-TR" sz="4800" dirty="0">
                <a:solidFill>
                  <a:srgbClr val="002060"/>
                </a:solidFill>
                <a:latin typeface="Comic Sans MS" panose="030F0702030302020204" pitchFamily="66" charset="0"/>
              </a:rPr>
              <a:t>: </a:t>
            </a:r>
            <a:r>
              <a:rPr lang="tr-TR" sz="4800" dirty="0">
                <a:latin typeface="Comic Sans MS" panose="030F0702030302020204" pitchFamily="66" charset="0"/>
              </a:rPr>
              <a:t>10–15 dakika</a:t>
            </a:r>
          </a:p>
          <a:p>
            <a:pPr marL="0" indent="0">
              <a:buNone/>
            </a:pPr>
            <a:r>
              <a:rPr lang="tr-TR" sz="4800" dirty="0" smtClean="0">
                <a:solidFill>
                  <a:srgbClr val="002060"/>
                </a:solidFill>
                <a:latin typeface="Comic Sans MS" panose="030F0702030302020204" pitchFamily="66" charset="0"/>
              </a:rPr>
              <a:t>Katılımcı </a:t>
            </a:r>
            <a:r>
              <a:rPr lang="tr-TR" sz="4800" dirty="0" err="1">
                <a:solidFill>
                  <a:srgbClr val="002060"/>
                </a:solidFill>
                <a:latin typeface="Comic Sans MS" panose="030F0702030302020204" pitchFamily="66" charset="0"/>
              </a:rPr>
              <a:t>Sayısı:</a:t>
            </a:r>
            <a:r>
              <a:rPr lang="tr-TR" sz="4800" dirty="0" err="1">
                <a:latin typeface="Comic Sans MS" panose="030F0702030302020204" pitchFamily="66" charset="0"/>
              </a:rPr>
              <a:t>Tüm</a:t>
            </a:r>
            <a:r>
              <a:rPr lang="tr-TR" sz="4800" dirty="0">
                <a:latin typeface="Comic Sans MS" panose="030F0702030302020204" pitchFamily="66" charset="0"/>
              </a:rPr>
              <a:t> salon katılabilir.</a:t>
            </a:r>
          </a:p>
          <a:p>
            <a:pPr marL="0" indent="0">
              <a:buNone/>
            </a:pPr>
            <a:r>
              <a:rPr lang="tr-TR" sz="4800" dirty="0" smtClean="0">
                <a:solidFill>
                  <a:srgbClr val="002060"/>
                </a:solidFill>
                <a:latin typeface="Comic Sans MS" panose="030F0702030302020204" pitchFamily="66" charset="0"/>
              </a:rPr>
              <a:t>Uygulama</a:t>
            </a:r>
            <a:endParaRPr lang="tr-TR" sz="4800" dirty="0">
              <a:solidFill>
                <a:srgbClr val="002060"/>
              </a:solidFill>
              <a:latin typeface="Comic Sans MS" panose="030F0702030302020204" pitchFamily="66" charset="0"/>
            </a:endParaRPr>
          </a:p>
          <a:p>
            <a:pPr marL="0" indent="0">
              <a:buNone/>
            </a:pPr>
            <a:r>
              <a:rPr lang="tr-TR" sz="4800" dirty="0" smtClean="0">
                <a:latin typeface="Comic Sans MS" panose="030F0702030302020204" pitchFamily="66" charset="0"/>
              </a:rPr>
              <a:t>Eğitmen </a:t>
            </a:r>
            <a:r>
              <a:rPr lang="tr-TR" sz="4800" dirty="0">
                <a:latin typeface="Comic Sans MS" panose="030F0702030302020204" pitchFamily="66" charset="0"/>
              </a:rPr>
              <a:t>tahtaya veya büyük bir kağıda bir ağaç resmi çizer.</a:t>
            </a:r>
          </a:p>
          <a:p>
            <a:pPr marL="0" indent="0">
              <a:buNone/>
            </a:pPr>
            <a:r>
              <a:rPr lang="tr-TR" sz="4800" dirty="0" smtClean="0">
                <a:latin typeface="Comic Sans MS" panose="030F0702030302020204" pitchFamily="66" charset="0"/>
              </a:rPr>
              <a:t>Ağacın </a:t>
            </a:r>
            <a:r>
              <a:rPr lang="tr-TR" sz="4800" dirty="0">
                <a:latin typeface="Comic Sans MS" panose="030F0702030302020204" pitchFamily="66" charset="0"/>
              </a:rPr>
              <a:t>G</a:t>
            </a:r>
            <a:r>
              <a:rPr lang="tr-TR" sz="4800" dirty="0" smtClean="0">
                <a:latin typeface="Comic Sans MS" panose="030F0702030302020204" pitchFamily="66" charset="0"/>
              </a:rPr>
              <a:t>övdesi </a:t>
            </a:r>
            <a:r>
              <a:rPr lang="tr-TR" sz="4800" dirty="0" smtClean="0">
                <a:latin typeface="Comic Sans MS" panose="030F0702030302020204" pitchFamily="66" charset="0"/>
              </a:rPr>
              <a:t>                          </a:t>
            </a:r>
            <a:r>
              <a:rPr lang="tr-TR" sz="4800" dirty="0" smtClean="0">
                <a:latin typeface="Comic Sans MS" panose="030F0702030302020204" pitchFamily="66" charset="0"/>
              </a:rPr>
              <a:t>Kurum      </a:t>
            </a:r>
          </a:p>
          <a:p>
            <a:pPr marL="0" indent="0">
              <a:buNone/>
            </a:pPr>
            <a:r>
              <a:rPr lang="tr-TR" sz="4800" dirty="0" smtClean="0">
                <a:latin typeface="Comic Sans MS" panose="030F0702030302020204" pitchFamily="66" charset="0"/>
              </a:rPr>
              <a:t>Dallar                Kurum </a:t>
            </a:r>
            <a:r>
              <a:rPr lang="tr-TR" sz="4800" dirty="0">
                <a:latin typeface="Comic Sans MS" panose="030F0702030302020204" pitchFamily="66" charset="0"/>
              </a:rPr>
              <a:t>değerleri       </a:t>
            </a:r>
            <a:endParaRPr lang="tr-TR" sz="4800" dirty="0" smtClean="0">
              <a:latin typeface="Comic Sans MS" panose="030F0702030302020204" pitchFamily="66" charset="0"/>
            </a:endParaRPr>
          </a:p>
          <a:p>
            <a:pPr marL="0" indent="0">
              <a:buNone/>
            </a:pPr>
            <a:r>
              <a:rPr lang="tr-TR" sz="4800" dirty="0" smtClean="0">
                <a:latin typeface="Comic Sans MS" panose="030F0702030302020204" pitchFamily="66" charset="0"/>
              </a:rPr>
              <a:t>Yapraklar                      Çalışanların katkıları</a:t>
            </a:r>
          </a:p>
          <a:p>
            <a:pPr marL="0" indent="0">
              <a:buNone/>
            </a:pPr>
            <a:endParaRPr lang="tr-TR" sz="4800" dirty="0">
              <a:latin typeface="Comic Sans MS" panose="030F0702030302020204" pitchFamily="66" charset="0"/>
            </a:endParaRPr>
          </a:p>
          <a:p>
            <a:pPr marL="0" indent="0">
              <a:buNone/>
            </a:pPr>
            <a:r>
              <a:rPr lang="tr-TR" sz="4800" dirty="0" smtClean="0">
                <a:solidFill>
                  <a:srgbClr val="002060"/>
                </a:solidFill>
                <a:latin typeface="Comic Sans MS" panose="030F0702030302020204" pitchFamily="66" charset="0"/>
              </a:rPr>
              <a:t>1</a:t>
            </a:r>
            <a:r>
              <a:rPr lang="tr-TR" sz="4800" dirty="0">
                <a:solidFill>
                  <a:srgbClr val="002060"/>
                </a:solidFill>
                <a:latin typeface="Comic Sans MS" panose="030F0702030302020204" pitchFamily="66" charset="0"/>
              </a:rPr>
              <a:t>. Adım</a:t>
            </a:r>
          </a:p>
          <a:p>
            <a:r>
              <a:rPr lang="tr-TR" sz="4800" dirty="0">
                <a:latin typeface="Comic Sans MS" panose="030F0702030302020204" pitchFamily="66" charset="0"/>
              </a:rPr>
              <a:t>Katılımcılara küçük kağıtlar </a:t>
            </a:r>
            <a:r>
              <a:rPr lang="tr-TR" sz="4800" dirty="0" smtClean="0">
                <a:latin typeface="Comic Sans MS" panose="030F0702030302020204" pitchFamily="66" charset="0"/>
              </a:rPr>
              <a:t>dağıtılır.</a:t>
            </a:r>
          </a:p>
          <a:p>
            <a:r>
              <a:rPr lang="tr-TR" sz="4800" dirty="0" smtClean="0">
                <a:latin typeface="Comic Sans MS" panose="030F0702030302020204" pitchFamily="66" charset="0"/>
              </a:rPr>
              <a:t>Her </a:t>
            </a:r>
            <a:r>
              <a:rPr lang="tr-TR" sz="4800" dirty="0">
                <a:latin typeface="Comic Sans MS" panose="030F0702030302020204" pitchFamily="66" charset="0"/>
              </a:rPr>
              <a:t>katılımcı şu soruya cevap yazar:</a:t>
            </a:r>
          </a:p>
          <a:p>
            <a:r>
              <a:rPr lang="tr-TR" sz="5500" b="1" dirty="0">
                <a:latin typeface="Comic Sans MS" panose="030F0702030302020204" pitchFamily="66" charset="0"/>
              </a:rPr>
              <a:t>👉 “Bu kurumda güçlü bir kültür oluşturmak için hangi değer önemli?”</a:t>
            </a:r>
          </a:p>
          <a:p>
            <a:pPr marL="0" indent="0">
              <a:buNone/>
            </a:pPr>
            <a:endParaRPr lang="tr-TR" sz="4800" dirty="0" smtClean="0">
              <a:latin typeface="Comic Sans MS" panose="030F0702030302020204" pitchFamily="66" charset="0"/>
            </a:endParaRPr>
          </a:p>
          <a:p>
            <a:pPr marL="0" indent="0">
              <a:buNone/>
            </a:pPr>
            <a:r>
              <a:rPr lang="tr-TR" sz="4800" dirty="0" smtClean="0">
                <a:latin typeface="Comic Sans MS" panose="030F0702030302020204" pitchFamily="66" charset="0"/>
              </a:rPr>
              <a:t>Yazılabilecek </a:t>
            </a:r>
            <a:r>
              <a:rPr lang="tr-TR" sz="4800" dirty="0">
                <a:latin typeface="Comic Sans MS" panose="030F0702030302020204" pitchFamily="66" charset="0"/>
              </a:rPr>
              <a:t>örnek </a:t>
            </a:r>
            <a:r>
              <a:rPr lang="tr-TR" sz="4800" dirty="0" smtClean="0">
                <a:latin typeface="Comic Sans MS" panose="030F0702030302020204" pitchFamily="66" charset="0"/>
              </a:rPr>
              <a:t>değerler:</a:t>
            </a:r>
            <a:endParaRPr lang="tr-TR" sz="4800" dirty="0">
              <a:latin typeface="Comic Sans MS" panose="030F0702030302020204" pitchFamily="66" charset="0"/>
            </a:endParaRPr>
          </a:p>
          <a:p>
            <a:pPr marL="0" indent="0">
              <a:buNone/>
            </a:pPr>
            <a:endParaRPr lang="tr-TR" sz="4800" dirty="0">
              <a:latin typeface="Comic Sans MS" panose="030F0702030302020204" pitchFamily="66" charset="0"/>
            </a:endParaRPr>
          </a:p>
          <a:p>
            <a:pPr>
              <a:buFont typeface="Wingdings" panose="05000000000000000000" pitchFamily="2" charset="2"/>
              <a:buChar char="Ø"/>
            </a:pPr>
            <a:r>
              <a:rPr lang="tr-TR" sz="4800" dirty="0" smtClean="0">
                <a:latin typeface="Comic Sans MS" panose="030F0702030302020204" pitchFamily="66" charset="0"/>
              </a:rPr>
              <a:t>Saygı</a:t>
            </a:r>
          </a:p>
          <a:p>
            <a:pPr>
              <a:buFont typeface="Wingdings" panose="05000000000000000000" pitchFamily="2" charset="2"/>
              <a:buChar char="Ø"/>
            </a:pPr>
            <a:r>
              <a:rPr lang="tr-TR" sz="4800" dirty="0">
                <a:latin typeface="Comic Sans MS" panose="030F0702030302020204" pitchFamily="66" charset="0"/>
              </a:rPr>
              <a:t>G</a:t>
            </a:r>
            <a:r>
              <a:rPr lang="tr-TR" sz="4800" dirty="0" smtClean="0">
                <a:latin typeface="Comic Sans MS" panose="030F0702030302020204" pitchFamily="66" charset="0"/>
              </a:rPr>
              <a:t>üven</a:t>
            </a:r>
            <a:endParaRPr lang="tr-TR" sz="4800" dirty="0">
              <a:latin typeface="Comic Sans MS" panose="030F0702030302020204" pitchFamily="66" charset="0"/>
            </a:endParaRPr>
          </a:p>
          <a:p>
            <a:pPr>
              <a:buFont typeface="Wingdings" panose="05000000000000000000" pitchFamily="2" charset="2"/>
              <a:buChar char="Ø"/>
            </a:pPr>
            <a:r>
              <a:rPr lang="tr-TR" sz="4800" dirty="0">
                <a:latin typeface="Comic Sans MS" panose="030F0702030302020204" pitchFamily="66" charset="0"/>
              </a:rPr>
              <a:t>E</a:t>
            </a:r>
            <a:r>
              <a:rPr lang="tr-TR" sz="4800" dirty="0" smtClean="0">
                <a:latin typeface="Comic Sans MS" panose="030F0702030302020204" pitchFamily="66" charset="0"/>
              </a:rPr>
              <a:t>kip </a:t>
            </a:r>
            <a:r>
              <a:rPr lang="tr-TR" sz="4800" dirty="0">
                <a:latin typeface="Comic Sans MS" panose="030F0702030302020204" pitchFamily="66" charset="0"/>
              </a:rPr>
              <a:t>Ç</a:t>
            </a:r>
            <a:r>
              <a:rPr lang="tr-TR" sz="4800" dirty="0" smtClean="0">
                <a:latin typeface="Comic Sans MS" panose="030F0702030302020204" pitchFamily="66" charset="0"/>
              </a:rPr>
              <a:t>alışması</a:t>
            </a:r>
            <a:endParaRPr lang="tr-TR" sz="4800" dirty="0">
              <a:latin typeface="Comic Sans MS" panose="030F0702030302020204" pitchFamily="66" charset="0"/>
            </a:endParaRPr>
          </a:p>
          <a:p>
            <a:pPr>
              <a:buFont typeface="Wingdings" panose="05000000000000000000" pitchFamily="2" charset="2"/>
              <a:buChar char="Ø"/>
            </a:pPr>
            <a:r>
              <a:rPr lang="tr-TR" sz="4800" dirty="0">
                <a:latin typeface="Comic Sans MS" panose="030F0702030302020204" pitchFamily="66" charset="0"/>
              </a:rPr>
              <a:t>D</a:t>
            </a:r>
            <a:r>
              <a:rPr lang="tr-TR" sz="4800" dirty="0" smtClean="0">
                <a:latin typeface="Comic Sans MS" panose="030F0702030302020204" pitchFamily="66" charset="0"/>
              </a:rPr>
              <a:t>ürüstlük</a:t>
            </a:r>
            <a:endParaRPr lang="tr-TR" sz="4800" dirty="0">
              <a:latin typeface="Comic Sans MS" panose="030F0702030302020204" pitchFamily="66" charset="0"/>
            </a:endParaRPr>
          </a:p>
          <a:p>
            <a:pPr>
              <a:buFont typeface="Wingdings" panose="05000000000000000000" pitchFamily="2" charset="2"/>
              <a:buChar char="Ø"/>
            </a:pPr>
            <a:r>
              <a:rPr lang="tr-TR" sz="4800" dirty="0">
                <a:latin typeface="Comic Sans MS" panose="030F0702030302020204" pitchFamily="66" charset="0"/>
              </a:rPr>
              <a:t>S</a:t>
            </a:r>
            <a:r>
              <a:rPr lang="tr-TR" sz="4800" dirty="0" smtClean="0">
                <a:latin typeface="Comic Sans MS" panose="030F0702030302020204" pitchFamily="66" charset="0"/>
              </a:rPr>
              <a:t>orumluluk</a:t>
            </a:r>
            <a:endParaRPr lang="tr-TR" sz="4800" dirty="0">
              <a:latin typeface="Comic Sans MS" panose="030F0702030302020204" pitchFamily="66" charset="0"/>
            </a:endParaRPr>
          </a:p>
          <a:p>
            <a:pPr>
              <a:buFont typeface="Wingdings" panose="05000000000000000000" pitchFamily="2" charset="2"/>
              <a:buChar char="Ø"/>
            </a:pPr>
            <a:r>
              <a:rPr lang="tr-TR" sz="4800" dirty="0" smtClean="0">
                <a:latin typeface="Comic Sans MS" panose="030F0702030302020204" pitchFamily="66" charset="0"/>
              </a:rPr>
              <a:t>Yardımlaşma</a:t>
            </a:r>
            <a:endParaRPr lang="tr-TR" sz="4800" dirty="0">
              <a:latin typeface="Comic Sans MS" panose="030F0702030302020204" pitchFamily="66" charset="0"/>
            </a:endParaRPr>
          </a:p>
          <a:p>
            <a:endParaRPr lang="tr-TR" dirty="0"/>
          </a:p>
        </p:txBody>
      </p:sp>
      <p:sp>
        <p:nvSpPr>
          <p:cNvPr id="4" name="Sağ Ok 3"/>
          <p:cNvSpPr/>
          <p:nvPr/>
        </p:nvSpPr>
        <p:spPr>
          <a:xfrm>
            <a:off x="1596044" y="1762298"/>
            <a:ext cx="872837" cy="374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723207" y="2047702"/>
            <a:ext cx="872837" cy="374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266305" y="2417619"/>
            <a:ext cx="872837" cy="374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8295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5125"/>
            <a:ext cx="12192000" cy="1325563"/>
          </a:xfrm>
        </p:spPr>
        <p:txBody>
          <a:bodyPr>
            <a:noAutofit/>
          </a:bodyPr>
          <a:lstStyle/>
          <a:p>
            <a:pPr algn="ctr"/>
            <a:r>
              <a:rPr lang="tr-TR" sz="3600" dirty="0" smtClean="0">
                <a:solidFill>
                  <a:srgbClr val="002060"/>
                </a:solidFill>
                <a:latin typeface="Comic Sans MS" panose="030F0702030302020204" pitchFamily="66" charset="0"/>
              </a:rPr>
              <a:t>İLETİŞİM KURMAMIZIN TEMEL AMACI</a:t>
            </a:r>
            <a:endParaRPr lang="tr-TR" sz="3600" dirty="0">
              <a:solidFill>
                <a:srgbClr val="002060"/>
              </a:solidFill>
              <a:latin typeface="Comic Sans MS" panose="030F0702030302020204" pitchFamily="66" charset="0"/>
            </a:endParaRPr>
          </a:p>
        </p:txBody>
      </p:sp>
      <p:sp>
        <p:nvSpPr>
          <p:cNvPr id="3" name="İçerik Yer Tutucusu 2"/>
          <p:cNvSpPr>
            <a:spLocks noGrp="1"/>
          </p:cNvSpPr>
          <p:nvPr>
            <p:ph idx="1"/>
          </p:nvPr>
        </p:nvSpPr>
        <p:spPr>
          <a:xfrm>
            <a:off x="0" y="1825624"/>
            <a:ext cx="12192000" cy="5032375"/>
          </a:xfrm>
        </p:spPr>
        <p:txBody>
          <a:bodyPr>
            <a:normAutofit/>
          </a:bodyPr>
          <a:lstStyle/>
          <a:p>
            <a:r>
              <a:rPr lang="tr-TR" sz="3600" dirty="0" smtClean="0">
                <a:latin typeface="Comic Sans MS" panose="030F0702030302020204" pitchFamily="66" charset="0"/>
              </a:rPr>
              <a:t>İnsan </a:t>
            </a:r>
            <a:r>
              <a:rPr lang="tr-TR" sz="3600" b="1" dirty="0" smtClean="0">
                <a:solidFill>
                  <a:srgbClr val="002060"/>
                </a:solidFill>
                <a:latin typeface="Comic Sans MS" panose="030F0702030302020204" pitchFamily="66" charset="0"/>
              </a:rPr>
              <a:t>Sosyal bir varlık </a:t>
            </a:r>
            <a:r>
              <a:rPr lang="tr-TR" sz="3600" dirty="0" smtClean="0">
                <a:latin typeface="Comic Sans MS" panose="030F0702030302020204" pitchFamily="66" charset="0"/>
              </a:rPr>
              <a:t>olduğundan Yalnız Kalamaz! O yüzden İletişim; toplumsal bir zorunluluktur.</a:t>
            </a:r>
          </a:p>
          <a:p>
            <a:pPr marL="0" indent="0">
              <a:buNone/>
            </a:pPr>
            <a:endParaRPr lang="tr-TR" sz="3600" dirty="0" smtClean="0">
              <a:latin typeface="Comic Sans MS" panose="030F0702030302020204" pitchFamily="66" charset="0"/>
            </a:endParaRPr>
          </a:p>
          <a:p>
            <a:r>
              <a:rPr lang="tr-TR" sz="3600" b="1" dirty="0">
                <a:solidFill>
                  <a:srgbClr val="002060"/>
                </a:solidFill>
                <a:latin typeface="Comic Sans MS" panose="030F0702030302020204" pitchFamily="66" charset="0"/>
              </a:rPr>
              <a:t>Karşımızdaki kişiye anlaşılabilir mesajlar </a:t>
            </a:r>
            <a:r>
              <a:rPr lang="tr-TR" sz="3600" dirty="0">
                <a:latin typeface="Comic Sans MS" panose="030F0702030302020204" pitchFamily="66" charset="0"/>
              </a:rPr>
              <a:t>göndermek, </a:t>
            </a:r>
            <a:endParaRPr lang="tr-TR" sz="3600" dirty="0" smtClean="0">
              <a:latin typeface="Comic Sans MS" panose="030F0702030302020204" pitchFamily="66" charset="0"/>
            </a:endParaRPr>
          </a:p>
          <a:p>
            <a:pPr marL="0" indent="0">
              <a:buNone/>
            </a:pPr>
            <a:endParaRPr lang="tr-TR" sz="3600" dirty="0">
              <a:latin typeface="Comic Sans MS" panose="030F0702030302020204" pitchFamily="66" charset="0"/>
            </a:endParaRPr>
          </a:p>
          <a:p>
            <a:r>
              <a:rPr lang="tr-TR" sz="3600" dirty="0" smtClean="0">
                <a:latin typeface="Comic Sans MS" panose="030F0702030302020204" pitchFamily="66" charset="0"/>
              </a:rPr>
              <a:t>Karşı </a:t>
            </a:r>
            <a:r>
              <a:rPr lang="tr-TR" sz="3600" dirty="0">
                <a:latin typeface="Comic Sans MS" panose="030F0702030302020204" pitchFamily="66" charset="0"/>
              </a:rPr>
              <a:t>tarafın </a:t>
            </a:r>
            <a:r>
              <a:rPr lang="tr-TR" sz="3600" b="1" dirty="0">
                <a:solidFill>
                  <a:srgbClr val="002060"/>
                </a:solidFill>
                <a:latin typeface="Comic Sans MS" panose="030F0702030302020204" pitchFamily="66" charset="0"/>
              </a:rPr>
              <a:t>tutum ve davranışlarında değişiklik </a:t>
            </a:r>
            <a:r>
              <a:rPr lang="tr-TR" sz="3600" dirty="0" smtClean="0">
                <a:latin typeface="Comic Sans MS" panose="030F0702030302020204" pitchFamily="66" charset="0"/>
              </a:rPr>
              <a:t>yaratmaktır.</a:t>
            </a:r>
            <a:endParaRPr lang="tr-TR" sz="3600" dirty="0">
              <a:latin typeface="Comic Sans MS" panose="030F0702030302020204" pitchFamily="66" charset="0"/>
            </a:endParaRPr>
          </a:p>
        </p:txBody>
      </p:sp>
    </p:spTree>
    <p:extLst>
      <p:ext uri="{BB962C8B-B14F-4D97-AF65-F5344CB8AC3E}">
        <p14:creationId xmlns:p14="http://schemas.microsoft.com/office/powerpoint/2010/main" val="3671297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4814" y="1133592"/>
            <a:ext cx="9144000" cy="5447645"/>
          </a:xfrm>
          <a:prstGeom prst="rect">
            <a:avLst/>
          </a:prstGeom>
        </p:spPr>
        <p:txBody>
          <a:bodyPr wrap="square">
            <a:spAutoFit/>
          </a:bodyPr>
          <a:lstStyle/>
          <a:p>
            <a:r>
              <a:rPr lang="tr-TR" dirty="0">
                <a:solidFill>
                  <a:srgbClr val="002060"/>
                </a:solidFill>
                <a:latin typeface="Comic Sans MS" panose="030F0702030302020204" pitchFamily="66" charset="0"/>
              </a:rPr>
              <a:t>2. Adım</a:t>
            </a:r>
          </a:p>
          <a:p>
            <a:endParaRPr lang="tr-TR" dirty="0">
              <a:latin typeface="Comic Sans MS" panose="030F0702030302020204" pitchFamily="66" charset="0"/>
            </a:endParaRPr>
          </a:p>
          <a:p>
            <a:r>
              <a:rPr lang="tr-TR" dirty="0">
                <a:latin typeface="Comic Sans MS" panose="030F0702030302020204" pitchFamily="66" charset="0"/>
              </a:rPr>
              <a:t>Katılımcılar yazdıkları kağıtları ağacın dallarına yapıştırır.</a:t>
            </a:r>
          </a:p>
          <a:p>
            <a:endParaRPr lang="tr-TR" dirty="0">
              <a:latin typeface="Comic Sans MS" panose="030F0702030302020204" pitchFamily="66" charset="0"/>
            </a:endParaRPr>
          </a:p>
          <a:p>
            <a:r>
              <a:rPr lang="tr-TR" dirty="0">
                <a:solidFill>
                  <a:srgbClr val="002060"/>
                </a:solidFill>
                <a:latin typeface="Comic Sans MS" panose="030F0702030302020204" pitchFamily="66" charset="0"/>
              </a:rPr>
              <a:t>3. Adım</a:t>
            </a:r>
          </a:p>
          <a:p>
            <a:endParaRPr lang="tr-TR" dirty="0">
              <a:latin typeface="Comic Sans MS" panose="030F0702030302020204" pitchFamily="66" charset="0"/>
            </a:endParaRPr>
          </a:p>
          <a:p>
            <a:r>
              <a:rPr lang="tr-TR" dirty="0">
                <a:latin typeface="Comic Sans MS" panose="030F0702030302020204" pitchFamily="66" charset="0"/>
              </a:rPr>
              <a:t>Eğitmen birkaç kağıdı okuyarak katılımcılara sorar:</a:t>
            </a:r>
          </a:p>
          <a:p>
            <a:endParaRPr lang="tr-TR" dirty="0">
              <a:latin typeface="Comic Sans MS" panose="030F0702030302020204" pitchFamily="66" charset="0"/>
            </a:endParaRPr>
          </a:p>
          <a:p>
            <a:r>
              <a:rPr lang="tr-TR" dirty="0">
                <a:latin typeface="Comic Sans MS" panose="030F0702030302020204" pitchFamily="66" charset="0"/>
              </a:rPr>
              <a:t>Bu değer neden önemli?</a:t>
            </a:r>
          </a:p>
          <a:p>
            <a:endParaRPr lang="tr-TR" dirty="0">
              <a:latin typeface="Comic Sans MS" panose="030F0702030302020204" pitchFamily="66" charset="0"/>
            </a:endParaRPr>
          </a:p>
          <a:p>
            <a:r>
              <a:rPr lang="tr-TR" dirty="0">
                <a:latin typeface="Comic Sans MS" panose="030F0702030302020204" pitchFamily="66" charset="0"/>
              </a:rPr>
              <a:t>Kurum kültürüne nasıl katkı sağlar?</a:t>
            </a:r>
          </a:p>
          <a:p>
            <a:endParaRPr lang="tr-TR" dirty="0">
              <a:latin typeface="Comic Sans MS" panose="030F0702030302020204" pitchFamily="66" charset="0"/>
            </a:endParaRPr>
          </a:p>
          <a:p>
            <a:r>
              <a:rPr lang="tr-TR" dirty="0">
                <a:solidFill>
                  <a:srgbClr val="002060"/>
                </a:solidFill>
                <a:latin typeface="Comic Sans MS" panose="030F0702030302020204" pitchFamily="66" charset="0"/>
              </a:rPr>
              <a:t>Eğitmen Mesajı</a:t>
            </a:r>
          </a:p>
          <a:p>
            <a:endParaRPr lang="tr-TR" dirty="0">
              <a:latin typeface="Comic Sans MS" panose="030F0702030302020204" pitchFamily="66" charset="0"/>
            </a:endParaRPr>
          </a:p>
          <a:p>
            <a:r>
              <a:rPr lang="tr-TR" sz="2400" b="1" dirty="0">
                <a:latin typeface="Comic Sans MS" panose="030F0702030302020204" pitchFamily="66" charset="0"/>
              </a:rPr>
              <a:t>“Kurum kültürü sadece yönetimin oluşturduğu bir yapı değildir.</a:t>
            </a:r>
          </a:p>
          <a:p>
            <a:r>
              <a:rPr lang="tr-TR" sz="2400" b="1" dirty="0">
                <a:latin typeface="Comic Sans MS" panose="030F0702030302020204" pitchFamily="66" charset="0"/>
              </a:rPr>
              <a:t>Her çalışan davranışlarıyla bu kültürün oluşmasına katkı </a:t>
            </a:r>
            <a:r>
              <a:rPr lang="tr-TR" sz="2400" b="1" dirty="0" smtClean="0">
                <a:latin typeface="Comic Sans MS" panose="030F0702030302020204" pitchFamily="66" charset="0"/>
              </a:rPr>
              <a:t>sağlar.”</a:t>
            </a:r>
            <a:endParaRPr lang="tr-TR" sz="2400" b="1" dirty="0">
              <a:latin typeface="Comic Sans MS" panose="030F0702030302020204" pitchFamily="66" charset="0"/>
            </a:endParaRPr>
          </a:p>
        </p:txBody>
      </p:sp>
    </p:spTree>
    <p:extLst>
      <p:ext uri="{BB962C8B-B14F-4D97-AF65-F5344CB8AC3E}">
        <p14:creationId xmlns:p14="http://schemas.microsoft.com/office/powerpoint/2010/main" val="208763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latin typeface="Comic Sans MS" panose="030F0702030302020204" pitchFamily="66" charset="0"/>
              </a:rPr>
              <a:t>4. Çatışmaları Azaltır ve Sorun Çözmeyi Kolaylaştırır</a:t>
            </a:r>
          </a:p>
        </p:txBody>
      </p:sp>
      <p:sp>
        <p:nvSpPr>
          <p:cNvPr id="3" name="İçerik Yer Tutucusu 2"/>
          <p:cNvSpPr>
            <a:spLocks noGrp="1"/>
          </p:cNvSpPr>
          <p:nvPr>
            <p:ph idx="1"/>
          </p:nvPr>
        </p:nvSpPr>
        <p:spPr/>
        <p:txBody>
          <a:bodyPr/>
          <a:lstStyle/>
          <a:p>
            <a:r>
              <a:rPr lang="tr-TR" dirty="0">
                <a:latin typeface="Comic Sans MS" panose="030F0702030302020204" pitchFamily="66" charset="0"/>
              </a:rPr>
              <a:t>Kurum içinde ortaya çıkan birçok sorun, çoğu zaman yanlış anlaşılmalar veya eksik iletişimden kaynaklanmaktadır. </a:t>
            </a:r>
            <a:r>
              <a:rPr lang="tr-TR" dirty="0">
                <a:solidFill>
                  <a:srgbClr val="002060"/>
                </a:solidFill>
                <a:latin typeface="Comic Sans MS" panose="030F0702030302020204" pitchFamily="66" charset="0"/>
              </a:rPr>
              <a:t>Bilgi eksikliği, yanlış yorumlama veya ön yargılar çalışanlar arasında çatışmalara neden olabilir.</a:t>
            </a:r>
          </a:p>
          <a:p>
            <a:r>
              <a:rPr lang="tr-TR" dirty="0">
                <a:latin typeface="Comic Sans MS" panose="030F0702030302020204" pitchFamily="66" charset="0"/>
              </a:rPr>
              <a:t>Etkili iletişim bu tür sorunların ortaya çıkmasını büyük ölçüde engeller. </a:t>
            </a:r>
            <a:r>
              <a:rPr lang="tr-TR" dirty="0">
                <a:solidFill>
                  <a:srgbClr val="002060"/>
                </a:solidFill>
                <a:latin typeface="Comic Sans MS" panose="030F0702030302020204" pitchFamily="66" charset="0"/>
              </a:rPr>
              <a:t>Açık, net ve şeffaf iletişim </a:t>
            </a:r>
            <a:r>
              <a:rPr lang="tr-TR" dirty="0">
                <a:latin typeface="Comic Sans MS" panose="030F0702030302020204" pitchFamily="66" charset="0"/>
              </a:rPr>
              <a:t>sayesinde çalışanlar arasında yanlış anlaşılmalar azalır. Ayrıca ortaya çıkan sorunlar erken aşamada fark edilerek daha kolay çözülebilir.</a:t>
            </a:r>
          </a:p>
          <a:p>
            <a:r>
              <a:rPr lang="tr-TR" dirty="0">
                <a:latin typeface="Comic Sans MS" panose="030F0702030302020204" pitchFamily="66" charset="0"/>
              </a:rPr>
              <a:t>Bu durum kurum içinde daha </a:t>
            </a:r>
            <a:r>
              <a:rPr lang="tr-TR" dirty="0">
                <a:solidFill>
                  <a:srgbClr val="002060"/>
                </a:solidFill>
                <a:latin typeface="Comic Sans MS" panose="030F0702030302020204" pitchFamily="66" charset="0"/>
              </a:rPr>
              <a:t>uyumlu bir çalışma ortamı </a:t>
            </a:r>
            <a:r>
              <a:rPr lang="tr-TR" dirty="0">
                <a:latin typeface="Comic Sans MS" panose="030F0702030302020204" pitchFamily="66" charset="0"/>
              </a:rPr>
              <a:t>oluşmasına katkı sağlar.</a:t>
            </a:r>
          </a:p>
          <a:p>
            <a:endParaRPr lang="tr-TR" dirty="0"/>
          </a:p>
        </p:txBody>
      </p:sp>
    </p:spTree>
    <p:extLst>
      <p:ext uri="{BB962C8B-B14F-4D97-AF65-F5344CB8AC3E}">
        <p14:creationId xmlns:p14="http://schemas.microsoft.com/office/powerpoint/2010/main" val="279747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028343"/>
            <a:ext cx="12192000" cy="5878532"/>
          </a:xfrm>
          <a:prstGeom prst="rect">
            <a:avLst/>
          </a:prstGeom>
        </p:spPr>
        <p:txBody>
          <a:bodyPr wrap="square">
            <a:spAutoFit/>
          </a:bodyPr>
          <a:lstStyle/>
          <a:p>
            <a:r>
              <a:rPr lang="tr-TR" sz="2800" dirty="0">
                <a:latin typeface="Comic Sans MS" panose="030F0702030302020204" pitchFamily="66" charset="0"/>
              </a:rPr>
              <a:t>🎲 </a:t>
            </a:r>
            <a:r>
              <a:rPr lang="tr-TR" sz="2800" dirty="0">
                <a:solidFill>
                  <a:srgbClr val="002060"/>
                </a:solidFill>
                <a:latin typeface="Comic Sans MS" panose="030F0702030302020204" pitchFamily="66" charset="0"/>
              </a:rPr>
              <a:t>TELEFON GÜNCESİ (Hızlı Çatışma Simülasyonu)</a:t>
            </a:r>
          </a:p>
          <a:p>
            <a:endParaRPr lang="tr-TR" sz="2400" dirty="0">
              <a:latin typeface="Comic Sans MS" panose="030F0702030302020204" pitchFamily="66" charset="0"/>
            </a:endParaRPr>
          </a:p>
          <a:p>
            <a:r>
              <a:rPr lang="tr-TR" sz="2400" dirty="0">
                <a:latin typeface="Comic Sans MS" panose="030F0702030302020204" pitchFamily="66" charset="0"/>
              </a:rPr>
              <a:t>Katılımcılar iki kişilik çiftler oluşturur.</a:t>
            </a:r>
          </a:p>
          <a:p>
            <a:endParaRPr lang="tr-TR" sz="2400" dirty="0">
              <a:latin typeface="Comic Sans MS" panose="030F0702030302020204" pitchFamily="66" charset="0"/>
            </a:endParaRPr>
          </a:p>
          <a:p>
            <a:r>
              <a:rPr lang="tr-TR" sz="2400" dirty="0">
                <a:latin typeface="Comic Sans MS" panose="030F0702030302020204" pitchFamily="66" charset="0"/>
              </a:rPr>
              <a:t>Bir kişi diğerine problemli bir durumu anlatır.</a:t>
            </a:r>
          </a:p>
          <a:p>
            <a:endParaRPr lang="tr-TR" sz="2400" dirty="0">
              <a:latin typeface="Comic Sans MS" panose="030F0702030302020204" pitchFamily="66" charset="0"/>
            </a:endParaRPr>
          </a:p>
          <a:p>
            <a:r>
              <a:rPr lang="tr-TR" sz="2400" dirty="0">
                <a:latin typeface="Comic Sans MS" panose="030F0702030302020204" pitchFamily="66" charset="0"/>
              </a:rPr>
              <a:t>Karşı taraf dinler ve olumlu çözüm önerisi sunar.</a:t>
            </a:r>
          </a:p>
          <a:p>
            <a:endParaRPr lang="tr-TR" sz="2400" dirty="0">
              <a:latin typeface="Comic Sans MS" panose="030F0702030302020204" pitchFamily="66" charset="0"/>
            </a:endParaRPr>
          </a:p>
          <a:p>
            <a:r>
              <a:rPr lang="tr-TR" sz="2400" b="1" dirty="0">
                <a:solidFill>
                  <a:srgbClr val="002060"/>
                </a:solidFill>
                <a:latin typeface="Comic Sans MS" panose="030F0702030302020204" pitchFamily="66" charset="0"/>
              </a:rPr>
              <a:t>Amaç:</a:t>
            </a:r>
            <a:r>
              <a:rPr lang="tr-TR" sz="2400" dirty="0">
                <a:latin typeface="Comic Sans MS" panose="030F0702030302020204" pitchFamily="66" charset="0"/>
              </a:rPr>
              <a:t> dinleme ve yapıcı çözümün çatışmayı nasıl azalttığını göstermek.</a:t>
            </a:r>
          </a:p>
          <a:p>
            <a:endParaRPr lang="tr-TR" sz="2400" dirty="0">
              <a:latin typeface="Comic Sans MS" panose="030F0702030302020204" pitchFamily="66" charset="0"/>
            </a:endParaRPr>
          </a:p>
          <a:p>
            <a:r>
              <a:rPr lang="tr-TR" sz="2400" b="1" dirty="0">
                <a:solidFill>
                  <a:srgbClr val="002060"/>
                </a:solidFill>
                <a:latin typeface="Comic Sans MS" panose="030F0702030302020204" pitchFamily="66" charset="0"/>
              </a:rPr>
              <a:t>Eğitmen Mesajı</a:t>
            </a:r>
          </a:p>
          <a:p>
            <a:endParaRPr lang="tr-TR" sz="2400" b="1" dirty="0">
              <a:latin typeface="Comic Sans MS" panose="030F0702030302020204" pitchFamily="66" charset="0"/>
            </a:endParaRPr>
          </a:p>
          <a:p>
            <a:r>
              <a:rPr lang="tr-TR" sz="2800" b="1" dirty="0">
                <a:latin typeface="Comic Sans MS" panose="030F0702030302020204" pitchFamily="66" charset="0"/>
              </a:rPr>
              <a:t>“Çatışmalar iletişimsizlikten veya yanlış anlamalardan kaynaklanır.</a:t>
            </a:r>
          </a:p>
          <a:p>
            <a:r>
              <a:rPr lang="tr-TR" sz="2800" b="1" dirty="0">
                <a:latin typeface="Comic Sans MS" panose="030F0702030302020204" pitchFamily="66" charset="0"/>
              </a:rPr>
              <a:t>Açık, </a:t>
            </a:r>
            <a:r>
              <a:rPr lang="tr-TR" sz="2800" b="1" dirty="0" err="1">
                <a:latin typeface="Comic Sans MS" panose="030F0702030302020204" pitchFamily="66" charset="0"/>
              </a:rPr>
              <a:t>empatik</a:t>
            </a:r>
            <a:r>
              <a:rPr lang="tr-TR" sz="2800" b="1" dirty="0">
                <a:latin typeface="Comic Sans MS" panose="030F0702030302020204" pitchFamily="66" charset="0"/>
              </a:rPr>
              <a:t> ve yapıcı iletişim sayesinde sorunlar erken aşamada çözülür, iş ilişkileri güçlenir.”</a:t>
            </a:r>
          </a:p>
        </p:txBody>
      </p:sp>
    </p:spTree>
    <p:extLst>
      <p:ext uri="{BB962C8B-B14F-4D97-AF65-F5344CB8AC3E}">
        <p14:creationId xmlns:p14="http://schemas.microsoft.com/office/powerpoint/2010/main" val="361212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latin typeface="Comic Sans MS" panose="030F0702030302020204" pitchFamily="66" charset="0"/>
              </a:rPr>
              <a:t>5. Kurumsal Verimliliği Artırır</a:t>
            </a:r>
          </a:p>
        </p:txBody>
      </p:sp>
      <p:sp>
        <p:nvSpPr>
          <p:cNvPr id="3" name="İçerik Yer Tutucusu 2"/>
          <p:cNvSpPr>
            <a:spLocks noGrp="1"/>
          </p:cNvSpPr>
          <p:nvPr>
            <p:ph idx="1"/>
          </p:nvPr>
        </p:nvSpPr>
        <p:spPr/>
        <p:txBody>
          <a:bodyPr/>
          <a:lstStyle/>
          <a:p>
            <a:r>
              <a:rPr lang="tr-TR" dirty="0">
                <a:latin typeface="Comic Sans MS" panose="030F0702030302020204" pitchFamily="66" charset="0"/>
              </a:rPr>
              <a:t>İletişim, kurumların iş süreçlerinin sağlıklı bir şekilde yürütülmesinde önemli bir rol oynar. </a:t>
            </a:r>
            <a:r>
              <a:rPr lang="tr-TR" dirty="0">
                <a:solidFill>
                  <a:srgbClr val="002060"/>
                </a:solidFill>
                <a:latin typeface="Comic Sans MS" panose="030F0702030302020204" pitchFamily="66" charset="0"/>
              </a:rPr>
              <a:t>Doğru ve zamanında yapılan bilgi paylaşımı</a:t>
            </a:r>
            <a:r>
              <a:rPr lang="tr-TR" dirty="0">
                <a:latin typeface="Comic Sans MS" panose="030F0702030302020204" pitchFamily="66" charset="0"/>
              </a:rPr>
              <a:t> iş süreçlerinin daha hızlı ve etkili yürütülmesini sağlar.</a:t>
            </a:r>
          </a:p>
          <a:p>
            <a:r>
              <a:rPr lang="tr-TR" dirty="0">
                <a:latin typeface="Comic Sans MS" panose="030F0702030302020204" pitchFamily="66" charset="0"/>
              </a:rPr>
              <a:t>Etkili iletişim sayesinde </a:t>
            </a:r>
            <a:r>
              <a:rPr lang="tr-TR" dirty="0">
                <a:solidFill>
                  <a:srgbClr val="002060"/>
                </a:solidFill>
                <a:latin typeface="Comic Sans MS" panose="030F0702030302020204" pitchFamily="66" charset="0"/>
              </a:rPr>
              <a:t>görev dağılımı netleşir</a:t>
            </a:r>
            <a:r>
              <a:rPr lang="tr-TR" dirty="0">
                <a:latin typeface="Comic Sans MS" panose="030F0702030302020204" pitchFamily="66" charset="0"/>
              </a:rPr>
              <a:t>, çalışanlar ne yapmaları gerektiğini daha iyi anlar ve iş süreçlerinde yaşanan aksaklıklar azalır. Bu da kurumun genel verimliliğini artırır.</a:t>
            </a:r>
          </a:p>
          <a:p>
            <a:endParaRPr lang="tr-TR" dirty="0"/>
          </a:p>
        </p:txBody>
      </p:sp>
    </p:spTree>
    <p:extLst>
      <p:ext uri="{BB962C8B-B14F-4D97-AF65-F5344CB8AC3E}">
        <p14:creationId xmlns:p14="http://schemas.microsoft.com/office/powerpoint/2010/main" val="1864803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48887"/>
            <a:ext cx="11646131" cy="5078313"/>
          </a:xfrm>
          <a:prstGeom prst="rect">
            <a:avLst/>
          </a:prstGeom>
        </p:spPr>
        <p:txBody>
          <a:bodyPr wrap="square">
            <a:spAutoFit/>
          </a:bodyPr>
          <a:lstStyle/>
          <a:p>
            <a:r>
              <a:rPr lang="tr-TR" dirty="0">
                <a:solidFill>
                  <a:srgbClr val="002060"/>
                </a:solidFill>
                <a:latin typeface="Comic Sans MS" panose="030F0702030302020204" pitchFamily="66" charset="0"/>
              </a:rPr>
              <a:t>🎲 OYUN: GÖREV ZİNCİRİ</a:t>
            </a:r>
          </a:p>
          <a:p>
            <a:r>
              <a:rPr lang="tr-TR" b="1" dirty="0">
                <a:solidFill>
                  <a:srgbClr val="002060"/>
                </a:solidFill>
                <a:latin typeface="Comic Sans MS" panose="030F0702030302020204" pitchFamily="66" charset="0"/>
              </a:rPr>
              <a:t>Amaç</a:t>
            </a:r>
          </a:p>
          <a:p>
            <a:r>
              <a:rPr lang="tr-TR" dirty="0" smtClean="0">
                <a:latin typeface="Comic Sans MS" panose="030F0702030302020204" pitchFamily="66" charset="0"/>
              </a:rPr>
              <a:t>Katılımcılara </a:t>
            </a:r>
            <a:r>
              <a:rPr lang="tr-TR" dirty="0">
                <a:latin typeface="Comic Sans MS" panose="030F0702030302020204" pitchFamily="66" charset="0"/>
              </a:rPr>
              <a:t>etkili iletişim ve koordinasyonun iş süreçlerini hızlandırarak verimliliği artırdığını göstermek</a:t>
            </a:r>
            <a:r>
              <a:rPr lang="tr-TR" dirty="0" smtClean="0">
                <a:latin typeface="Comic Sans MS" panose="030F0702030302020204" pitchFamily="66" charset="0"/>
              </a:rPr>
              <a:t>.</a:t>
            </a:r>
            <a:endParaRPr lang="tr-TR" dirty="0">
              <a:latin typeface="Comic Sans MS" panose="030F0702030302020204" pitchFamily="66" charset="0"/>
            </a:endParaRPr>
          </a:p>
          <a:p>
            <a:r>
              <a:rPr lang="tr-TR" b="1" dirty="0" smtClean="0">
                <a:solidFill>
                  <a:srgbClr val="002060"/>
                </a:solidFill>
                <a:latin typeface="Comic Sans MS" panose="030F0702030302020204" pitchFamily="66" charset="0"/>
              </a:rPr>
              <a:t>Süre:</a:t>
            </a:r>
            <a:r>
              <a:rPr lang="tr-TR" dirty="0" smtClean="0">
                <a:latin typeface="Comic Sans MS" panose="030F0702030302020204" pitchFamily="66" charset="0"/>
              </a:rPr>
              <a:t>10–15 dakika</a:t>
            </a:r>
            <a:endParaRPr lang="tr-TR" dirty="0">
              <a:latin typeface="Comic Sans MS" panose="030F0702030302020204" pitchFamily="66" charset="0"/>
            </a:endParaRPr>
          </a:p>
          <a:p>
            <a:r>
              <a:rPr lang="tr-TR" dirty="0">
                <a:latin typeface="Comic Sans MS" panose="030F0702030302020204" pitchFamily="66" charset="0"/>
              </a:rPr>
              <a:t>Katılımcı </a:t>
            </a:r>
            <a:r>
              <a:rPr lang="tr-TR" dirty="0" smtClean="0">
                <a:latin typeface="Comic Sans MS" panose="030F0702030302020204" pitchFamily="66" charset="0"/>
              </a:rPr>
              <a:t>Sayısı10–20 </a:t>
            </a:r>
            <a:r>
              <a:rPr lang="tr-TR" dirty="0">
                <a:latin typeface="Comic Sans MS" panose="030F0702030302020204" pitchFamily="66" charset="0"/>
              </a:rPr>
              <a:t>kişi (3–4 grup)</a:t>
            </a:r>
          </a:p>
          <a:p>
            <a:r>
              <a:rPr lang="tr-TR" b="1" dirty="0" smtClean="0">
                <a:solidFill>
                  <a:srgbClr val="002060"/>
                </a:solidFill>
                <a:latin typeface="Comic Sans MS" panose="030F0702030302020204" pitchFamily="66" charset="0"/>
              </a:rPr>
              <a:t>Oyun </a:t>
            </a:r>
            <a:r>
              <a:rPr lang="tr-TR" b="1" dirty="0">
                <a:solidFill>
                  <a:srgbClr val="002060"/>
                </a:solidFill>
                <a:latin typeface="Comic Sans MS" panose="030F0702030302020204" pitchFamily="66" charset="0"/>
              </a:rPr>
              <a:t>Kuralları</a:t>
            </a:r>
          </a:p>
          <a:p>
            <a:endParaRPr lang="tr-TR" dirty="0">
              <a:latin typeface="Comic Sans MS" panose="030F0702030302020204" pitchFamily="66" charset="0"/>
            </a:endParaRPr>
          </a:p>
          <a:p>
            <a:r>
              <a:rPr lang="tr-TR" dirty="0" smtClean="0">
                <a:latin typeface="Comic Sans MS" panose="030F0702030302020204" pitchFamily="66" charset="0"/>
              </a:rPr>
              <a:t>1- </a:t>
            </a:r>
            <a:r>
              <a:rPr lang="tr-TR" dirty="0">
                <a:latin typeface="Comic Sans MS" panose="030F0702030302020204" pitchFamily="66" charset="0"/>
              </a:rPr>
              <a:t>Katılımcılar 3–4 gruba </a:t>
            </a:r>
            <a:r>
              <a:rPr lang="tr-TR" dirty="0" smtClean="0">
                <a:latin typeface="Comic Sans MS" panose="030F0702030302020204" pitchFamily="66" charset="0"/>
              </a:rPr>
              <a:t>ayrılır️.</a:t>
            </a:r>
          </a:p>
          <a:p>
            <a:r>
              <a:rPr lang="tr-TR" dirty="0" smtClean="0">
                <a:latin typeface="Comic Sans MS" panose="030F0702030302020204" pitchFamily="66" charset="0"/>
              </a:rPr>
              <a:t>2-Her </a:t>
            </a:r>
            <a:r>
              <a:rPr lang="tr-TR" dirty="0">
                <a:latin typeface="Comic Sans MS" panose="030F0702030302020204" pitchFamily="66" charset="0"/>
              </a:rPr>
              <a:t>gruba aynı görev seti verilir. </a:t>
            </a:r>
            <a:r>
              <a:rPr lang="tr-TR" dirty="0" smtClean="0">
                <a:latin typeface="Comic Sans MS" panose="030F0702030302020204" pitchFamily="66" charset="0"/>
              </a:rPr>
              <a:t>Örnek: 10 </a:t>
            </a:r>
            <a:r>
              <a:rPr lang="tr-TR" dirty="0">
                <a:latin typeface="Comic Sans MS" panose="030F0702030302020204" pitchFamily="66" charset="0"/>
              </a:rPr>
              <a:t>adet farklı renkli kağıt veya </a:t>
            </a:r>
            <a:r>
              <a:rPr lang="tr-TR" dirty="0" err="1" smtClean="0">
                <a:latin typeface="Comic Sans MS" panose="030F0702030302020204" pitchFamily="66" charset="0"/>
              </a:rPr>
              <a:t>kartKalem</a:t>
            </a:r>
            <a:r>
              <a:rPr lang="tr-TR" dirty="0" smtClean="0">
                <a:latin typeface="Comic Sans MS" panose="030F0702030302020204" pitchFamily="66" charset="0"/>
              </a:rPr>
              <a:t> </a:t>
            </a:r>
            <a:r>
              <a:rPr lang="tr-TR" dirty="0">
                <a:latin typeface="Comic Sans MS" panose="030F0702030302020204" pitchFamily="66" charset="0"/>
              </a:rPr>
              <a:t>ve bant</a:t>
            </a:r>
          </a:p>
          <a:p>
            <a:r>
              <a:rPr lang="tr-TR" dirty="0" smtClean="0">
                <a:latin typeface="Comic Sans MS" panose="030F0702030302020204" pitchFamily="66" charset="0"/>
              </a:rPr>
              <a:t>Bir </a:t>
            </a:r>
            <a:r>
              <a:rPr lang="tr-TR" dirty="0">
                <a:latin typeface="Comic Sans MS" panose="030F0702030302020204" pitchFamily="66" charset="0"/>
              </a:rPr>
              <a:t>görev talimatı (örneğin “kartları belirli bir sıraya göre kule yap” veya “belirli bir desen oluştur”)</a:t>
            </a:r>
          </a:p>
          <a:p>
            <a:r>
              <a:rPr lang="tr-TR" dirty="0" smtClean="0">
                <a:latin typeface="Comic Sans MS" panose="030F0702030302020204" pitchFamily="66" charset="0"/>
              </a:rPr>
              <a:t>3-Görev</a:t>
            </a:r>
            <a:r>
              <a:rPr lang="tr-TR" dirty="0">
                <a:latin typeface="Comic Sans MS" panose="030F0702030302020204" pitchFamily="66" charset="0"/>
              </a:rPr>
              <a:t>, herkesin koordinasyon içinde çalışmasını gerektirir.</a:t>
            </a:r>
          </a:p>
          <a:p>
            <a:endParaRPr lang="tr-TR" dirty="0">
              <a:latin typeface="Comic Sans MS" panose="030F0702030302020204" pitchFamily="66" charset="0"/>
            </a:endParaRPr>
          </a:p>
          <a:p>
            <a:r>
              <a:rPr lang="tr-TR" b="1" dirty="0">
                <a:solidFill>
                  <a:srgbClr val="002060"/>
                </a:solidFill>
                <a:latin typeface="Comic Sans MS" panose="030F0702030302020204" pitchFamily="66" charset="0"/>
              </a:rPr>
              <a:t>1. Tur: Konuşma Yasak</a:t>
            </a:r>
          </a:p>
          <a:p>
            <a:endParaRPr lang="tr-TR" dirty="0">
              <a:latin typeface="Comic Sans MS" panose="030F0702030302020204" pitchFamily="66" charset="0"/>
            </a:endParaRPr>
          </a:p>
          <a:p>
            <a:r>
              <a:rPr lang="tr-TR" dirty="0">
                <a:latin typeface="Comic Sans MS" panose="030F0702030302020204" pitchFamily="66" charset="0"/>
              </a:rPr>
              <a:t>Grup konuşmadan görev yapar.</a:t>
            </a:r>
          </a:p>
          <a:p>
            <a:endParaRPr lang="tr-TR" dirty="0">
              <a:latin typeface="Comic Sans MS" panose="030F0702030302020204" pitchFamily="66" charset="0"/>
            </a:endParaRPr>
          </a:p>
          <a:p>
            <a:r>
              <a:rPr lang="tr-TR" dirty="0">
                <a:latin typeface="Comic Sans MS" panose="030F0702030302020204" pitchFamily="66" charset="0"/>
              </a:rPr>
              <a:t>Genellikle görev tamamlanamaz veya çok yavaş ilerler.</a:t>
            </a:r>
          </a:p>
          <a:p>
            <a:endParaRPr lang="tr-TR" dirty="0"/>
          </a:p>
        </p:txBody>
      </p:sp>
    </p:spTree>
    <p:extLst>
      <p:ext uri="{BB962C8B-B14F-4D97-AF65-F5344CB8AC3E}">
        <p14:creationId xmlns:p14="http://schemas.microsoft.com/office/powerpoint/2010/main" val="2524358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12845"/>
            <a:ext cx="12277898" cy="6247864"/>
          </a:xfrm>
          <a:prstGeom prst="rect">
            <a:avLst/>
          </a:prstGeom>
        </p:spPr>
        <p:txBody>
          <a:bodyPr wrap="square">
            <a:spAutoFit/>
          </a:bodyPr>
          <a:lstStyle/>
          <a:p>
            <a:r>
              <a:rPr lang="tr-TR" b="1" dirty="0">
                <a:solidFill>
                  <a:srgbClr val="002060"/>
                </a:solidFill>
                <a:latin typeface="Comic Sans MS" panose="030F0702030302020204" pitchFamily="66" charset="0"/>
              </a:rPr>
              <a:t>2. Tur: Konuşma Serbest</a:t>
            </a:r>
          </a:p>
          <a:p>
            <a:endParaRPr lang="tr-TR" dirty="0">
              <a:latin typeface="Comic Sans MS" panose="030F0702030302020204" pitchFamily="66" charset="0"/>
            </a:endParaRPr>
          </a:p>
          <a:p>
            <a:r>
              <a:rPr lang="tr-TR" dirty="0">
                <a:latin typeface="Comic Sans MS" panose="030F0702030302020204" pitchFamily="66" charset="0"/>
              </a:rPr>
              <a:t>Katılımcılar plan yapabilir ve iletişim kurabilir.</a:t>
            </a:r>
          </a:p>
          <a:p>
            <a:endParaRPr lang="tr-TR" dirty="0">
              <a:latin typeface="Comic Sans MS" panose="030F0702030302020204" pitchFamily="66" charset="0"/>
            </a:endParaRPr>
          </a:p>
          <a:p>
            <a:r>
              <a:rPr lang="tr-TR" dirty="0">
                <a:latin typeface="Comic Sans MS" panose="030F0702030302020204" pitchFamily="66" charset="0"/>
              </a:rPr>
              <a:t>Görev çok daha hızlı ve düzenli tamamlanır.</a:t>
            </a:r>
          </a:p>
          <a:p>
            <a:endParaRPr lang="tr-TR" dirty="0">
              <a:latin typeface="Comic Sans MS" panose="030F0702030302020204" pitchFamily="66" charset="0"/>
            </a:endParaRPr>
          </a:p>
          <a:p>
            <a:r>
              <a:rPr lang="tr-TR" b="1" dirty="0">
                <a:solidFill>
                  <a:srgbClr val="002060"/>
                </a:solidFill>
                <a:latin typeface="Comic Sans MS" panose="030F0702030302020204" pitchFamily="66" charset="0"/>
              </a:rPr>
              <a:t>Eğitmen Soruları</a:t>
            </a:r>
          </a:p>
          <a:p>
            <a:endParaRPr lang="tr-TR" dirty="0">
              <a:latin typeface="Comic Sans MS" panose="030F0702030302020204" pitchFamily="66" charset="0"/>
            </a:endParaRPr>
          </a:p>
          <a:p>
            <a:r>
              <a:rPr lang="tr-TR" dirty="0">
                <a:latin typeface="Comic Sans MS" panose="030F0702030302020204" pitchFamily="66" charset="0"/>
              </a:rPr>
              <a:t>Konuşamadığınızda neler zor oldu?</a:t>
            </a:r>
          </a:p>
          <a:p>
            <a:endParaRPr lang="tr-TR" dirty="0">
              <a:latin typeface="Comic Sans MS" panose="030F0702030302020204" pitchFamily="66" charset="0"/>
            </a:endParaRPr>
          </a:p>
          <a:p>
            <a:r>
              <a:rPr lang="tr-TR" dirty="0">
                <a:latin typeface="Comic Sans MS" panose="030F0702030302020204" pitchFamily="66" charset="0"/>
              </a:rPr>
              <a:t>Konuşmaya başladığınızda süreç nasıl değişti?</a:t>
            </a:r>
          </a:p>
          <a:p>
            <a:endParaRPr lang="tr-TR" dirty="0">
              <a:latin typeface="Comic Sans MS" panose="030F0702030302020204" pitchFamily="66" charset="0"/>
            </a:endParaRPr>
          </a:p>
          <a:p>
            <a:r>
              <a:rPr lang="tr-TR" dirty="0">
                <a:latin typeface="Comic Sans MS" panose="030F0702030302020204" pitchFamily="66" charset="0"/>
              </a:rPr>
              <a:t>İletişim verimlilik ve koordinasyonu nasıl etkiledi?</a:t>
            </a:r>
          </a:p>
          <a:p>
            <a:endParaRPr lang="tr-TR" b="1" dirty="0">
              <a:latin typeface="Comic Sans MS" panose="030F0702030302020204" pitchFamily="66" charset="0"/>
            </a:endParaRPr>
          </a:p>
          <a:p>
            <a:r>
              <a:rPr lang="tr-TR" b="1" dirty="0">
                <a:solidFill>
                  <a:srgbClr val="002060"/>
                </a:solidFill>
                <a:latin typeface="Comic Sans MS" panose="030F0702030302020204" pitchFamily="66" charset="0"/>
              </a:rPr>
              <a:t>Eğitmen Mesajı</a:t>
            </a:r>
          </a:p>
          <a:p>
            <a:endParaRPr lang="tr-TR" dirty="0">
              <a:latin typeface="Comic Sans MS" panose="030F0702030302020204" pitchFamily="66" charset="0"/>
            </a:endParaRPr>
          </a:p>
          <a:p>
            <a:r>
              <a:rPr lang="tr-TR" sz="2800" b="1" dirty="0">
                <a:latin typeface="Comic Sans MS" panose="030F0702030302020204" pitchFamily="66" charset="0"/>
              </a:rPr>
              <a:t>“Kurumsal verimlilik, sadece bireysel çabalarla değil, ekip içi açık iletişim ve koordinasyonla artar.</a:t>
            </a:r>
          </a:p>
          <a:p>
            <a:r>
              <a:rPr lang="tr-TR" sz="2800" b="1" dirty="0">
                <a:latin typeface="Comic Sans MS" panose="030F0702030302020204" pitchFamily="66" charset="0"/>
              </a:rPr>
              <a:t>İyi iletişim iş süreçlerini hızlandırır, hataları azaltır ve kurumun genel performansını yükseltir.”</a:t>
            </a:r>
          </a:p>
        </p:txBody>
      </p:sp>
    </p:spTree>
    <p:extLst>
      <p:ext uri="{BB962C8B-B14F-4D97-AF65-F5344CB8AC3E}">
        <p14:creationId xmlns:p14="http://schemas.microsoft.com/office/powerpoint/2010/main" val="361105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2060"/>
                </a:solidFill>
                <a:latin typeface="Comic Sans MS" panose="030F0702030302020204" pitchFamily="66" charset="0"/>
              </a:rPr>
              <a:t>6. Kuruma Güven ve Aidiyet Duygusu Kazandırır</a:t>
            </a:r>
          </a:p>
        </p:txBody>
      </p:sp>
      <p:sp>
        <p:nvSpPr>
          <p:cNvPr id="3" name="İçerik Yer Tutucusu 2"/>
          <p:cNvSpPr>
            <a:spLocks noGrp="1"/>
          </p:cNvSpPr>
          <p:nvPr>
            <p:ph idx="1"/>
          </p:nvPr>
        </p:nvSpPr>
        <p:spPr/>
        <p:txBody>
          <a:bodyPr/>
          <a:lstStyle/>
          <a:p>
            <a:r>
              <a:rPr lang="tr-TR" dirty="0">
                <a:solidFill>
                  <a:srgbClr val="002060"/>
                </a:solidFill>
                <a:latin typeface="Comic Sans MS" panose="030F0702030302020204" pitchFamily="66" charset="0"/>
              </a:rPr>
              <a:t>Açık ve şeffaf iletişim ortamı </a:t>
            </a:r>
            <a:r>
              <a:rPr lang="tr-TR" dirty="0">
                <a:latin typeface="Comic Sans MS" panose="030F0702030302020204" pitchFamily="66" charset="0"/>
              </a:rPr>
              <a:t>çalışanların yönetime duyduğu güveni artırır. Çalışanlar kendilerini değerli hissettikleri ve fikirlerinin dikkate alındığını gördükleri zaman kuruma karşı daha güçlü bir bağlılık geliştirirler.</a:t>
            </a:r>
          </a:p>
          <a:p>
            <a:r>
              <a:rPr lang="tr-TR" dirty="0">
                <a:solidFill>
                  <a:srgbClr val="002060"/>
                </a:solidFill>
                <a:latin typeface="Comic Sans MS" panose="030F0702030302020204" pitchFamily="66" charset="0"/>
              </a:rPr>
              <a:t>Aidiyet duygusu yüksek olan çalışanlar </a:t>
            </a:r>
            <a:r>
              <a:rPr lang="tr-TR" dirty="0">
                <a:latin typeface="Comic Sans MS" panose="030F0702030302020204" pitchFamily="66" charset="0"/>
              </a:rPr>
              <a:t>kurumun başarısını kendi başarıları olarak görür ve kurumun gelişimine daha fazla katkı sağlar.</a:t>
            </a:r>
          </a:p>
          <a:p>
            <a:endParaRPr lang="tr-TR" dirty="0"/>
          </a:p>
        </p:txBody>
      </p:sp>
    </p:spTree>
    <p:extLst>
      <p:ext uri="{BB962C8B-B14F-4D97-AF65-F5344CB8AC3E}">
        <p14:creationId xmlns:p14="http://schemas.microsoft.com/office/powerpoint/2010/main" val="4107733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753" y="751344"/>
            <a:ext cx="12092247" cy="5078313"/>
          </a:xfrm>
          <a:prstGeom prst="rect">
            <a:avLst/>
          </a:prstGeom>
        </p:spPr>
        <p:txBody>
          <a:bodyPr wrap="square">
            <a:spAutoFit/>
          </a:bodyPr>
          <a:lstStyle/>
          <a:p>
            <a:r>
              <a:rPr lang="tr-TR" b="1" dirty="0">
                <a:solidFill>
                  <a:srgbClr val="002060"/>
                </a:solidFill>
                <a:latin typeface="Comic Sans MS" panose="030F0702030302020204" pitchFamily="66" charset="0"/>
              </a:rPr>
              <a:t>🎲 OYUN: KİM BENİM ORTAĞIM?</a:t>
            </a:r>
          </a:p>
          <a:p>
            <a:r>
              <a:rPr lang="tr-TR" b="1" dirty="0">
                <a:solidFill>
                  <a:srgbClr val="002060"/>
                </a:solidFill>
                <a:latin typeface="Comic Sans MS" panose="030F0702030302020204" pitchFamily="66" charset="0"/>
              </a:rPr>
              <a:t>Amaç: </a:t>
            </a:r>
            <a:r>
              <a:rPr lang="tr-TR" dirty="0">
                <a:latin typeface="Comic Sans MS" panose="030F0702030302020204" pitchFamily="66" charset="0"/>
              </a:rPr>
              <a:t>Katılımcılara güven ve aidiyetin iletişimle nasıl güçlendiğini göstermek, çalışanların birbirine olan güvenini ve kurum aidiyetini fark ettirmek.</a:t>
            </a:r>
          </a:p>
          <a:p>
            <a:r>
              <a:rPr lang="tr-TR" b="1" dirty="0">
                <a:solidFill>
                  <a:srgbClr val="002060"/>
                </a:solidFill>
                <a:latin typeface="Comic Sans MS" panose="030F0702030302020204" pitchFamily="66" charset="0"/>
              </a:rPr>
              <a:t>Süre:</a:t>
            </a:r>
            <a:r>
              <a:rPr lang="tr-TR" dirty="0">
                <a:latin typeface="Comic Sans MS" panose="030F0702030302020204" pitchFamily="66" charset="0"/>
              </a:rPr>
              <a:t>10–12 dakika</a:t>
            </a:r>
          </a:p>
          <a:p>
            <a:r>
              <a:rPr lang="tr-TR" dirty="0">
                <a:latin typeface="Comic Sans MS" panose="030F0702030302020204" pitchFamily="66" charset="0"/>
              </a:rPr>
              <a:t>Katılımcı Sayısı 10 kişi (gruplar halinde)</a:t>
            </a:r>
          </a:p>
          <a:p>
            <a:endParaRPr lang="tr-TR" dirty="0">
              <a:latin typeface="Comic Sans MS" panose="030F0702030302020204" pitchFamily="66" charset="0"/>
            </a:endParaRPr>
          </a:p>
          <a:p>
            <a:r>
              <a:rPr lang="tr-TR" b="1" dirty="0">
                <a:solidFill>
                  <a:srgbClr val="002060"/>
                </a:solidFill>
                <a:latin typeface="Comic Sans MS" panose="030F0702030302020204" pitchFamily="66" charset="0"/>
              </a:rPr>
              <a:t>Oyun Kuralları</a:t>
            </a:r>
          </a:p>
          <a:p>
            <a:endParaRPr lang="tr-TR" dirty="0">
              <a:latin typeface="Comic Sans MS" panose="030F0702030302020204" pitchFamily="66" charset="0"/>
            </a:endParaRPr>
          </a:p>
          <a:p>
            <a:r>
              <a:rPr lang="tr-TR" dirty="0">
                <a:latin typeface="Comic Sans MS" panose="030F0702030302020204" pitchFamily="66" charset="0"/>
              </a:rPr>
              <a:t>1️⃣ Katılımcılar ikili  gruplara ayrılır.</a:t>
            </a:r>
          </a:p>
          <a:p>
            <a:endParaRPr lang="tr-TR" dirty="0">
              <a:latin typeface="Comic Sans MS" panose="030F0702030302020204" pitchFamily="66" charset="0"/>
            </a:endParaRPr>
          </a:p>
          <a:p>
            <a:r>
              <a:rPr lang="tr-TR" dirty="0">
                <a:latin typeface="Comic Sans MS" panose="030F0702030302020204" pitchFamily="66" charset="0"/>
              </a:rPr>
              <a:t>2️⃣ Her gruba bir gizli görev verilir (not kartında):</a:t>
            </a:r>
          </a:p>
          <a:p>
            <a:endParaRPr lang="tr-TR" dirty="0">
              <a:latin typeface="Comic Sans MS" panose="030F0702030302020204" pitchFamily="66" charset="0"/>
            </a:endParaRPr>
          </a:p>
          <a:p>
            <a:r>
              <a:rPr lang="tr-TR" b="1" dirty="0">
                <a:solidFill>
                  <a:srgbClr val="002060"/>
                </a:solidFill>
                <a:latin typeface="Comic Sans MS" panose="030F0702030302020204" pitchFamily="66" charset="0"/>
              </a:rPr>
              <a:t>Örnek görevler:</a:t>
            </a:r>
          </a:p>
          <a:p>
            <a:endParaRPr lang="tr-TR" dirty="0">
              <a:latin typeface="Comic Sans MS" panose="030F0702030302020204" pitchFamily="66" charset="0"/>
            </a:endParaRPr>
          </a:p>
          <a:p>
            <a:r>
              <a:rPr lang="tr-TR" dirty="0">
                <a:latin typeface="Comic Sans MS" panose="030F0702030302020204" pitchFamily="66" charset="0"/>
              </a:rPr>
              <a:t>“Bir iş problemini birlikte çözün”</a:t>
            </a:r>
          </a:p>
          <a:p>
            <a:endParaRPr lang="tr-TR" dirty="0">
              <a:latin typeface="Comic Sans MS" panose="030F0702030302020204" pitchFamily="66" charset="0"/>
            </a:endParaRPr>
          </a:p>
          <a:p>
            <a:r>
              <a:rPr lang="tr-TR" dirty="0">
                <a:latin typeface="Comic Sans MS" panose="030F0702030302020204" pitchFamily="66" charset="0"/>
              </a:rPr>
              <a:t>“Grup olarak bir slogan oluşturun”</a:t>
            </a:r>
          </a:p>
          <a:p>
            <a:endParaRPr lang="tr-TR" dirty="0"/>
          </a:p>
        </p:txBody>
      </p:sp>
    </p:spTree>
    <p:extLst>
      <p:ext uri="{BB962C8B-B14F-4D97-AF65-F5344CB8AC3E}">
        <p14:creationId xmlns:p14="http://schemas.microsoft.com/office/powerpoint/2010/main" val="1451779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82385"/>
            <a:ext cx="12192000" cy="6555641"/>
          </a:xfrm>
          <a:prstGeom prst="rect">
            <a:avLst/>
          </a:prstGeom>
        </p:spPr>
        <p:txBody>
          <a:bodyPr wrap="square">
            <a:spAutoFit/>
          </a:bodyPr>
          <a:lstStyle/>
          <a:p>
            <a:r>
              <a:rPr lang="tr-TR" b="1" dirty="0" smtClean="0">
                <a:solidFill>
                  <a:srgbClr val="002060"/>
                </a:solidFill>
                <a:latin typeface="Comic Sans MS" panose="030F0702030302020204" pitchFamily="66" charset="0"/>
              </a:rPr>
              <a:t>İlk </a:t>
            </a:r>
            <a:r>
              <a:rPr lang="tr-TR" b="1" dirty="0">
                <a:solidFill>
                  <a:srgbClr val="002060"/>
                </a:solidFill>
                <a:latin typeface="Comic Sans MS" panose="030F0702030302020204" pitchFamily="66" charset="0"/>
              </a:rPr>
              <a:t>tur: </a:t>
            </a:r>
            <a:r>
              <a:rPr lang="tr-TR" dirty="0">
                <a:latin typeface="Comic Sans MS" panose="030F0702030302020204" pitchFamily="66" charset="0"/>
              </a:rPr>
              <a:t>Katılımcılar birbirlerini tanımadan veya az konuşarak görevi yapmaya çalışır.</a:t>
            </a:r>
          </a:p>
          <a:p>
            <a:endParaRPr lang="tr-TR" dirty="0">
              <a:latin typeface="Comic Sans MS" panose="030F0702030302020204" pitchFamily="66" charset="0"/>
            </a:endParaRPr>
          </a:p>
          <a:p>
            <a:r>
              <a:rPr lang="tr-TR" dirty="0">
                <a:latin typeface="Comic Sans MS" panose="030F0702030302020204" pitchFamily="66" charset="0"/>
              </a:rPr>
              <a:t>Genellikle koordinasyon zordur, grup zorlanır.</a:t>
            </a:r>
          </a:p>
          <a:p>
            <a:endParaRPr lang="tr-TR" dirty="0">
              <a:latin typeface="Comic Sans MS" panose="030F0702030302020204" pitchFamily="66" charset="0"/>
            </a:endParaRPr>
          </a:p>
          <a:p>
            <a:r>
              <a:rPr lang="tr-TR" b="1" dirty="0" smtClean="0">
                <a:solidFill>
                  <a:srgbClr val="002060"/>
                </a:solidFill>
                <a:latin typeface="Comic Sans MS" panose="030F0702030302020204" pitchFamily="66" charset="0"/>
              </a:rPr>
              <a:t>İkinci </a:t>
            </a:r>
            <a:r>
              <a:rPr lang="tr-TR" b="1" dirty="0">
                <a:solidFill>
                  <a:srgbClr val="002060"/>
                </a:solidFill>
                <a:latin typeface="Comic Sans MS" panose="030F0702030302020204" pitchFamily="66" charset="0"/>
              </a:rPr>
              <a:t>tur: </a:t>
            </a:r>
            <a:r>
              <a:rPr lang="tr-TR" dirty="0">
                <a:latin typeface="Comic Sans MS" panose="030F0702030302020204" pitchFamily="66" charset="0"/>
              </a:rPr>
              <a:t>Katılımcılar birbirlerine sorular sorabilir, fikir paylaşabilir ve öneriler sunabilir.</a:t>
            </a:r>
          </a:p>
          <a:p>
            <a:endParaRPr lang="tr-TR" dirty="0">
              <a:latin typeface="Comic Sans MS" panose="030F0702030302020204" pitchFamily="66" charset="0"/>
            </a:endParaRPr>
          </a:p>
          <a:p>
            <a:r>
              <a:rPr lang="tr-TR" dirty="0">
                <a:latin typeface="Comic Sans MS" panose="030F0702030302020204" pitchFamily="66" charset="0"/>
              </a:rPr>
              <a:t>Bu sefer iş birliği artar, görev hızlı ve etkin tamamlanır.</a:t>
            </a:r>
          </a:p>
          <a:p>
            <a:endParaRPr lang="tr-TR" dirty="0">
              <a:latin typeface="Comic Sans MS" panose="030F0702030302020204" pitchFamily="66" charset="0"/>
            </a:endParaRPr>
          </a:p>
          <a:p>
            <a:r>
              <a:rPr lang="tr-TR" b="1" dirty="0">
                <a:solidFill>
                  <a:srgbClr val="002060"/>
                </a:solidFill>
                <a:latin typeface="Comic Sans MS" panose="030F0702030302020204" pitchFamily="66" charset="0"/>
              </a:rPr>
              <a:t>Eğitmen Soruları</a:t>
            </a:r>
          </a:p>
          <a:p>
            <a:endParaRPr lang="tr-TR" dirty="0">
              <a:latin typeface="Comic Sans MS" panose="030F0702030302020204" pitchFamily="66" charset="0"/>
            </a:endParaRPr>
          </a:p>
          <a:p>
            <a:r>
              <a:rPr lang="tr-TR" dirty="0">
                <a:latin typeface="Comic Sans MS" panose="030F0702030302020204" pitchFamily="66" charset="0"/>
              </a:rPr>
              <a:t>İlk turda ne hissettiniz? Güven var mıydı?</a:t>
            </a:r>
          </a:p>
          <a:p>
            <a:endParaRPr lang="tr-TR" dirty="0">
              <a:latin typeface="Comic Sans MS" panose="030F0702030302020204" pitchFamily="66" charset="0"/>
            </a:endParaRPr>
          </a:p>
          <a:p>
            <a:r>
              <a:rPr lang="tr-TR" dirty="0">
                <a:latin typeface="Comic Sans MS" panose="030F0702030302020204" pitchFamily="66" charset="0"/>
              </a:rPr>
              <a:t>İkinci turda iletişim başladıktan sonra grup içinde aidiyet ve güven nasıl değişti?</a:t>
            </a:r>
          </a:p>
          <a:p>
            <a:endParaRPr lang="tr-TR" dirty="0">
              <a:latin typeface="Comic Sans MS" panose="030F0702030302020204" pitchFamily="66" charset="0"/>
            </a:endParaRPr>
          </a:p>
          <a:p>
            <a:r>
              <a:rPr lang="tr-TR" dirty="0">
                <a:latin typeface="Comic Sans MS" panose="030F0702030302020204" pitchFamily="66" charset="0"/>
              </a:rPr>
              <a:t>İletişim olmadan görevi tamamlamak neden zor oldu?</a:t>
            </a:r>
          </a:p>
          <a:p>
            <a:endParaRPr lang="tr-TR" b="1" dirty="0">
              <a:latin typeface="Comic Sans MS" panose="030F0702030302020204" pitchFamily="66" charset="0"/>
            </a:endParaRPr>
          </a:p>
          <a:p>
            <a:r>
              <a:rPr lang="tr-TR" b="1" dirty="0">
                <a:solidFill>
                  <a:srgbClr val="002060"/>
                </a:solidFill>
                <a:latin typeface="Comic Sans MS" panose="030F0702030302020204" pitchFamily="66" charset="0"/>
              </a:rPr>
              <a:t>Eğitmen Mesajı</a:t>
            </a:r>
          </a:p>
          <a:p>
            <a:endParaRPr lang="tr-TR" dirty="0">
              <a:latin typeface="Comic Sans MS" panose="030F0702030302020204" pitchFamily="66" charset="0"/>
            </a:endParaRPr>
          </a:p>
          <a:p>
            <a:r>
              <a:rPr lang="tr-TR" sz="2400" b="1" dirty="0">
                <a:latin typeface="Comic Sans MS" panose="030F0702030302020204" pitchFamily="66" charset="0"/>
              </a:rPr>
              <a:t>“Çalışanlar birbirini tanıdıkça ve iletişim kurdukça, kurum içi güven duygusu ve aidiyet artar.</a:t>
            </a:r>
          </a:p>
          <a:p>
            <a:r>
              <a:rPr lang="tr-TR" sz="2400" b="1" dirty="0">
                <a:latin typeface="Comic Sans MS" panose="030F0702030302020204" pitchFamily="66" charset="0"/>
              </a:rPr>
              <a:t>Aidiyet duygusu yüksek olan çalışanlar kurumun başarısı için daha istekli katkı sağlar.”</a:t>
            </a:r>
          </a:p>
        </p:txBody>
      </p:sp>
    </p:spTree>
    <p:extLst>
      <p:ext uri="{BB962C8B-B14F-4D97-AF65-F5344CB8AC3E}">
        <p14:creationId xmlns:p14="http://schemas.microsoft.com/office/powerpoint/2010/main" val="1909431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002060"/>
                </a:solidFill>
                <a:latin typeface="Comic Sans MS" panose="030F0702030302020204" pitchFamily="66" charset="0"/>
              </a:rPr>
              <a:t>Sonuç olarak işyerinde kişiler arası iletişim;</a:t>
            </a:r>
            <a:endParaRPr lang="tr-TR" sz="3600" dirty="0">
              <a:solidFill>
                <a:srgbClr val="002060"/>
              </a:solidFill>
              <a:latin typeface="Comic Sans MS" panose="030F0702030302020204" pitchFamily="66" charset="0"/>
            </a:endParaRPr>
          </a:p>
        </p:txBody>
      </p:sp>
      <p:sp>
        <p:nvSpPr>
          <p:cNvPr id="3" name="İçerik Yer Tutucusu 2"/>
          <p:cNvSpPr>
            <a:spLocks noGrp="1"/>
          </p:cNvSpPr>
          <p:nvPr>
            <p:ph idx="1"/>
          </p:nvPr>
        </p:nvSpPr>
        <p:spPr>
          <a:xfrm>
            <a:off x="0" y="1825625"/>
            <a:ext cx="12192000" cy="4924310"/>
          </a:xfrm>
        </p:spPr>
        <p:txBody>
          <a:bodyPr>
            <a:normAutofit lnSpcReduction="10000"/>
          </a:bodyPr>
          <a:lstStyle/>
          <a:p>
            <a:r>
              <a:rPr lang="tr-TR" sz="3200" b="1" dirty="0">
                <a:latin typeface="Comic Sans MS" panose="030F0702030302020204" pitchFamily="66" charset="0"/>
              </a:rPr>
              <a:t>“ </a:t>
            </a:r>
            <a:r>
              <a:rPr lang="tr-TR" sz="3200" b="1" dirty="0" smtClean="0">
                <a:latin typeface="Comic Sans MS" panose="030F0702030302020204" pitchFamily="66" charset="0"/>
              </a:rPr>
              <a:t>İşyerinde </a:t>
            </a:r>
            <a:r>
              <a:rPr lang="tr-TR" sz="3200" b="1" dirty="0">
                <a:solidFill>
                  <a:srgbClr val="002060"/>
                </a:solidFill>
                <a:latin typeface="Comic Sans MS" panose="030F0702030302020204" pitchFamily="66" charset="0"/>
              </a:rPr>
              <a:t>güveni artırır</a:t>
            </a:r>
            <a:r>
              <a:rPr lang="tr-TR" sz="3200" b="1" dirty="0">
                <a:latin typeface="Comic Sans MS" panose="030F0702030302020204" pitchFamily="66" charset="0"/>
              </a:rPr>
              <a:t>, </a:t>
            </a:r>
            <a:r>
              <a:rPr lang="tr-TR" sz="3200" b="1" dirty="0">
                <a:solidFill>
                  <a:srgbClr val="002060"/>
                </a:solidFill>
                <a:latin typeface="Comic Sans MS" panose="030F0702030302020204" pitchFamily="66" charset="0"/>
              </a:rPr>
              <a:t>çatışmaları azaltır </a:t>
            </a:r>
            <a:r>
              <a:rPr lang="tr-TR" sz="3200" b="1" dirty="0">
                <a:latin typeface="Comic Sans MS" panose="030F0702030302020204" pitchFamily="66" charset="0"/>
              </a:rPr>
              <a:t>ve </a:t>
            </a:r>
            <a:r>
              <a:rPr lang="tr-TR" sz="3200" b="1" dirty="0">
                <a:solidFill>
                  <a:srgbClr val="002060"/>
                </a:solidFill>
                <a:latin typeface="Comic Sans MS" panose="030F0702030302020204" pitchFamily="66" charset="0"/>
              </a:rPr>
              <a:t>ortak hedeflere ulaşmayı kolaylaştırır</a:t>
            </a:r>
            <a:r>
              <a:rPr lang="tr-TR" sz="3200" b="1" dirty="0" smtClean="0">
                <a:solidFill>
                  <a:srgbClr val="002060"/>
                </a:solidFill>
                <a:latin typeface="Comic Sans MS" panose="030F0702030302020204" pitchFamily="66" charset="0"/>
              </a:rPr>
              <a:t>.</a:t>
            </a:r>
            <a:r>
              <a:rPr lang="tr-TR" sz="3200" b="1" dirty="0" smtClean="0">
                <a:latin typeface="Comic Sans MS" panose="030F0702030302020204" pitchFamily="66" charset="0"/>
              </a:rPr>
              <a:t>”</a:t>
            </a:r>
          </a:p>
          <a:p>
            <a:pPr marL="0" indent="0">
              <a:buNone/>
            </a:pPr>
            <a:endParaRPr lang="tr-TR" sz="3200" b="1" dirty="0" smtClean="0">
              <a:latin typeface="Comic Sans MS" panose="030F0702030302020204" pitchFamily="66" charset="0"/>
            </a:endParaRPr>
          </a:p>
          <a:p>
            <a:r>
              <a:rPr lang="tr-TR" sz="3200" b="1" dirty="0" smtClean="0">
                <a:latin typeface="Comic Sans MS" panose="030F0702030302020204" pitchFamily="66" charset="0"/>
              </a:rPr>
              <a:t>“</a:t>
            </a:r>
            <a:r>
              <a:rPr lang="tr-TR" sz="3200" b="1" dirty="0">
                <a:latin typeface="Comic Sans MS" panose="030F0702030302020204" pitchFamily="66" charset="0"/>
              </a:rPr>
              <a:t>İyi iletişim, </a:t>
            </a:r>
            <a:r>
              <a:rPr lang="tr-TR" sz="3200" b="1" dirty="0">
                <a:solidFill>
                  <a:srgbClr val="002060"/>
                </a:solidFill>
                <a:latin typeface="Comic Sans MS" panose="030F0702030302020204" pitchFamily="66" charset="0"/>
              </a:rPr>
              <a:t>güçlü bir kurum kültürünün </a:t>
            </a:r>
            <a:r>
              <a:rPr lang="tr-TR" sz="3200" b="1" dirty="0" smtClean="0">
                <a:latin typeface="Comic Sans MS" panose="030F0702030302020204" pitchFamily="66" charset="0"/>
              </a:rPr>
              <a:t>temelidir.</a:t>
            </a:r>
          </a:p>
          <a:p>
            <a:pPr marL="0" indent="0">
              <a:buNone/>
            </a:pPr>
            <a:endParaRPr lang="tr-TR" sz="3200" b="1" dirty="0" smtClean="0">
              <a:latin typeface="Comic Sans MS" panose="030F0702030302020204" pitchFamily="66" charset="0"/>
            </a:endParaRPr>
          </a:p>
          <a:p>
            <a:r>
              <a:rPr lang="tr-TR" sz="3200" b="1" dirty="0" smtClean="0">
                <a:latin typeface="Comic Sans MS" panose="030F0702030302020204" pitchFamily="66" charset="0"/>
              </a:rPr>
              <a:t>“</a:t>
            </a:r>
            <a:r>
              <a:rPr lang="tr-TR" sz="3200" b="1" dirty="0">
                <a:latin typeface="Comic Sans MS" panose="030F0702030302020204" pitchFamily="66" charset="0"/>
              </a:rPr>
              <a:t>İşyerinde başarı sadece iş yapmakla değil, insanlarla </a:t>
            </a:r>
            <a:r>
              <a:rPr lang="tr-TR" sz="3200" b="1" dirty="0">
                <a:solidFill>
                  <a:srgbClr val="002060"/>
                </a:solidFill>
                <a:latin typeface="Comic Sans MS" panose="030F0702030302020204" pitchFamily="66" charset="0"/>
              </a:rPr>
              <a:t>doğru iletişim </a:t>
            </a:r>
            <a:r>
              <a:rPr lang="tr-TR" sz="3200" b="1" dirty="0">
                <a:latin typeface="Comic Sans MS" panose="030F0702030302020204" pitchFamily="66" charset="0"/>
              </a:rPr>
              <a:t>kurmakla mümkündür</a:t>
            </a:r>
            <a:r>
              <a:rPr lang="tr-TR" sz="3200" b="1" dirty="0" smtClean="0">
                <a:latin typeface="Comic Sans MS" panose="030F0702030302020204" pitchFamily="66" charset="0"/>
              </a:rPr>
              <a:t>.”</a:t>
            </a:r>
          </a:p>
          <a:p>
            <a:pPr marL="0" indent="0">
              <a:buNone/>
            </a:pPr>
            <a:endParaRPr lang="tr-TR" sz="3200" b="1" dirty="0" smtClean="0">
              <a:latin typeface="Comic Sans MS" panose="030F0702030302020204" pitchFamily="66" charset="0"/>
            </a:endParaRPr>
          </a:p>
          <a:p>
            <a:r>
              <a:rPr lang="tr-TR" sz="3200" b="1" dirty="0" smtClean="0">
                <a:latin typeface="Comic Sans MS" panose="030F0702030302020204" pitchFamily="66" charset="0"/>
              </a:rPr>
              <a:t>“</a:t>
            </a:r>
            <a:r>
              <a:rPr lang="tr-TR" sz="3200" b="1" dirty="0">
                <a:latin typeface="Comic Sans MS" panose="030F0702030302020204" pitchFamily="66" charset="0"/>
              </a:rPr>
              <a:t>Güçlü iletişim, güçlü ekiplerin ve </a:t>
            </a:r>
            <a:r>
              <a:rPr lang="tr-TR" sz="3200" b="1" dirty="0">
                <a:solidFill>
                  <a:srgbClr val="002060"/>
                </a:solidFill>
                <a:latin typeface="Comic Sans MS" panose="030F0702030302020204" pitchFamily="66" charset="0"/>
              </a:rPr>
              <a:t>başarılı kurumların anahtarıdır</a:t>
            </a:r>
            <a:r>
              <a:rPr lang="tr-TR" sz="3200" b="1" dirty="0">
                <a:latin typeface="Comic Sans MS" panose="030F0702030302020204" pitchFamily="66" charset="0"/>
              </a:rPr>
              <a:t>.”</a:t>
            </a:r>
            <a:endParaRPr lang="tr-TR" sz="3200" dirty="0">
              <a:latin typeface="Comic Sans MS" panose="030F0702030302020204" pitchFamily="66" charset="0"/>
            </a:endParaRPr>
          </a:p>
        </p:txBody>
      </p:sp>
    </p:spTree>
    <p:extLst>
      <p:ext uri="{BB962C8B-B14F-4D97-AF65-F5344CB8AC3E}">
        <p14:creationId xmlns:p14="http://schemas.microsoft.com/office/powerpoint/2010/main" val="243972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dirty="0">
                <a:solidFill>
                  <a:srgbClr val="002060"/>
                </a:solidFill>
                <a:latin typeface="Comic Sans MS" panose="030F0702030302020204" pitchFamily="66" charset="0"/>
              </a:rPr>
              <a:t>İLETİŞİM AŞAMALARI</a:t>
            </a:r>
            <a:br>
              <a:rPr lang="tr-TR" sz="2800" dirty="0">
                <a:solidFill>
                  <a:srgbClr val="002060"/>
                </a:solidFill>
                <a:latin typeface="Comic Sans MS" panose="030F0702030302020204" pitchFamily="66" charset="0"/>
              </a:rPr>
            </a:br>
            <a:r>
              <a:rPr lang="tr-TR" sz="2800" dirty="0">
                <a:solidFill>
                  <a:srgbClr val="002060"/>
                </a:solidFill>
                <a:latin typeface="Comic Sans MS" panose="030F0702030302020204" pitchFamily="66" charset="0"/>
              </a:rPr>
              <a:t>Kaynak- </a:t>
            </a:r>
            <a:r>
              <a:rPr lang="tr-TR" sz="2800" dirty="0">
                <a:solidFill>
                  <a:schemeClr val="accent2"/>
                </a:solidFill>
                <a:latin typeface="Comic Sans MS" panose="030F0702030302020204" pitchFamily="66" charset="0"/>
              </a:rPr>
              <a:t>Mesaj</a:t>
            </a:r>
            <a:r>
              <a:rPr lang="tr-TR" sz="2800" dirty="0">
                <a:solidFill>
                  <a:srgbClr val="002060"/>
                </a:solidFill>
                <a:latin typeface="Comic Sans MS" panose="030F0702030302020204" pitchFamily="66" charset="0"/>
              </a:rPr>
              <a:t>- Kanal- </a:t>
            </a:r>
            <a:r>
              <a:rPr lang="tr-TR" sz="2800" dirty="0">
                <a:solidFill>
                  <a:schemeClr val="accent2"/>
                </a:solidFill>
                <a:latin typeface="Comic Sans MS" panose="030F0702030302020204" pitchFamily="66" charset="0"/>
              </a:rPr>
              <a:t>Alıcı</a:t>
            </a:r>
            <a:r>
              <a:rPr lang="tr-TR" sz="2800" dirty="0">
                <a:solidFill>
                  <a:srgbClr val="002060"/>
                </a:solidFill>
                <a:latin typeface="Comic Sans MS" panose="030F0702030302020204" pitchFamily="66" charset="0"/>
              </a:rPr>
              <a:t>- Geri Bildirim</a:t>
            </a:r>
          </a:p>
        </p:txBody>
      </p:sp>
      <p:sp>
        <p:nvSpPr>
          <p:cNvPr id="3" name="İçerik Yer Tutucusu 2"/>
          <p:cNvSpPr>
            <a:spLocks noGrp="1"/>
          </p:cNvSpPr>
          <p:nvPr>
            <p:ph idx="1"/>
          </p:nvPr>
        </p:nvSpPr>
        <p:spPr>
          <a:xfrm>
            <a:off x="0" y="1825624"/>
            <a:ext cx="12192000" cy="5032375"/>
          </a:xfrm>
        </p:spPr>
        <p:txBody>
          <a:bodyPr>
            <a:normAutofit/>
          </a:bodyPr>
          <a:lstStyle/>
          <a:p>
            <a:r>
              <a:rPr lang="tr-TR" b="1" dirty="0">
                <a:solidFill>
                  <a:srgbClr val="002060"/>
                </a:solidFill>
                <a:latin typeface="Comic Sans MS" panose="030F0702030302020204" pitchFamily="66" charset="0"/>
              </a:rPr>
              <a:t>Kaynak (</a:t>
            </a:r>
            <a:r>
              <a:rPr lang="tr-TR" b="1" dirty="0" smtClean="0">
                <a:solidFill>
                  <a:srgbClr val="002060"/>
                </a:solidFill>
                <a:latin typeface="Comic Sans MS" panose="030F0702030302020204" pitchFamily="66" charset="0"/>
              </a:rPr>
              <a:t>Gönderici): </a:t>
            </a:r>
            <a:r>
              <a:rPr lang="tr-TR" dirty="0">
                <a:latin typeface="Comic Sans MS" panose="030F0702030302020204" pitchFamily="66" charset="0"/>
              </a:rPr>
              <a:t>Duygu, düşünce ve isteklerin aktarılmasında sözü söyleyen kişi veya topluluktur</a:t>
            </a:r>
            <a:r>
              <a:rPr lang="tr-TR" dirty="0" smtClean="0">
                <a:latin typeface="Comic Sans MS" panose="030F0702030302020204" pitchFamily="66" charset="0"/>
              </a:rPr>
              <a:t>.</a:t>
            </a:r>
          </a:p>
          <a:p>
            <a:r>
              <a:rPr lang="tr-TR" b="1" dirty="0" smtClean="0">
                <a:solidFill>
                  <a:srgbClr val="002060"/>
                </a:solidFill>
                <a:latin typeface="Comic Sans MS" panose="030F0702030302020204" pitchFamily="66" charset="0"/>
              </a:rPr>
              <a:t>Mesaj:</a:t>
            </a:r>
            <a:r>
              <a:rPr lang="tr-TR" b="1" dirty="0" smtClean="0">
                <a:latin typeface="Comic Sans MS" panose="030F0702030302020204" pitchFamily="66" charset="0"/>
              </a:rPr>
              <a:t> </a:t>
            </a:r>
            <a:r>
              <a:rPr lang="tr-TR" dirty="0" smtClean="0">
                <a:latin typeface="Comic Sans MS" panose="030F0702030302020204" pitchFamily="66" charset="0"/>
              </a:rPr>
              <a:t>Aktarılmak istenen </a:t>
            </a:r>
            <a:r>
              <a:rPr lang="tr-TR" altLang="tr-TR" b="1" dirty="0">
                <a:solidFill>
                  <a:srgbClr val="002060"/>
                </a:solidFill>
                <a:latin typeface="Comic Sans MS" panose="030F0702030302020204" pitchFamily="66" charset="0"/>
              </a:rPr>
              <a:t>BİLGİ, </a:t>
            </a:r>
            <a:r>
              <a:rPr lang="tr-TR" altLang="tr-TR" b="1" dirty="0" smtClean="0">
                <a:solidFill>
                  <a:srgbClr val="002060"/>
                </a:solidFill>
                <a:latin typeface="Comic Sans MS" panose="030F0702030302020204" pitchFamily="66" charset="0"/>
              </a:rPr>
              <a:t>DUYGU,DÜŞÜNCE ve İSTEKLER </a:t>
            </a:r>
            <a:r>
              <a:rPr lang="tr-TR" altLang="tr-TR" dirty="0" err="1" smtClean="0">
                <a:latin typeface="Comic Sans MS" panose="030F0702030302020204" pitchFamily="66" charset="0"/>
              </a:rPr>
              <a:t>dir</a:t>
            </a:r>
            <a:r>
              <a:rPr lang="tr-TR" altLang="tr-TR" dirty="0" smtClean="0">
                <a:latin typeface="Comic Sans MS" panose="030F0702030302020204" pitchFamily="66" charset="0"/>
              </a:rPr>
              <a:t>.</a:t>
            </a:r>
          </a:p>
          <a:p>
            <a:r>
              <a:rPr lang="tr-TR" b="1" dirty="0">
                <a:solidFill>
                  <a:srgbClr val="002060"/>
                </a:solidFill>
                <a:latin typeface="Comic Sans MS" panose="030F0702030302020204" pitchFamily="66" charset="0"/>
              </a:rPr>
              <a:t>Kanal:</a:t>
            </a:r>
            <a:r>
              <a:rPr lang="tr-TR" b="1" dirty="0">
                <a:latin typeface="Comic Sans MS" panose="030F0702030302020204" pitchFamily="66" charset="0"/>
              </a:rPr>
              <a:t> </a:t>
            </a:r>
            <a:r>
              <a:rPr lang="tr-TR" dirty="0">
                <a:latin typeface="Comic Sans MS" panose="030F0702030302020204" pitchFamily="66" charset="0"/>
              </a:rPr>
              <a:t>Göndericinin, iletiyi alıcıya gönderirken kullandığı yol veya araçtır</a:t>
            </a:r>
            <a:r>
              <a:rPr lang="tr-TR" dirty="0" smtClean="0">
                <a:latin typeface="Comic Sans MS" panose="030F0702030302020204" pitchFamily="66" charset="0"/>
              </a:rPr>
              <a:t>.</a:t>
            </a:r>
            <a:endParaRPr lang="tr-TR" dirty="0" smtClean="0">
              <a:solidFill>
                <a:srgbClr val="002060"/>
              </a:solidFill>
              <a:latin typeface="Comic Sans MS" panose="030F0702030302020204" pitchFamily="66" charset="0"/>
            </a:endParaRPr>
          </a:p>
          <a:p>
            <a:r>
              <a:rPr lang="tr-TR" b="1" dirty="0" smtClean="0">
                <a:solidFill>
                  <a:srgbClr val="002060"/>
                </a:solidFill>
                <a:latin typeface="Comic Sans MS" panose="030F0702030302020204" pitchFamily="66" charset="0"/>
              </a:rPr>
              <a:t>Alıcı</a:t>
            </a:r>
            <a:r>
              <a:rPr lang="tr-TR" b="1" dirty="0">
                <a:solidFill>
                  <a:srgbClr val="002060"/>
                </a:solidFill>
                <a:latin typeface="Comic Sans MS" panose="030F0702030302020204" pitchFamily="66" charset="0"/>
              </a:rPr>
              <a:t>:</a:t>
            </a:r>
            <a:r>
              <a:rPr lang="tr-TR" b="1" dirty="0">
                <a:latin typeface="Comic Sans MS" panose="030F0702030302020204" pitchFamily="66" charset="0"/>
              </a:rPr>
              <a:t> </a:t>
            </a:r>
            <a:r>
              <a:rPr lang="tr-TR" dirty="0">
                <a:latin typeface="Comic Sans MS" panose="030F0702030302020204" pitchFamily="66" charset="0"/>
              </a:rPr>
              <a:t>Duygu, düşünce ve isteklerin iletildiği, aktarıldığı kişi ya da topluluktur.</a:t>
            </a:r>
          </a:p>
          <a:p>
            <a:r>
              <a:rPr lang="tr-TR" b="1" dirty="0" smtClean="0">
                <a:solidFill>
                  <a:srgbClr val="002060"/>
                </a:solidFill>
                <a:latin typeface="Comic Sans MS" panose="030F0702030302020204" pitchFamily="66" charset="0"/>
              </a:rPr>
              <a:t>Dönüt </a:t>
            </a:r>
            <a:r>
              <a:rPr lang="tr-TR" b="1" dirty="0">
                <a:solidFill>
                  <a:srgbClr val="002060"/>
                </a:solidFill>
                <a:latin typeface="Comic Sans MS" panose="030F0702030302020204" pitchFamily="66" charset="0"/>
              </a:rPr>
              <a:t>(Geri bildirim): </a:t>
            </a:r>
            <a:r>
              <a:rPr lang="tr-TR" dirty="0">
                <a:latin typeface="Comic Sans MS" panose="030F0702030302020204" pitchFamily="66" charset="0"/>
              </a:rPr>
              <a:t>Alıcının göndericiye verdiği her türlü yanıttır</a:t>
            </a:r>
            <a:r>
              <a:rPr lang="tr-TR" dirty="0" smtClean="0">
                <a:latin typeface="Comic Sans MS" panose="030F0702030302020204" pitchFamily="66" charset="0"/>
              </a:rPr>
              <a:t>.</a:t>
            </a:r>
            <a:endParaRPr lang="tr-TR" dirty="0">
              <a:latin typeface="Comic Sans MS" panose="030F0702030302020204" pitchFamily="66" charset="0"/>
            </a:endParaRPr>
          </a:p>
        </p:txBody>
      </p:sp>
    </p:spTree>
    <p:extLst>
      <p:ext uri="{BB962C8B-B14F-4D97-AF65-F5344CB8AC3E}">
        <p14:creationId xmlns:p14="http://schemas.microsoft.com/office/powerpoint/2010/main" val="217502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027522"/>
            <a:ext cx="12192000" cy="5830478"/>
          </a:xfrm>
          <a:prstGeom prst="rect">
            <a:avLst/>
          </a:prstGeom>
        </p:spPr>
      </p:pic>
      <p:sp>
        <p:nvSpPr>
          <p:cNvPr id="3" name="Dikdörtgen 2"/>
          <p:cNvSpPr/>
          <p:nvPr/>
        </p:nvSpPr>
        <p:spPr>
          <a:xfrm>
            <a:off x="1" y="0"/>
            <a:ext cx="12192000" cy="1027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i="1" dirty="0" smtClean="0">
                <a:solidFill>
                  <a:srgbClr val="7030A0"/>
                </a:solidFill>
                <a:latin typeface="Comic Sans MS" panose="030F0702030302020204" pitchFamily="66" charset="0"/>
              </a:rPr>
              <a:t>D</a:t>
            </a:r>
            <a:r>
              <a:rPr lang="tr-TR" sz="8000" i="1" dirty="0" smtClean="0">
                <a:solidFill>
                  <a:srgbClr val="FF0000"/>
                </a:solidFill>
                <a:latin typeface="Comic Sans MS" panose="030F0702030302020204" pitchFamily="66" charset="0"/>
              </a:rPr>
              <a:t>İ</a:t>
            </a:r>
            <a:r>
              <a:rPr lang="tr-TR" sz="8000" i="1" dirty="0" smtClean="0">
                <a:solidFill>
                  <a:srgbClr val="FFFF00"/>
                </a:solidFill>
                <a:latin typeface="Comic Sans MS" panose="030F0702030302020204" pitchFamily="66" charset="0"/>
              </a:rPr>
              <a:t>N</a:t>
            </a:r>
            <a:r>
              <a:rPr lang="tr-TR" sz="8000" i="1" dirty="0" smtClean="0">
                <a:solidFill>
                  <a:srgbClr val="002060"/>
                </a:solidFill>
                <a:latin typeface="Comic Sans MS" panose="030F0702030302020204" pitchFamily="66" charset="0"/>
              </a:rPr>
              <a:t>L</a:t>
            </a:r>
            <a:r>
              <a:rPr lang="tr-TR" sz="8000" i="1" dirty="0" smtClean="0">
                <a:solidFill>
                  <a:srgbClr val="92D050"/>
                </a:solidFill>
                <a:latin typeface="Comic Sans MS" panose="030F0702030302020204" pitchFamily="66" charset="0"/>
              </a:rPr>
              <a:t>E</a:t>
            </a:r>
            <a:r>
              <a:rPr lang="tr-TR" sz="8000" i="1" dirty="0" smtClean="0">
                <a:solidFill>
                  <a:srgbClr val="7030A0"/>
                </a:solidFill>
                <a:latin typeface="Comic Sans MS" panose="030F0702030302020204" pitchFamily="66" charset="0"/>
              </a:rPr>
              <a:t>D</a:t>
            </a:r>
            <a:r>
              <a:rPr lang="tr-TR" sz="8000" i="1" dirty="0" smtClean="0">
                <a:solidFill>
                  <a:srgbClr val="FFC000"/>
                </a:solidFill>
                <a:latin typeface="Comic Sans MS" panose="030F0702030302020204" pitchFamily="66" charset="0"/>
              </a:rPr>
              <a:t>İ</a:t>
            </a:r>
            <a:r>
              <a:rPr lang="tr-TR" sz="8000" i="1" dirty="0" smtClean="0">
                <a:solidFill>
                  <a:srgbClr val="0070C0"/>
                </a:solidFill>
                <a:latin typeface="Comic Sans MS" panose="030F0702030302020204" pitchFamily="66" charset="0"/>
              </a:rPr>
              <a:t>Ğ</a:t>
            </a:r>
            <a:r>
              <a:rPr lang="tr-TR" sz="8000" i="1" dirty="0" smtClean="0">
                <a:solidFill>
                  <a:srgbClr val="FF0000"/>
                </a:solidFill>
                <a:latin typeface="Comic Sans MS" panose="030F0702030302020204" pitchFamily="66" charset="0"/>
              </a:rPr>
              <a:t>İ</a:t>
            </a:r>
            <a:r>
              <a:rPr lang="tr-TR" sz="8000" i="1" dirty="0" smtClean="0">
                <a:solidFill>
                  <a:srgbClr val="7030A0"/>
                </a:solidFill>
                <a:latin typeface="Comic Sans MS" panose="030F0702030302020204" pitchFamily="66" charset="0"/>
              </a:rPr>
              <a:t>N</a:t>
            </a:r>
            <a:r>
              <a:rPr lang="tr-TR" sz="8000" i="1" dirty="0" smtClean="0">
                <a:solidFill>
                  <a:schemeClr val="bg1"/>
                </a:solidFill>
                <a:latin typeface="Comic Sans MS" panose="030F0702030302020204" pitchFamily="66" charset="0"/>
              </a:rPr>
              <a:t>İ</a:t>
            </a:r>
            <a:r>
              <a:rPr lang="tr-TR" sz="8000" i="1" dirty="0" smtClean="0">
                <a:solidFill>
                  <a:srgbClr val="FFFF00"/>
                </a:solidFill>
                <a:latin typeface="Comic Sans MS" panose="030F0702030302020204" pitchFamily="66" charset="0"/>
              </a:rPr>
              <a:t>Z</a:t>
            </a:r>
            <a:r>
              <a:rPr lang="tr-TR" sz="8000" i="1" dirty="0" smtClean="0">
                <a:latin typeface="Comic Sans MS" panose="030F0702030302020204" pitchFamily="66" charset="0"/>
              </a:rPr>
              <a:t> </a:t>
            </a:r>
            <a:r>
              <a:rPr lang="tr-TR" sz="8000" i="1" dirty="0" smtClean="0">
                <a:solidFill>
                  <a:schemeClr val="accent6">
                    <a:lumMod val="75000"/>
                  </a:schemeClr>
                </a:solidFill>
                <a:latin typeface="Comic Sans MS" panose="030F0702030302020204" pitchFamily="66" charset="0"/>
              </a:rPr>
              <a:t>İ</a:t>
            </a:r>
            <a:r>
              <a:rPr lang="tr-TR" sz="8000" i="1" dirty="0" smtClean="0">
                <a:solidFill>
                  <a:srgbClr val="FFC000"/>
                </a:solidFill>
                <a:latin typeface="Comic Sans MS" panose="030F0702030302020204" pitchFamily="66" charset="0"/>
              </a:rPr>
              <a:t>Ç</a:t>
            </a:r>
            <a:r>
              <a:rPr lang="tr-TR" sz="8000" i="1" dirty="0" smtClean="0">
                <a:solidFill>
                  <a:srgbClr val="002060"/>
                </a:solidFill>
                <a:latin typeface="Comic Sans MS" panose="030F0702030302020204" pitchFamily="66" charset="0"/>
              </a:rPr>
              <a:t>İ</a:t>
            </a:r>
            <a:r>
              <a:rPr lang="tr-TR" sz="8000" i="1" dirty="0" smtClean="0">
                <a:solidFill>
                  <a:srgbClr val="7030A0"/>
                </a:solidFill>
                <a:latin typeface="Comic Sans MS" panose="030F0702030302020204" pitchFamily="66" charset="0"/>
              </a:rPr>
              <a:t>N</a:t>
            </a:r>
            <a:r>
              <a:rPr lang="tr-TR" sz="8000" i="1" dirty="0" smtClean="0">
                <a:latin typeface="Comic Sans MS" panose="030F0702030302020204" pitchFamily="66" charset="0"/>
              </a:rPr>
              <a:t> </a:t>
            </a:r>
            <a:endParaRPr lang="tr-TR" sz="8000" i="1" dirty="0">
              <a:latin typeface="Comic Sans MS" panose="030F0702030302020204" pitchFamily="66" charset="0"/>
            </a:endParaRPr>
          </a:p>
        </p:txBody>
      </p:sp>
    </p:spTree>
    <p:extLst>
      <p:ext uri="{BB962C8B-B14F-4D97-AF65-F5344CB8AC3E}">
        <p14:creationId xmlns:p14="http://schemas.microsoft.com/office/powerpoint/2010/main" val="177267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12192000" cy="889461"/>
          </a:xfrm>
        </p:spPr>
        <p:txBody>
          <a:bodyPr/>
          <a:lstStyle/>
          <a:p>
            <a:r>
              <a:rPr lang="tr-TR" sz="2400" dirty="0" smtClean="0">
                <a:solidFill>
                  <a:srgbClr val="002060"/>
                </a:solidFill>
                <a:latin typeface="Comic Sans MS" panose="030F0702030302020204" pitchFamily="66" charset="0"/>
              </a:rPr>
              <a:t>İLETİŞİM ÇEŞİTLERİ </a:t>
            </a:r>
            <a:endParaRPr lang="tr-TR" sz="2400" dirty="0">
              <a:solidFill>
                <a:srgbClr val="002060"/>
              </a:solidFill>
              <a:latin typeface="Comic Sans MS" panose="030F0702030302020204" pitchFamily="66" charset="0"/>
            </a:endParaRPr>
          </a:p>
        </p:txBody>
      </p:sp>
      <p:sp>
        <p:nvSpPr>
          <p:cNvPr id="3" name="İçerik Yer Tutucusu 2"/>
          <p:cNvSpPr>
            <a:spLocks noGrp="1"/>
          </p:cNvSpPr>
          <p:nvPr>
            <p:ph idx="1"/>
          </p:nvPr>
        </p:nvSpPr>
        <p:spPr/>
        <p:txBody>
          <a:bodyPr>
            <a:normAutofit/>
          </a:bodyPr>
          <a:lstStyle/>
          <a:p>
            <a:r>
              <a:rPr lang="tr-TR" sz="2400" dirty="0" smtClean="0">
                <a:latin typeface="Comic Sans MS" panose="030F0702030302020204" pitchFamily="66" charset="0"/>
              </a:rPr>
              <a:t>RESMİ EKLE</a:t>
            </a:r>
            <a:endParaRPr lang="tr-TR" sz="24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0" y="1005840"/>
            <a:ext cx="12191999" cy="5760720"/>
          </a:xfrm>
          <a:prstGeom prst="rect">
            <a:avLst/>
          </a:prstGeom>
        </p:spPr>
      </p:pic>
    </p:spTree>
    <p:extLst>
      <p:ext uri="{BB962C8B-B14F-4D97-AF65-F5344CB8AC3E}">
        <p14:creationId xmlns:p14="http://schemas.microsoft.com/office/powerpoint/2010/main" val="228951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273699" cy="2880013"/>
          </a:xfrm>
        </p:spPr>
        <p:txBody>
          <a:bodyPr/>
          <a:lstStyle/>
          <a:p>
            <a:r>
              <a:rPr lang="tr-TR" dirty="0" smtClean="0">
                <a:latin typeface="Comic Sans MS" panose="030F0702030302020204" pitchFamily="66" charset="0"/>
              </a:rPr>
              <a:t>                              </a:t>
            </a:r>
            <a:r>
              <a:rPr lang="tr-TR" dirty="0" smtClean="0">
                <a:solidFill>
                  <a:schemeClr val="accent1">
                    <a:lumMod val="50000"/>
                  </a:schemeClr>
                </a:solidFill>
                <a:latin typeface="Comic Sans MS" panose="030F0702030302020204" pitchFamily="66" charset="0"/>
              </a:rPr>
              <a:t>İLETİŞİM ÇEŞİTLERİ</a:t>
            </a:r>
            <a:endParaRPr lang="tr-TR" dirty="0">
              <a:solidFill>
                <a:schemeClr val="accent1">
                  <a:lumMod val="50000"/>
                </a:schemeClr>
              </a:solidFill>
              <a:latin typeface="Comic Sans MS" panose="030F0702030302020204" pitchFamily="66" charset="0"/>
            </a:endParaRPr>
          </a:p>
        </p:txBody>
      </p:sp>
      <p:sp>
        <p:nvSpPr>
          <p:cNvPr id="4" name="Metin Yer Tutucusu 3"/>
          <p:cNvSpPr>
            <a:spLocks noGrp="1"/>
          </p:cNvSpPr>
          <p:nvPr>
            <p:ph type="body" sz="half" idx="2"/>
          </p:nvPr>
        </p:nvSpPr>
        <p:spPr>
          <a:xfrm>
            <a:off x="0" y="3026003"/>
            <a:ext cx="12192000" cy="3921551"/>
          </a:xfrm>
        </p:spPr>
        <p:txBody>
          <a:bodyPr>
            <a:normAutofit/>
          </a:bodyPr>
          <a:lstStyle/>
          <a:p>
            <a:endParaRPr lang="tr-TR" sz="2400" u="sng" dirty="0" smtClean="0">
              <a:solidFill>
                <a:srgbClr val="002060"/>
              </a:solidFill>
              <a:latin typeface="Comic Sans MS" panose="030F0702030302020204" pitchFamily="66" charset="0"/>
            </a:endParaRPr>
          </a:p>
          <a:p>
            <a:r>
              <a:rPr lang="tr-TR" sz="2400" u="sng" dirty="0" smtClean="0">
                <a:solidFill>
                  <a:srgbClr val="002060"/>
                </a:solidFill>
                <a:latin typeface="Comic Sans MS" panose="030F0702030302020204" pitchFamily="66" charset="0"/>
              </a:rPr>
              <a:t>SÖZLÜ </a:t>
            </a:r>
            <a:r>
              <a:rPr lang="tr-TR" sz="2400" u="sng" dirty="0" err="1" smtClean="0">
                <a:solidFill>
                  <a:srgbClr val="002060"/>
                </a:solidFill>
                <a:latin typeface="Comic Sans MS" panose="030F0702030302020204" pitchFamily="66" charset="0"/>
              </a:rPr>
              <a:t>İLETİŞİM:</a:t>
            </a:r>
            <a:r>
              <a:rPr lang="tr-TR" sz="2400" dirty="0" err="1" smtClean="0">
                <a:latin typeface="Comic Sans MS" panose="030F0702030302020204" pitchFamily="66" charset="0"/>
              </a:rPr>
              <a:t>Yüz</a:t>
            </a:r>
            <a:r>
              <a:rPr lang="tr-TR" sz="2400" dirty="0" smtClean="0">
                <a:latin typeface="Comic Sans MS" panose="030F0702030302020204" pitchFamily="66" charset="0"/>
              </a:rPr>
              <a:t> </a:t>
            </a:r>
            <a:r>
              <a:rPr lang="tr-TR" sz="2400" dirty="0">
                <a:latin typeface="Comic Sans MS" panose="030F0702030302020204" pitchFamily="66" charset="0"/>
              </a:rPr>
              <a:t>yüze interaktif biçimde olabileceği gibi, radyo, televizyon ve telefonla da olabilir. </a:t>
            </a:r>
            <a:endParaRPr lang="tr-TR" sz="2400" dirty="0" smtClean="0">
              <a:latin typeface="Comic Sans MS" panose="030F0702030302020204" pitchFamily="66" charset="0"/>
            </a:endParaRPr>
          </a:p>
          <a:p>
            <a:r>
              <a:rPr lang="tr-TR" sz="2400" dirty="0" smtClean="0">
                <a:latin typeface="Comic Sans MS" panose="030F0702030302020204" pitchFamily="66" charset="0"/>
              </a:rPr>
              <a:t>İletişimde </a:t>
            </a:r>
            <a:r>
              <a:rPr lang="tr-TR" sz="2400" dirty="0">
                <a:latin typeface="Comic Sans MS" panose="030F0702030302020204" pitchFamily="66" charset="0"/>
              </a:rPr>
              <a:t>sözlü iletişim </a:t>
            </a:r>
            <a:r>
              <a:rPr lang="tr-TR" sz="2400" dirty="0">
                <a:solidFill>
                  <a:srgbClr val="002060"/>
                </a:solidFill>
                <a:latin typeface="Comic Sans MS" panose="030F0702030302020204" pitchFamily="66" charset="0"/>
              </a:rPr>
              <a:t>“ dil ve dil ötesi” </a:t>
            </a:r>
            <a:r>
              <a:rPr lang="tr-TR" sz="2400" dirty="0">
                <a:latin typeface="Comic Sans MS" panose="030F0702030302020204" pitchFamily="66" charset="0"/>
              </a:rPr>
              <a:t>olmak üzere ikiye ayrılır. Dil ile iletişimde kişiler, ürettikleri bilgileri birbirine iletirler. </a:t>
            </a:r>
            <a:endParaRPr lang="tr-TR" sz="2400" dirty="0" smtClean="0">
              <a:latin typeface="Comic Sans MS" panose="030F0702030302020204" pitchFamily="66" charset="0"/>
            </a:endParaRPr>
          </a:p>
          <a:p>
            <a:r>
              <a:rPr lang="tr-TR" sz="2400" b="1" dirty="0" smtClean="0">
                <a:solidFill>
                  <a:srgbClr val="002060"/>
                </a:solidFill>
                <a:latin typeface="Comic Sans MS" panose="030F0702030302020204" pitchFamily="66" charset="0"/>
              </a:rPr>
              <a:t>Dil </a:t>
            </a:r>
            <a:r>
              <a:rPr lang="tr-TR" sz="2400" b="1" dirty="0">
                <a:solidFill>
                  <a:srgbClr val="002060"/>
                </a:solidFill>
                <a:latin typeface="Comic Sans MS" panose="030F0702030302020204" pitchFamily="66" charset="0"/>
              </a:rPr>
              <a:t>ötesi iletişim </a:t>
            </a:r>
            <a:r>
              <a:rPr lang="tr-TR" sz="2400" dirty="0">
                <a:latin typeface="Comic Sans MS" panose="030F0702030302020204" pitchFamily="66" charset="0"/>
              </a:rPr>
              <a:t>ise sesin niteliği ile ilgilidir; </a:t>
            </a:r>
            <a:r>
              <a:rPr lang="tr-TR" sz="2400" b="1" dirty="0">
                <a:solidFill>
                  <a:srgbClr val="002060"/>
                </a:solidFill>
                <a:latin typeface="Comic Sans MS" panose="030F0702030302020204" pitchFamily="66" charset="0"/>
              </a:rPr>
              <a:t>ses tonu, sesin hızı, şiddeti, hangi kelimelerin vurgulandığı, duraklamalar vb. özellikler dil – ötesi iletişim </a:t>
            </a:r>
            <a:r>
              <a:rPr lang="tr-TR" sz="2400" dirty="0">
                <a:latin typeface="Comic Sans MS" panose="030F0702030302020204" pitchFamily="66" charset="0"/>
              </a:rPr>
              <a:t>sayılır. </a:t>
            </a:r>
            <a:endParaRPr lang="tr-TR" sz="2400" b="1" dirty="0">
              <a:latin typeface="Comic Sans MS" panose="030F0702030302020204" pitchFamily="66" charset="0"/>
            </a:endParaRPr>
          </a:p>
          <a:p>
            <a:endParaRPr lang="tr-TR" sz="2400" dirty="0"/>
          </a:p>
        </p:txBody>
      </p:sp>
      <p:pic>
        <p:nvPicPr>
          <p:cNvPr id="7" name="Resim Yer Tutucusu 6"/>
          <p:cNvPicPr>
            <a:picLocks noGrp="1" noChangeAspect="1"/>
          </p:cNvPicPr>
          <p:nvPr>
            <p:ph type="pic" idx="1"/>
          </p:nvPr>
        </p:nvPicPr>
        <p:blipFill>
          <a:blip r:embed="rId2"/>
          <a:srcRect l="7862" r="7862"/>
          <a:stretch>
            <a:fillRect/>
          </a:stretch>
        </p:blipFill>
        <p:spPr>
          <a:xfrm>
            <a:off x="65988" y="0"/>
            <a:ext cx="2922309" cy="2880012"/>
          </a:xfrm>
          <a:prstGeom prst="rect">
            <a:avLst/>
          </a:prstGeom>
        </p:spPr>
      </p:pic>
      <p:pic>
        <p:nvPicPr>
          <p:cNvPr id="8" name="Resim 7"/>
          <p:cNvPicPr>
            <a:picLocks noChangeAspect="1"/>
          </p:cNvPicPr>
          <p:nvPr/>
        </p:nvPicPr>
        <p:blipFill>
          <a:blip r:embed="rId3"/>
          <a:stretch>
            <a:fillRect/>
          </a:stretch>
        </p:blipFill>
        <p:spPr>
          <a:xfrm>
            <a:off x="4614144" y="1"/>
            <a:ext cx="2219522" cy="2287620"/>
          </a:xfrm>
          <a:prstGeom prst="rect">
            <a:avLst/>
          </a:prstGeom>
        </p:spPr>
      </p:pic>
      <p:pic>
        <p:nvPicPr>
          <p:cNvPr id="9" name="Resim 8"/>
          <p:cNvPicPr>
            <a:picLocks noChangeAspect="1"/>
          </p:cNvPicPr>
          <p:nvPr/>
        </p:nvPicPr>
        <p:blipFill>
          <a:blip r:embed="rId4"/>
          <a:stretch>
            <a:fillRect/>
          </a:stretch>
        </p:blipFill>
        <p:spPr>
          <a:xfrm>
            <a:off x="8578391" y="115232"/>
            <a:ext cx="3247257" cy="2764780"/>
          </a:xfrm>
          <a:prstGeom prst="rect">
            <a:avLst/>
          </a:prstGeom>
        </p:spPr>
      </p:pic>
    </p:spTree>
    <p:extLst>
      <p:ext uri="{BB962C8B-B14F-4D97-AF65-F5344CB8AC3E}">
        <p14:creationId xmlns:p14="http://schemas.microsoft.com/office/powerpoint/2010/main" val="4023833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5183188" cy="1600200"/>
          </a:xfrm>
        </p:spPr>
        <p:txBody>
          <a:bodyPr/>
          <a:lstStyle/>
          <a:p>
            <a:r>
              <a:rPr lang="tr-TR" dirty="0">
                <a:solidFill>
                  <a:schemeClr val="accent5">
                    <a:lumMod val="50000"/>
                  </a:schemeClr>
                </a:solidFill>
                <a:latin typeface="Comic Sans MS" panose="030F0702030302020204" pitchFamily="66" charset="0"/>
              </a:rPr>
              <a:t>SÖZLÜ İLETİŞİM </a:t>
            </a:r>
            <a:endParaRPr lang="tr-TR" dirty="0"/>
          </a:p>
        </p:txBody>
      </p:sp>
      <p:sp>
        <p:nvSpPr>
          <p:cNvPr id="4" name="Metin Yer Tutucusu 3"/>
          <p:cNvSpPr>
            <a:spLocks noGrp="1"/>
          </p:cNvSpPr>
          <p:nvPr>
            <p:ph type="body" sz="half" idx="2"/>
          </p:nvPr>
        </p:nvSpPr>
        <p:spPr>
          <a:xfrm>
            <a:off x="0" y="1791093"/>
            <a:ext cx="5183188" cy="5066906"/>
          </a:xfrm>
        </p:spPr>
        <p:txBody>
          <a:bodyPr/>
          <a:lstStyle/>
          <a:p>
            <a:r>
              <a:rPr lang="tr-TR" sz="3200" dirty="0">
                <a:latin typeface="Comic Sans MS" panose="030F0702030302020204" pitchFamily="66" charset="0"/>
              </a:rPr>
              <a:t>Dil ile iletişimde kişilerin </a:t>
            </a:r>
            <a:endParaRPr lang="tr-TR" sz="3200" dirty="0" smtClean="0">
              <a:latin typeface="Comic Sans MS" panose="030F0702030302020204" pitchFamily="66" charset="0"/>
            </a:endParaRPr>
          </a:p>
          <a:p>
            <a:r>
              <a:rPr lang="tr-TR" sz="3200" dirty="0" smtClean="0">
                <a:latin typeface="Comic Sans MS" panose="030F0702030302020204" pitchFamily="66" charset="0"/>
              </a:rPr>
              <a:t>“</a:t>
            </a:r>
            <a:r>
              <a:rPr lang="tr-TR" sz="3200" dirty="0" smtClean="0">
                <a:solidFill>
                  <a:srgbClr val="002060"/>
                </a:solidFill>
                <a:latin typeface="Comic Sans MS" panose="030F0702030302020204" pitchFamily="66" charset="0"/>
              </a:rPr>
              <a:t>Ne </a:t>
            </a:r>
            <a:r>
              <a:rPr lang="tr-TR" sz="3200" dirty="0">
                <a:solidFill>
                  <a:srgbClr val="002060"/>
                </a:solidFill>
                <a:latin typeface="Comic Sans MS" panose="030F0702030302020204" pitchFamily="66" charset="0"/>
              </a:rPr>
              <a:t>söyledikleri</a:t>
            </a:r>
            <a:r>
              <a:rPr lang="tr-TR" sz="3200" dirty="0">
                <a:latin typeface="Comic Sans MS" panose="030F0702030302020204" pitchFamily="66" charset="0"/>
              </a:rPr>
              <a:t>”, dil – ötesi iletişimde </a:t>
            </a:r>
            <a:r>
              <a:rPr lang="tr-TR" sz="3200" dirty="0" smtClean="0">
                <a:latin typeface="Comic Sans MS" panose="030F0702030302020204" pitchFamily="66" charset="0"/>
              </a:rPr>
              <a:t>“</a:t>
            </a:r>
            <a:r>
              <a:rPr lang="tr-TR" sz="3200" dirty="0" smtClean="0">
                <a:solidFill>
                  <a:srgbClr val="002060"/>
                </a:solidFill>
                <a:latin typeface="Comic Sans MS" panose="030F0702030302020204" pitchFamily="66" charset="0"/>
              </a:rPr>
              <a:t>Nasıl </a:t>
            </a:r>
            <a:r>
              <a:rPr lang="tr-TR" sz="3200" dirty="0">
                <a:solidFill>
                  <a:srgbClr val="002060"/>
                </a:solidFill>
                <a:latin typeface="Comic Sans MS" panose="030F0702030302020204" pitchFamily="66" charset="0"/>
              </a:rPr>
              <a:t>söyledikleri”</a:t>
            </a:r>
            <a:r>
              <a:rPr lang="tr-TR" sz="3200" dirty="0">
                <a:latin typeface="Comic Sans MS" panose="030F0702030302020204" pitchFamily="66" charset="0"/>
              </a:rPr>
              <a:t> önemlidir. </a:t>
            </a:r>
            <a:endParaRPr lang="tr-TR" sz="3200" dirty="0" smtClean="0">
              <a:latin typeface="Comic Sans MS" panose="030F0702030302020204" pitchFamily="66" charset="0"/>
            </a:endParaRPr>
          </a:p>
          <a:p>
            <a:r>
              <a:rPr lang="tr-TR" sz="3200" dirty="0" smtClean="0">
                <a:latin typeface="Comic Sans MS" panose="030F0702030302020204" pitchFamily="66" charset="0"/>
              </a:rPr>
              <a:t>Karşımızdakilerin </a:t>
            </a:r>
            <a:r>
              <a:rPr lang="tr-TR" sz="3200" dirty="0">
                <a:latin typeface="Comic Sans MS" panose="030F0702030302020204" pitchFamily="66" charset="0"/>
              </a:rPr>
              <a:t>söylediklerinin kapsamı kadar, ses tonundaki canlılık da bizi </a:t>
            </a:r>
            <a:r>
              <a:rPr lang="tr-TR" sz="3200" dirty="0" smtClean="0">
                <a:latin typeface="Comic Sans MS" panose="030F0702030302020204" pitchFamily="66" charset="0"/>
              </a:rPr>
              <a:t>ilgilendirir.</a:t>
            </a:r>
            <a:endParaRPr lang="tr-TR" sz="3200" dirty="0"/>
          </a:p>
          <a:p>
            <a:endParaRPr lang="tr-TR" dirty="0"/>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2325" r="2325"/>
          <a:stretch>
            <a:fillRect/>
          </a:stretch>
        </p:blipFill>
        <p:spPr>
          <a:xfrm>
            <a:off x="5183188" y="0"/>
            <a:ext cx="7008812" cy="6857999"/>
          </a:xfrm>
          <a:prstGeom prst="rect">
            <a:avLst/>
          </a:prstGeom>
        </p:spPr>
      </p:pic>
    </p:spTree>
    <p:extLst>
      <p:ext uri="{BB962C8B-B14F-4D97-AF65-F5344CB8AC3E}">
        <p14:creationId xmlns:p14="http://schemas.microsoft.com/office/powerpoint/2010/main" val="148893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4197725" cy="1138844"/>
          </a:xfrm>
        </p:spPr>
        <p:txBody>
          <a:bodyPr>
            <a:noAutofit/>
          </a:bodyPr>
          <a:lstStyle/>
          <a:p>
            <a:r>
              <a:rPr lang="tr-TR" dirty="0">
                <a:latin typeface="Comic Sans MS" panose="030F0702030302020204" pitchFamily="66" charset="0"/>
              </a:rPr>
              <a:t>“</a:t>
            </a:r>
            <a:r>
              <a:rPr lang="tr-TR" dirty="0" smtClean="0">
                <a:latin typeface="Comic Sans MS" panose="030F0702030302020204" pitchFamily="66" charset="0"/>
              </a:rPr>
              <a:t>Buraya Gel.”</a:t>
            </a:r>
            <a:endParaRPr lang="tr-TR" dirty="0">
              <a:latin typeface="Comic Sans MS" panose="030F0702030302020204" pitchFamily="66" charset="0"/>
            </a:endParaRPr>
          </a:p>
        </p:txBody>
      </p:sp>
      <p:sp>
        <p:nvSpPr>
          <p:cNvPr id="3" name="Resim Yer Tutucusu 2"/>
          <p:cNvSpPr>
            <a:spLocks noGrp="1"/>
          </p:cNvSpPr>
          <p:nvPr>
            <p:ph type="pic" idx="1"/>
          </p:nvPr>
        </p:nvSpPr>
        <p:spPr>
          <a:xfrm>
            <a:off x="6019800" y="987425"/>
            <a:ext cx="5335588" cy="5870575"/>
          </a:xfrm>
        </p:spPr>
      </p:sp>
      <p:sp>
        <p:nvSpPr>
          <p:cNvPr id="4" name="Metin Yer Tutucusu 3"/>
          <p:cNvSpPr>
            <a:spLocks noGrp="1"/>
          </p:cNvSpPr>
          <p:nvPr>
            <p:ph type="body" sz="half" idx="2"/>
          </p:nvPr>
        </p:nvSpPr>
        <p:spPr>
          <a:xfrm>
            <a:off x="0" y="1679171"/>
            <a:ext cx="5975759" cy="5178829"/>
          </a:xfrm>
        </p:spPr>
        <p:txBody>
          <a:bodyPr>
            <a:normAutofit/>
          </a:bodyPr>
          <a:lstStyle/>
          <a:p>
            <a:endParaRPr lang="tr-TR" dirty="0" smtClean="0"/>
          </a:p>
          <a:p>
            <a:endParaRPr lang="tr-TR" dirty="0"/>
          </a:p>
          <a:p>
            <a:r>
              <a:rPr lang="tr-TR" sz="2400" dirty="0" smtClean="0">
                <a:latin typeface="Comic Sans MS" panose="030F0702030302020204" pitchFamily="66" charset="0"/>
              </a:rPr>
              <a:t>Bu </a:t>
            </a:r>
            <a:r>
              <a:rPr lang="tr-TR" sz="2400" dirty="0">
                <a:latin typeface="Comic Sans MS" panose="030F0702030302020204" pitchFamily="66" charset="0"/>
              </a:rPr>
              <a:t>cümle </a:t>
            </a:r>
            <a:r>
              <a:rPr lang="tr-TR" sz="2400" dirty="0" smtClean="0">
                <a:solidFill>
                  <a:srgbClr val="FF0000"/>
                </a:solidFill>
                <a:latin typeface="Comic Sans MS" panose="030F0702030302020204" pitchFamily="66" charset="0"/>
              </a:rPr>
              <a:t>KIRICI</a:t>
            </a:r>
            <a:r>
              <a:rPr lang="tr-TR" sz="2400" dirty="0" smtClean="0">
                <a:solidFill>
                  <a:srgbClr val="002060"/>
                </a:solidFill>
                <a:latin typeface="Comic Sans MS" panose="030F0702030302020204" pitchFamily="66" charset="0"/>
              </a:rPr>
              <a:t> </a:t>
            </a:r>
            <a:r>
              <a:rPr lang="tr-TR" sz="2400" dirty="0" smtClean="0">
                <a:latin typeface="Comic Sans MS" panose="030F0702030302020204" pitchFamily="66" charset="0"/>
              </a:rPr>
              <a:t>nasıl </a:t>
            </a:r>
            <a:r>
              <a:rPr lang="tr-TR" sz="2400" dirty="0">
                <a:latin typeface="Comic Sans MS" panose="030F0702030302020204" pitchFamily="66" charset="0"/>
              </a:rPr>
              <a:t>algılanır</a:t>
            </a:r>
            <a:r>
              <a:rPr lang="tr-TR" sz="2400" dirty="0" smtClean="0">
                <a:latin typeface="Comic Sans MS" panose="030F0702030302020204" pitchFamily="66" charset="0"/>
              </a:rPr>
              <a:t>?</a:t>
            </a:r>
          </a:p>
          <a:p>
            <a:endParaRPr lang="tr-TR" sz="2400" dirty="0" smtClean="0">
              <a:latin typeface="Comic Sans MS" panose="030F0702030302020204" pitchFamily="66" charset="0"/>
            </a:endParaRPr>
          </a:p>
          <a:p>
            <a:r>
              <a:rPr lang="tr-TR" sz="2400" dirty="0" smtClean="0">
                <a:latin typeface="Comic Sans MS" panose="030F0702030302020204" pitchFamily="66" charset="0"/>
              </a:rPr>
              <a:t>Aynı </a:t>
            </a:r>
            <a:r>
              <a:rPr lang="tr-TR" sz="2400" dirty="0">
                <a:latin typeface="Comic Sans MS" panose="030F0702030302020204" pitchFamily="66" charset="0"/>
              </a:rPr>
              <a:t>cümle </a:t>
            </a:r>
            <a:r>
              <a:rPr lang="tr-TR" sz="2400" dirty="0" smtClean="0">
                <a:solidFill>
                  <a:srgbClr val="00B050"/>
                </a:solidFill>
                <a:latin typeface="Comic Sans MS" panose="030F0702030302020204" pitchFamily="66" charset="0"/>
              </a:rPr>
              <a:t>YAPICI</a:t>
            </a:r>
            <a:r>
              <a:rPr lang="tr-TR" sz="2400" dirty="0" smtClean="0">
                <a:latin typeface="Comic Sans MS" panose="030F0702030302020204" pitchFamily="66" charset="0"/>
              </a:rPr>
              <a:t> </a:t>
            </a:r>
            <a:r>
              <a:rPr lang="tr-TR" sz="2400" dirty="0">
                <a:latin typeface="Comic Sans MS" panose="030F0702030302020204" pitchFamily="66" charset="0"/>
              </a:rPr>
              <a:t>nasıl </a:t>
            </a:r>
            <a:r>
              <a:rPr lang="tr-TR" sz="2400" dirty="0" smtClean="0">
                <a:latin typeface="Comic Sans MS" panose="030F0702030302020204" pitchFamily="66" charset="0"/>
              </a:rPr>
              <a:t>söylenebilir?</a:t>
            </a:r>
          </a:p>
          <a:p>
            <a:endParaRPr lang="tr-TR" sz="2400" dirty="0" smtClean="0">
              <a:latin typeface="Comic Sans MS" panose="030F0702030302020204" pitchFamily="66" charset="0"/>
            </a:endParaRPr>
          </a:p>
          <a:p>
            <a:r>
              <a:rPr lang="tr-TR" sz="2400" dirty="0" smtClean="0">
                <a:solidFill>
                  <a:srgbClr val="FF0000"/>
                </a:solidFill>
                <a:latin typeface="Comic Sans MS" panose="030F0702030302020204" pitchFamily="66" charset="0"/>
              </a:rPr>
              <a:t>5 Öğrencimizi Sahneye Alıp Durum Kartlarını Dağıtıp Sonucu birlikte izleyelim mi?</a:t>
            </a:r>
          </a:p>
          <a:p>
            <a:endParaRPr lang="tr-TR" sz="2400" dirty="0">
              <a:latin typeface="Comic Sans MS" panose="030F0702030302020204" pitchFamily="66" charset="0"/>
            </a:endParaRPr>
          </a:p>
          <a:p>
            <a:r>
              <a:rPr lang="tr-TR" sz="2400" dirty="0">
                <a:latin typeface="Comic Sans MS" panose="030F0702030302020204" pitchFamily="66" charset="0"/>
              </a:rPr>
              <a:t>👉 Çıkarım: </a:t>
            </a:r>
            <a:r>
              <a:rPr lang="tr-TR" sz="2400" i="1" dirty="0">
                <a:latin typeface="Comic Sans MS" panose="030F0702030302020204" pitchFamily="66" charset="0"/>
              </a:rPr>
              <a:t>Tonlama, beden dili ve üslup iletişimi değiştirir.</a:t>
            </a:r>
            <a:endParaRPr lang="tr-TR" sz="2400" dirty="0">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6019800" y="987425"/>
            <a:ext cx="5379629" cy="5870575"/>
          </a:xfrm>
          <a:prstGeom prst="rect">
            <a:avLst/>
          </a:prstGeom>
        </p:spPr>
      </p:pic>
    </p:spTree>
    <p:extLst>
      <p:ext uri="{BB962C8B-B14F-4D97-AF65-F5344CB8AC3E}">
        <p14:creationId xmlns:p14="http://schemas.microsoft.com/office/powerpoint/2010/main" val="1846638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12192001" cy="1690688"/>
          </a:xfrm>
        </p:spPr>
        <p:txBody>
          <a:bodyPr>
            <a:normAutofit/>
          </a:bodyPr>
          <a:lstStyle/>
          <a:p>
            <a:pPr algn="ctr"/>
            <a:r>
              <a:rPr lang="tr-TR" sz="3600" dirty="0">
                <a:solidFill>
                  <a:schemeClr val="accent5">
                    <a:lumMod val="50000"/>
                  </a:schemeClr>
                </a:solidFill>
                <a:latin typeface="Comic Sans MS" panose="030F0702030302020204" pitchFamily="66" charset="0"/>
              </a:rPr>
              <a:t>SÖZLÜ </a:t>
            </a:r>
            <a:r>
              <a:rPr lang="tr-TR" sz="3600" dirty="0" smtClean="0">
                <a:solidFill>
                  <a:schemeClr val="accent5">
                    <a:lumMod val="50000"/>
                  </a:schemeClr>
                </a:solidFill>
                <a:latin typeface="Comic Sans MS" panose="030F0702030302020204" pitchFamily="66" charset="0"/>
              </a:rPr>
              <a:t>İLETİŞİMİN AVANTAJ VE DEZAVANTAJLARI </a:t>
            </a:r>
            <a:endParaRPr lang="tr-TR" sz="3600" dirty="0"/>
          </a:p>
        </p:txBody>
      </p:sp>
      <p:sp>
        <p:nvSpPr>
          <p:cNvPr id="3" name="Metin Yer Tutucusu 2"/>
          <p:cNvSpPr>
            <a:spLocks noGrp="1"/>
          </p:cNvSpPr>
          <p:nvPr>
            <p:ph type="body" idx="1"/>
          </p:nvPr>
        </p:nvSpPr>
        <p:spPr>
          <a:xfrm>
            <a:off x="0" y="1442301"/>
            <a:ext cx="5997575" cy="1062774"/>
          </a:xfrm>
        </p:spPr>
        <p:txBody>
          <a:bodyPr>
            <a:normAutofit/>
          </a:bodyPr>
          <a:lstStyle/>
          <a:p>
            <a:r>
              <a:rPr lang="tr-TR" sz="3200" dirty="0" smtClean="0">
                <a:solidFill>
                  <a:srgbClr val="002060"/>
                </a:solidFill>
              </a:rPr>
              <a:t>AVANTAJLARI: </a:t>
            </a:r>
            <a:endParaRPr lang="tr-TR" sz="3200" dirty="0">
              <a:solidFill>
                <a:srgbClr val="002060"/>
              </a:solidFill>
            </a:endParaRPr>
          </a:p>
        </p:txBody>
      </p:sp>
      <p:sp>
        <p:nvSpPr>
          <p:cNvPr id="4" name="İçerik Yer Tutucusu 3"/>
          <p:cNvSpPr>
            <a:spLocks noGrp="1"/>
          </p:cNvSpPr>
          <p:nvPr>
            <p:ph sz="half" idx="2"/>
          </p:nvPr>
        </p:nvSpPr>
        <p:spPr>
          <a:xfrm>
            <a:off x="0" y="2505075"/>
            <a:ext cx="5997575" cy="4012071"/>
          </a:xfrm>
        </p:spPr>
        <p:txBody>
          <a:bodyPr>
            <a:normAutofit/>
          </a:bodyPr>
          <a:lstStyle/>
          <a:p>
            <a:r>
              <a:rPr lang="tr-TR" sz="3200" dirty="0" smtClean="0">
                <a:latin typeface="Comic Sans MS" panose="030F0702030302020204" pitchFamily="66" charset="0"/>
              </a:rPr>
              <a:t>Soru </a:t>
            </a:r>
            <a:r>
              <a:rPr lang="tr-TR" sz="3200" dirty="0">
                <a:latin typeface="Comic Sans MS" panose="030F0702030302020204" pitchFamily="66" charset="0"/>
              </a:rPr>
              <a:t>sorulabilir, v</a:t>
            </a:r>
            <a:r>
              <a:rPr lang="tr-TR" sz="3200" dirty="0" smtClean="0">
                <a:latin typeface="Comic Sans MS" panose="030F0702030302020204" pitchFamily="66" charset="0"/>
              </a:rPr>
              <a:t>erilen </a:t>
            </a:r>
            <a:r>
              <a:rPr lang="tr-TR" sz="3200" dirty="0">
                <a:latin typeface="Comic Sans MS" panose="030F0702030302020204" pitchFamily="66" charset="0"/>
              </a:rPr>
              <a:t>cevaplar kontrol edilebilir </a:t>
            </a:r>
            <a:r>
              <a:rPr lang="tr-TR" sz="3200" dirty="0" smtClean="0">
                <a:latin typeface="Comic Sans MS" panose="030F0702030302020204" pitchFamily="66" charset="0"/>
              </a:rPr>
              <a:t>.</a:t>
            </a:r>
          </a:p>
          <a:p>
            <a:r>
              <a:rPr lang="tr-TR" sz="3200" dirty="0" smtClean="0">
                <a:latin typeface="Comic Sans MS" panose="030F0702030302020204" pitchFamily="66" charset="0"/>
              </a:rPr>
              <a:t> </a:t>
            </a:r>
            <a:r>
              <a:rPr lang="tr-TR" sz="3200" dirty="0">
                <a:latin typeface="Comic Sans MS" panose="030F0702030302020204" pitchFamily="66" charset="0"/>
              </a:rPr>
              <a:t>A</a:t>
            </a:r>
            <a:r>
              <a:rPr lang="tr-TR" sz="3200" dirty="0" smtClean="0">
                <a:latin typeface="Comic Sans MS" panose="030F0702030302020204" pitchFamily="66" charset="0"/>
              </a:rPr>
              <a:t>nlaşılmayan </a:t>
            </a:r>
            <a:r>
              <a:rPr lang="tr-TR" sz="3200" dirty="0">
                <a:latin typeface="Comic Sans MS" panose="030F0702030302020204" pitchFamily="66" charset="0"/>
              </a:rPr>
              <a:t>konu varsa, açıklık getirilebilir. </a:t>
            </a:r>
            <a:endParaRPr lang="tr-TR" sz="3200" dirty="0" smtClean="0">
              <a:latin typeface="Comic Sans MS" panose="030F0702030302020204" pitchFamily="66" charset="0"/>
            </a:endParaRPr>
          </a:p>
          <a:p>
            <a:r>
              <a:rPr lang="tr-TR" sz="3200" dirty="0" smtClean="0">
                <a:latin typeface="Comic Sans MS" panose="030F0702030302020204" pitchFamily="66" charset="0"/>
              </a:rPr>
              <a:t>Eş </a:t>
            </a:r>
            <a:r>
              <a:rPr lang="tr-TR" sz="3200" dirty="0">
                <a:latin typeface="Comic Sans MS" panose="030F0702030302020204" pitchFamily="66" charset="0"/>
              </a:rPr>
              <a:t>zamanlı olarak geri bildirimde bulunulabilir.</a:t>
            </a:r>
            <a:endParaRPr lang="tr-TR" sz="3200" dirty="0"/>
          </a:p>
        </p:txBody>
      </p:sp>
      <p:sp>
        <p:nvSpPr>
          <p:cNvPr id="5" name="Metin Yer Tutucusu 4"/>
          <p:cNvSpPr>
            <a:spLocks noGrp="1"/>
          </p:cNvSpPr>
          <p:nvPr>
            <p:ph type="body" sz="quarter" idx="3"/>
          </p:nvPr>
        </p:nvSpPr>
        <p:spPr/>
        <p:txBody>
          <a:bodyPr>
            <a:normAutofit/>
          </a:bodyPr>
          <a:lstStyle/>
          <a:p>
            <a:r>
              <a:rPr lang="tr-TR" sz="3200" dirty="0" smtClean="0">
                <a:solidFill>
                  <a:srgbClr val="FF0000"/>
                </a:solidFill>
              </a:rPr>
              <a:t>DEZAVANTAJLARI:</a:t>
            </a:r>
            <a:endParaRPr lang="tr-TR" sz="3200" dirty="0">
              <a:solidFill>
                <a:srgbClr val="FF0000"/>
              </a:solidFill>
            </a:endParaRPr>
          </a:p>
        </p:txBody>
      </p:sp>
      <p:sp>
        <p:nvSpPr>
          <p:cNvPr id="6" name="İçerik Yer Tutucusu 5"/>
          <p:cNvSpPr>
            <a:spLocks noGrp="1"/>
          </p:cNvSpPr>
          <p:nvPr>
            <p:ph sz="quarter" idx="4"/>
          </p:nvPr>
        </p:nvSpPr>
        <p:spPr>
          <a:xfrm>
            <a:off x="6172200" y="2505074"/>
            <a:ext cx="6019800" cy="4282225"/>
          </a:xfrm>
        </p:spPr>
        <p:txBody>
          <a:bodyPr>
            <a:normAutofit lnSpcReduction="10000"/>
          </a:bodyPr>
          <a:lstStyle/>
          <a:p>
            <a:r>
              <a:rPr lang="tr-TR" sz="3200" b="1" dirty="0" smtClean="0">
                <a:solidFill>
                  <a:srgbClr val="FF0000"/>
                </a:solidFill>
                <a:latin typeface="Comic Sans MS" panose="030F0702030302020204" pitchFamily="66" charset="0"/>
              </a:rPr>
              <a:t>Söylenen </a:t>
            </a:r>
            <a:r>
              <a:rPr lang="tr-TR" sz="3200" b="1" dirty="0">
                <a:solidFill>
                  <a:srgbClr val="FF0000"/>
                </a:solidFill>
                <a:latin typeface="Comic Sans MS" panose="030F0702030302020204" pitchFamily="66" charset="0"/>
              </a:rPr>
              <a:t>bir kelimenin yazıya oranla yanlış anlaşılma ihtimali yüksektir</a:t>
            </a:r>
            <a:r>
              <a:rPr lang="tr-TR" sz="3200" b="1" dirty="0" smtClean="0">
                <a:solidFill>
                  <a:srgbClr val="FF0000"/>
                </a:solidFill>
                <a:latin typeface="Comic Sans MS" panose="030F0702030302020204" pitchFamily="66" charset="0"/>
              </a:rPr>
              <a:t>.</a:t>
            </a:r>
          </a:p>
          <a:p>
            <a:r>
              <a:rPr lang="tr-TR" sz="3200" b="1" dirty="0" smtClean="0">
                <a:solidFill>
                  <a:srgbClr val="FF0000"/>
                </a:solidFill>
                <a:latin typeface="Comic Sans MS" panose="030F0702030302020204" pitchFamily="66" charset="0"/>
              </a:rPr>
              <a:t> </a:t>
            </a:r>
            <a:r>
              <a:rPr lang="tr-TR" sz="3200" b="1" dirty="0">
                <a:solidFill>
                  <a:srgbClr val="FF0000"/>
                </a:solidFill>
                <a:latin typeface="Comic Sans MS" panose="030F0702030302020204" pitchFamily="66" charset="0"/>
              </a:rPr>
              <a:t>Sözlü mesajların unutulma ve değişikliğe uğrama yönü de vardır</a:t>
            </a:r>
            <a:r>
              <a:rPr lang="tr-TR" sz="3200" b="1" dirty="0" smtClean="0">
                <a:solidFill>
                  <a:srgbClr val="FF0000"/>
                </a:solidFill>
                <a:latin typeface="Comic Sans MS" panose="030F0702030302020204" pitchFamily="66" charset="0"/>
              </a:rPr>
              <a:t>.</a:t>
            </a:r>
          </a:p>
          <a:p>
            <a:r>
              <a:rPr lang="tr-TR" sz="3200" b="1" dirty="0" smtClean="0">
                <a:solidFill>
                  <a:srgbClr val="FF0000"/>
                </a:solidFill>
                <a:latin typeface="Comic Sans MS" panose="030F0702030302020204" pitchFamily="66" charset="0"/>
              </a:rPr>
              <a:t>10 kişiyle Kulaktan kulağa oynayarak deneyimleyelim mi?</a:t>
            </a:r>
            <a:endParaRPr lang="tr-TR" sz="3200" b="1" dirty="0">
              <a:solidFill>
                <a:srgbClr val="FF0000"/>
              </a:solidFill>
              <a:latin typeface="Comic Sans MS" panose="030F0702030302020204" pitchFamily="66" charset="0"/>
            </a:endParaRPr>
          </a:p>
          <a:p>
            <a:endParaRPr lang="tr-TR" sz="3200" dirty="0"/>
          </a:p>
        </p:txBody>
      </p:sp>
    </p:spTree>
    <p:extLst>
      <p:ext uri="{BB962C8B-B14F-4D97-AF65-F5344CB8AC3E}">
        <p14:creationId xmlns:p14="http://schemas.microsoft.com/office/powerpoint/2010/main" val="256860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6704</TotalTime>
  <Words>2245</Words>
  <Application>Microsoft Office PowerPoint</Application>
  <PresentationFormat>Geniş ekran</PresentationFormat>
  <Paragraphs>326</Paragraphs>
  <Slides>40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vt:lpstr>
      <vt:lpstr>Calibri</vt:lpstr>
      <vt:lpstr>Calibri Light</vt:lpstr>
      <vt:lpstr>Comic Sans MS</vt:lpstr>
      <vt:lpstr>Verdana</vt:lpstr>
      <vt:lpstr>Wingdings</vt:lpstr>
      <vt:lpstr>1_Office Teması</vt:lpstr>
      <vt:lpstr>KİŞİLER ARASI İLETİŞİM EĞİTİMİ</vt:lpstr>
      <vt:lpstr>İLETİŞİM NEDİR? İletişim sadece konuşmak değil, aynı zamanda dinlemek, anlamak ve hissetmektir.</vt:lpstr>
      <vt:lpstr>İLETİŞİM KURMAMIZIN TEMEL AMACI</vt:lpstr>
      <vt:lpstr>İLETİŞİM AŞAMALARI Kaynak- Mesaj- Kanal- Alıcı- Geri Bildirim</vt:lpstr>
      <vt:lpstr>İLETİŞİM ÇEŞİTLERİ </vt:lpstr>
      <vt:lpstr>                              İLETİŞİM ÇEŞİTLERİ</vt:lpstr>
      <vt:lpstr>SÖZLÜ İLETİŞİM </vt:lpstr>
      <vt:lpstr>“Buraya Gel.”</vt:lpstr>
      <vt:lpstr>SÖZLÜ İLETİŞİMİN AVANTAJ VE DEZAVANTAJLARI </vt:lpstr>
      <vt:lpstr>VERİLEN MESAJ</vt:lpstr>
      <vt:lpstr>VERİLEN MESAJ</vt:lpstr>
      <vt:lpstr>YAZILI İLETİŞİM :Bilgilerin ve duyguların yazı aracılığıyla aktarılmasını sağlayan bir iletişim biçimidir.</vt:lpstr>
      <vt:lpstr>YAZILI İLETİŞİMİN DEZAVANTAJLARI</vt:lpstr>
      <vt:lpstr>PowerPoint Sunusu</vt:lpstr>
      <vt:lpstr>SÖZSÜZ İLETİŞİM</vt:lpstr>
      <vt:lpstr>GERİ BİLDİRİLEN MESAJ???</vt:lpstr>
      <vt:lpstr>VERİLEN MESAJ</vt:lpstr>
      <vt:lpstr>PowerPoint Sunusu</vt:lpstr>
      <vt:lpstr>PowerPoint Sunusu</vt:lpstr>
      <vt:lpstr>KURUM İÇİ İLETİŞİM</vt:lpstr>
      <vt:lpstr>Amire Hitapta Dikkat Edilecek Noktalar</vt:lpstr>
      <vt:lpstr>Kurumsal İletişimde Saygının Önemi</vt:lpstr>
      <vt:lpstr>İletişimin Kurumlara Katkıları</vt:lpstr>
      <vt:lpstr>1. İş Birliğini Artırır</vt:lpstr>
      <vt:lpstr>🎲 OYUN: KÖPRÜ KURMA OYUNU Amaç: Katılımcıların iletişim ve iş birliği olmadan bir hedefe ulaşmanın zor olduğunu deneyimlemelerini sağlamak. </vt:lpstr>
      <vt:lpstr>2. Çalışan Motivasyonunu Yükseltir</vt:lpstr>
      <vt:lpstr>🎲 OYUN: MOTİVASYON ZİNCİRİ</vt:lpstr>
      <vt:lpstr>3. Kurum Kültürünü Güçlendirir</vt:lpstr>
      <vt:lpstr>🎲 OYUN: ORTAK DEĞERLER AĞACI Amaç: Çalışanların kurumun değerlerini, kültürünü ve ortak hedeflerini fark etmelerini sağlamak ve kurum aidiyetini güçlendirmek. </vt:lpstr>
      <vt:lpstr>PowerPoint Sunusu</vt:lpstr>
      <vt:lpstr>4. Çatışmaları Azaltır ve Sorun Çözmeyi Kolaylaştırır</vt:lpstr>
      <vt:lpstr>PowerPoint Sunusu</vt:lpstr>
      <vt:lpstr>5. Kurumsal Verimliliği Artırır</vt:lpstr>
      <vt:lpstr>PowerPoint Sunusu</vt:lpstr>
      <vt:lpstr>PowerPoint Sunusu</vt:lpstr>
      <vt:lpstr>6. Kuruma Güven ve Aidiyet Duygusu Kazandırır</vt:lpstr>
      <vt:lpstr>PowerPoint Sunusu</vt:lpstr>
      <vt:lpstr>PowerPoint Sunusu</vt:lpstr>
      <vt:lpstr>Sonuç olarak işyerinde kişiler arası iletişim;</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user70</dc:creator>
  <cp:lastModifiedBy>user</cp:lastModifiedBy>
  <cp:revision>347</cp:revision>
  <dcterms:created xsi:type="dcterms:W3CDTF">2025-03-18T09:02:31Z</dcterms:created>
  <dcterms:modified xsi:type="dcterms:W3CDTF">2026-03-09T07:37:13Z</dcterms:modified>
</cp:coreProperties>
</file>