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0"/>
  </p:notesMasterIdLst>
  <p:sldIdLst>
    <p:sldId id="378" r:id="rId2"/>
    <p:sldId id="444" r:id="rId3"/>
    <p:sldId id="436" r:id="rId4"/>
    <p:sldId id="448" r:id="rId5"/>
    <p:sldId id="438" r:id="rId6"/>
    <p:sldId id="442" r:id="rId7"/>
    <p:sldId id="434" r:id="rId8"/>
    <p:sldId id="445" r:id="rId9"/>
    <p:sldId id="435" r:id="rId10"/>
    <p:sldId id="439" r:id="rId11"/>
    <p:sldId id="441" r:id="rId12"/>
    <p:sldId id="447" r:id="rId13"/>
    <p:sldId id="449" r:id="rId14"/>
    <p:sldId id="451" r:id="rId15"/>
    <p:sldId id="452" r:id="rId16"/>
    <p:sldId id="453" r:id="rId17"/>
    <p:sldId id="455" r:id="rId18"/>
    <p:sldId id="301" r:id="rId19"/>
  </p:sldIdLst>
  <p:sldSz cx="9144000" cy="6858000" type="screen4x3"/>
  <p:notesSz cx="6724650" cy="97742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F4898FA4-095A-4DF6-9598-0204D9E999F1}">
          <p14:sldIdLst>
            <p14:sldId id="378"/>
            <p14:sldId id="444"/>
            <p14:sldId id="436"/>
            <p14:sldId id="448"/>
            <p14:sldId id="438"/>
            <p14:sldId id="442"/>
            <p14:sldId id="434"/>
            <p14:sldId id="445"/>
            <p14:sldId id="435"/>
            <p14:sldId id="439"/>
            <p14:sldId id="441"/>
            <p14:sldId id="447"/>
            <p14:sldId id="449"/>
            <p14:sldId id="451"/>
            <p14:sldId id="452"/>
            <p14:sldId id="453"/>
            <p14:sldId id="455"/>
          </p14:sldIdLst>
        </p14:section>
        <p14:section name="Başlıksız Bölüm" id="{5B1D578F-6212-4878-9A38-577C39CDD65B}">
          <p14:sldIdLst>
            <p14:sldId id="30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64" autoAdjust="0"/>
    <p:restoredTop sz="78435" autoAdjust="0"/>
  </p:normalViewPr>
  <p:slideViewPr>
    <p:cSldViewPr snapToGrid="0">
      <p:cViewPr varScale="1">
        <p:scale>
          <a:sx n="64" d="100"/>
          <a:sy n="64" d="100"/>
        </p:scale>
        <p:origin x="1968" y="72"/>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14015" cy="490409"/>
          </a:xfrm>
          <a:prstGeom prst="rect">
            <a:avLst/>
          </a:prstGeom>
        </p:spPr>
        <p:txBody>
          <a:bodyPr vert="horz" lIns="91861" tIns="45930" rIns="91861" bIns="45930" rtlCol="0"/>
          <a:lstStyle>
            <a:lvl1pPr algn="l">
              <a:defRPr sz="1200"/>
            </a:lvl1pPr>
          </a:lstStyle>
          <a:p>
            <a:endParaRPr lang="tr-TR"/>
          </a:p>
        </p:txBody>
      </p:sp>
      <p:sp>
        <p:nvSpPr>
          <p:cNvPr id="3" name="Veri Yer Tutucusu 2"/>
          <p:cNvSpPr>
            <a:spLocks noGrp="1"/>
          </p:cNvSpPr>
          <p:nvPr>
            <p:ph type="dt" idx="1"/>
          </p:nvPr>
        </p:nvSpPr>
        <p:spPr>
          <a:xfrm>
            <a:off x="3809079" y="0"/>
            <a:ext cx="2914015" cy="490409"/>
          </a:xfrm>
          <a:prstGeom prst="rect">
            <a:avLst/>
          </a:prstGeom>
        </p:spPr>
        <p:txBody>
          <a:bodyPr vert="horz" lIns="91861" tIns="45930" rIns="91861" bIns="45930" rtlCol="0"/>
          <a:lstStyle>
            <a:lvl1pPr algn="r">
              <a:defRPr sz="1200"/>
            </a:lvl1pPr>
          </a:lstStyle>
          <a:p>
            <a:fld id="{30D90DFD-5265-43EA-BA4D-50A4ED32B7BA}" type="datetimeFigureOut">
              <a:rPr lang="tr-TR" smtClean="0"/>
              <a:t>10.03.2026</a:t>
            </a:fld>
            <a:endParaRPr lang="tr-TR"/>
          </a:p>
        </p:txBody>
      </p:sp>
      <p:sp>
        <p:nvSpPr>
          <p:cNvPr id="4" name="Slayt Görüntüsü Yer Tutucusu 3"/>
          <p:cNvSpPr>
            <a:spLocks noGrp="1" noRot="1" noChangeAspect="1"/>
          </p:cNvSpPr>
          <p:nvPr>
            <p:ph type="sldImg" idx="2"/>
          </p:nvPr>
        </p:nvSpPr>
        <p:spPr>
          <a:xfrm>
            <a:off x="1163638" y="1222375"/>
            <a:ext cx="4397375" cy="3298825"/>
          </a:xfrm>
          <a:prstGeom prst="rect">
            <a:avLst/>
          </a:prstGeom>
          <a:noFill/>
          <a:ln w="12700">
            <a:solidFill>
              <a:prstClr val="black"/>
            </a:solidFill>
          </a:ln>
        </p:spPr>
        <p:txBody>
          <a:bodyPr vert="horz" lIns="91861" tIns="45930" rIns="91861" bIns="45930" rtlCol="0" anchor="ctr"/>
          <a:lstStyle/>
          <a:p>
            <a:endParaRPr lang="tr-TR"/>
          </a:p>
        </p:txBody>
      </p:sp>
      <p:sp>
        <p:nvSpPr>
          <p:cNvPr id="5" name="Not Yer Tutucusu 4"/>
          <p:cNvSpPr>
            <a:spLocks noGrp="1"/>
          </p:cNvSpPr>
          <p:nvPr>
            <p:ph type="body" sz="quarter" idx="3"/>
          </p:nvPr>
        </p:nvSpPr>
        <p:spPr>
          <a:xfrm>
            <a:off x="672465" y="4703852"/>
            <a:ext cx="5379720" cy="3848606"/>
          </a:xfrm>
          <a:prstGeom prst="rect">
            <a:avLst/>
          </a:prstGeom>
        </p:spPr>
        <p:txBody>
          <a:bodyPr vert="horz" lIns="91861" tIns="45930" rIns="91861" bIns="4593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283831"/>
            <a:ext cx="2914015" cy="490408"/>
          </a:xfrm>
          <a:prstGeom prst="rect">
            <a:avLst/>
          </a:prstGeom>
        </p:spPr>
        <p:txBody>
          <a:bodyPr vert="horz" lIns="91861" tIns="45930" rIns="91861" bIns="45930" rtlCol="0" anchor="b"/>
          <a:lstStyle>
            <a:lvl1pPr algn="l">
              <a:defRPr sz="1200"/>
            </a:lvl1pPr>
          </a:lstStyle>
          <a:p>
            <a:endParaRPr lang="tr-TR"/>
          </a:p>
        </p:txBody>
      </p:sp>
      <p:sp>
        <p:nvSpPr>
          <p:cNvPr id="7" name="Slayt Numarası Yer Tutucusu 6"/>
          <p:cNvSpPr>
            <a:spLocks noGrp="1"/>
          </p:cNvSpPr>
          <p:nvPr>
            <p:ph type="sldNum" sz="quarter" idx="5"/>
          </p:nvPr>
        </p:nvSpPr>
        <p:spPr>
          <a:xfrm>
            <a:off x="3809079" y="9283831"/>
            <a:ext cx="2914015" cy="490408"/>
          </a:xfrm>
          <a:prstGeom prst="rect">
            <a:avLst/>
          </a:prstGeom>
        </p:spPr>
        <p:txBody>
          <a:bodyPr vert="horz" lIns="91861" tIns="45930" rIns="91861" bIns="45930" rtlCol="0" anchor="b"/>
          <a:lstStyle>
            <a:lvl1pPr algn="r">
              <a:defRPr sz="1200"/>
            </a:lvl1pPr>
          </a:lstStyle>
          <a:p>
            <a:fld id="{190CA79E-8A2C-4C4F-8011-8CF254C7DDBE}" type="slidenum">
              <a:rPr lang="tr-TR" smtClean="0"/>
              <a:t>‹#›</a:t>
            </a:fld>
            <a:endParaRPr lang="tr-TR"/>
          </a:p>
        </p:txBody>
      </p:sp>
    </p:spTree>
    <p:extLst>
      <p:ext uri="{BB962C8B-B14F-4D97-AF65-F5344CB8AC3E}">
        <p14:creationId xmlns:p14="http://schemas.microsoft.com/office/powerpoint/2010/main" val="3932832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90CA79E-8A2C-4C4F-8011-8CF254C7DDBE}" type="slidenum">
              <a:rPr lang="tr-TR" smtClean="0"/>
              <a:t>1</a:t>
            </a:fld>
            <a:endParaRPr lang="tr-TR"/>
          </a:p>
        </p:txBody>
      </p:sp>
    </p:spTree>
    <p:extLst>
      <p:ext uri="{BB962C8B-B14F-4D97-AF65-F5344CB8AC3E}">
        <p14:creationId xmlns:p14="http://schemas.microsoft.com/office/powerpoint/2010/main" val="1995604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5"/>
          </p:nvPr>
        </p:nvSpPr>
        <p:spPr/>
        <p:txBody>
          <a:bodyPr/>
          <a:lstStyle/>
          <a:p>
            <a:fld id="{190CA79E-8A2C-4C4F-8011-8CF254C7DDBE}" type="slidenum">
              <a:rPr lang="tr-TR" smtClean="0"/>
              <a:t>18</a:t>
            </a:fld>
            <a:endParaRPr lang="tr-TR"/>
          </a:p>
        </p:txBody>
      </p:sp>
    </p:spTree>
    <p:extLst>
      <p:ext uri="{BB962C8B-B14F-4D97-AF65-F5344CB8AC3E}">
        <p14:creationId xmlns:p14="http://schemas.microsoft.com/office/powerpoint/2010/main" val="1014034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6120F9A6-5D02-4391-85C3-51E33B200CB3}" type="datetime1">
              <a:rPr lang="tr-TR" smtClean="0"/>
              <a:t>10.03.2026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9ED81D0-7950-4F5B-90E2-A4762EB3AFBC}" type="slidenum">
              <a:rPr lang="tr-TR" smtClean="0"/>
              <a:t>‹#›</a:t>
            </a:fld>
            <a:endParaRPr lang="tr-TR"/>
          </a:p>
        </p:txBody>
      </p:sp>
    </p:spTree>
    <p:extLst>
      <p:ext uri="{BB962C8B-B14F-4D97-AF65-F5344CB8AC3E}">
        <p14:creationId xmlns:p14="http://schemas.microsoft.com/office/powerpoint/2010/main" val="74895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979B469-7819-4233-9423-0D9F01E98B62}" type="datetime1">
              <a:rPr lang="tr-TR" smtClean="0"/>
              <a:t>10.03.2026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9ED81D0-7950-4F5B-90E2-A4762EB3AFBC}" type="slidenum">
              <a:rPr lang="tr-TR" smtClean="0"/>
              <a:t>‹#›</a:t>
            </a:fld>
            <a:endParaRPr lang="tr-TR"/>
          </a:p>
        </p:txBody>
      </p:sp>
    </p:spTree>
    <p:extLst>
      <p:ext uri="{BB962C8B-B14F-4D97-AF65-F5344CB8AC3E}">
        <p14:creationId xmlns:p14="http://schemas.microsoft.com/office/powerpoint/2010/main" val="3963570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0861CA2-CDE0-4BA3-9CEC-5AD0C3C0C742}" type="datetime1">
              <a:rPr lang="tr-TR" smtClean="0"/>
              <a:t>10.03.2026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9ED81D0-7950-4F5B-90E2-A4762EB3AFBC}" type="slidenum">
              <a:rPr lang="tr-TR" smtClean="0"/>
              <a:t>‹#›</a:t>
            </a:fld>
            <a:endParaRPr lang="tr-TR"/>
          </a:p>
        </p:txBody>
      </p:sp>
    </p:spTree>
    <p:extLst>
      <p:ext uri="{BB962C8B-B14F-4D97-AF65-F5344CB8AC3E}">
        <p14:creationId xmlns:p14="http://schemas.microsoft.com/office/powerpoint/2010/main" val="133443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5FC03E7-B58F-432C-8466-4314F8ACED25}" type="datetime1">
              <a:rPr lang="tr-TR" smtClean="0"/>
              <a:t>10.03.2026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9ED81D0-7950-4F5B-90E2-A4762EB3AFBC}" type="slidenum">
              <a:rPr lang="tr-TR" smtClean="0"/>
              <a:t>‹#›</a:t>
            </a:fld>
            <a:endParaRPr lang="tr-TR"/>
          </a:p>
        </p:txBody>
      </p:sp>
    </p:spTree>
    <p:extLst>
      <p:ext uri="{BB962C8B-B14F-4D97-AF65-F5344CB8AC3E}">
        <p14:creationId xmlns:p14="http://schemas.microsoft.com/office/powerpoint/2010/main" val="3180512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A2CA35B-B65F-40E9-832D-9D0736FF4D7A}" type="datetime1">
              <a:rPr lang="tr-TR" smtClean="0"/>
              <a:t>10.03.2026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9ED81D0-7950-4F5B-90E2-A4762EB3AFBC}" type="slidenum">
              <a:rPr lang="tr-TR" smtClean="0"/>
              <a:t>‹#›</a:t>
            </a:fld>
            <a:endParaRPr lang="tr-TR"/>
          </a:p>
        </p:txBody>
      </p:sp>
    </p:spTree>
    <p:extLst>
      <p:ext uri="{BB962C8B-B14F-4D97-AF65-F5344CB8AC3E}">
        <p14:creationId xmlns:p14="http://schemas.microsoft.com/office/powerpoint/2010/main" val="3687312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6A8C37E-8267-4531-A3D5-AD628BF5ED1A}" type="datetime1">
              <a:rPr lang="tr-TR" smtClean="0"/>
              <a:t>10.03.2026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ED81D0-7950-4F5B-90E2-A4762EB3AFBC}" type="slidenum">
              <a:rPr lang="tr-TR" smtClean="0"/>
              <a:t>‹#›</a:t>
            </a:fld>
            <a:endParaRPr lang="tr-TR"/>
          </a:p>
        </p:txBody>
      </p:sp>
    </p:spTree>
    <p:extLst>
      <p:ext uri="{BB962C8B-B14F-4D97-AF65-F5344CB8AC3E}">
        <p14:creationId xmlns:p14="http://schemas.microsoft.com/office/powerpoint/2010/main" val="2324705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8D996F1-3493-4B57-BFDD-2991CC55818F}" type="datetime1">
              <a:rPr lang="tr-TR" smtClean="0"/>
              <a:t>10.03.2026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9ED81D0-7950-4F5B-90E2-A4762EB3AFBC}" type="slidenum">
              <a:rPr lang="tr-TR" smtClean="0"/>
              <a:t>‹#›</a:t>
            </a:fld>
            <a:endParaRPr lang="tr-TR"/>
          </a:p>
        </p:txBody>
      </p:sp>
    </p:spTree>
    <p:extLst>
      <p:ext uri="{BB962C8B-B14F-4D97-AF65-F5344CB8AC3E}">
        <p14:creationId xmlns:p14="http://schemas.microsoft.com/office/powerpoint/2010/main" val="4067293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7FD2B5E-129C-441F-B246-BBAF29A6AA16}" type="datetime1">
              <a:rPr lang="tr-TR" smtClean="0"/>
              <a:t>10.03.2026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9ED81D0-7950-4F5B-90E2-A4762EB3AFBC}" type="slidenum">
              <a:rPr lang="tr-TR" smtClean="0"/>
              <a:t>‹#›</a:t>
            </a:fld>
            <a:endParaRPr lang="tr-TR"/>
          </a:p>
        </p:txBody>
      </p:sp>
    </p:spTree>
    <p:extLst>
      <p:ext uri="{BB962C8B-B14F-4D97-AF65-F5344CB8AC3E}">
        <p14:creationId xmlns:p14="http://schemas.microsoft.com/office/powerpoint/2010/main" val="129952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073989-23FC-4A99-BD99-E0012585B162}" type="datetime1">
              <a:rPr lang="tr-TR" smtClean="0"/>
              <a:t>10.03.2026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9ED81D0-7950-4F5B-90E2-A4762EB3AFBC}" type="slidenum">
              <a:rPr lang="tr-TR" smtClean="0"/>
              <a:t>‹#›</a:t>
            </a:fld>
            <a:endParaRPr lang="tr-TR"/>
          </a:p>
        </p:txBody>
      </p:sp>
    </p:spTree>
    <p:extLst>
      <p:ext uri="{BB962C8B-B14F-4D97-AF65-F5344CB8AC3E}">
        <p14:creationId xmlns:p14="http://schemas.microsoft.com/office/powerpoint/2010/main" val="3469403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0F28B36-6A57-4E97-8555-A22F1D1A615A}" type="datetime1">
              <a:rPr lang="tr-TR" smtClean="0"/>
              <a:t>10.03.2026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ED81D0-7950-4F5B-90E2-A4762EB3AFBC}" type="slidenum">
              <a:rPr lang="tr-TR" smtClean="0"/>
              <a:t>‹#›</a:t>
            </a:fld>
            <a:endParaRPr lang="tr-TR"/>
          </a:p>
        </p:txBody>
      </p:sp>
    </p:spTree>
    <p:extLst>
      <p:ext uri="{BB962C8B-B14F-4D97-AF65-F5344CB8AC3E}">
        <p14:creationId xmlns:p14="http://schemas.microsoft.com/office/powerpoint/2010/main" val="2891196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BA6922C-CA41-43E1-A8BC-2170546FA189}" type="datetime1">
              <a:rPr lang="tr-TR" smtClean="0"/>
              <a:t>10.03.2026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ED81D0-7950-4F5B-90E2-A4762EB3AFBC}" type="slidenum">
              <a:rPr lang="tr-TR" smtClean="0"/>
              <a:t>‹#›</a:t>
            </a:fld>
            <a:endParaRPr lang="tr-TR"/>
          </a:p>
        </p:txBody>
      </p:sp>
    </p:spTree>
    <p:extLst>
      <p:ext uri="{BB962C8B-B14F-4D97-AF65-F5344CB8AC3E}">
        <p14:creationId xmlns:p14="http://schemas.microsoft.com/office/powerpoint/2010/main" val="4145029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FEE238-6E6D-480F-A544-29203D102347}" type="datetime1">
              <a:rPr lang="tr-TR" smtClean="0"/>
              <a:t>10.03.2026</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ED81D0-7950-4F5B-90E2-A4762EB3AFBC}" type="slidenum">
              <a:rPr lang="tr-TR" smtClean="0"/>
              <a:t>‹#›</a:t>
            </a:fld>
            <a:endParaRPr lang="tr-TR"/>
          </a:p>
        </p:txBody>
      </p:sp>
    </p:spTree>
    <p:extLst>
      <p:ext uri="{BB962C8B-B14F-4D97-AF65-F5344CB8AC3E}">
        <p14:creationId xmlns:p14="http://schemas.microsoft.com/office/powerpoint/2010/main" val="39944118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hyperlink" Target="https://genclik.iskur.gov.t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x.com/iskurmersin33" TargetMode="External"/><Relationship Id="rId5" Type="http://schemas.openxmlformats.org/officeDocument/2006/relationships/hyperlink" Target="https://m.facebook.com/iskurmersin" TargetMode="External"/><Relationship Id="rId4" Type="http://schemas.openxmlformats.org/officeDocument/2006/relationships/hyperlink" Target="https://www.instagram.com/iskurmersi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D368ABA0-3AB5-4142-ACA9-B1322CF85225}"/>
              </a:ext>
            </a:extLst>
          </p:cNvPr>
          <p:cNvSpPr>
            <a:spLocks noGrp="1"/>
          </p:cNvSpPr>
          <p:nvPr>
            <p:ph type="sldNum" sz="quarter" idx="12"/>
          </p:nvPr>
        </p:nvSpPr>
        <p:spPr/>
        <p:txBody>
          <a:bodyPr/>
          <a:lstStyle/>
          <a:p>
            <a:fld id="{99ED81D0-7950-4F5B-90E2-A4762EB3AFBC}" type="slidenum">
              <a:rPr lang="tr-TR" smtClean="0">
                <a:solidFill>
                  <a:schemeClr val="bg1">
                    <a:lumMod val="75000"/>
                  </a:schemeClr>
                </a:solidFill>
              </a:rPr>
              <a:t>1</a:t>
            </a:fld>
            <a:endParaRPr lang="tr-TR" dirty="0">
              <a:solidFill>
                <a:schemeClr val="bg1">
                  <a:lumMod val="75000"/>
                </a:schemeClr>
              </a:solidFill>
            </a:endParaRPr>
          </a:p>
        </p:txBody>
      </p:sp>
      <p:sp>
        <p:nvSpPr>
          <p:cNvPr id="5" name="İçerik Yer Tutucusu 2">
            <a:extLst>
              <a:ext uri="{FF2B5EF4-FFF2-40B4-BE49-F238E27FC236}">
                <a16:creationId xmlns:a16="http://schemas.microsoft.com/office/drawing/2014/main" id="{57E04B73-A103-4DDC-BB37-601DAFADFAFA}"/>
              </a:ext>
            </a:extLst>
          </p:cNvPr>
          <p:cNvSpPr txBox="1">
            <a:spLocks/>
          </p:cNvSpPr>
          <p:nvPr/>
        </p:nvSpPr>
        <p:spPr>
          <a:xfrm>
            <a:off x="1453761" y="5279223"/>
            <a:ext cx="6736884" cy="48128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tr-TR" sz="3200" dirty="0">
                <a:solidFill>
                  <a:schemeClr val="accent1">
                    <a:lumMod val="50000"/>
                  </a:schemeClr>
                </a:solidFill>
                <a:latin typeface="Garamond" panose="02020404030301010803" pitchFamily="18" charset="0"/>
              </a:rPr>
              <a:t>Mersin Çalışma ve İş Kurumu İl Müdürlüğü</a:t>
            </a:r>
            <a:endParaRPr lang="tr-TR" sz="1050" dirty="0">
              <a:solidFill>
                <a:srgbClr val="002060"/>
              </a:solidFill>
              <a:latin typeface="Garamond" panose="02020404030301010803" pitchFamily="18" charset="0"/>
            </a:endParaRPr>
          </a:p>
        </p:txBody>
      </p:sp>
      <p:pic>
        <p:nvPicPr>
          <p:cNvPr id="6" name="Resim 5">
            <a:extLst>
              <a:ext uri="{FF2B5EF4-FFF2-40B4-BE49-F238E27FC236}">
                <a16:creationId xmlns:a16="http://schemas.microsoft.com/office/drawing/2014/main" id="{044CD675-F3AD-4CF2-8EC7-2A7863F01C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2203" y="1170478"/>
            <a:ext cx="3817951" cy="1707028"/>
          </a:xfrm>
          <a:prstGeom prst="rect">
            <a:avLst/>
          </a:prstGeom>
        </p:spPr>
      </p:pic>
      <p:pic>
        <p:nvPicPr>
          <p:cNvPr id="7" name="Resim 6" descr="yazı tipi, bayrak, metin, grafik içeren bir resim&#10;&#10;Yapay zeka tarafından oluşturulmuş içerik yanlış olabilir.">
            <a:extLst>
              <a:ext uri="{FF2B5EF4-FFF2-40B4-BE49-F238E27FC236}">
                <a16:creationId xmlns:a16="http://schemas.microsoft.com/office/drawing/2014/main" id="{C8491F83-766D-11C5-22F9-9350F6247E7A}"/>
              </a:ext>
            </a:extLst>
          </p:cNvPr>
          <p:cNvPicPr>
            <a:picLocks noChangeAspect="1"/>
          </p:cNvPicPr>
          <p:nvPr/>
        </p:nvPicPr>
        <p:blipFill>
          <a:blip r:embed="rId5"/>
          <a:stretch>
            <a:fillRect/>
          </a:stretch>
        </p:blipFill>
        <p:spPr>
          <a:xfrm>
            <a:off x="923925" y="3654682"/>
            <a:ext cx="7591425" cy="1028700"/>
          </a:xfrm>
          <a:prstGeom prst="rect">
            <a:avLst/>
          </a:prstGeom>
        </p:spPr>
      </p:pic>
    </p:spTree>
    <p:extLst>
      <p:ext uri="{BB962C8B-B14F-4D97-AF65-F5344CB8AC3E}">
        <p14:creationId xmlns:p14="http://schemas.microsoft.com/office/powerpoint/2010/main" val="2507264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0D190547-44BE-47FB-9AB5-E7C1E794F28F}"/>
              </a:ext>
            </a:extLst>
          </p:cNvPr>
          <p:cNvPicPr>
            <a:picLocks noChangeAspect="1"/>
          </p:cNvPicPr>
          <p:nvPr/>
        </p:nvPicPr>
        <p:blipFill>
          <a:blip r:embed="rId2"/>
          <a:stretch>
            <a:fillRect/>
          </a:stretch>
        </p:blipFill>
        <p:spPr>
          <a:xfrm>
            <a:off x="-1" y="0"/>
            <a:ext cx="9151045" cy="6858000"/>
          </a:xfrm>
          <a:prstGeom prst="rect">
            <a:avLst/>
          </a:prstGeom>
        </p:spPr>
      </p:pic>
      <p:sp>
        <p:nvSpPr>
          <p:cNvPr id="2" name="Slayt Numarası Yer Tutucusu 1">
            <a:extLst>
              <a:ext uri="{FF2B5EF4-FFF2-40B4-BE49-F238E27FC236}">
                <a16:creationId xmlns:a16="http://schemas.microsoft.com/office/drawing/2014/main" id="{A738042A-46CC-4BC2-96D4-E2DA963BFDAF}"/>
              </a:ext>
            </a:extLst>
          </p:cNvPr>
          <p:cNvSpPr>
            <a:spLocks noGrp="1"/>
          </p:cNvSpPr>
          <p:nvPr>
            <p:ph type="sldNum" sz="quarter" idx="12"/>
          </p:nvPr>
        </p:nvSpPr>
        <p:spPr>
          <a:xfrm>
            <a:off x="6457950" y="6452048"/>
            <a:ext cx="2057400" cy="365125"/>
          </a:xfrm>
        </p:spPr>
        <p:txBody>
          <a:bodyPr/>
          <a:lstStyle/>
          <a:p>
            <a:fld id="{99ED81D0-7950-4F5B-90E2-A4762EB3AFBC}" type="slidenum">
              <a:rPr lang="tr-TR" b="1" smtClean="0">
                <a:solidFill>
                  <a:srgbClr val="FF0000"/>
                </a:solidFill>
              </a:rPr>
              <a:t>10</a:t>
            </a:fld>
            <a:endParaRPr lang="tr-TR" b="1" dirty="0">
              <a:solidFill>
                <a:srgbClr val="FF0000"/>
              </a:solidFill>
            </a:endParaRPr>
          </a:p>
        </p:txBody>
      </p:sp>
      <p:sp>
        <p:nvSpPr>
          <p:cNvPr id="3" name="Dikdörtgen 2">
            <a:extLst>
              <a:ext uri="{FF2B5EF4-FFF2-40B4-BE49-F238E27FC236}">
                <a16:creationId xmlns:a16="http://schemas.microsoft.com/office/drawing/2014/main" id="{127261EB-7F3D-44FB-934C-3E65A584BBEC}"/>
              </a:ext>
            </a:extLst>
          </p:cNvPr>
          <p:cNvSpPr/>
          <p:nvPr/>
        </p:nvSpPr>
        <p:spPr>
          <a:xfrm>
            <a:off x="408521" y="2142576"/>
            <a:ext cx="4641065" cy="923330"/>
          </a:xfrm>
          <a:prstGeom prst="rect">
            <a:avLst/>
          </a:prstGeom>
        </p:spPr>
        <p:txBody>
          <a:bodyPr wrap="square">
            <a:spAutoFit/>
          </a:bodyPr>
          <a:lstStyle/>
          <a:p>
            <a:pPr algn="just"/>
            <a:r>
              <a:rPr lang="tr-TR" b="1" dirty="0">
                <a:solidFill>
                  <a:srgbClr val="FF0000"/>
                </a:solidFill>
                <a:latin typeface="Outfit"/>
              </a:rPr>
              <a:t>İlanlar Nerede Yayınlanacak ve Nasıl Başvuru Yapılacak? </a:t>
            </a:r>
          </a:p>
          <a:p>
            <a:pPr algn="just"/>
            <a:endParaRPr lang="tr-TR" dirty="0">
              <a:solidFill>
                <a:srgbClr val="000000"/>
              </a:solidFill>
              <a:latin typeface="Inter"/>
            </a:endParaRPr>
          </a:p>
        </p:txBody>
      </p:sp>
      <p:pic>
        <p:nvPicPr>
          <p:cNvPr id="6" name="Resim 5">
            <a:extLst>
              <a:ext uri="{FF2B5EF4-FFF2-40B4-BE49-F238E27FC236}">
                <a16:creationId xmlns:a16="http://schemas.microsoft.com/office/drawing/2014/main" id="{1F0C926D-79E9-4A85-8FFD-8ED97A7B0E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935" y="136524"/>
            <a:ext cx="1377347" cy="615820"/>
          </a:xfrm>
          <a:prstGeom prst="rect">
            <a:avLst/>
          </a:prstGeom>
        </p:spPr>
      </p:pic>
      <p:sp>
        <p:nvSpPr>
          <p:cNvPr id="7" name="Dikdörtgen 6">
            <a:extLst>
              <a:ext uri="{FF2B5EF4-FFF2-40B4-BE49-F238E27FC236}">
                <a16:creationId xmlns:a16="http://schemas.microsoft.com/office/drawing/2014/main" id="{E65E754B-A81E-4CF2-B10B-2C6B0FA9E2DF}"/>
              </a:ext>
            </a:extLst>
          </p:cNvPr>
          <p:cNvSpPr/>
          <p:nvPr/>
        </p:nvSpPr>
        <p:spPr>
          <a:xfrm>
            <a:off x="1113657" y="3518604"/>
            <a:ext cx="3995278" cy="461665"/>
          </a:xfrm>
          <a:prstGeom prst="rect">
            <a:avLst/>
          </a:prstGeom>
        </p:spPr>
        <p:txBody>
          <a:bodyPr wrap="square">
            <a:spAutoFit/>
          </a:bodyPr>
          <a:lstStyle/>
          <a:p>
            <a:r>
              <a:rPr lang="tr-TR" sz="2400" b="1" dirty="0">
                <a:solidFill>
                  <a:srgbClr val="0000FF"/>
                </a:solidFill>
                <a:highlight>
                  <a:srgbClr val="C0C0C0"/>
                </a:highlight>
                <a:hlinkClick r:id="rId4">
                  <a:extLst>
                    <a:ext uri="{A12FA001-AC4F-418D-AE19-62706E023703}">
                      <ahyp:hlinkClr xmlns:ahyp="http://schemas.microsoft.com/office/drawing/2018/hyperlinkcolor" val="tx"/>
                    </a:ext>
                  </a:extLst>
                </a:hlinkClick>
              </a:rPr>
              <a:t>https://genclik.iskur.gov.tr/</a:t>
            </a:r>
            <a:r>
              <a:rPr lang="tr-TR" sz="2400" b="1" dirty="0">
                <a:solidFill>
                  <a:srgbClr val="0000FF"/>
                </a:solidFill>
                <a:highlight>
                  <a:srgbClr val="C0C0C0"/>
                </a:highlight>
              </a:rPr>
              <a:t> </a:t>
            </a:r>
          </a:p>
        </p:txBody>
      </p:sp>
      <p:pic>
        <p:nvPicPr>
          <p:cNvPr id="8" name="Picture 2" descr="Elinin tersiyle sağı gösteren işaret parmağı - Creazilla.com'da ücretsiz  vektör emoji">
            <a:extLst>
              <a:ext uri="{FF2B5EF4-FFF2-40B4-BE49-F238E27FC236}">
                <a16:creationId xmlns:a16="http://schemas.microsoft.com/office/drawing/2014/main" id="{5D63DA02-86B4-4E00-8908-029775EC1A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521" y="3447700"/>
            <a:ext cx="688790" cy="6887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media.iskur.gov.tr/101150/genclik_pop_up.jpeg?width=532&amp;height=584&amp;mode=max">
            <a:extLst>
              <a:ext uri="{FF2B5EF4-FFF2-40B4-BE49-F238E27FC236}">
                <a16:creationId xmlns:a16="http://schemas.microsoft.com/office/drawing/2014/main" id="{9C771713-65FB-4B78-8977-9DAC709DB3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9586" y="1015548"/>
            <a:ext cx="3986806" cy="4385792"/>
          </a:xfrm>
          <a:prstGeom prst="rect">
            <a:avLst/>
          </a:prstGeom>
          <a:noFill/>
          <a:extLst>
            <a:ext uri="{909E8E84-426E-40DD-AFC4-6F175D3DCCD1}">
              <a14:hiddenFill xmlns:a14="http://schemas.microsoft.com/office/drawing/2010/main">
                <a:solidFill>
                  <a:srgbClr val="FFFFFF"/>
                </a:solidFill>
              </a14:hiddenFill>
            </a:ext>
          </a:extLst>
        </p:spPr>
      </p:pic>
      <p:sp>
        <p:nvSpPr>
          <p:cNvPr id="11" name="Metin kutusu 10">
            <a:extLst>
              <a:ext uri="{FF2B5EF4-FFF2-40B4-BE49-F238E27FC236}">
                <a16:creationId xmlns:a16="http://schemas.microsoft.com/office/drawing/2014/main" id="{0A41DE24-8D07-B285-9C07-305B05AC6B48}"/>
              </a:ext>
            </a:extLst>
          </p:cNvPr>
          <p:cNvSpPr txBox="1"/>
          <p:nvPr/>
        </p:nvSpPr>
        <p:spPr>
          <a:xfrm>
            <a:off x="1783682" y="5657786"/>
            <a:ext cx="4674268" cy="369332"/>
          </a:xfrm>
          <a:prstGeom prst="rect">
            <a:avLst/>
          </a:prstGeom>
          <a:noFill/>
        </p:spPr>
        <p:txBody>
          <a:bodyPr wrap="square">
            <a:spAutoFit/>
          </a:bodyPr>
          <a:lstStyle/>
          <a:p>
            <a:pPr algn="just"/>
            <a:r>
              <a:rPr lang="tr-TR" b="1" dirty="0">
                <a:solidFill>
                  <a:srgbClr val="0000FF"/>
                </a:solidFill>
                <a:highlight>
                  <a:srgbClr val="FFFF00"/>
                </a:highlight>
                <a:latin typeface="Inter"/>
              </a:rPr>
              <a:t>İlana başvuru süresi 5 (beş) gündür.</a:t>
            </a:r>
          </a:p>
        </p:txBody>
      </p:sp>
    </p:spTree>
    <p:extLst>
      <p:ext uri="{BB962C8B-B14F-4D97-AF65-F5344CB8AC3E}">
        <p14:creationId xmlns:p14="http://schemas.microsoft.com/office/powerpoint/2010/main" val="1553236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0D190547-44BE-47FB-9AB5-E7C1E794F28F}"/>
              </a:ext>
            </a:extLst>
          </p:cNvPr>
          <p:cNvPicPr>
            <a:picLocks noChangeAspect="1"/>
          </p:cNvPicPr>
          <p:nvPr/>
        </p:nvPicPr>
        <p:blipFill>
          <a:blip r:embed="rId2"/>
          <a:stretch>
            <a:fillRect/>
          </a:stretch>
        </p:blipFill>
        <p:spPr>
          <a:xfrm>
            <a:off x="-1" y="0"/>
            <a:ext cx="9151045" cy="6858000"/>
          </a:xfrm>
          <a:prstGeom prst="rect">
            <a:avLst/>
          </a:prstGeom>
        </p:spPr>
      </p:pic>
      <p:sp>
        <p:nvSpPr>
          <p:cNvPr id="3" name="Slayt Numarası Yer Tutucusu 2">
            <a:extLst>
              <a:ext uri="{FF2B5EF4-FFF2-40B4-BE49-F238E27FC236}">
                <a16:creationId xmlns:a16="http://schemas.microsoft.com/office/drawing/2014/main" id="{648DE6BC-2807-4512-87F5-1228EB9FD4FE}"/>
              </a:ext>
            </a:extLst>
          </p:cNvPr>
          <p:cNvSpPr>
            <a:spLocks noGrp="1"/>
          </p:cNvSpPr>
          <p:nvPr>
            <p:ph type="sldNum" sz="quarter" idx="12"/>
          </p:nvPr>
        </p:nvSpPr>
        <p:spPr>
          <a:xfrm>
            <a:off x="6457950" y="6441415"/>
            <a:ext cx="2057400" cy="365125"/>
          </a:xfrm>
        </p:spPr>
        <p:txBody>
          <a:bodyPr/>
          <a:lstStyle/>
          <a:p>
            <a:fld id="{99ED81D0-7950-4F5B-90E2-A4762EB3AFBC}" type="slidenum">
              <a:rPr lang="tr-TR" b="1" smtClean="0">
                <a:solidFill>
                  <a:srgbClr val="FF0000"/>
                </a:solidFill>
              </a:rPr>
              <a:t>11</a:t>
            </a:fld>
            <a:endParaRPr lang="tr-TR" b="1" dirty="0">
              <a:solidFill>
                <a:srgbClr val="FF0000"/>
              </a:solidFill>
            </a:endParaRPr>
          </a:p>
        </p:txBody>
      </p:sp>
      <p:sp>
        <p:nvSpPr>
          <p:cNvPr id="5" name="Dikdörtgen 4">
            <a:extLst>
              <a:ext uri="{FF2B5EF4-FFF2-40B4-BE49-F238E27FC236}">
                <a16:creationId xmlns:a16="http://schemas.microsoft.com/office/drawing/2014/main" id="{98AF07F8-2E34-4CB6-A027-71FCE4A04504}"/>
              </a:ext>
            </a:extLst>
          </p:cNvPr>
          <p:cNvSpPr/>
          <p:nvPr/>
        </p:nvSpPr>
        <p:spPr>
          <a:xfrm>
            <a:off x="446567" y="1816687"/>
            <a:ext cx="8250866" cy="3200876"/>
          </a:xfrm>
          <a:prstGeom prst="rect">
            <a:avLst/>
          </a:prstGeom>
        </p:spPr>
        <p:txBody>
          <a:bodyPr wrap="square">
            <a:spAutoFit/>
          </a:bodyPr>
          <a:lstStyle/>
          <a:p>
            <a:pPr algn="just"/>
            <a:r>
              <a:rPr lang="tr-TR" sz="2000" b="1" dirty="0">
                <a:solidFill>
                  <a:srgbClr val="FF0000"/>
                </a:solidFill>
                <a:latin typeface="Outfit"/>
              </a:rPr>
              <a:t>Hane Gelir Kontrolü Nasıl Yapılır? </a:t>
            </a:r>
          </a:p>
          <a:p>
            <a:pPr algn="just"/>
            <a:endParaRPr lang="tr-TR" sz="2000" b="1" dirty="0">
              <a:solidFill>
                <a:srgbClr val="FF0000"/>
              </a:solidFill>
              <a:latin typeface="Outfit"/>
            </a:endParaRPr>
          </a:p>
          <a:p>
            <a:pPr algn="just"/>
            <a:r>
              <a:rPr lang="tr-TR" dirty="0">
                <a:solidFill>
                  <a:srgbClr val="000000"/>
                </a:solidFill>
                <a:latin typeface="Inter"/>
              </a:rPr>
              <a:t>Başvuru aşamasında kişiler için </a:t>
            </a:r>
            <a:r>
              <a:rPr lang="tr-TR" dirty="0">
                <a:solidFill>
                  <a:srgbClr val="0000FF"/>
                </a:solidFill>
                <a:latin typeface="Inter"/>
              </a:rPr>
              <a:t>program ilinde ikamet etme şartı aranmaz </a:t>
            </a:r>
            <a:r>
              <a:rPr lang="tr-TR" dirty="0">
                <a:solidFill>
                  <a:srgbClr val="000000"/>
                </a:solidFill>
                <a:latin typeface="Inter"/>
              </a:rPr>
              <a:t>ve buna yönelik kontrol yapılmaz. </a:t>
            </a:r>
          </a:p>
          <a:p>
            <a:pPr algn="just"/>
            <a:endParaRPr lang="tr-TR" dirty="0">
              <a:solidFill>
                <a:srgbClr val="000000"/>
              </a:solidFill>
              <a:latin typeface="Inter"/>
            </a:endParaRPr>
          </a:p>
          <a:p>
            <a:pPr algn="just"/>
            <a:r>
              <a:rPr lang="tr-TR" dirty="0">
                <a:solidFill>
                  <a:srgbClr val="000000"/>
                </a:solidFill>
                <a:latin typeface="Inter"/>
              </a:rPr>
              <a:t>Ancak hane gelir kontrolü aşamasında </a:t>
            </a:r>
            <a:r>
              <a:rPr lang="tr-TR" b="1" dirty="0">
                <a:solidFill>
                  <a:srgbClr val="0000FF"/>
                </a:solidFill>
                <a:latin typeface="Inter"/>
              </a:rPr>
              <a:t>katılımcı adayının sunacağı belge doğrultusunda </a:t>
            </a:r>
            <a:r>
              <a:rPr lang="tr-TR" dirty="0">
                <a:solidFill>
                  <a:srgbClr val="000000"/>
                </a:solidFill>
                <a:latin typeface="Inter"/>
              </a:rPr>
              <a:t>başvuru tarihindeki </a:t>
            </a:r>
            <a:r>
              <a:rPr lang="tr-TR" dirty="0" err="1">
                <a:solidFill>
                  <a:srgbClr val="000000"/>
                </a:solidFill>
                <a:latin typeface="Inter"/>
              </a:rPr>
              <a:t>AKS’ye</a:t>
            </a:r>
            <a:r>
              <a:rPr lang="tr-TR" dirty="0">
                <a:solidFill>
                  <a:srgbClr val="000000"/>
                </a:solidFill>
                <a:latin typeface="Inter"/>
              </a:rPr>
              <a:t> göre </a:t>
            </a:r>
            <a:r>
              <a:rPr lang="tr-TR" dirty="0">
                <a:solidFill>
                  <a:srgbClr val="FF0000"/>
                </a:solidFill>
                <a:latin typeface="Inter"/>
              </a:rPr>
              <a:t>aynı adreste ikamet edenlerin</a:t>
            </a:r>
            <a:r>
              <a:rPr lang="tr-TR" dirty="0">
                <a:solidFill>
                  <a:srgbClr val="000000"/>
                </a:solidFill>
                <a:latin typeface="Inter"/>
              </a:rPr>
              <a:t>, programa başlangıç tarihi dikkate alınarak ulaşılabilen </a:t>
            </a:r>
            <a:r>
              <a:rPr lang="tr-TR" dirty="0">
                <a:solidFill>
                  <a:srgbClr val="FF0000"/>
                </a:solidFill>
                <a:latin typeface="Inter"/>
              </a:rPr>
              <a:t>en yakın döneme ait gelir getirici </a:t>
            </a:r>
            <a:r>
              <a:rPr lang="tr-TR" dirty="0">
                <a:solidFill>
                  <a:srgbClr val="000000"/>
                </a:solidFill>
                <a:latin typeface="Inter"/>
              </a:rPr>
              <a:t>bir işte çalışma sonucu elde ettikleri </a:t>
            </a:r>
            <a:r>
              <a:rPr lang="tr-TR" dirty="0">
                <a:solidFill>
                  <a:srgbClr val="FF0000"/>
                </a:solidFill>
                <a:latin typeface="Inter"/>
              </a:rPr>
              <a:t>aylık toplam kazançlarının</a:t>
            </a:r>
            <a:r>
              <a:rPr lang="tr-TR" dirty="0">
                <a:solidFill>
                  <a:srgbClr val="000000"/>
                </a:solidFill>
                <a:latin typeface="Inter"/>
              </a:rPr>
              <a:t> asgari ücret tespit komisyonu tarafından belirlenen </a:t>
            </a:r>
            <a:r>
              <a:rPr lang="tr-TR" dirty="0">
                <a:solidFill>
                  <a:srgbClr val="FF0000"/>
                </a:solidFill>
                <a:latin typeface="Inter"/>
              </a:rPr>
              <a:t>bir aylık asgari ücretin </a:t>
            </a:r>
            <a:r>
              <a:rPr lang="tr-TR" b="1" dirty="0">
                <a:solidFill>
                  <a:srgbClr val="FF0000"/>
                </a:solidFill>
                <a:latin typeface="Inter"/>
              </a:rPr>
              <a:t>net tutarının üç (3) katını aşması halinde</a:t>
            </a:r>
            <a:r>
              <a:rPr lang="tr-TR" b="1" dirty="0">
                <a:solidFill>
                  <a:srgbClr val="000000"/>
                </a:solidFill>
                <a:latin typeface="Inter"/>
              </a:rPr>
              <a:t> </a:t>
            </a:r>
            <a:r>
              <a:rPr lang="tr-TR" dirty="0">
                <a:solidFill>
                  <a:srgbClr val="000000"/>
                </a:solidFill>
                <a:latin typeface="Inter"/>
              </a:rPr>
              <a:t>söz konusu adreste ikamet eden öğrenciler programa katılamaz. </a:t>
            </a:r>
            <a:endParaRPr lang="tr-TR" dirty="0">
              <a:latin typeface="Inter"/>
            </a:endParaRPr>
          </a:p>
        </p:txBody>
      </p:sp>
      <p:pic>
        <p:nvPicPr>
          <p:cNvPr id="6" name="Resim 5">
            <a:extLst>
              <a:ext uri="{FF2B5EF4-FFF2-40B4-BE49-F238E27FC236}">
                <a16:creationId xmlns:a16="http://schemas.microsoft.com/office/drawing/2014/main" id="{ECEF2587-439A-4AAA-AD4D-708E7982E3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935" y="136524"/>
            <a:ext cx="1377347" cy="615820"/>
          </a:xfrm>
          <a:prstGeom prst="rect">
            <a:avLst/>
          </a:prstGeom>
        </p:spPr>
      </p:pic>
    </p:spTree>
    <p:extLst>
      <p:ext uri="{BB962C8B-B14F-4D97-AF65-F5344CB8AC3E}">
        <p14:creationId xmlns:p14="http://schemas.microsoft.com/office/powerpoint/2010/main" val="991866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0D190547-44BE-47FB-9AB5-E7C1E794F28F}"/>
              </a:ext>
            </a:extLst>
          </p:cNvPr>
          <p:cNvPicPr>
            <a:picLocks noChangeAspect="1"/>
          </p:cNvPicPr>
          <p:nvPr/>
        </p:nvPicPr>
        <p:blipFill>
          <a:blip r:embed="rId2"/>
          <a:stretch>
            <a:fillRect/>
          </a:stretch>
        </p:blipFill>
        <p:spPr>
          <a:xfrm>
            <a:off x="-1" y="0"/>
            <a:ext cx="9151045" cy="6858000"/>
          </a:xfrm>
          <a:prstGeom prst="rect">
            <a:avLst/>
          </a:prstGeom>
        </p:spPr>
      </p:pic>
      <p:sp>
        <p:nvSpPr>
          <p:cNvPr id="3" name="Slayt Numarası Yer Tutucusu 2">
            <a:extLst>
              <a:ext uri="{FF2B5EF4-FFF2-40B4-BE49-F238E27FC236}">
                <a16:creationId xmlns:a16="http://schemas.microsoft.com/office/drawing/2014/main" id="{648DE6BC-2807-4512-87F5-1228EB9FD4FE}"/>
              </a:ext>
            </a:extLst>
          </p:cNvPr>
          <p:cNvSpPr>
            <a:spLocks noGrp="1"/>
          </p:cNvSpPr>
          <p:nvPr>
            <p:ph type="sldNum" sz="quarter" idx="12"/>
          </p:nvPr>
        </p:nvSpPr>
        <p:spPr>
          <a:xfrm>
            <a:off x="6457950" y="6452048"/>
            <a:ext cx="2057400" cy="365125"/>
          </a:xfrm>
        </p:spPr>
        <p:txBody>
          <a:bodyPr/>
          <a:lstStyle/>
          <a:p>
            <a:fld id="{99ED81D0-7950-4F5B-90E2-A4762EB3AFBC}" type="slidenum">
              <a:rPr lang="tr-TR" smtClean="0">
                <a:solidFill>
                  <a:srgbClr val="FF0000"/>
                </a:solidFill>
              </a:rPr>
              <a:t>12</a:t>
            </a:fld>
            <a:endParaRPr lang="tr-TR" dirty="0">
              <a:solidFill>
                <a:srgbClr val="FF0000"/>
              </a:solidFill>
            </a:endParaRPr>
          </a:p>
        </p:txBody>
      </p:sp>
      <p:sp>
        <p:nvSpPr>
          <p:cNvPr id="5" name="Dikdörtgen 4">
            <a:extLst>
              <a:ext uri="{FF2B5EF4-FFF2-40B4-BE49-F238E27FC236}">
                <a16:creationId xmlns:a16="http://schemas.microsoft.com/office/drawing/2014/main" id="{98AF07F8-2E34-4CB6-A027-71FCE4A04504}"/>
              </a:ext>
            </a:extLst>
          </p:cNvPr>
          <p:cNvSpPr/>
          <p:nvPr/>
        </p:nvSpPr>
        <p:spPr>
          <a:xfrm>
            <a:off x="446567" y="1689097"/>
            <a:ext cx="8250866" cy="3139321"/>
          </a:xfrm>
          <a:prstGeom prst="rect">
            <a:avLst/>
          </a:prstGeom>
        </p:spPr>
        <p:txBody>
          <a:bodyPr wrap="square">
            <a:spAutoFit/>
          </a:bodyPr>
          <a:lstStyle/>
          <a:p>
            <a:pPr algn="just"/>
            <a:endParaRPr lang="tr-TR" dirty="0">
              <a:latin typeface="Inter"/>
            </a:endParaRPr>
          </a:p>
          <a:p>
            <a:pPr algn="just"/>
            <a:r>
              <a:rPr lang="tr-TR" dirty="0">
                <a:solidFill>
                  <a:srgbClr val="FF0000"/>
                </a:solidFill>
                <a:latin typeface="Inter"/>
              </a:rPr>
              <a:t>Katılımcıların programa devamı zorunludur.</a:t>
            </a:r>
            <a:r>
              <a:rPr lang="tr-TR" dirty="0">
                <a:latin typeface="Inter"/>
              </a:rPr>
              <a:t> Katılımcılar yükleniciye bilgi vermek ve onay almak kaydıyla; </a:t>
            </a:r>
          </a:p>
          <a:p>
            <a:pPr algn="just"/>
            <a:endParaRPr lang="tr-TR" dirty="0">
              <a:latin typeface="Inter"/>
            </a:endParaRPr>
          </a:p>
          <a:p>
            <a:pPr marL="285750" indent="-285750" algn="just">
              <a:buFont typeface="Wingdings" panose="05000000000000000000" pitchFamily="2" charset="2"/>
              <a:buChar char="Ø"/>
            </a:pPr>
            <a:r>
              <a:rPr lang="tr-TR" dirty="0">
                <a:latin typeface="Inter"/>
              </a:rPr>
              <a:t>katılım günü olarak belirlenen günler için </a:t>
            </a:r>
            <a:r>
              <a:rPr lang="tr-TR" dirty="0">
                <a:solidFill>
                  <a:srgbClr val="FF0000"/>
                </a:solidFill>
                <a:latin typeface="Inter"/>
              </a:rPr>
              <a:t>program süresinin </a:t>
            </a:r>
            <a:r>
              <a:rPr lang="tr-TR" dirty="0">
                <a:solidFill>
                  <a:srgbClr val="FF0000"/>
                </a:solidFill>
                <a:highlight>
                  <a:srgbClr val="00FFFF"/>
                </a:highlight>
                <a:latin typeface="Inter"/>
              </a:rPr>
              <a:t>6 aya </a:t>
            </a:r>
            <a:r>
              <a:rPr lang="tr-TR" dirty="0">
                <a:solidFill>
                  <a:srgbClr val="FF0000"/>
                </a:solidFill>
                <a:latin typeface="Inter"/>
              </a:rPr>
              <a:t>kadar olması durumunda </a:t>
            </a:r>
            <a:r>
              <a:rPr lang="tr-TR" dirty="0">
                <a:solidFill>
                  <a:srgbClr val="FF0000"/>
                </a:solidFill>
                <a:highlight>
                  <a:srgbClr val="00FFFF"/>
                </a:highlight>
                <a:latin typeface="Inter"/>
              </a:rPr>
              <a:t>7</a:t>
            </a:r>
            <a:r>
              <a:rPr lang="tr-TR" dirty="0">
                <a:highlight>
                  <a:srgbClr val="00FFFF"/>
                </a:highlight>
                <a:latin typeface="Inter"/>
              </a:rPr>
              <a:t>,</a:t>
            </a:r>
            <a:r>
              <a:rPr lang="tr-TR" dirty="0">
                <a:latin typeface="Inter"/>
              </a:rPr>
              <a:t> </a:t>
            </a:r>
          </a:p>
          <a:p>
            <a:pPr marL="285750" indent="-285750" algn="just">
              <a:buFont typeface="Wingdings" panose="05000000000000000000" pitchFamily="2" charset="2"/>
              <a:buChar char="Ø"/>
            </a:pPr>
            <a:endParaRPr lang="tr-TR" dirty="0">
              <a:solidFill>
                <a:srgbClr val="0000FF"/>
              </a:solidFill>
              <a:highlight>
                <a:srgbClr val="FFFF00"/>
              </a:highlight>
              <a:latin typeface="Inter"/>
            </a:endParaRPr>
          </a:p>
          <a:p>
            <a:pPr marL="285750" indent="-285750" algn="just">
              <a:buFont typeface="Wingdings" panose="05000000000000000000" pitchFamily="2" charset="2"/>
              <a:buChar char="Ø"/>
            </a:pPr>
            <a:r>
              <a:rPr lang="tr-TR" dirty="0">
                <a:solidFill>
                  <a:srgbClr val="0000FF"/>
                </a:solidFill>
                <a:highlight>
                  <a:srgbClr val="FFFF00"/>
                </a:highlight>
                <a:latin typeface="Inter"/>
              </a:rPr>
              <a:t>daha uzun süreli </a:t>
            </a:r>
            <a:r>
              <a:rPr lang="tr-TR" dirty="0">
                <a:solidFill>
                  <a:srgbClr val="0000FF"/>
                </a:solidFill>
                <a:latin typeface="Inter"/>
              </a:rPr>
              <a:t>olması durumunda ise </a:t>
            </a:r>
            <a:r>
              <a:rPr lang="tr-TR" dirty="0">
                <a:solidFill>
                  <a:srgbClr val="0000FF"/>
                </a:solidFill>
                <a:highlight>
                  <a:srgbClr val="FFFF00"/>
                </a:highlight>
                <a:latin typeface="Inter"/>
              </a:rPr>
              <a:t>10</a:t>
            </a:r>
            <a:r>
              <a:rPr lang="tr-TR" dirty="0">
                <a:solidFill>
                  <a:srgbClr val="0000FF"/>
                </a:solidFill>
                <a:latin typeface="Inter"/>
              </a:rPr>
              <a:t> güne kadar izin kullanabilir.</a:t>
            </a:r>
            <a:r>
              <a:rPr lang="tr-TR" dirty="0">
                <a:latin typeface="Inter"/>
              </a:rPr>
              <a:t> </a:t>
            </a:r>
          </a:p>
          <a:p>
            <a:pPr marL="285750" indent="-285750" algn="just">
              <a:buFont typeface="Wingdings" panose="05000000000000000000" pitchFamily="2" charset="2"/>
              <a:buChar char="Ø"/>
            </a:pPr>
            <a:endParaRPr lang="tr-TR" dirty="0">
              <a:latin typeface="Inter"/>
            </a:endParaRPr>
          </a:p>
          <a:p>
            <a:pPr marL="285750" indent="-285750" algn="just">
              <a:buFont typeface="Wingdings" panose="05000000000000000000" pitchFamily="2" charset="2"/>
              <a:buChar char="Ø"/>
            </a:pPr>
            <a:r>
              <a:rPr lang="tr-TR" dirty="0">
                <a:latin typeface="Inter"/>
              </a:rPr>
              <a:t>İzin kullanılan dönemde katılımcıya herhangi bir ödeme yapılmaz ve SGK bildirimi de devamsızlıklar düşüldükten sonra kalan süre üzerinden yapılır.</a:t>
            </a:r>
          </a:p>
        </p:txBody>
      </p:sp>
      <p:pic>
        <p:nvPicPr>
          <p:cNvPr id="6" name="Resim 5">
            <a:extLst>
              <a:ext uri="{FF2B5EF4-FFF2-40B4-BE49-F238E27FC236}">
                <a16:creationId xmlns:a16="http://schemas.microsoft.com/office/drawing/2014/main" id="{ECEF2587-439A-4AAA-AD4D-708E7982E3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935" y="136524"/>
            <a:ext cx="1377347" cy="615820"/>
          </a:xfrm>
          <a:prstGeom prst="rect">
            <a:avLst/>
          </a:prstGeom>
        </p:spPr>
      </p:pic>
      <p:sp>
        <p:nvSpPr>
          <p:cNvPr id="7" name="Dikdörtgen 6">
            <a:extLst>
              <a:ext uri="{FF2B5EF4-FFF2-40B4-BE49-F238E27FC236}">
                <a16:creationId xmlns:a16="http://schemas.microsoft.com/office/drawing/2014/main" id="{517A88D0-6058-49A1-B76E-EB16D0C0E550}"/>
              </a:ext>
            </a:extLst>
          </p:cNvPr>
          <p:cNvSpPr/>
          <p:nvPr/>
        </p:nvSpPr>
        <p:spPr>
          <a:xfrm>
            <a:off x="489099" y="1184594"/>
            <a:ext cx="3859198" cy="369332"/>
          </a:xfrm>
          <a:prstGeom prst="rect">
            <a:avLst/>
          </a:prstGeom>
        </p:spPr>
        <p:txBody>
          <a:bodyPr wrap="none">
            <a:spAutoFit/>
          </a:bodyPr>
          <a:lstStyle/>
          <a:p>
            <a:pPr algn="just"/>
            <a:r>
              <a:rPr lang="tr-TR" b="1" dirty="0">
                <a:solidFill>
                  <a:srgbClr val="FF0000"/>
                </a:solidFill>
                <a:latin typeface="Outfit"/>
              </a:rPr>
              <a:t>Sözleşme ve Program Uygulama Süreci</a:t>
            </a:r>
          </a:p>
        </p:txBody>
      </p:sp>
      <p:pic>
        <p:nvPicPr>
          <p:cNvPr id="8" name="Resim 7">
            <a:extLst>
              <a:ext uri="{FF2B5EF4-FFF2-40B4-BE49-F238E27FC236}">
                <a16:creationId xmlns:a16="http://schemas.microsoft.com/office/drawing/2014/main" id="{38F592C2-FE8D-5A7D-71F1-65C12E8709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40900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385ACEE2-AB12-DA3E-39FC-F42B7DEBBF77}"/>
              </a:ext>
            </a:extLst>
          </p:cNvPr>
          <p:cNvSpPr>
            <a:spLocks noGrp="1"/>
          </p:cNvSpPr>
          <p:nvPr>
            <p:ph type="sldNum" sz="quarter" idx="12"/>
          </p:nvPr>
        </p:nvSpPr>
        <p:spPr/>
        <p:txBody>
          <a:bodyPr/>
          <a:lstStyle/>
          <a:p>
            <a:fld id="{99ED81D0-7950-4F5B-90E2-A4762EB3AFBC}" type="slidenum">
              <a:rPr lang="tr-TR" smtClean="0"/>
              <a:t>13</a:t>
            </a:fld>
            <a:endParaRPr lang="tr-TR"/>
          </a:p>
        </p:txBody>
      </p:sp>
      <p:pic>
        <p:nvPicPr>
          <p:cNvPr id="12" name="Resim 11" descr="metin, ekran görüntüsü, yazı tipi içeren bir resim">
            <a:extLst>
              <a:ext uri="{FF2B5EF4-FFF2-40B4-BE49-F238E27FC236}">
                <a16:creationId xmlns:a16="http://schemas.microsoft.com/office/drawing/2014/main" id="{1F2129C6-8FA8-8358-ABBE-834CD690C8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329031"/>
            <a:ext cx="4649953" cy="4649953"/>
          </a:xfrm>
          <a:prstGeom prst="rect">
            <a:avLst/>
          </a:prstGeom>
        </p:spPr>
      </p:pic>
      <p:sp>
        <p:nvSpPr>
          <p:cNvPr id="2" name="Başlık 1">
            <a:extLst>
              <a:ext uri="{FF2B5EF4-FFF2-40B4-BE49-F238E27FC236}">
                <a16:creationId xmlns:a16="http://schemas.microsoft.com/office/drawing/2014/main" id="{C8B0BDDF-5FA6-A673-F002-B2F08E1C4B23}"/>
              </a:ext>
            </a:extLst>
          </p:cNvPr>
          <p:cNvSpPr>
            <a:spLocks noGrp="1"/>
          </p:cNvSpPr>
          <p:nvPr>
            <p:ph type="title"/>
          </p:nvPr>
        </p:nvSpPr>
        <p:spPr>
          <a:xfrm>
            <a:off x="4824328" y="319087"/>
            <a:ext cx="3934661" cy="4649952"/>
          </a:xfrm>
        </p:spPr>
        <p:txBody>
          <a:bodyPr>
            <a:noAutofit/>
          </a:bodyPr>
          <a:lstStyle/>
          <a:p>
            <a:pPr algn="ctr"/>
            <a:r>
              <a:rPr lang="tr-TR" sz="2000" b="1" i="1" dirty="0">
                <a:solidFill>
                  <a:srgbClr val="FF0000"/>
                </a:solidFill>
              </a:rPr>
              <a:t>Ulusal Staj Programı, kamu kurumları ve özel sektör kuruluşlarınca sağlanan kariyer olanaklarından faydalanmasını sağlamak amacıyla Cumhurbaşkanlığı himayelerinde, Çalışma ve Sosyal Güvenlik Bakanlığı destekleriyle ve Türkiye İş Kurumu (İŞKUR) koordinasyonunda yürütülen kariyer programıdır. </a:t>
            </a:r>
          </a:p>
        </p:txBody>
      </p:sp>
      <p:sp>
        <p:nvSpPr>
          <p:cNvPr id="3" name="Başlık 1">
            <a:extLst>
              <a:ext uri="{FF2B5EF4-FFF2-40B4-BE49-F238E27FC236}">
                <a16:creationId xmlns:a16="http://schemas.microsoft.com/office/drawing/2014/main" id="{2BE90A29-760C-4FDB-1DCC-DE365CFCF451}"/>
              </a:ext>
            </a:extLst>
          </p:cNvPr>
          <p:cNvSpPr txBox="1">
            <a:spLocks/>
          </p:cNvSpPr>
          <p:nvPr/>
        </p:nvSpPr>
        <p:spPr>
          <a:xfrm>
            <a:off x="457114" y="5161547"/>
            <a:ext cx="7892802" cy="13773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i="1" dirty="0">
                <a:solidFill>
                  <a:srgbClr val="0000FF"/>
                </a:solidFill>
              </a:rPr>
              <a:t>Staj, yükseköğretim öğrencilerinin mesleki bilgi, beceri ve tutumlarını geliştirmek, sektörü tanımak ve iş hayatına adaptasyon sağlamak üzere bir kurum veya işletme bünyesinde gerçekleştirdikleri uygulamalı mesleki çalışmadır.</a:t>
            </a:r>
          </a:p>
        </p:txBody>
      </p:sp>
    </p:spTree>
    <p:extLst>
      <p:ext uri="{BB962C8B-B14F-4D97-AF65-F5344CB8AC3E}">
        <p14:creationId xmlns:p14="http://schemas.microsoft.com/office/powerpoint/2010/main" val="1269926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D9244B9A-2B84-8B27-D5AD-C99170B18A1F}"/>
              </a:ext>
            </a:extLst>
          </p:cNvPr>
          <p:cNvSpPr>
            <a:spLocks noGrp="1"/>
          </p:cNvSpPr>
          <p:nvPr>
            <p:ph type="sldNum" sz="quarter" idx="12"/>
          </p:nvPr>
        </p:nvSpPr>
        <p:spPr/>
        <p:txBody>
          <a:bodyPr/>
          <a:lstStyle/>
          <a:p>
            <a:fld id="{99ED81D0-7950-4F5B-90E2-A4762EB3AFBC}" type="slidenum">
              <a:rPr lang="tr-TR" smtClean="0"/>
              <a:t>14</a:t>
            </a:fld>
            <a:endParaRPr lang="tr-TR"/>
          </a:p>
        </p:txBody>
      </p:sp>
      <p:pic>
        <p:nvPicPr>
          <p:cNvPr id="6" name="Resim 5" descr="metin, giyim, çizgi film içeren bir resim">
            <a:extLst>
              <a:ext uri="{FF2B5EF4-FFF2-40B4-BE49-F238E27FC236}">
                <a16:creationId xmlns:a16="http://schemas.microsoft.com/office/drawing/2014/main" id="{65902B2F-A1B9-E7ED-826B-CD015D737B4A}"/>
              </a:ext>
            </a:extLst>
          </p:cNvPr>
          <p:cNvPicPr>
            <a:picLocks noChangeAspect="1"/>
          </p:cNvPicPr>
          <p:nvPr/>
        </p:nvPicPr>
        <p:blipFill>
          <a:blip r:embed="rId2"/>
          <a:stretch>
            <a:fillRect/>
          </a:stretch>
        </p:blipFill>
        <p:spPr>
          <a:xfrm>
            <a:off x="84220" y="136524"/>
            <a:ext cx="4963337" cy="3785771"/>
          </a:xfrm>
          <a:prstGeom prst="rect">
            <a:avLst/>
          </a:prstGeom>
        </p:spPr>
      </p:pic>
      <p:pic>
        <p:nvPicPr>
          <p:cNvPr id="8" name="Resim 7" descr="metin, ekran görüntüsü, yazı tipi, çizgi içeren bir resim&#10;&#10;Yapay zeka tarafından oluşturulmuş içerik yanlış olabilir.">
            <a:extLst>
              <a:ext uri="{FF2B5EF4-FFF2-40B4-BE49-F238E27FC236}">
                <a16:creationId xmlns:a16="http://schemas.microsoft.com/office/drawing/2014/main" id="{D8CFD537-0CF5-9AC4-8C49-553A8DC39FF6}"/>
              </a:ext>
            </a:extLst>
          </p:cNvPr>
          <p:cNvPicPr>
            <a:picLocks noChangeAspect="1"/>
          </p:cNvPicPr>
          <p:nvPr/>
        </p:nvPicPr>
        <p:blipFill>
          <a:blip r:embed="rId3"/>
          <a:stretch>
            <a:fillRect/>
          </a:stretch>
        </p:blipFill>
        <p:spPr>
          <a:xfrm>
            <a:off x="84221" y="4044077"/>
            <a:ext cx="8975558" cy="2677399"/>
          </a:xfrm>
          <a:prstGeom prst="rect">
            <a:avLst/>
          </a:prstGeom>
        </p:spPr>
      </p:pic>
      <p:sp>
        <p:nvSpPr>
          <p:cNvPr id="10" name="Metin kutusu 9">
            <a:extLst>
              <a:ext uri="{FF2B5EF4-FFF2-40B4-BE49-F238E27FC236}">
                <a16:creationId xmlns:a16="http://schemas.microsoft.com/office/drawing/2014/main" id="{49D04182-EE83-4376-7FBD-EFF1F7532E2F}"/>
              </a:ext>
            </a:extLst>
          </p:cNvPr>
          <p:cNvSpPr txBox="1"/>
          <p:nvPr/>
        </p:nvSpPr>
        <p:spPr>
          <a:xfrm>
            <a:off x="4653207" y="1879014"/>
            <a:ext cx="4331368" cy="400110"/>
          </a:xfrm>
          <a:prstGeom prst="rect">
            <a:avLst/>
          </a:prstGeom>
          <a:noFill/>
        </p:spPr>
        <p:txBody>
          <a:bodyPr wrap="square">
            <a:spAutoFit/>
          </a:bodyPr>
          <a:lstStyle/>
          <a:p>
            <a:r>
              <a:rPr lang="tr-TR" sz="2000" b="1" dirty="0">
                <a:highlight>
                  <a:srgbClr val="00FFFF"/>
                </a:highlight>
              </a:rPr>
              <a:t>https://ulusalstajprogrami.iskur.gov.tr/</a:t>
            </a:r>
          </a:p>
        </p:txBody>
      </p:sp>
    </p:spTree>
    <p:extLst>
      <p:ext uri="{BB962C8B-B14F-4D97-AF65-F5344CB8AC3E}">
        <p14:creationId xmlns:p14="http://schemas.microsoft.com/office/powerpoint/2010/main" val="649554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9EE74D48-1FE9-3B49-0EF5-0EC3A23869A3}"/>
              </a:ext>
            </a:extLst>
          </p:cNvPr>
          <p:cNvSpPr>
            <a:spLocks noGrp="1"/>
          </p:cNvSpPr>
          <p:nvPr>
            <p:ph type="sldNum" sz="quarter" idx="12"/>
          </p:nvPr>
        </p:nvSpPr>
        <p:spPr/>
        <p:txBody>
          <a:bodyPr/>
          <a:lstStyle/>
          <a:p>
            <a:fld id="{99ED81D0-7950-4F5B-90E2-A4762EB3AFBC}" type="slidenum">
              <a:rPr lang="tr-TR" smtClean="0"/>
              <a:t>15</a:t>
            </a:fld>
            <a:endParaRPr lang="tr-TR"/>
          </a:p>
        </p:txBody>
      </p:sp>
      <p:pic>
        <p:nvPicPr>
          <p:cNvPr id="8" name="Resim 7" descr="metin, ekran görüntüsü, yazı tipi, doküman, belge içeren bir resim">
            <a:extLst>
              <a:ext uri="{FF2B5EF4-FFF2-40B4-BE49-F238E27FC236}">
                <a16:creationId xmlns:a16="http://schemas.microsoft.com/office/drawing/2014/main" id="{41E7190A-1140-C480-DC05-769993A20F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1665192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A85C50-FC7A-F28E-FE09-40D63E0A1888}"/>
              </a:ext>
            </a:extLst>
          </p:cNvPr>
          <p:cNvSpPr>
            <a:spLocks noGrp="1"/>
          </p:cNvSpPr>
          <p:nvPr>
            <p:ph type="title"/>
          </p:nvPr>
        </p:nvSpPr>
        <p:spPr>
          <a:xfrm>
            <a:off x="363956" y="226511"/>
            <a:ext cx="7886700" cy="621463"/>
          </a:xfrm>
        </p:spPr>
        <p:txBody>
          <a:bodyPr>
            <a:normAutofit fontScale="90000"/>
          </a:bodyPr>
          <a:lstStyle/>
          <a:p>
            <a:r>
              <a:rPr lang="tr-TR" b="1" dirty="0">
                <a:solidFill>
                  <a:srgbClr val="FF0000"/>
                </a:solidFill>
              </a:rPr>
              <a:t>Ulusal Staj Programı Başvuru süreci</a:t>
            </a:r>
          </a:p>
        </p:txBody>
      </p:sp>
      <p:sp>
        <p:nvSpPr>
          <p:cNvPr id="4" name="Slayt Numarası Yer Tutucusu 3">
            <a:extLst>
              <a:ext uri="{FF2B5EF4-FFF2-40B4-BE49-F238E27FC236}">
                <a16:creationId xmlns:a16="http://schemas.microsoft.com/office/drawing/2014/main" id="{7EAE5AC2-F4DD-4FFF-B22C-DE83C895740C}"/>
              </a:ext>
            </a:extLst>
          </p:cNvPr>
          <p:cNvSpPr>
            <a:spLocks noGrp="1"/>
          </p:cNvSpPr>
          <p:nvPr>
            <p:ph type="sldNum" sz="quarter" idx="12"/>
          </p:nvPr>
        </p:nvSpPr>
        <p:spPr/>
        <p:txBody>
          <a:bodyPr/>
          <a:lstStyle/>
          <a:p>
            <a:fld id="{99ED81D0-7950-4F5B-90E2-A4762EB3AFBC}" type="slidenum">
              <a:rPr lang="tr-TR" smtClean="0"/>
              <a:t>16</a:t>
            </a:fld>
            <a:endParaRPr lang="tr-TR"/>
          </a:p>
        </p:txBody>
      </p:sp>
      <p:pic>
        <p:nvPicPr>
          <p:cNvPr id="6" name="Resim 5" descr="kalıp, desen, düzen, piksel, grafik, tasarım içeren bir resim&#10;&#10;Yapay zeka tarafından oluşturulmuş içerik yanlış olabilir.">
            <a:extLst>
              <a:ext uri="{FF2B5EF4-FFF2-40B4-BE49-F238E27FC236}">
                <a16:creationId xmlns:a16="http://schemas.microsoft.com/office/drawing/2014/main" id="{AB6882C8-76E4-F715-159A-E3E32BD554DC}"/>
              </a:ext>
            </a:extLst>
          </p:cNvPr>
          <p:cNvPicPr>
            <a:picLocks noChangeAspect="1"/>
          </p:cNvPicPr>
          <p:nvPr/>
        </p:nvPicPr>
        <p:blipFill>
          <a:blip r:embed="rId2"/>
          <a:stretch>
            <a:fillRect/>
          </a:stretch>
        </p:blipFill>
        <p:spPr>
          <a:xfrm>
            <a:off x="1711493" y="811878"/>
            <a:ext cx="6137572" cy="5980198"/>
          </a:xfrm>
          <a:prstGeom prst="rect">
            <a:avLst/>
          </a:prstGeom>
        </p:spPr>
      </p:pic>
    </p:spTree>
    <p:extLst>
      <p:ext uri="{BB962C8B-B14F-4D97-AF65-F5344CB8AC3E}">
        <p14:creationId xmlns:p14="http://schemas.microsoft.com/office/powerpoint/2010/main" val="2847191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B3EFAEE5-F490-094B-7F47-2554F723B9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4" name="Slayt Numarası Yer Tutucusu 3">
            <a:extLst>
              <a:ext uri="{FF2B5EF4-FFF2-40B4-BE49-F238E27FC236}">
                <a16:creationId xmlns:a16="http://schemas.microsoft.com/office/drawing/2014/main" id="{B21C3A42-B5CA-6D19-6D1C-068215A28966}"/>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99ED81D0-7950-4F5B-90E2-A4762EB3AFBC}" type="slidenum">
              <a:rPr lang="en-US" smtClean="0"/>
              <a:pPr defTabSz="914400">
                <a:spcAft>
                  <a:spcPts val="600"/>
                </a:spcAft>
              </a:pPr>
              <a:t>17</a:t>
            </a:fld>
            <a:endParaRPr lang="en-US"/>
          </a:p>
        </p:txBody>
      </p:sp>
    </p:spTree>
    <p:extLst>
      <p:ext uri="{BB962C8B-B14F-4D97-AF65-F5344CB8AC3E}">
        <p14:creationId xmlns:p14="http://schemas.microsoft.com/office/powerpoint/2010/main" val="1413370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41E6F735-0D5D-4C86-A244-65305326A6AC}"/>
              </a:ext>
            </a:extLst>
          </p:cNvPr>
          <p:cNvSpPr txBox="1"/>
          <p:nvPr/>
        </p:nvSpPr>
        <p:spPr>
          <a:xfrm>
            <a:off x="120316" y="3146273"/>
            <a:ext cx="8904621" cy="1015663"/>
          </a:xfrm>
          <a:prstGeom prst="rect">
            <a:avLst/>
          </a:prstGeom>
          <a:noFill/>
        </p:spPr>
        <p:txBody>
          <a:bodyPr wrap="square" rtlCol="0">
            <a:spAutoFit/>
          </a:bodyPr>
          <a:lstStyle/>
          <a:p>
            <a:pPr algn="ctr"/>
            <a:r>
              <a:rPr lang="tr-TR" sz="2000" b="1" dirty="0">
                <a:solidFill>
                  <a:srgbClr val="FF0000"/>
                </a:solidFill>
              </a:rPr>
              <a:t>TEŞEKKÜRLER</a:t>
            </a:r>
          </a:p>
          <a:p>
            <a:pPr algn="ctr"/>
            <a:r>
              <a:rPr lang="tr-TR" sz="2000" b="1" dirty="0">
                <a:solidFill>
                  <a:srgbClr val="FF0000"/>
                </a:solidFill>
              </a:rPr>
              <a:t>Dr. Ercan GÖN </a:t>
            </a:r>
          </a:p>
          <a:p>
            <a:pPr algn="ctr"/>
            <a:r>
              <a:rPr lang="tr-TR" sz="2000" b="1" dirty="0">
                <a:solidFill>
                  <a:srgbClr val="FF0000"/>
                </a:solidFill>
              </a:rPr>
              <a:t>İŞKUR İl Müdür Yardımcısı</a:t>
            </a:r>
          </a:p>
        </p:txBody>
      </p:sp>
      <p:sp>
        <p:nvSpPr>
          <p:cNvPr id="2" name="Slayt Numarası Yer Tutucusu 1">
            <a:extLst>
              <a:ext uri="{FF2B5EF4-FFF2-40B4-BE49-F238E27FC236}">
                <a16:creationId xmlns:a16="http://schemas.microsoft.com/office/drawing/2014/main" id="{F2788C49-B791-42C1-BBB8-DA9BF27AF919}"/>
              </a:ext>
            </a:extLst>
          </p:cNvPr>
          <p:cNvSpPr>
            <a:spLocks noGrp="1"/>
          </p:cNvSpPr>
          <p:nvPr>
            <p:ph type="sldNum" sz="quarter" idx="12"/>
          </p:nvPr>
        </p:nvSpPr>
        <p:spPr/>
        <p:txBody>
          <a:bodyPr/>
          <a:lstStyle/>
          <a:p>
            <a:fld id="{99ED81D0-7950-4F5B-90E2-A4762EB3AFBC}" type="slidenum">
              <a:rPr lang="tr-TR" smtClean="0">
                <a:solidFill>
                  <a:schemeClr val="bg1">
                    <a:lumMod val="75000"/>
                  </a:schemeClr>
                </a:solidFill>
              </a:rPr>
              <a:t>18</a:t>
            </a:fld>
            <a:endParaRPr lang="tr-TR" dirty="0">
              <a:solidFill>
                <a:schemeClr val="bg1">
                  <a:lumMod val="75000"/>
                </a:schemeClr>
              </a:solidFill>
            </a:endParaRPr>
          </a:p>
        </p:txBody>
      </p:sp>
      <p:sp>
        <p:nvSpPr>
          <p:cNvPr id="3" name="Dikdörtgen 2">
            <a:extLst>
              <a:ext uri="{FF2B5EF4-FFF2-40B4-BE49-F238E27FC236}">
                <a16:creationId xmlns:a16="http://schemas.microsoft.com/office/drawing/2014/main" id="{B6C09E24-8621-4B49-984E-77187A1A6AD5}"/>
              </a:ext>
            </a:extLst>
          </p:cNvPr>
          <p:cNvSpPr/>
          <p:nvPr/>
        </p:nvSpPr>
        <p:spPr>
          <a:xfrm>
            <a:off x="2551335" y="4260694"/>
            <a:ext cx="4062331" cy="369332"/>
          </a:xfrm>
          <a:prstGeom prst="rect">
            <a:avLst/>
          </a:prstGeom>
        </p:spPr>
        <p:txBody>
          <a:bodyPr wrap="none">
            <a:spAutoFit/>
          </a:bodyPr>
          <a:lstStyle/>
          <a:p>
            <a:r>
              <a:rPr lang="tr-TR" dirty="0">
                <a:hlinkClick r:id="rId4"/>
              </a:rPr>
              <a:t>https://www.instagram.com/iskurmersin</a:t>
            </a:r>
            <a:r>
              <a:rPr lang="tr-TR" dirty="0"/>
              <a:t> </a:t>
            </a:r>
          </a:p>
        </p:txBody>
      </p:sp>
      <p:sp>
        <p:nvSpPr>
          <p:cNvPr id="7" name="Dikdörtgen 6">
            <a:extLst>
              <a:ext uri="{FF2B5EF4-FFF2-40B4-BE49-F238E27FC236}">
                <a16:creationId xmlns:a16="http://schemas.microsoft.com/office/drawing/2014/main" id="{EBD92B8F-75A1-4C3F-A585-06E50A80061B}"/>
              </a:ext>
            </a:extLst>
          </p:cNvPr>
          <p:cNvSpPr/>
          <p:nvPr/>
        </p:nvSpPr>
        <p:spPr>
          <a:xfrm>
            <a:off x="2817530" y="4709508"/>
            <a:ext cx="3693319" cy="369332"/>
          </a:xfrm>
          <a:prstGeom prst="rect">
            <a:avLst/>
          </a:prstGeom>
        </p:spPr>
        <p:txBody>
          <a:bodyPr wrap="none">
            <a:spAutoFit/>
          </a:bodyPr>
          <a:lstStyle/>
          <a:p>
            <a:r>
              <a:rPr lang="tr-TR" dirty="0">
                <a:hlinkClick r:id="rId5"/>
              </a:rPr>
              <a:t>https://m.facebook.com/iskurmersin</a:t>
            </a:r>
            <a:r>
              <a:rPr lang="tr-TR" dirty="0"/>
              <a:t> </a:t>
            </a:r>
          </a:p>
        </p:txBody>
      </p:sp>
      <p:sp>
        <p:nvSpPr>
          <p:cNvPr id="9" name="Dikdörtgen 8">
            <a:extLst>
              <a:ext uri="{FF2B5EF4-FFF2-40B4-BE49-F238E27FC236}">
                <a16:creationId xmlns:a16="http://schemas.microsoft.com/office/drawing/2014/main" id="{04E0FC28-A087-41F1-93D2-BAFB07BD27BB}"/>
              </a:ext>
            </a:extLst>
          </p:cNvPr>
          <p:cNvSpPr/>
          <p:nvPr/>
        </p:nvSpPr>
        <p:spPr>
          <a:xfrm>
            <a:off x="3133622" y="5115882"/>
            <a:ext cx="2929648" cy="369332"/>
          </a:xfrm>
          <a:prstGeom prst="rect">
            <a:avLst/>
          </a:prstGeom>
        </p:spPr>
        <p:txBody>
          <a:bodyPr wrap="none">
            <a:spAutoFit/>
          </a:bodyPr>
          <a:lstStyle/>
          <a:p>
            <a:r>
              <a:rPr lang="tr-TR" dirty="0">
                <a:hlinkClick r:id="rId6"/>
              </a:rPr>
              <a:t>https://x.com/iskurmersin33</a:t>
            </a:r>
            <a:r>
              <a:rPr lang="tr-TR" dirty="0"/>
              <a:t> </a:t>
            </a:r>
          </a:p>
        </p:txBody>
      </p:sp>
    </p:spTree>
    <p:extLst>
      <p:ext uri="{BB962C8B-B14F-4D97-AF65-F5344CB8AC3E}">
        <p14:creationId xmlns:p14="http://schemas.microsoft.com/office/powerpoint/2010/main" val="2336248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0D190547-44BE-47FB-9AB5-E7C1E794F28F}"/>
              </a:ext>
            </a:extLst>
          </p:cNvPr>
          <p:cNvPicPr>
            <a:picLocks noChangeAspect="1"/>
          </p:cNvPicPr>
          <p:nvPr/>
        </p:nvPicPr>
        <p:blipFill>
          <a:blip r:embed="rId2"/>
          <a:stretch>
            <a:fillRect/>
          </a:stretch>
        </p:blipFill>
        <p:spPr>
          <a:xfrm>
            <a:off x="-1" y="0"/>
            <a:ext cx="9151045" cy="6858000"/>
          </a:xfrm>
          <a:prstGeom prst="rect">
            <a:avLst/>
          </a:prstGeom>
        </p:spPr>
      </p:pic>
      <p:sp>
        <p:nvSpPr>
          <p:cNvPr id="9" name="Slayt Numarası Yer Tutucusu 8">
            <a:extLst>
              <a:ext uri="{FF2B5EF4-FFF2-40B4-BE49-F238E27FC236}">
                <a16:creationId xmlns:a16="http://schemas.microsoft.com/office/drawing/2014/main" id="{59556B83-33E7-4920-83B6-8262C5C0A25F}"/>
              </a:ext>
            </a:extLst>
          </p:cNvPr>
          <p:cNvSpPr>
            <a:spLocks noGrp="1"/>
          </p:cNvSpPr>
          <p:nvPr>
            <p:ph type="sldNum" sz="quarter" idx="12"/>
          </p:nvPr>
        </p:nvSpPr>
        <p:spPr>
          <a:xfrm>
            <a:off x="6457950" y="6452048"/>
            <a:ext cx="2057400" cy="365125"/>
          </a:xfrm>
        </p:spPr>
        <p:txBody>
          <a:bodyPr/>
          <a:lstStyle/>
          <a:p>
            <a:fld id="{99ED81D0-7950-4F5B-90E2-A4762EB3AFBC}" type="slidenum">
              <a:rPr lang="tr-TR" b="1" smtClean="0">
                <a:solidFill>
                  <a:srgbClr val="FF0000"/>
                </a:solidFill>
              </a:rPr>
              <a:t>2</a:t>
            </a:fld>
            <a:endParaRPr lang="tr-TR" b="1" dirty="0">
              <a:solidFill>
                <a:srgbClr val="FF0000"/>
              </a:solidFill>
            </a:endParaRPr>
          </a:p>
        </p:txBody>
      </p:sp>
      <p:sp>
        <p:nvSpPr>
          <p:cNvPr id="11" name="Dikdörtgen 10">
            <a:extLst>
              <a:ext uri="{FF2B5EF4-FFF2-40B4-BE49-F238E27FC236}">
                <a16:creationId xmlns:a16="http://schemas.microsoft.com/office/drawing/2014/main" id="{C36662B0-4C10-4FA9-AF26-2A1E4EAFC346}"/>
              </a:ext>
            </a:extLst>
          </p:cNvPr>
          <p:cNvSpPr/>
          <p:nvPr/>
        </p:nvSpPr>
        <p:spPr>
          <a:xfrm>
            <a:off x="4258430" y="1381078"/>
            <a:ext cx="4573687" cy="2308324"/>
          </a:xfrm>
          <a:prstGeom prst="rect">
            <a:avLst/>
          </a:prstGeom>
        </p:spPr>
        <p:txBody>
          <a:bodyPr wrap="square">
            <a:spAutoFit/>
          </a:bodyPr>
          <a:lstStyle/>
          <a:p>
            <a:pPr algn="just"/>
            <a:r>
              <a:rPr lang="tr-TR" b="1" dirty="0">
                <a:solidFill>
                  <a:srgbClr val="FF0000"/>
                </a:solidFill>
                <a:latin typeface="Outfit"/>
              </a:rPr>
              <a:t>İŞKUR Gençlik Programı Nedir? </a:t>
            </a:r>
          </a:p>
          <a:p>
            <a:pPr algn="just"/>
            <a:endParaRPr lang="tr-TR" b="1" dirty="0">
              <a:solidFill>
                <a:srgbClr val="FF0000"/>
              </a:solidFill>
              <a:latin typeface="Outfit"/>
            </a:endParaRPr>
          </a:p>
          <a:p>
            <a:pPr algn="just"/>
            <a:r>
              <a:rPr lang="tr-TR" dirty="0">
                <a:solidFill>
                  <a:srgbClr val="0000FF"/>
                </a:solidFill>
                <a:latin typeface="Inter"/>
              </a:rPr>
              <a:t>Üniversite öğrencilerinin </a:t>
            </a:r>
            <a:r>
              <a:rPr lang="tr-TR" dirty="0">
                <a:solidFill>
                  <a:srgbClr val="000000"/>
                </a:solidFill>
                <a:latin typeface="Inter"/>
              </a:rPr>
              <a:t>istihdam edilebilirliğini </a:t>
            </a:r>
            <a:r>
              <a:rPr lang="tr-TR" dirty="0">
                <a:solidFill>
                  <a:srgbClr val="0000FF"/>
                </a:solidFill>
                <a:latin typeface="Inter"/>
              </a:rPr>
              <a:t>artıracak bilgi, beceri, çalışma alışkanlığı ve disiplinini </a:t>
            </a:r>
            <a:r>
              <a:rPr lang="tr-TR" dirty="0">
                <a:solidFill>
                  <a:srgbClr val="000000"/>
                </a:solidFill>
                <a:latin typeface="Inter"/>
              </a:rPr>
              <a:t>kazandırmak üzere </a:t>
            </a:r>
            <a:r>
              <a:rPr lang="tr-TR" b="1" dirty="0">
                <a:solidFill>
                  <a:srgbClr val="0000FF"/>
                </a:solidFill>
                <a:latin typeface="Inter"/>
              </a:rPr>
              <a:t>devlet üniversiteleri </a:t>
            </a:r>
            <a:r>
              <a:rPr lang="tr-TR" dirty="0">
                <a:solidFill>
                  <a:srgbClr val="0000FF"/>
                </a:solidFill>
                <a:latin typeface="Inter"/>
              </a:rPr>
              <a:t>ile iş birliği yapılarak </a:t>
            </a:r>
            <a:r>
              <a:rPr lang="tr-TR" dirty="0">
                <a:solidFill>
                  <a:srgbClr val="000000"/>
                </a:solidFill>
                <a:latin typeface="Inter"/>
              </a:rPr>
              <a:t>düzenlenen ve </a:t>
            </a:r>
            <a:r>
              <a:rPr lang="tr-TR" dirty="0">
                <a:solidFill>
                  <a:srgbClr val="FF0000"/>
                </a:solidFill>
                <a:latin typeface="Inter"/>
              </a:rPr>
              <a:t>işgücü uyum programı </a:t>
            </a:r>
            <a:r>
              <a:rPr lang="tr-TR" dirty="0">
                <a:solidFill>
                  <a:srgbClr val="000000"/>
                </a:solidFill>
                <a:latin typeface="Inter"/>
              </a:rPr>
              <a:t>uygulaması olan bir aktif işgücü programıdır. </a:t>
            </a:r>
          </a:p>
        </p:txBody>
      </p:sp>
      <p:pic>
        <p:nvPicPr>
          <p:cNvPr id="3" name="Resim 2">
            <a:extLst>
              <a:ext uri="{FF2B5EF4-FFF2-40B4-BE49-F238E27FC236}">
                <a16:creationId xmlns:a16="http://schemas.microsoft.com/office/drawing/2014/main" id="{078432E9-1D22-46D9-83F4-EFEA1CA23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935" y="136524"/>
            <a:ext cx="1377347" cy="615820"/>
          </a:xfrm>
          <a:prstGeom prst="rect">
            <a:avLst/>
          </a:prstGeom>
        </p:spPr>
      </p:pic>
      <p:pic>
        <p:nvPicPr>
          <p:cNvPr id="5" name="Resim 4">
            <a:extLst>
              <a:ext uri="{FF2B5EF4-FFF2-40B4-BE49-F238E27FC236}">
                <a16:creationId xmlns:a16="http://schemas.microsoft.com/office/drawing/2014/main" id="{872CC205-2EAA-481B-8D60-78A84175B7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447" y="1539819"/>
            <a:ext cx="3824098" cy="4206835"/>
          </a:xfrm>
          <a:prstGeom prst="rect">
            <a:avLst/>
          </a:prstGeom>
        </p:spPr>
      </p:pic>
    </p:spTree>
    <p:extLst>
      <p:ext uri="{BB962C8B-B14F-4D97-AF65-F5344CB8AC3E}">
        <p14:creationId xmlns:p14="http://schemas.microsoft.com/office/powerpoint/2010/main" val="76362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0D190547-44BE-47FB-9AB5-E7C1E794F28F}"/>
              </a:ext>
            </a:extLst>
          </p:cNvPr>
          <p:cNvPicPr>
            <a:picLocks noChangeAspect="1"/>
          </p:cNvPicPr>
          <p:nvPr/>
        </p:nvPicPr>
        <p:blipFill>
          <a:blip r:embed="rId2"/>
          <a:stretch>
            <a:fillRect/>
          </a:stretch>
        </p:blipFill>
        <p:spPr>
          <a:xfrm>
            <a:off x="14892" y="19333"/>
            <a:ext cx="9151045" cy="6858000"/>
          </a:xfrm>
          <a:prstGeom prst="rect">
            <a:avLst/>
          </a:prstGeom>
        </p:spPr>
      </p:pic>
      <p:sp>
        <p:nvSpPr>
          <p:cNvPr id="2" name="Slayt Numarası Yer Tutucusu 1">
            <a:extLst>
              <a:ext uri="{FF2B5EF4-FFF2-40B4-BE49-F238E27FC236}">
                <a16:creationId xmlns:a16="http://schemas.microsoft.com/office/drawing/2014/main" id="{2EA4777D-56CC-4905-B5B7-B39094B1C558}"/>
              </a:ext>
            </a:extLst>
          </p:cNvPr>
          <p:cNvSpPr>
            <a:spLocks noGrp="1"/>
          </p:cNvSpPr>
          <p:nvPr>
            <p:ph type="sldNum" sz="quarter" idx="12"/>
          </p:nvPr>
        </p:nvSpPr>
        <p:spPr>
          <a:xfrm>
            <a:off x="6457950" y="6452048"/>
            <a:ext cx="2057400" cy="365125"/>
          </a:xfrm>
        </p:spPr>
        <p:txBody>
          <a:bodyPr/>
          <a:lstStyle/>
          <a:p>
            <a:fld id="{99ED81D0-7950-4F5B-90E2-A4762EB3AFBC}" type="slidenum">
              <a:rPr lang="tr-TR" b="1" smtClean="0">
                <a:solidFill>
                  <a:srgbClr val="FF0000"/>
                </a:solidFill>
              </a:rPr>
              <a:t>3</a:t>
            </a:fld>
            <a:endParaRPr lang="tr-TR" b="1" dirty="0">
              <a:solidFill>
                <a:srgbClr val="FF0000"/>
              </a:solidFill>
            </a:endParaRPr>
          </a:p>
        </p:txBody>
      </p:sp>
      <p:pic>
        <p:nvPicPr>
          <p:cNvPr id="5" name="Resim 4">
            <a:extLst>
              <a:ext uri="{FF2B5EF4-FFF2-40B4-BE49-F238E27FC236}">
                <a16:creationId xmlns:a16="http://schemas.microsoft.com/office/drawing/2014/main" id="{CAC5E3B5-C85B-4919-A173-E6B13EA3BD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935" y="136524"/>
            <a:ext cx="1377347" cy="615820"/>
          </a:xfrm>
          <a:prstGeom prst="rect">
            <a:avLst/>
          </a:prstGeom>
        </p:spPr>
      </p:pic>
      <p:grpSp>
        <p:nvGrpSpPr>
          <p:cNvPr id="6" name="Google Shape;143;p6">
            <a:extLst>
              <a:ext uri="{FF2B5EF4-FFF2-40B4-BE49-F238E27FC236}">
                <a16:creationId xmlns:a16="http://schemas.microsoft.com/office/drawing/2014/main" id="{B24B4BA3-56DD-4089-A278-FD3599E6DF4E}"/>
              </a:ext>
            </a:extLst>
          </p:cNvPr>
          <p:cNvGrpSpPr/>
          <p:nvPr/>
        </p:nvGrpSpPr>
        <p:grpSpPr>
          <a:xfrm>
            <a:off x="1007640" y="911519"/>
            <a:ext cx="6957265" cy="5034961"/>
            <a:chOff x="1152741" y="-103696"/>
            <a:chExt cx="6181812" cy="5441525"/>
          </a:xfrm>
        </p:grpSpPr>
        <p:sp>
          <p:nvSpPr>
            <p:cNvPr id="7" name="Google Shape;144;p6">
              <a:extLst>
                <a:ext uri="{FF2B5EF4-FFF2-40B4-BE49-F238E27FC236}">
                  <a16:creationId xmlns:a16="http://schemas.microsoft.com/office/drawing/2014/main" id="{B3189ABE-BDF5-4386-9171-B1F84CCF9C81}"/>
                </a:ext>
              </a:extLst>
            </p:cNvPr>
            <p:cNvSpPr/>
            <p:nvPr/>
          </p:nvSpPr>
          <p:spPr>
            <a:xfrm>
              <a:off x="3534817" y="-103696"/>
              <a:ext cx="1343453" cy="887016"/>
            </a:xfrm>
            <a:prstGeom prst="roundRect">
              <a:avLst>
                <a:gd name="adj" fmla="val 16667"/>
              </a:avLst>
            </a:prstGeom>
            <a:solidFill>
              <a:srgbClr val="C00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5;p6">
              <a:extLst>
                <a:ext uri="{FF2B5EF4-FFF2-40B4-BE49-F238E27FC236}">
                  <a16:creationId xmlns:a16="http://schemas.microsoft.com/office/drawing/2014/main" id="{E7067D1C-0C10-4CEA-9482-937C3B79CC1D}"/>
                </a:ext>
              </a:extLst>
            </p:cNvPr>
            <p:cNvSpPr txBox="1"/>
            <p:nvPr/>
          </p:nvSpPr>
          <p:spPr>
            <a:xfrm>
              <a:off x="3578118" y="-60395"/>
              <a:ext cx="1256851" cy="800414"/>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tr-TR" sz="1000" b="0" i="0" u="none" strike="noStrike" cap="none" dirty="0">
                  <a:solidFill>
                    <a:schemeClr val="lt1"/>
                  </a:solidFill>
                  <a:latin typeface="Arial"/>
                  <a:ea typeface="Arial"/>
                  <a:cs typeface="Arial"/>
                  <a:sym typeface="Arial"/>
                </a:rPr>
                <a:t>Sürdürülebilir Kampüs Faaliyetlerinin Desteklenmesi</a:t>
              </a:r>
              <a:endParaRPr dirty="0"/>
            </a:p>
          </p:txBody>
        </p:sp>
        <p:sp>
          <p:nvSpPr>
            <p:cNvPr id="9" name="Google Shape;146;p6">
              <a:extLst>
                <a:ext uri="{FF2B5EF4-FFF2-40B4-BE49-F238E27FC236}">
                  <a16:creationId xmlns:a16="http://schemas.microsoft.com/office/drawing/2014/main" id="{E77D4CBD-F1BF-47BF-8C39-02B7635479AA}"/>
                </a:ext>
              </a:extLst>
            </p:cNvPr>
            <p:cNvSpPr/>
            <p:nvPr/>
          </p:nvSpPr>
          <p:spPr>
            <a:xfrm>
              <a:off x="2288239" y="407847"/>
              <a:ext cx="4568707" cy="4568707"/>
            </a:xfrm>
            <a:custGeom>
              <a:avLst/>
              <a:gdLst/>
              <a:ahLst/>
              <a:cxnLst/>
              <a:rect l="l" t="t" r="r" b="b"/>
              <a:pathLst>
                <a:path w="120000" h="120000" extrusionOk="0">
                  <a:moveTo>
                    <a:pt x="68084" y="547"/>
                  </a:moveTo>
                  <a:lnTo>
                    <a:pt x="68084" y="547"/>
                  </a:lnTo>
                  <a:cubicBezTo>
                    <a:pt x="69904" y="795"/>
                    <a:pt x="71713" y="1126"/>
                    <a:pt x="73503" y="1539"/>
                  </a:cubicBezTo>
                </a:path>
              </a:pathLst>
            </a:custGeom>
            <a:noFill/>
            <a:ln w="9525"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7;p6">
              <a:extLst>
                <a:ext uri="{FF2B5EF4-FFF2-40B4-BE49-F238E27FC236}">
                  <a16:creationId xmlns:a16="http://schemas.microsoft.com/office/drawing/2014/main" id="{097507EA-F7BC-4AAF-82D3-CBB934E34D62}"/>
                </a:ext>
              </a:extLst>
            </p:cNvPr>
            <p:cNvSpPr/>
            <p:nvPr/>
          </p:nvSpPr>
          <p:spPr>
            <a:xfrm>
              <a:off x="5088781" y="454552"/>
              <a:ext cx="1600241" cy="1073390"/>
            </a:xfrm>
            <a:prstGeom prst="roundRect">
              <a:avLst>
                <a:gd name="adj" fmla="val 16667"/>
              </a:avLst>
            </a:prstGeom>
            <a:solidFill>
              <a:srgbClr val="7030A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8;p6">
              <a:extLst>
                <a:ext uri="{FF2B5EF4-FFF2-40B4-BE49-F238E27FC236}">
                  <a16:creationId xmlns:a16="http://schemas.microsoft.com/office/drawing/2014/main" id="{FB531961-DBC9-461E-AF00-7FE9E94C1B37}"/>
                </a:ext>
              </a:extLst>
            </p:cNvPr>
            <p:cNvSpPr txBox="1"/>
            <p:nvPr/>
          </p:nvSpPr>
          <p:spPr>
            <a:xfrm>
              <a:off x="5141180" y="506951"/>
              <a:ext cx="1495443" cy="968592"/>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tr-TR" sz="1000" b="0" i="0" u="none" strike="noStrike" cap="none">
                  <a:solidFill>
                    <a:schemeClr val="lt1"/>
                  </a:solidFill>
                  <a:latin typeface="Arial"/>
                  <a:ea typeface="Arial"/>
                  <a:cs typeface="Arial"/>
                  <a:sym typeface="Arial"/>
                </a:rPr>
                <a:t>Sosyal ve Kültürel Faaliyetlerin Desteklenmesi</a:t>
              </a:r>
              <a:endParaRPr/>
            </a:p>
          </p:txBody>
        </p:sp>
        <p:sp>
          <p:nvSpPr>
            <p:cNvPr id="12" name="Google Shape;149;p6">
              <a:extLst>
                <a:ext uri="{FF2B5EF4-FFF2-40B4-BE49-F238E27FC236}">
                  <a16:creationId xmlns:a16="http://schemas.microsoft.com/office/drawing/2014/main" id="{F83B4221-D8FA-4D81-ABA4-05710BE8B56F}"/>
                </a:ext>
              </a:extLst>
            </p:cNvPr>
            <p:cNvSpPr/>
            <p:nvPr/>
          </p:nvSpPr>
          <p:spPr>
            <a:xfrm>
              <a:off x="1940984" y="227897"/>
              <a:ext cx="4568707" cy="4568707"/>
            </a:xfrm>
            <a:custGeom>
              <a:avLst/>
              <a:gdLst/>
              <a:ahLst/>
              <a:cxnLst/>
              <a:rect l="l" t="t" r="r" b="b"/>
              <a:pathLst>
                <a:path w="120000" h="120000" extrusionOk="0">
                  <a:moveTo>
                    <a:pt x="114216" y="34297"/>
                  </a:moveTo>
                  <a:cubicBezTo>
                    <a:pt x="116564" y="39249"/>
                    <a:pt x="118222" y="44499"/>
                    <a:pt x="119144" y="49901"/>
                  </a:cubicBezTo>
                </a:path>
              </a:pathLst>
            </a:custGeom>
            <a:noFill/>
            <a:ln w="9525"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50;p6">
              <a:extLst>
                <a:ext uri="{FF2B5EF4-FFF2-40B4-BE49-F238E27FC236}">
                  <a16:creationId xmlns:a16="http://schemas.microsoft.com/office/drawing/2014/main" id="{3A9B9B87-0363-438F-98D5-5D2A35E3EDA4}"/>
                </a:ext>
              </a:extLst>
            </p:cNvPr>
            <p:cNvSpPr/>
            <p:nvPr/>
          </p:nvSpPr>
          <p:spPr>
            <a:xfrm>
              <a:off x="5728171" y="2134053"/>
              <a:ext cx="1606382" cy="980223"/>
            </a:xfrm>
            <a:prstGeom prst="roundRect">
              <a:avLst>
                <a:gd name="adj" fmla="val 16667"/>
              </a:avLst>
            </a:prstGeom>
            <a:solidFill>
              <a:srgbClr val="C55A1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1;p6">
              <a:extLst>
                <a:ext uri="{FF2B5EF4-FFF2-40B4-BE49-F238E27FC236}">
                  <a16:creationId xmlns:a16="http://schemas.microsoft.com/office/drawing/2014/main" id="{9E5633C1-C675-421D-B027-A77A74B0EFA4}"/>
                </a:ext>
              </a:extLst>
            </p:cNvPr>
            <p:cNvSpPr txBox="1"/>
            <p:nvPr/>
          </p:nvSpPr>
          <p:spPr>
            <a:xfrm>
              <a:off x="5776022" y="2181904"/>
              <a:ext cx="1510680" cy="884521"/>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tr-TR" sz="1000" b="0" i="0" u="none" strike="noStrike" cap="none">
                  <a:solidFill>
                    <a:schemeClr val="lt1"/>
                  </a:solidFill>
                  <a:latin typeface="Arial"/>
                  <a:ea typeface="Arial"/>
                  <a:cs typeface="Arial"/>
                  <a:sym typeface="Arial"/>
                </a:rPr>
                <a:t>Dijital Dönüşüm ve İnovasyon Faaliyetlerinin Desteklenmesi</a:t>
              </a:r>
              <a:endParaRPr/>
            </a:p>
          </p:txBody>
        </p:sp>
        <p:sp>
          <p:nvSpPr>
            <p:cNvPr id="15" name="Google Shape;152;p6">
              <a:extLst>
                <a:ext uri="{FF2B5EF4-FFF2-40B4-BE49-F238E27FC236}">
                  <a16:creationId xmlns:a16="http://schemas.microsoft.com/office/drawing/2014/main" id="{3E2841D9-874E-463D-AAC0-F947D22DF84D}"/>
                </a:ext>
              </a:extLst>
            </p:cNvPr>
            <p:cNvSpPr/>
            <p:nvPr/>
          </p:nvSpPr>
          <p:spPr>
            <a:xfrm>
              <a:off x="1962655" y="339811"/>
              <a:ext cx="4568707" cy="4568707"/>
            </a:xfrm>
            <a:custGeom>
              <a:avLst/>
              <a:gdLst/>
              <a:ahLst/>
              <a:cxnLst/>
              <a:rect l="l" t="t" r="r" b="b"/>
              <a:pathLst>
                <a:path w="120000" h="120000" extrusionOk="0">
                  <a:moveTo>
                    <a:pt x="118570" y="73021"/>
                  </a:moveTo>
                  <a:cubicBezTo>
                    <a:pt x="117494" y="77863"/>
                    <a:pt x="115821" y="82553"/>
                    <a:pt x="113590" y="86983"/>
                  </a:cubicBezTo>
                </a:path>
              </a:pathLst>
            </a:custGeom>
            <a:noFill/>
            <a:ln w="9525"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3;p6">
              <a:extLst>
                <a:ext uri="{FF2B5EF4-FFF2-40B4-BE49-F238E27FC236}">
                  <a16:creationId xmlns:a16="http://schemas.microsoft.com/office/drawing/2014/main" id="{7CF3F71C-2B3F-41DE-98EF-5DD370FC89F2}"/>
                </a:ext>
              </a:extLst>
            </p:cNvPr>
            <p:cNvSpPr/>
            <p:nvPr/>
          </p:nvSpPr>
          <p:spPr>
            <a:xfrm>
              <a:off x="5095511" y="3656605"/>
              <a:ext cx="1533559" cy="1165682"/>
            </a:xfrm>
            <a:prstGeom prst="roundRect">
              <a:avLst>
                <a:gd name="adj" fmla="val 16667"/>
              </a:avLst>
            </a:prstGeom>
            <a:solidFill>
              <a:srgbClr val="54813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54;p6">
              <a:extLst>
                <a:ext uri="{FF2B5EF4-FFF2-40B4-BE49-F238E27FC236}">
                  <a16:creationId xmlns:a16="http://schemas.microsoft.com/office/drawing/2014/main" id="{FE90E88C-5A87-43AC-931A-C9933F04361B}"/>
                </a:ext>
              </a:extLst>
            </p:cNvPr>
            <p:cNvSpPr txBox="1"/>
            <p:nvPr/>
          </p:nvSpPr>
          <p:spPr>
            <a:xfrm>
              <a:off x="5152415" y="3713509"/>
              <a:ext cx="1419751" cy="1051874"/>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tr-TR" sz="1000" b="0" i="0" u="none" strike="noStrike" cap="none" dirty="0">
                  <a:solidFill>
                    <a:schemeClr val="lt1"/>
                  </a:solidFill>
                  <a:latin typeface="Arial"/>
                  <a:ea typeface="Arial"/>
                  <a:cs typeface="Arial"/>
                  <a:sym typeface="Arial"/>
                </a:rPr>
                <a:t>Öğrenci Gelişim ve Uyum Faaliyetlerinin Desteklenmesi</a:t>
              </a:r>
              <a:endParaRPr dirty="0"/>
            </a:p>
          </p:txBody>
        </p:sp>
        <p:sp>
          <p:nvSpPr>
            <p:cNvPr id="18" name="Google Shape;155;p6">
              <a:extLst>
                <a:ext uri="{FF2B5EF4-FFF2-40B4-BE49-F238E27FC236}">
                  <a16:creationId xmlns:a16="http://schemas.microsoft.com/office/drawing/2014/main" id="{4B8DE41E-F59A-465B-983D-C9F8119CEFBB}"/>
                </a:ext>
              </a:extLst>
            </p:cNvPr>
            <p:cNvSpPr/>
            <p:nvPr/>
          </p:nvSpPr>
          <p:spPr>
            <a:xfrm>
              <a:off x="1962655" y="339811"/>
              <a:ext cx="4568707" cy="4568707"/>
            </a:xfrm>
            <a:custGeom>
              <a:avLst/>
              <a:gdLst/>
              <a:ahLst/>
              <a:cxnLst/>
              <a:rect l="l" t="t" r="r" b="b"/>
              <a:pathLst>
                <a:path w="120000" h="120000" extrusionOk="0">
                  <a:moveTo>
                    <a:pt x="82250" y="115722"/>
                  </a:moveTo>
                  <a:cubicBezTo>
                    <a:pt x="81072" y="116192"/>
                    <a:pt x="79879" y="116625"/>
                    <a:pt x="78674" y="117020"/>
                  </a:cubicBezTo>
                </a:path>
              </a:pathLst>
            </a:custGeom>
            <a:noFill/>
            <a:ln w="9525"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56;p6">
              <a:extLst>
                <a:ext uri="{FF2B5EF4-FFF2-40B4-BE49-F238E27FC236}">
                  <a16:creationId xmlns:a16="http://schemas.microsoft.com/office/drawing/2014/main" id="{77949363-E7EB-468E-A0AD-6EE720352CD6}"/>
                </a:ext>
              </a:extLst>
            </p:cNvPr>
            <p:cNvSpPr/>
            <p:nvPr/>
          </p:nvSpPr>
          <p:spPr>
            <a:xfrm>
              <a:off x="3537427" y="4479206"/>
              <a:ext cx="1419163" cy="858623"/>
            </a:xfrm>
            <a:prstGeom prst="roundRect">
              <a:avLst>
                <a:gd name="adj" fmla="val 16667"/>
              </a:avLst>
            </a:prstGeom>
            <a:solidFill>
              <a:srgbClr val="323F4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7;p6">
              <a:extLst>
                <a:ext uri="{FF2B5EF4-FFF2-40B4-BE49-F238E27FC236}">
                  <a16:creationId xmlns:a16="http://schemas.microsoft.com/office/drawing/2014/main" id="{9855A5F7-0B83-49D9-B01E-ED74222ED6B1}"/>
                </a:ext>
              </a:extLst>
            </p:cNvPr>
            <p:cNvSpPr txBox="1"/>
            <p:nvPr/>
          </p:nvSpPr>
          <p:spPr>
            <a:xfrm>
              <a:off x="3579342" y="4521121"/>
              <a:ext cx="1335333" cy="774793"/>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tr-TR" sz="1000" b="0" i="0" u="none" strike="noStrike" cap="none">
                  <a:solidFill>
                    <a:schemeClr val="lt1"/>
                  </a:solidFill>
                  <a:latin typeface="Arial"/>
                  <a:ea typeface="Arial"/>
                  <a:cs typeface="Arial"/>
                  <a:sym typeface="Arial"/>
                </a:rPr>
                <a:t>Girişimcilik Ekosistemi Faaliyetlerinin Desteklenmesi</a:t>
              </a:r>
              <a:endParaRPr/>
            </a:p>
          </p:txBody>
        </p:sp>
        <p:sp>
          <p:nvSpPr>
            <p:cNvPr id="21" name="Google Shape;158;p6">
              <a:extLst>
                <a:ext uri="{FF2B5EF4-FFF2-40B4-BE49-F238E27FC236}">
                  <a16:creationId xmlns:a16="http://schemas.microsoft.com/office/drawing/2014/main" id="{E5264834-0502-4845-A495-68AF0EDF549C}"/>
                </a:ext>
              </a:extLst>
            </p:cNvPr>
            <p:cNvSpPr/>
            <p:nvPr/>
          </p:nvSpPr>
          <p:spPr>
            <a:xfrm>
              <a:off x="1502212" y="240435"/>
              <a:ext cx="4568707" cy="4568707"/>
            </a:xfrm>
            <a:custGeom>
              <a:avLst/>
              <a:gdLst/>
              <a:ahLst/>
              <a:cxnLst/>
              <a:rect l="l" t="t" r="r" b="b"/>
              <a:pathLst>
                <a:path w="120000" h="120000" extrusionOk="0">
                  <a:moveTo>
                    <a:pt x="53405" y="119636"/>
                  </a:moveTo>
                  <a:lnTo>
                    <a:pt x="53405" y="119636"/>
                  </a:lnTo>
                  <a:cubicBezTo>
                    <a:pt x="51728" y="119451"/>
                    <a:pt x="50059" y="119194"/>
                    <a:pt x="48403" y="118868"/>
                  </a:cubicBezTo>
                </a:path>
              </a:pathLst>
            </a:custGeom>
            <a:noFill/>
            <a:ln w="9525"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9;p6">
              <a:extLst>
                <a:ext uri="{FF2B5EF4-FFF2-40B4-BE49-F238E27FC236}">
                  <a16:creationId xmlns:a16="http://schemas.microsoft.com/office/drawing/2014/main" id="{42F4BAAC-104C-49FA-8F21-6DDFA052B726}"/>
                </a:ext>
              </a:extLst>
            </p:cNvPr>
            <p:cNvSpPr/>
            <p:nvPr/>
          </p:nvSpPr>
          <p:spPr>
            <a:xfrm>
              <a:off x="1887984" y="3772675"/>
              <a:ext cx="1455123" cy="1014458"/>
            </a:xfrm>
            <a:prstGeom prst="roundRect">
              <a:avLst>
                <a:gd name="adj" fmla="val 16667"/>
              </a:avLst>
            </a:prstGeom>
            <a:solidFill>
              <a:srgbClr val="C00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0;p6">
              <a:extLst>
                <a:ext uri="{FF2B5EF4-FFF2-40B4-BE49-F238E27FC236}">
                  <a16:creationId xmlns:a16="http://schemas.microsoft.com/office/drawing/2014/main" id="{524C8DB7-846A-4139-9220-A50F9CAD7658}"/>
                </a:ext>
              </a:extLst>
            </p:cNvPr>
            <p:cNvSpPr txBox="1"/>
            <p:nvPr/>
          </p:nvSpPr>
          <p:spPr>
            <a:xfrm>
              <a:off x="1937506" y="3822197"/>
              <a:ext cx="1356079" cy="915414"/>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tr-TR" sz="1000" b="0" i="0" u="none" strike="noStrike" cap="none">
                  <a:solidFill>
                    <a:schemeClr val="lt1"/>
                  </a:solidFill>
                  <a:latin typeface="Arial"/>
                  <a:ea typeface="Arial"/>
                  <a:cs typeface="Arial"/>
                  <a:sym typeface="Arial"/>
                </a:rPr>
                <a:t>Toplumsal Hizmet ve İşbirliği Faaliyetlerinin Desteklenmesi</a:t>
              </a:r>
              <a:endParaRPr/>
            </a:p>
          </p:txBody>
        </p:sp>
        <p:sp>
          <p:nvSpPr>
            <p:cNvPr id="24" name="Google Shape;161;p6">
              <a:extLst>
                <a:ext uri="{FF2B5EF4-FFF2-40B4-BE49-F238E27FC236}">
                  <a16:creationId xmlns:a16="http://schemas.microsoft.com/office/drawing/2014/main" id="{9E5DC3E9-3338-4B07-9CDB-E9AC92008817}"/>
                </a:ext>
              </a:extLst>
            </p:cNvPr>
            <p:cNvSpPr/>
            <p:nvPr/>
          </p:nvSpPr>
          <p:spPr>
            <a:xfrm>
              <a:off x="1986993" y="470853"/>
              <a:ext cx="4568707" cy="4568707"/>
            </a:xfrm>
            <a:custGeom>
              <a:avLst/>
              <a:gdLst/>
              <a:ahLst/>
              <a:cxnLst/>
              <a:rect l="l" t="t" r="r" b="b"/>
              <a:pathLst>
                <a:path w="120000" h="120000" extrusionOk="0">
                  <a:moveTo>
                    <a:pt x="6199" y="86560"/>
                  </a:moveTo>
                  <a:lnTo>
                    <a:pt x="6199" y="86560"/>
                  </a:lnTo>
                  <a:cubicBezTo>
                    <a:pt x="3529" y="81151"/>
                    <a:pt x="1689" y="75370"/>
                    <a:pt x="743" y="69412"/>
                  </a:cubicBezTo>
                </a:path>
              </a:pathLst>
            </a:custGeom>
            <a:noFill/>
            <a:ln w="9525"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2;p6">
              <a:extLst>
                <a:ext uri="{FF2B5EF4-FFF2-40B4-BE49-F238E27FC236}">
                  <a16:creationId xmlns:a16="http://schemas.microsoft.com/office/drawing/2014/main" id="{FE9BE094-C2C8-46EB-BA6D-10F7A6276534}"/>
                </a:ext>
              </a:extLst>
            </p:cNvPr>
            <p:cNvSpPr/>
            <p:nvPr/>
          </p:nvSpPr>
          <p:spPr>
            <a:xfrm>
              <a:off x="1152741" y="2141696"/>
              <a:ext cx="1619828" cy="964936"/>
            </a:xfrm>
            <a:prstGeom prst="roundRect">
              <a:avLst>
                <a:gd name="adj" fmla="val 16667"/>
              </a:avLst>
            </a:prstGeom>
            <a:solidFill>
              <a:srgbClr val="54813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3;p6">
              <a:extLst>
                <a:ext uri="{FF2B5EF4-FFF2-40B4-BE49-F238E27FC236}">
                  <a16:creationId xmlns:a16="http://schemas.microsoft.com/office/drawing/2014/main" id="{F0AA25F6-5AB0-4559-89AB-32A43E48E666}"/>
                </a:ext>
              </a:extLst>
            </p:cNvPr>
            <p:cNvSpPr txBox="1"/>
            <p:nvPr/>
          </p:nvSpPr>
          <p:spPr>
            <a:xfrm>
              <a:off x="1199845" y="2188800"/>
              <a:ext cx="1525620" cy="870728"/>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tr-TR" sz="1200" b="0" i="0" u="none" strike="noStrike" cap="none">
                  <a:solidFill>
                    <a:schemeClr val="lt1"/>
                  </a:solidFill>
                  <a:latin typeface="Arial"/>
                  <a:ea typeface="Arial"/>
                  <a:cs typeface="Arial"/>
                  <a:sym typeface="Arial"/>
                </a:rPr>
                <a:t>Akademik ve İdari Faaliyetlerin Desteklenmesi</a:t>
              </a:r>
              <a:endParaRPr/>
            </a:p>
          </p:txBody>
        </p:sp>
        <p:sp>
          <p:nvSpPr>
            <p:cNvPr id="27" name="Google Shape;164;p6">
              <a:extLst>
                <a:ext uri="{FF2B5EF4-FFF2-40B4-BE49-F238E27FC236}">
                  <a16:creationId xmlns:a16="http://schemas.microsoft.com/office/drawing/2014/main" id="{A2BC5E4E-BCA4-402F-B217-C7D57F8C6098}"/>
                </a:ext>
              </a:extLst>
            </p:cNvPr>
            <p:cNvSpPr/>
            <p:nvPr/>
          </p:nvSpPr>
          <p:spPr>
            <a:xfrm>
              <a:off x="1962655" y="339811"/>
              <a:ext cx="4568707" cy="4568707"/>
            </a:xfrm>
            <a:custGeom>
              <a:avLst/>
              <a:gdLst/>
              <a:ahLst/>
              <a:cxnLst/>
              <a:rect l="l" t="t" r="r" b="b"/>
              <a:pathLst>
                <a:path w="120000" h="120000" extrusionOk="0">
                  <a:moveTo>
                    <a:pt x="1390" y="47160"/>
                  </a:moveTo>
                  <a:lnTo>
                    <a:pt x="1390" y="47160"/>
                  </a:lnTo>
                  <a:cubicBezTo>
                    <a:pt x="2598" y="41646"/>
                    <a:pt x="4578" y="36331"/>
                    <a:pt x="7271" y="31370"/>
                  </a:cubicBezTo>
                </a:path>
              </a:pathLst>
            </a:custGeom>
            <a:noFill/>
            <a:ln w="9525"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5;p6">
              <a:extLst>
                <a:ext uri="{FF2B5EF4-FFF2-40B4-BE49-F238E27FC236}">
                  <a16:creationId xmlns:a16="http://schemas.microsoft.com/office/drawing/2014/main" id="{00501373-C1A4-4C5B-96C3-F70F886B4EE2}"/>
                </a:ext>
              </a:extLst>
            </p:cNvPr>
            <p:cNvSpPr/>
            <p:nvPr/>
          </p:nvSpPr>
          <p:spPr>
            <a:xfrm>
              <a:off x="1922961" y="489373"/>
              <a:ext cx="1417531" cy="1039017"/>
            </a:xfrm>
            <a:prstGeom prst="roundRect">
              <a:avLst>
                <a:gd name="adj" fmla="val 16667"/>
              </a:avLst>
            </a:prstGeom>
            <a:solidFill>
              <a:srgbClr val="2F549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6;p6">
              <a:extLst>
                <a:ext uri="{FF2B5EF4-FFF2-40B4-BE49-F238E27FC236}">
                  <a16:creationId xmlns:a16="http://schemas.microsoft.com/office/drawing/2014/main" id="{2CEB9F01-20DF-4F9B-9065-186746759D37}"/>
                </a:ext>
              </a:extLst>
            </p:cNvPr>
            <p:cNvSpPr txBox="1"/>
            <p:nvPr/>
          </p:nvSpPr>
          <p:spPr>
            <a:xfrm>
              <a:off x="1973682" y="540094"/>
              <a:ext cx="1316089" cy="937575"/>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tr-TR" sz="1000" b="0" i="0" u="none" strike="noStrike" cap="none" dirty="0">
                  <a:solidFill>
                    <a:schemeClr val="lt1"/>
                  </a:solidFill>
                  <a:latin typeface="Arial"/>
                  <a:ea typeface="Arial"/>
                  <a:cs typeface="Arial"/>
                  <a:sym typeface="Arial"/>
                </a:rPr>
                <a:t>Kampüs Altyapı ve Bakım Faaliyetlerinin Desteklenmesi</a:t>
              </a:r>
              <a:endParaRPr dirty="0"/>
            </a:p>
          </p:txBody>
        </p:sp>
        <p:sp>
          <p:nvSpPr>
            <p:cNvPr id="30" name="Google Shape;167;p6">
              <a:extLst>
                <a:ext uri="{FF2B5EF4-FFF2-40B4-BE49-F238E27FC236}">
                  <a16:creationId xmlns:a16="http://schemas.microsoft.com/office/drawing/2014/main" id="{D5ED8783-79F3-4F25-B980-7D4F6D4EF451}"/>
                </a:ext>
              </a:extLst>
            </p:cNvPr>
            <p:cNvSpPr/>
            <p:nvPr/>
          </p:nvSpPr>
          <p:spPr>
            <a:xfrm>
              <a:off x="1966271" y="338244"/>
              <a:ext cx="4568707" cy="4568707"/>
            </a:xfrm>
            <a:custGeom>
              <a:avLst/>
              <a:gdLst/>
              <a:ahLst/>
              <a:cxnLst/>
              <a:rect l="l" t="t" r="r" b="b"/>
              <a:pathLst>
                <a:path w="120000" h="120000" extrusionOk="0">
                  <a:moveTo>
                    <a:pt x="36145" y="4946"/>
                  </a:moveTo>
                  <a:lnTo>
                    <a:pt x="36145" y="4946"/>
                  </a:lnTo>
                  <a:cubicBezTo>
                    <a:pt x="37783" y="4236"/>
                    <a:pt x="39452" y="3600"/>
                    <a:pt x="41147" y="3039"/>
                  </a:cubicBezTo>
                </a:path>
              </a:pathLst>
            </a:custGeom>
            <a:noFill/>
            <a:ln w="9525"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Dikdörtgen 30">
            <a:extLst>
              <a:ext uri="{FF2B5EF4-FFF2-40B4-BE49-F238E27FC236}">
                <a16:creationId xmlns:a16="http://schemas.microsoft.com/office/drawing/2014/main" id="{63EE78B4-61AB-4646-ACE9-00EA82778E1D}"/>
              </a:ext>
            </a:extLst>
          </p:cNvPr>
          <p:cNvSpPr/>
          <p:nvPr/>
        </p:nvSpPr>
        <p:spPr>
          <a:xfrm>
            <a:off x="3226433" y="3175593"/>
            <a:ext cx="2491772" cy="646331"/>
          </a:xfrm>
          <a:prstGeom prst="rect">
            <a:avLst/>
          </a:prstGeom>
        </p:spPr>
        <p:txBody>
          <a:bodyPr wrap="none">
            <a:spAutoFit/>
          </a:bodyPr>
          <a:lstStyle/>
          <a:p>
            <a:pPr algn="ctr"/>
            <a:r>
              <a:rPr lang="tr-TR" b="1" dirty="0">
                <a:solidFill>
                  <a:schemeClr val="accent1">
                    <a:lumMod val="75000"/>
                  </a:schemeClr>
                </a:solidFill>
                <a:latin typeface="Outfit"/>
              </a:rPr>
              <a:t>İŞKUR Gençlik Programı </a:t>
            </a:r>
          </a:p>
          <a:p>
            <a:pPr algn="ctr"/>
            <a:r>
              <a:rPr lang="tr-TR" b="1" dirty="0">
                <a:solidFill>
                  <a:schemeClr val="accent1">
                    <a:lumMod val="75000"/>
                  </a:schemeClr>
                </a:solidFill>
                <a:latin typeface="Outfit"/>
              </a:rPr>
              <a:t>Faaliyet Alanları </a:t>
            </a:r>
          </a:p>
        </p:txBody>
      </p:sp>
    </p:spTree>
    <p:extLst>
      <p:ext uri="{BB962C8B-B14F-4D97-AF65-F5344CB8AC3E}">
        <p14:creationId xmlns:p14="http://schemas.microsoft.com/office/powerpoint/2010/main" val="2294163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0D190547-44BE-47FB-9AB5-E7C1E794F28F}"/>
              </a:ext>
            </a:extLst>
          </p:cNvPr>
          <p:cNvPicPr>
            <a:picLocks noChangeAspect="1"/>
          </p:cNvPicPr>
          <p:nvPr/>
        </p:nvPicPr>
        <p:blipFill>
          <a:blip r:embed="rId2"/>
          <a:stretch>
            <a:fillRect/>
          </a:stretch>
        </p:blipFill>
        <p:spPr>
          <a:xfrm>
            <a:off x="-1" y="0"/>
            <a:ext cx="9151045" cy="6858000"/>
          </a:xfrm>
          <a:prstGeom prst="rect">
            <a:avLst/>
          </a:prstGeom>
        </p:spPr>
      </p:pic>
      <p:sp>
        <p:nvSpPr>
          <p:cNvPr id="2" name="Slayt Numarası Yer Tutucusu 1">
            <a:extLst>
              <a:ext uri="{FF2B5EF4-FFF2-40B4-BE49-F238E27FC236}">
                <a16:creationId xmlns:a16="http://schemas.microsoft.com/office/drawing/2014/main" id="{2EA4777D-56CC-4905-B5B7-B39094B1C558}"/>
              </a:ext>
            </a:extLst>
          </p:cNvPr>
          <p:cNvSpPr>
            <a:spLocks noGrp="1"/>
          </p:cNvSpPr>
          <p:nvPr>
            <p:ph type="sldNum" sz="quarter" idx="12"/>
          </p:nvPr>
        </p:nvSpPr>
        <p:spPr>
          <a:xfrm>
            <a:off x="6457950" y="6452048"/>
            <a:ext cx="2057400" cy="365125"/>
          </a:xfrm>
        </p:spPr>
        <p:txBody>
          <a:bodyPr/>
          <a:lstStyle/>
          <a:p>
            <a:fld id="{99ED81D0-7950-4F5B-90E2-A4762EB3AFBC}" type="slidenum">
              <a:rPr lang="tr-TR" b="1" smtClean="0">
                <a:solidFill>
                  <a:srgbClr val="FF0000"/>
                </a:solidFill>
              </a:rPr>
              <a:t>4</a:t>
            </a:fld>
            <a:endParaRPr lang="tr-TR" b="1" dirty="0">
              <a:solidFill>
                <a:srgbClr val="FF0000"/>
              </a:solidFill>
            </a:endParaRPr>
          </a:p>
        </p:txBody>
      </p:sp>
      <p:pic>
        <p:nvPicPr>
          <p:cNvPr id="5" name="Resim 4">
            <a:extLst>
              <a:ext uri="{FF2B5EF4-FFF2-40B4-BE49-F238E27FC236}">
                <a16:creationId xmlns:a16="http://schemas.microsoft.com/office/drawing/2014/main" id="{CAC5E3B5-C85B-4919-A173-E6B13EA3BD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935" y="136524"/>
            <a:ext cx="1377347" cy="615820"/>
          </a:xfrm>
          <a:prstGeom prst="rect">
            <a:avLst/>
          </a:prstGeom>
        </p:spPr>
      </p:pic>
      <p:sp>
        <p:nvSpPr>
          <p:cNvPr id="31" name="Dikdörtgen 30">
            <a:extLst>
              <a:ext uri="{FF2B5EF4-FFF2-40B4-BE49-F238E27FC236}">
                <a16:creationId xmlns:a16="http://schemas.microsoft.com/office/drawing/2014/main" id="{63EE78B4-61AB-4646-ACE9-00EA82778E1D}"/>
              </a:ext>
            </a:extLst>
          </p:cNvPr>
          <p:cNvSpPr/>
          <p:nvPr/>
        </p:nvSpPr>
        <p:spPr>
          <a:xfrm>
            <a:off x="489497" y="3073068"/>
            <a:ext cx="2491772" cy="646331"/>
          </a:xfrm>
          <a:prstGeom prst="rect">
            <a:avLst/>
          </a:prstGeom>
        </p:spPr>
        <p:txBody>
          <a:bodyPr wrap="none">
            <a:spAutoFit/>
          </a:bodyPr>
          <a:lstStyle/>
          <a:p>
            <a:pPr algn="ctr"/>
            <a:r>
              <a:rPr lang="tr-TR" b="1" dirty="0">
                <a:solidFill>
                  <a:schemeClr val="accent1">
                    <a:lumMod val="75000"/>
                  </a:schemeClr>
                </a:solidFill>
                <a:latin typeface="Outfit"/>
              </a:rPr>
              <a:t>İŞKUR Gençlik Programı </a:t>
            </a:r>
          </a:p>
          <a:p>
            <a:pPr algn="ctr"/>
            <a:r>
              <a:rPr lang="tr-TR" b="1" dirty="0">
                <a:solidFill>
                  <a:schemeClr val="accent1">
                    <a:lumMod val="75000"/>
                  </a:schemeClr>
                </a:solidFill>
                <a:latin typeface="Outfit"/>
              </a:rPr>
              <a:t>Alt Faaliyet Alanları </a:t>
            </a:r>
          </a:p>
        </p:txBody>
      </p:sp>
      <p:pic>
        <p:nvPicPr>
          <p:cNvPr id="33" name="Resim 32">
            <a:extLst>
              <a:ext uri="{FF2B5EF4-FFF2-40B4-BE49-F238E27FC236}">
                <a16:creationId xmlns:a16="http://schemas.microsoft.com/office/drawing/2014/main" id="{07F26417-6A63-4D70-B459-D86DF3E37E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0767" y="922952"/>
            <a:ext cx="5084054" cy="5592894"/>
          </a:xfrm>
          <a:prstGeom prst="rect">
            <a:avLst/>
          </a:prstGeom>
        </p:spPr>
      </p:pic>
    </p:spTree>
    <p:extLst>
      <p:ext uri="{BB962C8B-B14F-4D97-AF65-F5344CB8AC3E}">
        <p14:creationId xmlns:p14="http://schemas.microsoft.com/office/powerpoint/2010/main" val="1002038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0D190547-44BE-47FB-9AB5-E7C1E794F28F}"/>
              </a:ext>
            </a:extLst>
          </p:cNvPr>
          <p:cNvPicPr>
            <a:picLocks noChangeAspect="1"/>
          </p:cNvPicPr>
          <p:nvPr/>
        </p:nvPicPr>
        <p:blipFill>
          <a:blip r:embed="rId2"/>
          <a:stretch>
            <a:fillRect/>
          </a:stretch>
        </p:blipFill>
        <p:spPr>
          <a:xfrm>
            <a:off x="0" y="0"/>
            <a:ext cx="9151045" cy="6858000"/>
          </a:xfrm>
          <a:prstGeom prst="rect">
            <a:avLst/>
          </a:prstGeom>
        </p:spPr>
      </p:pic>
      <p:sp>
        <p:nvSpPr>
          <p:cNvPr id="2" name="Slayt Numarası Yer Tutucusu 1">
            <a:extLst>
              <a:ext uri="{FF2B5EF4-FFF2-40B4-BE49-F238E27FC236}">
                <a16:creationId xmlns:a16="http://schemas.microsoft.com/office/drawing/2014/main" id="{13DDDD6C-D0EA-40CB-AD15-74C0324B8CED}"/>
              </a:ext>
            </a:extLst>
          </p:cNvPr>
          <p:cNvSpPr>
            <a:spLocks noGrp="1"/>
          </p:cNvSpPr>
          <p:nvPr>
            <p:ph type="sldNum" sz="quarter" idx="12"/>
          </p:nvPr>
        </p:nvSpPr>
        <p:spPr>
          <a:xfrm>
            <a:off x="6457950" y="6452048"/>
            <a:ext cx="2057400" cy="365125"/>
          </a:xfrm>
        </p:spPr>
        <p:txBody>
          <a:bodyPr/>
          <a:lstStyle/>
          <a:p>
            <a:fld id="{99ED81D0-7950-4F5B-90E2-A4762EB3AFBC}" type="slidenum">
              <a:rPr lang="tr-TR" b="1" smtClean="0">
                <a:solidFill>
                  <a:srgbClr val="FF0000"/>
                </a:solidFill>
              </a:rPr>
              <a:t>5</a:t>
            </a:fld>
            <a:endParaRPr lang="tr-TR" b="1" dirty="0">
              <a:solidFill>
                <a:srgbClr val="FF0000"/>
              </a:solidFill>
            </a:endParaRPr>
          </a:p>
        </p:txBody>
      </p:sp>
      <p:sp>
        <p:nvSpPr>
          <p:cNvPr id="3" name="Dikdörtgen 2">
            <a:extLst>
              <a:ext uri="{FF2B5EF4-FFF2-40B4-BE49-F238E27FC236}">
                <a16:creationId xmlns:a16="http://schemas.microsoft.com/office/drawing/2014/main" id="{61E4134D-F23A-46DC-85C0-5011F1E12CCE}"/>
              </a:ext>
            </a:extLst>
          </p:cNvPr>
          <p:cNvSpPr/>
          <p:nvPr/>
        </p:nvSpPr>
        <p:spPr>
          <a:xfrm>
            <a:off x="510363" y="1566952"/>
            <a:ext cx="8155172" cy="2246769"/>
          </a:xfrm>
          <a:prstGeom prst="rect">
            <a:avLst/>
          </a:prstGeom>
        </p:spPr>
        <p:txBody>
          <a:bodyPr wrap="square">
            <a:spAutoFit/>
          </a:bodyPr>
          <a:lstStyle/>
          <a:p>
            <a:pPr algn="just"/>
            <a:r>
              <a:rPr lang="tr-TR" sz="2000" b="1" dirty="0">
                <a:solidFill>
                  <a:srgbClr val="FF0000"/>
                </a:solidFill>
                <a:latin typeface="Outfit"/>
              </a:rPr>
              <a:t>Katılımcı Seçim Yöntemi Nasıl Belirlenir? </a:t>
            </a:r>
          </a:p>
          <a:p>
            <a:pPr algn="just"/>
            <a:endParaRPr lang="tr-TR" sz="2000" b="1" dirty="0">
              <a:solidFill>
                <a:srgbClr val="FF0000"/>
              </a:solidFill>
              <a:latin typeface="Outfit"/>
            </a:endParaRPr>
          </a:p>
          <a:p>
            <a:pPr algn="just"/>
            <a:r>
              <a:rPr lang="tr-TR" sz="2000" dirty="0">
                <a:solidFill>
                  <a:srgbClr val="000000"/>
                </a:solidFill>
                <a:latin typeface="Inter"/>
              </a:rPr>
              <a:t>Programlar için </a:t>
            </a:r>
            <a:r>
              <a:rPr lang="tr-TR" sz="2000" b="1" dirty="0">
                <a:solidFill>
                  <a:srgbClr val="000000"/>
                </a:solidFill>
                <a:latin typeface="Inter"/>
              </a:rPr>
              <a:t>noter kurası ve liste yöntemi </a:t>
            </a:r>
            <a:r>
              <a:rPr lang="tr-TR" sz="2000" dirty="0">
                <a:solidFill>
                  <a:srgbClr val="000000"/>
                </a:solidFill>
                <a:latin typeface="Inter"/>
              </a:rPr>
              <a:t>olmak üzere iki seçim yöntemi bulunmaktadır. </a:t>
            </a:r>
          </a:p>
          <a:p>
            <a:pPr algn="just"/>
            <a:endParaRPr lang="tr-TR" sz="2000" dirty="0">
              <a:solidFill>
                <a:srgbClr val="000000"/>
              </a:solidFill>
              <a:latin typeface="Inter"/>
            </a:endParaRPr>
          </a:p>
          <a:p>
            <a:pPr algn="just"/>
            <a:r>
              <a:rPr lang="tr-TR" sz="2000" b="1" dirty="0">
                <a:solidFill>
                  <a:srgbClr val="0000FF"/>
                </a:solidFill>
                <a:latin typeface="Inter"/>
              </a:rPr>
              <a:t>Katılımcı seçme yöntemi Üniversite tarafından belirlenir.</a:t>
            </a:r>
          </a:p>
          <a:p>
            <a:pPr algn="just"/>
            <a:endParaRPr lang="tr-TR" sz="2000" dirty="0">
              <a:solidFill>
                <a:srgbClr val="000000"/>
              </a:solidFill>
              <a:latin typeface="Inter"/>
            </a:endParaRPr>
          </a:p>
        </p:txBody>
      </p:sp>
      <p:pic>
        <p:nvPicPr>
          <p:cNvPr id="5" name="Resim 4">
            <a:extLst>
              <a:ext uri="{FF2B5EF4-FFF2-40B4-BE49-F238E27FC236}">
                <a16:creationId xmlns:a16="http://schemas.microsoft.com/office/drawing/2014/main" id="{30A30393-0C4A-4D36-9536-5D5947EFD0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935" y="136524"/>
            <a:ext cx="1377347" cy="615820"/>
          </a:xfrm>
          <a:prstGeom prst="rect">
            <a:avLst/>
          </a:prstGeom>
        </p:spPr>
      </p:pic>
    </p:spTree>
    <p:extLst>
      <p:ext uri="{BB962C8B-B14F-4D97-AF65-F5344CB8AC3E}">
        <p14:creationId xmlns:p14="http://schemas.microsoft.com/office/powerpoint/2010/main" val="103836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0D190547-44BE-47FB-9AB5-E7C1E794F28F}"/>
              </a:ext>
            </a:extLst>
          </p:cNvPr>
          <p:cNvPicPr>
            <a:picLocks noChangeAspect="1"/>
          </p:cNvPicPr>
          <p:nvPr/>
        </p:nvPicPr>
        <p:blipFill>
          <a:blip r:embed="rId2"/>
          <a:stretch>
            <a:fillRect/>
          </a:stretch>
        </p:blipFill>
        <p:spPr>
          <a:xfrm>
            <a:off x="-1" y="0"/>
            <a:ext cx="9151045" cy="6858000"/>
          </a:xfrm>
          <a:prstGeom prst="rect">
            <a:avLst/>
          </a:prstGeom>
        </p:spPr>
      </p:pic>
      <p:sp>
        <p:nvSpPr>
          <p:cNvPr id="7" name="Dikdörtgen 6">
            <a:extLst>
              <a:ext uri="{FF2B5EF4-FFF2-40B4-BE49-F238E27FC236}">
                <a16:creationId xmlns:a16="http://schemas.microsoft.com/office/drawing/2014/main" id="{72C6DC67-EFC3-4D60-AEBB-B7E637FA53C3}"/>
              </a:ext>
            </a:extLst>
          </p:cNvPr>
          <p:cNvSpPr/>
          <p:nvPr/>
        </p:nvSpPr>
        <p:spPr>
          <a:xfrm>
            <a:off x="3639872" y="1061255"/>
            <a:ext cx="5385370" cy="1477328"/>
          </a:xfrm>
          <a:prstGeom prst="rect">
            <a:avLst/>
          </a:prstGeom>
        </p:spPr>
        <p:txBody>
          <a:bodyPr wrap="square">
            <a:spAutoFit/>
          </a:bodyPr>
          <a:lstStyle/>
          <a:p>
            <a:pPr algn="just"/>
            <a:r>
              <a:rPr lang="tr-TR" b="1" dirty="0">
                <a:solidFill>
                  <a:srgbClr val="FF0000"/>
                </a:solidFill>
                <a:latin typeface="Outfit"/>
              </a:rPr>
              <a:t>İŞKUR Gençlik Programı'ndan kimler faydalanabilir?</a:t>
            </a:r>
          </a:p>
          <a:p>
            <a:pPr algn="just"/>
            <a:r>
              <a:rPr lang="tr-TR" dirty="0">
                <a:latin typeface="Inter"/>
              </a:rPr>
              <a:t>Kamu üniversitelerinin ön lisans, lisans, yüksek lisans ve doktora örgün eğitimlerinde yer alan aktif öğrenciler yararlanabilir. </a:t>
            </a:r>
            <a:r>
              <a:rPr lang="tr-TR" i="1" dirty="0">
                <a:latin typeface="Inter"/>
              </a:rPr>
              <a:t>(Açık öğretim ve uzaktan eğitim öğrencileri programdan faydalanamaz.)</a:t>
            </a:r>
            <a:endParaRPr lang="tr-TR" b="0" i="1" dirty="0">
              <a:effectLst/>
              <a:latin typeface="Inter"/>
            </a:endParaRPr>
          </a:p>
        </p:txBody>
      </p:sp>
      <p:sp>
        <p:nvSpPr>
          <p:cNvPr id="8" name="Dikdörtgen 7">
            <a:extLst>
              <a:ext uri="{FF2B5EF4-FFF2-40B4-BE49-F238E27FC236}">
                <a16:creationId xmlns:a16="http://schemas.microsoft.com/office/drawing/2014/main" id="{3809A121-6212-4C04-9569-C9F09ACDFF4E}"/>
              </a:ext>
            </a:extLst>
          </p:cNvPr>
          <p:cNvSpPr/>
          <p:nvPr/>
        </p:nvSpPr>
        <p:spPr>
          <a:xfrm>
            <a:off x="3639872" y="2558996"/>
            <a:ext cx="5174518" cy="1200329"/>
          </a:xfrm>
          <a:prstGeom prst="rect">
            <a:avLst/>
          </a:prstGeom>
        </p:spPr>
        <p:txBody>
          <a:bodyPr wrap="square">
            <a:spAutoFit/>
          </a:bodyPr>
          <a:lstStyle/>
          <a:p>
            <a:r>
              <a:rPr lang="tr-TR" b="1" dirty="0">
                <a:solidFill>
                  <a:srgbClr val="FF0000"/>
                </a:solidFill>
                <a:latin typeface="Outfit"/>
              </a:rPr>
              <a:t>Yabancı öğrenciler İŞKUR Gençlik Programı'ndan faydalanabilir mi?</a:t>
            </a:r>
          </a:p>
          <a:p>
            <a:r>
              <a:rPr lang="tr-TR" dirty="0">
                <a:latin typeface="Inter"/>
              </a:rPr>
              <a:t>Programdan yalnızca Türkiye Cumhuriyeti vatandaşları yararlanabilir.</a:t>
            </a:r>
          </a:p>
        </p:txBody>
      </p:sp>
      <p:sp>
        <p:nvSpPr>
          <p:cNvPr id="9" name="Slayt Numarası Yer Tutucusu 8">
            <a:extLst>
              <a:ext uri="{FF2B5EF4-FFF2-40B4-BE49-F238E27FC236}">
                <a16:creationId xmlns:a16="http://schemas.microsoft.com/office/drawing/2014/main" id="{59556B83-33E7-4920-83B6-8262C5C0A25F}"/>
              </a:ext>
            </a:extLst>
          </p:cNvPr>
          <p:cNvSpPr>
            <a:spLocks noGrp="1"/>
          </p:cNvSpPr>
          <p:nvPr>
            <p:ph type="sldNum" sz="quarter" idx="12"/>
          </p:nvPr>
        </p:nvSpPr>
        <p:spPr>
          <a:xfrm>
            <a:off x="6457950" y="6452048"/>
            <a:ext cx="2057400" cy="365125"/>
          </a:xfrm>
        </p:spPr>
        <p:txBody>
          <a:bodyPr/>
          <a:lstStyle/>
          <a:p>
            <a:fld id="{99ED81D0-7950-4F5B-90E2-A4762EB3AFBC}" type="slidenum">
              <a:rPr lang="tr-TR" b="1" smtClean="0">
                <a:solidFill>
                  <a:srgbClr val="FF0000"/>
                </a:solidFill>
              </a:rPr>
              <a:t>6</a:t>
            </a:fld>
            <a:endParaRPr lang="tr-TR" b="1" dirty="0">
              <a:solidFill>
                <a:srgbClr val="FF0000"/>
              </a:solidFill>
            </a:endParaRPr>
          </a:p>
        </p:txBody>
      </p:sp>
      <p:pic>
        <p:nvPicPr>
          <p:cNvPr id="11" name="Resim 10">
            <a:extLst>
              <a:ext uri="{FF2B5EF4-FFF2-40B4-BE49-F238E27FC236}">
                <a16:creationId xmlns:a16="http://schemas.microsoft.com/office/drawing/2014/main" id="{C894336F-A71D-4A61-B146-E97F88FAF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935" y="136524"/>
            <a:ext cx="1377347" cy="615820"/>
          </a:xfrm>
          <a:prstGeom prst="rect">
            <a:avLst/>
          </a:prstGeom>
        </p:spPr>
      </p:pic>
      <p:sp>
        <p:nvSpPr>
          <p:cNvPr id="10" name="Dikdörtgen 9">
            <a:extLst>
              <a:ext uri="{FF2B5EF4-FFF2-40B4-BE49-F238E27FC236}">
                <a16:creationId xmlns:a16="http://schemas.microsoft.com/office/drawing/2014/main" id="{90006D84-B790-4EF8-8D7D-F87D8D918AC3}"/>
              </a:ext>
            </a:extLst>
          </p:cNvPr>
          <p:cNvSpPr/>
          <p:nvPr/>
        </p:nvSpPr>
        <p:spPr>
          <a:xfrm>
            <a:off x="3639872" y="3800152"/>
            <a:ext cx="5325067" cy="1200329"/>
          </a:xfrm>
          <a:prstGeom prst="rect">
            <a:avLst/>
          </a:prstGeom>
        </p:spPr>
        <p:txBody>
          <a:bodyPr wrap="square">
            <a:spAutoFit/>
          </a:bodyPr>
          <a:lstStyle/>
          <a:p>
            <a:r>
              <a:rPr lang="tr-TR" b="1" dirty="0">
                <a:solidFill>
                  <a:srgbClr val="FF0000"/>
                </a:solidFill>
                <a:latin typeface="Outfit"/>
              </a:rPr>
              <a:t>A üniversitesi öğrencisi, B üniversitesinde düzenlenen İŞKUR Gençlik Programı'ndan faydalanabilir mi?</a:t>
            </a:r>
          </a:p>
          <a:p>
            <a:r>
              <a:rPr lang="tr-TR" dirty="0">
                <a:latin typeface="Inter"/>
              </a:rPr>
              <a:t>Yalnızca kendi üniversitenizin düzenlediği programlardan faydalanabilirsiniz.</a:t>
            </a:r>
          </a:p>
        </p:txBody>
      </p:sp>
      <p:pic>
        <p:nvPicPr>
          <p:cNvPr id="3" name="Resim 2">
            <a:extLst>
              <a:ext uri="{FF2B5EF4-FFF2-40B4-BE49-F238E27FC236}">
                <a16:creationId xmlns:a16="http://schemas.microsoft.com/office/drawing/2014/main" id="{4F7DC276-6FCF-4F99-8E08-DF02E0BADF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795" y="1432533"/>
            <a:ext cx="3482077" cy="3830583"/>
          </a:xfrm>
          <a:prstGeom prst="rect">
            <a:avLst/>
          </a:prstGeom>
        </p:spPr>
      </p:pic>
      <p:sp>
        <p:nvSpPr>
          <p:cNvPr id="12" name="Dikdörtgen 11">
            <a:extLst>
              <a:ext uri="{FF2B5EF4-FFF2-40B4-BE49-F238E27FC236}">
                <a16:creationId xmlns:a16="http://schemas.microsoft.com/office/drawing/2014/main" id="{B88312E1-17F1-4381-8798-F4A52372654F}"/>
              </a:ext>
            </a:extLst>
          </p:cNvPr>
          <p:cNvSpPr/>
          <p:nvPr/>
        </p:nvSpPr>
        <p:spPr>
          <a:xfrm>
            <a:off x="3639872" y="5037093"/>
            <a:ext cx="5325067" cy="1200329"/>
          </a:xfrm>
          <a:prstGeom prst="rect">
            <a:avLst/>
          </a:prstGeom>
        </p:spPr>
        <p:txBody>
          <a:bodyPr wrap="square">
            <a:spAutoFit/>
          </a:bodyPr>
          <a:lstStyle/>
          <a:p>
            <a:pPr algn="just"/>
            <a:r>
              <a:rPr lang="tr-TR" b="1" dirty="0">
                <a:solidFill>
                  <a:srgbClr val="FF0000"/>
                </a:solidFill>
                <a:latin typeface="Outfit"/>
              </a:rPr>
              <a:t>İŞKUR Gençlik Programı esnasında başka yerde sigortalı olunabilir mi?</a:t>
            </a:r>
          </a:p>
          <a:p>
            <a:pPr algn="just"/>
            <a:r>
              <a:rPr lang="tr-TR" dirty="0">
                <a:latin typeface="Inter"/>
              </a:rPr>
              <a:t>Katılımcıların program esansında başka yerde sigortalı olmalarının önünde bir engel bulunmamaktadır.</a:t>
            </a:r>
          </a:p>
        </p:txBody>
      </p:sp>
    </p:spTree>
    <p:extLst>
      <p:ext uri="{BB962C8B-B14F-4D97-AF65-F5344CB8AC3E}">
        <p14:creationId xmlns:p14="http://schemas.microsoft.com/office/powerpoint/2010/main" val="2581241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0D190547-44BE-47FB-9AB5-E7C1E794F28F}"/>
              </a:ext>
            </a:extLst>
          </p:cNvPr>
          <p:cNvPicPr>
            <a:picLocks noChangeAspect="1"/>
          </p:cNvPicPr>
          <p:nvPr/>
        </p:nvPicPr>
        <p:blipFill>
          <a:blip r:embed="rId2"/>
          <a:stretch>
            <a:fillRect/>
          </a:stretch>
        </p:blipFill>
        <p:spPr>
          <a:xfrm>
            <a:off x="-1" y="0"/>
            <a:ext cx="9144001" cy="6858000"/>
          </a:xfrm>
          <a:prstGeom prst="rect">
            <a:avLst/>
          </a:prstGeom>
        </p:spPr>
      </p:pic>
      <p:sp>
        <p:nvSpPr>
          <p:cNvPr id="7" name="Dikdörtgen 6">
            <a:extLst>
              <a:ext uri="{FF2B5EF4-FFF2-40B4-BE49-F238E27FC236}">
                <a16:creationId xmlns:a16="http://schemas.microsoft.com/office/drawing/2014/main" id="{77EBDFDF-3A0B-4663-A779-EB2AF9108C7D}"/>
              </a:ext>
            </a:extLst>
          </p:cNvPr>
          <p:cNvSpPr/>
          <p:nvPr/>
        </p:nvSpPr>
        <p:spPr>
          <a:xfrm>
            <a:off x="4063759" y="942310"/>
            <a:ext cx="4903107" cy="2585323"/>
          </a:xfrm>
          <a:prstGeom prst="rect">
            <a:avLst/>
          </a:prstGeom>
        </p:spPr>
        <p:txBody>
          <a:bodyPr wrap="square">
            <a:spAutoFit/>
          </a:bodyPr>
          <a:lstStyle/>
          <a:p>
            <a:pPr algn="just"/>
            <a:r>
              <a:rPr lang="tr-TR" b="1" dirty="0">
                <a:solidFill>
                  <a:srgbClr val="FF0000"/>
                </a:solidFill>
                <a:latin typeface="Outfit"/>
              </a:rPr>
              <a:t>İŞKUR Gençlik Programı esasları nelerdir? Programda sunulan haklar nelerdir?</a:t>
            </a:r>
          </a:p>
          <a:p>
            <a:pPr algn="just"/>
            <a:r>
              <a:rPr lang="tr-TR" dirty="0">
                <a:solidFill>
                  <a:srgbClr val="0000FF"/>
                </a:solidFill>
                <a:latin typeface="Inter"/>
              </a:rPr>
              <a:t>Haftada azami 3 güne kadar günlük 7,5 saat (haftada 22 buçuk saat) olarak</a:t>
            </a:r>
            <a:r>
              <a:rPr lang="tr-TR" dirty="0">
                <a:solidFill>
                  <a:srgbClr val="79808A"/>
                </a:solidFill>
                <a:latin typeface="Inter"/>
              </a:rPr>
              <a:t> </a:t>
            </a:r>
            <a:r>
              <a:rPr lang="tr-TR" dirty="0">
                <a:latin typeface="Inter"/>
              </a:rPr>
              <a:t>uygulanmakta olan bu programda katılımcıların programa katılım sağlanan her bir gün için 1.083 TL cep harçlığı, genel sağlık sigortası ile iş kazası ve meslek hastalığı primleri karşılanmaktadır. Öğrenciler programa haftada 1, 2 yada 3 gün katılabilir.</a:t>
            </a:r>
          </a:p>
        </p:txBody>
      </p:sp>
      <p:sp>
        <p:nvSpPr>
          <p:cNvPr id="8" name="Slayt Numarası Yer Tutucusu 7">
            <a:extLst>
              <a:ext uri="{FF2B5EF4-FFF2-40B4-BE49-F238E27FC236}">
                <a16:creationId xmlns:a16="http://schemas.microsoft.com/office/drawing/2014/main" id="{E6CE9CE7-02CE-4931-82C7-75195D55CFCC}"/>
              </a:ext>
            </a:extLst>
          </p:cNvPr>
          <p:cNvSpPr>
            <a:spLocks noGrp="1"/>
          </p:cNvSpPr>
          <p:nvPr>
            <p:ph type="sldNum" sz="quarter" idx="12"/>
          </p:nvPr>
        </p:nvSpPr>
        <p:spPr>
          <a:xfrm>
            <a:off x="6457950" y="6441415"/>
            <a:ext cx="2057400" cy="365125"/>
          </a:xfrm>
        </p:spPr>
        <p:txBody>
          <a:bodyPr/>
          <a:lstStyle/>
          <a:p>
            <a:fld id="{99ED81D0-7950-4F5B-90E2-A4762EB3AFBC}" type="slidenum">
              <a:rPr lang="tr-TR" b="1" smtClean="0">
                <a:solidFill>
                  <a:srgbClr val="FF0000"/>
                </a:solidFill>
              </a:rPr>
              <a:t>7</a:t>
            </a:fld>
            <a:endParaRPr lang="tr-TR" b="1" dirty="0">
              <a:solidFill>
                <a:srgbClr val="FF0000"/>
              </a:solidFill>
            </a:endParaRPr>
          </a:p>
        </p:txBody>
      </p:sp>
      <p:sp>
        <p:nvSpPr>
          <p:cNvPr id="9" name="Dikdörtgen 8">
            <a:extLst>
              <a:ext uri="{FF2B5EF4-FFF2-40B4-BE49-F238E27FC236}">
                <a16:creationId xmlns:a16="http://schemas.microsoft.com/office/drawing/2014/main" id="{DE4D355A-8C98-41FA-A011-55DF3AB7FBC9}"/>
              </a:ext>
            </a:extLst>
          </p:cNvPr>
          <p:cNvSpPr/>
          <p:nvPr/>
        </p:nvSpPr>
        <p:spPr>
          <a:xfrm>
            <a:off x="4106292" y="3599125"/>
            <a:ext cx="4860574" cy="2862322"/>
          </a:xfrm>
          <a:prstGeom prst="rect">
            <a:avLst/>
          </a:prstGeom>
        </p:spPr>
        <p:txBody>
          <a:bodyPr wrap="square">
            <a:spAutoFit/>
          </a:bodyPr>
          <a:lstStyle/>
          <a:p>
            <a:pPr algn="just"/>
            <a:r>
              <a:rPr lang="tr-TR" b="1" dirty="0">
                <a:solidFill>
                  <a:srgbClr val="FF0000"/>
                </a:solidFill>
                <a:latin typeface="Outfit"/>
              </a:rPr>
              <a:t>İŞKUR Gençlik Programı'na katılımda hane geliri şartı var mıdır?</a:t>
            </a:r>
          </a:p>
          <a:p>
            <a:pPr algn="just"/>
            <a:r>
              <a:rPr lang="tr-TR" dirty="0">
                <a:latin typeface="Inter"/>
              </a:rPr>
              <a:t>Programa başvurulan adreste yer alan hane geliri net asgari ücretin 3 katından fazla ise o hanedeki insanlar bu programdan yararlanamaz. </a:t>
            </a:r>
            <a:r>
              <a:rPr lang="tr-TR" i="1" dirty="0">
                <a:latin typeface="Inter"/>
              </a:rPr>
              <a:t>(Adres kayıt sistemindeki (AKS) adresi toplu yaşama alanları ve yurtlar olanlar ile </a:t>
            </a:r>
            <a:r>
              <a:rPr lang="tr-TR" i="1" dirty="0"/>
              <a:t>kimlik bilgileri gizlenenler </a:t>
            </a:r>
            <a:r>
              <a:rPr lang="tr-TR" i="1" dirty="0">
                <a:latin typeface="Inter"/>
              </a:rPr>
              <a:t>bu hükümden muaftır. Ancak </a:t>
            </a:r>
            <a:r>
              <a:rPr lang="tr-TR" i="1" dirty="0" err="1">
                <a:latin typeface="Inter"/>
              </a:rPr>
              <a:t>AKS’deki</a:t>
            </a:r>
            <a:r>
              <a:rPr lang="tr-TR" i="1" dirty="0">
                <a:latin typeface="Inter"/>
              </a:rPr>
              <a:t> adresi örneğin ailesinin adresi olanlar Ailenin hane geliri kuralına tabidirler)</a:t>
            </a:r>
          </a:p>
        </p:txBody>
      </p:sp>
      <p:pic>
        <p:nvPicPr>
          <p:cNvPr id="11" name="Resim 10">
            <a:extLst>
              <a:ext uri="{FF2B5EF4-FFF2-40B4-BE49-F238E27FC236}">
                <a16:creationId xmlns:a16="http://schemas.microsoft.com/office/drawing/2014/main" id="{52D112B3-4E62-49AF-869D-24DE239526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935" y="136524"/>
            <a:ext cx="1377347" cy="615820"/>
          </a:xfrm>
          <a:prstGeom prst="rect">
            <a:avLst/>
          </a:prstGeom>
        </p:spPr>
      </p:pic>
      <p:pic>
        <p:nvPicPr>
          <p:cNvPr id="3" name="Resim 2">
            <a:extLst>
              <a:ext uri="{FF2B5EF4-FFF2-40B4-BE49-F238E27FC236}">
                <a16:creationId xmlns:a16="http://schemas.microsoft.com/office/drawing/2014/main" id="{1471DECA-F706-4EAE-BEEF-CF218257A7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601" y="1488562"/>
            <a:ext cx="3837089" cy="4221126"/>
          </a:xfrm>
          <a:prstGeom prst="rect">
            <a:avLst/>
          </a:prstGeom>
        </p:spPr>
      </p:pic>
    </p:spTree>
    <p:extLst>
      <p:ext uri="{BB962C8B-B14F-4D97-AF65-F5344CB8AC3E}">
        <p14:creationId xmlns:p14="http://schemas.microsoft.com/office/powerpoint/2010/main" val="3552294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0D190547-44BE-47FB-9AB5-E7C1E794F28F}"/>
              </a:ext>
            </a:extLst>
          </p:cNvPr>
          <p:cNvPicPr>
            <a:picLocks noChangeAspect="1"/>
          </p:cNvPicPr>
          <p:nvPr/>
        </p:nvPicPr>
        <p:blipFill>
          <a:blip r:embed="rId2"/>
          <a:stretch>
            <a:fillRect/>
          </a:stretch>
        </p:blipFill>
        <p:spPr>
          <a:xfrm>
            <a:off x="-1" y="0"/>
            <a:ext cx="9144001" cy="6858000"/>
          </a:xfrm>
          <a:prstGeom prst="rect">
            <a:avLst/>
          </a:prstGeom>
        </p:spPr>
      </p:pic>
      <p:sp>
        <p:nvSpPr>
          <p:cNvPr id="8" name="Slayt Numarası Yer Tutucusu 7">
            <a:extLst>
              <a:ext uri="{FF2B5EF4-FFF2-40B4-BE49-F238E27FC236}">
                <a16:creationId xmlns:a16="http://schemas.microsoft.com/office/drawing/2014/main" id="{E6CE9CE7-02CE-4931-82C7-75195D55CFCC}"/>
              </a:ext>
            </a:extLst>
          </p:cNvPr>
          <p:cNvSpPr>
            <a:spLocks noGrp="1"/>
          </p:cNvSpPr>
          <p:nvPr>
            <p:ph type="sldNum" sz="quarter" idx="12"/>
          </p:nvPr>
        </p:nvSpPr>
        <p:spPr>
          <a:xfrm>
            <a:off x="6457950" y="6441415"/>
            <a:ext cx="2057400" cy="365125"/>
          </a:xfrm>
        </p:spPr>
        <p:txBody>
          <a:bodyPr/>
          <a:lstStyle/>
          <a:p>
            <a:fld id="{99ED81D0-7950-4F5B-90E2-A4762EB3AFBC}" type="slidenum">
              <a:rPr lang="tr-TR" b="1" smtClean="0">
                <a:solidFill>
                  <a:srgbClr val="FF0000"/>
                </a:solidFill>
              </a:rPr>
              <a:t>8</a:t>
            </a:fld>
            <a:endParaRPr lang="tr-TR" b="1" dirty="0">
              <a:solidFill>
                <a:srgbClr val="FF0000"/>
              </a:solidFill>
            </a:endParaRPr>
          </a:p>
        </p:txBody>
      </p:sp>
      <p:pic>
        <p:nvPicPr>
          <p:cNvPr id="11" name="Resim 10">
            <a:extLst>
              <a:ext uri="{FF2B5EF4-FFF2-40B4-BE49-F238E27FC236}">
                <a16:creationId xmlns:a16="http://schemas.microsoft.com/office/drawing/2014/main" id="{52D112B3-4E62-49AF-869D-24DE239526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935" y="136524"/>
            <a:ext cx="1377347" cy="615820"/>
          </a:xfrm>
          <a:prstGeom prst="rect">
            <a:avLst/>
          </a:prstGeom>
        </p:spPr>
      </p:pic>
      <p:grpSp>
        <p:nvGrpSpPr>
          <p:cNvPr id="12" name="Google Shape;207;p28">
            <a:extLst>
              <a:ext uri="{FF2B5EF4-FFF2-40B4-BE49-F238E27FC236}">
                <a16:creationId xmlns:a16="http://schemas.microsoft.com/office/drawing/2014/main" id="{E7034CB2-88A8-47B2-BEFA-0854F3C10C00}"/>
              </a:ext>
            </a:extLst>
          </p:cNvPr>
          <p:cNvGrpSpPr/>
          <p:nvPr/>
        </p:nvGrpSpPr>
        <p:grpSpPr>
          <a:xfrm>
            <a:off x="978194" y="1522596"/>
            <a:ext cx="7537155" cy="4063503"/>
            <a:chOff x="0" y="496"/>
            <a:chExt cx="6096000" cy="4063503"/>
          </a:xfrm>
        </p:grpSpPr>
        <p:sp>
          <p:nvSpPr>
            <p:cNvPr id="13" name="Google Shape;208;p28">
              <a:extLst>
                <a:ext uri="{FF2B5EF4-FFF2-40B4-BE49-F238E27FC236}">
                  <a16:creationId xmlns:a16="http://schemas.microsoft.com/office/drawing/2014/main" id="{9F546C4D-15BD-4E8F-9DED-7E26C42612D5}"/>
                </a:ext>
              </a:extLst>
            </p:cNvPr>
            <p:cNvSpPr/>
            <p:nvPr/>
          </p:nvSpPr>
          <p:spPr>
            <a:xfrm>
              <a:off x="2438400" y="496"/>
              <a:ext cx="3657600" cy="1934765"/>
            </a:xfrm>
            <a:prstGeom prst="rightArrow">
              <a:avLst>
                <a:gd name="adj1" fmla="val 75000"/>
                <a:gd name="adj2" fmla="val 50000"/>
              </a:avLst>
            </a:prstGeom>
            <a:solidFill>
              <a:srgbClr val="F7D5CB">
                <a:alpha val="89803"/>
              </a:srgbClr>
            </a:solidFill>
            <a:ln w="25400" cap="flat" cmpd="sng">
              <a:solidFill>
                <a:srgbClr val="F7D5CB">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9;p28">
              <a:extLst>
                <a:ext uri="{FF2B5EF4-FFF2-40B4-BE49-F238E27FC236}">
                  <a16:creationId xmlns:a16="http://schemas.microsoft.com/office/drawing/2014/main" id="{FDA06C14-6F85-4886-8A90-21B59162E8D7}"/>
                </a:ext>
              </a:extLst>
            </p:cNvPr>
            <p:cNvSpPr txBox="1"/>
            <p:nvPr/>
          </p:nvSpPr>
          <p:spPr>
            <a:xfrm>
              <a:off x="2532847" y="484188"/>
              <a:ext cx="3091106" cy="1064423"/>
            </a:xfrm>
            <a:prstGeom prst="rect">
              <a:avLst/>
            </a:prstGeom>
            <a:noFill/>
            <a:ln>
              <a:noFill/>
            </a:ln>
          </p:spPr>
          <p:txBody>
            <a:bodyPr spcFirstLastPara="1" wrap="square" lIns="8875" tIns="8875" rIns="8875" bIns="8875" anchor="t" anchorCtr="0">
              <a:noAutofit/>
            </a:bodyPr>
            <a:lstStyle/>
            <a:p>
              <a:pPr marL="114300" marR="0" lvl="1" indent="-114300" algn="just" rtl="0">
                <a:lnSpc>
                  <a:spcPct val="90000"/>
                </a:lnSpc>
                <a:spcBef>
                  <a:spcPts val="0"/>
                </a:spcBef>
                <a:spcAft>
                  <a:spcPts val="0"/>
                </a:spcAft>
                <a:buClr>
                  <a:srgbClr val="000000"/>
                </a:buClr>
                <a:buSzPts val="1400"/>
                <a:buFont typeface="Arial"/>
                <a:buChar char="•"/>
              </a:pPr>
              <a:r>
                <a:rPr lang="tr-TR" sz="1400" b="0" i="0" u="none" strike="noStrike" cap="none" dirty="0">
                  <a:solidFill>
                    <a:srgbClr val="000000"/>
                  </a:solidFill>
                  <a:latin typeface="Arial" panose="020B0604020202020204" pitchFamily="34" charset="0"/>
                  <a:ea typeface="Garamond"/>
                  <a:cs typeface="Arial" panose="020B0604020202020204" pitchFamily="34" charset="0"/>
                  <a:sym typeface="Garamond"/>
                </a:rPr>
                <a:t>İş sağlığı ve güvenliği eğitimi</a:t>
              </a:r>
              <a:endParaRPr dirty="0">
                <a:latin typeface="Arial" panose="020B0604020202020204" pitchFamily="34" charset="0"/>
                <a:cs typeface="Arial" panose="020B0604020202020204" pitchFamily="34" charset="0"/>
              </a:endParaRPr>
            </a:p>
            <a:p>
              <a:pPr marL="114300" marR="0" lvl="1" indent="-114300" algn="just" rtl="0">
                <a:lnSpc>
                  <a:spcPct val="90000"/>
                </a:lnSpc>
                <a:spcBef>
                  <a:spcPts val="210"/>
                </a:spcBef>
                <a:spcAft>
                  <a:spcPts val="0"/>
                </a:spcAft>
                <a:buClr>
                  <a:srgbClr val="000000"/>
                </a:buClr>
                <a:buSzPts val="1400"/>
                <a:buFont typeface="Arial"/>
                <a:buChar char="•"/>
              </a:pPr>
              <a:r>
                <a:rPr lang="tr-TR" sz="1400" b="0" i="0" u="none" strike="noStrike" cap="none" dirty="0">
                  <a:solidFill>
                    <a:srgbClr val="000000"/>
                  </a:solidFill>
                  <a:latin typeface="Arial" panose="020B0604020202020204" pitchFamily="34" charset="0"/>
                  <a:ea typeface="Garamond"/>
                  <a:cs typeface="Arial" panose="020B0604020202020204" pitchFamily="34" charset="0"/>
                  <a:sym typeface="Garamond"/>
                </a:rPr>
                <a:t>Bağımlılıkla mücadele eğitimi</a:t>
              </a:r>
              <a:endParaRPr dirty="0">
                <a:latin typeface="Arial" panose="020B0604020202020204" pitchFamily="34" charset="0"/>
                <a:cs typeface="Arial" panose="020B0604020202020204" pitchFamily="34" charset="0"/>
              </a:endParaRPr>
            </a:p>
            <a:p>
              <a:pPr marL="114300" marR="0" lvl="1" indent="-114300" algn="just" rtl="0">
                <a:lnSpc>
                  <a:spcPct val="90000"/>
                </a:lnSpc>
                <a:spcBef>
                  <a:spcPts val="210"/>
                </a:spcBef>
                <a:spcAft>
                  <a:spcPts val="0"/>
                </a:spcAft>
                <a:buClr>
                  <a:srgbClr val="000000"/>
                </a:buClr>
                <a:buSzPts val="1400"/>
                <a:buFont typeface="Arial"/>
                <a:buChar char="•"/>
              </a:pPr>
              <a:r>
                <a:rPr lang="tr-TR" sz="1400" b="0" i="0" u="none" strike="noStrike" cap="none" dirty="0">
                  <a:solidFill>
                    <a:srgbClr val="000000"/>
                  </a:solidFill>
                  <a:latin typeface="Arial" panose="020B0604020202020204" pitchFamily="34" charset="0"/>
                  <a:ea typeface="Garamond"/>
                  <a:cs typeface="Arial" panose="020B0604020202020204" pitchFamily="34" charset="0"/>
                  <a:sym typeface="Garamond"/>
                </a:rPr>
                <a:t>İş ahlakı, motivasyon ve stres yönetimi eğitimi</a:t>
              </a:r>
              <a:endParaRPr dirty="0">
                <a:latin typeface="Arial" panose="020B0604020202020204" pitchFamily="34" charset="0"/>
                <a:cs typeface="Arial" panose="020B0604020202020204" pitchFamily="34" charset="0"/>
              </a:endParaRPr>
            </a:p>
            <a:p>
              <a:pPr marL="114300" marR="0" lvl="1" indent="-114300" algn="just" rtl="0">
                <a:lnSpc>
                  <a:spcPct val="90000"/>
                </a:lnSpc>
                <a:spcBef>
                  <a:spcPts val="210"/>
                </a:spcBef>
                <a:spcAft>
                  <a:spcPts val="0"/>
                </a:spcAft>
                <a:buClr>
                  <a:srgbClr val="000000"/>
                </a:buClr>
                <a:buSzPts val="1400"/>
                <a:buFont typeface="Arial"/>
                <a:buChar char="•"/>
              </a:pPr>
              <a:r>
                <a:rPr lang="tr-TR" sz="1400" b="0" i="0" u="none" strike="noStrike" cap="none" dirty="0">
                  <a:solidFill>
                    <a:srgbClr val="000000"/>
                  </a:solidFill>
                  <a:latin typeface="Arial" panose="020B0604020202020204" pitchFamily="34" charset="0"/>
                  <a:ea typeface="Garamond"/>
                  <a:cs typeface="Arial" panose="020B0604020202020204" pitchFamily="34" charset="0"/>
                  <a:sym typeface="Garamond"/>
                </a:rPr>
                <a:t>Kişiler arası ilişkiler ve etkili iletişim eğitimi </a:t>
              </a:r>
              <a:endParaRPr dirty="0">
                <a:latin typeface="Arial" panose="020B0604020202020204" pitchFamily="34" charset="0"/>
                <a:cs typeface="Arial" panose="020B0604020202020204" pitchFamily="34" charset="0"/>
              </a:endParaRPr>
            </a:p>
            <a:p>
              <a:pPr marL="114300" marR="0" lvl="1" indent="-114300" algn="just" rtl="0">
                <a:lnSpc>
                  <a:spcPct val="90000"/>
                </a:lnSpc>
                <a:spcBef>
                  <a:spcPts val="210"/>
                </a:spcBef>
                <a:spcAft>
                  <a:spcPts val="0"/>
                </a:spcAft>
                <a:buClr>
                  <a:srgbClr val="000000"/>
                </a:buClr>
                <a:buSzPts val="1400"/>
                <a:buFont typeface="Arial"/>
                <a:buChar char="•"/>
              </a:pPr>
              <a:r>
                <a:rPr lang="tr-TR" sz="1400" b="0" i="0" u="none" strike="noStrike" cap="none" dirty="0">
                  <a:solidFill>
                    <a:srgbClr val="000000"/>
                  </a:solidFill>
                  <a:latin typeface="Arial" panose="020B0604020202020204" pitchFamily="34" charset="0"/>
                  <a:ea typeface="Garamond"/>
                  <a:cs typeface="Arial" panose="020B0604020202020204" pitchFamily="34" charset="0"/>
                  <a:sym typeface="Garamond"/>
                </a:rPr>
                <a:t>Finansal okuryazarlık eğitimi </a:t>
              </a:r>
              <a:endParaRPr dirty="0">
                <a:latin typeface="Arial" panose="020B0604020202020204" pitchFamily="34" charset="0"/>
                <a:cs typeface="Arial" panose="020B0604020202020204" pitchFamily="34" charset="0"/>
              </a:endParaRPr>
            </a:p>
          </p:txBody>
        </p:sp>
        <p:sp>
          <p:nvSpPr>
            <p:cNvPr id="15" name="Google Shape;210;p28">
              <a:extLst>
                <a:ext uri="{FF2B5EF4-FFF2-40B4-BE49-F238E27FC236}">
                  <a16:creationId xmlns:a16="http://schemas.microsoft.com/office/drawing/2014/main" id="{4912A8DC-281C-43D5-B468-01B9874C0591}"/>
                </a:ext>
              </a:extLst>
            </p:cNvPr>
            <p:cNvSpPr/>
            <p:nvPr/>
          </p:nvSpPr>
          <p:spPr>
            <a:xfrm>
              <a:off x="0" y="496"/>
              <a:ext cx="2438400" cy="1934765"/>
            </a:xfrm>
            <a:prstGeom prst="roundRect">
              <a:avLst>
                <a:gd name="adj" fmla="val 16667"/>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1;p28">
              <a:extLst>
                <a:ext uri="{FF2B5EF4-FFF2-40B4-BE49-F238E27FC236}">
                  <a16:creationId xmlns:a16="http://schemas.microsoft.com/office/drawing/2014/main" id="{50757DFC-28B4-43C4-9D57-C791A15C0048}"/>
                </a:ext>
              </a:extLst>
            </p:cNvPr>
            <p:cNvSpPr txBox="1"/>
            <p:nvPr/>
          </p:nvSpPr>
          <p:spPr>
            <a:xfrm>
              <a:off x="94447" y="94943"/>
              <a:ext cx="2249506" cy="174587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tr-TR" sz="2000" b="1" i="0" u="sng" strike="noStrike" cap="none" dirty="0">
                  <a:solidFill>
                    <a:schemeClr val="lt1"/>
                  </a:solidFill>
                  <a:latin typeface="Arial" panose="020B0604020202020204" pitchFamily="34" charset="0"/>
                  <a:ea typeface="Garamond"/>
                  <a:cs typeface="Arial" panose="020B0604020202020204" pitchFamily="34" charset="0"/>
                  <a:sym typeface="Garamond"/>
                </a:rPr>
                <a:t>Yüklenici</a:t>
              </a:r>
              <a:r>
                <a:rPr lang="tr-TR" sz="2000" b="0" i="0" u="none" strike="noStrike" cap="none" dirty="0">
                  <a:solidFill>
                    <a:schemeClr val="lt1"/>
                  </a:solidFill>
                  <a:latin typeface="Arial" panose="020B0604020202020204" pitchFamily="34" charset="0"/>
                  <a:ea typeface="Garamond"/>
                  <a:cs typeface="Arial" panose="020B0604020202020204" pitchFamily="34" charset="0"/>
                  <a:sym typeface="Garamond"/>
                </a:rPr>
                <a:t> tarafından programın son iki haftasından </a:t>
              </a:r>
              <a:r>
                <a:rPr lang="tr-TR" sz="2000" b="1" i="0" u="sng" strike="noStrike" cap="none" dirty="0">
                  <a:solidFill>
                    <a:schemeClr val="lt1"/>
                  </a:solidFill>
                  <a:latin typeface="Arial" panose="020B0604020202020204" pitchFamily="34" charset="0"/>
                  <a:ea typeface="Garamond"/>
                  <a:cs typeface="Arial" panose="020B0604020202020204" pitchFamily="34" charset="0"/>
                  <a:sym typeface="Garamond"/>
                </a:rPr>
                <a:t>önceki</a:t>
              </a:r>
              <a:r>
                <a:rPr lang="tr-TR" sz="2000" b="0" i="0" u="none" strike="noStrike" cap="none" dirty="0">
                  <a:solidFill>
                    <a:schemeClr val="lt1"/>
                  </a:solidFill>
                  <a:latin typeface="Arial" panose="020B0604020202020204" pitchFamily="34" charset="0"/>
                  <a:ea typeface="Garamond"/>
                  <a:cs typeface="Arial" panose="020B0604020202020204" pitchFamily="34" charset="0"/>
                  <a:sym typeface="Garamond"/>
                </a:rPr>
                <a:t> dönemde;</a:t>
              </a:r>
              <a:endParaRPr sz="1600" dirty="0">
                <a:latin typeface="Arial" panose="020B0604020202020204" pitchFamily="34" charset="0"/>
                <a:cs typeface="Arial" panose="020B0604020202020204" pitchFamily="34" charset="0"/>
              </a:endParaRPr>
            </a:p>
          </p:txBody>
        </p:sp>
        <p:sp>
          <p:nvSpPr>
            <p:cNvPr id="17" name="Google Shape;212;p28">
              <a:extLst>
                <a:ext uri="{FF2B5EF4-FFF2-40B4-BE49-F238E27FC236}">
                  <a16:creationId xmlns:a16="http://schemas.microsoft.com/office/drawing/2014/main" id="{32E1AF1C-9B20-4C12-B000-8D87F989282B}"/>
                </a:ext>
              </a:extLst>
            </p:cNvPr>
            <p:cNvSpPr/>
            <p:nvPr/>
          </p:nvSpPr>
          <p:spPr>
            <a:xfrm>
              <a:off x="2438400" y="2129234"/>
              <a:ext cx="3657600" cy="1934765"/>
            </a:xfrm>
            <a:prstGeom prst="rightArrow">
              <a:avLst>
                <a:gd name="adj1" fmla="val 75000"/>
                <a:gd name="adj2" fmla="val 50000"/>
              </a:avLst>
            </a:prstGeom>
            <a:solidFill>
              <a:srgbClr val="E0E0E0">
                <a:alpha val="89803"/>
              </a:srgbClr>
            </a:solidFill>
            <a:ln w="25400" cap="flat" cmpd="sng">
              <a:solidFill>
                <a:srgbClr val="E0E0E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3;p28">
              <a:extLst>
                <a:ext uri="{FF2B5EF4-FFF2-40B4-BE49-F238E27FC236}">
                  <a16:creationId xmlns:a16="http://schemas.microsoft.com/office/drawing/2014/main" id="{712E43D9-96AD-450D-8C5A-CAE30D665AA3}"/>
                </a:ext>
              </a:extLst>
            </p:cNvPr>
            <p:cNvSpPr txBox="1"/>
            <p:nvPr/>
          </p:nvSpPr>
          <p:spPr>
            <a:xfrm>
              <a:off x="2562031" y="2708863"/>
              <a:ext cx="3032737" cy="774513"/>
            </a:xfrm>
            <a:prstGeom prst="rect">
              <a:avLst/>
            </a:prstGeom>
            <a:noFill/>
            <a:ln>
              <a:noFill/>
            </a:ln>
          </p:spPr>
          <p:txBody>
            <a:bodyPr spcFirstLastPara="1" wrap="square" lIns="15225" tIns="15225" rIns="15225" bIns="15225" anchor="t" anchorCtr="0">
              <a:noAutofit/>
            </a:bodyPr>
            <a:lstStyle/>
            <a:p>
              <a:pPr marL="342900" marR="0" lvl="1" indent="-342900" rtl="0">
                <a:lnSpc>
                  <a:spcPct val="90000"/>
                </a:lnSpc>
                <a:spcBef>
                  <a:spcPts val="360"/>
                </a:spcBef>
                <a:spcAft>
                  <a:spcPts val="0"/>
                </a:spcAft>
                <a:buClr>
                  <a:srgbClr val="000000"/>
                </a:buClr>
                <a:buSzPts val="2000"/>
                <a:buFont typeface="Wingdings" panose="05000000000000000000" pitchFamily="2" charset="2"/>
                <a:buChar char="Ø"/>
              </a:pPr>
              <a:r>
                <a:rPr lang="tr-TR" sz="1400" b="0" i="0" u="none" strike="noStrike" cap="none" dirty="0">
                  <a:solidFill>
                    <a:srgbClr val="FF0000"/>
                  </a:solidFill>
                  <a:latin typeface="Arial" panose="020B0604020202020204" pitchFamily="34" charset="0"/>
                  <a:ea typeface="Garamond"/>
                  <a:cs typeface="Arial" panose="020B0604020202020204" pitchFamily="34" charset="0"/>
                  <a:sym typeface="Garamond"/>
                </a:rPr>
                <a:t>İş arama becerisinin geliştirilmesi eğitimi</a:t>
              </a:r>
            </a:p>
            <a:p>
              <a:pPr marL="342900" marR="0" lvl="1" indent="-342900" rtl="0">
                <a:lnSpc>
                  <a:spcPct val="90000"/>
                </a:lnSpc>
                <a:spcBef>
                  <a:spcPts val="360"/>
                </a:spcBef>
                <a:spcAft>
                  <a:spcPts val="0"/>
                </a:spcAft>
                <a:buClr>
                  <a:srgbClr val="000000"/>
                </a:buClr>
                <a:buSzPts val="2000"/>
                <a:buFont typeface="Wingdings" panose="05000000000000000000" pitchFamily="2" charset="2"/>
                <a:buChar char="Ø"/>
              </a:pPr>
              <a:r>
                <a:rPr lang="tr-TR" sz="1400" dirty="0">
                  <a:solidFill>
                    <a:srgbClr val="FF0000"/>
                  </a:solidFill>
                  <a:latin typeface="Arial" panose="020B0604020202020204" pitchFamily="34" charset="0"/>
                  <a:ea typeface="Garamond"/>
                  <a:cs typeface="Arial" panose="020B0604020202020204" pitchFamily="34" charset="0"/>
                  <a:sym typeface="Garamond"/>
                </a:rPr>
                <a:t>İş Kulübü Atölye Çalışması</a:t>
              </a:r>
            </a:p>
            <a:p>
              <a:pPr marL="342900" marR="0" lvl="1" indent="-342900" rtl="0">
                <a:lnSpc>
                  <a:spcPct val="90000"/>
                </a:lnSpc>
                <a:spcBef>
                  <a:spcPts val="360"/>
                </a:spcBef>
                <a:spcAft>
                  <a:spcPts val="0"/>
                </a:spcAft>
                <a:buClr>
                  <a:srgbClr val="000000"/>
                </a:buClr>
                <a:buSzPts val="2000"/>
                <a:buFont typeface="Wingdings" panose="05000000000000000000" pitchFamily="2" charset="2"/>
                <a:buChar char="Ø"/>
              </a:pPr>
              <a:r>
                <a:rPr lang="tr-TR" sz="1400" b="0" i="0" u="none" strike="noStrike" cap="none" dirty="0">
                  <a:solidFill>
                    <a:srgbClr val="FF0000"/>
                  </a:solidFill>
                  <a:latin typeface="Arial" panose="020B0604020202020204" pitchFamily="34" charset="0"/>
                  <a:ea typeface="Garamond"/>
                  <a:cs typeface="Arial" panose="020B0604020202020204" pitchFamily="34" charset="0"/>
                  <a:sym typeface="Garamond"/>
                </a:rPr>
                <a:t>Kariyer Da</a:t>
              </a:r>
              <a:r>
                <a:rPr lang="tr-TR" sz="1400" dirty="0">
                  <a:solidFill>
                    <a:srgbClr val="FF0000"/>
                  </a:solidFill>
                  <a:latin typeface="Arial" panose="020B0604020202020204" pitchFamily="34" charset="0"/>
                  <a:ea typeface="Garamond"/>
                  <a:cs typeface="Arial" panose="020B0604020202020204" pitchFamily="34" charset="0"/>
                  <a:sym typeface="Garamond"/>
                </a:rPr>
                <a:t>nışmanlığı</a:t>
              </a:r>
              <a:endParaRPr sz="1600" b="0" i="0" u="none" strike="noStrike" cap="none" dirty="0">
                <a:solidFill>
                  <a:srgbClr val="FF0000"/>
                </a:solidFill>
                <a:latin typeface="Arial" panose="020B0604020202020204" pitchFamily="34" charset="0"/>
                <a:ea typeface="Garamond"/>
                <a:cs typeface="Arial" panose="020B0604020202020204" pitchFamily="34" charset="0"/>
                <a:sym typeface="Garamond"/>
              </a:endParaRPr>
            </a:p>
          </p:txBody>
        </p:sp>
        <p:sp>
          <p:nvSpPr>
            <p:cNvPr id="19" name="Google Shape;214;p28">
              <a:extLst>
                <a:ext uri="{FF2B5EF4-FFF2-40B4-BE49-F238E27FC236}">
                  <a16:creationId xmlns:a16="http://schemas.microsoft.com/office/drawing/2014/main" id="{1E2B4EB0-AC81-4734-86FA-2CE5DF947018}"/>
                </a:ext>
              </a:extLst>
            </p:cNvPr>
            <p:cNvSpPr/>
            <p:nvPr/>
          </p:nvSpPr>
          <p:spPr>
            <a:xfrm>
              <a:off x="0" y="2128738"/>
              <a:ext cx="2438400" cy="1934765"/>
            </a:xfrm>
            <a:prstGeom prst="roundRect">
              <a:avLst>
                <a:gd name="adj" fmla="val 16667"/>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5;p28">
              <a:extLst>
                <a:ext uri="{FF2B5EF4-FFF2-40B4-BE49-F238E27FC236}">
                  <a16:creationId xmlns:a16="http://schemas.microsoft.com/office/drawing/2014/main" id="{51851617-7FE6-43E8-BA81-276FDC02E4D6}"/>
                </a:ext>
              </a:extLst>
            </p:cNvPr>
            <p:cNvSpPr txBox="1"/>
            <p:nvPr/>
          </p:nvSpPr>
          <p:spPr>
            <a:xfrm>
              <a:off x="94447" y="2223185"/>
              <a:ext cx="2249506" cy="174587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tr-TR" sz="2000" b="1" i="0" u="sng" strike="noStrike" cap="none" dirty="0">
                  <a:solidFill>
                    <a:schemeClr val="lt1"/>
                  </a:solidFill>
                  <a:latin typeface="Arial" panose="020B0604020202020204" pitchFamily="34" charset="0"/>
                  <a:ea typeface="Garamond"/>
                  <a:cs typeface="Arial" panose="020B0604020202020204" pitchFamily="34" charset="0"/>
                  <a:sym typeface="Garamond"/>
                </a:rPr>
                <a:t>İŞKUR</a:t>
              </a:r>
              <a:r>
                <a:rPr lang="tr-TR" sz="2000" b="0" i="0" u="none" strike="noStrike" cap="none" dirty="0">
                  <a:solidFill>
                    <a:schemeClr val="lt1"/>
                  </a:solidFill>
                  <a:latin typeface="Arial" panose="020B0604020202020204" pitchFamily="34" charset="0"/>
                  <a:ea typeface="Garamond"/>
                  <a:cs typeface="Arial" panose="020B0604020202020204" pitchFamily="34" charset="0"/>
                  <a:sym typeface="Garamond"/>
                </a:rPr>
                <a:t> tarafından verilecek </a:t>
              </a:r>
              <a:r>
                <a:rPr lang="tr-TR" sz="2000" b="0" i="0" u="sng" strike="noStrike" cap="none" dirty="0">
                  <a:solidFill>
                    <a:schemeClr val="lt1"/>
                  </a:solidFill>
                  <a:latin typeface="Arial" panose="020B0604020202020204" pitchFamily="34" charset="0"/>
                  <a:ea typeface="Garamond"/>
                  <a:cs typeface="Arial" panose="020B0604020202020204" pitchFamily="34" charset="0"/>
                  <a:sym typeface="Garamond"/>
                </a:rPr>
                <a:t>son iki haftalık</a:t>
              </a:r>
              <a:r>
                <a:rPr lang="tr-TR" sz="2000" b="0" i="0" u="none" strike="noStrike" cap="none" dirty="0">
                  <a:solidFill>
                    <a:schemeClr val="lt1"/>
                  </a:solidFill>
                  <a:latin typeface="Arial" panose="020B0604020202020204" pitchFamily="34" charset="0"/>
                  <a:ea typeface="Garamond"/>
                  <a:cs typeface="Arial" panose="020B0604020202020204" pitchFamily="34" charset="0"/>
                  <a:sym typeface="Garamond"/>
                </a:rPr>
                <a:t> dönemde;</a:t>
              </a:r>
              <a:endParaRPr sz="1600" dirty="0">
                <a:latin typeface="Arial" panose="020B0604020202020204" pitchFamily="34" charset="0"/>
                <a:cs typeface="Arial" panose="020B0604020202020204" pitchFamily="34" charset="0"/>
              </a:endParaRPr>
            </a:p>
          </p:txBody>
        </p:sp>
      </p:grpSp>
      <p:sp>
        <p:nvSpPr>
          <p:cNvPr id="2" name="Dikdörtgen 1">
            <a:extLst>
              <a:ext uri="{FF2B5EF4-FFF2-40B4-BE49-F238E27FC236}">
                <a16:creationId xmlns:a16="http://schemas.microsoft.com/office/drawing/2014/main" id="{E7EA1D7A-36F4-4088-B27F-024825C887D6}"/>
              </a:ext>
            </a:extLst>
          </p:cNvPr>
          <p:cNvSpPr/>
          <p:nvPr/>
        </p:nvSpPr>
        <p:spPr>
          <a:xfrm>
            <a:off x="1794579" y="1042545"/>
            <a:ext cx="5692071" cy="369332"/>
          </a:xfrm>
          <a:prstGeom prst="rect">
            <a:avLst/>
          </a:prstGeom>
        </p:spPr>
        <p:txBody>
          <a:bodyPr wrap="none">
            <a:spAutoFit/>
          </a:bodyPr>
          <a:lstStyle/>
          <a:p>
            <a:r>
              <a:rPr lang="tr-TR" b="1" dirty="0">
                <a:solidFill>
                  <a:srgbClr val="FF0000"/>
                </a:solidFill>
                <a:latin typeface="Outfit"/>
              </a:rPr>
              <a:t>İŞKUR Gençlik Programı Katılımcılarına Verilecek Eğitimler</a:t>
            </a:r>
            <a:endParaRPr lang="tr-TR" dirty="0"/>
          </a:p>
        </p:txBody>
      </p:sp>
    </p:spTree>
    <p:extLst>
      <p:ext uri="{BB962C8B-B14F-4D97-AF65-F5344CB8AC3E}">
        <p14:creationId xmlns:p14="http://schemas.microsoft.com/office/powerpoint/2010/main" val="3562704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0D190547-44BE-47FB-9AB5-E7C1E794F28F}"/>
              </a:ext>
            </a:extLst>
          </p:cNvPr>
          <p:cNvPicPr>
            <a:picLocks noChangeAspect="1"/>
          </p:cNvPicPr>
          <p:nvPr/>
        </p:nvPicPr>
        <p:blipFill>
          <a:blip r:embed="rId2"/>
          <a:stretch>
            <a:fillRect/>
          </a:stretch>
        </p:blipFill>
        <p:spPr>
          <a:xfrm>
            <a:off x="-1" y="0"/>
            <a:ext cx="9151045" cy="6858000"/>
          </a:xfrm>
          <a:prstGeom prst="rect">
            <a:avLst/>
          </a:prstGeom>
        </p:spPr>
      </p:pic>
      <p:sp>
        <p:nvSpPr>
          <p:cNvPr id="2" name="Slayt Numarası Yer Tutucusu 1">
            <a:extLst>
              <a:ext uri="{FF2B5EF4-FFF2-40B4-BE49-F238E27FC236}">
                <a16:creationId xmlns:a16="http://schemas.microsoft.com/office/drawing/2014/main" id="{E7BE0895-55E4-4CB4-9AF7-92BC54AB5382}"/>
              </a:ext>
            </a:extLst>
          </p:cNvPr>
          <p:cNvSpPr>
            <a:spLocks noGrp="1"/>
          </p:cNvSpPr>
          <p:nvPr>
            <p:ph type="sldNum" sz="quarter" idx="12"/>
          </p:nvPr>
        </p:nvSpPr>
        <p:spPr>
          <a:xfrm>
            <a:off x="6457950" y="6441415"/>
            <a:ext cx="2057400" cy="365125"/>
          </a:xfrm>
        </p:spPr>
        <p:txBody>
          <a:bodyPr/>
          <a:lstStyle/>
          <a:p>
            <a:fld id="{99ED81D0-7950-4F5B-90E2-A4762EB3AFBC}" type="slidenum">
              <a:rPr lang="tr-TR" b="1" smtClean="0">
                <a:solidFill>
                  <a:srgbClr val="FF0000"/>
                </a:solidFill>
              </a:rPr>
              <a:t>9</a:t>
            </a:fld>
            <a:endParaRPr lang="tr-TR" b="1" dirty="0">
              <a:solidFill>
                <a:srgbClr val="FF0000"/>
              </a:solidFill>
            </a:endParaRPr>
          </a:p>
        </p:txBody>
      </p:sp>
      <p:sp>
        <p:nvSpPr>
          <p:cNvPr id="5" name="Dikdörtgen 4">
            <a:extLst>
              <a:ext uri="{FF2B5EF4-FFF2-40B4-BE49-F238E27FC236}">
                <a16:creationId xmlns:a16="http://schemas.microsoft.com/office/drawing/2014/main" id="{79357A4A-010F-4027-AF6A-B96D395FD7A0}"/>
              </a:ext>
            </a:extLst>
          </p:cNvPr>
          <p:cNvSpPr/>
          <p:nvPr/>
        </p:nvSpPr>
        <p:spPr>
          <a:xfrm>
            <a:off x="252954" y="1392965"/>
            <a:ext cx="8418328" cy="4801314"/>
          </a:xfrm>
          <a:prstGeom prst="rect">
            <a:avLst/>
          </a:prstGeom>
        </p:spPr>
        <p:txBody>
          <a:bodyPr wrap="square">
            <a:spAutoFit/>
          </a:bodyPr>
          <a:lstStyle/>
          <a:p>
            <a:pPr algn="just"/>
            <a:r>
              <a:rPr lang="tr-TR" b="1" dirty="0">
                <a:solidFill>
                  <a:srgbClr val="FF0000"/>
                </a:solidFill>
                <a:latin typeface="Outfit"/>
              </a:rPr>
              <a:t>İŞKUR Gençlik Programı Katılımcı Şartları Nelerdir? </a:t>
            </a:r>
          </a:p>
          <a:p>
            <a:pPr algn="just"/>
            <a:r>
              <a:rPr lang="tr-TR" dirty="0">
                <a:solidFill>
                  <a:srgbClr val="000000"/>
                </a:solidFill>
                <a:latin typeface="Inter"/>
              </a:rPr>
              <a:t>a) Türkiye Cumhuriyeti vatandaşı olmak, </a:t>
            </a:r>
          </a:p>
          <a:p>
            <a:pPr algn="just"/>
            <a:r>
              <a:rPr lang="tr-TR" dirty="0">
                <a:solidFill>
                  <a:srgbClr val="000000"/>
                </a:solidFill>
                <a:latin typeface="Inter"/>
              </a:rPr>
              <a:t>b) Kuruma kayıtlı olmak, </a:t>
            </a:r>
          </a:p>
          <a:p>
            <a:pPr algn="just"/>
            <a:r>
              <a:rPr lang="tr-TR" dirty="0">
                <a:solidFill>
                  <a:srgbClr val="000000"/>
                </a:solidFill>
                <a:latin typeface="Inter"/>
              </a:rPr>
              <a:t>c) 18 yaşını tamamlamış olmak, </a:t>
            </a:r>
          </a:p>
          <a:p>
            <a:pPr algn="just"/>
            <a:r>
              <a:rPr lang="tr-TR" dirty="0">
                <a:solidFill>
                  <a:srgbClr val="000000"/>
                </a:solidFill>
                <a:latin typeface="Inter"/>
              </a:rPr>
              <a:t>ç) Yaşlılık veya malullük aylığı almamak, </a:t>
            </a:r>
          </a:p>
          <a:p>
            <a:pPr algn="just"/>
            <a:r>
              <a:rPr lang="tr-TR" dirty="0">
                <a:solidFill>
                  <a:srgbClr val="000000"/>
                </a:solidFill>
                <a:latin typeface="Inter"/>
              </a:rPr>
              <a:t>d) Program talep tarihinden </a:t>
            </a:r>
            <a:r>
              <a:rPr lang="tr-TR" dirty="0">
                <a:solidFill>
                  <a:srgbClr val="0000FF"/>
                </a:solidFill>
                <a:latin typeface="Inter"/>
              </a:rPr>
              <a:t>önceki bir yıl içerisinde </a:t>
            </a:r>
            <a:r>
              <a:rPr lang="tr-TR" dirty="0">
                <a:solidFill>
                  <a:srgbClr val="000000"/>
                </a:solidFill>
                <a:latin typeface="Inter"/>
              </a:rPr>
              <a:t>ve programın fiilen başlayacağı tarihe kadar </a:t>
            </a:r>
            <a:r>
              <a:rPr lang="tr-TR" dirty="0">
                <a:solidFill>
                  <a:srgbClr val="0000FF"/>
                </a:solidFill>
                <a:latin typeface="Inter"/>
              </a:rPr>
              <a:t>yüklenicinin veya bağlı, ilgili, ilişkili ve yan kuruluşlarının </a:t>
            </a:r>
            <a:r>
              <a:rPr lang="tr-TR" dirty="0">
                <a:solidFill>
                  <a:srgbClr val="000000"/>
                </a:solidFill>
                <a:latin typeface="Inter"/>
              </a:rPr>
              <a:t>çalışanı olmamak, </a:t>
            </a:r>
          </a:p>
          <a:p>
            <a:pPr algn="just"/>
            <a:r>
              <a:rPr lang="tr-TR" dirty="0">
                <a:solidFill>
                  <a:srgbClr val="000000"/>
                </a:solidFill>
                <a:latin typeface="Inter"/>
              </a:rPr>
              <a:t>e) Başvuru tarihinden önceki </a:t>
            </a:r>
            <a:r>
              <a:rPr lang="tr-TR" dirty="0">
                <a:solidFill>
                  <a:srgbClr val="0000FF"/>
                </a:solidFill>
                <a:latin typeface="Inter"/>
              </a:rPr>
              <a:t>son bir aylık sürede </a:t>
            </a:r>
            <a:r>
              <a:rPr lang="tr-TR" dirty="0">
                <a:solidFill>
                  <a:srgbClr val="000000"/>
                </a:solidFill>
                <a:latin typeface="Inter"/>
              </a:rPr>
              <a:t>5510 sayılı Kanunun </a:t>
            </a:r>
            <a:r>
              <a:rPr lang="tr-TR" dirty="0">
                <a:solidFill>
                  <a:srgbClr val="000000"/>
                </a:solidFill>
                <a:highlight>
                  <a:srgbClr val="00FFFF"/>
                </a:highlight>
                <a:latin typeface="Inter"/>
              </a:rPr>
              <a:t>4 üncü maddesi </a:t>
            </a:r>
            <a:r>
              <a:rPr lang="tr-TR" dirty="0">
                <a:solidFill>
                  <a:srgbClr val="000000"/>
                </a:solidFill>
                <a:latin typeface="Inter"/>
              </a:rPr>
              <a:t>kapsamında </a:t>
            </a:r>
            <a:r>
              <a:rPr lang="tr-TR" dirty="0">
                <a:solidFill>
                  <a:srgbClr val="0000FF"/>
                </a:solidFill>
                <a:latin typeface="Inter"/>
              </a:rPr>
              <a:t>sigortalı olarak bildirilmemiş olmak veya sigortalı sayılmamak</a:t>
            </a:r>
            <a:r>
              <a:rPr lang="tr-TR" dirty="0">
                <a:solidFill>
                  <a:srgbClr val="000000"/>
                </a:solidFill>
                <a:latin typeface="Inter"/>
              </a:rPr>
              <a:t>, </a:t>
            </a:r>
          </a:p>
          <a:p>
            <a:pPr algn="just"/>
            <a:r>
              <a:rPr lang="tr-TR" dirty="0">
                <a:solidFill>
                  <a:srgbClr val="000000"/>
                </a:solidFill>
                <a:latin typeface="Inter"/>
              </a:rPr>
              <a:t>f) Başvuru tarihi itibarıyla 5510 sayılı Kanunun </a:t>
            </a:r>
            <a:r>
              <a:rPr lang="tr-TR" dirty="0">
                <a:solidFill>
                  <a:srgbClr val="000000"/>
                </a:solidFill>
                <a:highlight>
                  <a:srgbClr val="00FFFF"/>
                </a:highlight>
                <a:latin typeface="Inter"/>
              </a:rPr>
              <a:t>5 inci maddesi </a:t>
            </a:r>
            <a:r>
              <a:rPr lang="tr-TR" dirty="0">
                <a:solidFill>
                  <a:srgbClr val="000000"/>
                </a:solidFill>
                <a:latin typeface="Inter"/>
              </a:rPr>
              <a:t>kapsamında sigortalı olarak bildirilmemiş olmak veya sigortalı sayılmamak, </a:t>
            </a:r>
          </a:p>
          <a:p>
            <a:pPr algn="just"/>
            <a:r>
              <a:rPr lang="tr-TR" dirty="0">
                <a:solidFill>
                  <a:srgbClr val="000000"/>
                </a:solidFill>
                <a:latin typeface="Inter"/>
              </a:rPr>
              <a:t>g) Hane gelir şartını sağlamak, </a:t>
            </a:r>
          </a:p>
          <a:p>
            <a:pPr algn="just"/>
            <a:r>
              <a:rPr lang="tr-TR" dirty="0">
                <a:solidFill>
                  <a:srgbClr val="000000"/>
                </a:solidFill>
                <a:latin typeface="Inter"/>
              </a:rPr>
              <a:t>ğ) Kurum tarafından sunulan </a:t>
            </a:r>
            <a:r>
              <a:rPr lang="tr-TR" dirty="0">
                <a:solidFill>
                  <a:srgbClr val="0000FF"/>
                </a:solidFill>
                <a:latin typeface="Inter"/>
              </a:rPr>
              <a:t>aktif işgücü veya işsizlik sigortası programlarının yararlanıcısı olmamak</a:t>
            </a:r>
            <a:r>
              <a:rPr lang="tr-TR" dirty="0">
                <a:solidFill>
                  <a:srgbClr val="000000"/>
                </a:solidFill>
                <a:latin typeface="Inter"/>
              </a:rPr>
              <a:t>, </a:t>
            </a:r>
          </a:p>
          <a:p>
            <a:pPr algn="just"/>
            <a:r>
              <a:rPr lang="tr-TR" b="1" dirty="0">
                <a:solidFill>
                  <a:srgbClr val="000000"/>
                </a:solidFill>
                <a:latin typeface="Inter"/>
              </a:rPr>
              <a:t>h) </a:t>
            </a:r>
            <a:r>
              <a:rPr lang="tr-TR" b="1" dirty="0">
                <a:solidFill>
                  <a:srgbClr val="FF0000"/>
                </a:solidFill>
                <a:latin typeface="Inter"/>
              </a:rPr>
              <a:t>Yüklenici üniversitenin </a:t>
            </a:r>
            <a:r>
              <a:rPr lang="tr-TR" b="1" dirty="0" err="1">
                <a:solidFill>
                  <a:srgbClr val="FF0000"/>
                </a:solidFill>
                <a:latin typeface="Inter"/>
              </a:rPr>
              <a:t>önlisans</a:t>
            </a:r>
            <a:r>
              <a:rPr lang="tr-TR" b="1" dirty="0">
                <a:solidFill>
                  <a:srgbClr val="FF0000"/>
                </a:solidFill>
                <a:latin typeface="Inter"/>
              </a:rPr>
              <a:t>, lisans, yüksek lisans veya doktora öğrencisi olmak </a:t>
            </a:r>
            <a:r>
              <a:rPr lang="tr-TR" b="1" i="1" dirty="0">
                <a:solidFill>
                  <a:srgbClr val="0000FF"/>
                </a:solidFill>
                <a:latin typeface="Inter"/>
              </a:rPr>
              <a:t>(açık öğretim veya uzaktan öğretim öğrencisi olmamak kaydını dondurmuş ve/veya pasif durumda olmamak) </a:t>
            </a:r>
            <a:r>
              <a:rPr lang="tr-TR" dirty="0">
                <a:solidFill>
                  <a:srgbClr val="000000"/>
                </a:solidFill>
                <a:latin typeface="Inter"/>
              </a:rPr>
              <a:t>şartları aranır. </a:t>
            </a:r>
            <a:endParaRPr lang="tr-TR" dirty="0">
              <a:latin typeface="Inter"/>
            </a:endParaRPr>
          </a:p>
        </p:txBody>
      </p:sp>
      <p:pic>
        <p:nvPicPr>
          <p:cNvPr id="6" name="Resim 5">
            <a:extLst>
              <a:ext uri="{FF2B5EF4-FFF2-40B4-BE49-F238E27FC236}">
                <a16:creationId xmlns:a16="http://schemas.microsoft.com/office/drawing/2014/main" id="{FD1F0B67-BB4D-4F86-96DA-3232F09D2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935" y="136524"/>
            <a:ext cx="1377347" cy="615820"/>
          </a:xfrm>
          <a:prstGeom prst="rect">
            <a:avLst/>
          </a:prstGeom>
        </p:spPr>
      </p:pic>
    </p:spTree>
    <p:extLst>
      <p:ext uri="{BB962C8B-B14F-4D97-AF65-F5344CB8AC3E}">
        <p14:creationId xmlns:p14="http://schemas.microsoft.com/office/powerpoint/2010/main" val="88494729"/>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20259</TotalTime>
  <Words>890</Words>
  <Application>Microsoft Office PowerPoint</Application>
  <PresentationFormat>Ekran Gösterisi (4:3)</PresentationFormat>
  <Paragraphs>102</Paragraphs>
  <Slides>18</Slides>
  <Notes>2</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18</vt:i4>
      </vt:variant>
    </vt:vector>
  </HeadingPairs>
  <TitlesOfParts>
    <vt:vector size="26" baseType="lpstr">
      <vt:lpstr>Arial</vt:lpstr>
      <vt:lpstr>Calibri</vt:lpstr>
      <vt:lpstr>Calibri Light</vt:lpstr>
      <vt:lpstr>Garamond</vt:lpstr>
      <vt:lpstr>Inter</vt:lpstr>
      <vt:lpstr>Outfit</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Ulusal Staj Programı, kamu kurumları ve özel sektör kuruluşlarınca sağlanan kariyer olanaklarından faydalanmasını sağlamak amacıyla Cumhurbaşkanlığı himayelerinde, Çalışma ve Sosyal Güvenlik Bakanlığı destekleriyle ve Türkiye İş Kurumu (İŞKUR) koordinasyonunda yürütülen kariyer programıdır. </vt:lpstr>
      <vt:lpstr>PowerPoint Sunusu</vt:lpstr>
      <vt:lpstr>PowerPoint Sunusu</vt:lpstr>
      <vt:lpstr>Ulusal Staj Programı Başvuru süreci</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Burcu Akman</dc:creator>
  <cp:lastModifiedBy>Dr. Ercan GÖN</cp:lastModifiedBy>
  <cp:revision>728</cp:revision>
  <cp:lastPrinted>2021-08-03T06:20:19Z</cp:lastPrinted>
  <dcterms:created xsi:type="dcterms:W3CDTF">2021-05-06T23:25:10Z</dcterms:created>
  <dcterms:modified xsi:type="dcterms:W3CDTF">2026-03-10T08:57:27Z</dcterms:modified>
</cp:coreProperties>
</file>