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30"/>
  </p:notesMasterIdLst>
  <p:sldIdLst>
    <p:sldId id="353" r:id="rId2"/>
    <p:sldId id="310" r:id="rId3"/>
    <p:sldId id="357" r:id="rId4"/>
    <p:sldId id="361" r:id="rId5"/>
    <p:sldId id="362" r:id="rId6"/>
    <p:sldId id="367" r:id="rId7"/>
    <p:sldId id="364" r:id="rId8"/>
    <p:sldId id="365" r:id="rId9"/>
    <p:sldId id="377" r:id="rId10"/>
    <p:sldId id="366" r:id="rId11"/>
    <p:sldId id="354" r:id="rId12"/>
    <p:sldId id="313" r:id="rId13"/>
    <p:sldId id="337" r:id="rId14"/>
    <p:sldId id="324" r:id="rId15"/>
    <p:sldId id="323" r:id="rId16"/>
    <p:sldId id="368" r:id="rId17"/>
    <p:sldId id="358" r:id="rId18"/>
    <p:sldId id="369" r:id="rId19"/>
    <p:sldId id="370" r:id="rId20"/>
    <p:sldId id="326" r:id="rId21"/>
    <p:sldId id="327" r:id="rId22"/>
    <p:sldId id="328" r:id="rId23"/>
    <p:sldId id="373" r:id="rId24"/>
    <p:sldId id="374" r:id="rId25"/>
    <p:sldId id="375" r:id="rId26"/>
    <p:sldId id="376" r:id="rId27"/>
    <p:sldId id="349" r:id="rId28"/>
    <p:sldId id="352" r:id="rId29"/>
  </p:sldIdLst>
  <p:sldSz cx="12192000" cy="6858000"/>
  <p:notesSz cx="6797675" cy="9926638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arsayılan Bölüm" id="{6FB71AC1-4819-4C72-847E-898555E50F5F}">
          <p14:sldIdLst>
            <p14:sldId id="353"/>
          </p14:sldIdLst>
        </p14:section>
        <p14:section name="Başlıksız Bölüm" id="{D4A7902E-78A3-4394-B6DC-5B56BAF12514}">
          <p14:sldIdLst>
            <p14:sldId id="310"/>
            <p14:sldId id="357"/>
            <p14:sldId id="361"/>
            <p14:sldId id="362"/>
            <p14:sldId id="367"/>
            <p14:sldId id="364"/>
          </p14:sldIdLst>
        </p14:section>
        <p14:section name="Başlıksız Bölüm" id="{ACC3B5B3-ABCD-48D9-B226-5AE7A24EFF06}">
          <p14:sldIdLst>
            <p14:sldId id="365"/>
            <p14:sldId id="377"/>
            <p14:sldId id="366"/>
            <p14:sldId id="354"/>
            <p14:sldId id="313"/>
            <p14:sldId id="337"/>
            <p14:sldId id="324"/>
            <p14:sldId id="323"/>
            <p14:sldId id="368"/>
            <p14:sldId id="358"/>
            <p14:sldId id="369"/>
            <p14:sldId id="370"/>
            <p14:sldId id="326"/>
            <p14:sldId id="327"/>
            <p14:sldId id="328"/>
            <p14:sldId id="373"/>
            <p14:sldId id="374"/>
            <p14:sldId id="375"/>
            <p14:sldId id="376"/>
            <p14:sldId id="349"/>
            <p14:sldId id="35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14A2D7-ECA2-4D2F-8671-8F76EDAB6D69}" type="datetimeFigureOut">
              <a:rPr lang="tr-TR" smtClean="0"/>
              <a:t>14.04.2026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C06875-6826-4AD5-94B7-17D3DC2B840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21003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8D52D6-11DD-49DA-8777-E5DB339B8DEA}" type="datetimeFigureOut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14.04.2026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0B5BCA-22F1-45CD-8777-D78F7C2F375D}" type="slidenum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5990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8D52D6-11DD-49DA-8777-E5DB339B8DEA}" type="datetimeFigureOut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14.04.2026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0B5BCA-22F1-45CD-8777-D78F7C2F375D}" type="slidenum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6228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8D52D6-11DD-49DA-8777-E5DB339B8DEA}" type="datetimeFigureOut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14.04.2026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0B5BCA-22F1-45CD-8777-D78F7C2F375D}" type="slidenum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580479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8D52D6-11DD-49DA-8777-E5DB339B8DEA}" type="datetimeFigureOut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14.04.2026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0B5BCA-22F1-45CD-8777-D78F7C2F375D}" type="slidenum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87592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8D52D6-11DD-49DA-8777-E5DB339B8DEA}" type="datetimeFigureOut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14.04.2026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0B5BCA-22F1-45CD-8777-D78F7C2F375D}" type="slidenum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517964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8D52D6-11DD-49DA-8777-E5DB339B8DEA}" type="datetimeFigureOut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14.04.2026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0B5BCA-22F1-45CD-8777-D78F7C2F375D}" type="slidenum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46390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8D52D6-11DD-49DA-8777-E5DB339B8DEA}" type="datetimeFigureOut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14.04.2026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0B5BCA-22F1-45CD-8777-D78F7C2F375D}" type="slidenum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15999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8D52D6-11DD-49DA-8777-E5DB339B8DEA}" type="datetimeFigureOut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14.04.2026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0B5BCA-22F1-45CD-8777-D78F7C2F375D}" type="slidenum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679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8D52D6-11DD-49DA-8777-E5DB339B8DEA}" type="datetimeFigureOut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14.04.2026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0B5BCA-22F1-45CD-8777-D78F7C2F375D}" type="slidenum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8189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8D52D6-11DD-49DA-8777-E5DB339B8DEA}" type="datetimeFigureOut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14.04.2026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0B5BCA-22F1-45CD-8777-D78F7C2F375D}" type="slidenum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3522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8D52D6-11DD-49DA-8777-E5DB339B8DEA}" type="datetimeFigureOut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14.04.2026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0B5BCA-22F1-45CD-8777-D78F7C2F375D}" type="slidenum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0560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8D52D6-11DD-49DA-8777-E5DB339B8DEA}" type="datetimeFigureOut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14.04.2026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0B5BCA-22F1-45CD-8777-D78F7C2F375D}" type="slidenum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4155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8D52D6-11DD-49DA-8777-E5DB339B8DEA}" type="datetimeFigureOut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14.04.2026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0B5BCA-22F1-45CD-8777-D78F7C2F375D}" type="slidenum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8753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8D52D6-11DD-49DA-8777-E5DB339B8DEA}" type="datetimeFigureOut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14.04.2026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0B5BCA-22F1-45CD-8777-D78F7C2F375D}" type="slidenum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5009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8D52D6-11DD-49DA-8777-E5DB339B8DEA}" type="datetimeFigureOut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14.04.2026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0B5BCA-22F1-45CD-8777-D78F7C2F375D}" type="slidenum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5809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8D52D6-11DD-49DA-8777-E5DB339B8DEA}" type="datetimeFigureOut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14.04.2026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0B5BCA-22F1-45CD-8777-D78F7C2F375D}" type="slidenum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9716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8D52D6-11DD-49DA-8777-E5DB339B8DEA}" type="datetimeFigureOut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14.04.2026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0B5BCA-22F1-45CD-8777-D78F7C2F375D}" type="slidenum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84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  <p:sldLayoutId id="2147483877" r:id="rId13"/>
    <p:sldLayoutId id="2147483878" r:id="rId14"/>
    <p:sldLayoutId id="2147483879" r:id="rId15"/>
    <p:sldLayoutId id="214748388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38" y="0"/>
            <a:ext cx="11355185" cy="6858000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2685011" y="2061557"/>
            <a:ext cx="692450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İŞ YERİNDE STRES YÖNETİMİ EĞİTİMİ</a:t>
            </a:r>
          </a:p>
          <a:p>
            <a:pPr algn="ctr"/>
            <a:r>
              <a:rPr lang="tr-TR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HAZIRLAYAN VE SUNAN</a:t>
            </a:r>
          </a:p>
          <a:p>
            <a:pPr algn="ctr"/>
            <a:r>
              <a:rPr lang="tr-TR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HİZMET İÇİ EĞİTİM ŞUBE MÜDÜRÜ</a:t>
            </a:r>
          </a:p>
          <a:p>
            <a:pPr algn="ctr"/>
            <a:r>
              <a:rPr lang="tr-TR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FUNDA DENİZ</a:t>
            </a:r>
          </a:p>
          <a:p>
            <a:pPr algn="ctr"/>
            <a:r>
              <a:rPr lang="tr-TR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06.05.2026</a:t>
            </a:r>
            <a:endParaRPr lang="tr-TR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8794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62545" y="624110"/>
            <a:ext cx="10381673" cy="779817"/>
          </a:xfrm>
        </p:spPr>
        <p:txBody>
          <a:bodyPr>
            <a:normAutofit fontScale="90000"/>
          </a:bodyPr>
          <a:lstStyle/>
          <a:p>
            <a:r>
              <a:rPr lang="tr-TR" sz="3200" dirty="0">
                <a:latin typeface="Comic Sans MS" panose="030F0702030302020204" pitchFamily="66" charset="0"/>
              </a:rPr>
              <a:t>🏢 </a:t>
            </a:r>
            <a:r>
              <a:rPr lang="tr-TR" sz="3200" b="1" dirty="0">
                <a:latin typeface="Comic Sans MS" panose="030F0702030302020204" pitchFamily="66" charset="0"/>
              </a:rPr>
              <a:t>2-İŞ YERİNDE STRESİN KURUMSAL NEDENLERİ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30035" y="1479665"/>
            <a:ext cx="6068292" cy="52536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f) </a:t>
            </a:r>
            <a:r>
              <a:rPr lang="tr-TR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İş Güvencesi ve Terfi Olanakları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b="1" dirty="0">
                <a:latin typeface="Comic Sans MS" panose="030F0702030302020204" pitchFamily="66" charset="0"/>
              </a:rPr>
              <a:t>İşten çıkarılma korkusu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b="1" dirty="0">
                <a:latin typeface="Comic Sans MS" panose="030F0702030302020204" pitchFamily="66" charset="0"/>
              </a:rPr>
              <a:t>Kariyer gelişiminin sınırlı olması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b="1" dirty="0">
                <a:latin typeface="Comic Sans MS" panose="030F0702030302020204" pitchFamily="66" charset="0"/>
              </a:rPr>
              <a:t>Terfi fırsatlarının belirsizliği</a:t>
            </a:r>
          </a:p>
          <a:p>
            <a:endParaRPr lang="tr-TR" sz="2000" b="1" dirty="0">
              <a:latin typeface="Comic Sans MS" panose="030F0702030302020204" pitchFamily="66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330035" y="4574508"/>
            <a:ext cx="559723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g) Kurumsal </a:t>
            </a:r>
            <a:r>
              <a:rPr lang="tr-TR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Kültür ve </a:t>
            </a:r>
            <a:r>
              <a:rPr lang="tr-TR" sz="24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İletişim</a:t>
            </a:r>
            <a:endParaRPr lang="tr-TR" sz="24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tr-TR" sz="2400" b="1" dirty="0">
                <a:latin typeface="Comic Sans MS" panose="030F0702030302020204" pitchFamily="66" charset="0"/>
              </a:rPr>
              <a:t>Zayıf iletişim </a:t>
            </a: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tr-TR" sz="2400" b="1" dirty="0">
                <a:latin typeface="Comic Sans MS" panose="030F0702030302020204" pitchFamily="66" charset="0"/>
              </a:rPr>
              <a:t>Güvensiz ortam </a:t>
            </a: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tr-TR" sz="2400" b="1" dirty="0">
                <a:latin typeface="Comic Sans MS" panose="030F0702030302020204" pitchFamily="66" charset="0"/>
              </a:rPr>
              <a:t>Dedikodu ve çatışma ortamı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834" y="1403927"/>
            <a:ext cx="4239490" cy="249474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7834" y="4140660"/>
            <a:ext cx="4239490" cy="259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3852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53309" y="624110"/>
            <a:ext cx="9851303" cy="1280890"/>
          </a:xfrm>
        </p:spPr>
        <p:txBody>
          <a:bodyPr/>
          <a:lstStyle/>
          <a:p>
            <a:pPr algn="ctr"/>
            <a:r>
              <a:rPr lang="tr-TR" b="1" dirty="0">
                <a:latin typeface="Comic Sans MS" panose="030F0702030302020204" pitchFamily="66" charset="0"/>
              </a:rPr>
              <a:t>STRESİN BİREYSEL VE KURUMSAL </a:t>
            </a:r>
            <a:r>
              <a:rPr lang="tr-TR" b="1" dirty="0" smtClean="0">
                <a:latin typeface="Comic Sans MS" panose="030F0702030302020204" pitchFamily="66" charset="0"/>
              </a:rPr>
              <a:t>SONUÇLARI</a:t>
            </a:r>
            <a:endParaRPr lang="tr-TR" b="1" dirty="0">
              <a:latin typeface="Comic Sans MS" panose="030F0702030302020204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068945" y="2133600"/>
            <a:ext cx="10002982" cy="4581236"/>
          </a:xfrm>
        </p:spPr>
        <p:txBody>
          <a:bodyPr>
            <a:normAutofit/>
          </a:bodyPr>
          <a:lstStyle/>
          <a:p>
            <a:r>
              <a:rPr lang="tr-TR" sz="2800" b="1" dirty="0">
                <a:latin typeface="Comic Sans MS" panose="030F0702030302020204" pitchFamily="66" charset="0"/>
              </a:rPr>
              <a:t>İşyerinde stresin hem bireysel hem de kurumsal düzeyde ciddi etkileri olabilir. </a:t>
            </a:r>
            <a:endParaRPr lang="tr-TR" sz="2800" b="1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tr-TR" sz="2800" b="1" dirty="0" smtClean="0">
              <a:latin typeface="Comic Sans MS" panose="030F0702030302020204" pitchFamily="66" charset="0"/>
            </a:endParaRPr>
          </a:p>
          <a:p>
            <a:r>
              <a:rPr lang="tr-TR" sz="2800" b="1" dirty="0" smtClean="0">
                <a:latin typeface="Comic Sans MS" panose="030F0702030302020204" pitchFamily="66" charset="0"/>
              </a:rPr>
              <a:t>Çalışanların </a:t>
            </a:r>
            <a:r>
              <a:rPr lang="tr-TR" sz="2800" b="1" dirty="0">
                <a:latin typeface="Comic Sans MS" panose="030F0702030302020204" pitchFamily="66" charset="0"/>
              </a:rPr>
              <a:t>fiziksel ve zihinsel sağlığını olumsuz etkileyen stres, aynı zamanda iş verimliliğini, iş ilişkilerini ve kurum kültürünü de bozabilir.</a:t>
            </a:r>
            <a:endParaRPr lang="tr-TR" sz="28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tr-TR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1771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71782" y="637309"/>
            <a:ext cx="9716654" cy="535709"/>
          </a:xfrm>
        </p:spPr>
        <p:txBody>
          <a:bodyPr>
            <a:noAutofit/>
          </a:bodyPr>
          <a:lstStyle/>
          <a:p>
            <a:pPr algn="ctr"/>
            <a:r>
              <a:rPr lang="tr-TR" sz="2400" b="1" dirty="0" smtClean="0">
                <a:latin typeface="Comic Sans MS" panose="030F0702030302020204" pitchFamily="66" charset="0"/>
              </a:rPr>
              <a:t>İŞ YERİNDE STRESİN BİREYSEL SONUÇLARI</a:t>
            </a:r>
            <a:endParaRPr lang="tr-TR" sz="2400" b="1" dirty="0">
              <a:latin typeface="Comic Sans MS" panose="030F0702030302020204" pitchFamily="66" charset="0"/>
            </a:endParaRP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332508" y="1283856"/>
            <a:ext cx="5264727" cy="55741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tr-TR" b="1" dirty="0">
                <a:solidFill>
                  <a:srgbClr val="00B050"/>
                </a:solidFill>
                <a:latin typeface="Comic Sans MS" panose="030F0702030302020204" pitchFamily="66" charset="0"/>
              </a:rPr>
              <a:t>a) Fiziksel Sağlık Üzerindeki Etkileri**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tr-TR" b="1" dirty="0">
                <a:solidFill>
                  <a:schemeClr val="tx1"/>
                </a:solidFill>
                <a:latin typeface="Comic Sans MS" panose="030F0702030302020204" pitchFamily="66" charset="0"/>
              </a:rPr>
              <a:t>Kronik baş ağrıları ve migren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tr-TR" b="1" dirty="0">
                <a:solidFill>
                  <a:schemeClr val="tx1"/>
                </a:solidFill>
                <a:latin typeface="Comic Sans MS" panose="030F0702030302020204" pitchFamily="66" charset="0"/>
              </a:rPr>
              <a:t>Sindirim problemleri (mide ülseri, mide ekşimesi vb.)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Bağışıklık </a:t>
            </a:r>
            <a:r>
              <a:rPr lang="tr-TR" b="1" dirty="0">
                <a:solidFill>
                  <a:schemeClr val="tx1"/>
                </a:solidFill>
                <a:latin typeface="Comic Sans MS" panose="030F0702030302020204" pitchFamily="66" charset="0"/>
              </a:rPr>
              <a:t>sisteminin zayıflaması, sık hastalanma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tr-TR" b="1" dirty="0">
                <a:solidFill>
                  <a:schemeClr val="tx1"/>
                </a:solidFill>
                <a:latin typeface="Comic Sans MS" panose="030F0702030302020204" pitchFamily="66" charset="0"/>
              </a:rPr>
              <a:t>Yüksek tansiyon ve kalp hastalıkları riski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Uyku </a:t>
            </a:r>
            <a:r>
              <a:rPr lang="tr-TR" b="1" dirty="0">
                <a:solidFill>
                  <a:schemeClr val="tx1"/>
                </a:solidFill>
                <a:latin typeface="Comic Sans MS" panose="030F0702030302020204" pitchFamily="66" charset="0"/>
              </a:rPr>
              <a:t>bozuklukları ve kronik yorgunluk </a:t>
            </a:r>
            <a:endParaRPr lang="tr-TR" b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tr-TR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 b</a:t>
            </a:r>
            <a:r>
              <a:rPr lang="tr-TR" b="1" dirty="0">
                <a:solidFill>
                  <a:srgbClr val="00B050"/>
                </a:solidFill>
                <a:latin typeface="Comic Sans MS" panose="030F0702030302020204" pitchFamily="66" charset="0"/>
              </a:rPr>
              <a:t>) Psikolojik Etkiler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b="1" dirty="0">
                <a:solidFill>
                  <a:schemeClr val="tx1"/>
                </a:solidFill>
                <a:latin typeface="Comic Sans MS" panose="030F0702030302020204" pitchFamily="66" charset="0"/>
              </a:rPr>
              <a:t>Kaygı ve depresyon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b="1" dirty="0">
                <a:solidFill>
                  <a:schemeClr val="tx1"/>
                </a:solidFill>
                <a:latin typeface="Comic Sans MS" panose="030F0702030302020204" pitchFamily="66" charset="0"/>
              </a:rPr>
              <a:t>Motivasyon ve özgüven kaybı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b="1" dirty="0">
                <a:solidFill>
                  <a:schemeClr val="tx1"/>
                </a:solidFill>
                <a:latin typeface="Comic Sans MS" panose="030F0702030302020204" pitchFamily="66" charset="0"/>
              </a:rPr>
              <a:t>Sürekli gerginlik ve sinirlilik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b="1" dirty="0">
                <a:solidFill>
                  <a:schemeClr val="tx1"/>
                </a:solidFill>
                <a:latin typeface="Comic Sans MS" panose="030F0702030302020204" pitchFamily="66" charset="0"/>
              </a:rPr>
              <a:t>Dikkat dağınıklığı ve karar verme zorluğu</a:t>
            </a:r>
          </a:p>
          <a:p>
            <a:pPr marL="0" indent="0">
              <a:buNone/>
            </a:pPr>
            <a:endParaRPr lang="tr-TR" sz="2400" dirty="0">
              <a:latin typeface="Comic Sans MS" panose="030F0702030302020204" pitchFamily="66" charset="0"/>
            </a:endParaRP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5810596" y="1410856"/>
            <a:ext cx="6381404" cy="5320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 </a:t>
            </a:r>
            <a:r>
              <a:rPr lang="tr-TR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c</a:t>
            </a:r>
            <a:r>
              <a:rPr lang="tr-TR" b="1" dirty="0">
                <a:solidFill>
                  <a:srgbClr val="00B050"/>
                </a:solidFill>
                <a:latin typeface="Comic Sans MS" panose="030F0702030302020204" pitchFamily="66" charset="0"/>
              </a:rPr>
              <a:t>) Davranışsal Etkiler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b="1" dirty="0">
                <a:solidFill>
                  <a:schemeClr val="tx1"/>
                </a:solidFill>
                <a:latin typeface="Comic Sans MS" panose="030F0702030302020204" pitchFamily="66" charset="0"/>
              </a:rPr>
              <a:t>İşten kaçma ve devamsızlık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b="1" dirty="0">
                <a:solidFill>
                  <a:schemeClr val="tx1"/>
                </a:solidFill>
                <a:latin typeface="Comic Sans MS" panose="030F0702030302020204" pitchFamily="66" charset="0"/>
              </a:rPr>
              <a:t>Ç</a:t>
            </a:r>
            <a:r>
              <a:rPr lang="tr-TR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alışma </a:t>
            </a:r>
            <a:r>
              <a:rPr lang="tr-TR" b="1" dirty="0">
                <a:solidFill>
                  <a:schemeClr val="tx1"/>
                </a:solidFill>
                <a:latin typeface="Comic Sans MS" panose="030F0702030302020204" pitchFamily="66" charset="0"/>
              </a:rPr>
              <a:t>isteğinin azalması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b="1" dirty="0">
                <a:solidFill>
                  <a:schemeClr val="tx1"/>
                </a:solidFill>
                <a:latin typeface="Comic Sans MS" panose="030F0702030302020204" pitchFamily="66" charset="0"/>
              </a:rPr>
              <a:t>Sosyal izolasyon (çalışma arkadaşlarından uzaklaşma)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b="1" dirty="0">
                <a:solidFill>
                  <a:schemeClr val="tx1"/>
                </a:solidFill>
                <a:latin typeface="Comic Sans MS" panose="030F0702030302020204" pitchFamily="66" charset="0"/>
              </a:rPr>
              <a:t>Madde veya alkol kullanımı eğiliminin </a:t>
            </a:r>
            <a:r>
              <a:rPr lang="tr-TR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artması</a:t>
            </a:r>
            <a:endParaRPr lang="tr-TR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7257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30908" y="304800"/>
            <a:ext cx="11831784" cy="997527"/>
          </a:xfrm>
        </p:spPr>
        <p:txBody>
          <a:bodyPr>
            <a:normAutofit fontScale="90000"/>
          </a:bodyPr>
          <a:lstStyle/>
          <a:p>
            <a:pPr algn="ctr"/>
            <a:r>
              <a:rPr lang="tr-TR" sz="32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STRESİN İŞ PERFORMANSI ÜZERİNDEKİ </a:t>
            </a:r>
            <a:r>
              <a:rPr lang="tr-TR" sz="3200" b="1" dirty="0">
                <a:solidFill>
                  <a:schemeClr val="tx1"/>
                </a:solidFill>
                <a:latin typeface="Comic Sans MS" panose="030F0702030302020204" pitchFamily="66" charset="0"/>
              </a:rPr>
              <a:t/>
            </a:r>
            <a:br>
              <a:rPr lang="tr-TR" sz="3200" b="1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tr-TR" sz="3200" b="1" dirty="0">
                <a:solidFill>
                  <a:schemeClr val="tx1"/>
                </a:solidFill>
                <a:latin typeface="Comic Sans MS" panose="030F0702030302020204" pitchFamily="66" charset="0"/>
              </a:rPr>
              <a:t>BİREYSEL </a:t>
            </a:r>
            <a:r>
              <a:rPr lang="tr-TR" sz="32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SONUÇLARI</a:t>
            </a:r>
            <a:endParaRPr lang="tr-TR" sz="32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30908" y="1213658"/>
            <a:ext cx="11961091" cy="56443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b="1" dirty="0" smtClean="0">
                <a:latin typeface="Comic Sans MS" panose="030F0702030302020204" pitchFamily="66" charset="0"/>
              </a:rPr>
              <a:t>  </a:t>
            </a:r>
            <a:endParaRPr lang="tr-TR" sz="2400" b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tr-TR" sz="2400" b="1" u="sng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   a</a:t>
            </a:r>
            <a:r>
              <a:rPr lang="tr-TR" sz="2400" b="1" u="sng" dirty="0">
                <a:solidFill>
                  <a:srgbClr val="00B050"/>
                </a:solidFill>
                <a:latin typeface="Comic Sans MS" panose="030F0702030302020204" pitchFamily="66" charset="0"/>
              </a:rPr>
              <a:t>) Düşen Verimlilik ve </a:t>
            </a:r>
            <a:r>
              <a:rPr lang="tr-TR" sz="2400" b="1" u="sng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Üretkenlik</a:t>
            </a:r>
            <a:endParaRPr lang="tr-TR" sz="2400" b="1" u="sng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b="1" dirty="0" smtClean="0">
                <a:latin typeface="Comic Sans MS" panose="030F0702030302020204" pitchFamily="66" charset="0"/>
              </a:rPr>
              <a:t> Çalışanlar </a:t>
            </a:r>
            <a:r>
              <a:rPr lang="tr-TR" sz="2400" b="1" dirty="0">
                <a:latin typeface="Comic Sans MS" panose="030F0702030302020204" pitchFamily="66" charset="0"/>
              </a:rPr>
              <a:t>stres altındayken daha fazla hata yapar.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b="1" dirty="0" smtClean="0">
                <a:latin typeface="Comic Sans MS" panose="030F0702030302020204" pitchFamily="66" charset="0"/>
              </a:rPr>
              <a:t> </a:t>
            </a:r>
            <a:r>
              <a:rPr lang="tr-TR" sz="2400" b="1" dirty="0">
                <a:latin typeface="Comic Sans MS" panose="030F0702030302020204" pitchFamily="66" charset="0"/>
              </a:rPr>
              <a:t>Problem çözme yeteneği ve yaratıcılık azalır.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b="1" dirty="0" smtClean="0">
                <a:latin typeface="Comic Sans MS" panose="030F0702030302020204" pitchFamily="66" charset="0"/>
              </a:rPr>
              <a:t> Verimli </a:t>
            </a:r>
            <a:r>
              <a:rPr lang="tr-TR" sz="2400" b="1" dirty="0">
                <a:latin typeface="Comic Sans MS" panose="030F0702030302020204" pitchFamily="66" charset="0"/>
              </a:rPr>
              <a:t>çalışma süresi düşer, işlerin tamamlanma süresi uzar.  </a:t>
            </a:r>
          </a:p>
          <a:p>
            <a:pPr marL="0" indent="0">
              <a:buNone/>
            </a:pPr>
            <a:endParaRPr lang="tr-TR" sz="2400" b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tr-TR" sz="2400" b="1" u="sng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   b</a:t>
            </a:r>
            <a:r>
              <a:rPr lang="tr-TR" sz="2400" b="1" u="sng" dirty="0">
                <a:solidFill>
                  <a:srgbClr val="00B050"/>
                </a:solidFill>
                <a:latin typeface="Comic Sans MS" panose="030F0702030302020204" pitchFamily="66" charset="0"/>
              </a:rPr>
              <a:t>) Motivasyon Kaybı ve İş </a:t>
            </a:r>
            <a:r>
              <a:rPr lang="tr-TR" sz="2400" b="1" u="sng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Tatminsizliği</a:t>
            </a:r>
            <a:endParaRPr lang="tr-TR" sz="2400" b="1" u="sng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b="1" dirty="0" smtClean="0">
                <a:latin typeface="Comic Sans MS" panose="030F0702030302020204" pitchFamily="66" charset="0"/>
              </a:rPr>
              <a:t> </a:t>
            </a:r>
            <a:r>
              <a:rPr lang="tr-TR" sz="2400" b="1" dirty="0">
                <a:latin typeface="Comic Sans MS" panose="030F0702030302020204" pitchFamily="66" charset="0"/>
              </a:rPr>
              <a:t>Stresli çalışanlar işlerine olan ilgilerini kaybeder.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b="1" dirty="0">
                <a:latin typeface="Comic Sans MS" panose="030F0702030302020204" pitchFamily="66" charset="0"/>
              </a:rPr>
              <a:t> </a:t>
            </a:r>
            <a:r>
              <a:rPr lang="tr-TR" sz="2400" b="1" dirty="0" smtClean="0">
                <a:latin typeface="Comic Sans MS" panose="030F0702030302020204" pitchFamily="66" charset="0"/>
              </a:rPr>
              <a:t>İş </a:t>
            </a:r>
            <a:r>
              <a:rPr lang="tr-TR" sz="2400" b="1" dirty="0">
                <a:latin typeface="Comic Sans MS" panose="030F0702030302020204" pitchFamily="66" charset="0"/>
              </a:rPr>
              <a:t>yerinde bağlılık ve sadakat azalır.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b="1" dirty="0" smtClean="0">
                <a:latin typeface="Comic Sans MS" panose="030F0702030302020204" pitchFamily="66" charset="0"/>
              </a:rPr>
              <a:t> </a:t>
            </a:r>
            <a:r>
              <a:rPr lang="tr-TR" sz="2400" b="1" dirty="0">
                <a:latin typeface="Comic Sans MS" panose="030F0702030302020204" pitchFamily="66" charset="0"/>
              </a:rPr>
              <a:t>Çalışanların şirket kültürüne olan uyumu bozulur.  </a:t>
            </a:r>
          </a:p>
          <a:p>
            <a:pPr marL="0" indent="0">
              <a:buNone/>
            </a:pPr>
            <a:r>
              <a:rPr lang="tr-TR" dirty="0"/>
              <a:t> 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964152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191194"/>
            <a:ext cx="12192000" cy="997528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STRESİN İŞ PERFORMANSI ÜZERİNDEKİ </a:t>
            </a:r>
            <a:br>
              <a:rPr lang="tr-TR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tr-TR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BİREYSEL SONUÇLARI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1415010"/>
            <a:ext cx="12191999" cy="5442989"/>
          </a:xfrm>
        </p:spPr>
        <p:txBody>
          <a:bodyPr>
            <a:normAutofit fontScale="92500" lnSpcReduction="10000"/>
          </a:bodyPr>
          <a:lstStyle/>
          <a:p>
            <a:pPr marL="0" indent="0">
              <a:buClr>
                <a:srgbClr val="5FCBEF"/>
              </a:buClr>
              <a:buNone/>
            </a:pPr>
            <a:r>
              <a:rPr lang="tr-TR" sz="1400" b="1" dirty="0" smtClean="0">
                <a:solidFill>
                  <a:srgbClr val="00B050"/>
                </a:solidFill>
              </a:rPr>
              <a:t>         </a:t>
            </a:r>
            <a:r>
              <a:rPr lang="tr-TR" sz="2600" b="1" u="sng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c</a:t>
            </a:r>
            <a:r>
              <a:rPr lang="tr-TR" sz="2600" b="1" u="sng" dirty="0">
                <a:solidFill>
                  <a:srgbClr val="00B050"/>
                </a:solidFill>
                <a:latin typeface="Comic Sans MS" panose="030F0702030302020204" pitchFamily="66" charset="0"/>
              </a:rPr>
              <a:t>) Artan Hata Oranı ve Dikkat </a:t>
            </a:r>
            <a:r>
              <a:rPr lang="tr-TR" sz="2600" b="1" u="sng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Dağınıklığı </a:t>
            </a:r>
          </a:p>
          <a:p>
            <a:pPr lvl="0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tr-TR" sz="2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omic Sans MS" panose="030F0702030302020204" pitchFamily="66" charset="0"/>
              </a:rPr>
              <a:t> Stres</a:t>
            </a:r>
            <a:r>
              <a:rPr lang="tr-TR" sz="2600" b="1" dirty="0">
                <a:solidFill>
                  <a:prstClr val="black">
                    <a:lumMod val="75000"/>
                    <a:lumOff val="25000"/>
                  </a:prstClr>
                </a:solidFill>
                <a:latin typeface="Comic Sans MS" panose="030F0702030302020204" pitchFamily="66" charset="0"/>
              </a:rPr>
              <a:t>, iş yerinde çatışmalara ve gerginliklere neden olabilir</a:t>
            </a:r>
            <a:r>
              <a:rPr lang="tr-TR" sz="2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omic Sans MS" panose="030F0702030302020204" pitchFamily="66" charset="0"/>
              </a:rPr>
              <a:t>.</a:t>
            </a:r>
          </a:p>
          <a:p>
            <a:pPr lvl="0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tr-TR" sz="2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omic Sans MS" panose="030F0702030302020204" pitchFamily="66" charset="0"/>
              </a:rPr>
              <a:t> </a:t>
            </a:r>
            <a:r>
              <a:rPr lang="tr-TR" sz="2600" b="1" dirty="0">
                <a:solidFill>
                  <a:prstClr val="black">
                    <a:lumMod val="75000"/>
                    <a:lumOff val="25000"/>
                  </a:prstClr>
                </a:solidFill>
                <a:latin typeface="Comic Sans MS" panose="030F0702030302020204" pitchFamily="66" charset="0"/>
              </a:rPr>
              <a:t>Çalışanlar arasında güven azalır, ekip çalışması zorlaşır. </a:t>
            </a:r>
            <a:endParaRPr lang="tr-TR" sz="2600" b="1" dirty="0" smtClean="0">
              <a:solidFill>
                <a:prstClr val="black">
                  <a:lumMod val="75000"/>
                  <a:lumOff val="25000"/>
                </a:prstClr>
              </a:solidFill>
              <a:latin typeface="Comic Sans MS" panose="030F0702030302020204" pitchFamily="66" charset="0"/>
            </a:endParaRPr>
          </a:p>
          <a:p>
            <a:pPr lvl="0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tr-TR" sz="2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omic Sans MS" panose="030F0702030302020204" pitchFamily="66" charset="0"/>
              </a:rPr>
              <a:t> İş </a:t>
            </a:r>
            <a:r>
              <a:rPr lang="tr-TR" sz="2600" b="1" dirty="0">
                <a:solidFill>
                  <a:prstClr val="black">
                    <a:lumMod val="75000"/>
                    <a:lumOff val="25000"/>
                  </a:prstClr>
                </a:solidFill>
                <a:latin typeface="Comic Sans MS" panose="030F0702030302020204" pitchFamily="66" charset="0"/>
              </a:rPr>
              <a:t>yeri atmosferi olumsuz hale gelir, çalışanların aidiyet duygusu kaybolur. </a:t>
            </a:r>
            <a:endParaRPr lang="tr-TR" sz="2600" b="1" dirty="0" smtClean="0">
              <a:solidFill>
                <a:prstClr val="black">
                  <a:lumMod val="75000"/>
                  <a:lumOff val="25000"/>
                </a:prstClr>
              </a:solidFill>
              <a:latin typeface="Comic Sans MS" panose="030F0702030302020204" pitchFamily="66" charset="0"/>
            </a:endParaRPr>
          </a:p>
          <a:p>
            <a:pPr marL="0" lvl="0" indent="0">
              <a:buClr>
                <a:srgbClr val="5FCBEF"/>
              </a:buClr>
              <a:buNone/>
            </a:pPr>
            <a:endParaRPr lang="tr-TR" sz="2600" b="1" dirty="0" smtClean="0">
              <a:solidFill>
                <a:prstClr val="black">
                  <a:lumMod val="75000"/>
                  <a:lumOff val="25000"/>
                </a:prstClr>
              </a:solidFill>
              <a:latin typeface="Comic Sans MS" panose="030F0702030302020204" pitchFamily="66" charset="0"/>
            </a:endParaRPr>
          </a:p>
          <a:p>
            <a:pPr marL="0" lvl="0" indent="0">
              <a:buClr>
                <a:srgbClr val="5FCBEF"/>
              </a:buClr>
              <a:buNone/>
            </a:pPr>
            <a:r>
              <a:rPr lang="tr-TR" sz="2600" b="1" dirty="0">
                <a:solidFill>
                  <a:prstClr val="black">
                    <a:lumMod val="75000"/>
                    <a:lumOff val="25000"/>
                  </a:prstClr>
                </a:solidFill>
                <a:latin typeface="Comic Sans MS" panose="030F0702030302020204" pitchFamily="66" charset="0"/>
              </a:rPr>
              <a:t> </a:t>
            </a:r>
            <a:r>
              <a:rPr lang="tr-TR" sz="2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omic Sans MS" panose="030F0702030302020204" pitchFamily="66" charset="0"/>
              </a:rPr>
              <a:t>   </a:t>
            </a:r>
            <a:r>
              <a:rPr lang="tr-TR" sz="2600" b="1" u="sng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d</a:t>
            </a:r>
            <a:r>
              <a:rPr lang="tr-TR" sz="2600" b="1" u="sng" dirty="0">
                <a:solidFill>
                  <a:srgbClr val="00B050"/>
                </a:solidFill>
                <a:latin typeface="Comic Sans MS" panose="030F0702030302020204" pitchFamily="66" charset="0"/>
              </a:rPr>
              <a:t>) Kurumsal İmajın ve Müşteri Memnuniyetinin Zarar </a:t>
            </a:r>
            <a:r>
              <a:rPr lang="tr-TR" sz="2600" b="1" u="sng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Görmesi</a:t>
            </a:r>
            <a:endParaRPr lang="tr-TR" sz="2600" b="1" u="sng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tr-TR" sz="2600" b="1" dirty="0">
                <a:solidFill>
                  <a:prstClr val="black">
                    <a:lumMod val="75000"/>
                    <a:lumOff val="25000"/>
                  </a:prstClr>
                </a:solidFill>
                <a:latin typeface="Comic Sans MS" panose="030F0702030302020204" pitchFamily="66" charset="0"/>
              </a:rPr>
              <a:t> </a:t>
            </a:r>
            <a:r>
              <a:rPr lang="tr-TR" sz="2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omic Sans MS" panose="030F0702030302020204" pitchFamily="66" charset="0"/>
              </a:rPr>
              <a:t>Stresli </a:t>
            </a:r>
            <a:r>
              <a:rPr lang="tr-TR" sz="2600" b="1" dirty="0">
                <a:solidFill>
                  <a:prstClr val="black">
                    <a:lumMod val="75000"/>
                    <a:lumOff val="25000"/>
                  </a:prstClr>
                </a:solidFill>
                <a:latin typeface="Comic Sans MS" panose="030F0702030302020204" pitchFamily="66" charset="0"/>
              </a:rPr>
              <a:t>çalışanlar müşterilere karşı daha tahammülsüz ve ilgisiz olabilir</a:t>
            </a:r>
            <a:r>
              <a:rPr lang="tr-TR" sz="2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omic Sans MS" panose="030F0702030302020204" pitchFamily="66" charset="0"/>
              </a:rPr>
              <a:t>.</a:t>
            </a:r>
          </a:p>
          <a:p>
            <a:pPr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tr-TR" sz="2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omic Sans MS" panose="030F0702030302020204" pitchFamily="66" charset="0"/>
              </a:rPr>
              <a:t> Müşteri </a:t>
            </a:r>
            <a:r>
              <a:rPr lang="tr-TR" sz="2600" b="1" dirty="0">
                <a:solidFill>
                  <a:prstClr val="black">
                    <a:lumMod val="75000"/>
                    <a:lumOff val="25000"/>
                  </a:prstClr>
                </a:solidFill>
                <a:latin typeface="Comic Sans MS" panose="030F0702030302020204" pitchFamily="66" charset="0"/>
              </a:rPr>
              <a:t>şikayetleri artar ve marka itibarı zarar görebilir. </a:t>
            </a:r>
            <a:endParaRPr lang="tr-TR" sz="2600" b="1" dirty="0" smtClean="0">
              <a:solidFill>
                <a:prstClr val="black">
                  <a:lumMod val="75000"/>
                  <a:lumOff val="25000"/>
                </a:prstClr>
              </a:solidFill>
              <a:latin typeface="Comic Sans MS" panose="030F0702030302020204" pitchFamily="66" charset="0"/>
            </a:endParaRPr>
          </a:p>
          <a:p>
            <a:pPr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tr-TR" sz="2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omic Sans MS" panose="030F0702030302020204" pitchFamily="66" charset="0"/>
              </a:rPr>
              <a:t> </a:t>
            </a:r>
            <a:r>
              <a:rPr lang="tr-TR" sz="2600" b="1" dirty="0">
                <a:solidFill>
                  <a:prstClr val="black">
                    <a:lumMod val="75000"/>
                    <a:lumOff val="25000"/>
                  </a:prstClr>
                </a:solidFill>
                <a:latin typeface="Comic Sans MS" panose="030F0702030302020204" pitchFamily="66" charset="0"/>
              </a:rPr>
              <a:t>Olumsuz çalışan </a:t>
            </a:r>
            <a:r>
              <a:rPr lang="tr-TR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Comic Sans MS" panose="030F0702030302020204" pitchFamily="66" charset="0"/>
              </a:rPr>
              <a:t>yorumları, şirketin işveren olarak imajını kötü etkileyebilir.  </a:t>
            </a:r>
          </a:p>
          <a:p>
            <a:pPr>
              <a:buClr>
                <a:schemeClr val="accent1">
                  <a:lumMod val="60000"/>
                  <a:lumOff val="40000"/>
                </a:schemeClr>
              </a:buClr>
            </a:pPr>
            <a:endParaRPr lang="tr-TR" sz="2800" b="1" dirty="0">
              <a:solidFill>
                <a:prstClr val="black">
                  <a:lumMod val="75000"/>
                  <a:lumOff val="25000"/>
                </a:prstClr>
              </a:solidFill>
              <a:latin typeface="Comic Sans MS" panose="030F0702030302020204" pitchFamily="66" charset="0"/>
            </a:endParaRPr>
          </a:p>
          <a:p>
            <a:pPr marL="0" lvl="0" indent="0">
              <a:buClr>
                <a:srgbClr val="5FCBEF"/>
              </a:buClr>
              <a:buNone/>
            </a:pPr>
            <a:r>
              <a:rPr lang="tr-TR" sz="1300" dirty="0">
                <a:solidFill>
                  <a:prstClr val="black">
                    <a:lumMod val="75000"/>
                    <a:lumOff val="25000"/>
                  </a:prstClr>
                </a:solidFill>
              </a:rPr>
              <a:t> 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097027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" y="315883"/>
            <a:ext cx="12192000" cy="922713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İŞ YERİNDE STRESİN </a:t>
            </a:r>
            <a:r>
              <a:rPr lang="tr-TR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KURUMSAL SONUÇLARI</a:t>
            </a:r>
            <a:endParaRPr lang="tr-TR" sz="2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" y="1238596"/>
            <a:ext cx="12192000" cy="561940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r-TR" sz="3200" dirty="0" smtClean="0">
                <a:latin typeface="Comic Sans MS" panose="030F0702030302020204" pitchFamily="66" charset="0"/>
              </a:rPr>
              <a:t> </a:t>
            </a:r>
            <a:endParaRPr lang="tr-TR" sz="32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tr-TR" sz="3600" b="1" dirty="0">
                <a:solidFill>
                  <a:srgbClr val="00B0F0"/>
                </a:solidFill>
                <a:latin typeface="Comic Sans MS" panose="030F0702030302020204" pitchFamily="66" charset="0"/>
              </a:rPr>
              <a:t> </a:t>
            </a:r>
            <a:r>
              <a:rPr lang="tr-TR" sz="3600" b="1" u="sng" dirty="0">
                <a:solidFill>
                  <a:srgbClr val="00B050"/>
                </a:solidFill>
                <a:latin typeface="Comic Sans MS" panose="030F0702030302020204" pitchFamily="66" charset="0"/>
              </a:rPr>
              <a:t>a) Çalışan Devir Hızı ve İşten Ayrılmaların </a:t>
            </a:r>
            <a:r>
              <a:rPr lang="tr-TR" sz="3600" b="1" u="sng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Artması</a:t>
            </a:r>
            <a:endParaRPr lang="tr-TR" sz="3600" b="1" u="sng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sz="3600" b="1" dirty="0" smtClean="0">
                <a:latin typeface="Comic Sans MS" panose="030F0702030302020204" pitchFamily="66" charset="0"/>
              </a:rPr>
              <a:t>Stresli </a:t>
            </a:r>
            <a:r>
              <a:rPr lang="tr-TR" sz="3600" b="1" dirty="0">
                <a:latin typeface="Comic Sans MS" panose="030F0702030302020204" pitchFamily="66" charset="0"/>
              </a:rPr>
              <a:t>çalışanlar işlerinden memnun olmadıkları için iş değişikliğine daha yatkındır.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3600" b="1" dirty="0" smtClean="0">
                <a:latin typeface="Comic Sans MS" panose="030F0702030302020204" pitchFamily="66" charset="0"/>
              </a:rPr>
              <a:t>İşten </a:t>
            </a:r>
            <a:r>
              <a:rPr lang="tr-TR" sz="3600" b="1" dirty="0">
                <a:latin typeface="Comic Sans MS" panose="030F0702030302020204" pitchFamily="66" charset="0"/>
              </a:rPr>
              <a:t>ayrılan çalışanların yerine yenilerini bulmak ve eğitmek işletme için zaman ve maliyet kaybına neden olur. </a:t>
            </a:r>
            <a:endParaRPr lang="tr-TR" sz="3600" u="sng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tr-TR" sz="3600" b="1" u="sng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b</a:t>
            </a:r>
            <a:r>
              <a:rPr lang="tr-TR" sz="3600" b="1" u="sng" dirty="0">
                <a:solidFill>
                  <a:srgbClr val="00B050"/>
                </a:solidFill>
                <a:latin typeface="Comic Sans MS" panose="030F0702030302020204" pitchFamily="66" charset="0"/>
              </a:rPr>
              <a:t>) İşe Devamsızlık ve Hastalık </a:t>
            </a:r>
            <a:r>
              <a:rPr lang="tr-TR" sz="3600" b="1" u="sng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İzinleri</a:t>
            </a:r>
            <a:endParaRPr lang="tr-TR" sz="3600" b="1" u="sng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sz="3600" b="1" dirty="0" smtClean="0">
                <a:latin typeface="Comic Sans MS" panose="030F0702030302020204" pitchFamily="66" charset="0"/>
              </a:rPr>
              <a:t>Stresin </a:t>
            </a:r>
            <a:r>
              <a:rPr lang="tr-TR" sz="3600" b="1" dirty="0">
                <a:latin typeface="Comic Sans MS" panose="030F0702030302020204" pitchFamily="66" charset="0"/>
              </a:rPr>
              <a:t>neden olduğu sağlık sorunları, çalışanların sık sık rapor almasına neden olur.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3600" b="1" dirty="0" smtClean="0">
                <a:latin typeface="Comic Sans MS" panose="030F0702030302020204" pitchFamily="66" charset="0"/>
              </a:rPr>
              <a:t>Devamsızlıklar </a:t>
            </a:r>
            <a:r>
              <a:rPr lang="tr-TR" sz="3600" b="1" dirty="0">
                <a:latin typeface="Comic Sans MS" panose="030F0702030302020204" pitchFamily="66" charset="0"/>
              </a:rPr>
              <a:t>iş süreçlerinde aksamalara yol açar</a:t>
            </a:r>
            <a:r>
              <a:rPr lang="tr-TR" sz="3600" dirty="0">
                <a:latin typeface="Comic Sans MS" panose="030F0702030302020204" pitchFamily="66" charset="0"/>
              </a:rPr>
              <a:t>. </a:t>
            </a:r>
          </a:p>
          <a:p>
            <a:endParaRPr lang="tr-TR" sz="5000" dirty="0">
              <a:latin typeface="Comic Sans MS" panose="030F0702030302020204" pitchFamily="66" charset="0"/>
            </a:endParaRP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333487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191194"/>
            <a:ext cx="12192000" cy="997528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İŞ YERİNDE STRESİN KURUMSAL SONUÇLARI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1415010"/>
            <a:ext cx="12191999" cy="5442989"/>
          </a:xfrm>
        </p:spPr>
        <p:txBody>
          <a:bodyPr>
            <a:normAutofit fontScale="92500" lnSpcReduction="20000"/>
          </a:bodyPr>
          <a:lstStyle/>
          <a:p>
            <a:pPr marL="0" indent="0">
              <a:buClr>
                <a:srgbClr val="5FCBEF"/>
              </a:buClr>
              <a:buNone/>
            </a:pPr>
            <a:r>
              <a:rPr lang="tr-TR" sz="1400" b="1" dirty="0" smtClean="0">
                <a:solidFill>
                  <a:srgbClr val="00B050"/>
                </a:solidFill>
              </a:rPr>
              <a:t>         </a:t>
            </a:r>
            <a:endParaRPr lang="tr-TR" sz="2600" b="1" dirty="0" smtClean="0">
              <a:solidFill>
                <a:prstClr val="black">
                  <a:lumMod val="75000"/>
                  <a:lumOff val="25000"/>
                </a:prst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tr-TR" sz="2800" b="1" u="sng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  c</a:t>
            </a:r>
            <a:r>
              <a:rPr lang="tr-TR" sz="2800" b="1" u="sng" dirty="0">
                <a:solidFill>
                  <a:srgbClr val="00B050"/>
                </a:solidFill>
                <a:latin typeface="Comic Sans MS" panose="030F0702030302020204" pitchFamily="66" charset="0"/>
              </a:rPr>
              <a:t>) Kurum Kültürü ve Çalışma Ortamındaki Sonuçları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800" b="1" dirty="0">
                <a:latin typeface="Comic Sans MS" panose="030F0702030302020204" pitchFamily="66" charset="0"/>
              </a:rPr>
              <a:t>Çalışanlar arasında iletişim ve iş birliği azalır.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800" b="1" dirty="0" smtClean="0">
                <a:latin typeface="Comic Sans MS" panose="030F0702030302020204" pitchFamily="66" charset="0"/>
              </a:rPr>
              <a:t>Yönetici-çalışan ilişkileri bozulabilir.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800" b="1" dirty="0" smtClean="0">
                <a:latin typeface="Comic Sans MS" panose="030F0702030302020204" pitchFamily="66" charset="0"/>
              </a:rPr>
              <a:t>Kurum </a:t>
            </a:r>
            <a:r>
              <a:rPr lang="tr-TR" sz="2800" b="1" dirty="0">
                <a:latin typeface="Comic Sans MS" panose="030F0702030302020204" pitchFamily="66" charset="0"/>
              </a:rPr>
              <a:t>içinde olumsuz bir atmosfer oluşabilir, motivasyon düşebilir.</a:t>
            </a:r>
          </a:p>
          <a:p>
            <a:pPr marL="0" lvl="0" indent="0">
              <a:buClr>
                <a:srgbClr val="5FCBEF"/>
              </a:buClr>
              <a:buNone/>
            </a:pPr>
            <a:r>
              <a:rPr lang="tr-TR" sz="2600" b="1" dirty="0">
                <a:solidFill>
                  <a:prstClr val="black">
                    <a:lumMod val="75000"/>
                    <a:lumOff val="25000"/>
                  </a:prstClr>
                </a:solidFill>
                <a:latin typeface="Comic Sans MS" panose="030F0702030302020204" pitchFamily="66" charset="0"/>
              </a:rPr>
              <a:t> </a:t>
            </a:r>
            <a:r>
              <a:rPr lang="tr-TR" sz="2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omic Sans MS" panose="030F0702030302020204" pitchFamily="66" charset="0"/>
              </a:rPr>
              <a:t>   </a:t>
            </a:r>
          </a:p>
          <a:p>
            <a:pPr marL="0" lvl="0" indent="0">
              <a:buClr>
                <a:srgbClr val="5FCBEF"/>
              </a:buClr>
              <a:buNone/>
            </a:pPr>
            <a:r>
              <a:rPr lang="tr-TR" sz="3000" b="1" u="sng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  d</a:t>
            </a:r>
            <a:r>
              <a:rPr lang="tr-TR" sz="3000" b="1" u="sng" dirty="0">
                <a:solidFill>
                  <a:srgbClr val="00B050"/>
                </a:solidFill>
                <a:latin typeface="Comic Sans MS" panose="030F0702030302020204" pitchFamily="66" charset="0"/>
              </a:rPr>
              <a:t>) Kurumsal İmajın ve Müşteri Memnuniyetinin Zarar </a:t>
            </a:r>
            <a:r>
              <a:rPr lang="tr-TR" sz="3000" b="1" u="sng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Görmesi</a:t>
            </a:r>
            <a:endParaRPr lang="tr-TR" sz="3000" b="1" u="sng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tr-TR" sz="2600" b="1" dirty="0">
                <a:solidFill>
                  <a:prstClr val="black">
                    <a:lumMod val="75000"/>
                    <a:lumOff val="25000"/>
                  </a:prstClr>
                </a:solidFill>
                <a:latin typeface="Comic Sans MS" panose="030F0702030302020204" pitchFamily="66" charset="0"/>
              </a:rPr>
              <a:t> </a:t>
            </a:r>
            <a:r>
              <a:rPr lang="tr-TR" sz="2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omic Sans MS" panose="030F0702030302020204" pitchFamily="66" charset="0"/>
              </a:rPr>
              <a:t>Stresli </a:t>
            </a:r>
            <a:r>
              <a:rPr lang="tr-TR" sz="2600" b="1" dirty="0">
                <a:solidFill>
                  <a:prstClr val="black">
                    <a:lumMod val="75000"/>
                    <a:lumOff val="25000"/>
                  </a:prstClr>
                </a:solidFill>
                <a:latin typeface="Comic Sans MS" panose="030F0702030302020204" pitchFamily="66" charset="0"/>
              </a:rPr>
              <a:t>çalışanlar müşterilere karşı daha tahammülsüz ve ilgisiz olabilir</a:t>
            </a:r>
            <a:r>
              <a:rPr lang="tr-TR" sz="2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omic Sans MS" panose="030F0702030302020204" pitchFamily="66" charset="0"/>
              </a:rPr>
              <a:t>.</a:t>
            </a:r>
          </a:p>
          <a:p>
            <a:pPr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tr-TR" sz="2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omic Sans MS" panose="030F0702030302020204" pitchFamily="66" charset="0"/>
              </a:rPr>
              <a:t> Müşteri </a:t>
            </a:r>
            <a:r>
              <a:rPr lang="tr-TR" sz="2600" b="1" dirty="0">
                <a:solidFill>
                  <a:prstClr val="black">
                    <a:lumMod val="75000"/>
                    <a:lumOff val="25000"/>
                  </a:prstClr>
                </a:solidFill>
                <a:latin typeface="Comic Sans MS" panose="030F0702030302020204" pitchFamily="66" charset="0"/>
              </a:rPr>
              <a:t>şikayetleri artar ve marka itibarı zarar görebilir. </a:t>
            </a:r>
            <a:endParaRPr lang="tr-TR" sz="2600" b="1" dirty="0" smtClean="0">
              <a:solidFill>
                <a:prstClr val="black">
                  <a:lumMod val="75000"/>
                  <a:lumOff val="25000"/>
                </a:prstClr>
              </a:solidFill>
              <a:latin typeface="Comic Sans MS" panose="030F0702030302020204" pitchFamily="66" charset="0"/>
            </a:endParaRPr>
          </a:p>
          <a:p>
            <a:pPr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tr-TR" sz="2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omic Sans MS" panose="030F0702030302020204" pitchFamily="66" charset="0"/>
              </a:rPr>
              <a:t> </a:t>
            </a:r>
            <a:r>
              <a:rPr lang="tr-TR" sz="2600" b="1" dirty="0">
                <a:solidFill>
                  <a:prstClr val="black">
                    <a:lumMod val="75000"/>
                    <a:lumOff val="25000"/>
                  </a:prstClr>
                </a:solidFill>
                <a:latin typeface="Comic Sans MS" panose="030F0702030302020204" pitchFamily="66" charset="0"/>
              </a:rPr>
              <a:t>Olumsuz çalışan </a:t>
            </a:r>
            <a:r>
              <a:rPr lang="tr-TR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Comic Sans MS" panose="030F0702030302020204" pitchFamily="66" charset="0"/>
              </a:rPr>
              <a:t>yorumları, şirketin işveren olarak imajını kötü etkileyebilir.  </a:t>
            </a:r>
          </a:p>
          <a:p>
            <a:pPr>
              <a:buClr>
                <a:schemeClr val="accent1">
                  <a:lumMod val="60000"/>
                  <a:lumOff val="40000"/>
                </a:schemeClr>
              </a:buClr>
            </a:pPr>
            <a:endParaRPr lang="tr-TR" sz="2800" b="1" dirty="0">
              <a:solidFill>
                <a:prstClr val="black">
                  <a:lumMod val="75000"/>
                  <a:lumOff val="25000"/>
                </a:prstClr>
              </a:solidFill>
              <a:latin typeface="Comic Sans MS" panose="030F0702030302020204" pitchFamily="66" charset="0"/>
            </a:endParaRPr>
          </a:p>
          <a:p>
            <a:pPr marL="0" lvl="0" indent="0">
              <a:buClr>
                <a:srgbClr val="5FCBEF"/>
              </a:buClr>
              <a:buNone/>
            </a:pPr>
            <a:r>
              <a:rPr lang="tr-TR" sz="1300" dirty="0">
                <a:solidFill>
                  <a:prstClr val="black">
                    <a:lumMod val="75000"/>
                    <a:lumOff val="25000"/>
                  </a:prstClr>
                </a:solidFill>
              </a:rPr>
              <a:t> 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188773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791856" y="430146"/>
            <a:ext cx="10307781" cy="844472"/>
          </a:xfrm>
        </p:spPr>
        <p:txBody>
          <a:bodyPr>
            <a:normAutofit fontScale="90000"/>
          </a:bodyPr>
          <a:lstStyle/>
          <a:p>
            <a:r>
              <a:rPr lang="tr-TR" sz="4800" b="1" dirty="0">
                <a:latin typeface="Comic Sans MS" panose="030F0702030302020204" pitchFamily="66" charset="0"/>
              </a:rPr>
              <a:t>**</a:t>
            </a:r>
            <a:r>
              <a:rPr lang="tr-TR" sz="4800" b="1" dirty="0" smtClean="0">
                <a:latin typeface="Comic Sans MS" panose="030F0702030302020204" pitchFamily="66" charset="0"/>
              </a:rPr>
              <a:t>STRES YÖNETİMİNİN ÖNEMİ** </a:t>
            </a:r>
            <a:endParaRPr lang="tr-TR" sz="4800" b="1" dirty="0">
              <a:latin typeface="Comic Sans MS" panose="030F0702030302020204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00364" y="1483690"/>
            <a:ext cx="6141258" cy="537431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tr-TR" sz="24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1</a:t>
            </a:r>
            <a:r>
              <a:rPr lang="tr-TR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. Fiziksel ve Ruhsal Sağlığı </a:t>
            </a:r>
            <a:r>
              <a:rPr lang="tr-TR" sz="24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Korur </a:t>
            </a:r>
            <a:endParaRPr lang="tr-TR" sz="24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r>
              <a:rPr lang="tr-TR" sz="2400" b="1" dirty="0" smtClean="0">
                <a:latin typeface="Comic Sans MS" panose="030F0702030302020204" pitchFamily="66" charset="0"/>
              </a:rPr>
              <a:t>Kronik </a:t>
            </a:r>
            <a:r>
              <a:rPr lang="tr-TR" sz="2400" b="1" dirty="0">
                <a:latin typeface="Comic Sans MS" panose="030F0702030302020204" pitchFamily="66" charset="0"/>
              </a:rPr>
              <a:t>stres, kalp hastalıkları, yüksek tansiyon, sindirim sorunları, bağışıklık sistemi zayıflığı gibi sağlık sorunlarına yol açabilir.  </a:t>
            </a:r>
          </a:p>
          <a:p>
            <a:r>
              <a:rPr lang="tr-TR" sz="2400" b="1" dirty="0" smtClean="0">
                <a:latin typeface="Comic Sans MS" panose="030F0702030302020204" pitchFamily="66" charset="0"/>
              </a:rPr>
              <a:t>Depresyon</a:t>
            </a:r>
            <a:r>
              <a:rPr lang="tr-TR" sz="2400" b="1" dirty="0">
                <a:latin typeface="Comic Sans MS" panose="030F0702030302020204" pitchFamily="66" charset="0"/>
              </a:rPr>
              <a:t>, kaygı bozukluğu ve tükenmişlik sendromu gibi psikolojik rahatsızlıkların önlenmesine yardımcı olur.  </a:t>
            </a:r>
          </a:p>
          <a:p>
            <a:r>
              <a:rPr lang="tr-TR" sz="2400" b="1" dirty="0" smtClean="0">
                <a:latin typeface="Comic Sans MS" panose="030F0702030302020204" pitchFamily="66" charset="0"/>
              </a:rPr>
              <a:t>Stres </a:t>
            </a:r>
            <a:r>
              <a:rPr lang="tr-TR" sz="2400" b="1" dirty="0">
                <a:latin typeface="Comic Sans MS" panose="030F0702030302020204" pitchFamily="66" charset="0"/>
              </a:rPr>
              <a:t>yönetimi teknikleri sayesinde bireyler daha sağlıklı ve dengeli bir yaşam sürebilir.  </a:t>
            </a:r>
          </a:p>
          <a:p>
            <a:endParaRPr lang="tr-TR" sz="2400" b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tr-TR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tr-TR" sz="24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2</a:t>
            </a:r>
            <a:r>
              <a:rPr lang="tr-TR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. Verimlilik ve Başarıyı </a:t>
            </a:r>
            <a:r>
              <a:rPr lang="tr-TR" sz="24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Artırır </a:t>
            </a:r>
            <a:endParaRPr lang="tr-TR" sz="24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r>
              <a:rPr lang="tr-TR" sz="2400" b="1" dirty="0" smtClean="0">
                <a:latin typeface="Comic Sans MS" panose="030F0702030302020204" pitchFamily="66" charset="0"/>
              </a:rPr>
              <a:t>Stresi </a:t>
            </a:r>
            <a:r>
              <a:rPr lang="tr-TR" sz="2400" b="1" dirty="0">
                <a:latin typeface="Comic Sans MS" panose="030F0702030302020204" pitchFamily="66" charset="0"/>
              </a:rPr>
              <a:t>kontrol altına alan bireyler, iş ve özel hayatlarında daha organize ve üretken olabilir.  </a:t>
            </a:r>
          </a:p>
          <a:p>
            <a:r>
              <a:rPr lang="tr-TR" sz="2400" b="1" dirty="0" smtClean="0">
                <a:latin typeface="Comic Sans MS" panose="030F0702030302020204" pitchFamily="66" charset="0"/>
              </a:rPr>
              <a:t>Zihinsel </a:t>
            </a:r>
            <a:r>
              <a:rPr lang="tr-TR" sz="2400" b="1" dirty="0">
                <a:latin typeface="Comic Sans MS" panose="030F0702030302020204" pitchFamily="66" charset="0"/>
              </a:rPr>
              <a:t>berraklık ve odaklanma artarak karar verme süreçleri iyileşir.  </a:t>
            </a:r>
          </a:p>
          <a:p>
            <a:r>
              <a:rPr lang="tr-TR" sz="2400" b="1" dirty="0" smtClean="0">
                <a:latin typeface="Comic Sans MS" panose="030F0702030302020204" pitchFamily="66" charset="0"/>
              </a:rPr>
              <a:t>İş </a:t>
            </a:r>
            <a:r>
              <a:rPr lang="tr-TR" sz="2400" b="1" dirty="0">
                <a:latin typeface="Comic Sans MS" panose="030F0702030302020204" pitchFamily="66" charset="0"/>
              </a:rPr>
              <a:t>yerinde motivasyon artar ve performans yükselir. </a:t>
            </a:r>
            <a:endParaRPr lang="tr-TR" b="1" dirty="0">
              <a:solidFill>
                <a:schemeClr val="tx1"/>
              </a:solidFill>
            </a:endParaRP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528" y="1483690"/>
            <a:ext cx="4555492" cy="4809045"/>
          </a:xfrm>
        </p:spPr>
      </p:pic>
    </p:spTree>
    <p:extLst>
      <p:ext uri="{BB962C8B-B14F-4D97-AF65-F5344CB8AC3E}">
        <p14:creationId xmlns:p14="http://schemas.microsoft.com/office/powerpoint/2010/main" val="31173425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791856" y="430146"/>
            <a:ext cx="10307781" cy="844472"/>
          </a:xfrm>
        </p:spPr>
        <p:txBody>
          <a:bodyPr>
            <a:normAutofit fontScale="90000"/>
          </a:bodyPr>
          <a:lstStyle/>
          <a:p>
            <a:r>
              <a:rPr lang="tr-TR" sz="4800" b="1" dirty="0">
                <a:latin typeface="Comic Sans MS" panose="030F0702030302020204" pitchFamily="66" charset="0"/>
              </a:rPr>
              <a:t>**</a:t>
            </a:r>
            <a:r>
              <a:rPr lang="tr-TR" sz="4800" b="1" dirty="0" smtClean="0">
                <a:latin typeface="Comic Sans MS" panose="030F0702030302020204" pitchFamily="66" charset="0"/>
              </a:rPr>
              <a:t>STRES YÖNETİMİNİN ÖNEMİ** </a:t>
            </a:r>
            <a:endParaRPr lang="tr-TR" sz="4800" b="1" dirty="0">
              <a:latin typeface="Comic Sans MS" panose="030F0702030302020204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00364" y="1438102"/>
            <a:ext cx="6166196" cy="541989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tr-TR" sz="2400" b="1" dirty="0">
                <a:latin typeface="Comic Sans MS" panose="030F0702030302020204" pitchFamily="66" charset="0"/>
              </a:rPr>
              <a:t> </a:t>
            </a:r>
            <a:r>
              <a:rPr lang="tr-TR" sz="24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3</a:t>
            </a:r>
            <a:r>
              <a:rPr lang="tr-TR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. İlişkileri </a:t>
            </a:r>
            <a:r>
              <a:rPr lang="tr-TR" sz="24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Güçlendirir  </a:t>
            </a:r>
            <a:endParaRPr lang="tr-TR" sz="24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r>
              <a:rPr lang="tr-TR" sz="2400" b="1" dirty="0">
                <a:latin typeface="Comic Sans MS" panose="030F0702030302020204" pitchFamily="66" charset="0"/>
              </a:rPr>
              <a:t>- Aşırı stres, kişiler arası iletişimi ve sosyal ilişkileri olumsuz etkileyebilir.  </a:t>
            </a:r>
          </a:p>
          <a:p>
            <a:r>
              <a:rPr lang="tr-TR" sz="2400" b="1" dirty="0">
                <a:latin typeface="Comic Sans MS" panose="030F0702030302020204" pitchFamily="66" charset="0"/>
              </a:rPr>
              <a:t>- Stres yönetimi, bireylerin daha sabırlı ve anlayışlı olmasını sağlayarak aile, arkadaş ve iş ilişkilerini güçlendirir.  </a:t>
            </a:r>
          </a:p>
          <a:p>
            <a:endParaRPr lang="tr-TR" sz="2400" b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tr-TR" sz="2400" b="1" dirty="0">
                <a:latin typeface="Comic Sans MS" panose="030F0702030302020204" pitchFamily="66" charset="0"/>
              </a:rPr>
              <a:t> </a:t>
            </a:r>
            <a:r>
              <a:rPr lang="tr-TR" sz="24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4</a:t>
            </a:r>
            <a:r>
              <a:rPr lang="tr-TR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. İş ve Özel Hayat Dengesini </a:t>
            </a:r>
            <a:r>
              <a:rPr lang="tr-TR" sz="24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Sağlar  </a:t>
            </a:r>
            <a:endParaRPr lang="tr-TR" sz="24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r>
              <a:rPr lang="tr-TR" sz="2400" b="1" dirty="0">
                <a:latin typeface="Comic Sans MS" panose="030F0702030302020204" pitchFamily="66" charset="0"/>
              </a:rPr>
              <a:t>- Stresin kontrol edilmesi, işin özel hayata olumsuz yansımasını önler.  </a:t>
            </a:r>
          </a:p>
          <a:p>
            <a:r>
              <a:rPr lang="tr-TR" sz="2400" b="1" dirty="0">
                <a:latin typeface="Comic Sans MS" panose="030F0702030302020204" pitchFamily="66" charset="0"/>
              </a:rPr>
              <a:t>- Kişiler hem profesyonel hem de kişisel yaşamlarını dengede tutarak daha mutlu olabilir. </a:t>
            </a: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265324" y="1438103"/>
            <a:ext cx="4630189" cy="2518756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5324" y="4472248"/>
            <a:ext cx="4630189" cy="2169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0699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791856" y="430146"/>
            <a:ext cx="10307781" cy="844472"/>
          </a:xfrm>
        </p:spPr>
        <p:txBody>
          <a:bodyPr>
            <a:normAutofit fontScale="90000"/>
          </a:bodyPr>
          <a:lstStyle/>
          <a:p>
            <a:r>
              <a:rPr lang="tr-TR" sz="4800" b="1" dirty="0">
                <a:latin typeface="Comic Sans MS" panose="030F0702030302020204" pitchFamily="66" charset="0"/>
              </a:rPr>
              <a:t>**</a:t>
            </a:r>
            <a:r>
              <a:rPr lang="tr-TR" sz="4800" b="1" dirty="0" smtClean="0">
                <a:latin typeface="Comic Sans MS" panose="030F0702030302020204" pitchFamily="66" charset="0"/>
              </a:rPr>
              <a:t>STRES YÖNETİMİNİN ÖNEMİ** </a:t>
            </a:r>
            <a:endParaRPr lang="tr-TR" sz="4800" b="1" dirty="0">
              <a:latin typeface="Comic Sans MS" panose="030F0702030302020204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781396" y="1571105"/>
            <a:ext cx="6164350" cy="52868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>
                <a:solidFill>
                  <a:srgbClr val="00B050"/>
                </a:solidFill>
              </a:rPr>
              <a:t> </a:t>
            </a:r>
            <a:r>
              <a:rPr lang="tr-TR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5</a:t>
            </a:r>
            <a:r>
              <a:rPr lang="tr-TR" b="1" dirty="0">
                <a:solidFill>
                  <a:srgbClr val="00B050"/>
                </a:solidFill>
                <a:latin typeface="Comic Sans MS" panose="030F0702030302020204" pitchFamily="66" charset="0"/>
              </a:rPr>
              <a:t>. Kurumsal Başarıyı ve Çalışan Memnuniyetini </a:t>
            </a:r>
            <a:r>
              <a:rPr lang="tr-TR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Artırır </a:t>
            </a:r>
            <a:endParaRPr lang="tr-TR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r>
              <a:rPr lang="tr-TR" b="1" dirty="0" smtClean="0">
                <a:latin typeface="Comic Sans MS" panose="030F0702030302020204" pitchFamily="66" charset="0"/>
              </a:rPr>
              <a:t>Çalışanların </a:t>
            </a:r>
            <a:r>
              <a:rPr lang="tr-TR" b="1" dirty="0">
                <a:latin typeface="Comic Sans MS" panose="030F0702030302020204" pitchFamily="66" charset="0"/>
              </a:rPr>
              <a:t>stres seviyeleri iyi yönetildiğinde, iş tatmini ve bağlılık artar.  </a:t>
            </a:r>
          </a:p>
          <a:p>
            <a:r>
              <a:rPr lang="tr-TR" b="1" dirty="0" smtClean="0">
                <a:latin typeface="Comic Sans MS" panose="030F0702030302020204" pitchFamily="66" charset="0"/>
              </a:rPr>
              <a:t>İş </a:t>
            </a:r>
            <a:r>
              <a:rPr lang="tr-TR" b="1" dirty="0">
                <a:latin typeface="Comic Sans MS" panose="030F0702030302020204" pitchFamily="66" charset="0"/>
              </a:rPr>
              <a:t>yerinde huzurlu bir ortam sağlanarak ekip çalışması ve iş birliği gelişir.  </a:t>
            </a:r>
          </a:p>
          <a:p>
            <a:r>
              <a:rPr lang="tr-TR" b="1" dirty="0" smtClean="0">
                <a:latin typeface="Comic Sans MS" panose="030F0702030302020204" pitchFamily="66" charset="0"/>
              </a:rPr>
              <a:t>İşten </a:t>
            </a:r>
            <a:r>
              <a:rPr lang="tr-TR" b="1" dirty="0">
                <a:latin typeface="Comic Sans MS" panose="030F0702030302020204" pitchFamily="66" charset="0"/>
              </a:rPr>
              <a:t>ayrılmalar azalır ve kurumsal süreklilik korunur.   </a:t>
            </a:r>
          </a:p>
          <a:p>
            <a:pPr marL="0" indent="0">
              <a:buNone/>
            </a:pPr>
            <a:r>
              <a:rPr lang="tr-TR" b="1" dirty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tr-TR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6</a:t>
            </a:r>
            <a:r>
              <a:rPr lang="tr-TR" b="1" dirty="0">
                <a:solidFill>
                  <a:srgbClr val="00B050"/>
                </a:solidFill>
                <a:latin typeface="Comic Sans MS" panose="030F0702030302020204" pitchFamily="66" charset="0"/>
              </a:rPr>
              <a:t>. Problem Çözme ve Kriz Yönetimini </a:t>
            </a:r>
            <a:r>
              <a:rPr lang="tr-TR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Güçlendirir</a:t>
            </a:r>
            <a:endParaRPr lang="tr-TR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r>
              <a:rPr lang="tr-TR" b="1" dirty="0" smtClean="0">
                <a:latin typeface="Comic Sans MS" panose="030F0702030302020204" pitchFamily="66" charset="0"/>
              </a:rPr>
              <a:t>Stres </a:t>
            </a:r>
            <a:r>
              <a:rPr lang="tr-TR" b="1" dirty="0">
                <a:latin typeface="Comic Sans MS" panose="030F0702030302020204" pitchFamily="66" charset="0"/>
              </a:rPr>
              <a:t>yönetimi, bireylerin baskı altında daha sağlıklı ve mantıklı kararlar almasını sağlar.  </a:t>
            </a:r>
          </a:p>
          <a:p>
            <a:r>
              <a:rPr lang="tr-TR" b="1" dirty="0" smtClean="0">
                <a:latin typeface="Comic Sans MS" panose="030F0702030302020204" pitchFamily="66" charset="0"/>
              </a:rPr>
              <a:t>Beklenmedik </a:t>
            </a:r>
            <a:r>
              <a:rPr lang="tr-TR" b="1" dirty="0">
                <a:latin typeface="Comic Sans MS" panose="030F0702030302020204" pitchFamily="66" charset="0"/>
              </a:rPr>
              <a:t>durumlarla başa çıkma yeteneğini geliştirir ve kriz anlarında doğru adımlar atılmasını kolaylaştırır.  </a:t>
            </a:r>
          </a:p>
          <a:p>
            <a:endParaRPr lang="tr-TR" dirty="0">
              <a:solidFill>
                <a:schemeClr val="tx1"/>
              </a:solidFill>
            </a:endParaRP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45746" y="1571106"/>
            <a:ext cx="4908203" cy="2446711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5746" y="4314304"/>
            <a:ext cx="4908203" cy="232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739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 rot="10800000" flipV="1">
            <a:off x="858669" y="216132"/>
            <a:ext cx="10705255" cy="735213"/>
          </a:xfrm>
        </p:spPr>
        <p:txBody>
          <a:bodyPr/>
          <a:lstStyle/>
          <a:p>
            <a:pPr algn="ctr"/>
            <a:r>
              <a:rPr lang="tr-TR" sz="3600" b="1" dirty="0" smtClean="0">
                <a:latin typeface="Comic Sans MS" panose="030F0702030302020204" pitchFamily="66" charset="0"/>
              </a:rPr>
              <a:t>İŞ YERİNDE STRES NEDİR ?</a:t>
            </a:r>
            <a:endParaRPr lang="tr-TR" sz="3600" b="1" dirty="0">
              <a:latin typeface="Comic Sans MS" panose="030F0702030302020204" pitchFamily="66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477818" y="1126837"/>
            <a:ext cx="10372437" cy="5394036"/>
          </a:xfrm>
        </p:spPr>
        <p:txBody>
          <a:bodyPr>
            <a:normAutofit fontScale="92500" lnSpcReduction="10000"/>
          </a:bodyPr>
          <a:lstStyle/>
          <a:p>
            <a:pPr algn="ctr"/>
            <a:endParaRPr lang="tr-TR" b="1" dirty="0" smtClean="0">
              <a:solidFill>
                <a:schemeClr val="tx1"/>
              </a:solidFill>
            </a:endParaRPr>
          </a:p>
          <a:p>
            <a:pPr algn="ctr"/>
            <a:r>
              <a:rPr lang="tr-TR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>İşyerinde stres, çalışanların iş ortamında karşılaştıkları taleplerin, yetenekleri veya kaynaklarıyla başa çıkamayacak kadar fazla olduğu durumlarda yaşadıkları </a:t>
            </a:r>
            <a:r>
              <a:rPr lang="tr-TR" sz="3600" b="1" dirty="0">
                <a:solidFill>
                  <a:srgbClr val="00B050"/>
                </a:solidFill>
                <a:latin typeface="Comic Sans MS" panose="030F0702030302020204" pitchFamily="66" charset="0"/>
              </a:rPr>
              <a:t>fiziksel, zihinsel ve duygusal gerilimdir.</a:t>
            </a:r>
            <a:r>
              <a:rPr lang="tr-TR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endParaRPr lang="tr-TR" sz="3600" b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tr-TR" sz="3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Stres</a:t>
            </a:r>
            <a:r>
              <a:rPr lang="tr-TR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>, iş yükü, zaman baskısı, kötü çalışma ilişkileri, belirsizlik, iş güvencesizliği veya iş-özel hayat dengesizliği gibi birçok faktörden kaynaklanabilir.</a:t>
            </a:r>
            <a:r>
              <a:rPr lang="tr-TR" sz="39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     </a:t>
            </a:r>
            <a:endParaRPr lang="tr-TR" sz="3600" b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tr-TR" sz="3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endParaRPr lang="tr-TR" sz="36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0306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04357" y="640082"/>
            <a:ext cx="10587643" cy="673330"/>
          </a:xfrm>
        </p:spPr>
        <p:txBody>
          <a:bodyPr>
            <a:noAutofit/>
          </a:bodyPr>
          <a:lstStyle/>
          <a:p>
            <a:r>
              <a:rPr lang="tr-TR" sz="32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İŞ YERİNDE STRES YÖNETİMİ STRATEJİLERİ</a:t>
            </a:r>
            <a:endParaRPr lang="tr-TR" sz="32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91192" y="1313411"/>
            <a:ext cx="7090757" cy="54198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dirty="0"/>
              <a:t> </a:t>
            </a:r>
          </a:p>
          <a:p>
            <a:r>
              <a:rPr lang="tr-TR" sz="3200" b="1" dirty="0">
                <a:latin typeface="Comic Sans MS" panose="030F0702030302020204" pitchFamily="66" charset="0"/>
              </a:rPr>
              <a:t>İş yerinde stres, bireysel ve kurumsal düzeyde etkili yönetildiğinde, çalışanların iş tatmini artar, verimlilik yükselir ve sağlıklı bir çalışma ortamı oluşturulabilir. </a:t>
            </a:r>
            <a:endParaRPr lang="tr-TR" sz="3200" b="1" dirty="0" smtClean="0">
              <a:latin typeface="Comic Sans MS" panose="030F0702030302020204" pitchFamily="66" charset="0"/>
            </a:endParaRPr>
          </a:p>
          <a:p>
            <a:r>
              <a:rPr lang="tr-TR" sz="3200" b="1" dirty="0" smtClean="0">
                <a:latin typeface="Comic Sans MS" panose="030F0702030302020204" pitchFamily="66" charset="0"/>
              </a:rPr>
              <a:t>Stresi </a:t>
            </a:r>
            <a:r>
              <a:rPr lang="tr-TR" sz="3200" b="1" dirty="0">
                <a:latin typeface="Comic Sans MS" panose="030F0702030302020204" pitchFamily="66" charset="0"/>
              </a:rPr>
              <a:t>azaltmak ve yönetmek için uygulanabilecek stratejiler bireysel ve kurumsal olarak ikiye ayrılır.  </a:t>
            </a:r>
          </a:p>
          <a:p>
            <a:endParaRPr lang="tr-TR" sz="3200" b="1" dirty="0">
              <a:latin typeface="Comic Sans MS" panose="030F0702030302020204" pitchFamily="66" charset="0"/>
            </a:endParaRPr>
          </a:p>
          <a:p>
            <a:endParaRPr lang="tr-TR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5254" y="1313411"/>
            <a:ext cx="4663440" cy="4763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5926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6378" y="349136"/>
            <a:ext cx="12075622" cy="1005839"/>
          </a:xfrm>
        </p:spPr>
        <p:txBody>
          <a:bodyPr>
            <a:noAutofit/>
          </a:bodyPr>
          <a:lstStyle/>
          <a:p>
            <a:pPr algn="ctr"/>
            <a:r>
              <a:rPr lang="tr-TR" sz="3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İŞ YERİNDE </a:t>
            </a:r>
            <a:r>
              <a:rPr lang="tr-TR" sz="32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BİREYSEL STRES </a:t>
            </a:r>
            <a:r>
              <a:rPr lang="tr-TR" sz="3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YÖNETİMİ STRATEJİLERİ</a:t>
            </a:r>
            <a:endParaRPr lang="tr-TR" sz="3200" b="1" dirty="0">
              <a:solidFill>
                <a:srgbClr val="00206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64524" y="1354975"/>
            <a:ext cx="11327476" cy="5503025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tr-TR" b="1" dirty="0" smtClean="0">
                <a:solidFill>
                  <a:srgbClr val="00B0F0"/>
                </a:solidFill>
              </a:rPr>
              <a:t> </a:t>
            </a:r>
            <a:endParaRPr lang="tr-TR" sz="2400" b="1" dirty="0">
              <a:solidFill>
                <a:srgbClr val="00B0F0"/>
              </a:solidFill>
            </a:endParaRPr>
          </a:p>
          <a:p>
            <a:pPr marL="0" indent="0" algn="just">
              <a:buNone/>
            </a:pPr>
            <a:r>
              <a:rPr lang="tr-TR" sz="2400" b="1" u="sng" dirty="0" smtClean="0">
                <a:solidFill>
                  <a:srgbClr val="00B050"/>
                </a:solidFill>
              </a:rPr>
              <a:t>a) </a:t>
            </a:r>
            <a:r>
              <a:rPr lang="tr-TR" sz="2400" b="1" u="sng" dirty="0">
                <a:solidFill>
                  <a:srgbClr val="00B050"/>
                </a:solidFill>
                <a:latin typeface="Comic Sans MS" panose="030F0702030302020204" pitchFamily="66" charset="0"/>
              </a:rPr>
              <a:t>Zaman Yönetimi ve </a:t>
            </a:r>
            <a:r>
              <a:rPr lang="tr-TR" sz="2400" b="1" u="sng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Önceliklendirme</a:t>
            </a:r>
            <a:endParaRPr lang="tr-TR" sz="2400" b="1" u="sng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tr-TR" sz="2400" b="1" dirty="0" smtClean="0">
                <a:latin typeface="Comic Sans MS" panose="030F0702030302020204" pitchFamily="66" charset="0"/>
              </a:rPr>
              <a:t>Günlük </a:t>
            </a:r>
            <a:r>
              <a:rPr lang="tr-TR" sz="2400" b="1" dirty="0">
                <a:latin typeface="Comic Sans MS" panose="030F0702030302020204" pitchFamily="66" charset="0"/>
              </a:rPr>
              <a:t>ve haftalık iş planları yaparak işleri öncelik sırasına göre düzenlemek.  </a:t>
            </a:r>
          </a:p>
          <a:p>
            <a:pPr algn="just"/>
            <a:r>
              <a:rPr lang="tr-TR" sz="2400" b="1" dirty="0" smtClean="0">
                <a:latin typeface="Comic Sans MS" panose="030F0702030302020204" pitchFamily="66" charset="0"/>
              </a:rPr>
              <a:t>Yapılacak </a:t>
            </a:r>
            <a:r>
              <a:rPr lang="tr-TR" sz="2400" b="1" dirty="0">
                <a:latin typeface="Comic Sans MS" panose="030F0702030302020204" pitchFamily="66" charset="0"/>
              </a:rPr>
              <a:t>işleri küçük parçalara ayırarak daha yönetilebilir hale getirmek.  </a:t>
            </a:r>
          </a:p>
          <a:p>
            <a:pPr algn="just"/>
            <a:r>
              <a:rPr lang="tr-TR" sz="2400" b="1" dirty="0" smtClean="0">
                <a:latin typeface="Comic Sans MS" panose="030F0702030302020204" pitchFamily="66" charset="0"/>
              </a:rPr>
              <a:t> </a:t>
            </a:r>
            <a:r>
              <a:rPr lang="tr-TR" sz="2400" b="1" dirty="0">
                <a:latin typeface="Comic Sans MS" panose="030F0702030302020204" pitchFamily="66" charset="0"/>
              </a:rPr>
              <a:t>Zamanı verimli kullanarak gereksiz stres kaynaklarını azaltmak</a:t>
            </a:r>
            <a:r>
              <a:rPr lang="tr-TR" sz="2400" b="1" dirty="0" smtClean="0">
                <a:latin typeface="Comic Sans MS" panose="030F0702030302020204" pitchFamily="66" charset="0"/>
              </a:rPr>
              <a:t>.</a:t>
            </a:r>
          </a:p>
          <a:p>
            <a:pPr marL="0" indent="0" algn="just">
              <a:buNone/>
            </a:pPr>
            <a:r>
              <a:rPr lang="tr-TR" sz="2400" b="1" dirty="0" smtClean="0">
                <a:latin typeface="Comic Sans MS" panose="030F0702030302020204" pitchFamily="66" charset="0"/>
              </a:rPr>
              <a:t>  </a:t>
            </a:r>
            <a:endParaRPr lang="tr-TR" sz="2400" b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tr-TR" sz="2400" b="1" u="sng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b</a:t>
            </a:r>
            <a:r>
              <a:rPr lang="tr-TR" sz="2400" b="1" u="sng" dirty="0">
                <a:solidFill>
                  <a:srgbClr val="00B050"/>
                </a:solidFill>
                <a:latin typeface="Comic Sans MS" panose="030F0702030302020204" pitchFamily="66" charset="0"/>
              </a:rPr>
              <a:t>) Sağlıklı Yaşam </a:t>
            </a:r>
            <a:r>
              <a:rPr lang="tr-TR" sz="2400" b="1" u="sng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Tarzı</a:t>
            </a:r>
            <a:endParaRPr lang="tr-TR" sz="2400" b="1" u="sng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r>
              <a:rPr lang="tr-TR" sz="2400" b="1" dirty="0" smtClean="0">
                <a:latin typeface="Comic Sans MS" panose="030F0702030302020204" pitchFamily="66" charset="0"/>
              </a:rPr>
              <a:t>Dengeli </a:t>
            </a:r>
            <a:r>
              <a:rPr lang="tr-TR" sz="2400" b="1" dirty="0">
                <a:latin typeface="Comic Sans MS" panose="030F0702030302020204" pitchFamily="66" charset="0"/>
              </a:rPr>
              <a:t>beslenmek, düzenli egzersiz yapmak ve yeterince uyumak.  </a:t>
            </a:r>
          </a:p>
          <a:p>
            <a:r>
              <a:rPr lang="tr-TR" sz="2400" b="1" dirty="0" smtClean="0">
                <a:latin typeface="Comic Sans MS" panose="030F0702030302020204" pitchFamily="66" charset="0"/>
              </a:rPr>
              <a:t>Gün </a:t>
            </a:r>
            <a:r>
              <a:rPr lang="tr-TR" sz="2400" b="1" dirty="0">
                <a:latin typeface="Comic Sans MS" panose="030F0702030302020204" pitchFamily="66" charset="0"/>
              </a:rPr>
              <a:t>içinde kısa molalar vererek zihni dinlendirmek.  </a:t>
            </a:r>
          </a:p>
          <a:p>
            <a:r>
              <a:rPr lang="tr-TR" sz="2400" b="1" dirty="0" smtClean="0">
                <a:latin typeface="Comic Sans MS" panose="030F0702030302020204" pitchFamily="66" charset="0"/>
              </a:rPr>
              <a:t>Meditasyon</a:t>
            </a:r>
            <a:r>
              <a:rPr lang="tr-TR" sz="2400" b="1" dirty="0">
                <a:latin typeface="Comic Sans MS" panose="030F0702030302020204" pitchFamily="66" charset="0"/>
              </a:rPr>
              <a:t>, nefes egzersizleri ve gevşeme tekniklerini uygulamak</a:t>
            </a:r>
          </a:p>
        </p:txBody>
      </p:sp>
    </p:spTree>
    <p:extLst>
      <p:ext uri="{BB962C8B-B14F-4D97-AF65-F5344CB8AC3E}">
        <p14:creationId xmlns:p14="http://schemas.microsoft.com/office/powerpoint/2010/main" val="7893434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507067" y="698269"/>
            <a:ext cx="10684933" cy="622531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İŞ YERİNDE </a:t>
            </a:r>
            <a:r>
              <a:rPr lang="tr-TR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BİREYSEL STRES </a:t>
            </a:r>
            <a:r>
              <a:rPr lang="tr-TR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YÖNETİMİ STRATEJİLERİ</a:t>
            </a:r>
            <a:endParaRPr lang="tr-TR" sz="2800" b="1" dirty="0">
              <a:solidFill>
                <a:srgbClr val="00206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18067" y="1429790"/>
            <a:ext cx="11573933" cy="54282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b="1" u="sng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c</a:t>
            </a:r>
            <a:r>
              <a:rPr lang="tr-TR" sz="2400" b="1" u="sng" dirty="0">
                <a:solidFill>
                  <a:srgbClr val="00B050"/>
                </a:solidFill>
                <a:latin typeface="Comic Sans MS" panose="030F0702030302020204" pitchFamily="66" charset="0"/>
              </a:rPr>
              <a:t>) Olumlu Düşünme ve Stresle Baş Etme </a:t>
            </a:r>
            <a:r>
              <a:rPr lang="tr-TR" sz="2400" b="1" u="sng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Teknikleri</a:t>
            </a:r>
            <a:endParaRPr lang="tr-TR" sz="2400" b="1" u="sng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r>
              <a:rPr lang="tr-TR" sz="2400" b="1" dirty="0" smtClean="0">
                <a:latin typeface="Comic Sans MS" panose="030F0702030302020204" pitchFamily="66" charset="0"/>
              </a:rPr>
              <a:t> </a:t>
            </a:r>
            <a:r>
              <a:rPr lang="tr-TR" sz="2400" b="1" dirty="0">
                <a:latin typeface="Comic Sans MS" panose="030F0702030302020204" pitchFamily="66" charset="0"/>
              </a:rPr>
              <a:t>Stresli durumlara karşı bakış açısını değiştirerek olumlu düşünmek.  </a:t>
            </a:r>
          </a:p>
          <a:p>
            <a:r>
              <a:rPr lang="tr-TR" sz="2400" b="1" dirty="0" smtClean="0">
                <a:latin typeface="Comic Sans MS" panose="030F0702030302020204" pitchFamily="66" charset="0"/>
              </a:rPr>
              <a:t> </a:t>
            </a:r>
            <a:r>
              <a:rPr lang="tr-TR" sz="2400" b="1" dirty="0">
                <a:latin typeface="Comic Sans MS" panose="030F0702030302020204" pitchFamily="66" charset="0"/>
              </a:rPr>
              <a:t>Zorlayıcı işlerden kaçınmak yerine problem çözme becerilerini geliştirmek.  </a:t>
            </a:r>
          </a:p>
          <a:p>
            <a:r>
              <a:rPr lang="tr-TR" sz="2400" b="1" dirty="0" smtClean="0">
                <a:latin typeface="Comic Sans MS" panose="030F0702030302020204" pitchFamily="66" charset="0"/>
              </a:rPr>
              <a:t> Kendine </a:t>
            </a:r>
            <a:r>
              <a:rPr lang="tr-TR" sz="2400" b="1" dirty="0">
                <a:latin typeface="Comic Sans MS" panose="030F0702030302020204" pitchFamily="66" charset="0"/>
              </a:rPr>
              <a:t>aşırı yüklenmemek ve mükemmeliyetçi yaklaşımdan kaçınmak.  </a:t>
            </a:r>
          </a:p>
          <a:p>
            <a:pPr marL="0" indent="0">
              <a:buNone/>
            </a:pPr>
            <a:r>
              <a:rPr lang="tr-TR" sz="2400" b="1" u="sng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d</a:t>
            </a:r>
            <a:r>
              <a:rPr lang="tr-TR" sz="2400" b="1" u="sng" dirty="0">
                <a:solidFill>
                  <a:srgbClr val="00B050"/>
                </a:solidFill>
                <a:latin typeface="Comic Sans MS" panose="030F0702030302020204" pitchFamily="66" charset="0"/>
              </a:rPr>
              <a:t>) İletişim ve Destek </a:t>
            </a:r>
            <a:r>
              <a:rPr lang="tr-TR" sz="2400" b="1" u="sng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Mekanizmaları</a:t>
            </a:r>
            <a:endParaRPr lang="tr-TR" sz="2400" b="1" u="sng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r>
              <a:rPr lang="tr-TR" sz="2400" b="1" dirty="0" smtClean="0">
                <a:latin typeface="Comic Sans MS" panose="030F0702030302020204" pitchFamily="66" charset="0"/>
              </a:rPr>
              <a:t> İş </a:t>
            </a:r>
            <a:r>
              <a:rPr lang="tr-TR" sz="2400" b="1" dirty="0">
                <a:latin typeface="Comic Sans MS" panose="030F0702030302020204" pitchFamily="66" charset="0"/>
              </a:rPr>
              <a:t>arkadaşları ve yöneticilerle açık ve etkili iletişim kurmak.  </a:t>
            </a:r>
          </a:p>
          <a:p>
            <a:r>
              <a:rPr lang="tr-TR" sz="2400" b="1" dirty="0" smtClean="0">
                <a:latin typeface="Comic Sans MS" panose="030F0702030302020204" pitchFamily="66" charset="0"/>
              </a:rPr>
              <a:t> Gerekirse profesyonel destek almak (psikolog veya danışmanlık hizmetleri).  </a:t>
            </a:r>
            <a:endParaRPr lang="tr-TR" sz="2400" b="1" dirty="0">
              <a:latin typeface="Comic Sans MS" panose="030F0702030302020204" pitchFamily="66" charset="0"/>
            </a:endParaRPr>
          </a:p>
          <a:p>
            <a:r>
              <a:rPr lang="tr-TR" sz="2400" b="1" dirty="0" smtClean="0">
                <a:latin typeface="Comic Sans MS" panose="030F0702030302020204" pitchFamily="66" charset="0"/>
              </a:rPr>
              <a:t> İş </a:t>
            </a:r>
            <a:r>
              <a:rPr lang="tr-TR" sz="2400" b="1" dirty="0">
                <a:latin typeface="Comic Sans MS" panose="030F0702030302020204" pitchFamily="66" charset="0"/>
              </a:rPr>
              <a:t>ve özel yaşam dengesini sağlamak için sosyal etkinliklere zaman ayırmak.  </a:t>
            </a:r>
          </a:p>
          <a:p>
            <a:endParaRPr lang="tr-TR" sz="2400" b="1" dirty="0"/>
          </a:p>
        </p:txBody>
      </p:sp>
    </p:spTree>
    <p:extLst>
      <p:ext uri="{BB962C8B-B14F-4D97-AF65-F5344CB8AC3E}">
        <p14:creationId xmlns:p14="http://schemas.microsoft.com/office/powerpoint/2010/main" val="34525403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791856" y="430146"/>
            <a:ext cx="10307781" cy="844472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>
                <a:latin typeface="Comic Sans MS" panose="030F0702030302020204" pitchFamily="66" charset="0"/>
              </a:rPr>
              <a:t>İŞ YERİNDE KURUMSAL STRES YÖNETİMİ STRATEJİLERİ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00364" y="1473200"/>
            <a:ext cx="6511636" cy="5384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r-TR" b="1" dirty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tr-TR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 </a:t>
            </a:r>
            <a:r>
              <a:rPr lang="tr-TR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1</a:t>
            </a:r>
            <a:r>
              <a:rPr lang="tr-TR" b="1" dirty="0">
                <a:solidFill>
                  <a:schemeClr val="tx1"/>
                </a:solidFill>
                <a:latin typeface="Comic Sans MS" panose="030F0702030302020204" pitchFamily="66" charset="0"/>
              </a:rPr>
              <a:t>. Esnek Çalışma Koşulları </a:t>
            </a:r>
            <a:r>
              <a:rPr lang="tr-TR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Sunma  </a:t>
            </a:r>
            <a:endParaRPr lang="tr-TR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r>
              <a:rPr lang="tr-TR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Uzaktan </a:t>
            </a:r>
            <a:r>
              <a:rPr lang="tr-TR" b="1" dirty="0">
                <a:solidFill>
                  <a:srgbClr val="00B050"/>
                </a:solidFill>
                <a:latin typeface="Comic Sans MS" panose="030F0702030302020204" pitchFamily="66" charset="0"/>
              </a:rPr>
              <a:t>Çalışma ve </a:t>
            </a:r>
            <a:r>
              <a:rPr lang="tr-TR" b="1" dirty="0" err="1">
                <a:solidFill>
                  <a:srgbClr val="00B050"/>
                </a:solidFill>
                <a:latin typeface="Comic Sans MS" panose="030F0702030302020204" pitchFamily="66" charset="0"/>
              </a:rPr>
              <a:t>Hibrit</a:t>
            </a:r>
            <a:r>
              <a:rPr lang="tr-TR" b="1" dirty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tr-TR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Model: </a:t>
            </a:r>
            <a:r>
              <a:rPr lang="tr-TR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Çalışanlara </a:t>
            </a:r>
            <a:r>
              <a:rPr lang="tr-TR" b="1" dirty="0">
                <a:solidFill>
                  <a:schemeClr val="tx1"/>
                </a:solidFill>
                <a:latin typeface="Comic Sans MS" panose="030F0702030302020204" pitchFamily="66" charset="0"/>
              </a:rPr>
              <a:t>işlerini evden veya istedikleri yerden yapma imkanı sunarak iş-yaşam dengesini desteklemek.  </a:t>
            </a:r>
          </a:p>
          <a:p>
            <a:r>
              <a:rPr lang="tr-TR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Esnek </a:t>
            </a:r>
            <a:r>
              <a:rPr lang="tr-TR" b="1" dirty="0">
                <a:solidFill>
                  <a:srgbClr val="00B050"/>
                </a:solidFill>
                <a:latin typeface="Comic Sans MS" panose="030F0702030302020204" pitchFamily="66" charset="0"/>
              </a:rPr>
              <a:t>Çalışma </a:t>
            </a:r>
            <a:r>
              <a:rPr lang="tr-TR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Saatleri: </a:t>
            </a:r>
            <a:r>
              <a:rPr lang="tr-TR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Çalışanların </a:t>
            </a:r>
            <a:r>
              <a:rPr lang="tr-TR" b="1" dirty="0">
                <a:solidFill>
                  <a:schemeClr val="tx1"/>
                </a:solidFill>
                <a:latin typeface="Comic Sans MS" panose="030F0702030302020204" pitchFamily="66" charset="0"/>
              </a:rPr>
              <a:t>verimli oldukları saatlerde çalışmalarına izin vermek.  </a:t>
            </a:r>
          </a:p>
          <a:p>
            <a:r>
              <a:rPr lang="tr-TR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Fazla </a:t>
            </a:r>
            <a:r>
              <a:rPr lang="tr-TR" b="1" dirty="0">
                <a:solidFill>
                  <a:srgbClr val="00B050"/>
                </a:solidFill>
                <a:latin typeface="Comic Sans MS" panose="030F0702030302020204" pitchFamily="66" charset="0"/>
              </a:rPr>
              <a:t>Mesaiyi Sınırlandırma</a:t>
            </a:r>
            <a:r>
              <a:rPr lang="tr-TR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: </a:t>
            </a:r>
            <a:r>
              <a:rPr lang="tr-TR" b="1" dirty="0">
                <a:solidFill>
                  <a:schemeClr val="tx1"/>
                </a:solidFill>
                <a:latin typeface="Comic Sans MS" panose="030F0702030302020204" pitchFamily="66" charset="0"/>
              </a:rPr>
              <a:t>Zorunlu fazla mesaileri azaltarak çalışanların tükenmişlik yaşamalarını önlemek.  </a:t>
            </a:r>
          </a:p>
          <a:p>
            <a:endParaRPr lang="tr-TR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tr-TR" b="1" dirty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tr-TR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  </a:t>
            </a:r>
            <a:r>
              <a:rPr lang="tr-TR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2</a:t>
            </a:r>
            <a:r>
              <a:rPr lang="tr-TR" b="1" dirty="0">
                <a:solidFill>
                  <a:schemeClr val="tx1"/>
                </a:solidFill>
                <a:latin typeface="Comic Sans MS" panose="030F0702030302020204" pitchFamily="66" charset="0"/>
              </a:rPr>
              <a:t>. Sağlıklı Çalışma Ortamı </a:t>
            </a:r>
            <a:r>
              <a:rPr lang="tr-TR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Sağlama </a:t>
            </a:r>
            <a:endParaRPr lang="tr-TR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r>
              <a:rPr lang="tr-TR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Ergonomik </a:t>
            </a:r>
            <a:r>
              <a:rPr lang="tr-TR" b="1" dirty="0">
                <a:solidFill>
                  <a:srgbClr val="00B050"/>
                </a:solidFill>
                <a:latin typeface="Comic Sans MS" panose="030F0702030302020204" pitchFamily="66" charset="0"/>
              </a:rPr>
              <a:t>Çalışma Alanları</a:t>
            </a:r>
            <a:r>
              <a:rPr lang="tr-TR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: </a:t>
            </a:r>
            <a:r>
              <a:rPr lang="tr-TR" b="1" dirty="0">
                <a:solidFill>
                  <a:schemeClr val="tx1"/>
                </a:solidFill>
                <a:latin typeface="Comic Sans MS" panose="030F0702030302020204" pitchFamily="66" charset="0"/>
              </a:rPr>
              <a:t>Çalışanların fiziksel sağlığını koruyacak uygun masa, sandalye ve bilgisayar ekipmanları sağlamak.  </a:t>
            </a:r>
          </a:p>
          <a:p>
            <a:r>
              <a:rPr lang="tr-TR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Aydınlatma </a:t>
            </a:r>
            <a:r>
              <a:rPr lang="tr-TR" b="1" dirty="0">
                <a:solidFill>
                  <a:srgbClr val="00B050"/>
                </a:solidFill>
                <a:latin typeface="Comic Sans MS" panose="030F0702030302020204" pitchFamily="66" charset="0"/>
              </a:rPr>
              <a:t>ve Havalandırma</a:t>
            </a:r>
            <a:r>
              <a:rPr lang="tr-TR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: </a:t>
            </a:r>
            <a:r>
              <a:rPr lang="tr-TR" b="1" dirty="0">
                <a:solidFill>
                  <a:schemeClr val="tx1"/>
                </a:solidFill>
                <a:latin typeface="Comic Sans MS" panose="030F0702030302020204" pitchFamily="66" charset="0"/>
              </a:rPr>
              <a:t>Doğru ışıklandırma ve temiz hava ile çalışanların odaklanmasını kolaylaştırmak.  </a:t>
            </a:r>
          </a:p>
          <a:p>
            <a:r>
              <a:rPr lang="tr-TR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Dinlenme </a:t>
            </a:r>
            <a:r>
              <a:rPr lang="tr-TR" b="1" dirty="0">
                <a:solidFill>
                  <a:srgbClr val="00B050"/>
                </a:solidFill>
                <a:latin typeface="Comic Sans MS" panose="030F0702030302020204" pitchFamily="66" charset="0"/>
              </a:rPr>
              <a:t>Alanları</a:t>
            </a:r>
            <a:r>
              <a:rPr lang="tr-TR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: </a:t>
            </a:r>
            <a:r>
              <a:rPr lang="tr-TR" b="1" dirty="0">
                <a:solidFill>
                  <a:schemeClr val="tx1"/>
                </a:solidFill>
                <a:latin typeface="Comic Sans MS" panose="030F0702030302020204" pitchFamily="66" charset="0"/>
              </a:rPr>
              <a:t>Çalışanların mola verebileceği konforlu ve sessiz alanlar oluşturmak.  </a:t>
            </a:r>
          </a:p>
          <a:p>
            <a:endParaRPr lang="tr-TR" dirty="0">
              <a:solidFill>
                <a:schemeClr val="tx1"/>
              </a:solidFill>
            </a:endParaRPr>
          </a:p>
          <a:p>
            <a:endParaRPr lang="tr-TR" dirty="0">
              <a:solidFill>
                <a:schemeClr val="tx1"/>
              </a:solidFill>
            </a:endParaRPr>
          </a:p>
        </p:txBody>
      </p:sp>
      <p:pic>
        <p:nvPicPr>
          <p:cNvPr id="8" name="İçerik Yer Tutucusu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12000" y="1473201"/>
            <a:ext cx="4775200" cy="2336799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2000" y="4220250"/>
            <a:ext cx="4775200" cy="2421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3774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791856" y="430146"/>
            <a:ext cx="10307781" cy="844472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>
                <a:latin typeface="Comic Sans MS" panose="030F0702030302020204" pitchFamily="66" charset="0"/>
              </a:rPr>
              <a:t>İŞ YERİNDE KURUMSAL STRES YÖNETİMİ STRATEJİLERİ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00363" y="1564351"/>
            <a:ext cx="6579369" cy="52936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b="1" dirty="0">
                <a:solidFill>
                  <a:schemeClr val="tx1"/>
                </a:solidFill>
              </a:rPr>
              <a:t> </a:t>
            </a:r>
            <a:r>
              <a:rPr lang="tr-TR" b="1" dirty="0" smtClean="0">
                <a:solidFill>
                  <a:schemeClr val="tx1"/>
                </a:solidFill>
              </a:rPr>
              <a:t>    3</a:t>
            </a:r>
            <a:r>
              <a:rPr lang="tr-TR" b="1" dirty="0">
                <a:solidFill>
                  <a:schemeClr val="tx1"/>
                </a:solidFill>
              </a:rPr>
              <a:t>. Çalışan Desteği ve Psikolojik Danışmanlık </a:t>
            </a:r>
            <a:r>
              <a:rPr lang="tr-TR" b="1" dirty="0" smtClean="0">
                <a:solidFill>
                  <a:schemeClr val="tx1"/>
                </a:solidFill>
              </a:rPr>
              <a:t>    </a:t>
            </a:r>
            <a:r>
              <a:rPr lang="tr-TR" b="1" dirty="0" smtClean="0">
                <a:solidFill>
                  <a:schemeClr val="tx1"/>
                </a:solidFill>
              </a:rPr>
              <a:t>Hizmetleri </a:t>
            </a:r>
            <a:endParaRPr lang="tr-TR" b="1" dirty="0">
              <a:solidFill>
                <a:schemeClr val="tx1"/>
              </a:solidFill>
            </a:endParaRPr>
          </a:p>
          <a:p>
            <a:r>
              <a:rPr lang="tr-TR" b="1" dirty="0" smtClean="0">
                <a:solidFill>
                  <a:srgbClr val="00B050"/>
                </a:solidFill>
              </a:rPr>
              <a:t>Psikolojik </a:t>
            </a:r>
            <a:r>
              <a:rPr lang="tr-TR" b="1" dirty="0">
                <a:solidFill>
                  <a:srgbClr val="00B050"/>
                </a:solidFill>
              </a:rPr>
              <a:t>Destek Programları</a:t>
            </a:r>
            <a:r>
              <a:rPr lang="tr-TR" b="1" dirty="0" smtClean="0">
                <a:solidFill>
                  <a:srgbClr val="00B050"/>
                </a:solidFill>
              </a:rPr>
              <a:t>: </a:t>
            </a:r>
            <a:r>
              <a:rPr lang="tr-TR" b="1" dirty="0">
                <a:solidFill>
                  <a:schemeClr val="tx1"/>
                </a:solidFill>
              </a:rPr>
              <a:t>Çalışanlara stres yönetimi, kaygı ve tükenmişlik gibi konularda danışmanlık hizmetleri sunmak.  </a:t>
            </a:r>
          </a:p>
          <a:p>
            <a:r>
              <a:rPr lang="tr-TR" b="1" dirty="0" smtClean="0">
                <a:solidFill>
                  <a:srgbClr val="00B050"/>
                </a:solidFill>
              </a:rPr>
              <a:t>Çalışan </a:t>
            </a:r>
            <a:r>
              <a:rPr lang="tr-TR" b="1" dirty="0">
                <a:solidFill>
                  <a:srgbClr val="00B050"/>
                </a:solidFill>
              </a:rPr>
              <a:t>Destek </a:t>
            </a:r>
            <a:r>
              <a:rPr lang="tr-TR" b="1" dirty="0" smtClean="0">
                <a:solidFill>
                  <a:srgbClr val="00B050"/>
                </a:solidFill>
              </a:rPr>
              <a:t>Programları: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>
                <a:solidFill>
                  <a:schemeClr val="tx1"/>
                </a:solidFill>
              </a:rPr>
              <a:t>Kişisel ve iş hayatındaki sorunlarla başa çıkabilmeleri için çalışanlara rehberlik etmek.  </a:t>
            </a:r>
          </a:p>
          <a:p>
            <a:pPr marL="0" indent="0">
              <a:buNone/>
            </a:pPr>
            <a:r>
              <a:rPr lang="tr-TR" b="1" dirty="0" smtClean="0">
                <a:solidFill>
                  <a:schemeClr val="tx1"/>
                </a:solidFill>
              </a:rPr>
              <a:t>     4</a:t>
            </a:r>
            <a:r>
              <a:rPr lang="tr-TR" b="1" dirty="0">
                <a:solidFill>
                  <a:schemeClr val="tx1"/>
                </a:solidFill>
              </a:rPr>
              <a:t>. Açık İletişim ve Destekleyici Yönetim </a:t>
            </a:r>
            <a:r>
              <a:rPr lang="tr-TR" b="1" dirty="0" smtClean="0">
                <a:solidFill>
                  <a:schemeClr val="tx1"/>
                </a:solidFill>
              </a:rPr>
              <a:t>Kültürü  </a:t>
            </a:r>
            <a:endParaRPr lang="tr-TR" b="1" dirty="0">
              <a:solidFill>
                <a:schemeClr val="tx1"/>
              </a:solidFill>
            </a:endParaRPr>
          </a:p>
          <a:p>
            <a:r>
              <a:rPr lang="tr-TR" b="1" dirty="0" smtClean="0">
                <a:solidFill>
                  <a:srgbClr val="00B050"/>
                </a:solidFill>
              </a:rPr>
              <a:t>Geri </a:t>
            </a:r>
            <a:r>
              <a:rPr lang="tr-TR" b="1" dirty="0">
                <a:solidFill>
                  <a:srgbClr val="00B050"/>
                </a:solidFill>
              </a:rPr>
              <a:t>Bildirim Mekanizmaları</a:t>
            </a:r>
            <a:r>
              <a:rPr lang="tr-TR" b="1" dirty="0" smtClean="0">
                <a:solidFill>
                  <a:srgbClr val="00B050"/>
                </a:solidFill>
              </a:rPr>
              <a:t>: </a:t>
            </a:r>
            <a:r>
              <a:rPr lang="tr-TR" b="1" dirty="0">
                <a:solidFill>
                  <a:schemeClr val="tx1"/>
                </a:solidFill>
              </a:rPr>
              <a:t>Çalışanların fikirlerini özgürce paylaşabileceği ortamlar oluşturmak.  </a:t>
            </a:r>
          </a:p>
          <a:p>
            <a:r>
              <a:rPr lang="tr-TR" b="1" dirty="0" smtClean="0">
                <a:solidFill>
                  <a:srgbClr val="00B050"/>
                </a:solidFill>
              </a:rPr>
              <a:t>Yönetici </a:t>
            </a:r>
            <a:r>
              <a:rPr lang="tr-TR" b="1" dirty="0">
                <a:solidFill>
                  <a:srgbClr val="00B050"/>
                </a:solidFill>
              </a:rPr>
              <a:t>Eğitimleri</a:t>
            </a:r>
            <a:r>
              <a:rPr lang="tr-TR" b="1" dirty="0" smtClean="0">
                <a:solidFill>
                  <a:srgbClr val="00B050"/>
                </a:solidFill>
              </a:rPr>
              <a:t>: </a:t>
            </a:r>
            <a:r>
              <a:rPr lang="tr-TR" b="1" dirty="0">
                <a:solidFill>
                  <a:schemeClr val="tx1"/>
                </a:solidFill>
              </a:rPr>
              <a:t>Liderlere stres yönetimi ve çalışan desteği konusunda eğitim vermek.  </a:t>
            </a:r>
          </a:p>
          <a:p>
            <a:r>
              <a:rPr lang="tr-TR" b="1" dirty="0" smtClean="0">
                <a:solidFill>
                  <a:srgbClr val="00B050"/>
                </a:solidFill>
              </a:rPr>
              <a:t>Düzenli </a:t>
            </a:r>
            <a:r>
              <a:rPr lang="tr-TR" b="1" dirty="0">
                <a:solidFill>
                  <a:srgbClr val="00B050"/>
                </a:solidFill>
              </a:rPr>
              <a:t>Çalışan Anketleri</a:t>
            </a:r>
            <a:r>
              <a:rPr lang="tr-TR" b="1" dirty="0" smtClean="0">
                <a:solidFill>
                  <a:srgbClr val="00B050"/>
                </a:solidFill>
              </a:rPr>
              <a:t>: </a:t>
            </a:r>
            <a:r>
              <a:rPr lang="tr-TR" b="1" dirty="0">
                <a:solidFill>
                  <a:schemeClr val="tx1"/>
                </a:solidFill>
              </a:rPr>
              <a:t>İş ortamındaki stres kaynaklarını belirlemek ve çözüm üretmek için çalışanların görüşlerini almak. </a:t>
            </a:r>
          </a:p>
          <a:p>
            <a:endParaRPr lang="tr-TR" dirty="0">
              <a:solidFill>
                <a:schemeClr val="tx1"/>
              </a:solidFill>
            </a:endParaRPr>
          </a:p>
        </p:txBody>
      </p:sp>
      <p:pic>
        <p:nvPicPr>
          <p:cNvPr id="8" name="İçerik Yer Tutucusu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79732" y="1564351"/>
            <a:ext cx="4740719" cy="2389582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9732" y="4164676"/>
            <a:ext cx="4740719" cy="2435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6550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791856" y="430146"/>
            <a:ext cx="10307781" cy="844472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>
                <a:latin typeface="Comic Sans MS" panose="030F0702030302020204" pitchFamily="66" charset="0"/>
              </a:rPr>
              <a:t>İŞ YERİNDE KURUMSAL STRES YÖNETİMİ STRATEJİLERİ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00364" y="1579419"/>
            <a:ext cx="6024880" cy="527858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r-TR" b="1" dirty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tr-TR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  </a:t>
            </a:r>
            <a:r>
              <a:rPr lang="tr-TR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5</a:t>
            </a:r>
            <a:r>
              <a:rPr lang="tr-TR" b="1" dirty="0">
                <a:solidFill>
                  <a:schemeClr val="tx1"/>
                </a:solidFill>
                <a:latin typeface="Comic Sans MS" panose="030F0702030302020204" pitchFamily="66" charset="0"/>
              </a:rPr>
              <a:t>. İş Yükünü Dengeli </a:t>
            </a:r>
            <a:r>
              <a:rPr lang="tr-TR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Dağıtma</a:t>
            </a:r>
            <a:endParaRPr lang="tr-TR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r>
              <a:rPr lang="tr-TR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Adil </a:t>
            </a:r>
            <a:r>
              <a:rPr lang="tr-TR" b="1" dirty="0">
                <a:solidFill>
                  <a:srgbClr val="00B050"/>
                </a:solidFill>
                <a:latin typeface="Comic Sans MS" panose="030F0702030302020204" pitchFamily="66" charset="0"/>
              </a:rPr>
              <a:t>Görev Dağılımı</a:t>
            </a:r>
            <a:r>
              <a:rPr lang="tr-TR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: </a:t>
            </a:r>
            <a:r>
              <a:rPr lang="tr-TR" b="1" dirty="0">
                <a:solidFill>
                  <a:schemeClr val="tx1"/>
                </a:solidFill>
                <a:latin typeface="Comic Sans MS" panose="030F0702030302020204" pitchFamily="66" charset="0"/>
              </a:rPr>
              <a:t>Çalışanların aşırı iş yükü altında kalmasını önlemek.  </a:t>
            </a:r>
          </a:p>
          <a:p>
            <a:r>
              <a:rPr lang="tr-TR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Yetkilendirme </a:t>
            </a:r>
            <a:r>
              <a:rPr lang="tr-TR" b="1" dirty="0">
                <a:solidFill>
                  <a:srgbClr val="00B050"/>
                </a:solidFill>
                <a:latin typeface="Comic Sans MS" panose="030F0702030302020204" pitchFamily="66" charset="0"/>
              </a:rPr>
              <a:t>ve Sorumluluk </a:t>
            </a:r>
            <a:r>
              <a:rPr lang="tr-TR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Paylaşımı: </a:t>
            </a:r>
            <a:r>
              <a:rPr lang="tr-TR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Çalışanların </a:t>
            </a:r>
            <a:r>
              <a:rPr lang="tr-TR" b="1" dirty="0">
                <a:solidFill>
                  <a:schemeClr val="tx1"/>
                </a:solidFill>
                <a:latin typeface="Comic Sans MS" panose="030F0702030302020204" pitchFamily="66" charset="0"/>
              </a:rPr>
              <a:t>kendi görevlerini yönetme konusunda daha fazla kontrol sahibi olmalarını sağlamak.  </a:t>
            </a:r>
          </a:p>
          <a:p>
            <a:r>
              <a:rPr lang="tr-TR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İşe </a:t>
            </a:r>
            <a:r>
              <a:rPr lang="tr-TR" b="1" dirty="0">
                <a:solidFill>
                  <a:srgbClr val="00B050"/>
                </a:solidFill>
                <a:latin typeface="Comic Sans MS" panose="030F0702030302020204" pitchFamily="66" charset="0"/>
              </a:rPr>
              <a:t>Yeni Alım</a:t>
            </a:r>
            <a:r>
              <a:rPr lang="tr-TR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: </a:t>
            </a:r>
            <a:r>
              <a:rPr lang="tr-TR" b="1" dirty="0">
                <a:solidFill>
                  <a:schemeClr val="tx1"/>
                </a:solidFill>
                <a:latin typeface="Comic Sans MS" panose="030F0702030302020204" pitchFamily="66" charset="0"/>
              </a:rPr>
              <a:t>Yetersiz insan kaynağı nedeniyle mevcut çalışanların aşırı yüklenmesini önlemek için gerekli pozisyonları doldurmak. </a:t>
            </a:r>
            <a:endParaRPr lang="tr-TR" b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tr-TR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endParaRPr lang="tr-TR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tr-TR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 </a:t>
            </a:r>
            <a:r>
              <a:rPr lang="tr-TR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tr-TR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6</a:t>
            </a:r>
            <a:r>
              <a:rPr lang="tr-TR" b="1" dirty="0">
                <a:solidFill>
                  <a:schemeClr val="tx1"/>
                </a:solidFill>
                <a:latin typeface="Comic Sans MS" panose="030F0702030302020204" pitchFamily="66" charset="0"/>
              </a:rPr>
              <a:t>. Eğitim ve Gelişim </a:t>
            </a:r>
            <a:r>
              <a:rPr lang="tr-TR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Programları</a:t>
            </a:r>
            <a:endParaRPr lang="tr-TR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r>
              <a:rPr lang="tr-TR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Stres </a:t>
            </a:r>
            <a:r>
              <a:rPr lang="tr-TR" b="1" dirty="0">
                <a:solidFill>
                  <a:srgbClr val="00B050"/>
                </a:solidFill>
                <a:latin typeface="Comic Sans MS" panose="030F0702030302020204" pitchFamily="66" charset="0"/>
              </a:rPr>
              <a:t>Yönetimi Eğitimleri</a:t>
            </a:r>
            <a:r>
              <a:rPr lang="tr-TR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: </a:t>
            </a:r>
            <a:r>
              <a:rPr lang="tr-TR" b="1" dirty="0">
                <a:solidFill>
                  <a:schemeClr val="tx1"/>
                </a:solidFill>
                <a:latin typeface="Comic Sans MS" panose="030F0702030302020204" pitchFamily="66" charset="0"/>
              </a:rPr>
              <a:t>Çalışanlara stresle başa çıkma teknikleri öğretmek.  </a:t>
            </a:r>
          </a:p>
          <a:p>
            <a:r>
              <a:rPr lang="tr-TR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Zaman </a:t>
            </a:r>
            <a:r>
              <a:rPr lang="tr-TR" b="1" dirty="0">
                <a:solidFill>
                  <a:srgbClr val="00B050"/>
                </a:solidFill>
                <a:latin typeface="Comic Sans MS" panose="030F0702030302020204" pitchFamily="66" charset="0"/>
              </a:rPr>
              <a:t>Yönetimi ve Verimlilik Eğitimleri</a:t>
            </a:r>
            <a:r>
              <a:rPr lang="tr-TR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: </a:t>
            </a:r>
            <a:r>
              <a:rPr lang="tr-TR" b="1" dirty="0">
                <a:solidFill>
                  <a:schemeClr val="tx1"/>
                </a:solidFill>
                <a:latin typeface="Comic Sans MS" panose="030F0702030302020204" pitchFamily="66" charset="0"/>
              </a:rPr>
              <a:t>Çalışanların işlerini daha etkili ve stressiz bir şekilde yönetmelerini sağlamak.  </a:t>
            </a:r>
          </a:p>
          <a:p>
            <a:r>
              <a:rPr lang="tr-TR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Liderlik </a:t>
            </a:r>
            <a:r>
              <a:rPr lang="tr-TR" b="1" dirty="0">
                <a:solidFill>
                  <a:srgbClr val="00B050"/>
                </a:solidFill>
                <a:latin typeface="Comic Sans MS" panose="030F0702030302020204" pitchFamily="66" charset="0"/>
              </a:rPr>
              <a:t>ve Kişisel Gelişim Eğitimleri</a:t>
            </a:r>
            <a:r>
              <a:rPr lang="tr-TR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: </a:t>
            </a:r>
            <a:r>
              <a:rPr lang="tr-TR" b="1" dirty="0">
                <a:solidFill>
                  <a:schemeClr val="tx1"/>
                </a:solidFill>
                <a:latin typeface="Comic Sans MS" panose="030F0702030302020204" pitchFamily="66" charset="0"/>
              </a:rPr>
              <a:t>Çalışanların kariyer gelişimlerine destek olmak.  </a:t>
            </a:r>
          </a:p>
          <a:p>
            <a:endParaRPr lang="tr-TR" dirty="0">
              <a:solidFill>
                <a:schemeClr val="tx1"/>
              </a:solidFill>
            </a:endParaRPr>
          </a:p>
          <a:p>
            <a:endParaRPr lang="tr-TR" dirty="0">
              <a:solidFill>
                <a:schemeClr val="tx1"/>
              </a:solidFill>
            </a:endParaRPr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82444" y="1579419"/>
            <a:ext cx="4680065" cy="2419004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2444" y="4303224"/>
            <a:ext cx="4680065" cy="2479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4241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791856" y="430146"/>
            <a:ext cx="10307781" cy="844472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>
                <a:latin typeface="Comic Sans MS" panose="030F0702030302020204" pitchFamily="66" charset="0"/>
              </a:rPr>
              <a:t>İŞ YERİNDE KURUMSAL STRES YÖNETİMİ STRATEJİLERİ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00364" y="1629295"/>
            <a:ext cx="6390640" cy="522870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r-TR" b="1" dirty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tr-TR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  </a:t>
            </a:r>
            <a:r>
              <a:rPr lang="tr-TR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7</a:t>
            </a:r>
            <a:r>
              <a:rPr lang="tr-TR" b="1" dirty="0">
                <a:solidFill>
                  <a:schemeClr val="tx1"/>
                </a:solidFill>
                <a:latin typeface="Comic Sans MS" panose="030F0702030302020204" pitchFamily="66" charset="0"/>
              </a:rPr>
              <a:t>. Çalışanları Motive Eden ve Ödüllendiren </a:t>
            </a:r>
            <a:r>
              <a:rPr lang="tr-TR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Programlar </a:t>
            </a:r>
            <a:endParaRPr lang="tr-TR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r>
              <a:rPr lang="tr-TR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Başarı </a:t>
            </a:r>
            <a:r>
              <a:rPr lang="tr-TR" b="1" dirty="0">
                <a:solidFill>
                  <a:srgbClr val="00B050"/>
                </a:solidFill>
                <a:latin typeface="Comic Sans MS" panose="030F0702030302020204" pitchFamily="66" charset="0"/>
              </a:rPr>
              <a:t>ve Performans Ödülleri</a:t>
            </a:r>
            <a:r>
              <a:rPr lang="tr-TR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: </a:t>
            </a:r>
            <a:r>
              <a:rPr lang="tr-TR" b="1" dirty="0">
                <a:solidFill>
                  <a:schemeClr val="tx1"/>
                </a:solidFill>
                <a:latin typeface="Comic Sans MS" panose="030F0702030302020204" pitchFamily="66" charset="0"/>
              </a:rPr>
              <a:t>Çalışanların çabalarının takdir edildiğini hissettirmek.  </a:t>
            </a:r>
          </a:p>
          <a:p>
            <a:r>
              <a:rPr lang="tr-TR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Sosyal </a:t>
            </a:r>
            <a:r>
              <a:rPr lang="tr-TR" b="1" dirty="0">
                <a:solidFill>
                  <a:srgbClr val="00B050"/>
                </a:solidFill>
                <a:latin typeface="Comic Sans MS" panose="030F0702030302020204" pitchFamily="66" charset="0"/>
              </a:rPr>
              <a:t>Etkinlikler ve Takım Çalışması Aktiviteleri</a:t>
            </a:r>
            <a:r>
              <a:rPr lang="tr-TR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: </a:t>
            </a:r>
            <a:r>
              <a:rPr lang="tr-TR" b="1" dirty="0">
                <a:solidFill>
                  <a:schemeClr val="tx1"/>
                </a:solidFill>
                <a:latin typeface="Comic Sans MS" panose="030F0702030302020204" pitchFamily="66" charset="0"/>
              </a:rPr>
              <a:t>Çalışanların kaynaşmasını sağlayan sosyal organizasyonlar düzenlemek.  </a:t>
            </a:r>
          </a:p>
          <a:p>
            <a:r>
              <a:rPr lang="tr-TR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İzin </a:t>
            </a:r>
            <a:r>
              <a:rPr lang="tr-TR" b="1" dirty="0">
                <a:solidFill>
                  <a:srgbClr val="00B050"/>
                </a:solidFill>
                <a:latin typeface="Comic Sans MS" panose="030F0702030302020204" pitchFamily="66" charset="0"/>
              </a:rPr>
              <a:t>ve Tatil Politikalarının Gözden Geçirilmesi</a:t>
            </a:r>
            <a:r>
              <a:rPr lang="tr-TR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: </a:t>
            </a:r>
            <a:r>
              <a:rPr lang="tr-TR" b="1" dirty="0">
                <a:solidFill>
                  <a:schemeClr val="tx1"/>
                </a:solidFill>
                <a:latin typeface="Comic Sans MS" panose="030F0702030302020204" pitchFamily="66" charset="0"/>
              </a:rPr>
              <a:t>Çalışanların dinlenme sürelerini artırarak stres seviyelerini azaltmak.  </a:t>
            </a:r>
          </a:p>
          <a:p>
            <a:endParaRPr lang="tr-TR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tr-TR" b="1" dirty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tr-TR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  </a:t>
            </a:r>
            <a:r>
              <a:rPr lang="tr-TR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8</a:t>
            </a:r>
            <a:r>
              <a:rPr lang="tr-TR" b="1" dirty="0">
                <a:solidFill>
                  <a:schemeClr val="tx1"/>
                </a:solidFill>
                <a:latin typeface="Comic Sans MS" panose="030F0702030302020204" pitchFamily="66" charset="0"/>
              </a:rPr>
              <a:t>. Fiziksel ve Ruhsal Sağlığı Destekleyen </a:t>
            </a:r>
            <a:r>
              <a:rPr lang="tr-TR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Programlar  </a:t>
            </a:r>
            <a:endParaRPr lang="tr-TR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r>
              <a:rPr lang="tr-TR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Spor </a:t>
            </a:r>
            <a:r>
              <a:rPr lang="tr-TR" b="1" dirty="0">
                <a:solidFill>
                  <a:srgbClr val="00B050"/>
                </a:solidFill>
                <a:latin typeface="Comic Sans MS" panose="030F0702030302020204" pitchFamily="66" charset="0"/>
              </a:rPr>
              <a:t>ve Egzersiz İmkanları</a:t>
            </a:r>
            <a:r>
              <a:rPr lang="tr-TR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: </a:t>
            </a:r>
            <a:r>
              <a:rPr lang="tr-TR" b="1" dirty="0">
                <a:solidFill>
                  <a:schemeClr val="tx1"/>
                </a:solidFill>
                <a:latin typeface="Comic Sans MS" panose="030F0702030302020204" pitchFamily="66" charset="0"/>
              </a:rPr>
              <a:t>Çalışanların iş yerinde veya dışında spor yapmalarını teşvik eden programlar sunmak.  </a:t>
            </a:r>
          </a:p>
          <a:p>
            <a:r>
              <a:rPr lang="tr-TR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Meditasyon </a:t>
            </a:r>
            <a:r>
              <a:rPr lang="tr-TR" b="1" dirty="0">
                <a:solidFill>
                  <a:srgbClr val="00B050"/>
                </a:solidFill>
                <a:latin typeface="Comic Sans MS" panose="030F0702030302020204" pitchFamily="66" charset="0"/>
              </a:rPr>
              <a:t>ve Yoga Programları</a:t>
            </a:r>
            <a:r>
              <a:rPr lang="tr-TR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: </a:t>
            </a:r>
            <a:r>
              <a:rPr lang="tr-TR" b="1" dirty="0">
                <a:solidFill>
                  <a:schemeClr val="tx1"/>
                </a:solidFill>
                <a:latin typeface="Comic Sans MS" panose="030F0702030302020204" pitchFamily="66" charset="0"/>
              </a:rPr>
              <a:t>Stresi azaltan aktiviteler düzenlemek.  </a:t>
            </a:r>
          </a:p>
          <a:p>
            <a:r>
              <a:rPr lang="tr-TR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Sağlıklı </a:t>
            </a:r>
            <a:r>
              <a:rPr lang="tr-TR" b="1" dirty="0">
                <a:solidFill>
                  <a:srgbClr val="00B050"/>
                </a:solidFill>
                <a:latin typeface="Comic Sans MS" panose="030F0702030302020204" pitchFamily="66" charset="0"/>
              </a:rPr>
              <a:t>Beslenme Desteği</a:t>
            </a:r>
            <a:r>
              <a:rPr lang="tr-TR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: </a:t>
            </a:r>
            <a:r>
              <a:rPr lang="tr-TR" b="1" dirty="0">
                <a:solidFill>
                  <a:schemeClr val="tx1"/>
                </a:solidFill>
                <a:latin typeface="Comic Sans MS" panose="030F0702030302020204" pitchFamily="66" charset="0"/>
              </a:rPr>
              <a:t>İş yerinde sağlıklı yiyecek ve içecek seçenekleri sunmak. </a:t>
            </a:r>
          </a:p>
          <a:p>
            <a:endParaRPr lang="tr-TR" dirty="0">
              <a:solidFill>
                <a:schemeClr val="tx1"/>
              </a:solidFill>
            </a:endParaRPr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448002" y="1546168"/>
            <a:ext cx="4330931" cy="2277687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003" y="4294800"/>
            <a:ext cx="4447310" cy="223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8266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629294" y="731520"/>
            <a:ext cx="10274531" cy="61264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3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"Unutmayalım ki iş yerinde stres, tamamen yok edemesek de yönetilebilir bir </a:t>
            </a:r>
            <a:r>
              <a:rPr lang="tr-TR" sz="32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durumdur.</a:t>
            </a:r>
          </a:p>
          <a:p>
            <a:pPr marL="0" indent="0">
              <a:buNone/>
            </a:pPr>
            <a:r>
              <a:rPr lang="tr-TR" sz="32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Önemli olan;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32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tr-TR" sz="3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S</a:t>
            </a:r>
            <a:r>
              <a:rPr lang="tr-TR" sz="32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tresi </a:t>
            </a:r>
            <a:r>
              <a:rPr lang="tr-TR" sz="3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fark </a:t>
            </a:r>
            <a:r>
              <a:rPr lang="tr-TR" sz="32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etmek,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32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Nedenlerini </a:t>
            </a:r>
            <a:r>
              <a:rPr lang="tr-TR" sz="3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doğru analiz </a:t>
            </a:r>
            <a:r>
              <a:rPr lang="tr-TR" sz="32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etmek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32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Hem </a:t>
            </a:r>
            <a:r>
              <a:rPr lang="tr-TR" sz="3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bireysel </a:t>
            </a:r>
            <a:r>
              <a:rPr lang="tr-TR" sz="32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hem de </a:t>
            </a:r>
            <a:r>
              <a:rPr lang="tr-TR" sz="3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kurumsal düzeyde sağlıklı çözümler üretmektir. </a:t>
            </a:r>
            <a:endParaRPr lang="tr-TR" sz="3200" b="1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tr-TR" sz="32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Daha </a:t>
            </a:r>
            <a:r>
              <a:rPr lang="tr-TR" sz="3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dengeli, daha verimli ve daha mutlu bir iş hayatı için stresle başa çıkmayı öğrenmek hepimizin sorumluluğudur."</a:t>
            </a:r>
          </a:p>
        </p:txBody>
      </p:sp>
      <p:sp>
        <p:nvSpPr>
          <p:cNvPr id="5" name="Gülen Yüz 4"/>
          <p:cNvSpPr/>
          <p:nvPr/>
        </p:nvSpPr>
        <p:spPr>
          <a:xfrm>
            <a:off x="7710055" y="6055806"/>
            <a:ext cx="465512" cy="423949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Gülen Yüz 7"/>
          <p:cNvSpPr/>
          <p:nvPr/>
        </p:nvSpPr>
        <p:spPr>
          <a:xfrm>
            <a:off x="8850283" y="6055806"/>
            <a:ext cx="465512" cy="423949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Gülen Yüz 8"/>
          <p:cNvSpPr/>
          <p:nvPr/>
        </p:nvSpPr>
        <p:spPr>
          <a:xfrm>
            <a:off x="9990511" y="6055806"/>
            <a:ext cx="465512" cy="423949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387101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6211"/>
            <a:ext cx="12192000" cy="6001789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0" y="0"/>
            <a:ext cx="12192000" cy="10275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8000" i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D</a:t>
            </a:r>
            <a:r>
              <a:rPr lang="tr-TR" sz="8000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İ</a:t>
            </a:r>
            <a:r>
              <a:rPr lang="tr-TR" sz="8000" i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N</a:t>
            </a:r>
            <a:r>
              <a:rPr lang="tr-TR" sz="8000" i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L</a:t>
            </a:r>
            <a:r>
              <a:rPr lang="tr-TR" sz="8000" i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E</a:t>
            </a:r>
            <a:r>
              <a:rPr lang="tr-TR" sz="8000" i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D</a:t>
            </a:r>
            <a:r>
              <a:rPr lang="tr-TR" sz="8000" i="1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İ</a:t>
            </a:r>
            <a:r>
              <a:rPr lang="tr-TR" sz="8000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Ğ</a:t>
            </a:r>
            <a:r>
              <a:rPr lang="tr-TR" sz="8000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İ</a:t>
            </a:r>
            <a:r>
              <a:rPr lang="tr-TR" sz="8000" i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N</a:t>
            </a:r>
            <a:r>
              <a:rPr lang="tr-TR" sz="80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İ</a:t>
            </a:r>
            <a:r>
              <a:rPr lang="tr-TR" sz="8000" i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Z</a:t>
            </a:r>
            <a:r>
              <a:rPr lang="tr-TR" sz="8000" i="1" dirty="0" smtClean="0">
                <a:latin typeface="Comic Sans MS" panose="030F0702030302020204" pitchFamily="66" charset="0"/>
              </a:rPr>
              <a:t> </a:t>
            </a:r>
            <a:r>
              <a:rPr lang="tr-TR" sz="8000" i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İ</a:t>
            </a:r>
            <a:r>
              <a:rPr lang="tr-TR" sz="8000" i="1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Ç</a:t>
            </a:r>
            <a:r>
              <a:rPr lang="tr-TR" sz="8000" i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İ</a:t>
            </a:r>
            <a:r>
              <a:rPr lang="tr-TR" sz="8000" i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N</a:t>
            </a:r>
            <a:r>
              <a:rPr lang="tr-TR" sz="8000" i="1" dirty="0" smtClean="0">
                <a:latin typeface="Comic Sans MS" panose="030F0702030302020204" pitchFamily="66" charset="0"/>
              </a:rPr>
              <a:t> </a:t>
            </a:r>
            <a:endParaRPr lang="tr-TR" sz="8000" i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893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514764" y="624109"/>
            <a:ext cx="10677236" cy="909127"/>
          </a:xfrm>
        </p:spPr>
        <p:txBody>
          <a:bodyPr>
            <a:normAutofit/>
          </a:bodyPr>
          <a:lstStyle/>
          <a:p>
            <a:r>
              <a:rPr lang="tr-TR" sz="3200" b="1" dirty="0">
                <a:latin typeface="Comic Sans MS" panose="030F0702030302020204" pitchFamily="66" charset="0"/>
              </a:rPr>
              <a:t>İŞ YERİNDE STRESİN NEDENLERİ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22036" y="1533236"/>
            <a:ext cx="5172364" cy="3454400"/>
          </a:xfrm>
        </p:spPr>
        <p:txBody>
          <a:bodyPr>
            <a:normAutofit fontScale="92500" lnSpcReduction="10000"/>
          </a:bodyPr>
          <a:lstStyle/>
          <a:p>
            <a:r>
              <a:rPr lang="tr-TR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1. Bireysel </a:t>
            </a:r>
            <a:r>
              <a:rPr lang="tr-TR" sz="24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Nedenler</a:t>
            </a:r>
          </a:p>
          <a:p>
            <a:r>
              <a:rPr lang="es-ES" sz="2400" b="1" dirty="0">
                <a:latin typeface="Comic Sans MS" panose="030F0702030302020204" pitchFamily="66" charset="0"/>
              </a:rPr>
              <a:t>a) Kişilik Yapısı ve Stres </a:t>
            </a:r>
            <a:r>
              <a:rPr lang="es-ES" sz="2400" b="1" dirty="0" smtClean="0">
                <a:latin typeface="Comic Sans MS" panose="030F0702030302020204" pitchFamily="66" charset="0"/>
              </a:rPr>
              <a:t>Algısı</a:t>
            </a:r>
            <a:endParaRPr lang="tr-TR" sz="2400" b="1" dirty="0" smtClean="0">
              <a:latin typeface="Comic Sans MS" panose="030F0702030302020204" pitchFamily="66" charset="0"/>
            </a:endParaRPr>
          </a:p>
          <a:p>
            <a:r>
              <a:rPr lang="tr-TR" sz="2400" b="1" dirty="0">
                <a:latin typeface="Comic Sans MS" panose="030F0702030302020204" pitchFamily="66" charset="0"/>
              </a:rPr>
              <a:t>b) İş ve Özel Hayat </a:t>
            </a:r>
            <a:r>
              <a:rPr lang="tr-TR" sz="2400" b="1" dirty="0" smtClean="0">
                <a:latin typeface="Comic Sans MS" panose="030F0702030302020204" pitchFamily="66" charset="0"/>
              </a:rPr>
              <a:t>Dengesi</a:t>
            </a:r>
            <a:endParaRPr lang="tr-TR" sz="2400" b="1" dirty="0">
              <a:latin typeface="Comic Sans MS" panose="030F0702030302020204" pitchFamily="66" charset="0"/>
            </a:endParaRPr>
          </a:p>
          <a:p>
            <a:r>
              <a:rPr lang="tr-TR" sz="2400" b="1" dirty="0">
                <a:latin typeface="Comic Sans MS" panose="030F0702030302020204" pitchFamily="66" charset="0"/>
              </a:rPr>
              <a:t>c) Fiziksel ve Ruhsal Sağlık </a:t>
            </a:r>
            <a:r>
              <a:rPr lang="tr-TR" sz="2400" b="1" dirty="0" smtClean="0">
                <a:latin typeface="Comic Sans MS" panose="030F0702030302020204" pitchFamily="66" charset="0"/>
              </a:rPr>
              <a:t>Durumu</a:t>
            </a:r>
          </a:p>
          <a:p>
            <a:r>
              <a:rPr lang="tr-TR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d) Zaman Yönetimi ve Organizasyon </a:t>
            </a:r>
            <a:r>
              <a:rPr lang="tr-TR" sz="2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Yeteneği</a:t>
            </a:r>
          </a:p>
          <a:p>
            <a:r>
              <a:rPr lang="tr-TR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e) Kişisel Beklentiler ve Motivasyon</a:t>
            </a:r>
          </a:p>
          <a:p>
            <a:pPr marL="0" indent="0">
              <a:buNone/>
            </a:pPr>
            <a:endParaRPr lang="tr-TR" sz="2400" dirty="0">
              <a:solidFill>
                <a:srgbClr val="00B050"/>
              </a:solidFill>
            </a:endParaRPr>
          </a:p>
          <a:p>
            <a:endParaRPr lang="tr-TR" sz="2400" b="1" dirty="0">
              <a:latin typeface="Comic Sans MS" panose="030F0702030302020204" pitchFamily="66" charset="0"/>
            </a:endParaRPr>
          </a:p>
          <a:p>
            <a:endParaRPr lang="tr-TR" sz="2400" b="1" dirty="0" smtClean="0">
              <a:latin typeface="Comic Sans MS" panose="030F0702030302020204" pitchFamily="66" charset="0"/>
            </a:endParaRP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5698836" y="1524000"/>
            <a:ext cx="6326909" cy="5333999"/>
          </a:xfrm>
        </p:spPr>
        <p:txBody>
          <a:bodyPr>
            <a:normAutofit fontScale="92500" lnSpcReduction="10000"/>
          </a:bodyPr>
          <a:lstStyle/>
          <a:p>
            <a:r>
              <a:rPr lang="tr-TR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2. Kurumsal Nedenler</a:t>
            </a:r>
          </a:p>
          <a:p>
            <a:r>
              <a:rPr lang="tr-TR" sz="2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</a:t>
            </a:r>
            <a:r>
              <a:rPr lang="tr-TR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) İş Yükü ve Çalışma Saatleri</a:t>
            </a:r>
          </a:p>
          <a:p>
            <a:r>
              <a:rPr lang="tr-TR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b) Yönetim Tarzı ve </a:t>
            </a:r>
            <a:r>
              <a:rPr lang="tr-TR" sz="2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Liderlik</a:t>
            </a:r>
          </a:p>
          <a:p>
            <a:r>
              <a:rPr lang="tr-TR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c) İş Tanımı ve Rol Belirsizliği</a:t>
            </a:r>
          </a:p>
          <a:p>
            <a:r>
              <a:rPr lang="tr-TR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d) Çalışma Ortamı ve Organizasyon </a:t>
            </a:r>
            <a:r>
              <a:rPr lang="tr-TR" sz="2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Kültürü</a:t>
            </a:r>
          </a:p>
          <a:p>
            <a:r>
              <a:rPr lang="tr-TR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e) İş Güvencesi ve Kariyer Gelişimi</a:t>
            </a:r>
          </a:p>
          <a:p>
            <a:endParaRPr lang="tr-TR" sz="24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8835" y="4447309"/>
            <a:ext cx="5357091" cy="2410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151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25600" y="623637"/>
            <a:ext cx="10566399" cy="939327"/>
          </a:xfrm>
        </p:spPr>
        <p:txBody>
          <a:bodyPr>
            <a:normAutofit fontScale="90000"/>
          </a:bodyPr>
          <a:lstStyle/>
          <a:p>
            <a:r>
              <a:rPr lang="tr-TR" sz="3200" b="1" dirty="0">
                <a:latin typeface="Comic Sans MS" panose="030F0702030302020204" pitchFamily="66" charset="0"/>
              </a:rPr>
              <a:t>👤 1-İŞ YERİNDE STRESİN BİREYSEL </a:t>
            </a:r>
            <a:r>
              <a:rPr lang="tr-TR" sz="3200" b="1" dirty="0" smtClean="0">
                <a:latin typeface="Comic Sans MS" panose="030F0702030302020204" pitchFamily="66" charset="0"/>
              </a:rPr>
              <a:t>NEDENLERİ</a:t>
            </a:r>
            <a:endParaRPr lang="tr-TR" sz="3200" b="1" dirty="0">
              <a:latin typeface="Comic Sans MS" panose="030F0702030302020204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26836" y="1838036"/>
            <a:ext cx="8438140" cy="49137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0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 a1) </a:t>
            </a:r>
            <a:r>
              <a:rPr lang="tr-TR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Kişilik Yapısı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000" b="1" dirty="0">
                <a:latin typeface="Comic Sans MS" panose="030F0702030302020204" pitchFamily="66" charset="0"/>
              </a:rPr>
              <a:t>Mükemmeliyetçi, rekabetçi ve aceleci kişiler daha fazla stres yaşar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000" b="1" dirty="0">
                <a:latin typeface="Comic Sans MS" panose="030F0702030302020204" pitchFamily="66" charset="0"/>
              </a:rPr>
              <a:t>A tipi kişilik yapısına sahip bireyler strese daha yatkındır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000" b="1" dirty="0">
                <a:latin typeface="Comic Sans MS" panose="030F0702030302020204" pitchFamily="66" charset="0"/>
              </a:rPr>
              <a:t>Esnek ve sabırlı kişiler stresle daha kolay baş eder</a:t>
            </a:r>
          </a:p>
          <a:p>
            <a:endParaRPr lang="tr-TR" sz="2000" b="1" dirty="0">
              <a:latin typeface="Comic Sans MS" panose="030F0702030302020204" pitchFamily="66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265382" y="4186674"/>
            <a:ext cx="55972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rgbClr val="00B050"/>
                </a:solidFill>
                <a:latin typeface="Comic Sans MS" panose="030F0702030302020204" pitchFamily="66" charset="0"/>
              </a:rPr>
              <a:t>a</a:t>
            </a:r>
            <a:r>
              <a:rPr lang="tr-TR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2) </a:t>
            </a:r>
            <a:r>
              <a:rPr lang="tr-TR" b="1" dirty="0">
                <a:solidFill>
                  <a:srgbClr val="00B050"/>
                </a:solidFill>
                <a:latin typeface="Comic Sans MS" panose="030F0702030302020204" pitchFamily="66" charset="0"/>
              </a:rPr>
              <a:t>Stres Algısı</a:t>
            </a: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tr-TR" b="1" dirty="0">
                <a:latin typeface="Comic Sans MS" panose="030F0702030302020204" pitchFamily="66" charset="0"/>
              </a:rPr>
              <a:t>Aynı durum farklı kişilerde farklı stres düzeyi yaratır </a:t>
            </a: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tr-TR" b="1" dirty="0">
                <a:latin typeface="Comic Sans MS" panose="030F0702030302020204" pitchFamily="66" charset="0"/>
              </a:rPr>
              <a:t>Olumsuz düşünen kişiler stresi daha yoğun hisseder </a:t>
            </a: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tr-TR" b="1" dirty="0">
                <a:latin typeface="Comic Sans MS" panose="030F0702030302020204" pitchFamily="66" charset="0"/>
              </a:rPr>
              <a:t>Olayları tehdit olarak görmek stresi artırır </a:t>
            </a:r>
          </a:p>
          <a:p>
            <a:r>
              <a:rPr lang="tr-TR" b="1" dirty="0">
                <a:solidFill>
                  <a:srgbClr val="00B050"/>
                </a:solidFill>
                <a:latin typeface="Comic Sans MS" panose="030F0702030302020204" pitchFamily="66" charset="0"/>
              </a:rPr>
              <a:t>💡 Önemli: Stresi olaylar değil, olaylara bakış açımız belirler</a:t>
            </a:r>
          </a:p>
        </p:txBody>
      </p:sp>
    </p:spTree>
    <p:extLst>
      <p:ext uri="{BB962C8B-B14F-4D97-AF65-F5344CB8AC3E}">
        <p14:creationId xmlns:p14="http://schemas.microsoft.com/office/powerpoint/2010/main" val="1102037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69288" y="517236"/>
            <a:ext cx="10522712" cy="763654"/>
          </a:xfrm>
        </p:spPr>
        <p:txBody>
          <a:bodyPr>
            <a:normAutofit fontScale="90000"/>
          </a:bodyPr>
          <a:lstStyle/>
          <a:p>
            <a:r>
              <a:rPr lang="tr-TR" dirty="0">
                <a:latin typeface="Comic Sans MS" panose="030F0702030302020204" pitchFamily="66" charset="0"/>
              </a:rPr>
              <a:t>👤 1-İŞ YERİNDE STRESİN BİREYSEL </a:t>
            </a:r>
            <a:r>
              <a:rPr lang="tr-TR" b="1" dirty="0" smtClean="0">
                <a:latin typeface="Comic Sans MS" panose="030F0702030302020204" pitchFamily="66" charset="0"/>
              </a:rPr>
              <a:t>NEDENLERİ</a:t>
            </a: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17429" y="1783676"/>
            <a:ext cx="11209916" cy="5074323"/>
          </a:xfrm>
        </p:spPr>
        <p:txBody>
          <a:bodyPr/>
          <a:lstStyle/>
          <a:p>
            <a:pPr marL="0" indent="0">
              <a:buNone/>
            </a:pPr>
            <a:r>
              <a:rPr lang="tr-TR" b="1" dirty="0" smtClean="0">
                <a:solidFill>
                  <a:srgbClr val="00B050"/>
                </a:solidFill>
              </a:rPr>
              <a:t> </a:t>
            </a:r>
            <a:r>
              <a:rPr lang="tr-TR" sz="20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b) </a:t>
            </a:r>
            <a:r>
              <a:rPr lang="tr-TR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İş – Özel Hayat Dengesi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000" b="1" dirty="0">
                <a:latin typeface="Comic Sans MS" panose="030F0702030302020204" pitchFamily="66" charset="0"/>
              </a:rPr>
              <a:t>İş ve özel yaşam arasında denge kurulamaması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000" b="1" dirty="0">
                <a:latin typeface="Comic Sans MS" panose="030F0702030302020204" pitchFamily="66" charset="0"/>
              </a:rPr>
              <a:t>Sürekli işle meşgul olma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000" b="1" dirty="0">
                <a:latin typeface="Comic Sans MS" panose="030F0702030302020204" pitchFamily="66" charset="0"/>
              </a:rPr>
              <a:t>Aileye ve kendine zaman ayıramama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📌 Sonuç: Tükenmişlik ve motivasyon düşüşü</a:t>
            </a:r>
          </a:p>
        </p:txBody>
      </p:sp>
      <p:sp>
        <p:nvSpPr>
          <p:cNvPr id="4" name="Dikdörtgen 3"/>
          <p:cNvSpPr/>
          <p:nvPr/>
        </p:nvSpPr>
        <p:spPr>
          <a:xfrm>
            <a:off x="917429" y="4498109"/>
            <a:ext cx="663791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/>
              <a:t> </a:t>
            </a:r>
            <a:r>
              <a:rPr lang="tr-TR" sz="20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c)Fiziksel </a:t>
            </a:r>
            <a:r>
              <a:rPr lang="tr-TR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ve Ruhsal Sağlık</a:t>
            </a: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tr-TR" sz="2000" b="1" dirty="0">
                <a:latin typeface="Comic Sans MS" panose="030F0702030302020204" pitchFamily="66" charset="0"/>
              </a:rPr>
              <a:t>Uykusuzluk ve yorgunluk </a:t>
            </a: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tr-TR" sz="2000" b="1" dirty="0">
                <a:latin typeface="Comic Sans MS" panose="030F0702030302020204" pitchFamily="66" charset="0"/>
              </a:rPr>
              <a:t>Kronik hastalıklar </a:t>
            </a: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tr-TR" sz="2000" b="1" dirty="0">
                <a:latin typeface="Comic Sans MS" panose="030F0702030302020204" pitchFamily="66" charset="0"/>
              </a:rPr>
              <a:t>Kaygı, stres ve depresyon </a:t>
            </a:r>
          </a:p>
          <a:p>
            <a:r>
              <a:rPr lang="tr-TR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💡 Sağlık durumu zayıf olan bireyler stresle daha zor baş eder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1" y="1783677"/>
            <a:ext cx="4023360" cy="2294948"/>
          </a:xfrm>
          <a:prstGeom prst="rect">
            <a:avLst/>
          </a:prstGeom>
        </p:spPr>
      </p:pic>
      <p:sp>
        <p:nvSpPr>
          <p:cNvPr id="6" name="AutoShape 2" descr="İş yerinde uyuyan kadın vektörü | Premium vektör"/>
          <p:cNvSpPr>
            <a:spLocks noChangeAspect="1" noChangeArrowheads="1"/>
          </p:cNvSpPr>
          <p:nvPr/>
        </p:nvSpPr>
        <p:spPr bwMode="auto">
          <a:xfrm>
            <a:off x="155575" y="-10287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7" name="AutoShape 4" descr="İş yerinde uyuyan kadın vektörü | Premium vektör"/>
          <p:cNvSpPr>
            <a:spLocks noChangeAspect="1" noChangeArrowheads="1"/>
          </p:cNvSpPr>
          <p:nvPr/>
        </p:nvSpPr>
        <p:spPr bwMode="auto">
          <a:xfrm>
            <a:off x="307975" y="-8763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401" y="4396042"/>
            <a:ext cx="4023360" cy="2154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183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07127" y="624110"/>
            <a:ext cx="10584873" cy="724399"/>
          </a:xfrm>
        </p:spPr>
        <p:txBody>
          <a:bodyPr>
            <a:normAutofit/>
          </a:bodyPr>
          <a:lstStyle/>
          <a:p>
            <a:r>
              <a:rPr lang="tr-TR" sz="2400" b="1" dirty="0"/>
              <a:t>👤 </a:t>
            </a:r>
            <a:r>
              <a:rPr lang="tr-TR" sz="2400" b="1" dirty="0">
                <a:latin typeface="Comic Sans MS" panose="030F0702030302020204" pitchFamily="66" charset="0"/>
              </a:rPr>
              <a:t>1-İŞ YERİNDE STRESİN BİREYSEL </a:t>
            </a:r>
            <a:r>
              <a:rPr lang="tr-TR" sz="2400" b="1" dirty="0" smtClean="0">
                <a:latin typeface="Comic Sans MS" panose="030F0702030302020204" pitchFamily="66" charset="0"/>
              </a:rPr>
              <a:t>NEDENLERİ</a:t>
            </a:r>
            <a:endParaRPr lang="tr-TR" sz="2400" b="1" dirty="0">
              <a:latin typeface="Comic Sans MS" panose="030F0702030302020204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11564" y="1597891"/>
            <a:ext cx="10880436" cy="52601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9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 </a:t>
            </a:r>
            <a:r>
              <a:rPr lang="tr-TR" sz="22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d</a:t>
            </a:r>
            <a:r>
              <a:rPr lang="tr-TR" sz="2200" b="1" dirty="0">
                <a:solidFill>
                  <a:srgbClr val="00B050"/>
                </a:solidFill>
                <a:latin typeface="Comic Sans MS" panose="030F0702030302020204" pitchFamily="66" charset="0"/>
              </a:rPr>
              <a:t>) Zaman Yönetimi ve Organizasyon Yeteneği</a:t>
            </a:r>
          </a:p>
          <a:p>
            <a:r>
              <a:rPr lang="tr-TR" sz="2200" b="1" dirty="0">
                <a:latin typeface="Comic Sans MS" panose="030F0702030302020204" pitchFamily="66" charset="0"/>
              </a:rPr>
              <a:t>İşleri planlayamama ve zaman baskısı </a:t>
            </a:r>
            <a:r>
              <a:rPr lang="tr-TR" sz="2200" b="1" dirty="0" smtClean="0">
                <a:latin typeface="Comic Sans MS" panose="030F0702030302020204" pitchFamily="66" charset="0"/>
              </a:rPr>
              <a:t>yaşama.</a:t>
            </a:r>
          </a:p>
          <a:p>
            <a:r>
              <a:rPr lang="tr-TR" sz="2200" b="1" dirty="0" smtClean="0">
                <a:latin typeface="Comic Sans MS" panose="030F0702030302020204" pitchFamily="66" charset="0"/>
              </a:rPr>
              <a:t>Öncelik </a:t>
            </a:r>
            <a:r>
              <a:rPr lang="tr-TR" sz="2200" b="1" dirty="0">
                <a:latin typeface="Comic Sans MS" panose="030F0702030302020204" pitchFamily="66" charset="0"/>
              </a:rPr>
              <a:t>belirleyememe ve sürekli erteleme alışkanlığı.</a:t>
            </a:r>
          </a:p>
          <a:p>
            <a:pPr marL="0" indent="0">
              <a:buNone/>
            </a:pPr>
            <a:r>
              <a:rPr lang="tr-TR" sz="22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📌 </a:t>
            </a:r>
            <a:r>
              <a:rPr lang="tr-TR" sz="2200" b="1" dirty="0">
                <a:solidFill>
                  <a:srgbClr val="00B050"/>
                </a:solidFill>
                <a:latin typeface="Comic Sans MS" panose="030F0702030302020204" pitchFamily="66" charset="0"/>
              </a:rPr>
              <a:t>Sonuç: Aşırı iş yükü nedeniyle tükenmişlik hissi.</a:t>
            </a:r>
          </a:p>
          <a:p>
            <a:endParaRPr lang="tr-TR" sz="2200" b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tr-TR" sz="22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  e</a:t>
            </a:r>
            <a:r>
              <a:rPr lang="tr-TR" sz="2200" b="1" dirty="0">
                <a:solidFill>
                  <a:srgbClr val="00B050"/>
                </a:solidFill>
                <a:latin typeface="Comic Sans MS" panose="030F0702030302020204" pitchFamily="66" charset="0"/>
              </a:rPr>
              <a:t>) Kişisel Beklentiler ve Motivasyon</a:t>
            </a:r>
          </a:p>
          <a:p>
            <a:r>
              <a:rPr lang="tr-TR" sz="2200" b="1" dirty="0">
                <a:latin typeface="Comic Sans MS" panose="030F0702030302020204" pitchFamily="66" charset="0"/>
              </a:rPr>
              <a:t>İşten duyulan tatminin düşük </a:t>
            </a:r>
            <a:r>
              <a:rPr lang="tr-TR" sz="2200" b="1" dirty="0" smtClean="0">
                <a:latin typeface="Comic Sans MS" panose="030F0702030302020204" pitchFamily="66" charset="0"/>
              </a:rPr>
              <a:t>olması.</a:t>
            </a:r>
          </a:p>
          <a:p>
            <a:r>
              <a:rPr lang="tr-TR" sz="2200" b="1" dirty="0" smtClean="0">
                <a:latin typeface="Comic Sans MS" panose="030F0702030302020204" pitchFamily="66" charset="0"/>
              </a:rPr>
              <a:t>Kariyer </a:t>
            </a:r>
            <a:r>
              <a:rPr lang="tr-TR" sz="2200" b="1" dirty="0">
                <a:latin typeface="Comic Sans MS" panose="030F0702030302020204" pitchFamily="66" charset="0"/>
              </a:rPr>
              <a:t>hedefleri ile mevcut işin uyumsuz olması.</a:t>
            </a:r>
          </a:p>
          <a:p>
            <a:pPr marL="0" indent="0">
              <a:buNone/>
            </a:pPr>
            <a:r>
              <a:rPr lang="tr-TR" sz="22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📌 </a:t>
            </a:r>
            <a:r>
              <a:rPr lang="tr-TR" sz="2200" b="1" dirty="0">
                <a:solidFill>
                  <a:srgbClr val="00B050"/>
                </a:solidFill>
                <a:latin typeface="Comic Sans MS" panose="030F0702030302020204" pitchFamily="66" charset="0"/>
              </a:rPr>
              <a:t>Sonuç: </a:t>
            </a:r>
            <a:r>
              <a:rPr lang="tr-TR" sz="22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Motivasyon </a:t>
            </a:r>
            <a:r>
              <a:rPr lang="tr-TR" sz="2200" b="1" dirty="0">
                <a:solidFill>
                  <a:srgbClr val="00B050"/>
                </a:solidFill>
                <a:latin typeface="Comic Sans MS" panose="030F0702030302020204" pitchFamily="66" charset="0"/>
              </a:rPr>
              <a:t>kaybı ve işin anlamını yitirme.</a:t>
            </a:r>
          </a:p>
          <a:p>
            <a:endParaRPr lang="tr-TR" dirty="0"/>
          </a:p>
        </p:txBody>
      </p:sp>
      <p:sp>
        <p:nvSpPr>
          <p:cNvPr id="4" name="AutoShape 2" descr="Etkili Zaman Yönetimi: Başarıya Giden Yolda Anahtar | Çadem Psikoloji |  İstanbul Psikolog | Pedagog | Bakırköy | Caddebostan | Nişantaşı"/>
          <p:cNvSpPr>
            <a:spLocks noChangeAspect="1" noChangeArrowheads="1"/>
          </p:cNvSpPr>
          <p:nvPr/>
        </p:nvSpPr>
        <p:spPr bwMode="auto">
          <a:xfrm>
            <a:off x="155575" y="-808038"/>
            <a:ext cx="2705100" cy="168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" name="AutoShape 4" descr="Etkili Zaman Yönetimi: Başarıya Giden Yolda Anahtar | Çadem Psikoloji |  İstanbul Psikolog | Pedagog | Bakırköy | Caddebostan | Nişantaşı"/>
          <p:cNvSpPr>
            <a:spLocks noChangeAspect="1" noChangeArrowheads="1"/>
          </p:cNvSpPr>
          <p:nvPr/>
        </p:nvSpPr>
        <p:spPr bwMode="auto">
          <a:xfrm>
            <a:off x="307975" y="-655638"/>
            <a:ext cx="2705100" cy="168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3050" y="1785294"/>
            <a:ext cx="2705100" cy="1855373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5900" y="4208270"/>
            <a:ext cx="276225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952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537855" y="504037"/>
            <a:ext cx="10654145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dirty="0">
                <a:latin typeface="Comic Sans MS" panose="030F0702030302020204" pitchFamily="66" charset="0"/>
              </a:rPr>
              <a:t>🏢 2-İŞ YERİNDE STRESİN KURUMSAL </a:t>
            </a:r>
            <a:r>
              <a:rPr lang="tr-TR" b="1" dirty="0" smtClean="0">
                <a:latin typeface="Comic Sans MS" panose="030F0702030302020204" pitchFamily="66" charset="0"/>
              </a:rPr>
              <a:t>NEDENLERİ</a:t>
            </a:r>
            <a:r>
              <a:rPr lang="tr-TR" b="1" dirty="0"/>
              <a:t/>
            </a:r>
            <a:br>
              <a:rPr lang="tr-TR" b="1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00557" y="1849581"/>
            <a:ext cx="6056025" cy="500841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sz="2000" b="1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tr-TR" sz="20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tr-TR" sz="24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a) </a:t>
            </a:r>
            <a:r>
              <a:rPr lang="tr-TR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İş Yükü ve Zaman Baskısı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b="1" dirty="0">
                <a:latin typeface="Comic Sans MS" panose="030F0702030302020204" pitchFamily="66" charset="0"/>
              </a:rPr>
              <a:t>Aşırı iş yükü </a:t>
            </a:r>
            <a:r>
              <a:rPr lang="tr-TR" sz="2400" b="1" dirty="0" smtClean="0">
                <a:latin typeface="Comic Sans MS" panose="030F0702030302020204" pitchFamily="66" charset="0"/>
              </a:rPr>
              <a:t>ve kısa teslim süreleri</a:t>
            </a:r>
            <a:endParaRPr lang="tr-TR" sz="2400" b="1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b="1" dirty="0" smtClean="0">
                <a:latin typeface="Comic Sans MS" panose="030F0702030302020204" pitchFamily="66" charset="0"/>
              </a:rPr>
              <a:t>Fazla mesai ve esnek olmayan çalışma saatleri</a:t>
            </a:r>
            <a:endParaRPr lang="tr-TR" sz="2400" b="1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b="1" dirty="0" smtClean="0">
                <a:latin typeface="Comic Sans MS" panose="030F0702030302020204" pitchFamily="66" charset="0"/>
              </a:rPr>
              <a:t>Yetersiz personel nedeniyle artan iş yükü</a:t>
            </a:r>
            <a:endParaRPr lang="tr-TR" sz="2400" b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tr-TR" sz="2000" b="1" dirty="0">
              <a:latin typeface="Comic Sans MS" panose="030F0702030302020204" pitchFamily="66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5964" y="1784927"/>
            <a:ext cx="4420154" cy="436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978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25601" y="647774"/>
            <a:ext cx="10243126" cy="590822"/>
          </a:xfrm>
        </p:spPr>
        <p:txBody>
          <a:bodyPr>
            <a:normAutofit fontScale="90000"/>
          </a:bodyPr>
          <a:lstStyle/>
          <a:p>
            <a:r>
              <a:rPr lang="tr-TR" sz="2800" dirty="0">
                <a:latin typeface="Comic Sans MS" panose="030F0702030302020204" pitchFamily="66" charset="0"/>
              </a:rPr>
              <a:t>🏢 2-İŞ YERİNDE STRESİN KURUMSAL NEDENLERİ</a:t>
            </a:r>
            <a:br>
              <a:rPr lang="tr-TR" sz="2800" dirty="0">
                <a:latin typeface="Comic Sans MS" panose="030F0702030302020204" pitchFamily="66" charset="0"/>
              </a:rPr>
            </a:br>
            <a:endParaRPr lang="tr-TR" sz="2800" dirty="0">
              <a:latin typeface="Comic Sans MS" panose="030F0702030302020204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4848" y="1487978"/>
            <a:ext cx="11646796" cy="4829695"/>
          </a:xfrm>
        </p:spPr>
        <p:txBody>
          <a:bodyPr/>
          <a:lstStyle/>
          <a:p>
            <a:pPr marL="0" indent="0">
              <a:buNone/>
            </a:pPr>
            <a:r>
              <a:rPr lang="tr-TR" b="1" dirty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tr-TR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  b)Yönetim </a:t>
            </a:r>
            <a:r>
              <a:rPr lang="tr-TR" b="1" dirty="0">
                <a:solidFill>
                  <a:srgbClr val="00B050"/>
                </a:solidFill>
                <a:latin typeface="Comic Sans MS" panose="030F0702030302020204" pitchFamily="66" charset="0"/>
              </a:rPr>
              <a:t>Tarzı ve Liderlik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b="1" dirty="0">
                <a:latin typeface="Comic Sans MS" panose="030F0702030302020204" pitchFamily="66" charset="0"/>
              </a:rPr>
              <a:t>Baskıcı ve otoriter yönetim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b="1" dirty="0">
                <a:latin typeface="Comic Sans MS" panose="030F0702030302020204" pitchFamily="66" charset="0"/>
              </a:rPr>
              <a:t>Destekleyici olmayan yöneticiler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b="1" dirty="0">
                <a:latin typeface="Comic Sans MS" panose="030F0702030302020204" pitchFamily="66" charset="0"/>
              </a:rPr>
              <a:t>Adaletsiz </a:t>
            </a:r>
            <a:r>
              <a:rPr lang="tr-TR" b="1" dirty="0" smtClean="0">
                <a:latin typeface="Comic Sans MS" panose="030F0702030302020204" pitchFamily="66" charset="0"/>
              </a:rPr>
              <a:t>davranışlar</a:t>
            </a:r>
          </a:p>
          <a:p>
            <a:pPr marL="0" indent="0">
              <a:buNone/>
            </a:pPr>
            <a:endParaRPr lang="tr-TR" b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tr-TR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  </a:t>
            </a:r>
          </a:p>
          <a:p>
            <a:pPr marL="0" indent="0">
              <a:buNone/>
            </a:pPr>
            <a:r>
              <a:rPr lang="tr-TR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c</a:t>
            </a:r>
            <a:r>
              <a:rPr lang="tr-TR" b="1" dirty="0">
                <a:solidFill>
                  <a:srgbClr val="00B050"/>
                </a:solidFill>
                <a:latin typeface="Comic Sans MS" panose="030F0702030302020204" pitchFamily="66" charset="0"/>
              </a:rPr>
              <a:t>) Çalışma Ortamı ve Koşulları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b="1" dirty="0">
                <a:latin typeface="Comic Sans MS" panose="030F0702030302020204" pitchFamily="66" charset="0"/>
              </a:rPr>
              <a:t>Gürültülü, kalabalık veya sağlıksız ortamlar </a:t>
            </a:r>
            <a:endParaRPr lang="tr-TR" b="1" dirty="0" smtClean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Comic Sans MS" panose="030F0702030302020204" pitchFamily="66" charset="0"/>
              </a:rPr>
              <a:t>Fiziksel </a:t>
            </a:r>
            <a:r>
              <a:rPr lang="tr-TR" b="1" dirty="0">
                <a:latin typeface="Comic Sans MS" panose="030F0702030302020204" pitchFamily="66" charset="0"/>
              </a:rPr>
              <a:t>koşulların yetersiz olması </a:t>
            </a:r>
            <a:endParaRPr lang="tr-TR" b="1" dirty="0" smtClean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Comic Sans MS" panose="030F0702030302020204" pitchFamily="66" charset="0"/>
              </a:rPr>
              <a:t>Ergonomik </a:t>
            </a:r>
            <a:r>
              <a:rPr lang="tr-TR" b="1" dirty="0">
                <a:latin typeface="Comic Sans MS" panose="030F0702030302020204" pitchFamily="66" charset="0"/>
              </a:rPr>
              <a:t>olmayan çalışma alanları</a:t>
            </a:r>
          </a:p>
          <a:p>
            <a:endParaRPr lang="tr-TR" b="1" dirty="0">
              <a:latin typeface="Comic Sans MS" panose="030F0702030302020204" pitchFamily="66" charset="0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2848" y="1583112"/>
            <a:ext cx="4816534" cy="2182552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848" y="4015046"/>
            <a:ext cx="4816534" cy="252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889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25601" y="647774"/>
            <a:ext cx="10243126" cy="700736"/>
          </a:xfrm>
        </p:spPr>
        <p:txBody>
          <a:bodyPr>
            <a:normAutofit fontScale="90000"/>
          </a:bodyPr>
          <a:lstStyle/>
          <a:p>
            <a:r>
              <a:rPr lang="tr-TR" sz="2800" dirty="0">
                <a:latin typeface="Comic Sans MS" panose="030F0702030302020204" pitchFamily="66" charset="0"/>
              </a:rPr>
              <a:t>🏢 2-İŞ YERİNDE STRESİN KURUMSAL NEDENLERİ</a:t>
            </a:r>
            <a:br>
              <a:rPr lang="tr-TR" sz="2800" dirty="0">
                <a:latin typeface="Comic Sans MS" panose="030F0702030302020204" pitchFamily="66" charset="0"/>
              </a:rPr>
            </a:br>
            <a:endParaRPr lang="tr-TR" sz="2800" dirty="0">
              <a:latin typeface="Comic Sans MS" panose="030F0702030302020204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4848" y="1699492"/>
            <a:ext cx="11634788" cy="4618181"/>
          </a:xfrm>
        </p:spPr>
        <p:txBody>
          <a:bodyPr/>
          <a:lstStyle/>
          <a:p>
            <a:pPr marL="0" indent="0">
              <a:buNone/>
            </a:pPr>
            <a:endParaRPr lang="tr-TR" b="1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endParaRPr lang="tr-TR" b="1" dirty="0">
              <a:latin typeface="Comic Sans MS" panose="030F0702030302020204" pitchFamily="66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464848" y="1515426"/>
            <a:ext cx="53482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d) </a:t>
            </a:r>
            <a:r>
              <a:rPr lang="tr-TR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Rol Belirsizliği ve Rol Çatışması</a:t>
            </a: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tr-TR" sz="2400" b="1" dirty="0">
                <a:latin typeface="Comic Sans MS" panose="030F0702030302020204" pitchFamily="66" charset="0"/>
              </a:rPr>
              <a:t>Görev tanımının net olmaması </a:t>
            </a: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tr-TR" sz="2400" b="1" dirty="0">
                <a:latin typeface="Comic Sans MS" panose="030F0702030302020204" pitchFamily="66" charset="0"/>
              </a:rPr>
              <a:t>Aynı anda farklı beklentilerle karşılaşmak </a:t>
            </a: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tr-TR" sz="2400" b="1" dirty="0">
                <a:latin typeface="Comic Sans MS" panose="030F0702030302020204" pitchFamily="66" charset="0"/>
              </a:rPr>
              <a:t>Yetki ve sorumluluk dengesizliği</a:t>
            </a:r>
          </a:p>
        </p:txBody>
      </p:sp>
      <p:sp>
        <p:nvSpPr>
          <p:cNvPr id="6" name="Dikdörtgen 5"/>
          <p:cNvSpPr/>
          <p:nvPr/>
        </p:nvSpPr>
        <p:spPr>
          <a:xfrm>
            <a:off x="581892" y="4424245"/>
            <a:ext cx="52312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e) </a:t>
            </a:r>
            <a:r>
              <a:rPr lang="tr-TR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Ücret ve Yan Haklar</a:t>
            </a: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tr-TR" sz="2400" b="1" dirty="0">
                <a:latin typeface="Comic Sans MS" panose="030F0702030302020204" pitchFamily="66" charset="0"/>
              </a:rPr>
              <a:t>Düşük maaş </a:t>
            </a: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tr-TR" sz="2400" b="1" dirty="0">
                <a:latin typeface="Comic Sans MS" panose="030F0702030302020204" pitchFamily="66" charset="0"/>
              </a:rPr>
              <a:t>Eşitsiz ücret politikası </a:t>
            </a: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tr-TR" sz="2400" b="1" dirty="0">
                <a:latin typeface="Comic Sans MS" panose="030F0702030302020204" pitchFamily="66" charset="0"/>
              </a:rPr>
              <a:t>Yetersiz sosyal haklar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6188" y="1348510"/>
            <a:ext cx="4952539" cy="2591723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3602" y="4351825"/>
            <a:ext cx="6715125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369915"/>
      </p:ext>
    </p:extLst>
  </p:cSld>
  <p:clrMapOvr>
    <a:masterClrMapping/>
  </p:clrMapOvr>
</p:sld>
</file>

<file path=ppt/theme/theme1.xml><?xml version="1.0" encoding="utf-8"?>
<a:theme xmlns:a="http://schemas.openxmlformats.org/drawingml/2006/main" name="Duman">
  <a:themeElements>
    <a:clrScheme name="Duman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Duma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uma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4488</TotalTime>
  <Words>1675</Words>
  <Application>Microsoft Office PowerPoint</Application>
  <PresentationFormat>Geniş ekran</PresentationFormat>
  <Paragraphs>253</Paragraphs>
  <Slides>28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28</vt:i4>
      </vt:variant>
    </vt:vector>
  </HeadingPairs>
  <TitlesOfParts>
    <vt:vector size="36" baseType="lpstr">
      <vt:lpstr>Arial</vt:lpstr>
      <vt:lpstr>Calibri</vt:lpstr>
      <vt:lpstr>Century Gothic</vt:lpstr>
      <vt:lpstr>Comic Sans MS</vt:lpstr>
      <vt:lpstr>Trebuchet MS</vt:lpstr>
      <vt:lpstr>Wingdings</vt:lpstr>
      <vt:lpstr>Wingdings 3</vt:lpstr>
      <vt:lpstr>Duman</vt:lpstr>
      <vt:lpstr>PowerPoint Sunusu</vt:lpstr>
      <vt:lpstr>İŞ YERİNDE STRES NEDİR ?</vt:lpstr>
      <vt:lpstr>İŞ YERİNDE STRESİN NEDENLERİ</vt:lpstr>
      <vt:lpstr>👤 1-İŞ YERİNDE STRESİN BİREYSEL NEDENLERİ</vt:lpstr>
      <vt:lpstr>👤 1-İŞ YERİNDE STRESİN BİREYSEL NEDENLERİ</vt:lpstr>
      <vt:lpstr>👤 1-İŞ YERİNDE STRESİN BİREYSEL NEDENLERİ</vt:lpstr>
      <vt:lpstr>🏢 2-İŞ YERİNDE STRESİN KURUMSAL NEDENLERİ </vt:lpstr>
      <vt:lpstr>🏢 2-İŞ YERİNDE STRESİN KURUMSAL NEDENLERİ </vt:lpstr>
      <vt:lpstr>🏢 2-İŞ YERİNDE STRESİN KURUMSAL NEDENLERİ </vt:lpstr>
      <vt:lpstr>🏢 2-İŞ YERİNDE STRESİN KURUMSAL NEDENLERİ</vt:lpstr>
      <vt:lpstr>STRESİN BİREYSEL VE KURUMSAL SONUÇLARI</vt:lpstr>
      <vt:lpstr>İŞ YERİNDE STRESİN BİREYSEL SONUÇLARI</vt:lpstr>
      <vt:lpstr>STRESİN İŞ PERFORMANSI ÜZERİNDEKİ  BİREYSEL SONUÇLARI</vt:lpstr>
      <vt:lpstr>STRESİN İŞ PERFORMANSI ÜZERİNDEKİ  BİREYSEL SONUÇLARI</vt:lpstr>
      <vt:lpstr>İŞ YERİNDE STRESİN KURUMSAL SONUÇLARI</vt:lpstr>
      <vt:lpstr>İŞ YERİNDE STRESİN KURUMSAL SONUÇLARI</vt:lpstr>
      <vt:lpstr>**STRES YÖNETİMİNİN ÖNEMİ** </vt:lpstr>
      <vt:lpstr>**STRES YÖNETİMİNİN ÖNEMİ** </vt:lpstr>
      <vt:lpstr>**STRES YÖNETİMİNİN ÖNEMİ** </vt:lpstr>
      <vt:lpstr>İŞ YERİNDE STRES YÖNETİMİ STRATEJİLERİ</vt:lpstr>
      <vt:lpstr>İŞ YERİNDE BİREYSEL STRES YÖNETİMİ STRATEJİLERİ</vt:lpstr>
      <vt:lpstr>İŞ YERİNDE BİREYSEL STRES YÖNETİMİ STRATEJİLERİ</vt:lpstr>
      <vt:lpstr>İŞ YERİNDE KURUMSAL STRES YÖNETİMİ STRATEJİLERİ</vt:lpstr>
      <vt:lpstr>İŞ YERİNDE KURUMSAL STRES YÖNETİMİ STRATEJİLERİ</vt:lpstr>
      <vt:lpstr>İŞ YERİNDE KURUMSAL STRES YÖNETİMİ STRATEJİLERİ</vt:lpstr>
      <vt:lpstr>İŞ YERİNDE KURUMSAL STRES YÖNETİMİ STRATEJİLERİ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user70</dc:creator>
  <cp:lastModifiedBy>user</cp:lastModifiedBy>
  <cp:revision>416</cp:revision>
  <cp:lastPrinted>2026-04-13T06:13:55Z</cp:lastPrinted>
  <dcterms:created xsi:type="dcterms:W3CDTF">2025-03-21T12:03:12Z</dcterms:created>
  <dcterms:modified xsi:type="dcterms:W3CDTF">2026-04-14T07:35:02Z</dcterms:modified>
</cp:coreProperties>
</file>