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59"/>
  </p:handoutMasterIdLst>
  <p:sldIdLst>
    <p:sldId id="344" r:id="rId2"/>
    <p:sldId id="256" r:id="rId3"/>
    <p:sldId id="343" r:id="rId4"/>
    <p:sldId id="257" r:id="rId5"/>
    <p:sldId id="263" r:id="rId6"/>
    <p:sldId id="350" r:id="rId7"/>
    <p:sldId id="264" r:id="rId8"/>
    <p:sldId id="265" r:id="rId9"/>
    <p:sldId id="266" r:id="rId10"/>
    <p:sldId id="396" r:id="rId11"/>
    <p:sldId id="351" r:id="rId12"/>
    <p:sldId id="267" r:id="rId13"/>
    <p:sldId id="352" r:id="rId14"/>
    <p:sldId id="268" r:id="rId15"/>
    <p:sldId id="269" r:id="rId16"/>
    <p:sldId id="270" r:id="rId17"/>
    <p:sldId id="271" r:id="rId18"/>
    <p:sldId id="399" r:id="rId19"/>
    <p:sldId id="353" r:id="rId20"/>
    <p:sldId id="334" r:id="rId21"/>
    <p:sldId id="272" r:id="rId22"/>
    <p:sldId id="397" r:id="rId23"/>
    <p:sldId id="354" r:id="rId24"/>
    <p:sldId id="274" r:id="rId25"/>
    <p:sldId id="355" r:id="rId26"/>
    <p:sldId id="275" r:id="rId27"/>
    <p:sldId id="356" r:id="rId28"/>
    <p:sldId id="276" r:id="rId29"/>
    <p:sldId id="357" r:id="rId30"/>
    <p:sldId id="277" r:id="rId31"/>
    <p:sldId id="358" r:id="rId32"/>
    <p:sldId id="280" r:id="rId33"/>
    <p:sldId id="359" r:id="rId34"/>
    <p:sldId id="281" r:id="rId35"/>
    <p:sldId id="360" r:id="rId36"/>
    <p:sldId id="282" r:id="rId37"/>
    <p:sldId id="398" r:id="rId38"/>
    <p:sldId id="283" r:id="rId39"/>
    <p:sldId id="361" r:id="rId40"/>
    <p:sldId id="284" r:id="rId41"/>
    <p:sldId id="335" r:id="rId42"/>
    <p:sldId id="286" r:id="rId43"/>
    <p:sldId id="362" r:id="rId44"/>
    <p:sldId id="287" r:id="rId45"/>
    <p:sldId id="288" r:id="rId46"/>
    <p:sldId id="363" r:id="rId47"/>
    <p:sldId id="289" r:id="rId48"/>
    <p:sldId id="290" r:id="rId49"/>
    <p:sldId id="364" r:id="rId50"/>
    <p:sldId id="291" r:id="rId51"/>
    <p:sldId id="292" r:id="rId52"/>
    <p:sldId id="341" r:id="rId53"/>
    <p:sldId id="295" r:id="rId54"/>
    <p:sldId id="296" r:id="rId55"/>
    <p:sldId id="365" r:id="rId56"/>
    <p:sldId id="297" r:id="rId57"/>
    <p:sldId id="298" r:id="rId58"/>
    <p:sldId id="342" r:id="rId59"/>
    <p:sldId id="301" r:id="rId60"/>
    <p:sldId id="302" r:id="rId61"/>
    <p:sldId id="366" r:id="rId62"/>
    <p:sldId id="303" r:id="rId63"/>
    <p:sldId id="367" r:id="rId64"/>
    <p:sldId id="304" r:id="rId65"/>
    <p:sldId id="305" r:id="rId66"/>
    <p:sldId id="368" r:id="rId67"/>
    <p:sldId id="306" r:id="rId68"/>
    <p:sldId id="307" r:id="rId69"/>
    <p:sldId id="308" r:id="rId70"/>
    <p:sldId id="310" r:id="rId71"/>
    <p:sldId id="369" r:id="rId72"/>
    <p:sldId id="311" r:id="rId73"/>
    <p:sldId id="312" r:id="rId74"/>
    <p:sldId id="313" r:id="rId75"/>
    <p:sldId id="314" r:id="rId76"/>
    <p:sldId id="394" r:id="rId77"/>
    <p:sldId id="370" r:id="rId78"/>
    <p:sldId id="315" r:id="rId79"/>
    <p:sldId id="316" r:id="rId80"/>
    <p:sldId id="347" r:id="rId81"/>
    <p:sldId id="317" r:id="rId82"/>
    <p:sldId id="371" r:id="rId83"/>
    <p:sldId id="322" r:id="rId84"/>
    <p:sldId id="372" r:id="rId85"/>
    <p:sldId id="318" r:id="rId86"/>
    <p:sldId id="373" r:id="rId87"/>
    <p:sldId id="319" r:id="rId88"/>
    <p:sldId id="374" r:id="rId89"/>
    <p:sldId id="323" r:id="rId90"/>
    <p:sldId id="375" r:id="rId91"/>
    <p:sldId id="324" r:id="rId92"/>
    <p:sldId id="376" r:id="rId93"/>
    <p:sldId id="325" r:id="rId94"/>
    <p:sldId id="377" r:id="rId95"/>
    <p:sldId id="326" r:id="rId96"/>
    <p:sldId id="378" r:id="rId97"/>
    <p:sldId id="327" r:id="rId98"/>
    <p:sldId id="379" r:id="rId99"/>
    <p:sldId id="328" r:id="rId100"/>
    <p:sldId id="380" r:id="rId101"/>
    <p:sldId id="336" r:id="rId102"/>
    <p:sldId id="391" r:id="rId103"/>
    <p:sldId id="381" r:id="rId104"/>
    <p:sldId id="337" r:id="rId105"/>
    <p:sldId id="382" r:id="rId106"/>
    <p:sldId id="338" r:id="rId107"/>
    <p:sldId id="383" r:id="rId108"/>
    <p:sldId id="339" r:id="rId109"/>
    <p:sldId id="384" r:id="rId110"/>
    <p:sldId id="340" r:id="rId111"/>
    <p:sldId id="385" r:id="rId112"/>
    <p:sldId id="329" r:id="rId113"/>
    <p:sldId id="392" r:id="rId114"/>
    <p:sldId id="386" r:id="rId115"/>
    <p:sldId id="330" r:id="rId116"/>
    <p:sldId id="387" r:id="rId117"/>
    <p:sldId id="395" r:id="rId118"/>
    <p:sldId id="331" r:id="rId119"/>
    <p:sldId id="390" r:id="rId120"/>
    <p:sldId id="393" r:id="rId121"/>
    <p:sldId id="388" r:id="rId122"/>
    <p:sldId id="349" r:id="rId123"/>
    <p:sldId id="348" r:id="rId124"/>
    <p:sldId id="332" r:id="rId125"/>
    <p:sldId id="346" r:id="rId126"/>
    <p:sldId id="400" r:id="rId127"/>
    <p:sldId id="401" r:id="rId128"/>
    <p:sldId id="402" r:id="rId129"/>
    <p:sldId id="403" r:id="rId130"/>
    <p:sldId id="404" r:id="rId131"/>
    <p:sldId id="405" r:id="rId132"/>
    <p:sldId id="406" r:id="rId133"/>
    <p:sldId id="407" r:id="rId134"/>
    <p:sldId id="408" r:id="rId135"/>
    <p:sldId id="409" r:id="rId136"/>
    <p:sldId id="410" r:id="rId137"/>
    <p:sldId id="411" r:id="rId138"/>
    <p:sldId id="412" r:id="rId139"/>
    <p:sldId id="413" r:id="rId140"/>
    <p:sldId id="414" r:id="rId141"/>
    <p:sldId id="415" r:id="rId142"/>
    <p:sldId id="416" r:id="rId143"/>
    <p:sldId id="417" r:id="rId144"/>
    <p:sldId id="418" r:id="rId145"/>
    <p:sldId id="419" r:id="rId146"/>
    <p:sldId id="420" r:id="rId147"/>
    <p:sldId id="421" r:id="rId148"/>
    <p:sldId id="422" r:id="rId149"/>
    <p:sldId id="423" r:id="rId150"/>
    <p:sldId id="424" r:id="rId151"/>
    <p:sldId id="425" r:id="rId152"/>
    <p:sldId id="426" r:id="rId153"/>
    <p:sldId id="427" r:id="rId154"/>
    <p:sldId id="428" r:id="rId155"/>
    <p:sldId id="429" r:id="rId156"/>
    <p:sldId id="430" r:id="rId157"/>
    <p:sldId id="431" r:id="rId158"/>
    <p:sldId id="432" r:id="rId159"/>
    <p:sldId id="433" r:id="rId160"/>
    <p:sldId id="434" r:id="rId161"/>
    <p:sldId id="435" r:id="rId162"/>
    <p:sldId id="436" r:id="rId163"/>
    <p:sldId id="437" r:id="rId164"/>
    <p:sldId id="438" r:id="rId165"/>
    <p:sldId id="439" r:id="rId166"/>
    <p:sldId id="440" r:id="rId167"/>
    <p:sldId id="441" r:id="rId168"/>
    <p:sldId id="442" r:id="rId169"/>
    <p:sldId id="443" r:id="rId170"/>
    <p:sldId id="444" r:id="rId171"/>
    <p:sldId id="445" r:id="rId172"/>
    <p:sldId id="446" r:id="rId173"/>
    <p:sldId id="447" r:id="rId174"/>
    <p:sldId id="448" r:id="rId175"/>
    <p:sldId id="449" r:id="rId176"/>
    <p:sldId id="450" r:id="rId177"/>
    <p:sldId id="451" r:id="rId178"/>
    <p:sldId id="452" r:id="rId179"/>
    <p:sldId id="453" r:id="rId180"/>
    <p:sldId id="454" r:id="rId181"/>
    <p:sldId id="455" r:id="rId182"/>
    <p:sldId id="456" r:id="rId183"/>
    <p:sldId id="457" r:id="rId184"/>
    <p:sldId id="458" r:id="rId185"/>
    <p:sldId id="459" r:id="rId186"/>
    <p:sldId id="460" r:id="rId187"/>
    <p:sldId id="461" r:id="rId188"/>
    <p:sldId id="462" r:id="rId189"/>
    <p:sldId id="463" r:id="rId190"/>
    <p:sldId id="464" r:id="rId191"/>
    <p:sldId id="465" r:id="rId192"/>
    <p:sldId id="466" r:id="rId193"/>
    <p:sldId id="467" r:id="rId194"/>
    <p:sldId id="468" r:id="rId195"/>
    <p:sldId id="469" r:id="rId196"/>
    <p:sldId id="470" r:id="rId197"/>
    <p:sldId id="471" r:id="rId198"/>
    <p:sldId id="472" r:id="rId199"/>
    <p:sldId id="473" r:id="rId200"/>
    <p:sldId id="474" r:id="rId201"/>
    <p:sldId id="475" r:id="rId202"/>
    <p:sldId id="476" r:id="rId203"/>
    <p:sldId id="477" r:id="rId204"/>
    <p:sldId id="478" r:id="rId205"/>
    <p:sldId id="479" r:id="rId206"/>
    <p:sldId id="480" r:id="rId207"/>
    <p:sldId id="481" r:id="rId208"/>
    <p:sldId id="482" r:id="rId209"/>
    <p:sldId id="483" r:id="rId210"/>
    <p:sldId id="484" r:id="rId211"/>
    <p:sldId id="485" r:id="rId212"/>
    <p:sldId id="486" r:id="rId213"/>
    <p:sldId id="487" r:id="rId214"/>
    <p:sldId id="488" r:id="rId215"/>
    <p:sldId id="489" r:id="rId216"/>
    <p:sldId id="490" r:id="rId217"/>
    <p:sldId id="491" r:id="rId218"/>
    <p:sldId id="492" r:id="rId219"/>
    <p:sldId id="493" r:id="rId220"/>
    <p:sldId id="494" r:id="rId221"/>
    <p:sldId id="495" r:id="rId222"/>
    <p:sldId id="496" r:id="rId223"/>
    <p:sldId id="497" r:id="rId224"/>
    <p:sldId id="498" r:id="rId225"/>
    <p:sldId id="499" r:id="rId226"/>
    <p:sldId id="500" r:id="rId227"/>
    <p:sldId id="501" r:id="rId228"/>
    <p:sldId id="502" r:id="rId229"/>
    <p:sldId id="503" r:id="rId230"/>
    <p:sldId id="504" r:id="rId231"/>
    <p:sldId id="505" r:id="rId232"/>
    <p:sldId id="506" r:id="rId233"/>
    <p:sldId id="507" r:id="rId234"/>
    <p:sldId id="508" r:id="rId235"/>
    <p:sldId id="509" r:id="rId236"/>
    <p:sldId id="510" r:id="rId237"/>
    <p:sldId id="511" r:id="rId238"/>
    <p:sldId id="512" r:id="rId239"/>
    <p:sldId id="513" r:id="rId240"/>
    <p:sldId id="514" r:id="rId241"/>
    <p:sldId id="515" r:id="rId242"/>
    <p:sldId id="516" r:id="rId243"/>
    <p:sldId id="517" r:id="rId244"/>
    <p:sldId id="518" r:id="rId245"/>
    <p:sldId id="519" r:id="rId246"/>
    <p:sldId id="520" r:id="rId247"/>
    <p:sldId id="521" r:id="rId248"/>
    <p:sldId id="522" r:id="rId249"/>
    <p:sldId id="523" r:id="rId250"/>
    <p:sldId id="524" r:id="rId251"/>
    <p:sldId id="525" r:id="rId252"/>
    <p:sldId id="526" r:id="rId253"/>
    <p:sldId id="527" r:id="rId254"/>
    <p:sldId id="528" r:id="rId255"/>
    <p:sldId id="529" r:id="rId256"/>
    <p:sldId id="530" r:id="rId257"/>
    <p:sldId id="531" r:id="rId25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p:cViewPr varScale="1">
        <p:scale>
          <a:sx n="115" d="100"/>
          <a:sy n="115" d="100"/>
        </p:scale>
        <p:origin x="1248" y="7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handoutMaster" Target="handoutMasters/handoutMaster1.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presProps" Target="presProps.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50" Type="http://schemas.openxmlformats.org/officeDocument/2006/relationships/slide" Target="slides/slide249.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slide" Target="slides/slide239.xml"/><Relationship Id="rId261" Type="http://schemas.openxmlformats.org/officeDocument/2006/relationships/viewProps" Target="viewProps.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1" Type="http://schemas.openxmlformats.org/officeDocument/2006/relationships/slide" Target="slides/slide250.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220" Type="http://schemas.openxmlformats.org/officeDocument/2006/relationships/slide" Target="slides/slide219.xml"/><Relationship Id="rId241" Type="http://schemas.openxmlformats.org/officeDocument/2006/relationships/slide" Target="slides/slide24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262" Type="http://schemas.openxmlformats.org/officeDocument/2006/relationships/theme" Target="theme/theme1.xml"/><Relationship Id="rId78" Type="http://schemas.openxmlformats.org/officeDocument/2006/relationships/slide" Target="slides/slide77.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64" Type="http://schemas.openxmlformats.org/officeDocument/2006/relationships/slide" Target="slides/slide163.xml"/><Relationship Id="rId185" Type="http://schemas.openxmlformats.org/officeDocument/2006/relationships/slide" Target="slides/slide184.xml"/><Relationship Id="rId9" Type="http://schemas.openxmlformats.org/officeDocument/2006/relationships/slide" Target="slides/slide8.xml"/><Relationship Id="rId210" Type="http://schemas.openxmlformats.org/officeDocument/2006/relationships/slide" Target="slides/slide209.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tableStyles" Target="tableStyles.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71683"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71684"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1685"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934DF54-2869-45F9-A541-85E0F5CA8F5E}"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p:spPr>
            <p:txBody>
              <a:bodyPr wrap="none" anchor="ctr"/>
              <a:lstStyle/>
              <a:p>
                <a:pPr eaLnBrk="1" hangingPunct="1"/>
                <a:endParaRPr lang="tr-T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p:spPr>
            <p:txBody>
              <a:bodyPr wrap="none" anchor="ctr"/>
              <a:lstStyle/>
              <a:p>
                <a:endParaRPr lang="tr-T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p:spPr>
            <p:txBody>
              <a:bodyPr wrap="none" anchor="ctr"/>
              <a:lstStyle/>
              <a:p>
                <a:endParaRPr lang="tr-T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p:spPr>
            <p:txBody>
              <a:bodyPr wrap="none" anchor="ctr"/>
              <a:lstStyle/>
              <a:p>
                <a:endParaRPr lang="tr-T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p:spPr>
            <p:txBody>
              <a:bodyPr wrap="none" anchor="ctr"/>
              <a:lstStyle/>
              <a:p>
                <a:endParaRPr lang="tr-TR"/>
              </a:p>
            </p:txBody>
          </p:sp>
          <p:sp>
            <p:nvSpPr>
              <p:cNvPr id="14" name="Arc 62"/>
              <p:cNvSpPr>
                <a:spLocks/>
              </p:cNvSpPr>
              <p:nvPr/>
            </p:nvSpPr>
            <p:spPr bwMode="ltGray">
              <a:xfrm rot="16200000" flipH="1">
                <a:off x="426" y="860"/>
                <a:ext cx="156" cy="157"/>
              </a:xfrm>
              <a:custGeom>
                <a:avLst/>
                <a:gdLst>
                  <a:gd name="T0" fmla="*/ 76 w 43195"/>
                  <a:gd name="T1" fmla="*/ 0 h 43200"/>
                  <a:gd name="T2" fmla="*/ 0 w 43195"/>
                  <a:gd name="T3" fmla="*/ 80 h 43200"/>
                  <a:gd name="T4" fmla="*/ 78 w 43195"/>
                  <a:gd name="T5" fmla="*/ 79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p:spPr>
            <p:txBody>
              <a:bodyPr wrap="none" anchor="ctr"/>
              <a:lstStyle/>
              <a:p>
                <a:endParaRPr lang="tr-T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p:spPr>
            <p:txBody>
              <a:bodyPr wrap="none" anchor="ctr"/>
              <a:lstStyle/>
              <a:p>
                <a:endParaRPr lang="tr-T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p:spPr>
            <p:txBody>
              <a:bodyPr wrap="none" anchor="ctr"/>
              <a:lstStyle/>
              <a:p>
                <a:endParaRPr lang="tr-TR"/>
              </a:p>
            </p:txBody>
          </p:sp>
          <p:sp>
            <p:nvSpPr>
              <p:cNvPr id="10" name="Arc 66"/>
              <p:cNvSpPr>
                <a:spLocks/>
              </p:cNvSpPr>
              <p:nvPr/>
            </p:nvSpPr>
            <p:spPr bwMode="ltGray">
              <a:xfrm rot="5400000">
                <a:off x="5097" y="3347"/>
                <a:ext cx="156" cy="157"/>
              </a:xfrm>
              <a:custGeom>
                <a:avLst/>
                <a:gdLst>
                  <a:gd name="T0" fmla="*/ 76 w 43195"/>
                  <a:gd name="T1" fmla="*/ 0 h 43200"/>
                  <a:gd name="T2" fmla="*/ 0 w 43195"/>
                  <a:gd name="T3" fmla="*/ 80 h 43200"/>
                  <a:gd name="T4" fmla="*/ 78 w 43195"/>
                  <a:gd name="T5" fmla="*/ 79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p:spPr>
            <p:txBody>
              <a:bodyPr wrap="none" anchor="ctr"/>
              <a:lstStyle/>
              <a:p>
                <a:endParaRPr lang="tr-TR"/>
              </a:p>
            </p:txBody>
          </p:sp>
        </p:grpSp>
      </p:grpSp>
      <p:sp>
        <p:nvSpPr>
          <p:cNvPr id="41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a:lvl1pPr>
          </a:lstStyle>
          <a:p>
            <a:pPr>
              <a:defRPr/>
            </a:pPr>
            <a:endParaRPr lang="en-US"/>
          </a:p>
        </p:txBody>
      </p:sp>
      <p:sp>
        <p:nvSpPr>
          <p:cNvPr id="70" name="Rectangle 70"/>
          <p:cNvSpPr>
            <a:spLocks noGrp="1" noChangeArrowheads="1"/>
          </p:cNvSpPr>
          <p:nvPr>
            <p:ph type="ftr" sz="quarter" idx="11"/>
          </p:nvPr>
        </p:nvSpPr>
        <p:spPr/>
        <p:txBody>
          <a:bodyPr/>
          <a:lstStyle>
            <a:lvl1pPr>
              <a:defRPr/>
            </a:lvl1pPr>
          </a:lstStyle>
          <a:p>
            <a:pPr>
              <a:defRPr/>
            </a:pPr>
            <a:endParaRPr lang="en-US"/>
          </a:p>
        </p:txBody>
      </p:sp>
      <p:sp>
        <p:nvSpPr>
          <p:cNvPr id="71" name="Rectangle 71"/>
          <p:cNvSpPr>
            <a:spLocks noGrp="1" noChangeArrowheads="1"/>
          </p:cNvSpPr>
          <p:nvPr>
            <p:ph type="sldNum" sz="quarter" idx="12"/>
          </p:nvPr>
        </p:nvSpPr>
        <p:spPr/>
        <p:txBody>
          <a:bodyPr/>
          <a:lstStyle>
            <a:lvl1pPr>
              <a:defRPr/>
            </a:lvl1pPr>
          </a:lstStyle>
          <a:p>
            <a:fld id="{0B13921C-16AE-428F-B2F8-EE33E24B6D3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0F5F3328-60E2-41BF-A98F-9083497B7DA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10350" y="304800"/>
            <a:ext cx="2000250" cy="5715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304800"/>
            <a:ext cx="5848350" cy="5715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F26CD911-1A27-4007-83A0-E3EBFE8365E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609600" y="304800"/>
            <a:ext cx="8001000" cy="5715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65"/>
          <p:cNvSpPr>
            <a:spLocks noGrp="1" noChangeArrowheads="1"/>
          </p:cNvSpPr>
          <p:nvPr>
            <p:ph type="dt" sz="half" idx="10"/>
          </p:nvPr>
        </p:nvSpPr>
        <p:spPr>
          <a:ln/>
        </p:spPr>
        <p:txBody>
          <a:bodyPr/>
          <a:lstStyle>
            <a:lvl1pPr>
              <a:defRPr/>
            </a:lvl1pPr>
          </a:lstStyle>
          <a:p>
            <a:pPr>
              <a:defRPr/>
            </a:pPr>
            <a:endParaRPr lang="en-US"/>
          </a:p>
        </p:txBody>
      </p:sp>
      <p:sp>
        <p:nvSpPr>
          <p:cNvPr id="4" name="Rectangle 66"/>
          <p:cNvSpPr>
            <a:spLocks noGrp="1" noChangeArrowheads="1"/>
          </p:cNvSpPr>
          <p:nvPr>
            <p:ph type="ftr" sz="quarter" idx="11"/>
          </p:nvPr>
        </p:nvSpPr>
        <p:spPr>
          <a:ln/>
        </p:spPr>
        <p:txBody>
          <a:bodyPr/>
          <a:lstStyle>
            <a:lvl1pPr>
              <a:defRPr/>
            </a:lvl1pPr>
          </a:lstStyle>
          <a:p>
            <a:pPr>
              <a:defRPr/>
            </a:pPr>
            <a:endParaRPr lang="en-US"/>
          </a:p>
        </p:txBody>
      </p:sp>
      <p:sp>
        <p:nvSpPr>
          <p:cNvPr id="5" name="Rectangle 67"/>
          <p:cNvSpPr>
            <a:spLocks noGrp="1" noChangeArrowheads="1"/>
          </p:cNvSpPr>
          <p:nvPr>
            <p:ph type="sldNum" sz="quarter" idx="12"/>
          </p:nvPr>
        </p:nvSpPr>
        <p:spPr>
          <a:ln/>
        </p:spPr>
        <p:txBody>
          <a:bodyPr/>
          <a:lstStyle>
            <a:lvl1pPr>
              <a:defRPr/>
            </a:lvl1pPr>
          </a:lstStyle>
          <a:p>
            <a:fld id="{93973554-6279-4BFD-823C-46F7EB6B665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BB7F8C32-C18A-42C7-95C1-082A0889491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4B92EBBC-FEA7-45F5-B1B2-F04EEB53FCD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fld id="{096A31AB-9BDB-4204-8E94-1C3E8613469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65"/>
          <p:cNvSpPr>
            <a:spLocks noGrp="1" noChangeArrowheads="1"/>
          </p:cNvSpPr>
          <p:nvPr>
            <p:ph type="dt" sz="half" idx="10"/>
          </p:nvPr>
        </p:nvSpPr>
        <p:spPr>
          <a:ln/>
        </p:spPr>
        <p:txBody>
          <a:bodyPr/>
          <a:lstStyle>
            <a:lvl1pPr>
              <a:defRPr/>
            </a:lvl1pPr>
          </a:lstStyle>
          <a:p>
            <a:pPr>
              <a:defRPr/>
            </a:pPr>
            <a:endParaRPr lang="en-US"/>
          </a:p>
        </p:txBody>
      </p:sp>
      <p:sp>
        <p:nvSpPr>
          <p:cNvPr id="8" name="Rectangle 66"/>
          <p:cNvSpPr>
            <a:spLocks noGrp="1" noChangeArrowheads="1"/>
          </p:cNvSpPr>
          <p:nvPr>
            <p:ph type="ftr" sz="quarter" idx="11"/>
          </p:nvPr>
        </p:nvSpPr>
        <p:spPr>
          <a:ln/>
        </p:spPr>
        <p:txBody>
          <a:bodyPr/>
          <a:lstStyle>
            <a:lvl1pPr>
              <a:defRPr/>
            </a:lvl1pPr>
          </a:lstStyle>
          <a:p>
            <a:pPr>
              <a:defRPr/>
            </a:pPr>
            <a:endParaRPr lang="en-US"/>
          </a:p>
        </p:txBody>
      </p:sp>
      <p:sp>
        <p:nvSpPr>
          <p:cNvPr id="9" name="Rectangle 67"/>
          <p:cNvSpPr>
            <a:spLocks noGrp="1" noChangeArrowheads="1"/>
          </p:cNvSpPr>
          <p:nvPr>
            <p:ph type="sldNum" sz="quarter" idx="12"/>
          </p:nvPr>
        </p:nvSpPr>
        <p:spPr>
          <a:ln/>
        </p:spPr>
        <p:txBody>
          <a:bodyPr/>
          <a:lstStyle>
            <a:lvl1pPr>
              <a:defRPr/>
            </a:lvl1pPr>
          </a:lstStyle>
          <a:p>
            <a:fld id="{927EB27F-1990-45C9-ACFA-C5129E2BA3B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65"/>
          <p:cNvSpPr>
            <a:spLocks noGrp="1" noChangeArrowheads="1"/>
          </p:cNvSpPr>
          <p:nvPr>
            <p:ph type="dt" sz="half" idx="10"/>
          </p:nvPr>
        </p:nvSpPr>
        <p:spPr>
          <a:ln/>
        </p:spPr>
        <p:txBody>
          <a:bodyPr/>
          <a:lstStyle>
            <a:lvl1pPr>
              <a:defRPr/>
            </a:lvl1pPr>
          </a:lstStyle>
          <a:p>
            <a:pPr>
              <a:defRPr/>
            </a:pPr>
            <a:endParaRPr lang="en-US"/>
          </a:p>
        </p:txBody>
      </p:sp>
      <p:sp>
        <p:nvSpPr>
          <p:cNvPr id="4" name="Rectangle 66"/>
          <p:cNvSpPr>
            <a:spLocks noGrp="1" noChangeArrowheads="1"/>
          </p:cNvSpPr>
          <p:nvPr>
            <p:ph type="ftr" sz="quarter" idx="11"/>
          </p:nvPr>
        </p:nvSpPr>
        <p:spPr>
          <a:ln/>
        </p:spPr>
        <p:txBody>
          <a:bodyPr/>
          <a:lstStyle>
            <a:lvl1pPr>
              <a:defRPr/>
            </a:lvl1pPr>
          </a:lstStyle>
          <a:p>
            <a:pPr>
              <a:defRPr/>
            </a:pPr>
            <a:endParaRPr lang="en-US"/>
          </a:p>
        </p:txBody>
      </p:sp>
      <p:sp>
        <p:nvSpPr>
          <p:cNvPr id="5" name="Rectangle 67"/>
          <p:cNvSpPr>
            <a:spLocks noGrp="1" noChangeArrowheads="1"/>
          </p:cNvSpPr>
          <p:nvPr>
            <p:ph type="sldNum" sz="quarter" idx="12"/>
          </p:nvPr>
        </p:nvSpPr>
        <p:spPr>
          <a:ln/>
        </p:spPr>
        <p:txBody>
          <a:bodyPr/>
          <a:lstStyle>
            <a:lvl1pPr>
              <a:defRPr/>
            </a:lvl1pPr>
          </a:lstStyle>
          <a:p>
            <a:fld id="{FA1F8077-2FC9-461E-A2E1-99871D42E02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pPr>
              <a:defRPr/>
            </a:pPr>
            <a:endParaRPr lang="en-US"/>
          </a:p>
        </p:txBody>
      </p:sp>
      <p:sp>
        <p:nvSpPr>
          <p:cNvPr id="3" name="Rectangle 66"/>
          <p:cNvSpPr>
            <a:spLocks noGrp="1" noChangeArrowheads="1"/>
          </p:cNvSpPr>
          <p:nvPr>
            <p:ph type="ftr" sz="quarter" idx="11"/>
          </p:nvPr>
        </p:nvSpPr>
        <p:spPr>
          <a:ln/>
        </p:spPr>
        <p:txBody>
          <a:bodyPr/>
          <a:lstStyle>
            <a:lvl1pPr>
              <a:defRPr/>
            </a:lvl1pPr>
          </a:lstStyle>
          <a:p>
            <a:pPr>
              <a:defRPr/>
            </a:pPr>
            <a:endParaRPr lang="en-US"/>
          </a:p>
        </p:txBody>
      </p:sp>
      <p:sp>
        <p:nvSpPr>
          <p:cNvPr id="4" name="Rectangle 67"/>
          <p:cNvSpPr>
            <a:spLocks noGrp="1" noChangeArrowheads="1"/>
          </p:cNvSpPr>
          <p:nvPr>
            <p:ph type="sldNum" sz="quarter" idx="12"/>
          </p:nvPr>
        </p:nvSpPr>
        <p:spPr>
          <a:ln/>
        </p:spPr>
        <p:txBody>
          <a:bodyPr/>
          <a:lstStyle>
            <a:lvl1pPr>
              <a:defRPr/>
            </a:lvl1pPr>
          </a:lstStyle>
          <a:p>
            <a:fld id="{78EBD378-77D2-45D8-B2CE-44A6771B5D7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fld id="{13FA577C-A1C4-417E-A001-933BB79E4BF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fld id="{9E16078F-255D-4408-95C2-4254CB4609A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1070"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1"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2"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3"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4"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5"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6"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7"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8"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79"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0"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1"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2"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3"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4"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5"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6"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7"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8"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89"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90"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91"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grpSp>
          <p:grpSp>
            <p:nvGrpSpPr>
              <p:cNvPr id="1040" name="Group 27"/>
              <p:cNvGrpSpPr>
                <a:grpSpLocks/>
              </p:cNvGrpSpPr>
              <p:nvPr/>
            </p:nvGrpSpPr>
            <p:grpSpPr bwMode="auto">
              <a:xfrm>
                <a:off x="192" y="0"/>
                <a:ext cx="5376" cy="4320"/>
                <a:chOff x="192" y="0"/>
                <a:chExt cx="5376" cy="4320"/>
              </a:xfrm>
            </p:grpSpPr>
            <p:sp>
              <p:nvSpPr>
                <p:cNvPr id="1041"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2"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3"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4"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5"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6"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7"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8"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49"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0"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1"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2"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3"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4"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5"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6"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7"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8"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59"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0"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1"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2"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3"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4"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5"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6"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7"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8"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sp>
              <p:nvSpPr>
                <p:cNvPr id="1069"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p:spPr>
              <p:txBody>
                <a:bodyPr wrap="none" anchor="ctr"/>
                <a:lstStyle/>
                <a:p>
                  <a:endParaRPr lang="tr-TR"/>
                </a:p>
              </p:txBody>
            </p:sp>
          </p:grpSp>
        </p:grpSp>
        <p:sp>
          <p:nvSpPr>
            <p:cNvPr id="1033"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p:spPr>
          <p:txBody>
            <a:bodyPr wrap="none" anchor="ctr"/>
            <a:lstStyle/>
            <a:p>
              <a:pPr eaLnBrk="1" hangingPunct="1"/>
              <a:endParaRPr lang="tr-TR"/>
            </a:p>
          </p:txBody>
        </p:sp>
        <p:sp>
          <p:nvSpPr>
            <p:cNvPr id="1034" name="Line 58"/>
            <p:cNvSpPr>
              <a:spLocks noChangeShapeType="1"/>
            </p:cNvSpPr>
            <p:nvPr/>
          </p:nvSpPr>
          <p:spPr bwMode="ltGray">
            <a:xfrm>
              <a:off x="5568" y="0"/>
              <a:ext cx="0" cy="1488"/>
            </a:xfrm>
            <a:prstGeom prst="line">
              <a:avLst/>
            </a:prstGeom>
            <a:noFill/>
            <a:ln w="9525">
              <a:solidFill>
                <a:schemeClr val="hlink"/>
              </a:solidFill>
              <a:round/>
              <a:headEnd/>
              <a:tailEnd/>
            </a:ln>
          </p:spPr>
          <p:txBody>
            <a:bodyPr wrap="none" anchor="ctr"/>
            <a:lstStyle/>
            <a:p>
              <a:endParaRPr lang="tr-TR"/>
            </a:p>
          </p:txBody>
        </p:sp>
        <p:grpSp>
          <p:nvGrpSpPr>
            <p:cNvPr id="1035" name="Group 59"/>
            <p:cNvGrpSpPr>
              <a:grpSpLocks/>
            </p:cNvGrpSpPr>
            <p:nvPr/>
          </p:nvGrpSpPr>
          <p:grpSpPr bwMode="auto">
            <a:xfrm>
              <a:off x="261" y="892"/>
              <a:ext cx="1124" cy="1464"/>
              <a:chOff x="96" y="916"/>
              <a:chExt cx="2208" cy="2876"/>
            </a:xfrm>
          </p:grpSpPr>
          <p:sp>
            <p:nvSpPr>
              <p:cNvPr id="1036" name="Line 60"/>
              <p:cNvSpPr>
                <a:spLocks noChangeShapeType="1"/>
              </p:cNvSpPr>
              <p:nvPr/>
            </p:nvSpPr>
            <p:spPr bwMode="ltGray">
              <a:xfrm flipH="1">
                <a:off x="96" y="1038"/>
                <a:ext cx="2208" cy="0"/>
              </a:xfrm>
              <a:prstGeom prst="line">
                <a:avLst/>
              </a:prstGeom>
              <a:noFill/>
              <a:ln w="9525">
                <a:solidFill>
                  <a:schemeClr val="hlink"/>
                </a:solidFill>
                <a:round/>
                <a:headEnd/>
                <a:tailEnd/>
              </a:ln>
            </p:spPr>
            <p:txBody>
              <a:bodyPr wrap="none" anchor="ctr"/>
              <a:lstStyle/>
              <a:p>
                <a:endParaRPr lang="tr-TR"/>
              </a:p>
            </p:txBody>
          </p:sp>
          <p:sp>
            <p:nvSpPr>
              <p:cNvPr id="1037" name="Line 61"/>
              <p:cNvSpPr>
                <a:spLocks noChangeShapeType="1"/>
              </p:cNvSpPr>
              <p:nvPr/>
            </p:nvSpPr>
            <p:spPr bwMode="ltGray">
              <a:xfrm>
                <a:off x="336" y="920"/>
                <a:ext cx="0" cy="2872"/>
              </a:xfrm>
              <a:prstGeom prst="line">
                <a:avLst/>
              </a:prstGeom>
              <a:noFill/>
              <a:ln w="9525">
                <a:solidFill>
                  <a:schemeClr val="hlink"/>
                </a:solidFill>
                <a:round/>
                <a:headEnd/>
                <a:tailEnd/>
              </a:ln>
            </p:spPr>
            <p:txBody>
              <a:bodyPr wrap="none" anchor="ctr"/>
              <a:lstStyle/>
              <a:p>
                <a:endParaRPr lang="tr-TR"/>
              </a:p>
            </p:txBody>
          </p:sp>
          <p:sp>
            <p:nvSpPr>
              <p:cNvPr id="1038" name="Arc 62"/>
              <p:cNvSpPr>
                <a:spLocks/>
              </p:cNvSpPr>
              <p:nvPr/>
            </p:nvSpPr>
            <p:spPr bwMode="ltGray">
              <a:xfrm flipH="1">
                <a:off x="218" y="916"/>
                <a:ext cx="238" cy="240"/>
              </a:xfrm>
              <a:custGeom>
                <a:avLst/>
                <a:gdLst>
                  <a:gd name="T0" fmla="*/ 116 w 43195"/>
                  <a:gd name="T1" fmla="*/ 0 h 43200"/>
                  <a:gd name="T2" fmla="*/ 0 w 43195"/>
                  <a:gd name="T3" fmla="*/ 123 h 43200"/>
                  <a:gd name="T4" fmla="*/ 119 w 43195"/>
                  <a:gd name="T5" fmla="*/ 12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p:spPr>
            <p:txBody>
              <a:bodyPr wrap="none" anchor="ctr"/>
              <a:lstStyle/>
              <a:p>
                <a:endParaRPr lang="tr-TR"/>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37"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3138"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3139"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57A6BA1B-9558-4FE6-8981-F04BCF43686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755576" y="1844824"/>
            <a:ext cx="6500858" cy="2677656"/>
          </a:xfrm>
          <a:prstGeom prst="rect">
            <a:avLst/>
          </a:prstGeom>
          <a:noFill/>
        </p:spPr>
        <p:txBody>
          <a:bodyPr wrap="square" rtlCol="0">
            <a:spAutoFit/>
          </a:bodyPr>
          <a:lstStyle/>
          <a:p>
            <a:pPr algn="ctr"/>
            <a:r>
              <a:rPr lang="tr-TR" sz="2400" dirty="0" smtClean="0">
                <a:latin typeface="Arial Black" pitchFamily="34" charset="0"/>
              </a:rPr>
              <a:t>ZEKİ YARAR</a:t>
            </a:r>
          </a:p>
          <a:p>
            <a:pPr algn="ctr"/>
            <a:r>
              <a:rPr lang="tr-TR" sz="2400" dirty="0" smtClean="0">
                <a:latin typeface="Arial Black" pitchFamily="34" charset="0"/>
              </a:rPr>
              <a:t>A Sınıfı İş Güvenliği Uzmanı</a:t>
            </a:r>
          </a:p>
          <a:p>
            <a:pPr algn="ctr"/>
            <a:endParaRPr lang="tr-TR" sz="2400" dirty="0" smtClean="0">
              <a:latin typeface="Arial Black" pitchFamily="34" charset="0"/>
            </a:endParaRPr>
          </a:p>
          <a:p>
            <a:pPr algn="ctr"/>
            <a:r>
              <a:rPr lang="tr-TR" sz="2400" dirty="0" smtClean="0">
                <a:latin typeface="Arial Black" pitchFamily="34" charset="0"/>
              </a:rPr>
              <a:t>     ME.Ü.   </a:t>
            </a:r>
            <a:r>
              <a:rPr lang="tr-TR" sz="2400" smtClean="0">
                <a:latin typeface="Arial Black" pitchFamily="34" charset="0"/>
              </a:rPr>
              <a:t>FEN FAKÜLTESİ</a:t>
            </a:r>
            <a:endParaRPr lang="tr-TR" sz="2400" dirty="0" smtClean="0">
              <a:latin typeface="Arial Black" pitchFamily="34" charset="0"/>
            </a:endParaRPr>
          </a:p>
          <a:p>
            <a:endParaRPr lang="tr-TR" dirty="0" smtClean="0"/>
          </a:p>
          <a:p>
            <a:endParaRPr lang="tr-TR" dirty="0" smtClean="0"/>
          </a:p>
          <a:p>
            <a:r>
              <a:rPr lang="tr-TR" dirty="0" smtClean="0"/>
              <a:t>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772400" cy="1143000"/>
          </a:xfrm>
        </p:spPr>
        <p:txBody>
          <a:bodyPr/>
          <a:lstStyle/>
          <a:p>
            <a:pPr eaLnBrk="1" hangingPunct="1"/>
            <a:r>
              <a:rPr lang="tr-TR" sz="3200" smtClean="0">
                <a:solidFill>
                  <a:srgbClr val="FF3300"/>
                </a:solidFill>
              </a:rPr>
              <a:t>MADDE 8 : İş Sözleşmesi, Türleri ve Feshi</a:t>
            </a:r>
            <a:endParaRPr lang="en-US" sz="3200" smtClean="0">
              <a:solidFill>
                <a:srgbClr val="FF3300"/>
              </a:solidFill>
            </a:endParaRPr>
          </a:p>
        </p:txBody>
      </p:sp>
      <p:sp>
        <p:nvSpPr>
          <p:cNvPr id="9219" name="Rectangle 3" descr="Rectangle: Click to edit Master text styles&#10;Second level&#10;Third level&#10;Fourth level&#10;Fifth level"/>
          <p:cNvSpPr>
            <a:spLocks noGrp="1" noChangeArrowheads="1"/>
          </p:cNvSpPr>
          <p:nvPr>
            <p:ph idx="1"/>
          </p:nvPr>
        </p:nvSpPr>
        <p:spPr>
          <a:xfrm>
            <a:off x="685800" y="1447800"/>
            <a:ext cx="7924800" cy="4114800"/>
          </a:xfrm>
        </p:spPr>
        <p:txBody>
          <a:bodyPr/>
          <a:lstStyle/>
          <a:p>
            <a:pPr eaLnBrk="1" hangingPunct="1">
              <a:buFont typeface="Wingdings" pitchFamily="2" charset="2"/>
              <a:buNone/>
            </a:pPr>
            <a:r>
              <a:rPr lang="tr-TR" sz="2400" b="1" dirty="0" smtClean="0">
                <a:solidFill>
                  <a:srgbClr val="3333CC"/>
                </a:solidFill>
              </a:rPr>
              <a:t>İşçi ile İşveren Arasında İş Sözleşmesi Yapılması</a:t>
            </a:r>
          </a:p>
          <a:p>
            <a:pPr eaLnBrk="1" hangingPunct="1">
              <a:buFont typeface="Wingdings" pitchFamily="2" charset="2"/>
              <a:buNone/>
            </a:pPr>
            <a:r>
              <a:rPr lang="tr-TR" sz="2400" b="1" dirty="0" smtClean="0">
                <a:solidFill>
                  <a:srgbClr val="3333CC"/>
                </a:solidFill>
              </a:rPr>
              <a:t>Zorunlu mudur?</a:t>
            </a:r>
          </a:p>
          <a:p>
            <a:pPr eaLnBrk="1" hangingPunct="1">
              <a:buFont typeface="Wingdings" pitchFamily="2" charset="2"/>
              <a:buNone/>
            </a:pPr>
            <a:endParaRPr lang="tr-TR" sz="1600" dirty="0" smtClean="0">
              <a:solidFill>
                <a:srgbClr val="3333CC"/>
              </a:solidFill>
            </a:endParaRPr>
          </a:p>
          <a:p>
            <a:pPr eaLnBrk="1" hangingPunct="1">
              <a:buFont typeface="Wingdings" pitchFamily="2" charset="2"/>
              <a:buNone/>
            </a:pPr>
            <a:endParaRPr lang="en-US" sz="1600" b="1" i="1" dirty="0" smtClean="0">
              <a:solidFill>
                <a:schemeClr val="tx2"/>
              </a:solidFill>
            </a:endParaRPr>
          </a:p>
        </p:txBody>
      </p:sp>
    </p:spTree>
    <p:extLst>
      <p:ext uri="{BB962C8B-B14F-4D97-AF65-F5344CB8AC3E}">
        <p14:creationId xmlns:p14="http://schemas.microsoft.com/office/powerpoint/2010/main" val="1635954069"/>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58: İzinde Çalışma Yasağı</a:t>
            </a:r>
            <a:endParaRPr lang="en-US" sz="4000" smtClean="0">
              <a:solidFill>
                <a:srgbClr val="FF3300"/>
              </a:solidFill>
            </a:endParaRPr>
          </a:p>
        </p:txBody>
      </p:sp>
      <p:sp>
        <p:nvSpPr>
          <p:cNvPr id="65539" name="Rectangle 3" descr="Rectangle: Click to edit Master text styles&#10;Second level&#10;Third level&#10;Fourth level&#10;Fifth level"/>
          <p:cNvSpPr>
            <a:spLocks noGrp="1" noChangeArrowheads="1"/>
          </p:cNvSpPr>
          <p:nvPr>
            <p:ph idx="1"/>
          </p:nvPr>
        </p:nvSpPr>
        <p:spPr>
          <a:xfrm>
            <a:off x="609600" y="1219200"/>
            <a:ext cx="8001000" cy="4114800"/>
          </a:xfrm>
        </p:spPr>
        <p:txBody>
          <a:bodyPr/>
          <a:lstStyle/>
          <a:p>
            <a:pPr eaLnBrk="1" hangingPunct="1">
              <a:buFont typeface="Wingdings" pitchFamily="2" charset="2"/>
              <a:buNone/>
            </a:pPr>
            <a:endParaRPr lang="tr-TR" sz="2400" b="1" smtClean="0"/>
          </a:p>
          <a:p>
            <a:pPr eaLnBrk="1" hangingPunct="1">
              <a:buFont typeface="Wingdings" pitchFamily="2" charset="2"/>
              <a:buNone/>
            </a:pPr>
            <a:r>
              <a:rPr lang="tr-TR" b="1" smtClean="0">
                <a:solidFill>
                  <a:srgbClr val="3333CC"/>
                </a:solidFill>
              </a:rPr>
              <a:t>İşçi İzinde Başka Bir İşte Çalışabilir</a:t>
            </a:r>
          </a:p>
          <a:p>
            <a:pPr eaLnBrk="1" hangingPunct="1">
              <a:buFont typeface="Wingdings" pitchFamily="2" charset="2"/>
              <a:buNone/>
            </a:pPr>
            <a:r>
              <a:rPr lang="tr-TR" b="1" smtClean="0">
                <a:solidFill>
                  <a:srgbClr val="3333CC"/>
                </a:solidFill>
              </a:rPr>
              <a:t>mi? </a:t>
            </a:r>
          </a:p>
          <a:p>
            <a:pPr eaLnBrk="1" hangingPunct="1">
              <a:buFont typeface="Wingdings" pitchFamily="2" charset="2"/>
              <a:buNone/>
            </a:pPr>
            <a:endParaRPr lang="tr-TR" b="1" smtClean="0">
              <a:solidFill>
                <a:srgbClr val="3333CC"/>
              </a:solidFill>
            </a:endParaRPr>
          </a:p>
          <a:p>
            <a:pPr eaLnBrk="1" hangingPunct="1">
              <a:buFont typeface="Wingdings" pitchFamily="2" charset="2"/>
              <a:buNone/>
            </a:pPr>
            <a:r>
              <a:rPr lang="tr-TR" sz="2400" smtClean="0">
                <a:solidFill>
                  <a:srgbClr val="3333CC"/>
                </a:solidFill>
              </a:rPr>
              <a:t>Yıllık ücretli izinini kullanmakta olan işçinin izin süresi</a:t>
            </a:r>
          </a:p>
          <a:p>
            <a:pPr eaLnBrk="1" hangingPunct="1">
              <a:buFont typeface="Wingdings" pitchFamily="2" charset="2"/>
              <a:buNone/>
            </a:pPr>
            <a:r>
              <a:rPr lang="tr-TR" sz="2400" smtClean="0">
                <a:solidFill>
                  <a:srgbClr val="3333CC"/>
                </a:solidFill>
              </a:rPr>
              <a:t>içinde ücret karşılığı bir işte çalıştığı anlaşılırsa, bu</a:t>
            </a:r>
          </a:p>
          <a:p>
            <a:pPr eaLnBrk="1" hangingPunct="1">
              <a:buFont typeface="Wingdings" pitchFamily="2" charset="2"/>
              <a:buNone/>
            </a:pPr>
            <a:r>
              <a:rPr lang="tr-TR" sz="2400" smtClean="0">
                <a:solidFill>
                  <a:srgbClr val="3333CC"/>
                </a:solidFill>
              </a:rPr>
              <a:t>izin süresi içinde kendisine ödenen ücret işveren</a:t>
            </a:r>
          </a:p>
          <a:p>
            <a:pPr eaLnBrk="1" hangingPunct="1">
              <a:buFont typeface="Wingdings" pitchFamily="2" charset="2"/>
              <a:buNone/>
            </a:pPr>
            <a:r>
              <a:rPr lang="tr-TR" sz="2400" smtClean="0">
                <a:solidFill>
                  <a:srgbClr val="3333CC"/>
                </a:solidFill>
              </a:rPr>
              <a:t>tarafından geri alınabilir.</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tr-TR" smtClean="0">
                <a:solidFill>
                  <a:srgbClr val="FF3300"/>
                </a:solidFill>
              </a:rPr>
              <a:t>MADDE 2: Tanımlar</a:t>
            </a:r>
            <a:endParaRPr lang="en-US" smtClean="0">
              <a:solidFill>
                <a:srgbClr val="FF3300"/>
              </a:solidFill>
            </a:endParaRPr>
          </a:p>
        </p:txBody>
      </p:sp>
      <p:sp>
        <p:nvSpPr>
          <p:cNvPr id="66563" name="Rectangle 3" descr="Rectangle: Click to edit Master text styles&#10;Second level&#10;Third level&#10;Fourth level&#10;Fifth level"/>
          <p:cNvSpPr>
            <a:spLocks noGrp="1" noChangeArrowheads="1"/>
          </p:cNvSpPr>
          <p:nvPr>
            <p:ph idx="1"/>
          </p:nvPr>
        </p:nvSpPr>
        <p:spPr>
          <a:xfrm>
            <a:off x="838200" y="1524000"/>
            <a:ext cx="7772400" cy="4876800"/>
          </a:xfrm>
        </p:spPr>
        <p:txBody>
          <a:bodyPr/>
          <a:lstStyle/>
          <a:p>
            <a:pPr eaLnBrk="1" hangingPunct="1">
              <a:buFont typeface="Wingdings" pitchFamily="2" charset="2"/>
              <a:buNone/>
            </a:pPr>
            <a:r>
              <a:rPr lang="tr-TR" b="1" dirty="0" smtClean="0">
                <a:solidFill>
                  <a:srgbClr val="3333CC"/>
                </a:solidFill>
              </a:rPr>
              <a:t>İşyeri Tanımı?</a:t>
            </a:r>
          </a:p>
          <a:p>
            <a:pPr eaLnBrk="1" hangingPunct="1">
              <a:buNone/>
            </a:pPr>
            <a:r>
              <a:rPr lang="tr-TR" sz="1800" dirty="0"/>
              <a:t>Madde 2 - Bir iş sözleşmesine dayanarak çalışan gerçek kişiye işçi, işçi çalıştıran gerçek veya tüzel kişiye yahut tüzel kişiliği olmayan kurum ve kuruluşlara işveren, işçi ile işveren arasında kurulan ilişkiye iş ilişkisi denir. İşveren tarafından mal veya hizmet üretmek amacıyla maddî olan ve olmayan unsurlar ile işçinin birlikte örgütlendiği birime işyeri denir. İşverenin işyerinde ürettiği mal veya hizmet ile nitelik yönünden bağlılığı bulunan ve aynı yönetim altında örgütlenen yerler (işyerine bağlı yerler) ile dinlenme, çocuk emzirme, yemek, uyku, yıkanma, muayene ve bakım, beden ve meslekî eğitim ve avlu gibi diğer eklentiler ve araçlar da işyerinden sayılır. İşyeri, işyerine bağlı yerler, eklentiler ve araçlar ile oluşturulan iş organizasyonu kapsamında bir bütündür</a:t>
            </a:r>
            <a:endParaRPr lang="tr-TR" sz="1800" b="1"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1600" b="1" i="1" dirty="0" smtClean="0">
              <a:solidFill>
                <a:schemeClr val="tx2"/>
              </a:solidFill>
            </a:endParaRPr>
          </a:p>
          <a:p>
            <a:pPr eaLnBrk="1" hangingPunct="1">
              <a:buFont typeface="Wingdings" pitchFamily="2" charset="2"/>
              <a:buNone/>
            </a:pPr>
            <a:endParaRPr lang="tr-TR" sz="1600" b="1" dirty="0" smtClean="0">
              <a:solidFill>
                <a:schemeClr val="tx2"/>
              </a:solidFill>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tr-TR" smtClean="0">
                <a:solidFill>
                  <a:srgbClr val="FF3300"/>
                </a:solidFill>
              </a:rPr>
              <a:t>MADDE 2: Tanımlar</a:t>
            </a:r>
            <a:endParaRPr lang="en-US" smtClean="0">
              <a:solidFill>
                <a:srgbClr val="FF3300"/>
              </a:solidFill>
            </a:endParaRPr>
          </a:p>
        </p:txBody>
      </p:sp>
      <p:sp>
        <p:nvSpPr>
          <p:cNvPr id="66563" name="Rectangle 3" descr="Rectangle: Click to edit Master text styles&#10;Second level&#10;Third level&#10;Fourth level&#10;Fifth level"/>
          <p:cNvSpPr>
            <a:spLocks noGrp="1" noChangeArrowheads="1"/>
          </p:cNvSpPr>
          <p:nvPr>
            <p:ph idx="1"/>
          </p:nvPr>
        </p:nvSpPr>
        <p:spPr>
          <a:xfrm>
            <a:off x="838200" y="1524000"/>
            <a:ext cx="7772400" cy="4876800"/>
          </a:xfrm>
        </p:spPr>
        <p:txBody>
          <a:bodyPr/>
          <a:lstStyle/>
          <a:p>
            <a:pPr eaLnBrk="1" hangingPunct="1">
              <a:buFont typeface="Wingdings" pitchFamily="2" charset="2"/>
              <a:buNone/>
            </a:pPr>
            <a:r>
              <a:rPr lang="tr-TR" b="1" dirty="0" smtClean="0">
                <a:solidFill>
                  <a:srgbClr val="3333CC"/>
                </a:solidFill>
              </a:rPr>
              <a:t>Alt İşveren Kimdir?</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1600" b="1" i="1" dirty="0" smtClean="0">
              <a:solidFill>
                <a:schemeClr val="tx2"/>
              </a:solidFill>
            </a:endParaRPr>
          </a:p>
          <a:p>
            <a:pPr eaLnBrk="1" hangingPunct="1">
              <a:buFont typeface="Wingdings" pitchFamily="2" charset="2"/>
              <a:buNone/>
            </a:pPr>
            <a:endParaRPr lang="tr-TR" sz="1600" b="1" dirty="0" smtClean="0">
              <a:solidFill>
                <a:schemeClr val="tx2"/>
              </a:solidFill>
            </a:endParaRPr>
          </a:p>
        </p:txBody>
      </p:sp>
    </p:spTree>
    <p:extLst>
      <p:ext uri="{BB962C8B-B14F-4D97-AF65-F5344CB8AC3E}">
        <p14:creationId xmlns:p14="http://schemas.microsoft.com/office/powerpoint/2010/main" val="212345882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tr-TR" smtClean="0">
                <a:solidFill>
                  <a:srgbClr val="FF3300"/>
                </a:solidFill>
              </a:rPr>
              <a:t>MADDE 2: Tanımlar</a:t>
            </a:r>
            <a:endParaRPr lang="en-US" smtClean="0">
              <a:solidFill>
                <a:srgbClr val="FF3300"/>
              </a:solidFill>
            </a:endParaRPr>
          </a:p>
        </p:txBody>
      </p:sp>
      <p:sp>
        <p:nvSpPr>
          <p:cNvPr id="66563" name="Rectangle 3" descr="Rectangle: Click to edit Master text styles&#10;Second level&#10;Third level&#10;Fourth level&#10;Fifth level"/>
          <p:cNvSpPr>
            <a:spLocks noGrp="1" noChangeArrowheads="1"/>
          </p:cNvSpPr>
          <p:nvPr>
            <p:ph idx="1"/>
          </p:nvPr>
        </p:nvSpPr>
        <p:spPr>
          <a:xfrm>
            <a:off x="838200" y="1524000"/>
            <a:ext cx="7772400" cy="4876800"/>
          </a:xfrm>
        </p:spPr>
        <p:txBody>
          <a:bodyPr/>
          <a:lstStyle/>
          <a:p>
            <a:pPr eaLnBrk="1" hangingPunct="1">
              <a:buFont typeface="Wingdings" pitchFamily="2" charset="2"/>
              <a:buNone/>
            </a:pPr>
            <a:r>
              <a:rPr lang="tr-TR" b="1" smtClean="0">
                <a:solidFill>
                  <a:srgbClr val="3333CC"/>
                </a:solidFill>
              </a:rPr>
              <a:t>Alt İşveren Kimdir?</a:t>
            </a:r>
          </a:p>
          <a:p>
            <a:pPr eaLnBrk="1" hangingPunct="1">
              <a:buFont typeface="Wingdings" pitchFamily="2" charset="2"/>
              <a:buNone/>
            </a:pPr>
            <a:endParaRPr lang="tr-TR" sz="2400" b="1" smtClean="0">
              <a:solidFill>
                <a:srgbClr val="3333CC"/>
              </a:solidFill>
            </a:endParaRPr>
          </a:p>
          <a:p>
            <a:pPr eaLnBrk="1" hangingPunct="1">
              <a:buFont typeface="Wingdings" pitchFamily="2" charset="2"/>
              <a:buNone/>
            </a:pPr>
            <a:r>
              <a:rPr lang="tr-TR" sz="2400" smtClean="0">
                <a:solidFill>
                  <a:srgbClr val="3333CC"/>
                </a:solidFill>
              </a:rPr>
              <a:t>Bir işverenden, işyerinde yürüttüğü mal veya hizmet</a:t>
            </a:r>
          </a:p>
          <a:p>
            <a:pPr eaLnBrk="1" hangingPunct="1">
              <a:buFont typeface="Wingdings" pitchFamily="2" charset="2"/>
              <a:buNone/>
            </a:pPr>
            <a:r>
              <a:rPr lang="tr-TR" sz="2400" smtClean="0">
                <a:solidFill>
                  <a:srgbClr val="3333CC"/>
                </a:solidFill>
              </a:rPr>
              <a:t>üretimine ilişkin yardımcı işlerinde veya asıl işin bir </a:t>
            </a:r>
          </a:p>
          <a:p>
            <a:pPr eaLnBrk="1" hangingPunct="1">
              <a:buFont typeface="Wingdings" pitchFamily="2" charset="2"/>
              <a:buNone/>
            </a:pPr>
            <a:r>
              <a:rPr lang="tr-TR" sz="2400" smtClean="0">
                <a:solidFill>
                  <a:srgbClr val="3333CC"/>
                </a:solidFill>
              </a:rPr>
              <a:t>bölümünde işletmenin ve işin gereği ile teknolojik</a:t>
            </a:r>
          </a:p>
          <a:p>
            <a:pPr eaLnBrk="1" hangingPunct="1">
              <a:buFont typeface="Wingdings" pitchFamily="2" charset="2"/>
              <a:buNone/>
            </a:pPr>
            <a:r>
              <a:rPr lang="tr-TR" sz="2400" smtClean="0">
                <a:solidFill>
                  <a:srgbClr val="3333CC"/>
                </a:solidFill>
              </a:rPr>
              <a:t>nedenlerle uzmanlık gerektiren işlerde iş alan ve bu iş</a:t>
            </a:r>
          </a:p>
          <a:p>
            <a:pPr eaLnBrk="1" hangingPunct="1">
              <a:buFont typeface="Wingdings" pitchFamily="2" charset="2"/>
              <a:buNone/>
            </a:pPr>
            <a:r>
              <a:rPr lang="tr-TR" sz="2400" smtClean="0">
                <a:solidFill>
                  <a:srgbClr val="3333CC"/>
                </a:solidFill>
              </a:rPr>
              <a:t>için görevlendirdiği işçilerini sadece bu işyerinde aldığı</a:t>
            </a:r>
          </a:p>
          <a:p>
            <a:pPr eaLnBrk="1" hangingPunct="1">
              <a:buFont typeface="Wingdings" pitchFamily="2" charset="2"/>
              <a:buNone/>
            </a:pPr>
            <a:r>
              <a:rPr lang="tr-TR" sz="2400" smtClean="0">
                <a:solidFill>
                  <a:srgbClr val="3333CC"/>
                </a:solidFill>
              </a:rPr>
              <a:t>işte çalıştıran  diğer işveren ile iş aldığı işveren arasında</a:t>
            </a:r>
          </a:p>
          <a:p>
            <a:pPr eaLnBrk="1" hangingPunct="1">
              <a:buFont typeface="Wingdings" pitchFamily="2" charset="2"/>
              <a:buNone/>
            </a:pPr>
            <a:r>
              <a:rPr lang="tr-TR" sz="2400" smtClean="0">
                <a:solidFill>
                  <a:srgbClr val="3333CC"/>
                </a:solidFill>
              </a:rPr>
              <a:t>kurulan ilişkiye </a:t>
            </a:r>
            <a:r>
              <a:rPr lang="tr-TR" sz="2400" b="1" smtClean="0">
                <a:solidFill>
                  <a:srgbClr val="3333CC"/>
                </a:solidFill>
              </a:rPr>
              <a:t>asıl işveren-alt işveren</a:t>
            </a:r>
            <a:r>
              <a:rPr lang="tr-TR" sz="2400" smtClean="0">
                <a:solidFill>
                  <a:srgbClr val="3333CC"/>
                </a:solidFill>
              </a:rPr>
              <a:t> ilişkisi denir.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endParaRPr lang="tr-TR" sz="1600" b="1" i="1" smtClean="0">
              <a:solidFill>
                <a:schemeClr val="tx2"/>
              </a:solidFill>
            </a:endParaRPr>
          </a:p>
          <a:p>
            <a:pPr eaLnBrk="1" hangingPunct="1">
              <a:buFont typeface="Wingdings" pitchFamily="2" charset="2"/>
              <a:buNone/>
            </a:pPr>
            <a:endParaRPr lang="tr-TR" sz="1600" b="1" smtClean="0">
              <a:solidFill>
                <a:schemeClr val="tx2"/>
              </a:solidFill>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b="1" dirty="0" smtClean="0"/>
          </a:p>
          <a:p>
            <a:pPr eaLnBrk="1" hangingPunct="1">
              <a:buFont typeface="Wingdings" pitchFamily="2" charset="2"/>
              <a:buNone/>
            </a:pPr>
            <a:endParaRPr lang="tr-TR" b="1" dirty="0" smtClean="0"/>
          </a:p>
          <a:p>
            <a:pPr eaLnBrk="1" hangingPunct="1">
              <a:buFont typeface="Wingdings" pitchFamily="2" charset="2"/>
              <a:buNone/>
            </a:pPr>
            <a:r>
              <a:rPr lang="tr-TR" b="1" dirty="0" smtClean="0">
                <a:solidFill>
                  <a:srgbClr val="3333CC"/>
                </a:solidFill>
              </a:rPr>
              <a:t>Asıl İşverenin Alt İşverene Karşı</a:t>
            </a:r>
          </a:p>
          <a:p>
            <a:pPr eaLnBrk="1" hangingPunct="1">
              <a:buFont typeface="Wingdings" pitchFamily="2" charset="2"/>
              <a:buNone/>
            </a:pPr>
            <a:r>
              <a:rPr lang="tr-TR" b="1" dirty="0" smtClean="0">
                <a:solidFill>
                  <a:srgbClr val="3333CC"/>
                </a:solidFill>
              </a:rPr>
              <a:t>Sorumluluğu Nedir?</a:t>
            </a:r>
          </a:p>
          <a:p>
            <a:pPr eaLnBrk="1" hangingPunct="1">
              <a:buFont typeface="Wingdings" pitchFamily="2" charset="2"/>
              <a:buNone/>
            </a:pPr>
            <a:endParaRPr lang="tr-TR" sz="2400" b="1" dirty="0" smtClean="0">
              <a:solidFill>
                <a:srgbClr val="3333CC"/>
              </a:solidFill>
            </a:endParaRPr>
          </a:p>
          <a:p>
            <a:pPr eaLnBrk="1" hangingPunct="1"/>
            <a:endParaRPr lang="en-US" dirty="0" smtClean="0">
              <a:solidFill>
                <a:srgbClr val="3333CC"/>
              </a:solidFill>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b="1" dirty="0" smtClean="0"/>
          </a:p>
          <a:p>
            <a:pPr eaLnBrk="1" hangingPunct="1">
              <a:buFont typeface="Wingdings" pitchFamily="2" charset="2"/>
              <a:buNone/>
            </a:pPr>
            <a:endParaRPr lang="tr-TR" b="1" dirty="0" smtClean="0"/>
          </a:p>
          <a:p>
            <a:pPr eaLnBrk="1" hangingPunct="1">
              <a:buFont typeface="Wingdings" pitchFamily="2" charset="2"/>
              <a:buNone/>
            </a:pPr>
            <a:r>
              <a:rPr lang="tr-TR" b="1" dirty="0" smtClean="0">
                <a:solidFill>
                  <a:srgbClr val="3333CC"/>
                </a:solidFill>
              </a:rPr>
              <a:t>Asıl İşverenin Alt İşverene Karşı</a:t>
            </a:r>
          </a:p>
          <a:p>
            <a:pPr eaLnBrk="1" hangingPunct="1">
              <a:buFont typeface="Wingdings" pitchFamily="2" charset="2"/>
              <a:buNone/>
            </a:pPr>
            <a:r>
              <a:rPr lang="tr-TR" b="1" dirty="0" smtClean="0">
                <a:solidFill>
                  <a:srgbClr val="3333CC"/>
                </a:solidFill>
              </a:rPr>
              <a:t>Sorumluluğu Nedir?</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r>
              <a:rPr lang="tr-TR" sz="2400" dirty="0" smtClean="0">
                <a:solidFill>
                  <a:srgbClr val="3333CC"/>
                </a:solidFill>
              </a:rPr>
              <a:t>Bu ilişkide asıl işveren, alt işverenin işçilerine karşı o</a:t>
            </a:r>
          </a:p>
          <a:p>
            <a:pPr eaLnBrk="1" hangingPunct="1">
              <a:buFont typeface="Wingdings" pitchFamily="2" charset="2"/>
              <a:buNone/>
            </a:pPr>
            <a:r>
              <a:rPr lang="tr-TR" sz="2400" dirty="0" smtClean="0">
                <a:solidFill>
                  <a:srgbClr val="3333CC"/>
                </a:solidFill>
              </a:rPr>
              <a:t>işyeri ile ilgili olarak iş kanunundan, iş sözleşmesinden</a:t>
            </a:r>
          </a:p>
          <a:p>
            <a:pPr eaLnBrk="1" hangingPunct="1">
              <a:buFont typeface="Wingdings" pitchFamily="2" charset="2"/>
              <a:buNone/>
            </a:pPr>
            <a:r>
              <a:rPr lang="tr-TR" sz="2400" dirty="0" smtClean="0">
                <a:solidFill>
                  <a:srgbClr val="3333CC"/>
                </a:solidFill>
              </a:rPr>
              <a:t>veya alt işverenin taraf olduğu toplu iş sözleşmesinden</a:t>
            </a:r>
          </a:p>
          <a:p>
            <a:pPr eaLnBrk="1" hangingPunct="1">
              <a:buFont typeface="Wingdings" pitchFamily="2" charset="2"/>
              <a:buNone/>
            </a:pPr>
            <a:r>
              <a:rPr lang="tr-TR" sz="2400" dirty="0" smtClean="0">
                <a:solidFill>
                  <a:srgbClr val="3333CC"/>
                </a:solidFill>
              </a:rPr>
              <a:t>doğan yükümlülüklerinden alt işveren ile birlikte</a:t>
            </a:r>
          </a:p>
          <a:p>
            <a:pPr eaLnBrk="1" hangingPunct="1">
              <a:buFont typeface="Wingdings" pitchFamily="2" charset="2"/>
              <a:buNone/>
            </a:pPr>
            <a:r>
              <a:rPr lang="tr-TR" sz="2400" dirty="0" smtClean="0">
                <a:solidFill>
                  <a:srgbClr val="3333CC"/>
                </a:solidFill>
              </a:rPr>
              <a:t>sorumludur.</a:t>
            </a:r>
            <a:endParaRPr lang="en-US" sz="2400" dirty="0" smtClean="0">
              <a:solidFill>
                <a:srgbClr val="3333CC"/>
              </a:solidFill>
            </a:endParaRPr>
          </a:p>
          <a:p>
            <a:pPr eaLnBrk="1" hangingPunct="1"/>
            <a:endParaRPr lang="en-US" dirty="0" smtClean="0">
              <a:solidFill>
                <a:srgbClr val="3333CC"/>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b="1" dirty="0" smtClean="0"/>
          </a:p>
          <a:p>
            <a:pPr eaLnBrk="1" hangingPunct="1">
              <a:buFont typeface="Wingdings" pitchFamily="2" charset="2"/>
              <a:buNone/>
            </a:pPr>
            <a:r>
              <a:rPr lang="tr-TR" b="1" dirty="0" smtClean="0">
                <a:solidFill>
                  <a:srgbClr val="3333CC"/>
                </a:solidFill>
              </a:rPr>
              <a:t>Asıl İşveren-Alt İşveren İlişkisine</a:t>
            </a:r>
          </a:p>
          <a:p>
            <a:pPr eaLnBrk="1" hangingPunct="1">
              <a:buFont typeface="Wingdings" pitchFamily="2" charset="2"/>
              <a:buNone/>
            </a:pPr>
            <a:r>
              <a:rPr lang="tr-TR" b="1" dirty="0" smtClean="0">
                <a:solidFill>
                  <a:srgbClr val="3333CC"/>
                </a:solidFill>
              </a:rPr>
              <a:t>Örnekler Verebilir misiniz?</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2000" dirty="0" smtClean="0">
              <a:solidFill>
                <a:srgbClr val="3333CC"/>
              </a:solidFill>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b="1" smtClean="0"/>
          </a:p>
          <a:p>
            <a:pPr eaLnBrk="1" hangingPunct="1">
              <a:buFont typeface="Wingdings" pitchFamily="2" charset="2"/>
              <a:buNone/>
            </a:pPr>
            <a:r>
              <a:rPr lang="tr-TR" b="1" smtClean="0">
                <a:solidFill>
                  <a:srgbClr val="3333CC"/>
                </a:solidFill>
              </a:rPr>
              <a:t>Asıl İşveren-Alt İşveren İlişkisine</a:t>
            </a:r>
          </a:p>
          <a:p>
            <a:pPr eaLnBrk="1" hangingPunct="1">
              <a:buFont typeface="Wingdings" pitchFamily="2" charset="2"/>
              <a:buNone/>
            </a:pPr>
            <a:r>
              <a:rPr lang="tr-TR" b="1" smtClean="0">
                <a:solidFill>
                  <a:srgbClr val="3333CC"/>
                </a:solidFill>
              </a:rPr>
              <a:t>Örnekler;</a:t>
            </a:r>
          </a:p>
          <a:p>
            <a:pPr eaLnBrk="1" hangingPunct="1">
              <a:buFont typeface="Wingdings" pitchFamily="2" charset="2"/>
              <a:buNone/>
            </a:pPr>
            <a:endParaRPr lang="tr-TR" sz="2000" smtClean="0">
              <a:solidFill>
                <a:srgbClr val="3333CC"/>
              </a:solidFill>
            </a:endParaRPr>
          </a:p>
          <a:p>
            <a:pPr eaLnBrk="1" hangingPunct="1">
              <a:buFont typeface="Wingdings" pitchFamily="2" charset="2"/>
              <a:buNone/>
            </a:pPr>
            <a:r>
              <a:rPr lang="tr-TR" sz="2000" smtClean="0">
                <a:solidFill>
                  <a:srgbClr val="3333CC"/>
                </a:solidFill>
              </a:rPr>
              <a:t>Temizlik</a:t>
            </a:r>
          </a:p>
          <a:p>
            <a:pPr eaLnBrk="1" hangingPunct="1">
              <a:buFont typeface="Wingdings" pitchFamily="2" charset="2"/>
              <a:buNone/>
            </a:pPr>
            <a:r>
              <a:rPr lang="tr-TR" sz="2000" smtClean="0">
                <a:solidFill>
                  <a:srgbClr val="3333CC"/>
                </a:solidFill>
              </a:rPr>
              <a:t>Güvenlik</a:t>
            </a:r>
          </a:p>
          <a:p>
            <a:pPr eaLnBrk="1" hangingPunct="1">
              <a:buFont typeface="Wingdings" pitchFamily="2" charset="2"/>
              <a:buNone/>
            </a:pPr>
            <a:r>
              <a:rPr lang="tr-TR" sz="2000" smtClean="0">
                <a:solidFill>
                  <a:srgbClr val="3333CC"/>
                </a:solidFill>
              </a:rPr>
              <a:t>Yemek</a:t>
            </a:r>
          </a:p>
          <a:p>
            <a:pPr eaLnBrk="1" hangingPunct="1">
              <a:buFont typeface="Wingdings" pitchFamily="2" charset="2"/>
              <a:buNone/>
            </a:pPr>
            <a:r>
              <a:rPr lang="tr-TR" sz="2000" smtClean="0">
                <a:solidFill>
                  <a:srgbClr val="3333CC"/>
                </a:solidFill>
              </a:rPr>
              <a:t>Servis Şoförleri</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r>
              <a:rPr lang="tr-TR" sz="2800" b="1" dirty="0" smtClean="0">
                <a:solidFill>
                  <a:srgbClr val="3333CC"/>
                </a:solidFill>
              </a:rPr>
              <a:t>Asıl İşveren Kadrosundan Alt İşveren</a:t>
            </a:r>
          </a:p>
          <a:p>
            <a:pPr eaLnBrk="1" hangingPunct="1">
              <a:buFont typeface="Wingdings" pitchFamily="2" charset="2"/>
              <a:buNone/>
            </a:pPr>
            <a:r>
              <a:rPr lang="tr-TR" sz="2800" b="1" dirty="0" smtClean="0">
                <a:solidFill>
                  <a:srgbClr val="3333CC"/>
                </a:solidFill>
              </a:rPr>
              <a:t>Kadrosuna Personel Geçirilebilir mi?</a:t>
            </a:r>
          </a:p>
          <a:p>
            <a:pPr eaLnBrk="1" hangingPunct="1">
              <a:buFont typeface="Wingdings" pitchFamily="2" charset="2"/>
              <a:buNone/>
            </a:pPr>
            <a:endParaRPr lang="tr-TR" sz="2800" dirty="0" smtClean="0">
              <a:solidFill>
                <a:srgbClr val="3333CC"/>
              </a:solidFill>
            </a:endParaRPr>
          </a:p>
          <a:p>
            <a:pPr eaLnBrk="1" hangingPunct="1">
              <a:buFont typeface="Wingdings" pitchFamily="2" charset="2"/>
              <a:buNone/>
            </a:pPr>
            <a:endParaRPr lang="en-US" sz="2000" dirty="0" smtClean="0">
              <a:solidFill>
                <a:srgbClr val="3333CC"/>
              </a:solidFill>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r>
              <a:rPr lang="tr-TR" sz="2800" b="1" dirty="0" smtClean="0">
                <a:solidFill>
                  <a:srgbClr val="3333CC"/>
                </a:solidFill>
              </a:rPr>
              <a:t>Asıl İşveren Kadrosundan Alt İşveren</a:t>
            </a:r>
          </a:p>
          <a:p>
            <a:pPr eaLnBrk="1" hangingPunct="1">
              <a:buFont typeface="Wingdings" pitchFamily="2" charset="2"/>
              <a:buNone/>
            </a:pPr>
            <a:r>
              <a:rPr lang="tr-TR" sz="2800" b="1" dirty="0" smtClean="0">
                <a:solidFill>
                  <a:srgbClr val="3333CC"/>
                </a:solidFill>
              </a:rPr>
              <a:t>Kadrosuna Personel Geçirilebilir mi?</a:t>
            </a:r>
          </a:p>
          <a:p>
            <a:pPr eaLnBrk="1" hangingPunct="1">
              <a:buFont typeface="Wingdings" pitchFamily="2" charset="2"/>
              <a:buNone/>
            </a:pPr>
            <a:endParaRPr lang="tr-TR" sz="2800" dirty="0" smtClean="0">
              <a:solidFill>
                <a:srgbClr val="3333CC"/>
              </a:solidFill>
            </a:endParaRPr>
          </a:p>
          <a:p>
            <a:pPr eaLnBrk="1" hangingPunct="1">
              <a:buFont typeface="Wingdings" pitchFamily="2" charset="2"/>
              <a:buNone/>
            </a:pPr>
            <a:r>
              <a:rPr lang="tr-TR" sz="2000" dirty="0" smtClean="0">
                <a:solidFill>
                  <a:srgbClr val="3333CC"/>
                </a:solidFill>
              </a:rPr>
              <a:t>Geçirilemez.</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000" dirty="0" smtClean="0">
                <a:solidFill>
                  <a:srgbClr val="3333CC"/>
                </a:solidFill>
                <a:cs typeface="Tahoma" pitchFamily="34" charset="0"/>
              </a:rPr>
              <a:t>Asıl işverenin işçilerinin alt işveren tarafından işe alınarak</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çalıştırılmaya devam ettirilmesi suretiyle hakları kısıtlanamaz veya</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daha önce o işyerinde çalıştırılan kimse ile alt işveren ilişkisi</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kurulamaz. Aksi halde ve genel olarak asıl işveren alt işveren</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ilişkisinin muvazaalı işleme dayandığı kabul edilerek alt işverenin</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işçileri başlangıçtan itibaren asıl işverenin işçisi sayılarak işlem</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görürler. İşletmenin ve işin gereği ile teknolojik nedenlerle uzmanlık</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ahoma" pitchFamily="34" charset="0"/>
              </a:rPr>
              <a:t>gerektiren işler dışında asıl iş bölünerek alt işverenlere verilemez. </a:t>
            </a:r>
            <a:endParaRPr lang="tr-TR" sz="2000" dirty="0" smtClean="0">
              <a:solidFill>
                <a:srgbClr val="3333CC"/>
              </a:solidFill>
              <a:cs typeface="Times New Roman" charset="0"/>
            </a:endParaRPr>
          </a:p>
          <a:p>
            <a:pPr eaLnBrk="1" hangingPunct="1">
              <a:buFont typeface="Wingdings" pitchFamily="2" charset="2"/>
              <a:buNone/>
            </a:pPr>
            <a:endParaRPr lang="en-US" sz="2000" dirty="0" smtClean="0">
              <a:solidFill>
                <a:srgbClr val="3333CC"/>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772400" cy="1143000"/>
          </a:xfrm>
        </p:spPr>
        <p:txBody>
          <a:bodyPr/>
          <a:lstStyle/>
          <a:p>
            <a:pPr eaLnBrk="1" hangingPunct="1"/>
            <a:r>
              <a:rPr lang="tr-TR" sz="3200" smtClean="0">
                <a:solidFill>
                  <a:srgbClr val="FF3300"/>
                </a:solidFill>
              </a:rPr>
              <a:t>MADDE 8 : İş Sözleşmesi, Türleri ve Feshi</a:t>
            </a:r>
            <a:endParaRPr lang="en-US" sz="3200" smtClean="0">
              <a:solidFill>
                <a:srgbClr val="FF3300"/>
              </a:solidFill>
            </a:endParaRPr>
          </a:p>
        </p:txBody>
      </p:sp>
      <p:sp>
        <p:nvSpPr>
          <p:cNvPr id="9219" name="Rectangle 3" descr="Rectangle: Click to edit Master text styles&#10;Second level&#10;Third level&#10;Fourth level&#10;Fifth level"/>
          <p:cNvSpPr>
            <a:spLocks noGrp="1" noChangeArrowheads="1"/>
          </p:cNvSpPr>
          <p:nvPr>
            <p:ph idx="1"/>
          </p:nvPr>
        </p:nvSpPr>
        <p:spPr>
          <a:xfrm>
            <a:off x="685800" y="1447800"/>
            <a:ext cx="7924800" cy="4114800"/>
          </a:xfrm>
        </p:spPr>
        <p:txBody>
          <a:bodyPr/>
          <a:lstStyle/>
          <a:p>
            <a:pPr eaLnBrk="1" hangingPunct="1">
              <a:buFont typeface="Wingdings" pitchFamily="2" charset="2"/>
              <a:buNone/>
            </a:pPr>
            <a:r>
              <a:rPr lang="tr-TR" sz="2400" b="1" dirty="0" smtClean="0">
                <a:solidFill>
                  <a:srgbClr val="3333CC"/>
                </a:solidFill>
              </a:rPr>
              <a:t>İşçi ile İşveren Arasında İş Sözleşmesi Yapılması</a:t>
            </a:r>
          </a:p>
          <a:p>
            <a:pPr eaLnBrk="1" hangingPunct="1">
              <a:buFont typeface="Wingdings" pitchFamily="2" charset="2"/>
              <a:buNone/>
            </a:pPr>
            <a:r>
              <a:rPr lang="tr-TR" sz="2400" b="1" dirty="0" smtClean="0">
                <a:solidFill>
                  <a:srgbClr val="3333CC"/>
                </a:solidFill>
              </a:rPr>
              <a:t>Zorunlu mudur?</a:t>
            </a:r>
          </a:p>
          <a:p>
            <a:pPr eaLnBrk="1" hangingPunct="1">
              <a:buFont typeface="Wingdings" pitchFamily="2" charset="2"/>
              <a:buNone/>
            </a:pPr>
            <a:r>
              <a:rPr lang="tr-TR" sz="1600" dirty="0" smtClean="0">
                <a:solidFill>
                  <a:srgbClr val="3333CC"/>
                </a:solidFill>
              </a:rPr>
              <a:t>Zorunludur. </a:t>
            </a:r>
          </a:p>
          <a:p>
            <a:pPr eaLnBrk="1" hangingPunct="1">
              <a:buFont typeface="Wingdings" pitchFamily="2" charset="2"/>
              <a:buNone/>
            </a:pPr>
            <a:r>
              <a:rPr lang="tr-TR" sz="1600" dirty="0" smtClean="0">
                <a:solidFill>
                  <a:srgbClr val="3333CC"/>
                </a:solidFill>
              </a:rPr>
              <a:t>İşçinin bağımlı olarak iş görmeyi işverenin ise ücret ödemeyi üstlenmesinden oluşan</a:t>
            </a:r>
          </a:p>
          <a:p>
            <a:pPr eaLnBrk="1" hangingPunct="1">
              <a:buFont typeface="Wingdings" pitchFamily="2" charset="2"/>
              <a:buNone/>
            </a:pPr>
            <a:r>
              <a:rPr lang="tr-TR" sz="1600" dirty="0" smtClean="0">
                <a:solidFill>
                  <a:srgbClr val="3333CC"/>
                </a:solidFill>
              </a:rPr>
              <a:t>bir </a:t>
            </a:r>
            <a:r>
              <a:rPr lang="tr-TR" sz="1600" b="1" dirty="0" smtClean="0">
                <a:solidFill>
                  <a:srgbClr val="3333CC"/>
                </a:solidFill>
              </a:rPr>
              <a:t>yazılı</a:t>
            </a:r>
            <a:r>
              <a:rPr lang="tr-TR" sz="1600" dirty="0" smtClean="0">
                <a:solidFill>
                  <a:srgbClr val="3333CC"/>
                </a:solidFill>
              </a:rPr>
              <a:t> hizmet sözleşmesi imzalanmalıdır, özel bir şekle tabii değildir.</a:t>
            </a:r>
          </a:p>
          <a:p>
            <a:pPr eaLnBrk="1" hangingPunct="1">
              <a:buFont typeface="Wingdings" pitchFamily="2" charset="2"/>
              <a:buNone/>
            </a:pPr>
            <a:endParaRPr lang="tr-TR" sz="1600" dirty="0" smtClean="0">
              <a:solidFill>
                <a:srgbClr val="3333CC"/>
              </a:solidFill>
            </a:endParaRPr>
          </a:p>
          <a:p>
            <a:pPr eaLnBrk="1" hangingPunct="1">
              <a:buFont typeface="Wingdings" pitchFamily="2" charset="2"/>
              <a:buNone/>
            </a:pPr>
            <a:r>
              <a:rPr lang="tr-TR" sz="1600" dirty="0" smtClean="0">
                <a:solidFill>
                  <a:srgbClr val="3333CC"/>
                </a:solidFill>
              </a:rPr>
              <a:t>Yazılı yapılmadığı durumda, işveren en geç iki ay içinde;</a:t>
            </a:r>
          </a:p>
          <a:p>
            <a:pPr eaLnBrk="1" hangingPunct="1"/>
            <a:r>
              <a:rPr lang="tr-TR" sz="1600" dirty="0" smtClean="0">
                <a:solidFill>
                  <a:srgbClr val="3333CC"/>
                </a:solidFill>
              </a:rPr>
              <a:t>Genel ve özel çalışma koşullarını</a:t>
            </a:r>
          </a:p>
          <a:p>
            <a:pPr eaLnBrk="1" hangingPunct="1"/>
            <a:r>
              <a:rPr lang="tr-TR" sz="1600" dirty="0" smtClean="0">
                <a:solidFill>
                  <a:srgbClr val="3333CC"/>
                </a:solidFill>
              </a:rPr>
              <a:t>Çalışma süresini</a:t>
            </a:r>
          </a:p>
          <a:p>
            <a:pPr eaLnBrk="1" hangingPunct="1"/>
            <a:r>
              <a:rPr lang="tr-TR" sz="1600" dirty="0" smtClean="0">
                <a:solidFill>
                  <a:srgbClr val="3333CC"/>
                </a:solidFill>
              </a:rPr>
              <a:t>Temel ücreti ve eklerini</a:t>
            </a:r>
          </a:p>
          <a:p>
            <a:pPr eaLnBrk="1" hangingPunct="1"/>
            <a:r>
              <a:rPr lang="tr-TR" sz="1600" dirty="0" smtClean="0">
                <a:solidFill>
                  <a:srgbClr val="3333CC"/>
                </a:solidFill>
              </a:rPr>
              <a:t>Ücret ödeme dönemini</a:t>
            </a:r>
          </a:p>
          <a:p>
            <a:pPr eaLnBrk="1" hangingPunct="1"/>
            <a:r>
              <a:rPr lang="tr-TR" sz="1600" dirty="0" smtClean="0">
                <a:solidFill>
                  <a:srgbClr val="3333CC"/>
                </a:solidFill>
              </a:rPr>
              <a:t>Sözleşme süresini (Belirli ise)</a:t>
            </a:r>
          </a:p>
          <a:p>
            <a:pPr eaLnBrk="1" hangingPunct="1"/>
            <a:r>
              <a:rPr lang="tr-TR" sz="1600" dirty="0" smtClean="0">
                <a:solidFill>
                  <a:srgbClr val="3333CC"/>
                </a:solidFill>
              </a:rPr>
              <a:t>Fesih halinde tarafların uymak zorunda oldukları hükümleri</a:t>
            </a:r>
          </a:p>
          <a:p>
            <a:pPr eaLnBrk="1" hangingPunct="1">
              <a:buFont typeface="Wingdings" pitchFamily="2" charset="2"/>
              <a:buNone/>
            </a:pPr>
            <a:r>
              <a:rPr lang="tr-TR" sz="1600" dirty="0" smtClean="0">
                <a:solidFill>
                  <a:srgbClr val="3333CC"/>
                </a:solidFill>
              </a:rPr>
              <a:t>içeren yazılı bir belge vermek zorundadır.</a:t>
            </a:r>
          </a:p>
          <a:p>
            <a:pPr eaLnBrk="1" hangingPunct="1">
              <a:buFont typeface="Wingdings" pitchFamily="2" charset="2"/>
              <a:buNone/>
            </a:pPr>
            <a:endParaRPr lang="tr-TR" sz="1600" dirty="0" smtClean="0">
              <a:solidFill>
                <a:srgbClr val="3333CC"/>
              </a:solidFill>
            </a:endParaRPr>
          </a:p>
          <a:p>
            <a:pPr eaLnBrk="1" hangingPunct="1">
              <a:buFont typeface="Wingdings" pitchFamily="2" charset="2"/>
              <a:buNone/>
            </a:pPr>
            <a:endParaRPr lang="en-US" sz="1600" b="1" i="1" dirty="0" smtClean="0">
              <a:solidFill>
                <a:schemeClr val="tx2"/>
              </a:solidFill>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Alt İşveren Kadrosundan Asıl İşveren</a:t>
            </a:r>
          </a:p>
          <a:p>
            <a:pPr eaLnBrk="1" hangingPunct="1">
              <a:buFont typeface="Wingdings" pitchFamily="2" charset="2"/>
              <a:buNone/>
            </a:pPr>
            <a:r>
              <a:rPr lang="tr-TR" b="1" dirty="0" smtClean="0">
                <a:solidFill>
                  <a:srgbClr val="3333CC"/>
                </a:solidFill>
              </a:rPr>
              <a:t>Kadrosuna Personel Geçirilebilir mi?</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en-US" b="1" dirty="0" smtClean="0">
              <a:solidFill>
                <a:srgbClr val="3333CC"/>
              </a:solidFill>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b="1" smtClean="0">
                <a:solidFill>
                  <a:srgbClr val="3333CC"/>
                </a:solidFill>
              </a:rPr>
              <a:t>Alt İşveren Kadrosundan Asıl İşveren</a:t>
            </a:r>
          </a:p>
          <a:p>
            <a:pPr eaLnBrk="1" hangingPunct="1">
              <a:buFont typeface="Wingdings" pitchFamily="2" charset="2"/>
              <a:buNone/>
            </a:pPr>
            <a:r>
              <a:rPr lang="tr-TR" b="1" smtClean="0">
                <a:solidFill>
                  <a:srgbClr val="3333CC"/>
                </a:solidFill>
              </a:rPr>
              <a:t>Kadrosuna Personel Geçirilebilir mi?</a:t>
            </a:r>
          </a:p>
          <a:p>
            <a:pPr eaLnBrk="1" hangingPunct="1">
              <a:buFont typeface="Wingdings" pitchFamily="2" charset="2"/>
              <a:buNone/>
            </a:pPr>
            <a:endParaRPr lang="tr-TR" b="1" smtClean="0">
              <a:solidFill>
                <a:srgbClr val="3333CC"/>
              </a:solidFill>
            </a:endParaRPr>
          </a:p>
          <a:p>
            <a:pPr eaLnBrk="1" hangingPunct="1">
              <a:buFont typeface="Wingdings" pitchFamily="2" charset="2"/>
              <a:buNone/>
            </a:pPr>
            <a:r>
              <a:rPr lang="tr-TR" sz="2400" smtClean="0">
                <a:solidFill>
                  <a:srgbClr val="3333CC"/>
                </a:solidFill>
              </a:rPr>
              <a:t>Geçirilebilir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endParaRPr lang="en-US" b="1" smtClean="0">
              <a:solidFill>
                <a:srgbClr val="3333CC"/>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09600" y="228600"/>
            <a:ext cx="8229600" cy="1143000"/>
          </a:xfrm>
        </p:spPr>
        <p:txBody>
          <a:bodyPr/>
          <a:lstStyle/>
          <a:p>
            <a:pPr eaLnBrk="1" hangingPunct="1"/>
            <a:r>
              <a:rPr lang="tr-TR" sz="4000" dirty="0" smtClean="0">
                <a:solidFill>
                  <a:srgbClr val="FF3300"/>
                </a:solidFill>
              </a:rPr>
              <a:t>MADDE 3:</a:t>
            </a:r>
            <a:r>
              <a:rPr lang="tr-TR" sz="4000" dirty="0"/>
              <a:t>İşyerini bildirme </a:t>
            </a:r>
            <a:endParaRPr lang="en-US" sz="4000" dirty="0" smtClean="0">
              <a:solidFill>
                <a:srgbClr val="FF3300"/>
              </a:solidFill>
            </a:endParaRPr>
          </a:p>
        </p:txBody>
      </p:sp>
      <p:sp>
        <p:nvSpPr>
          <p:cNvPr id="71683" name="Rectangle 3" descr="Rectangle: Click to edit Master text styles&#10;Second level&#10;Third level&#10;Fourth level&#10;Fifth level"/>
          <p:cNvSpPr>
            <a:spLocks noGrp="1" noChangeArrowheads="1"/>
          </p:cNvSpPr>
          <p:nvPr>
            <p:ph idx="1"/>
          </p:nvPr>
        </p:nvSpPr>
        <p:spPr>
          <a:xfrm>
            <a:off x="609600" y="1447800"/>
            <a:ext cx="8001000" cy="4114800"/>
          </a:xfrm>
        </p:spPr>
        <p:txBody>
          <a:bodyPr/>
          <a:lstStyle/>
          <a:p>
            <a:pPr eaLnBrk="1" hangingPunct="1">
              <a:buNone/>
            </a:pPr>
            <a:r>
              <a:rPr lang="tr-TR" sz="2000" dirty="0" smtClean="0"/>
              <a:t>Madde </a:t>
            </a:r>
            <a:r>
              <a:rPr lang="tr-TR" sz="2000" dirty="0"/>
              <a:t>3 - Bu Kanunun kapsamına giren nitelikte bir işyerini kuran, her ne suretle olursa olsun devralan, çalışma konusunu kısmen veya tamamen değiştiren veya herhangi bir sebeple faaliyetine son veren ve işyerini kapatan işveren, işyerinin unvan ve adresini, çalıştırılan işçi sayısını, çalışma konusunu, işin başlama veya bitme gününü, kendi adını ve soyadını yahut unvanını, adresini, varsa işveren vekili veya vekillerinin adı, soyadı ve adreslerini bir ay içinde bölge müdürlüğüne bildirmek zorundadır.</a:t>
            </a:r>
            <a:endParaRPr lang="tr-TR" sz="1800" dirty="0" smtClean="0">
              <a:solidFill>
                <a:srgbClr val="3333CC"/>
              </a:solidFill>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64: Telafi Çalışması</a:t>
            </a:r>
            <a:endParaRPr lang="en-US" sz="4000" smtClean="0">
              <a:solidFill>
                <a:srgbClr val="FF3300"/>
              </a:solidFill>
            </a:endParaRPr>
          </a:p>
        </p:txBody>
      </p:sp>
      <p:sp>
        <p:nvSpPr>
          <p:cNvPr id="71683" name="Rectangle 3" descr="Rectangle: Click to edit Master text styles&#10;Second level&#10;Third level&#10;Fourth level&#10;Fifth level"/>
          <p:cNvSpPr>
            <a:spLocks noGrp="1" noChangeArrowheads="1"/>
          </p:cNvSpPr>
          <p:nvPr>
            <p:ph idx="1"/>
          </p:nvPr>
        </p:nvSpPr>
        <p:spPr>
          <a:xfrm>
            <a:off x="609600" y="1447800"/>
            <a:ext cx="8001000" cy="4114800"/>
          </a:xfrm>
        </p:spPr>
        <p:txBody>
          <a:bodyPr/>
          <a:lstStyle/>
          <a:p>
            <a:pPr eaLnBrk="1" hangingPunct="1">
              <a:buNone/>
            </a:pPr>
            <a:r>
              <a:rPr lang="tr-TR" sz="2000" b="1" dirty="0" smtClean="0">
                <a:solidFill>
                  <a:srgbClr val="3333CC"/>
                </a:solidFill>
              </a:rPr>
              <a:t>Telafi Çalışması Nedir?</a:t>
            </a:r>
            <a:r>
              <a:rPr lang="tr-TR" sz="2000" dirty="0" smtClean="0">
                <a:solidFill>
                  <a:srgbClr val="3333CC"/>
                </a:solidFill>
              </a:rPr>
              <a:t> </a:t>
            </a:r>
          </a:p>
          <a:p>
            <a:pPr eaLnBrk="1" hangingPunct="1">
              <a:buNone/>
            </a:pPr>
            <a:r>
              <a:rPr lang="tr-TR" sz="2000" b="1" dirty="0" smtClean="0">
                <a:solidFill>
                  <a:srgbClr val="3333CC"/>
                </a:solidFill>
              </a:rPr>
              <a:t>Tatil günlerinde telafi çalışması yaptırılabilir mi? </a:t>
            </a:r>
          </a:p>
          <a:p>
            <a:pPr eaLnBrk="1" hangingPunct="1">
              <a:buFont typeface="Wingdings" pitchFamily="2" charset="2"/>
              <a:buNone/>
            </a:pPr>
            <a:endParaRPr lang="tr-TR" sz="1800" dirty="0" smtClean="0">
              <a:solidFill>
                <a:srgbClr val="3333CC"/>
              </a:solidFill>
            </a:endParaRPr>
          </a:p>
        </p:txBody>
      </p:sp>
    </p:spTree>
    <p:extLst>
      <p:ext uri="{BB962C8B-B14F-4D97-AF65-F5344CB8AC3E}">
        <p14:creationId xmlns:p14="http://schemas.microsoft.com/office/powerpoint/2010/main" val="386931736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64: Telafi Çalışması</a:t>
            </a:r>
            <a:endParaRPr lang="en-US" sz="4000" smtClean="0">
              <a:solidFill>
                <a:srgbClr val="FF3300"/>
              </a:solidFill>
            </a:endParaRPr>
          </a:p>
        </p:txBody>
      </p:sp>
      <p:sp>
        <p:nvSpPr>
          <p:cNvPr id="71683" name="Rectangle 3" descr="Rectangle: Click to edit Master text styles&#10;Second level&#10;Third level&#10;Fourth level&#10;Fifth level"/>
          <p:cNvSpPr>
            <a:spLocks noGrp="1" noChangeArrowheads="1"/>
          </p:cNvSpPr>
          <p:nvPr>
            <p:ph idx="1"/>
          </p:nvPr>
        </p:nvSpPr>
        <p:spPr>
          <a:xfrm>
            <a:off x="609600" y="1447800"/>
            <a:ext cx="8001000" cy="4114800"/>
          </a:xfrm>
        </p:spPr>
        <p:txBody>
          <a:bodyPr/>
          <a:lstStyle/>
          <a:p>
            <a:pPr eaLnBrk="1" hangingPunct="1">
              <a:buFont typeface="Wingdings" pitchFamily="2" charset="2"/>
              <a:buNone/>
            </a:pPr>
            <a:r>
              <a:rPr lang="tr-TR" sz="2000" b="1" dirty="0" smtClean="0">
                <a:solidFill>
                  <a:srgbClr val="3333CC"/>
                </a:solidFill>
              </a:rPr>
              <a:t>Telafi Çalışması Nedir? </a:t>
            </a:r>
          </a:p>
          <a:p>
            <a:pPr eaLnBrk="1" hangingPunct="1">
              <a:buFont typeface="Wingdings" pitchFamily="2" charset="2"/>
              <a:buNone/>
            </a:pPr>
            <a:r>
              <a:rPr lang="tr-TR" sz="1800" dirty="0" smtClean="0">
                <a:solidFill>
                  <a:srgbClr val="3333CC"/>
                </a:solidFill>
              </a:rPr>
              <a:t>Zorunlu nedenlerle işin durması, ulusal bayram ve genel tatillerden önce veya</a:t>
            </a:r>
          </a:p>
          <a:p>
            <a:pPr eaLnBrk="1" hangingPunct="1">
              <a:buFont typeface="Wingdings" pitchFamily="2" charset="2"/>
              <a:buNone/>
            </a:pPr>
            <a:r>
              <a:rPr lang="tr-TR" sz="1800" dirty="0" smtClean="0">
                <a:solidFill>
                  <a:srgbClr val="3333CC"/>
                </a:solidFill>
              </a:rPr>
              <a:t>sonra işyerinin tatil edilmesi veya benzer nedenlerle işyerinde normal çalışma</a:t>
            </a:r>
          </a:p>
          <a:p>
            <a:pPr eaLnBrk="1" hangingPunct="1">
              <a:buFont typeface="Wingdings" pitchFamily="2" charset="2"/>
              <a:buNone/>
            </a:pPr>
            <a:r>
              <a:rPr lang="tr-TR" sz="1800" dirty="0" smtClean="0">
                <a:solidFill>
                  <a:srgbClr val="3333CC"/>
                </a:solidFill>
              </a:rPr>
              <a:t>sürelerinin  önemli ölçüde altında çalışılması veya tamamen tatil edilmesi ya</a:t>
            </a:r>
          </a:p>
          <a:p>
            <a:pPr eaLnBrk="1" hangingPunct="1">
              <a:buFont typeface="Wingdings" pitchFamily="2" charset="2"/>
              <a:buNone/>
            </a:pPr>
            <a:r>
              <a:rPr lang="tr-TR" sz="1800" dirty="0" smtClean="0">
                <a:solidFill>
                  <a:srgbClr val="3333CC"/>
                </a:solidFill>
              </a:rPr>
              <a:t>da işçinin talebi ile kendisine izin verilmesi hallerinde, işveren iki ay içinde</a:t>
            </a:r>
          </a:p>
          <a:p>
            <a:pPr eaLnBrk="1" hangingPunct="1">
              <a:buFont typeface="Wingdings" pitchFamily="2" charset="2"/>
              <a:buNone/>
            </a:pPr>
            <a:r>
              <a:rPr lang="tr-TR" sz="1800" dirty="0" smtClean="0">
                <a:solidFill>
                  <a:srgbClr val="3333CC"/>
                </a:solidFill>
              </a:rPr>
              <a:t>çalışılmayan süreler için telafi çalışması yaptırabilir. Bu çalışmalar fazla</a:t>
            </a:r>
          </a:p>
          <a:p>
            <a:pPr eaLnBrk="1" hangingPunct="1">
              <a:buFont typeface="Wingdings" pitchFamily="2" charset="2"/>
              <a:buNone/>
            </a:pPr>
            <a:r>
              <a:rPr lang="tr-TR" sz="1800" dirty="0" smtClean="0">
                <a:solidFill>
                  <a:srgbClr val="3333CC"/>
                </a:solidFill>
              </a:rPr>
              <a:t>çalışma veya fazla sürelerle çalışma sayılmaz.</a:t>
            </a:r>
          </a:p>
          <a:p>
            <a:pPr eaLnBrk="1" hangingPunct="1">
              <a:buFont typeface="Wingdings" pitchFamily="2" charset="2"/>
              <a:buNone/>
            </a:pPr>
            <a:endParaRPr lang="tr-TR" sz="1800" dirty="0" smtClean="0">
              <a:solidFill>
                <a:srgbClr val="3333CC"/>
              </a:solidFill>
            </a:endParaRPr>
          </a:p>
          <a:p>
            <a:pPr eaLnBrk="1" hangingPunct="1">
              <a:buFont typeface="Wingdings" pitchFamily="2" charset="2"/>
              <a:buNone/>
            </a:pPr>
            <a:r>
              <a:rPr lang="tr-TR" sz="1800" dirty="0" smtClean="0">
                <a:solidFill>
                  <a:srgbClr val="3333CC"/>
                </a:solidFill>
              </a:rPr>
              <a:t>Tatil günlerinde telafi çalışması yaptırılamaz.</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11560" y="0"/>
            <a:ext cx="8229600" cy="836712"/>
          </a:xfrm>
        </p:spPr>
        <p:txBody>
          <a:bodyPr/>
          <a:lstStyle/>
          <a:p>
            <a:pPr eaLnBrk="1" hangingPunct="1"/>
            <a:r>
              <a:rPr lang="tr-TR" sz="4000" dirty="0" smtClean="0">
                <a:solidFill>
                  <a:srgbClr val="FF3300"/>
                </a:solidFill>
              </a:rPr>
              <a:t>MADDE 68: Ara Dinlenmesi</a:t>
            </a:r>
            <a:endParaRPr lang="en-US" sz="4000" dirty="0" smtClean="0">
              <a:solidFill>
                <a:srgbClr val="FF3300"/>
              </a:solidFill>
            </a:endParaRPr>
          </a:p>
        </p:txBody>
      </p:sp>
      <p:sp>
        <p:nvSpPr>
          <p:cNvPr id="72707" name="Rectangle 3" descr="Rectangle: Click to edit Master text styles&#10;Second level&#10;Third level&#10;Fourth level&#10;Fifth level"/>
          <p:cNvSpPr>
            <a:spLocks noGrp="1" noChangeArrowheads="1"/>
          </p:cNvSpPr>
          <p:nvPr>
            <p:ph idx="1"/>
          </p:nvPr>
        </p:nvSpPr>
        <p:spPr>
          <a:xfrm>
            <a:off x="611560" y="908720"/>
            <a:ext cx="8001000" cy="4114800"/>
          </a:xfrm>
        </p:spPr>
        <p:txBody>
          <a:bodyPr/>
          <a:lstStyle/>
          <a:p>
            <a:pPr eaLnBrk="1" hangingPunct="1">
              <a:buFont typeface="Wingdings" pitchFamily="2" charset="2"/>
              <a:buNone/>
            </a:pPr>
            <a:r>
              <a:rPr lang="tr-TR" b="1" dirty="0" smtClean="0">
                <a:solidFill>
                  <a:srgbClr val="3333CC"/>
                </a:solidFill>
              </a:rPr>
              <a:t>İşçilere Hangi Sürelerle Ara </a:t>
            </a:r>
          </a:p>
          <a:p>
            <a:pPr eaLnBrk="1" hangingPunct="1">
              <a:buFont typeface="Wingdings" pitchFamily="2" charset="2"/>
              <a:buNone/>
            </a:pPr>
            <a:r>
              <a:rPr lang="tr-TR" b="1" dirty="0" smtClean="0">
                <a:solidFill>
                  <a:srgbClr val="3333CC"/>
                </a:solidFill>
              </a:rPr>
              <a:t>Dinlenmesi Verilmesi Zorunludur?</a:t>
            </a: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400" dirty="0" smtClean="0"/>
              <a:t> </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11560" y="0"/>
            <a:ext cx="8229600" cy="836712"/>
          </a:xfrm>
        </p:spPr>
        <p:txBody>
          <a:bodyPr/>
          <a:lstStyle/>
          <a:p>
            <a:pPr eaLnBrk="1" hangingPunct="1"/>
            <a:r>
              <a:rPr lang="tr-TR" sz="4000" dirty="0" smtClean="0">
                <a:solidFill>
                  <a:srgbClr val="FF3300"/>
                </a:solidFill>
              </a:rPr>
              <a:t>MADDE 68: Ara Dinlenmesi</a:t>
            </a:r>
            <a:endParaRPr lang="en-US" sz="4000" dirty="0" smtClean="0">
              <a:solidFill>
                <a:srgbClr val="FF3300"/>
              </a:solidFill>
            </a:endParaRPr>
          </a:p>
        </p:txBody>
      </p:sp>
      <p:sp>
        <p:nvSpPr>
          <p:cNvPr id="72707" name="Rectangle 3" descr="Rectangle: Click to edit Master text styles&#10;Second level&#10;Third level&#10;Fourth level&#10;Fifth level"/>
          <p:cNvSpPr>
            <a:spLocks noGrp="1" noChangeArrowheads="1"/>
          </p:cNvSpPr>
          <p:nvPr>
            <p:ph idx="1"/>
          </p:nvPr>
        </p:nvSpPr>
        <p:spPr>
          <a:xfrm>
            <a:off x="611560" y="908720"/>
            <a:ext cx="8001000" cy="4114800"/>
          </a:xfrm>
        </p:spPr>
        <p:txBody>
          <a:bodyPr/>
          <a:lstStyle/>
          <a:p>
            <a:pPr eaLnBrk="1" hangingPunct="1">
              <a:buFont typeface="Wingdings" pitchFamily="2" charset="2"/>
              <a:buNone/>
            </a:pPr>
            <a:r>
              <a:rPr lang="tr-TR" b="1" dirty="0" smtClean="0">
                <a:solidFill>
                  <a:srgbClr val="3333CC"/>
                </a:solidFill>
              </a:rPr>
              <a:t>İşçilere Hangi Sürelerle Ara </a:t>
            </a:r>
          </a:p>
          <a:p>
            <a:pPr eaLnBrk="1" hangingPunct="1">
              <a:buFont typeface="Wingdings" pitchFamily="2" charset="2"/>
              <a:buNone/>
            </a:pPr>
            <a:r>
              <a:rPr lang="tr-TR" b="1" dirty="0" smtClean="0">
                <a:solidFill>
                  <a:srgbClr val="3333CC"/>
                </a:solidFill>
              </a:rPr>
              <a:t>Dinlenmesi Verilmesi Zorunludur?</a:t>
            </a:r>
          </a:p>
          <a:p>
            <a:pPr eaLnBrk="1" hangingPunct="1">
              <a:buFont typeface="Wingdings" pitchFamily="2" charset="2"/>
              <a:buNone/>
            </a:pPr>
            <a:endParaRPr lang="tr-TR" sz="2000" b="1" dirty="0" smtClean="0">
              <a:solidFill>
                <a:srgbClr val="3333CC"/>
              </a:solidFill>
            </a:endParaRPr>
          </a:p>
          <a:p>
            <a:pPr eaLnBrk="1" hangingPunct="1"/>
            <a:r>
              <a:rPr lang="tr-TR" sz="2000" dirty="0" smtClean="0">
                <a:solidFill>
                  <a:srgbClr val="3333CC"/>
                </a:solidFill>
              </a:rPr>
              <a:t>4 saat veya daha kısa süreli işlerde 15 dakika</a:t>
            </a:r>
          </a:p>
          <a:p>
            <a:pPr eaLnBrk="1" hangingPunct="1"/>
            <a:r>
              <a:rPr lang="tr-TR" sz="2000" dirty="0" smtClean="0">
                <a:solidFill>
                  <a:srgbClr val="3333CC"/>
                </a:solidFill>
              </a:rPr>
              <a:t>4 saatten fazla ve 7,5 saate kadar (7,5 saat dahil) süreli işlerde yarım saat</a:t>
            </a:r>
          </a:p>
          <a:p>
            <a:pPr eaLnBrk="1" hangingPunct="1"/>
            <a:r>
              <a:rPr lang="tr-TR" sz="2000" dirty="0" smtClean="0">
                <a:solidFill>
                  <a:srgbClr val="3333CC"/>
                </a:solidFill>
              </a:rPr>
              <a:t>7,5 </a:t>
            </a:r>
            <a:r>
              <a:rPr lang="tr-TR" sz="2000" dirty="0" err="1" smtClean="0">
                <a:solidFill>
                  <a:srgbClr val="3333CC"/>
                </a:solidFill>
              </a:rPr>
              <a:t>saaten</a:t>
            </a:r>
            <a:r>
              <a:rPr lang="tr-TR" sz="2000" dirty="0" smtClean="0">
                <a:solidFill>
                  <a:srgbClr val="3333CC"/>
                </a:solidFill>
              </a:rPr>
              <a:t> fazla süreli işlerde 1 saat</a:t>
            </a:r>
          </a:p>
          <a:p>
            <a:pPr eaLnBrk="1" hangingPunct="1">
              <a:buFont typeface="Wingdings" pitchFamily="2" charset="2"/>
              <a:buNone/>
            </a:pPr>
            <a:r>
              <a:rPr lang="tr-TR" sz="2000" dirty="0" smtClean="0">
                <a:solidFill>
                  <a:srgbClr val="3333CC"/>
                </a:solidFill>
              </a:rPr>
              <a:t>Ara dinlenmesi verilir. Bu dinlenme süreleri en az olup aralıksız verilir. </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000" dirty="0" smtClean="0">
                <a:solidFill>
                  <a:srgbClr val="3333CC"/>
                </a:solidFill>
              </a:rPr>
              <a:t>Dinlenmeler bir işyerinde işçilere aynı veya değişik saatlerde </a:t>
            </a:r>
          </a:p>
          <a:p>
            <a:pPr eaLnBrk="1" hangingPunct="1">
              <a:buFont typeface="Wingdings" pitchFamily="2" charset="2"/>
              <a:buNone/>
            </a:pPr>
            <a:r>
              <a:rPr lang="tr-TR" sz="2000" dirty="0" smtClean="0">
                <a:solidFill>
                  <a:srgbClr val="3333CC"/>
                </a:solidFill>
              </a:rPr>
              <a:t>kullandırılabilir.</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000" dirty="0" smtClean="0">
                <a:solidFill>
                  <a:srgbClr val="3333CC"/>
                </a:solidFill>
              </a:rPr>
              <a:t>Ara dinlenmeleri çalışma süresinden sayılmaz.</a:t>
            </a:r>
          </a:p>
          <a:p>
            <a:pPr eaLnBrk="1" hangingPunct="1">
              <a:buNone/>
            </a:pPr>
            <a:r>
              <a:rPr lang="tr-TR" sz="2000" dirty="0" smtClean="0">
                <a:solidFill>
                  <a:srgbClr val="3333CC"/>
                </a:solidFill>
              </a:rPr>
              <a:t>Bu maddeye aykırılık durumunda </a:t>
            </a:r>
            <a:r>
              <a:rPr lang="tr-TR" sz="2000" dirty="0" smtClean="0"/>
              <a:t>bin </a:t>
            </a:r>
            <a:r>
              <a:rPr lang="tr-TR" sz="2000" dirty="0" err="1" smtClean="0"/>
              <a:t>ikiyüz</a:t>
            </a:r>
            <a:r>
              <a:rPr lang="tr-TR" sz="2000" dirty="0" smtClean="0"/>
              <a:t> Türk Lirası idari para cezası verilir</a:t>
            </a:r>
            <a:endParaRPr lang="tr-TR" sz="20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400" dirty="0" smtClean="0"/>
              <a:t> </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11560" y="620688"/>
            <a:ext cx="8229600" cy="836712"/>
          </a:xfrm>
        </p:spPr>
        <p:txBody>
          <a:bodyPr/>
          <a:lstStyle/>
          <a:p>
            <a:pPr eaLnBrk="1" hangingPunct="1"/>
            <a:r>
              <a:rPr lang="tr-TR" sz="4000" dirty="0" smtClean="0">
                <a:solidFill>
                  <a:srgbClr val="FF3300"/>
                </a:solidFill>
              </a:rPr>
              <a:t>MADDE 69:</a:t>
            </a:r>
            <a:r>
              <a:rPr lang="tr-TR" sz="4000" dirty="0"/>
              <a:t>Gece süresi ve gece çalışmaları </a:t>
            </a:r>
            <a:endParaRPr lang="en-US" sz="4000" dirty="0" smtClean="0">
              <a:solidFill>
                <a:srgbClr val="FF3300"/>
              </a:solidFill>
            </a:endParaRPr>
          </a:p>
        </p:txBody>
      </p:sp>
      <p:sp>
        <p:nvSpPr>
          <p:cNvPr id="72707" name="Rectangle 3" descr="Rectangle: Click to edit Master text styles&#10;Second level&#10;Third level&#10;Fourth level&#10;Fifth level"/>
          <p:cNvSpPr>
            <a:spLocks noGrp="1" noChangeArrowheads="1"/>
          </p:cNvSpPr>
          <p:nvPr>
            <p:ph idx="1"/>
          </p:nvPr>
        </p:nvSpPr>
        <p:spPr>
          <a:xfrm>
            <a:off x="607658" y="1916832"/>
            <a:ext cx="8001000" cy="4114800"/>
          </a:xfrm>
        </p:spPr>
        <p:txBody>
          <a:bodyPr/>
          <a:lstStyle/>
          <a:p>
            <a:pPr eaLnBrk="1" hangingPunct="1">
              <a:buNone/>
            </a:pPr>
            <a:r>
              <a:rPr lang="tr-TR" sz="2000" dirty="0" smtClean="0"/>
              <a:t>Madde </a:t>
            </a:r>
            <a:r>
              <a:rPr lang="tr-TR" sz="2000" dirty="0"/>
              <a:t>69 - Çalışma hayatında "gece" en geç saat 20.00'de başlayarak en erken saat 06.00'ya kadar geçen ve her halde en fazla </a:t>
            </a:r>
            <a:r>
              <a:rPr lang="tr-TR" sz="2000" dirty="0" err="1"/>
              <a:t>onbir</a:t>
            </a:r>
            <a:r>
              <a:rPr lang="tr-TR" sz="2000" dirty="0"/>
              <a:t> saat süren dönemdir.</a:t>
            </a:r>
            <a:endParaRPr lang="tr-TR" sz="2000" dirty="0" smtClean="0">
              <a:solidFill>
                <a:srgbClr val="3333CC"/>
              </a:solidFill>
            </a:endParaRPr>
          </a:p>
          <a:p>
            <a:pPr eaLnBrk="1" hangingPunct="1">
              <a:buNone/>
            </a:pPr>
            <a:r>
              <a:rPr lang="tr-TR" sz="2400" dirty="0" smtClean="0"/>
              <a:t> </a:t>
            </a:r>
            <a:r>
              <a:rPr lang="tr-TR" sz="2400" dirty="0"/>
              <a:t>İşçilerin gece çalışmaları </a:t>
            </a:r>
            <a:r>
              <a:rPr lang="tr-TR" sz="2400" dirty="0" err="1"/>
              <a:t>yedibuçuk</a:t>
            </a:r>
            <a:r>
              <a:rPr lang="tr-TR" sz="2400" dirty="0"/>
              <a:t> saati geçemez. (Ek cümle: 4/4/2015-6645/37 </a:t>
            </a:r>
            <a:r>
              <a:rPr lang="tr-TR" sz="2400" dirty="0" err="1"/>
              <a:t>md.</a:t>
            </a:r>
            <a:r>
              <a:rPr lang="tr-TR" sz="2400" dirty="0"/>
              <a:t>) </a:t>
            </a:r>
            <a:endParaRPr lang="tr-TR" sz="2400" dirty="0" smtClean="0"/>
          </a:p>
          <a:p>
            <a:pPr eaLnBrk="1" hangingPunct="1">
              <a:buNone/>
            </a:pPr>
            <a:r>
              <a:rPr lang="tr-TR" sz="2400" dirty="0" smtClean="0"/>
              <a:t>Gece veya gündüz Postası (çalışma süresi) değiştirilecek </a:t>
            </a:r>
            <a:r>
              <a:rPr lang="tr-TR" sz="2400" dirty="0"/>
              <a:t>işçi kesintisiz en az </a:t>
            </a:r>
            <a:r>
              <a:rPr lang="tr-TR" sz="2400" dirty="0" err="1"/>
              <a:t>onbir</a:t>
            </a:r>
            <a:r>
              <a:rPr lang="tr-TR" sz="2400" dirty="0"/>
              <a:t> saat dinlendirilmeden diğer postada çalıştırılamaz. </a:t>
            </a:r>
            <a:endParaRPr lang="tr-TR" sz="2400" dirty="0" smtClean="0"/>
          </a:p>
        </p:txBody>
      </p:sp>
    </p:spTree>
    <p:extLst>
      <p:ext uri="{BB962C8B-B14F-4D97-AF65-F5344CB8AC3E}">
        <p14:creationId xmlns:p14="http://schemas.microsoft.com/office/powerpoint/2010/main" val="206144527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11560" y="3573016"/>
            <a:ext cx="8229600" cy="1143000"/>
          </a:xfrm>
        </p:spPr>
        <p:txBody>
          <a:bodyPr/>
          <a:lstStyle/>
          <a:p>
            <a:pPr eaLnBrk="1" hangingPunct="1"/>
            <a:r>
              <a:rPr lang="tr-TR" sz="1400" dirty="0" smtClean="0">
                <a:solidFill>
                  <a:srgbClr val="FF3300"/>
                </a:solidFill>
              </a:rPr>
              <a:t>MADDE 71:</a:t>
            </a:r>
            <a:r>
              <a:rPr lang="tr-TR" sz="1400" dirty="0" smtClean="0"/>
              <a:t>– </a:t>
            </a:r>
            <a:r>
              <a:rPr lang="tr-TR" sz="1400" dirty="0"/>
              <a:t>(Değişik birinci fıkra: 4/4/2015-6645/38 </a:t>
            </a:r>
            <a:r>
              <a:rPr lang="tr-TR" sz="1400" dirty="0" err="1"/>
              <a:t>md.</a:t>
            </a:r>
            <a:r>
              <a:rPr lang="tr-TR" sz="1400" dirty="0"/>
              <a:t>) </a:t>
            </a:r>
            <a:r>
              <a:rPr lang="tr-TR" sz="1400" dirty="0">
                <a:latin typeface="Arial" panose="020B0604020202020204" pitchFamily="34" charset="0"/>
                <a:cs typeface="Arial" panose="020B0604020202020204" pitchFamily="34" charset="0"/>
              </a:rPr>
              <a:t>On b e ş y a </a:t>
            </a:r>
            <a:r>
              <a:rPr lang="tr-TR" sz="1400" dirty="0" err="1">
                <a:latin typeface="Arial" panose="020B0604020202020204" pitchFamily="34" charset="0"/>
                <a:cs typeface="Arial" panose="020B0604020202020204" pitchFamily="34" charset="0"/>
              </a:rPr>
              <a:t>şın</a:t>
            </a:r>
            <a:r>
              <a:rPr lang="tr-TR" sz="1400" dirty="0">
                <a:latin typeface="Arial" panose="020B0604020202020204" pitchFamily="34" charset="0"/>
                <a:cs typeface="Arial" panose="020B0604020202020204" pitchFamily="34" charset="0"/>
              </a:rPr>
              <a:t> ı d o </a:t>
            </a:r>
            <a:r>
              <a:rPr lang="tr-TR" sz="1400" dirty="0" err="1">
                <a:latin typeface="Arial" panose="020B0604020202020204" pitchFamily="34" charset="0"/>
                <a:cs typeface="Arial" panose="020B0604020202020204" pitchFamily="34" charset="0"/>
              </a:rPr>
              <a:t>ld</a:t>
            </a:r>
            <a:r>
              <a:rPr lang="tr-TR" sz="1400" dirty="0">
                <a:latin typeface="Arial" panose="020B0604020202020204" pitchFamily="34" charset="0"/>
                <a:cs typeface="Arial" panose="020B0604020202020204" pitchFamily="34" charset="0"/>
              </a:rPr>
              <a:t> u r m a m </a:t>
            </a:r>
            <a:r>
              <a:rPr lang="tr-TR" sz="1400" dirty="0" err="1">
                <a:latin typeface="Arial" panose="020B0604020202020204" pitchFamily="34" charset="0"/>
                <a:cs typeface="Arial" panose="020B0604020202020204" pitchFamily="34" charset="0"/>
              </a:rPr>
              <a:t>ış</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ço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cu</a:t>
            </a:r>
            <a:r>
              <a:rPr lang="tr-TR" sz="1400" dirty="0">
                <a:latin typeface="Arial" panose="020B0604020202020204" pitchFamily="34" charset="0"/>
                <a:cs typeface="Arial" panose="020B0604020202020204" pitchFamily="34" charset="0"/>
              </a:rPr>
              <a:t> k la r </a:t>
            </a:r>
            <a:r>
              <a:rPr lang="tr-TR" sz="1400" dirty="0" err="1">
                <a:latin typeface="Arial" panose="020B0604020202020204" pitchFamily="34" charset="0"/>
                <a:cs typeface="Arial" panose="020B0604020202020204" pitchFamily="34" charset="0"/>
              </a:rPr>
              <a:t>ın</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ça</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lışt</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ır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ılm</a:t>
            </a:r>
            <a:r>
              <a:rPr lang="tr-TR" sz="1400" dirty="0">
                <a:latin typeface="Arial" panose="020B0604020202020204" pitchFamily="34" charset="0"/>
                <a:cs typeface="Arial" panose="020B0604020202020204" pitchFamily="34" charset="0"/>
              </a:rPr>
              <a:t> a </a:t>
            </a:r>
            <a:r>
              <a:rPr lang="tr-TR" sz="1400" dirty="0" err="1">
                <a:latin typeface="Arial" panose="020B0604020202020204" pitchFamily="34" charset="0"/>
                <a:cs typeface="Arial" panose="020B0604020202020204" pitchFamily="34" charset="0"/>
              </a:rPr>
              <a:t>sı</a:t>
            </a:r>
            <a:r>
              <a:rPr lang="tr-TR" sz="1400" dirty="0">
                <a:latin typeface="Arial" panose="020B0604020202020204" pitchFamily="34" charset="0"/>
                <a:cs typeface="Arial" panose="020B0604020202020204" pitchFamily="34" charset="0"/>
              </a:rPr>
              <a:t> y a </a:t>
            </a:r>
            <a:r>
              <a:rPr lang="tr-TR" sz="1400" dirty="0" err="1">
                <a:latin typeface="Arial" panose="020B0604020202020204" pitchFamily="34" charset="0"/>
                <a:cs typeface="Arial" panose="020B0604020202020204" pitchFamily="34" charset="0"/>
              </a:rPr>
              <a:t>sa</a:t>
            </a:r>
            <a:r>
              <a:rPr lang="tr-TR" sz="1400" dirty="0">
                <a:latin typeface="Arial" panose="020B0604020202020204" pitchFamily="34" charset="0"/>
                <a:cs typeface="Arial" panose="020B0604020202020204" pitchFamily="34" charset="0"/>
              </a:rPr>
              <a:t> k t </a:t>
            </a:r>
            <a:r>
              <a:rPr lang="tr-TR" sz="1400" dirty="0" err="1">
                <a:latin typeface="Arial" panose="020B0604020202020204" pitchFamily="34" charset="0"/>
                <a:cs typeface="Arial" panose="020B0604020202020204" pitchFamily="34" charset="0"/>
              </a:rPr>
              <a:t>ır</a:t>
            </a:r>
            <a:r>
              <a:rPr lang="tr-TR" sz="1400" dirty="0">
                <a:latin typeface="Arial" panose="020B0604020202020204" pitchFamily="34" charset="0"/>
                <a:cs typeface="Arial" panose="020B0604020202020204" pitchFamily="34" charset="0"/>
              </a:rPr>
              <a:t> . </a:t>
            </a:r>
            <a:r>
              <a:rPr lang="tr-TR" sz="1400" dirty="0" smtClean="0">
                <a:latin typeface="Arial" panose="020B0604020202020204" pitchFamily="34" charset="0"/>
                <a:cs typeface="Arial" panose="020B0604020202020204" pitchFamily="34" charset="0"/>
              </a:rPr>
              <a:t/>
            </a:r>
            <a:br>
              <a:rPr lang="tr-TR" sz="1400" dirty="0" smtClean="0">
                <a:latin typeface="Arial" panose="020B0604020202020204" pitchFamily="34" charset="0"/>
                <a:cs typeface="Arial" panose="020B0604020202020204" pitchFamily="34" charset="0"/>
              </a:rPr>
            </a:br>
            <a:r>
              <a:rPr lang="tr-TR" sz="1400" dirty="0" smtClean="0">
                <a:latin typeface="Arial" panose="020B0604020202020204" pitchFamily="34" charset="0"/>
                <a:cs typeface="Arial" panose="020B0604020202020204" pitchFamily="34" charset="0"/>
              </a:rPr>
              <a:t>An </a:t>
            </a:r>
            <a:r>
              <a:rPr lang="tr-TR" sz="1400" dirty="0" err="1">
                <a:latin typeface="Arial" panose="020B0604020202020204" pitchFamily="34" charset="0"/>
                <a:cs typeface="Arial" panose="020B0604020202020204" pitchFamily="34" charset="0"/>
              </a:rPr>
              <a:t>ca</a:t>
            </a:r>
            <a:r>
              <a:rPr lang="tr-TR" sz="1400" dirty="0">
                <a:latin typeface="Arial" panose="020B0604020202020204" pitchFamily="34" charset="0"/>
                <a:cs typeface="Arial" panose="020B0604020202020204" pitchFamily="34" charset="0"/>
              </a:rPr>
              <a:t> k , o n d ö r t y a </a:t>
            </a:r>
            <a:r>
              <a:rPr lang="tr-TR" sz="1400" dirty="0" err="1">
                <a:latin typeface="Arial" panose="020B0604020202020204" pitchFamily="34" charset="0"/>
                <a:cs typeface="Arial" panose="020B0604020202020204" pitchFamily="34" charset="0"/>
              </a:rPr>
              <a:t>şın</a:t>
            </a:r>
            <a:r>
              <a:rPr lang="tr-TR" sz="1400" dirty="0">
                <a:latin typeface="Arial" panose="020B0604020202020204" pitchFamily="34" charset="0"/>
                <a:cs typeface="Arial" panose="020B0604020202020204" pitchFamily="34" charset="0"/>
              </a:rPr>
              <a:t> ı d o </a:t>
            </a:r>
            <a:r>
              <a:rPr lang="tr-TR" sz="1400" dirty="0" err="1">
                <a:latin typeface="Arial" panose="020B0604020202020204" pitchFamily="34" charset="0"/>
                <a:cs typeface="Arial" panose="020B0604020202020204" pitchFamily="34" charset="0"/>
              </a:rPr>
              <a:t>ld</a:t>
            </a:r>
            <a:r>
              <a:rPr lang="tr-TR" sz="1400" dirty="0">
                <a:latin typeface="Arial" panose="020B0604020202020204" pitchFamily="34" charset="0"/>
                <a:cs typeface="Arial" panose="020B0604020202020204" pitchFamily="34" charset="0"/>
              </a:rPr>
              <a:t> u r m u ş ve </a:t>
            </a:r>
            <a:r>
              <a:rPr lang="tr-TR" sz="1400" dirty="0" err="1">
                <a:latin typeface="Arial" panose="020B0604020202020204" pitchFamily="34" charset="0"/>
                <a:cs typeface="Arial" panose="020B0604020202020204" pitchFamily="34" charset="0"/>
              </a:rPr>
              <a:t>zo</a:t>
            </a:r>
            <a:r>
              <a:rPr lang="tr-TR" sz="1400" dirty="0">
                <a:latin typeface="Arial" panose="020B0604020202020204" pitchFamily="34" charset="0"/>
                <a:cs typeface="Arial" panose="020B0604020202020204" pitchFamily="34" charset="0"/>
              </a:rPr>
              <a:t> r u n </a:t>
            </a:r>
            <a:r>
              <a:rPr lang="tr-TR" sz="1400" dirty="0" err="1">
                <a:latin typeface="Arial" panose="020B0604020202020204" pitchFamily="34" charset="0"/>
                <a:cs typeface="Arial" panose="020B0604020202020204" pitchFamily="34" charset="0"/>
              </a:rPr>
              <a:t>lu</a:t>
            </a:r>
            <a:r>
              <a:rPr lang="tr-TR" sz="1400" dirty="0">
                <a:latin typeface="Arial" panose="020B0604020202020204" pitchFamily="34" charset="0"/>
                <a:cs typeface="Arial" panose="020B0604020202020204" pitchFamily="34" charset="0"/>
              </a:rPr>
              <a:t> ilk ö </a:t>
            </a:r>
            <a:r>
              <a:rPr lang="tr-TR" sz="1400" dirty="0" err="1">
                <a:latin typeface="Arial" panose="020B0604020202020204" pitchFamily="34" charset="0"/>
                <a:cs typeface="Arial" panose="020B0604020202020204" pitchFamily="34" charset="0"/>
              </a:rPr>
              <a:t>ğr</a:t>
            </a:r>
            <a:r>
              <a:rPr lang="tr-TR" sz="1400" dirty="0">
                <a:latin typeface="Arial" panose="020B0604020202020204" pitchFamily="34" charset="0"/>
                <a:cs typeface="Arial" panose="020B0604020202020204" pitchFamily="34" charset="0"/>
              </a:rPr>
              <a:t> et im </a:t>
            </a:r>
            <a:r>
              <a:rPr lang="tr-TR" sz="1400" dirty="0" err="1">
                <a:latin typeface="Arial" panose="020B0604020202020204" pitchFamily="34" charset="0"/>
                <a:cs typeface="Arial" panose="020B0604020202020204" pitchFamily="34" charset="0"/>
              </a:rPr>
              <a:t>ça</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ğın</a:t>
            </a:r>
            <a:r>
              <a:rPr lang="tr-TR" sz="1400" dirty="0">
                <a:latin typeface="Arial" panose="020B0604020202020204" pitchFamily="34" charset="0"/>
                <a:cs typeface="Arial" panose="020B0604020202020204" pitchFamily="34" charset="0"/>
              </a:rPr>
              <a:t> ı t a m a m la m </a:t>
            </a:r>
            <a:r>
              <a:rPr lang="tr-TR" sz="1400" dirty="0" err="1">
                <a:latin typeface="Arial" panose="020B0604020202020204" pitchFamily="34" charset="0"/>
                <a:cs typeface="Arial" panose="020B0604020202020204" pitchFamily="34" charset="0"/>
              </a:rPr>
              <a:t>ış</a:t>
            </a:r>
            <a:r>
              <a:rPr lang="tr-TR" sz="1400" dirty="0">
                <a:latin typeface="Arial" panose="020B0604020202020204" pitchFamily="34" charset="0"/>
                <a:cs typeface="Arial" panose="020B0604020202020204" pitchFamily="34" charset="0"/>
              </a:rPr>
              <a:t> o la n </a:t>
            </a:r>
            <a:r>
              <a:rPr lang="tr-TR" sz="1400" dirty="0" err="1">
                <a:latin typeface="Arial" panose="020B0604020202020204" pitchFamily="34" charset="0"/>
                <a:cs typeface="Arial" panose="020B0604020202020204" pitchFamily="34" charset="0"/>
              </a:rPr>
              <a:t>ço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cu</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kla</a:t>
            </a:r>
            <a:r>
              <a:rPr lang="tr-TR" sz="1400" dirty="0">
                <a:latin typeface="Arial" panose="020B0604020202020204" pitchFamily="34" charset="0"/>
                <a:cs typeface="Arial" panose="020B0604020202020204" pitchFamily="34" charset="0"/>
              </a:rPr>
              <a:t> r ; b e d e n se l, </a:t>
            </a:r>
            <a:r>
              <a:rPr lang="tr-TR" sz="1400" dirty="0" err="1">
                <a:latin typeface="Arial" panose="020B0604020202020204" pitchFamily="34" charset="0"/>
                <a:cs typeface="Arial" panose="020B0604020202020204" pitchFamily="34" charset="0"/>
              </a:rPr>
              <a:t>zih</a:t>
            </a:r>
            <a:r>
              <a:rPr lang="tr-TR" sz="1400" dirty="0">
                <a:latin typeface="Arial" panose="020B0604020202020204" pitchFamily="34" charset="0"/>
                <a:cs typeface="Arial" panose="020B0604020202020204" pitchFamily="34" charset="0"/>
              </a:rPr>
              <a:t> in se l, </a:t>
            </a:r>
            <a:r>
              <a:rPr lang="tr-TR" sz="1400" dirty="0" err="1">
                <a:latin typeface="Arial" panose="020B0604020202020204" pitchFamily="34" charset="0"/>
                <a:cs typeface="Arial" panose="020B0604020202020204" pitchFamily="34" charset="0"/>
              </a:rPr>
              <a:t>so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sy</a:t>
            </a:r>
            <a:r>
              <a:rPr lang="tr-TR" sz="1400" dirty="0">
                <a:latin typeface="Arial" panose="020B0604020202020204" pitchFamily="34" charset="0"/>
                <a:cs typeface="Arial" panose="020B0604020202020204" pitchFamily="34" charset="0"/>
              </a:rPr>
              <a:t> a l ve a h la k i ge </a:t>
            </a:r>
            <a:r>
              <a:rPr lang="tr-TR" sz="1400" dirty="0" err="1">
                <a:latin typeface="Arial" panose="020B0604020202020204" pitchFamily="34" charset="0"/>
                <a:cs typeface="Arial" panose="020B0604020202020204" pitchFamily="34" charset="0"/>
              </a:rPr>
              <a:t>lişm</a:t>
            </a:r>
            <a:r>
              <a:rPr lang="tr-TR" sz="1400" dirty="0">
                <a:latin typeface="Arial" panose="020B0604020202020204" pitchFamily="34" charset="0"/>
                <a:cs typeface="Arial" panose="020B0604020202020204" pitchFamily="34" charset="0"/>
              </a:rPr>
              <a:t> e le r in e ve e </a:t>
            </a:r>
            <a:r>
              <a:rPr lang="tr-TR" sz="1400" dirty="0" err="1">
                <a:latin typeface="Arial" panose="020B0604020202020204" pitchFamily="34" charset="0"/>
                <a:cs typeface="Arial" panose="020B0604020202020204" pitchFamily="34" charset="0"/>
              </a:rPr>
              <a:t>ğit</a:t>
            </a:r>
            <a:r>
              <a:rPr lang="tr-TR" sz="1400" dirty="0">
                <a:latin typeface="Arial" panose="020B0604020202020204" pitchFamily="34" charset="0"/>
                <a:cs typeface="Arial" panose="020B0604020202020204" pitchFamily="34" charset="0"/>
              </a:rPr>
              <a:t> im e d e </a:t>
            </a:r>
            <a:r>
              <a:rPr lang="tr-TR" sz="1400" dirty="0" err="1">
                <a:latin typeface="Arial" panose="020B0604020202020204" pitchFamily="34" charset="0"/>
                <a:cs typeface="Arial" panose="020B0604020202020204" pitchFamily="34" charset="0"/>
              </a:rPr>
              <a:t>va</a:t>
            </a:r>
            <a:r>
              <a:rPr lang="tr-TR" sz="1400" dirty="0">
                <a:latin typeface="Arial" panose="020B0604020202020204" pitchFamily="34" charset="0"/>
                <a:cs typeface="Arial" panose="020B0604020202020204" pitchFamily="34" charset="0"/>
              </a:rPr>
              <a:t> m e d e n le r in o k u </a:t>
            </a:r>
            <a:r>
              <a:rPr lang="tr-TR" sz="1400" dirty="0" err="1">
                <a:latin typeface="Arial" panose="020B0604020202020204" pitchFamily="34" charset="0"/>
                <a:cs typeface="Arial" panose="020B0604020202020204" pitchFamily="34" charset="0"/>
              </a:rPr>
              <a:t>lla</a:t>
            </a:r>
            <a:r>
              <a:rPr lang="tr-TR" sz="1400" dirty="0">
                <a:latin typeface="Arial" panose="020B0604020202020204" pitchFamily="34" charset="0"/>
                <a:cs typeface="Arial" panose="020B0604020202020204" pitchFamily="34" charset="0"/>
              </a:rPr>
              <a:t> r </a:t>
            </a:r>
            <a:r>
              <a:rPr lang="tr-TR" sz="1400" dirty="0" err="1">
                <a:latin typeface="Arial" panose="020B0604020202020204" pitchFamily="34" charset="0"/>
                <a:cs typeface="Arial" panose="020B0604020202020204" pitchFamily="34" charset="0"/>
              </a:rPr>
              <a:t>ın</a:t>
            </a:r>
            <a:r>
              <a:rPr lang="tr-TR" sz="1400" dirty="0">
                <a:latin typeface="Arial" panose="020B0604020202020204" pitchFamily="34" charset="0"/>
                <a:cs typeface="Arial" panose="020B0604020202020204" pitchFamily="34" charset="0"/>
              </a:rPr>
              <a:t> a d e </a:t>
            </a:r>
            <a:r>
              <a:rPr lang="tr-TR" sz="1400" dirty="0" err="1">
                <a:latin typeface="Arial" panose="020B0604020202020204" pitchFamily="34" charset="0"/>
                <a:cs typeface="Arial" panose="020B0604020202020204" pitchFamily="34" charset="0"/>
              </a:rPr>
              <a:t>va</a:t>
            </a:r>
            <a:r>
              <a:rPr lang="tr-TR" sz="1400" dirty="0">
                <a:latin typeface="Arial" panose="020B0604020202020204" pitchFamily="34" charset="0"/>
                <a:cs typeface="Arial" panose="020B0604020202020204" pitchFamily="34" charset="0"/>
              </a:rPr>
              <a:t> m </a:t>
            </a:r>
            <a:r>
              <a:rPr lang="tr-TR" sz="1400" dirty="0" err="1">
                <a:latin typeface="Arial" panose="020B0604020202020204" pitchFamily="34" charset="0"/>
                <a:cs typeface="Arial" panose="020B0604020202020204" pitchFamily="34" charset="0"/>
              </a:rPr>
              <a:t>ın</a:t>
            </a:r>
            <a:r>
              <a:rPr lang="tr-TR" sz="1400" dirty="0">
                <a:latin typeface="Arial" panose="020B0604020202020204" pitchFamily="34" charset="0"/>
                <a:cs typeface="Arial" panose="020B0604020202020204" pitchFamily="34" charset="0"/>
              </a:rPr>
              <a:t> a e n ge l o </a:t>
            </a:r>
            <a:r>
              <a:rPr lang="tr-TR" sz="1400" dirty="0" err="1">
                <a:latin typeface="Arial" panose="020B0604020202020204" pitchFamily="34" charset="0"/>
                <a:cs typeface="Arial" panose="020B0604020202020204" pitchFamily="34" charset="0"/>
              </a:rPr>
              <a:t>lm</a:t>
            </a:r>
            <a:r>
              <a:rPr lang="tr-TR" sz="1400" dirty="0">
                <a:latin typeface="Arial" panose="020B0604020202020204" pitchFamily="34" charset="0"/>
                <a:cs typeface="Arial" panose="020B0604020202020204" pitchFamily="34" charset="0"/>
              </a:rPr>
              <a:t> a y a </a:t>
            </a:r>
            <a:r>
              <a:rPr lang="tr-TR" sz="1400" dirty="0" err="1">
                <a:latin typeface="Arial" panose="020B0604020202020204" pitchFamily="34" charset="0"/>
                <a:cs typeface="Arial" panose="020B0604020202020204" pitchFamily="34" charset="0"/>
              </a:rPr>
              <a:t>ca</a:t>
            </a:r>
            <a:r>
              <a:rPr lang="tr-TR" sz="1400" dirty="0">
                <a:latin typeface="Arial" panose="020B0604020202020204" pitchFamily="34" charset="0"/>
                <a:cs typeface="Arial" panose="020B0604020202020204" pitchFamily="34" charset="0"/>
              </a:rPr>
              <a:t> k h a </a:t>
            </a:r>
            <a:r>
              <a:rPr lang="tr-TR" sz="1400" dirty="0" err="1">
                <a:latin typeface="Arial" panose="020B0604020202020204" pitchFamily="34" charset="0"/>
                <a:cs typeface="Arial" panose="020B0604020202020204" pitchFamily="34" charset="0"/>
              </a:rPr>
              <a:t>fif</a:t>
            </a:r>
            <a:r>
              <a:rPr lang="tr-TR" sz="1400" dirty="0">
                <a:latin typeface="Arial" panose="020B0604020202020204" pitchFamily="34" charset="0"/>
                <a:cs typeface="Arial" panose="020B0604020202020204" pitchFamily="34" charset="0"/>
              </a:rPr>
              <a:t> işle r d e </a:t>
            </a:r>
            <a:r>
              <a:rPr lang="tr-TR" sz="1400" dirty="0" err="1">
                <a:latin typeface="Arial" panose="020B0604020202020204" pitchFamily="34" charset="0"/>
                <a:cs typeface="Arial" panose="020B0604020202020204" pitchFamily="34" charset="0"/>
              </a:rPr>
              <a:t>ça</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lışt</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ır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ıla</a:t>
            </a:r>
            <a:r>
              <a:rPr lang="tr-TR" sz="1400" dirty="0">
                <a:latin typeface="Arial" panose="020B0604020202020204" pitchFamily="34" charset="0"/>
                <a:cs typeface="Arial" panose="020B0604020202020204" pitchFamily="34" charset="0"/>
              </a:rPr>
              <a:t> b </a:t>
            </a:r>
            <a:r>
              <a:rPr lang="tr-TR" sz="1400" dirty="0" err="1">
                <a:latin typeface="Arial" panose="020B0604020202020204" pitchFamily="34" charset="0"/>
                <a:cs typeface="Arial" panose="020B0604020202020204" pitchFamily="34" charset="0"/>
              </a:rPr>
              <a:t>ilir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ler</a:t>
            </a:r>
            <a:r>
              <a:rPr lang="tr-TR" sz="1400" dirty="0">
                <a:latin typeface="Arial" panose="020B0604020202020204" pitchFamily="34" charset="0"/>
                <a:cs typeface="Arial" panose="020B0604020202020204" pitchFamily="34" charset="0"/>
              </a:rPr>
              <a:t> . </a:t>
            </a:r>
            <a:r>
              <a:rPr lang="tr-TR" sz="1400" dirty="0" smtClean="0">
                <a:latin typeface="Arial" panose="020B0604020202020204" pitchFamily="34" charset="0"/>
                <a:cs typeface="Arial" panose="020B0604020202020204" pitchFamily="34" charset="0"/>
              </a:rPr>
              <a:t/>
            </a:r>
            <a:br>
              <a:rPr lang="tr-TR" sz="1400" dirty="0" smtClean="0">
                <a:latin typeface="Arial" panose="020B0604020202020204" pitchFamily="34" charset="0"/>
                <a:cs typeface="Arial" panose="020B0604020202020204" pitchFamily="34" charset="0"/>
              </a:rPr>
            </a:br>
            <a:r>
              <a:rPr lang="tr-TR" sz="1400" dirty="0" smtClean="0">
                <a:latin typeface="Arial" panose="020B0604020202020204" pitchFamily="34" charset="0"/>
                <a:cs typeface="Arial" panose="020B0604020202020204" pitchFamily="34" charset="0"/>
              </a:rPr>
              <a:t>On </a:t>
            </a:r>
            <a:r>
              <a:rPr lang="tr-TR" sz="1400" dirty="0">
                <a:latin typeface="Arial" panose="020B0604020202020204" pitchFamily="34" charset="0"/>
                <a:cs typeface="Arial" panose="020B0604020202020204" pitchFamily="34" charset="0"/>
              </a:rPr>
              <a:t>d ö r t y a </a:t>
            </a:r>
            <a:r>
              <a:rPr lang="tr-TR" sz="1400" dirty="0" err="1">
                <a:latin typeface="Arial" panose="020B0604020202020204" pitchFamily="34" charset="0"/>
                <a:cs typeface="Arial" panose="020B0604020202020204" pitchFamily="34" charset="0"/>
              </a:rPr>
              <a:t>şın</a:t>
            </a:r>
            <a:r>
              <a:rPr lang="tr-TR" sz="1400" dirty="0">
                <a:latin typeface="Arial" panose="020B0604020202020204" pitchFamily="34" charset="0"/>
                <a:cs typeface="Arial" panose="020B0604020202020204" pitchFamily="34" charset="0"/>
              </a:rPr>
              <a:t> ı d o </a:t>
            </a:r>
            <a:r>
              <a:rPr lang="tr-TR" sz="1400" dirty="0" err="1">
                <a:latin typeface="Arial" panose="020B0604020202020204" pitchFamily="34" charset="0"/>
                <a:cs typeface="Arial" panose="020B0604020202020204" pitchFamily="34" charset="0"/>
              </a:rPr>
              <a:t>ld</a:t>
            </a:r>
            <a:r>
              <a:rPr lang="tr-TR" sz="1400" dirty="0">
                <a:latin typeface="Arial" panose="020B0604020202020204" pitchFamily="34" charset="0"/>
                <a:cs typeface="Arial" panose="020B0604020202020204" pitchFamily="34" charset="0"/>
              </a:rPr>
              <a:t> u r m a m </a:t>
            </a:r>
            <a:r>
              <a:rPr lang="tr-TR" sz="1400" dirty="0" err="1">
                <a:latin typeface="Arial" panose="020B0604020202020204" pitchFamily="34" charset="0"/>
                <a:cs typeface="Arial" panose="020B0604020202020204" pitchFamily="34" charset="0"/>
              </a:rPr>
              <a:t>ış</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ço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cu</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kla</a:t>
            </a:r>
            <a:r>
              <a:rPr lang="tr-TR" sz="1400" dirty="0">
                <a:latin typeface="Arial" panose="020B0604020202020204" pitchFamily="34" charset="0"/>
                <a:cs typeface="Arial" panose="020B0604020202020204" pitchFamily="34" charset="0"/>
              </a:rPr>
              <a:t> r ise b e d e n se l, </a:t>
            </a:r>
            <a:r>
              <a:rPr lang="tr-TR" sz="1400" dirty="0" err="1">
                <a:latin typeface="Arial" panose="020B0604020202020204" pitchFamily="34" charset="0"/>
                <a:cs typeface="Arial" panose="020B0604020202020204" pitchFamily="34" charset="0"/>
              </a:rPr>
              <a:t>zih</a:t>
            </a:r>
            <a:r>
              <a:rPr lang="tr-TR" sz="1400" dirty="0">
                <a:latin typeface="Arial" panose="020B0604020202020204" pitchFamily="34" charset="0"/>
                <a:cs typeface="Arial" panose="020B0604020202020204" pitchFamily="34" charset="0"/>
              </a:rPr>
              <a:t> in se l, </a:t>
            </a:r>
            <a:r>
              <a:rPr lang="tr-TR" sz="1400" dirty="0" err="1">
                <a:latin typeface="Arial" panose="020B0604020202020204" pitchFamily="34" charset="0"/>
                <a:cs typeface="Arial" panose="020B0604020202020204" pitchFamily="34" charset="0"/>
              </a:rPr>
              <a:t>so</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sy</a:t>
            </a:r>
            <a:r>
              <a:rPr lang="tr-TR" sz="1400" dirty="0">
                <a:latin typeface="Arial" panose="020B0604020202020204" pitchFamily="34" charset="0"/>
                <a:cs typeface="Arial" panose="020B0604020202020204" pitchFamily="34" charset="0"/>
              </a:rPr>
              <a:t> a l ve a h la k i ge </a:t>
            </a:r>
            <a:r>
              <a:rPr lang="tr-TR" sz="1400" dirty="0" err="1">
                <a:latin typeface="Arial" panose="020B0604020202020204" pitchFamily="34" charset="0"/>
                <a:cs typeface="Arial" panose="020B0604020202020204" pitchFamily="34" charset="0"/>
              </a:rPr>
              <a:t>lişm</a:t>
            </a:r>
            <a:r>
              <a:rPr lang="tr-TR" sz="1400" dirty="0">
                <a:latin typeface="Arial" panose="020B0604020202020204" pitchFamily="34" charset="0"/>
                <a:cs typeface="Arial" panose="020B0604020202020204" pitchFamily="34" charset="0"/>
              </a:rPr>
              <a:t> e le r in e ve e </a:t>
            </a:r>
            <a:r>
              <a:rPr lang="tr-TR" sz="1400" dirty="0" err="1">
                <a:latin typeface="Arial" panose="020B0604020202020204" pitchFamily="34" charset="0"/>
                <a:cs typeface="Arial" panose="020B0604020202020204" pitchFamily="34" charset="0"/>
              </a:rPr>
              <a:t>ğit</a:t>
            </a:r>
            <a:r>
              <a:rPr lang="tr-TR" sz="1400" dirty="0">
                <a:latin typeface="Arial" panose="020B0604020202020204" pitchFamily="34" charset="0"/>
                <a:cs typeface="Arial" panose="020B0604020202020204" pitchFamily="34" charset="0"/>
              </a:rPr>
              <a:t> im e d e </a:t>
            </a:r>
            <a:r>
              <a:rPr lang="tr-TR" sz="1400" dirty="0" err="1">
                <a:latin typeface="Arial" panose="020B0604020202020204" pitchFamily="34" charset="0"/>
                <a:cs typeface="Arial" panose="020B0604020202020204" pitchFamily="34" charset="0"/>
              </a:rPr>
              <a:t>va</a:t>
            </a:r>
            <a:r>
              <a:rPr lang="tr-TR" sz="1400" dirty="0">
                <a:latin typeface="Arial" panose="020B0604020202020204" pitchFamily="34" charset="0"/>
                <a:cs typeface="Arial" panose="020B0604020202020204" pitchFamily="34" charset="0"/>
              </a:rPr>
              <a:t> m e d e n le r in o k u </a:t>
            </a:r>
            <a:r>
              <a:rPr lang="tr-TR" sz="1400" dirty="0" err="1">
                <a:latin typeface="Arial" panose="020B0604020202020204" pitchFamily="34" charset="0"/>
                <a:cs typeface="Arial" panose="020B0604020202020204" pitchFamily="34" charset="0"/>
              </a:rPr>
              <a:t>lla</a:t>
            </a:r>
            <a:r>
              <a:rPr lang="tr-TR" sz="1400" dirty="0">
                <a:latin typeface="Arial" panose="020B0604020202020204" pitchFamily="34" charset="0"/>
                <a:cs typeface="Arial" panose="020B0604020202020204" pitchFamily="34" charset="0"/>
              </a:rPr>
              <a:t> r </a:t>
            </a:r>
            <a:r>
              <a:rPr lang="tr-TR" sz="1400" dirty="0" err="1">
                <a:latin typeface="Arial" panose="020B0604020202020204" pitchFamily="34" charset="0"/>
                <a:cs typeface="Arial" panose="020B0604020202020204" pitchFamily="34" charset="0"/>
              </a:rPr>
              <a:t>ın</a:t>
            </a:r>
            <a:r>
              <a:rPr lang="tr-TR" sz="1400" dirty="0">
                <a:latin typeface="Arial" panose="020B0604020202020204" pitchFamily="34" charset="0"/>
                <a:cs typeface="Arial" panose="020B0604020202020204" pitchFamily="34" charset="0"/>
              </a:rPr>
              <a:t> a d e </a:t>
            </a:r>
            <a:r>
              <a:rPr lang="tr-TR" sz="1400" dirty="0" err="1">
                <a:latin typeface="Arial" panose="020B0604020202020204" pitchFamily="34" charset="0"/>
                <a:cs typeface="Arial" panose="020B0604020202020204" pitchFamily="34" charset="0"/>
              </a:rPr>
              <a:t>va</a:t>
            </a:r>
            <a:r>
              <a:rPr lang="tr-TR" sz="1400" dirty="0">
                <a:latin typeface="Arial" panose="020B0604020202020204" pitchFamily="34" charset="0"/>
                <a:cs typeface="Arial" panose="020B0604020202020204" pitchFamily="34" charset="0"/>
              </a:rPr>
              <a:t> m </a:t>
            </a:r>
            <a:r>
              <a:rPr lang="tr-TR" sz="1400" dirty="0" err="1">
                <a:latin typeface="Arial" panose="020B0604020202020204" pitchFamily="34" charset="0"/>
                <a:cs typeface="Arial" panose="020B0604020202020204" pitchFamily="34" charset="0"/>
              </a:rPr>
              <a:t>ın</a:t>
            </a:r>
            <a:r>
              <a:rPr lang="tr-TR" sz="1400" dirty="0">
                <a:latin typeface="Arial" panose="020B0604020202020204" pitchFamily="34" charset="0"/>
                <a:cs typeface="Arial" panose="020B0604020202020204" pitchFamily="34" charset="0"/>
              </a:rPr>
              <a:t> a e n ge l o </a:t>
            </a:r>
            <a:r>
              <a:rPr lang="tr-TR" sz="1400" dirty="0" err="1">
                <a:latin typeface="Arial" panose="020B0604020202020204" pitchFamily="34" charset="0"/>
                <a:cs typeface="Arial" panose="020B0604020202020204" pitchFamily="34" charset="0"/>
              </a:rPr>
              <a:t>lm</a:t>
            </a:r>
            <a:r>
              <a:rPr lang="tr-TR" sz="1400" dirty="0">
                <a:latin typeface="Arial" panose="020B0604020202020204" pitchFamily="34" charset="0"/>
                <a:cs typeface="Arial" panose="020B0604020202020204" pitchFamily="34" charset="0"/>
              </a:rPr>
              <a:t> a y a </a:t>
            </a:r>
            <a:r>
              <a:rPr lang="tr-TR" sz="1400" dirty="0" err="1">
                <a:latin typeface="Arial" panose="020B0604020202020204" pitchFamily="34" charset="0"/>
                <a:cs typeface="Arial" panose="020B0604020202020204" pitchFamily="34" charset="0"/>
              </a:rPr>
              <a:t>ca</a:t>
            </a:r>
            <a:r>
              <a:rPr lang="tr-TR" sz="1400" dirty="0">
                <a:latin typeface="Arial" panose="020B0604020202020204" pitchFamily="34" charset="0"/>
                <a:cs typeface="Arial" panose="020B0604020202020204" pitchFamily="34" charset="0"/>
              </a:rPr>
              <a:t> k </a:t>
            </a:r>
            <a:r>
              <a:rPr lang="tr-TR" sz="1400" dirty="0" err="1">
                <a:latin typeface="Arial" panose="020B0604020202020204" pitchFamily="34" charset="0"/>
                <a:cs typeface="Arial" panose="020B0604020202020204" pitchFamily="34" charset="0"/>
              </a:rPr>
              <a:t>sa</a:t>
            </a:r>
            <a:r>
              <a:rPr lang="tr-TR" sz="1400" dirty="0">
                <a:latin typeface="Arial" panose="020B0604020202020204" pitchFamily="34" charset="0"/>
                <a:cs typeface="Arial" panose="020B0604020202020204" pitchFamily="34" charset="0"/>
              </a:rPr>
              <a:t> n a t , k ü </a:t>
            </a:r>
            <a:r>
              <a:rPr lang="tr-TR" sz="1400" dirty="0" err="1">
                <a:latin typeface="Arial" panose="020B0604020202020204" pitchFamily="34" charset="0"/>
                <a:cs typeface="Arial" panose="020B0604020202020204" pitchFamily="34" charset="0"/>
              </a:rPr>
              <a:t>ltü</a:t>
            </a:r>
            <a:r>
              <a:rPr lang="tr-TR" sz="1400" dirty="0">
                <a:latin typeface="Arial" panose="020B0604020202020204" pitchFamily="34" charset="0"/>
                <a:cs typeface="Arial" panose="020B0604020202020204" pitchFamily="34" charset="0"/>
              </a:rPr>
              <a:t> r ve r e k la m fa a </a:t>
            </a:r>
            <a:r>
              <a:rPr lang="tr-TR" sz="1400" dirty="0" err="1">
                <a:latin typeface="Arial" panose="020B0604020202020204" pitchFamily="34" charset="0"/>
                <a:cs typeface="Arial" panose="020B0604020202020204" pitchFamily="34" charset="0"/>
              </a:rPr>
              <a:t>liy</a:t>
            </a:r>
            <a:r>
              <a:rPr lang="tr-TR" sz="1400" dirty="0">
                <a:latin typeface="Arial" panose="020B0604020202020204" pitchFamily="34" charset="0"/>
                <a:cs typeface="Arial" panose="020B0604020202020204" pitchFamily="34" charset="0"/>
              </a:rPr>
              <a:t> e t le r in d e y a </a:t>
            </a:r>
            <a:r>
              <a:rPr lang="tr-TR" sz="1400" dirty="0" err="1">
                <a:latin typeface="Arial" panose="020B0604020202020204" pitchFamily="34" charset="0"/>
                <a:cs typeface="Arial" panose="020B0604020202020204" pitchFamily="34" charset="0"/>
              </a:rPr>
              <a:t>zılı</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sö</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zle</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şm</a:t>
            </a:r>
            <a:r>
              <a:rPr lang="tr-TR" sz="1400" dirty="0">
                <a:latin typeface="Arial" panose="020B0604020202020204" pitchFamily="34" charset="0"/>
                <a:cs typeface="Arial" panose="020B0604020202020204" pitchFamily="34" charset="0"/>
              </a:rPr>
              <a:t> e y a p m a k ve h e r b ir fa a </a:t>
            </a:r>
            <a:r>
              <a:rPr lang="tr-TR" sz="1400" dirty="0" err="1">
                <a:latin typeface="Arial" panose="020B0604020202020204" pitchFamily="34" charset="0"/>
                <a:cs typeface="Arial" panose="020B0604020202020204" pitchFamily="34" charset="0"/>
              </a:rPr>
              <a:t>liy</a:t>
            </a:r>
            <a:r>
              <a:rPr lang="tr-TR" sz="1400" dirty="0">
                <a:latin typeface="Arial" panose="020B0604020202020204" pitchFamily="34" charset="0"/>
                <a:cs typeface="Arial" panose="020B0604020202020204" pitchFamily="34" charset="0"/>
              </a:rPr>
              <a:t> e t için a y r ı izin a </a:t>
            </a:r>
            <a:r>
              <a:rPr lang="tr-TR" sz="1400" dirty="0" err="1">
                <a:latin typeface="Arial" panose="020B0604020202020204" pitchFamily="34" charset="0"/>
                <a:cs typeface="Arial" panose="020B0604020202020204" pitchFamily="34" charset="0"/>
              </a:rPr>
              <a:t>lm</a:t>
            </a:r>
            <a:r>
              <a:rPr lang="tr-TR" sz="1400" dirty="0">
                <a:latin typeface="Arial" panose="020B0604020202020204" pitchFamily="34" charset="0"/>
                <a:cs typeface="Arial" panose="020B0604020202020204" pitchFamily="34" charset="0"/>
              </a:rPr>
              <a:t> a k </a:t>
            </a:r>
            <a:r>
              <a:rPr lang="tr-TR" sz="1400" dirty="0" err="1">
                <a:latin typeface="Arial" panose="020B0604020202020204" pitchFamily="34" charset="0"/>
                <a:cs typeface="Arial" panose="020B0604020202020204" pitchFamily="34" charset="0"/>
              </a:rPr>
              <a:t>şa</a:t>
            </a:r>
            <a:r>
              <a:rPr lang="tr-TR" sz="1400" dirty="0">
                <a:latin typeface="Arial" panose="020B0604020202020204" pitchFamily="34" charset="0"/>
                <a:cs typeface="Arial" panose="020B0604020202020204" pitchFamily="34" charset="0"/>
              </a:rPr>
              <a:t> r t </a:t>
            </a:r>
            <a:r>
              <a:rPr lang="tr-TR" sz="1400" dirty="0" err="1">
                <a:latin typeface="Arial" panose="020B0604020202020204" pitchFamily="34" charset="0"/>
                <a:cs typeface="Arial" panose="020B0604020202020204" pitchFamily="34" charset="0"/>
              </a:rPr>
              <a:t>ıy</a:t>
            </a:r>
            <a:r>
              <a:rPr lang="tr-TR" sz="1400" dirty="0">
                <a:latin typeface="Arial" panose="020B0604020202020204" pitchFamily="34" charset="0"/>
                <a:cs typeface="Arial" panose="020B0604020202020204" pitchFamily="34" charset="0"/>
              </a:rPr>
              <a:t> la </a:t>
            </a:r>
            <a:r>
              <a:rPr lang="tr-TR" sz="1400" dirty="0" err="1">
                <a:latin typeface="Arial" panose="020B0604020202020204" pitchFamily="34" charset="0"/>
                <a:cs typeface="Arial" panose="020B0604020202020204" pitchFamily="34" charset="0"/>
              </a:rPr>
              <a:t>ça</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lıştır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ıla</a:t>
            </a:r>
            <a:r>
              <a:rPr lang="tr-TR" sz="1400" dirty="0">
                <a:latin typeface="Arial" panose="020B0604020202020204" pitchFamily="34" charset="0"/>
                <a:cs typeface="Arial" panose="020B0604020202020204" pitchFamily="34" charset="0"/>
              </a:rPr>
              <a:t> b </a:t>
            </a:r>
            <a:r>
              <a:rPr lang="tr-TR" sz="1400" dirty="0" err="1">
                <a:latin typeface="Arial" panose="020B0604020202020204" pitchFamily="34" charset="0"/>
                <a:cs typeface="Arial" panose="020B0604020202020204" pitchFamily="34" charset="0"/>
              </a:rPr>
              <a:t>ilir</a:t>
            </a:r>
            <a:r>
              <a:rPr lang="tr-TR" sz="1400" dirty="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ler</a:t>
            </a:r>
            <a:r>
              <a:rPr lang="tr-TR" sz="1400" dirty="0">
                <a:latin typeface="Arial" panose="020B0604020202020204" pitchFamily="34" charset="0"/>
                <a:cs typeface="Arial" panose="020B0604020202020204" pitchFamily="34" charset="0"/>
              </a:rPr>
              <a:t> . </a:t>
            </a:r>
            <a:r>
              <a:rPr lang="tr-TR" sz="1400" dirty="0" smtClean="0">
                <a:latin typeface="Arial" panose="020B0604020202020204" pitchFamily="34" charset="0"/>
                <a:cs typeface="Arial" panose="020B0604020202020204" pitchFamily="34" charset="0"/>
              </a:rPr>
              <a:t/>
            </a:r>
            <a:br>
              <a:rPr lang="tr-TR" sz="1400" dirty="0" smtClean="0">
                <a:latin typeface="Arial" panose="020B0604020202020204" pitchFamily="34" charset="0"/>
                <a:cs typeface="Arial" panose="020B0604020202020204" pitchFamily="34" charset="0"/>
              </a:rPr>
            </a:br>
            <a:r>
              <a:rPr lang="tr-TR" sz="4000" dirty="0" smtClean="0">
                <a:solidFill>
                  <a:srgbClr val="FF3300"/>
                </a:solidFill>
              </a:rPr>
              <a:t/>
            </a:r>
            <a:br>
              <a:rPr lang="tr-TR" sz="4000" dirty="0" smtClean="0">
                <a:solidFill>
                  <a:srgbClr val="FF3300"/>
                </a:solidFill>
              </a:rPr>
            </a:br>
            <a:r>
              <a:rPr lang="tr-TR" sz="1800" dirty="0" smtClean="0"/>
              <a:t>Genç işçi: </a:t>
            </a:r>
            <a:r>
              <a:rPr lang="tr-TR" sz="1800" dirty="0" err="1" smtClean="0"/>
              <a:t>onbeş</a:t>
            </a:r>
            <a:r>
              <a:rPr lang="tr-TR" sz="1800" dirty="0" smtClean="0"/>
              <a:t> </a:t>
            </a:r>
            <a:r>
              <a:rPr lang="tr-TR" sz="1800" dirty="0"/>
              <a:t>yaşını tamamlamış, ancak </a:t>
            </a:r>
            <a:r>
              <a:rPr lang="tr-TR" sz="1800" dirty="0" err="1"/>
              <a:t>onsekiz</a:t>
            </a:r>
            <a:r>
              <a:rPr lang="tr-TR" sz="1800" dirty="0"/>
              <a:t> yaşını </a:t>
            </a:r>
            <a:r>
              <a:rPr lang="tr-TR" sz="1800" dirty="0" smtClean="0"/>
              <a:t>tamamlamamış işçi</a:t>
            </a:r>
            <a:endParaRPr lang="en-US" sz="1800" dirty="0" smtClean="0">
              <a:solidFill>
                <a:srgbClr val="FF3300"/>
              </a:solidFill>
            </a:endParaRPr>
          </a:p>
        </p:txBody>
      </p:sp>
      <p:sp>
        <p:nvSpPr>
          <p:cNvPr id="4" name="Dikdörtgen 3"/>
          <p:cNvSpPr/>
          <p:nvPr/>
        </p:nvSpPr>
        <p:spPr>
          <a:xfrm>
            <a:off x="605326" y="692696"/>
            <a:ext cx="7804059" cy="830997"/>
          </a:xfrm>
          <a:prstGeom prst="rect">
            <a:avLst/>
          </a:prstGeom>
        </p:spPr>
        <p:txBody>
          <a:bodyPr wrap="none">
            <a:spAutoFit/>
          </a:bodyPr>
          <a:lstStyle/>
          <a:p>
            <a:r>
              <a:rPr lang="tr-TR" dirty="0">
                <a:solidFill>
                  <a:srgbClr val="FF3300"/>
                </a:solidFill>
              </a:rPr>
              <a:t>MADDE </a:t>
            </a:r>
            <a:r>
              <a:rPr lang="tr-TR" dirty="0" smtClean="0">
                <a:solidFill>
                  <a:srgbClr val="FF3300"/>
                </a:solidFill>
              </a:rPr>
              <a:t>71:</a:t>
            </a:r>
            <a:r>
              <a:rPr lang="tr-TR" dirty="0"/>
              <a:t>Çalıştırma yaşı ve çocukları çalıştırma yasağı </a:t>
            </a:r>
            <a:r>
              <a:rPr lang="tr-TR" dirty="0">
                <a:solidFill>
                  <a:srgbClr val="FF3300"/>
                </a:solidFill>
              </a:rPr>
              <a:t/>
            </a:r>
            <a:br>
              <a:rPr lang="tr-TR" dirty="0">
                <a:solidFill>
                  <a:srgbClr val="FF3300"/>
                </a:solidFill>
              </a:rPr>
            </a:br>
            <a:r>
              <a:rPr lang="tr-TR" dirty="0" smtClean="0"/>
              <a:t> </a:t>
            </a:r>
            <a:endParaRPr lang="tr-T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539552" y="2624000"/>
            <a:ext cx="8229600" cy="1143000"/>
          </a:xfrm>
        </p:spPr>
        <p:txBody>
          <a:bodyPr/>
          <a:lstStyle/>
          <a:p>
            <a:pPr eaLnBrk="1" hangingPunct="1"/>
            <a:r>
              <a:rPr lang="tr-TR" sz="1400" dirty="0"/>
              <a:t>(Değişik dördüncü fıkra: 4/4/2015-6645/38 </a:t>
            </a:r>
            <a:r>
              <a:rPr lang="tr-TR" sz="1400" dirty="0" err="1"/>
              <a:t>md.</a:t>
            </a:r>
            <a:r>
              <a:rPr lang="tr-TR" sz="1400" dirty="0"/>
              <a:t>) </a:t>
            </a:r>
            <a:r>
              <a:rPr lang="tr-TR" sz="1400" dirty="0" err="1"/>
              <a:t>Zo</a:t>
            </a:r>
            <a:r>
              <a:rPr lang="tr-TR" sz="1400" dirty="0"/>
              <a:t> r u n </a:t>
            </a:r>
            <a:r>
              <a:rPr lang="tr-TR" sz="1400" dirty="0" err="1"/>
              <a:t>lu</a:t>
            </a:r>
            <a:r>
              <a:rPr lang="tr-TR" sz="1400" dirty="0"/>
              <a:t> ilk ö </a:t>
            </a:r>
            <a:r>
              <a:rPr lang="tr-TR" sz="1400" dirty="0" err="1"/>
              <a:t>ğr</a:t>
            </a:r>
            <a:r>
              <a:rPr lang="tr-TR" sz="1400" dirty="0"/>
              <a:t> et im </a:t>
            </a:r>
            <a:r>
              <a:rPr lang="tr-TR" sz="1400" dirty="0" err="1"/>
              <a:t>ça</a:t>
            </a:r>
            <a:r>
              <a:rPr lang="tr-TR" sz="1400" dirty="0"/>
              <a:t> </a:t>
            </a:r>
            <a:r>
              <a:rPr lang="tr-TR" sz="1400" dirty="0" err="1"/>
              <a:t>ğın</a:t>
            </a:r>
            <a:r>
              <a:rPr lang="tr-TR" sz="1400" dirty="0"/>
              <a:t> ı t a m a m la m </a:t>
            </a:r>
            <a:r>
              <a:rPr lang="tr-TR" sz="1400" dirty="0" err="1"/>
              <a:t>ış</a:t>
            </a:r>
            <a:r>
              <a:rPr lang="tr-TR" sz="1400" dirty="0"/>
              <a:t> ve ö r </a:t>
            </a:r>
            <a:r>
              <a:rPr lang="tr-TR" sz="1400" dirty="0" err="1"/>
              <a:t>gü</a:t>
            </a:r>
            <a:r>
              <a:rPr lang="tr-TR" sz="1400" dirty="0"/>
              <a:t> n e </a:t>
            </a:r>
            <a:r>
              <a:rPr lang="tr-TR" sz="1400" dirty="0" err="1"/>
              <a:t>ğit</a:t>
            </a:r>
            <a:r>
              <a:rPr lang="tr-TR" sz="1400" dirty="0"/>
              <a:t> im e d e </a:t>
            </a:r>
            <a:r>
              <a:rPr lang="tr-TR" sz="1400" dirty="0" err="1"/>
              <a:t>va</a:t>
            </a:r>
            <a:r>
              <a:rPr lang="tr-TR" sz="1400" dirty="0"/>
              <a:t> m e t m e y e n </a:t>
            </a:r>
            <a:r>
              <a:rPr lang="tr-TR" sz="1400" dirty="0" err="1"/>
              <a:t>ço</a:t>
            </a:r>
            <a:r>
              <a:rPr lang="tr-TR" sz="1400" dirty="0"/>
              <a:t> </a:t>
            </a:r>
            <a:r>
              <a:rPr lang="tr-TR" sz="1400" dirty="0" err="1"/>
              <a:t>cu</a:t>
            </a:r>
            <a:r>
              <a:rPr lang="tr-TR" sz="1400" dirty="0"/>
              <a:t> k la r </a:t>
            </a:r>
            <a:r>
              <a:rPr lang="tr-TR" sz="1400" dirty="0" err="1"/>
              <a:t>ın</a:t>
            </a:r>
            <a:r>
              <a:rPr lang="tr-TR" sz="1400" dirty="0"/>
              <a:t> </a:t>
            </a:r>
            <a:r>
              <a:rPr lang="tr-TR" sz="1400" dirty="0" err="1"/>
              <a:t>ça</a:t>
            </a:r>
            <a:r>
              <a:rPr lang="tr-TR" sz="1400" dirty="0"/>
              <a:t> </a:t>
            </a:r>
            <a:r>
              <a:rPr lang="tr-TR" sz="1400" dirty="0" err="1"/>
              <a:t>lışm</a:t>
            </a:r>
            <a:r>
              <a:rPr lang="tr-TR" sz="1400" dirty="0"/>
              <a:t> a </a:t>
            </a:r>
            <a:r>
              <a:rPr lang="tr-TR" sz="1400" dirty="0" err="1"/>
              <a:t>sa</a:t>
            </a:r>
            <a:r>
              <a:rPr lang="tr-TR" sz="1400" dirty="0"/>
              <a:t> a t le r i </a:t>
            </a:r>
            <a:r>
              <a:rPr lang="tr-TR" sz="1400" dirty="0" err="1"/>
              <a:t>gü</a:t>
            </a:r>
            <a:r>
              <a:rPr lang="tr-TR" sz="1400" dirty="0"/>
              <a:t> n d e y e d i ve h a </a:t>
            </a:r>
            <a:r>
              <a:rPr lang="tr-TR" sz="1400" dirty="0" err="1"/>
              <a:t>ft</a:t>
            </a:r>
            <a:r>
              <a:rPr lang="tr-TR" sz="1400" dirty="0"/>
              <a:t> a d a o t u z b e ş </a:t>
            </a:r>
            <a:r>
              <a:rPr lang="tr-TR" sz="1400" dirty="0" err="1"/>
              <a:t>sa</a:t>
            </a:r>
            <a:r>
              <a:rPr lang="tr-TR" sz="1400" dirty="0"/>
              <a:t> a t </a:t>
            </a:r>
            <a:r>
              <a:rPr lang="tr-TR" sz="1400" dirty="0" err="1"/>
              <a:t>t</a:t>
            </a:r>
            <a:r>
              <a:rPr lang="tr-TR" sz="1400" dirty="0"/>
              <a:t> e n ; </a:t>
            </a:r>
            <a:r>
              <a:rPr lang="tr-TR" sz="1400" dirty="0" err="1"/>
              <a:t>sa</a:t>
            </a:r>
            <a:r>
              <a:rPr lang="tr-TR" sz="1400" dirty="0"/>
              <a:t> n a t , k ü </a:t>
            </a:r>
            <a:r>
              <a:rPr lang="tr-TR" sz="1400" dirty="0" err="1"/>
              <a:t>lt</a:t>
            </a:r>
            <a:r>
              <a:rPr lang="tr-TR" sz="1400" dirty="0"/>
              <a:t> ü r ve r e k la m fa a </a:t>
            </a:r>
            <a:r>
              <a:rPr lang="tr-TR" sz="1400" dirty="0" err="1"/>
              <a:t>liy</a:t>
            </a:r>
            <a:r>
              <a:rPr lang="tr-TR" sz="1400" dirty="0"/>
              <a:t> e t le r in d e </a:t>
            </a:r>
            <a:r>
              <a:rPr lang="tr-TR" sz="1400" dirty="0" err="1"/>
              <a:t>ça</a:t>
            </a:r>
            <a:r>
              <a:rPr lang="tr-TR" sz="1400" dirty="0"/>
              <a:t> </a:t>
            </a:r>
            <a:r>
              <a:rPr lang="tr-TR" sz="1400" dirty="0" err="1"/>
              <a:t>lışa</a:t>
            </a:r>
            <a:r>
              <a:rPr lang="tr-TR" sz="1400" dirty="0"/>
              <a:t> n la r </a:t>
            </a:r>
            <a:r>
              <a:rPr lang="tr-TR" sz="1400" dirty="0" err="1"/>
              <a:t>ın</a:t>
            </a:r>
            <a:r>
              <a:rPr lang="tr-TR" sz="1400" dirty="0"/>
              <a:t> ise </a:t>
            </a:r>
            <a:r>
              <a:rPr lang="tr-TR" sz="1400" dirty="0" err="1"/>
              <a:t>gü</a:t>
            </a:r>
            <a:r>
              <a:rPr lang="tr-TR" sz="1400" dirty="0"/>
              <a:t> n d e b e ş ve h a </a:t>
            </a:r>
            <a:r>
              <a:rPr lang="tr-TR" sz="1400" dirty="0" err="1"/>
              <a:t>ft</a:t>
            </a:r>
            <a:r>
              <a:rPr lang="tr-TR" sz="1400" dirty="0"/>
              <a:t> a d a o t u z </a:t>
            </a:r>
            <a:r>
              <a:rPr lang="tr-TR" sz="1400" dirty="0" err="1"/>
              <a:t>sa</a:t>
            </a:r>
            <a:r>
              <a:rPr lang="tr-TR" sz="1400" dirty="0"/>
              <a:t> a t </a:t>
            </a:r>
            <a:r>
              <a:rPr lang="tr-TR" sz="1400" dirty="0" err="1"/>
              <a:t>t</a:t>
            </a:r>
            <a:r>
              <a:rPr lang="tr-TR" sz="1400" dirty="0"/>
              <a:t> e n fa </a:t>
            </a:r>
            <a:r>
              <a:rPr lang="tr-TR" sz="1400" dirty="0" err="1"/>
              <a:t>zla</a:t>
            </a:r>
            <a:r>
              <a:rPr lang="tr-TR" sz="1400" dirty="0"/>
              <a:t> o la m a z. Bu </a:t>
            </a:r>
            <a:r>
              <a:rPr lang="tr-TR" sz="1400" dirty="0" err="1"/>
              <a:t>sü</a:t>
            </a:r>
            <a:r>
              <a:rPr lang="tr-TR" sz="1400" dirty="0"/>
              <a:t> r e , o n b e ş y a </a:t>
            </a:r>
            <a:r>
              <a:rPr lang="tr-TR" sz="1400" dirty="0" err="1"/>
              <a:t>şın</a:t>
            </a:r>
            <a:r>
              <a:rPr lang="tr-TR" sz="1400" dirty="0"/>
              <a:t> ı t a m a m la m </a:t>
            </a:r>
            <a:r>
              <a:rPr lang="tr-TR" sz="1400" dirty="0" err="1"/>
              <a:t>ış</a:t>
            </a:r>
            <a:r>
              <a:rPr lang="tr-TR" sz="1400" dirty="0"/>
              <a:t> </a:t>
            </a:r>
            <a:r>
              <a:rPr lang="tr-TR" sz="1400" dirty="0" err="1"/>
              <a:t>ço</a:t>
            </a:r>
            <a:r>
              <a:rPr lang="tr-TR" sz="1400" dirty="0"/>
              <a:t> </a:t>
            </a:r>
            <a:r>
              <a:rPr lang="tr-TR" sz="1400" dirty="0" err="1"/>
              <a:t>cu</a:t>
            </a:r>
            <a:r>
              <a:rPr lang="tr-TR" sz="1400" dirty="0"/>
              <a:t> </a:t>
            </a:r>
            <a:r>
              <a:rPr lang="tr-TR" sz="1400" dirty="0" err="1"/>
              <a:t>kla</a:t>
            </a:r>
            <a:r>
              <a:rPr lang="tr-TR" sz="1400" dirty="0"/>
              <a:t> r için </a:t>
            </a:r>
            <a:r>
              <a:rPr lang="tr-TR" sz="1400" dirty="0" err="1"/>
              <a:t>gü</a:t>
            </a:r>
            <a:r>
              <a:rPr lang="tr-TR" sz="1400" dirty="0"/>
              <a:t> n d e se k iz ve h a </a:t>
            </a:r>
            <a:r>
              <a:rPr lang="tr-TR" sz="1400" dirty="0" err="1"/>
              <a:t>ft</a:t>
            </a:r>
            <a:r>
              <a:rPr lang="tr-TR" sz="1400" dirty="0"/>
              <a:t> a d a k </a:t>
            </a:r>
            <a:r>
              <a:rPr lang="tr-TR" sz="1400" dirty="0" err="1"/>
              <a:t>ır</a:t>
            </a:r>
            <a:r>
              <a:rPr lang="tr-TR" sz="1400" dirty="0"/>
              <a:t> k </a:t>
            </a:r>
            <a:r>
              <a:rPr lang="tr-TR" sz="1400" dirty="0" err="1"/>
              <a:t>sa</a:t>
            </a:r>
            <a:r>
              <a:rPr lang="tr-TR" sz="1400" dirty="0"/>
              <a:t> a t e k a d a r a r t </a:t>
            </a:r>
            <a:r>
              <a:rPr lang="tr-TR" sz="1400" dirty="0" err="1"/>
              <a:t>ır</a:t>
            </a:r>
            <a:r>
              <a:rPr lang="tr-TR" sz="1400" dirty="0"/>
              <a:t> </a:t>
            </a:r>
            <a:r>
              <a:rPr lang="tr-TR" sz="1400" dirty="0" err="1"/>
              <a:t>ıla</a:t>
            </a:r>
            <a:r>
              <a:rPr lang="tr-TR" sz="1400" dirty="0"/>
              <a:t> b </a:t>
            </a:r>
            <a:r>
              <a:rPr lang="tr-TR" sz="1400" dirty="0" err="1"/>
              <a:t>ilir</a:t>
            </a:r>
            <a:r>
              <a:rPr lang="tr-TR" sz="1400" dirty="0"/>
              <a:t> . Okul öncesi çocuklar ile okula devam eden çocukların eğitim dönemindeki çalışma süreleri, eğitim saatleri dışında olmak üzere, en fazla günde iki saat ve haftada on saat olabilir. </a:t>
            </a:r>
            <a:endParaRPr lang="en-US" sz="1400" dirty="0" smtClean="0">
              <a:solidFill>
                <a:srgbClr val="FF3300"/>
              </a:solidFill>
            </a:endParaRPr>
          </a:p>
        </p:txBody>
      </p:sp>
      <p:sp>
        <p:nvSpPr>
          <p:cNvPr id="73731" name="Rectangle 3" descr="Rectangle: Click to edit Master text styles&#10;Second level&#10;Third level&#10;Fourth level&#10;Fifth level"/>
          <p:cNvSpPr>
            <a:spLocks noGrp="1" noChangeArrowheads="1"/>
          </p:cNvSpPr>
          <p:nvPr>
            <p:ph idx="1"/>
          </p:nvPr>
        </p:nvSpPr>
        <p:spPr>
          <a:xfrm>
            <a:off x="395536" y="2276872"/>
            <a:ext cx="8001000" cy="3024336"/>
          </a:xfrm>
        </p:spPr>
        <p:txBody>
          <a:bodyPr/>
          <a:lstStyle/>
          <a:p>
            <a:pPr algn="just" eaLnBrk="1" hangingPunct="1">
              <a:buFont typeface="Wingdings" pitchFamily="2" charset="2"/>
              <a:buNone/>
            </a:pPr>
            <a:r>
              <a:rPr lang="tr-TR" sz="1800" dirty="0" smtClean="0">
                <a:cs typeface="Times New Roman" charset="0"/>
              </a:rPr>
              <a:t> </a:t>
            </a:r>
          </a:p>
        </p:txBody>
      </p:sp>
    </p:spTree>
    <p:extLst>
      <p:ext uri="{BB962C8B-B14F-4D97-AF65-F5344CB8AC3E}">
        <p14:creationId xmlns:p14="http://schemas.microsoft.com/office/powerpoint/2010/main" val="944058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Sözleşme Türleri Nelerdir?</a:t>
            </a:r>
            <a:r>
              <a:rPr lang="tr-TR" dirty="0" smtClean="0">
                <a:solidFill>
                  <a:srgbClr val="3333CC"/>
                </a:solidFill>
              </a:rPr>
              <a:t> </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en-US" dirty="0" smtClean="0">
              <a:solidFill>
                <a:srgbClr val="3333CC"/>
              </a:solidFill>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descr="Rectangle: Click to edit Master text styles&#10;Second level&#10;Third level&#10;Fourth level&#10;Fifth level"/>
          <p:cNvSpPr>
            <a:spLocks noGrp="1" noChangeArrowheads="1"/>
          </p:cNvSpPr>
          <p:nvPr>
            <p:ph idx="1"/>
          </p:nvPr>
        </p:nvSpPr>
        <p:spPr>
          <a:xfrm>
            <a:off x="395536" y="1772816"/>
            <a:ext cx="8001000" cy="3024336"/>
          </a:xfrm>
        </p:spPr>
        <p:txBody>
          <a:bodyPr/>
          <a:lstStyle/>
          <a:p>
            <a:pPr algn="just" eaLnBrk="1" hangingPunct="1">
              <a:buNone/>
            </a:pPr>
            <a:r>
              <a:rPr lang="tr-TR" sz="1800" dirty="0">
                <a:cs typeface="Times New Roman" charset="0"/>
              </a:rPr>
              <a:t> </a:t>
            </a:r>
            <a:r>
              <a:rPr lang="tr-TR" sz="1800" dirty="0" smtClean="0">
                <a:cs typeface="Times New Roman" charset="0"/>
              </a:rPr>
              <a:t>    </a:t>
            </a:r>
            <a:r>
              <a:rPr lang="tr-TR" sz="1800" dirty="0" smtClean="0"/>
              <a:t>Maden </a:t>
            </a:r>
            <a:r>
              <a:rPr lang="tr-TR" sz="1800" dirty="0"/>
              <a:t>ocakları ile kablo döşemesi, kanalizasyon ve tünel inşaatı gibi yer altında veya su altında çalışılacak işlerde </a:t>
            </a:r>
            <a:r>
              <a:rPr lang="tr-TR" sz="1800" dirty="0" err="1"/>
              <a:t>onsekiz</a:t>
            </a:r>
            <a:r>
              <a:rPr lang="tr-TR" sz="1800" dirty="0"/>
              <a:t> yaşını doldurmamış erkek ve her yaştaki kadınların çalıştırılması yasaktır.</a:t>
            </a:r>
            <a:endParaRPr lang="tr-TR" sz="1800" dirty="0" smtClean="0">
              <a:cs typeface="Times New Roman" charset="0"/>
            </a:endParaRPr>
          </a:p>
        </p:txBody>
      </p:sp>
      <p:sp>
        <p:nvSpPr>
          <p:cNvPr id="5" name="Rectangle 2"/>
          <p:cNvSpPr>
            <a:spLocks noGrp="1" noChangeArrowheads="1"/>
          </p:cNvSpPr>
          <p:nvPr>
            <p:ph type="title"/>
          </p:nvPr>
        </p:nvSpPr>
        <p:spPr>
          <a:xfrm>
            <a:off x="609600" y="228600"/>
            <a:ext cx="8229600" cy="1143000"/>
          </a:xfrm>
        </p:spPr>
        <p:txBody>
          <a:bodyPr/>
          <a:lstStyle/>
          <a:p>
            <a:pPr eaLnBrk="1" hangingPunct="1"/>
            <a:r>
              <a:rPr lang="tr-TR" sz="4000" dirty="0" smtClean="0">
                <a:solidFill>
                  <a:srgbClr val="FF3300"/>
                </a:solidFill>
              </a:rPr>
              <a:t>MADDE 72: </a:t>
            </a:r>
            <a:r>
              <a:rPr lang="tr-TR" sz="4000" dirty="0"/>
              <a:t>Yer ve su altında çalıştırma yasağı </a:t>
            </a:r>
            <a:endParaRPr lang="en-US" sz="4000" dirty="0" smtClean="0">
              <a:solidFill>
                <a:srgbClr val="FF3300"/>
              </a:solidFill>
            </a:endParaRPr>
          </a:p>
        </p:txBody>
      </p:sp>
    </p:spTree>
    <p:extLst>
      <p:ext uri="{BB962C8B-B14F-4D97-AF65-F5344CB8AC3E}">
        <p14:creationId xmlns:p14="http://schemas.microsoft.com/office/powerpoint/2010/main" val="294368419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09600" y="228600"/>
            <a:ext cx="8229600" cy="1143000"/>
          </a:xfrm>
        </p:spPr>
        <p:txBody>
          <a:bodyPr/>
          <a:lstStyle/>
          <a:p>
            <a:pPr eaLnBrk="1" hangingPunct="1"/>
            <a:r>
              <a:rPr lang="tr-TR" sz="4000" dirty="0" smtClean="0">
                <a:solidFill>
                  <a:srgbClr val="FF3300"/>
                </a:solidFill>
              </a:rPr>
              <a:t>MADDE 74: Analık Halinde Çalışma ve Süt İzni</a:t>
            </a:r>
            <a:endParaRPr lang="en-US" sz="4000" dirty="0" smtClean="0">
              <a:solidFill>
                <a:srgbClr val="FF3300"/>
              </a:solidFill>
            </a:endParaRPr>
          </a:p>
        </p:txBody>
      </p:sp>
      <p:sp>
        <p:nvSpPr>
          <p:cNvPr id="73731" name="Rectangle 3" descr="Rectangle: Click to edit Master text styles&#10;Second level&#10;Third level&#10;Fourth level&#10;Fifth level"/>
          <p:cNvSpPr>
            <a:spLocks noGrp="1" noChangeArrowheads="1"/>
          </p:cNvSpPr>
          <p:nvPr>
            <p:ph idx="1"/>
          </p:nvPr>
        </p:nvSpPr>
        <p:spPr>
          <a:xfrm>
            <a:off x="395536" y="2276872"/>
            <a:ext cx="8001000" cy="3024336"/>
          </a:xfrm>
        </p:spPr>
        <p:txBody>
          <a:bodyPr/>
          <a:lstStyle/>
          <a:p>
            <a:pPr algn="just" eaLnBrk="1" hangingPunct="1">
              <a:buFont typeface="Wingdings" pitchFamily="2" charset="2"/>
              <a:buNone/>
            </a:pPr>
            <a:r>
              <a:rPr lang="tr-TR" sz="1800" dirty="0" smtClean="0">
                <a:solidFill>
                  <a:srgbClr val="3333CC"/>
                </a:solidFill>
                <a:cs typeface="Times New Roman" charset="0"/>
              </a:rPr>
              <a:t>Kadın işçilerin doğumdan önce sekiz ve doğumdan sonra sekiz hafta olmak</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üzere toplam </a:t>
            </a:r>
            <a:r>
              <a:rPr lang="tr-TR" sz="1800" dirty="0" err="1" smtClean="0">
                <a:solidFill>
                  <a:srgbClr val="3333CC"/>
                </a:solidFill>
                <a:cs typeface="Times New Roman" charset="0"/>
              </a:rPr>
              <a:t>onalt</a:t>
            </a:r>
            <a:r>
              <a:rPr lang="tr-TR" sz="1800" dirty="0" err="1" smtClean="0">
                <a:solidFill>
                  <a:srgbClr val="3333CC"/>
                </a:solidFill>
              </a:rPr>
              <a:t>ı</a:t>
            </a:r>
            <a:r>
              <a:rPr lang="tr-TR" sz="1800" dirty="0" smtClean="0">
                <a:solidFill>
                  <a:srgbClr val="3333CC"/>
                </a:solidFill>
                <a:cs typeface="Times New Roman" charset="0"/>
              </a:rPr>
              <a:t> haftal</a:t>
            </a:r>
            <a:r>
              <a:rPr lang="tr-TR" sz="1800" dirty="0" smtClean="0">
                <a:solidFill>
                  <a:srgbClr val="3333CC"/>
                </a:solidFill>
              </a:rPr>
              <a:t>ı</a:t>
            </a:r>
            <a:r>
              <a:rPr lang="tr-TR" sz="1800" dirty="0" smtClean="0">
                <a:solidFill>
                  <a:srgbClr val="3333CC"/>
                </a:solidFill>
                <a:cs typeface="Times New Roman" charset="0"/>
              </a:rPr>
              <a:t>k süre için çal</a:t>
            </a:r>
            <a:r>
              <a:rPr lang="tr-TR" sz="1800" dirty="0" smtClean="0">
                <a:solidFill>
                  <a:srgbClr val="3333CC"/>
                </a:solidFill>
              </a:rPr>
              <a:t>ış</a:t>
            </a:r>
            <a:r>
              <a:rPr lang="tr-TR" sz="1800" dirty="0" smtClean="0">
                <a:solidFill>
                  <a:srgbClr val="3333CC"/>
                </a:solidFill>
                <a:cs typeface="Times New Roman" charset="0"/>
              </a:rPr>
              <a:t>tırılmamaları esastır. Çoğul gebelik</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halinde doğumdan önce çalıştırılmayacak sekiz haftalık süreye iki hafta süre</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eklenir. Ancak, sağlık durumu uygun olduğu takdirde, doktorun onayı ile</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kadın işçi isterse doğumdan önceki üç haftaya kadar işyerinde çalışabilir. Bu</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durumda, kadın işçinin çalıştığı süreler doğum sonrası sürelere eklenir.</a:t>
            </a:r>
          </a:p>
          <a:p>
            <a:pPr algn="just" eaLnBrk="1" hangingPunct="1">
              <a:buFont typeface="Wingdings" pitchFamily="2" charset="2"/>
              <a:buNone/>
            </a:pPr>
            <a:r>
              <a:rPr lang="tr-TR" sz="1800" dirty="0" smtClean="0">
                <a:solidFill>
                  <a:srgbClr val="3333CC"/>
                </a:solidFill>
                <a:cs typeface="Times New Roman" charset="0"/>
              </a:rPr>
              <a:t> </a:t>
            </a:r>
          </a:p>
          <a:p>
            <a:pPr algn="just" eaLnBrk="1" hangingPunct="1">
              <a:buFont typeface="Wingdings" pitchFamily="2" charset="2"/>
              <a:buNone/>
            </a:pPr>
            <a:r>
              <a:rPr lang="tr-TR" sz="1800" dirty="0" smtClean="0">
                <a:cs typeface="Times New Roman" charset="0"/>
              </a:rPr>
              <a:t> </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74: Analık Halinde Çalışma ve Süt İzni</a:t>
            </a:r>
            <a:endParaRPr lang="en-US" sz="4000" smtClean="0">
              <a:solidFill>
                <a:srgbClr val="FF3300"/>
              </a:solidFill>
            </a:endParaRPr>
          </a:p>
        </p:txBody>
      </p:sp>
      <p:sp>
        <p:nvSpPr>
          <p:cNvPr id="73731" name="Rectangle 3" descr="Rectangle: Click to edit Master text styles&#10;Second level&#10;Third level&#10;Fourth level&#10;Fifth level"/>
          <p:cNvSpPr>
            <a:spLocks noGrp="1" noChangeArrowheads="1"/>
          </p:cNvSpPr>
          <p:nvPr>
            <p:ph idx="1"/>
          </p:nvPr>
        </p:nvSpPr>
        <p:spPr>
          <a:xfrm>
            <a:off x="323528" y="1556792"/>
            <a:ext cx="8001000" cy="5040560"/>
          </a:xfrm>
        </p:spPr>
        <p:txBody>
          <a:bodyPr/>
          <a:lstStyle/>
          <a:p>
            <a:pPr algn="just" eaLnBrk="1" hangingPunct="1">
              <a:buFont typeface="Wingdings" pitchFamily="2" charset="2"/>
              <a:buNone/>
            </a:pPr>
            <a:r>
              <a:rPr lang="tr-TR" sz="1800" dirty="0" smtClean="0">
                <a:solidFill>
                  <a:srgbClr val="3333CC"/>
                </a:solidFill>
                <a:cs typeface="Times New Roman" charset="0"/>
              </a:rPr>
              <a:t> </a:t>
            </a:r>
          </a:p>
          <a:p>
            <a:r>
              <a:rPr lang="tr-TR" sz="1800" dirty="0" smtClean="0">
                <a:cs typeface="Times New Roman" charset="0"/>
              </a:rPr>
              <a:t> </a:t>
            </a:r>
            <a:r>
              <a:rPr lang="tr-TR" sz="1800" b="1" dirty="0" smtClean="0"/>
              <a:t> (Ek cümleler: 29/1/2016-6663/22 md.) </a:t>
            </a:r>
            <a:r>
              <a:rPr lang="tr-TR" sz="1800" dirty="0" smtClean="0"/>
              <a:t>Doğumda veya doğum sonrasında annenin ölümü hâlinde, doğum sonrası kullanılamayan süreler babaya kullandırılır. Üç yaşını doldurmamış çocuğu evlat edinen eşlerden birine veya evlat edinene çocuğun aileye fiilen teslim edildiği tarihten itibaren sekiz hafta analık hâli izni kullandırılır.</a:t>
            </a:r>
          </a:p>
          <a:p>
            <a:endParaRPr lang="tr-TR" sz="1800" b="1" dirty="0" smtClean="0"/>
          </a:p>
          <a:p>
            <a:r>
              <a:rPr lang="tr-TR" sz="1800" dirty="0" smtClean="0"/>
              <a:t>	</a:t>
            </a:r>
            <a:r>
              <a:rPr lang="tr-TR" sz="1800" b="1" dirty="0" smtClean="0"/>
              <a:t>(Ek fıkra: 29/1/2016-6663/22 md.) </a:t>
            </a:r>
            <a:r>
              <a:rPr lang="tr-TR" sz="1800" dirty="0" smtClean="0"/>
              <a:t>Birinci fıkra uyarınca kullanılan doğum sonrası analık hâli izninin bitiminden itibaren çocuğunun bakımı ve yetiştirilmesi amacıyla ve çocuğun hayatta olması kaydıyla kadın işçi ile üç yaşını doldurmamış çocuğu evlat edinen kadın veya erkek işçilere istekleri hâlinde birinci doğumda altmış gün, ikinci doğumda yüz yirmi gün, sonraki doğumlarda ise yüz seksen gün süreyle haftalık çalışma süresinin yarısı kadar ücretsiz izin verilir. Çoğul doğum hâlinde bu sürelere otuzar gün eklenir. Çocuğun engelli doğması hâlinde bu süre üç yüz altmış gün olarak uygulanır. Bu fıkra hükümlerinden yararlanılan süre içerisinde süt iznine ilişkin hükümler uygulanmaz.</a:t>
            </a:r>
            <a:endParaRPr lang="tr-TR" sz="1800" b="1" dirty="0" smtClean="0"/>
          </a:p>
          <a:p>
            <a:pPr algn="just" eaLnBrk="1" hangingPunct="1">
              <a:buFont typeface="Wingdings" pitchFamily="2" charset="2"/>
              <a:buNone/>
            </a:pPr>
            <a:endParaRPr lang="tr-TR" sz="1800" dirty="0" smtClean="0">
              <a:cs typeface="Times New Roman" charset="0"/>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74: Analık Halinde Çalışma ve Süt İzni</a:t>
            </a:r>
            <a:endParaRPr lang="en-US" sz="4000" smtClean="0">
              <a:solidFill>
                <a:srgbClr val="FF3300"/>
              </a:solidFill>
            </a:endParaRPr>
          </a:p>
        </p:txBody>
      </p:sp>
      <p:sp>
        <p:nvSpPr>
          <p:cNvPr id="73731" name="Rectangle 3" descr="Rectangle: Click to edit Master text styles&#10;Second level&#10;Third level&#10;Fourth level&#10;Fifth level"/>
          <p:cNvSpPr>
            <a:spLocks noGrp="1" noChangeArrowheads="1"/>
          </p:cNvSpPr>
          <p:nvPr>
            <p:ph idx="1"/>
          </p:nvPr>
        </p:nvSpPr>
        <p:spPr>
          <a:xfrm>
            <a:off x="609600" y="1447800"/>
            <a:ext cx="8001000" cy="4114800"/>
          </a:xfrm>
        </p:spPr>
        <p:txBody>
          <a:bodyPr/>
          <a:lstStyle/>
          <a:p>
            <a:pPr algn="just" eaLnBrk="1" hangingPunct="1">
              <a:buFont typeface="Wingdings" pitchFamily="2" charset="2"/>
              <a:buNone/>
            </a:pPr>
            <a:r>
              <a:rPr lang="tr-TR" sz="1800" dirty="0" smtClean="0">
                <a:solidFill>
                  <a:srgbClr val="3333CC"/>
                </a:solidFill>
                <a:cs typeface="Times New Roman" charset="0"/>
              </a:rPr>
              <a:t> </a:t>
            </a:r>
          </a:p>
          <a:p>
            <a:pPr algn="just" eaLnBrk="1" hangingPunct="1">
              <a:buFont typeface="Wingdings" pitchFamily="2" charset="2"/>
              <a:buNone/>
            </a:pPr>
            <a:r>
              <a:rPr lang="tr-TR" sz="1800" dirty="0" smtClean="0">
                <a:solidFill>
                  <a:srgbClr val="3333CC"/>
                </a:solidFill>
                <a:cs typeface="Times New Roman" charset="0"/>
              </a:rPr>
              <a:t>Yukarıda öngörülen süreler işçinin sağlık durumuna ve işin özelliğine göre</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doğumdan önce ve sonra gerekirse artırılabilir. Bu süreler hekim raporu ile</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belirtilir.</a:t>
            </a:r>
          </a:p>
          <a:p>
            <a:pPr algn="just" eaLnBrk="1" hangingPunct="1">
              <a:buFont typeface="Wingdings" pitchFamily="2" charset="2"/>
              <a:buNone/>
            </a:pPr>
            <a:r>
              <a:rPr lang="tr-TR" sz="1800" dirty="0" smtClean="0">
                <a:solidFill>
                  <a:srgbClr val="3333CC"/>
                </a:solidFill>
                <a:cs typeface="Times New Roman" charset="0"/>
              </a:rPr>
              <a:t> </a:t>
            </a:r>
          </a:p>
          <a:p>
            <a:pPr algn="just" eaLnBrk="1" hangingPunct="1">
              <a:buFont typeface="Wingdings" pitchFamily="2" charset="2"/>
              <a:buNone/>
            </a:pPr>
            <a:r>
              <a:rPr lang="tr-TR" sz="1800" dirty="0" smtClean="0">
                <a:solidFill>
                  <a:srgbClr val="3333CC"/>
                </a:solidFill>
                <a:cs typeface="Times New Roman" charset="0"/>
              </a:rPr>
              <a:t>Hamilelik süresince kadın işçiye periyodik kontroller için ücretli izin verilir. </a:t>
            </a:r>
          </a:p>
          <a:p>
            <a:pPr algn="just" eaLnBrk="1" hangingPunct="1">
              <a:buFont typeface="Wingdings" pitchFamily="2" charset="2"/>
              <a:buNone/>
            </a:pPr>
            <a:r>
              <a:rPr lang="tr-TR" sz="1800" dirty="0" smtClean="0">
                <a:solidFill>
                  <a:srgbClr val="3333CC"/>
                </a:solidFill>
                <a:cs typeface="Times New Roman" charset="0"/>
              </a:rPr>
              <a:t> </a:t>
            </a:r>
          </a:p>
          <a:p>
            <a:pPr algn="just" eaLnBrk="1" hangingPunct="1">
              <a:buFont typeface="Wingdings" pitchFamily="2" charset="2"/>
              <a:buNone/>
            </a:pPr>
            <a:r>
              <a:rPr lang="tr-TR" sz="1800" dirty="0" smtClean="0">
                <a:solidFill>
                  <a:srgbClr val="3333CC"/>
                </a:solidFill>
                <a:cs typeface="Times New Roman" charset="0"/>
              </a:rPr>
              <a:t>Hekim raporu ile gerekli görüldüğü takdirde, hamile kadın işçi sağlığına</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uygun daha hafif işlerde çalıştırılır. Bu halde işçinin ücretinde bir indirim</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yapılmaz. </a:t>
            </a:r>
          </a:p>
          <a:p>
            <a:pPr algn="just" eaLnBrk="1" hangingPunct="1">
              <a:buFont typeface="Wingdings" pitchFamily="2" charset="2"/>
              <a:buNone/>
            </a:pPr>
            <a:r>
              <a:rPr lang="tr-TR" sz="1800" dirty="0" smtClean="0">
                <a:cs typeface="Times New Roman" charset="0"/>
              </a:rPr>
              <a:t> </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descr="Rectangle: Click to edit Master text styles&#10;Second level&#10;Third level&#10;Fourth level&#10;Fifth level"/>
          <p:cNvSpPr>
            <a:spLocks noGrp="1" noChangeArrowheads="1"/>
          </p:cNvSpPr>
          <p:nvPr>
            <p:ph/>
          </p:nvPr>
        </p:nvSpPr>
        <p:spPr/>
        <p:txBody>
          <a:bodyPr/>
          <a:lstStyle/>
          <a:p>
            <a:pPr eaLnBrk="1" hangingPunct="1">
              <a:buNone/>
            </a:pPr>
            <a:endParaRPr lang="tr-TR" dirty="0" smtClean="0"/>
          </a:p>
          <a:p>
            <a:pPr algn="just" eaLnBrk="1" hangingPunct="1">
              <a:buFont typeface="Wingdings" pitchFamily="2" charset="2"/>
              <a:buNone/>
            </a:pPr>
            <a:r>
              <a:rPr lang="tr-TR" sz="1800" dirty="0" smtClean="0">
                <a:solidFill>
                  <a:srgbClr val="3333CC"/>
                </a:solidFill>
                <a:cs typeface="Times New Roman" charset="0"/>
              </a:rPr>
              <a:t>İsteği halinde kadın işçiye, </a:t>
            </a:r>
            <a:r>
              <a:rPr lang="tr-TR" sz="1800" dirty="0" err="1" smtClean="0">
                <a:solidFill>
                  <a:srgbClr val="3333CC"/>
                </a:solidFill>
                <a:cs typeface="Times New Roman" charset="0"/>
              </a:rPr>
              <a:t>onaltı</a:t>
            </a:r>
            <a:r>
              <a:rPr lang="tr-TR" sz="1800" dirty="0" smtClean="0">
                <a:solidFill>
                  <a:srgbClr val="3333CC"/>
                </a:solidFill>
                <a:cs typeface="Times New Roman" charset="0"/>
              </a:rPr>
              <a:t> haftalık sürenin tamamlanmasından veya</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çoğul gebelik halinde </a:t>
            </a:r>
            <a:r>
              <a:rPr lang="tr-TR" sz="1800" dirty="0" err="1" smtClean="0">
                <a:solidFill>
                  <a:srgbClr val="3333CC"/>
                </a:solidFill>
                <a:cs typeface="Times New Roman" charset="0"/>
              </a:rPr>
              <a:t>onsekiz</a:t>
            </a:r>
            <a:r>
              <a:rPr lang="tr-TR" sz="1800" dirty="0" smtClean="0">
                <a:solidFill>
                  <a:srgbClr val="3333CC"/>
                </a:solidFill>
                <a:cs typeface="Times New Roman" charset="0"/>
              </a:rPr>
              <a:t> haftalık süreden sonra altı aya kadar ücretsiz</a:t>
            </a:r>
            <a:endParaRPr lang="tr-TR" sz="1800" dirty="0" smtClean="0">
              <a:solidFill>
                <a:srgbClr val="3333CC"/>
              </a:solidFill>
            </a:endParaRPr>
          </a:p>
          <a:p>
            <a:pPr algn="just" eaLnBrk="1" hangingPunct="1">
              <a:buNone/>
            </a:pPr>
            <a:r>
              <a:rPr lang="tr-TR" sz="1800" dirty="0" smtClean="0">
                <a:solidFill>
                  <a:srgbClr val="3333CC"/>
                </a:solidFill>
                <a:cs typeface="Times New Roman" charset="0"/>
              </a:rPr>
              <a:t>izin verilir. </a:t>
            </a:r>
            <a:r>
              <a:rPr lang="tr-TR" sz="1800" dirty="0" smtClean="0"/>
              <a:t>(Ek cümle: 29/1/2016-6663/22 md.) </a:t>
            </a:r>
            <a:r>
              <a:rPr lang="tr-TR" sz="1800" b="1" dirty="0" smtClean="0"/>
              <a:t>Bu izin, üç yaşını doldurmamış çocuğu evlat edinme hâlinde eşlerden birine veya evlat edinene verilir.</a:t>
            </a:r>
            <a:r>
              <a:rPr lang="tr-TR" sz="1800" dirty="0" smtClean="0"/>
              <a:t> </a:t>
            </a:r>
            <a:r>
              <a:rPr lang="tr-TR" sz="1800" dirty="0" smtClean="0">
                <a:solidFill>
                  <a:srgbClr val="3333CC"/>
                </a:solidFill>
                <a:cs typeface="Times New Roman" charset="0"/>
              </a:rPr>
              <a:t>Bu süre, yıllık ücretli izin hakkının hesabında dikkate alınmaz.</a:t>
            </a:r>
          </a:p>
          <a:p>
            <a:pPr algn="just" eaLnBrk="1" hangingPunct="1">
              <a:buFont typeface="Wingdings" pitchFamily="2" charset="2"/>
              <a:buNone/>
            </a:pPr>
            <a:r>
              <a:rPr lang="tr-TR" sz="1800" dirty="0" smtClean="0">
                <a:solidFill>
                  <a:srgbClr val="3333CC"/>
                </a:solidFill>
                <a:cs typeface="Times New Roman" charset="0"/>
              </a:rPr>
              <a:t> </a:t>
            </a:r>
          </a:p>
          <a:p>
            <a:pPr algn="just" eaLnBrk="1" hangingPunct="1">
              <a:buFont typeface="Wingdings" pitchFamily="2" charset="2"/>
              <a:buNone/>
            </a:pPr>
            <a:r>
              <a:rPr lang="tr-TR" sz="1800" dirty="0" smtClean="0">
                <a:solidFill>
                  <a:srgbClr val="3333CC"/>
                </a:solidFill>
                <a:cs typeface="Times New Roman" charset="0"/>
              </a:rPr>
              <a:t>Kadın işçilere </a:t>
            </a:r>
            <a:r>
              <a:rPr lang="tr-TR" sz="1800" b="1" dirty="0" smtClean="0">
                <a:solidFill>
                  <a:srgbClr val="3333CC"/>
                </a:solidFill>
              </a:rPr>
              <a:t>b</a:t>
            </a:r>
            <a:r>
              <a:rPr lang="tr-TR" sz="1800" b="1" dirty="0" smtClean="0">
                <a:solidFill>
                  <a:srgbClr val="3333CC"/>
                </a:solidFill>
                <a:cs typeface="Times New Roman" charset="0"/>
              </a:rPr>
              <a:t>ir yaşından küçük çocuklarını emzirmeleri için günde</a:t>
            </a:r>
            <a:endParaRPr lang="tr-TR" sz="1800" b="1" dirty="0" smtClean="0">
              <a:solidFill>
                <a:srgbClr val="3333CC"/>
              </a:solidFill>
            </a:endParaRPr>
          </a:p>
          <a:p>
            <a:pPr algn="just" eaLnBrk="1" hangingPunct="1">
              <a:buFont typeface="Wingdings" pitchFamily="2" charset="2"/>
              <a:buNone/>
            </a:pPr>
            <a:r>
              <a:rPr lang="tr-TR" sz="1800" b="1" dirty="0" smtClean="0">
                <a:solidFill>
                  <a:srgbClr val="3333CC"/>
                </a:solidFill>
                <a:cs typeface="Times New Roman" charset="0"/>
              </a:rPr>
              <a:t>Toplam</a:t>
            </a:r>
            <a:r>
              <a:rPr lang="tr-TR" sz="1800" b="1" dirty="0" smtClean="0">
                <a:solidFill>
                  <a:srgbClr val="3333CC"/>
                </a:solidFill>
              </a:rPr>
              <a:t> </a:t>
            </a:r>
            <a:r>
              <a:rPr lang="tr-TR" sz="1800" b="1" dirty="0" err="1" smtClean="0">
                <a:solidFill>
                  <a:srgbClr val="3333CC"/>
                </a:solidFill>
                <a:cs typeface="Times New Roman" charset="0"/>
              </a:rPr>
              <a:t>birbuçuk</a:t>
            </a:r>
            <a:r>
              <a:rPr lang="tr-TR" sz="1800" b="1" dirty="0" smtClean="0">
                <a:solidFill>
                  <a:srgbClr val="3333CC"/>
                </a:solidFill>
                <a:cs typeface="Times New Roman" charset="0"/>
              </a:rPr>
              <a:t> saat süt izni verilir.</a:t>
            </a:r>
            <a:r>
              <a:rPr lang="tr-TR" sz="1800" dirty="0" smtClean="0">
                <a:solidFill>
                  <a:srgbClr val="3333CC"/>
                </a:solidFill>
                <a:cs typeface="Times New Roman" charset="0"/>
              </a:rPr>
              <a:t> Bu sürenin hangi saatler arasında</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ve kaça</a:t>
            </a:r>
            <a:r>
              <a:rPr lang="tr-TR" sz="1800" dirty="0" smtClean="0">
                <a:solidFill>
                  <a:srgbClr val="3333CC"/>
                </a:solidFill>
              </a:rPr>
              <a:t> </a:t>
            </a:r>
            <a:r>
              <a:rPr lang="tr-TR" sz="1800" dirty="0" smtClean="0">
                <a:solidFill>
                  <a:srgbClr val="3333CC"/>
                </a:solidFill>
                <a:cs typeface="Times New Roman" charset="0"/>
              </a:rPr>
              <a:t>bölünerek </a:t>
            </a:r>
            <a:r>
              <a:rPr lang="tr-TR" sz="1800" dirty="0" err="1" smtClean="0">
                <a:solidFill>
                  <a:srgbClr val="3333CC"/>
                </a:solidFill>
                <a:cs typeface="Times New Roman" charset="0"/>
              </a:rPr>
              <a:t>kulllanılacağını</a:t>
            </a:r>
            <a:r>
              <a:rPr lang="tr-TR" sz="1800" dirty="0" smtClean="0">
                <a:solidFill>
                  <a:srgbClr val="3333CC"/>
                </a:solidFill>
                <a:cs typeface="Times New Roman" charset="0"/>
              </a:rPr>
              <a:t> işçi kendisi belirler. Bu süre günlük çalışma</a:t>
            </a:r>
            <a:endParaRPr lang="tr-TR" sz="1800" dirty="0" smtClean="0">
              <a:solidFill>
                <a:srgbClr val="3333CC"/>
              </a:solidFill>
            </a:endParaRPr>
          </a:p>
          <a:p>
            <a:pPr algn="just" eaLnBrk="1" hangingPunct="1">
              <a:buFont typeface="Wingdings" pitchFamily="2" charset="2"/>
              <a:buNone/>
            </a:pPr>
            <a:r>
              <a:rPr lang="tr-TR" sz="1800" dirty="0" smtClean="0">
                <a:solidFill>
                  <a:srgbClr val="3333CC"/>
                </a:solidFill>
                <a:cs typeface="Times New Roman" charset="0"/>
              </a:rPr>
              <a:t>süresinden sayılır.</a:t>
            </a:r>
          </a:p>
          <a:p>
            <a:pPr algn="just" eaLnBrk="1" hangingPunct="1">
              <a:buNone/>
            </a:pPr>
            <a:r>
              <a:rPr lang="tr-TR" sz="1800" b="1" dirty="0" smtClean="0"/>
              <a:t>(Ek fıkra: 29/1/2016-6663/22 md.) </a:t>
            </a:r>
            <a:r>
              <a:rPr lang="en-US" sz="1800" dirty="0" smtClean="0"/>
              <a:t>Bu </a:t>
            </a:r>
            <a:r>
              <a:rPr lang="en-US" sz="1800" dirty="0" err="1" smtClean="0"/>
              <a:t>madde</a:t>
            </a:r>
            <a:r>
              <a:rPr lang="en-US" sz="1800" dirty="0" smtClean="0"/>
              <a:t> </a:t>
            </a:r>
            <a:r>
              <a:rPr lang="en-US" sz="1800" dirty="0" err="1" smtClean="0"/>
              <a:t>hükümleri</a:t>
            </a:r>
            <a:r>
              <a:rPr lang="en-US" sz="1800" dirty="0" smtClean="0"/>
              <a:t> </a:t>
            </a:r>
            <a:r>
              <a:rPr lang="en-US" sz="1800" dirty="0" err="1" smtClean="0"/>
              <a:t>iş</a:t>
            </a:r>
            <a:r>
              <a:rPr lang="en-US" sz="1800" dirty="0" smtClean="0"/>
              <a:t> </a:t>
            </a:r>
            <a:r>
              <a:rPr lang="en-US" sz="1800" dirty="0" err="1" smtClean="0"/>
              <a:t>sözleşmesi</a:t>
            </a:r>
            <a:r>
              <a:rPr lang="en-US" sz="1800" dirty="0" smtClean="0"/>
              <a:t> </a:t>
            </a:r>
            <a:r>
              <a:rPr lang="en-US" sz="1800" dirty="0" err="1" smtClean="0"/>
              <a:t>ile</a:t>
            </a:r>
            <a:r>
              <a:rPr lang="en-US" sz="1800" dirty="0" smtClean="0"/>
              <a:t> </a:t>
            </a:r>
            <a:r>
              <a:rPr lang="en-US" sz="1800" dirty="0" err="1" smtClean="0"/>
              <a:t>çalışan</a:t>
            </a:r>
            <a:r>
              <a:rPr lang="en-US" sz="1800" dirty="0" smtClean="0"/>
              <a:t> </a:t>
            </a:r>
            <a:r>
              <a:rPr lang="en-US" sz="1800" dirty="0" err="1" smtClean="0"/>
              <a:t>ve</a:t>
            </a:r>
            <a:r>
              <a:rPr lang="en-US" sz="1800" dirty="0" smtClean="0"/>
              <a:t> </a:t>
            </a:r>
            <a:r>
              <a:rPr lang="en-US" sz="1800" dirty="0" err="1" smtClean="0"/>
              <a:t>bu</a:t>
            </a:r>
            <a:r>
              <a:rPr lang="en-US" sz="1800" dirty="0" smtClean="0"/>
              <a:t> </a:t>
            </a:r>
            <a:r>
              <a:rPr lang="en-US" sz="1800" dirty="0" err="1" smtClean="0"/>
              <a:t>Kanunun</a:t>
            </a:r>
            <a:r>
              <a:rPr lang="en-US" sz="1800" dirty="0" smtClean="0"/>
              <a:t> </a:t>
            </a:r>
            <a:r>
              <a:rPr lang="en-US" sz="1800" dirty="0" err="1" smtClean="0"/>
              <a:t>kapsamında</a:t>
            </a:r>
            <a:r>
              <a:rPr lang="en-US" sz="1800" dirty="0" smtClean="0"/>
              <a:t> </a:t>
            </a:r>
            <a:r>
              <a:rPr lang="en-US" sz="1800" dirty="0" err="1" smtClean="0"/>
              <a:t>olan</a:t>
            </a:r>
            <a:r>
              <a:rPr lang="en-US" sz="1800" dirty="0" smtClean="0"/>
              <a:t> </a:t>
            </a:r>
            <a:r>
              <a:rPr lang="en-US" sz="1800" dirty="0" err="1" smtClean="0"/>
              <a:t>veya</a:t>
            </a:r>
            <a:r>
              <a:rPr lang="en-US" sz="1800" dirty="0" smtClean="0"/>
              <a:t> </a:t>
            </a:r>
            <a:r>
              <a:rPr lang="en-US" sz="1800" dirty="0" err="1" smtClean="0"/>
              <a:t>olmayan</a:t>
            </a:r>
            <a:r>
              <a:rPr lang="en-US" sz="1800" dirty="0" smtClean="0"/>
              <a:t> her </a:t>
            </a:r>
            <a:r>
              <a:rPr lang="en-US" sz="1800" dirty="0" err="1" smtClean="0"/>
              <a:t>türlü</a:t>
            </a:r>
            <a:r>
              <a:rPr lang="en-US" sz="1800" dirty="0" smtClean="0"/>
              <a:t> </a:t>
            </a:r>
            <a:r>
              <a:rPr lang="en-US" sz="1800" dirty="0" err="1" smtClean="0"/>
              <a:t>işçi</a:t>
            </a:r>
            <a:r>
              <a:rPr lang="en-US" sz="1800" dirty="0" smtClean="0"/>
              <a:t> </a:t>
            </a:r>
            <a:r>
              <a:rPr lang="en-US" sz="1800" dirty="0" err="1" smtClean="0"/>
              <a:t>için</a:t>
            </a:r>
            <a:r>
              <a:rPr lang="en-US" sz="1800" dirty="0" smtClean="0"/>
              <a:t> </a:t>
            </a:r>
            <a:r>
              <a:rPr lang="en-US" sz="1800" dirty="0" err="1" smtClean="0"/>
              <a:t>uygulanır</a:t>
            </a:r>
            <a:r>
              <a:rPr lang="en-US" sz="1800" dirty="0" smtClean="0"/>
              <a:t>.</a:t>
            </a:r>
            <a:r>
              <a:rPr lang="en-US" sz="1800" b="1" dirty="0" smtClean="0"/>
              <a:t> </a:t>
            </a:r>
            <a:endParaRPr lang="tr-TR" sz="1800" b="1" dirty="0" smtClean="0"/>
          </a:p>
          <a:p>
            <a:pPr algn="just" eaLnBrk="1" hangingPunct="1">
              <a:buFont typeface="Wingdings" pitchFamily="2" charset="2"/>
              <a:buNone/>
            </a:pPr>
            <a:endParaRPr lang="tr-TR" sz="1800" dirty="0" smtClean="0">
              <a:solidFill>
                <a:srgbClr val="3333CC"/>
              </a:solidFill>
              <a:cs typeface="Times New Roman" charset="0"/>
            </a:endParaRPr>
          </a:p>
          <a:p>
            <a:pPr algn="just" eaLnBrk="1" hangingPunct="1">
              <a:buNone/>
            </a:pPr>
            <a:r>
              <a:rPr lang="tr-TR" sz="1800" dirty="0" smtClean="0">
                <a:solidFill>
                  <a:srgbClr val="3333CC"/>
                </a:solidFill>
              </a:rPr>
              <a:t>74. maddeye aykırılık durumunda </a:t>
            </a:r>
            <a:r>
              <a:rPr lang="tr-TR" sz="1800" dirty="0" err="1" smtClean="0"/>
              <a:t>binikiyüz</a:t>
            </a:r>
            <a:r>
              <a:rPr lang="tr-TR" sz="1800" dirty="0" smtClean="0"/>
              <a:t> Türk Lirası idari para cezası verilir</a:t>
            </a:r>
            <a:endParaRPr lang="tr-TR" sz="1800" dirty="0" smtClean="0">
              <a:solidFill>
                <a:srgbClr val="3333CC"/>
              </a:solidFill>
            </a:endParaRPr>
          </a:p>
          <a:p>
            <a:pPr algn="just" eaLnBrk="1" hangingPunct="1">
              <a:buFont typeface="Wingdings" pitchFamily="2" charset="2"/>
              <a:buNone/>
            </a:pPr>
            <a:endParaRPr lang="tr-TR" sz="1800" dirty="0" smtClean="0">
              <a:solidFill>
                <a:srgbClr val="3333CC"/>
              </a:solidFill>
              <a:cs typeface="Times New Roman" charset="0"/>
            </a:endParaRPr>
          </a:p>
          <a:p>
            <a:pPr eaLnBrk="1" hangingPunct="1">
              <a:buFont typeface="Wingdings" pitchFamily="2" charset="2"/>
              <a:buNone/>
            </a:pPr>
            <a:endParaRPr lang="en-US" sz="1800" dirty="0" smtClean="0">
              <a:solidFill>
                <a:srgbClr val="3333CC"/>
              </a:solidFill>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p:cNvSpPr>
          <p:nvPr>
            <p:ph idx="1"/>
          </p:nvPr>
        </p:nvSpPr>
        <p:spPr>
          <a:xfrm>
            <a:off x="395288" y="1773238"/>
            <a:ext cx="8424862" cy="3529012"/>
          </a:xfrm>
        </p:spPr>
        <p:txBody>
          <a:bodyPr>
            <a:normAutofit fontScale="92500" lnSpcReduction="10000"/>
          </a:bodyPr>
          <a:lstStyle/>
          <a:p>
            <a:pPr algn="ctr">
              <a:buClr>
                <a:schemeClr val="tx1"/>
              </a:buClr>
              <a:buFont typeface="Arial" charset="0"/>
              <a:buNone/>
            </a:pPr>
            <a:r>
              <a:rPr lang="tr-TR" sz="6000" dirty="0" smtClean="0">
                <a:solidFill>
                  <a:srgbClr val="800000"/>
                </a:solidFill>
                <a:latin typeface="Forte" panose="03060902040502070203" pitchFamily="66" charset="0"/>
              </a:rPr>
              <a:t>ÖNLEMEK </a:t>
            </a:r>
          </a:p>
          <a:p>
            <a:pPr algn="ctr">
              <a:buClr>
                <a:schemeClr val="tx1"/>
              </a:buClr>
              <a:buFont typeface="Arial" charset="0"/>
              <a:buNone/>
            </a:pPr>
            <a:r>
              <a:rPr lang="tr-TR" sz="6000" dirty="0" smtClean="0">
                <a:solidFill>
                  <a:srgbClr val="800000"/>
                </a:solidFill>
                <a:latin typeface="Forte" panose="03060902040502070203" pitchFamily="66" charset="0"/>
              </a:rPr>
              <a:t>ÖDEMEKTEN </a:t>
            </a:r>
          </a:p>
          <a:p>
            <a:pPr algn="ctr">
              <a:buClr>
                <a:schemeClr val="tx1"/>
              </a:buClr>
              <a:buFont typeface="Arial" charset="0"/>
              <a:buNone/>
            </a:pPr>
            <a:r>
              <a:rPr lang="tr-TR" sz="6000" dirty="0" smtClean="0">
                <a:solidFill>
                  <a:srgbClr val="800000"/>
                </a:solidFill>
                <a:latin typeface="Forte" panose="03060902040502070203" pitchFamily="66" charset="0"/>
              </a:rPr>
              <a:t>DAHA UCUZ ve KOLAYDIR.</a:t>
            </a:r>
            <a:endParaRPr lang="tr-TR" b="1" dirty="0" smtClean="0">
              <a:solidFill>
                <a:srgbClr val="800000"/>
              </a:solidFill>
              <a:latin typeface="Forte" panose="03060902040502070203" pitchFamily="66" charset="0"/>
            </a:endParaRPr>
          </a:p>
        </p:txBody>
      </p:sp>
    </p:spTree>
    <p:extLst>
      <p:ext uri="{BB962C8B-B14F-4D97-AF65-F5344CB8AC3E}">
        <p14:creationId xmlns:p14="http://schemas.microsoft.com/office/powerpoint/2010/main" val="3172376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8915">
                                            <p:txEl>
                                              <p:pRg st="0" end="0"/>
                                            </p:txEl>
                                          </p:spTgt>
                                        </p:tgtEl>
                                      </p:cBhvr>
                                    </p:animEffect>
                                    <p:animScale>
                                      <p:cBhvr>
                                        <p:cTn id="7" dur="250" autoRev="1" fill="hold"/>
                                        <p:tgtEl>
                                          <p:spTgt spid="38915">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38915">
                                            <p:txEl>
                                              <p:pRg st="1" end="1"/>
                                            </p:txEl>
                                          </p:spTgt>
                                        </p:tgtEl>
                                      </p:cBhvr>
                                    </p:animEffect>
                                    <p:animScale>
                                      <p:cBhvr>
                                        <p:cTn id="12" dur="250" autoRev="1" fill="hold"/>
                                        <p:tgtEl>
                                          <p:spTgt spid="38915">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38915">
                                            <p:txEl>
                                              <p:pRg st="2" end="2"/>
                                            </p:txEl>
                                          </p:spTgt>
                                        </p:tgtEl>
                                      </p:cBhvr>
                                    </p:animEffect>
                                    <p:animScale>
                                      <p:cBhvr>
                                        <p:cTn id="17" dur="250" autoRev="1" fill="hold"/>
                                        <p:tgtEl>
                                          <p:spTgt spid="38915">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55748330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000232" y="2285992"/>
            <a:ext cx="6500858" cy="2769989"/>
          </a:xfrm>
          <a:prstGeom prst="rect">
            <a:avLst/>
          </a:prstGeom>
          <a:noFill/>
        </p:spPr>
        <p:txBody>
          <a:bodyPr wrap="square" rtlCol="0">
            <a:spAutoFit/>
          </a:bodyPr>
          <a:lstStyle/>
          <a:p>
            <a:pPr algn="ctr"/>
            <a:r>
              <a:rPr lang="tr-TR" sz="2400" dirty="0" smtClean="0">
                <a:latin typeface="Arial Black" pitchFamily="34" charset="0"/>
              </a:rPr>
              <a:t>ZEKİ YARAR</a:t>
            </a:r>
          </a:p>
          <a:p>
            <a:pPr algn="ctr"/>
            <a:r>
              <a:rPr lang="tr-TR" sz="2400" dirty="0" smtClean="0">
                <a:latin typeface="Arial Black" pitchFamily="34" charset="0"/>
              </a:rPr>
              <a:t>A Sınıfı İş Güvenliği Uzmanı</a:t>
            </a:r>
          </a:p>
          <a:p>
            <a:pPr algn="ctr"/>
            <a:endParaRPr lang="tr-TR" sz="2400" dirty="0" smtClean="0">
              <a:latin typeface="Arial Black" pitchFamily="34" charset="0"/>
            </a:endParaRPr>
          </a:p>
          <a:p>
            <a:pPr algn="ctr"/>
            <a:r>
              <a:rPr lang="tr-TR" sz="2400" dirty="0" smtClean="0">
                <a:latin typeface="Arial Black" pitchFamily="34" charset="0"/>
              </a:rPr>
              <a:t>     ME.Ü.   FEN FAKÜLTESİ</a:t>
            </a:r>
          </a:p>
          <a:p>
            <a:pPr algn="ctr"/>
            <a:endParaRPr lang="tr-TR" sz="2400" dirty="0" smtClean="0">
              <a:latin typeface="Algerian" pitchFamily="82" charset="0"/>
            </a:endParaRPr>
          </a:p>
          <a:p>
            <a:endParaRPr lang="tr-TR" dirty="0" smtClean="0"/>
          </a:p>
          <a:p>
            <a:endParaRPr lang="tr-TR" dirty="0" smtClean="0"/>
          </a:p>
          <a:p>
            <a:r>
              <a:rPr lang="tr-TR" dirty="0" smtClean="0"/>
              <a:t> </a:t>
            </a:r>
            <a:endParaRPr lang="tr-TR" dirty="0"/>
          </a:p>
        </p:txBody>
      </p:sp>
    </p:spTree>
    <p:extLst>
      <p:ext uri="{BB962C8B-B14F-4D97-AF65-F5344CB8AC3E}">
        <p14:creationId xmlns:p14="http://schemas.microsoft.com/office/powerpoint/2010/main" val="1891624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285852" y="1643050"/>
            <a:ext cx="6429420" cy="1754326"/>
          </a:xfrm>
          <a:prstGeom prst="rect">
            <a:avLst/>
          </a:prstGeom>
          <a:noFill/>
        </p:spPr>
        <p:txBody>
          <a:bodyPr wrap="square" rtlCol="0">
            <a:spAutoFit/>
          </a:bodyPr>
          <a:lstStyle/>
          <a:p>
            <a:r>
              <a:rPr lang="tr-TR" dirty="0" smtClean="0"/>
              <a:t>GENEL KONULAR</a:t>
            </a:r>
          </a:p>
          <a:p>
            <a:endParaRPr lang="tr-TR" dirty="0" smtClean="0"/>
          </a:p>
          <a:p>
            <a:r>
              <a:rPr lang="tr-TR" dirty="0" smtClean="0"/>
              <a:t>-Çalışma mevzuatı ile ilgili bilgiler</a:t>
            </a:r>
          </a:p>
          <a:p>
            <a:r>
              <a:rPr lang="tr-TR" dirty="0" smtClean="0"/>
              <a:t>-Çalışanların yasal hak ve sorumlulukları</a:t>
            </a:r>
          </a:p>
          <a:p>
            <a:r>
              <a:rPr lang="tr-TR" dirty="0" smtClean="0"/>
              <a:t>-İşyeri temizliği ve düzeni</a:t>
            </a:r>
          </a:p>
          <a:p>
            <a:r>
              <a:rPr lang="tr-TR" dirty="0" smtClean="0"/>
              <a:t>-İş kazası ve meslek hastalığından doğan hukuki sonuçlar</a:t>
            </a:r>
            <a:endParaRPr lang="tr-TR" dirty="0"/>
          </a:p>
        </p:txBody>
      </p:sp>
    </p:spTree>
    <p:extLst>
      <p:ext uri="{BB962C8B-B14F-4D97-AF65-F5344CB8AC3E}">
        <p14:creationId xmlns:p14="http://schemas.microsoft.com/office/powerpoint/2010/main" val="201545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p:cNvSpPr>
          <p:nvPr>
            <p:ph type="title"/>
          </p:nvPr>
        </p:nvSpPr>
        <p:spPr>
          <a:xfrm>
            <a:off x="539750" y="476672"/>
            <a:ext cx="8229600" cy="1368425"/>
          </a:xfrm>
          <a:noFill/>
          <a:ln/>
        </p:spPr>
        <p:txBody>
          <a:bodyPr>
            <a:normAutofit/>
          </a:bodyPr>
          <a:lstStyle/>
          <a:p>
            <a:pPr algn="ctr"/>
            <a:r>
              <a:rPr lang="tr-TR" sz="3200" b="1" dirty="0" smtClean="0">
                <a:solidFill>
                  <a:srgbClr val="800000"/>
                </a:solidFill>
              </a:rPr>
              <a:t>6331 SAYILI İŞ SAĞLIĞI ve GÜVENLİĞİ KANUNU</a:t>
            </a:r>
          </a:p>
        </p:txBody>
      </p:sp>
      <p:sp>
        <p:nvSpPr>
          <p:cNvPr id="141314" name="Rectangle 2"/>
          <p:cNvSpPr>
            <a:spLocks noGrp="1"/>
          </p:cNvSpPr>
          <p:nvPr>
            <p:ph idx="1"/>
          </p:nvPr>
        </p:nvSpPr>
        <p:spPr>
          <a:xfrm>
            <a:off x="557167" y="3068960"/>
            <a:ext cx="8424862" cy="2088232"/>
          </a:xfrm>
        </p:spPr>
        <p:txBody>
          <a:bodyPr/>
          <a:lstStyle/>
          <a:p>
            <a:pPr>
              <a:buFont typeface="Arial" charset="0"/>
              <a:buNone/>
            </a:pPr>
            <a:r>
              <a:rPr lang="tr-TR" sz="2800" b="1" dirty="0" smtClean="0">
                <a:latin typeface="Times New Roman" pitchFamily="18" charset="0"/>
                <a:cs typeface="Times New Roman" pitchFamily="18" charset="0"/>
              </a:rPr>
              <a:t>6331 Sayılı İş Sağlığı ve Güvenliği Kanunu 20/06/2012 Tarihinde TBMM’nde Kabul edilmiş </a:t>
            </a:r>
            <a:r>
              <a:rPr lang="tr-TR" sz="2800" b="1" dirty="0" smtClean="0">
                <a:solidFill>
                  <a:srgbClr val="800000"/>
                </a:solidFill>
                <a:latin typeface="Times New Roman" pitchFamily="18" charset="0"/>
                <a:cs typeface="Times New Roman" pitchFamily="18" charset="0"/>
              </a:rPr>
              <a:t>30/06/2012 tarihinde </a:t>
            </a:r>
            <a:r>
              <a:rPr lang="tr-TR" sz="2800" b="1" dirty="0" smtClean="0">
                <a:latin typeface="Times New Roman" pitchFamily="18" charset="0"/>
                <a:cs typeface="Times New Roman" pitchFamily="18" charset="0"/>
              </a:rPr>
              <a:t>Resmi Gazetede Yayımlanarak (Kademeli olarak) yürürlüğe girmiştir.</a:t>
            </a:r>
          </a:p>
        </p:txBody>
      </p:sp>
    </p:spTree>
    <p:extLst>
      <p:ext uri="{BB962C8B-B14F-4D97-AF65-F5344CB8AC3E}">
        <p14:creationId xmlns:p14="http://schemas.microsoft.com/office/powerpoint/2010/main" val="4031437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1315"/>
                                        </p:tgtEl>
                                        <p:attrNameLst>
                                          <p:attrName>style.visibility</p:attrName>
                                        </p:attrNameLst>
                                      </p:cBhvr>
                                      <p:to>
                                        <p:strVal val="visible"/>
                                      </p:to>
                                    </p:set>
                                    <p:anim calcmode="lin" valueType="num">
                                      <p:cBhvr>
                                        <p:cTn id="7" dur="500" fill="hold"/>
                                        <p:tgtEl>
                                          <p:spTgt spid="141315"/>
                                        </p:tgtEl>
                                        <p:attrNameLst>
                                          <p:attrName>ppt_w</p:attrName>
                                        </p:attrNameLst>
                                      </p:cBhvr>
                                      <p:tavLst>
                                        <p:tav tm="0">
                                          <p:val>
                                            <p:fltVal val="0"/>
                                          </p:val>
                                        </p:tav>
                                        <p:tav tm="100000">
                                          <p:val>
                                            <p:strVal val="#ppt_w"/>
                                          </p:val>
                                        </p:tav>
                                      </p:tavLst>
                                    </p:anim>
                                    <p:anim calcmode="lin" valueType="num">
                                      <p:cBhvr>
                                        <p:cTn id="8" dur="500" fill="hold"/>
                                        <p:tgtEl>
                                          <p:spTgt spid="141315"/>
                                        </p:tgtEl>
                                        <p:attrNameLst>
                                          <p:attrName>ppt_h</p:attrName>
                                        </p:attrNameLst>
                                      </p:cBhvr>
                                      <p:tavLst>
                                        <p:tav tm="0">
                                          <p:val>
                                            <p:fltVal val="0"/>
                                          </p:val>
                                        </p:tav>
                                        <p:tav tm="100000">
                                          <p:val>
                                            <p:strVal val="#ppt_h"/>
                                          </p:val>
                                        </p:tav>
                                      </p:tavLst>
                                    </p:anim>
                                    <p:animEffect transition="in" filter="fade">
                                      <p:cBhvr>
                                        <p:cTn id="9" dur="500"/>
                                        <p:tgtEl>
                                          <p:spTgt spid="14131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413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animBg="1"/>
      <p:bldP spid="14131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b="1" smtClean="0">
                <a:solidFill>
                  <a:srgbClr val="3333CC"/>
                </a:solidFill>
              </a:rPr>
              <a:t>Sözleşme Türleri Nelerdir?</a:t>
            </a:r>
            <a:r>
              <a:rPr lang="tr-TR" smtClean="0">
                <a:solidFill>
                  <a:srgbClr val="3333CC"/>
                </a:solidFill>
              </a:rPr>
              <a:t> </a:t>
            </a:r>
          </a:p>
          <a:p>
            <a:pPr eaLnBrk="1" hangingPunct="1">
              <a:buFont typeface="Wingdings" pitchFamily="2" charset="2"/>
              <a:buNone/>
            </a:pPr>
            <a:endParaRPr lang="tr-TR" sz="2400" b="1" smtClean="0">
              <a:solidFill>
                <a:srgbClr val="3333CC"/>
              </a:solidFill>
            </a:endParaRPr>
          </a:p>
          <a:p>
            <a:pPr eaLnBrk="1" hangingPunct="1"/>
            <a:r>
              <a:rPr lang="tr-TR" sz="2400" b="1" smtClean="0">
                <a:solidFill>
                  <a:srgbClr val="3333CC"/>
                </a:solidFill>
              </a:rPr>
              <a:t>Belirsiz Süreli :</a:t>
            </a:r>
            <a:r>
              <a:rPr lang="tr-TR" sz="2400" smtClean="0">
                <a:solidFill>
                  <a:srgbClr val="3333CC"/>
                </a:solidFill>
              </a:rPr>
              <a:t> İş ilişkisinin belli bir süreye bağlı </a:t>
            </a:r>
          </a:p>
          <a:p>
            <a:pPr eaLnBrk="1" hangingPunct="1">
              <a:buFont typeface="Wingdings" pitchFamily="2" charset="2"/>
              <a:buNone/>
            </a:pPr>
            <a:r>
              <a:rPr lang="tr-TR" sz="2400" smtClean="0">
                <a:solidFill>
                  <a:srgbClr val="3333CC"/>
                </a:solidFill>
              </a:rPr>
              <a:t>	olarak yapılmadığı sözleşme türüdür.</a:t>
            </a:r>
          </a:p>
          <a:p>
            <a:pPr eaLnBrk="1" hangingPunct="1"/>
            <a:endParaRPr lang="tr-TR" sz="2400" smtClean="0">
              <a:solidFill>
                <a:srgbClr val="3333CC"/>
              </a:solidFill>
            </a:endParaRPr>
          </a:p>
          <a:p>
            <a:pPr eaLnBrk="1" hangingPunct="1"/>
            <a:r>
              <a:rPr lang="tr-TR" sz="2400" b="1" smtClean="0">
                <a:solidFill>
                  <a:srgbClr val="3333CC"/>
                </a:solidFill>
              </a:rPr>
              <a:t>Belirli Süreli :</a:t>
            </a:r>
            <a:r>
              <a:rPr lang="tr-TR" sz="2400" smtClean="0">
                <a:solidFill>
                  <a:srgbClr val="3333CC"/>
                </a:solidFill>
              </a:rPr>
              <a:t> Belirli süreli işlerde veya belli bir işin tamamlanması veya belirli bir olgunun ortaya çıkması gibi objektif koşullara bağlı olarak işveren ile işçi arasında yapılan sözleşme türüdür. Bu tür sözleşme esaslı bir neden olmadıkça, birden fazla </a:t>
            </a:r>
            <a:r>
              <a:rPr lang="tr-TR" sz="2400" b="1" smtClean="0">
                <a:solidFill>
                  <a:srgbClr val="3333CC"/>
                </a:solidFill>
              </a:rPr>
              <a:t>üst üste yapılamaz. Aksi halde iş sözleşmesi başlangıçtan itibaren belirsiz süreli kabul edilir.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endParaRPr lang="en-US" smtClean="0">
              <a:solidFill>
                <a:srgbClr val="3333CC"/>
              </a:solidFill>
            </a:endParaRP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03648" y="1556792"/>
            <a:ext cx="6589200" cy="3668986"/>
          </a:xfrm>
        </p:spPr>
        <p:txBody>
          <a:bodyPr/>
          <a:lstStyle/>
          <a:p>
            <a:pPr algn="ctr"/>
            <a:r>
              <a:rPr lang="tr-TR" dirty="0"/>
              <a:t/>
            </a:r>
            <a:br>
              <a:rPr lang="tr-TR" dirty="0"/>
            </a:br>
            <a:r>
              <a:rPr lang="tr-TR" dirty="0"/>
              <a:t> </a:t>
            </a:r>
            <a:r>
              <a:rPr lang="tr-TR" b="1" dirty="0"/>
              <a:t>BİRİNCİ BÖLÜM </a:t>
            </a:r>
            <a:r>
              <a:rPr lang="tr-TR" dirty="0"/>
              <a:t/>
            </a:r>
            <a:br>
              <a:rPr lang="tr-TR" dirty="0"/>
            </a:br>
            <a:r>
              <a:rPr lang="tr-TR" b="1" dirty="0"/>
              <a:t>Amaç, Kapsam ve Tanımlar </a:t>
            </a:r>
            <a:endParaRPr lang="tr-TR" dirty="0"/>
          </a:p>
        </p:txBody>
      </p:sp>
    </p:spTree>
    <p:extLst>
      <p:ext uri="{BB962C8B-B14F-4D97-AF65-F5344CB8AC3E}">
        <p14:creationId xmlns:p14="http://schemas.microsoft.com/office/powerpoint/2010/main" val="247645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260648"/>
            <a:ext cx="6589199" cy="1008112"/>
          </a:xfrm>
        </p:spPr>
        <p:txBody>
          <a:bodyPr>
            <a:normAutofit fontScale="90000"/>
          </a:bodyPr>
          <a:lstStyle/>
          <a:p>
            <a:r>
              <a:rPr lang="tr-TR" dirty="0"/>
              <a:t/>
            </a:r>
            <a:br>
              <a:rPr lang="tr-TR" dirty="0"/>
            </a:br>
            <a:r>
              <a:rPr lang="tr-TR" dirty="0"/>
              <a:t> </a:t>
            </a:r>
            <a:r>
              <a:rPr lang="tr-TR" b="1" dirty="0"/>
              <a:t>Amaç </a:t>
            </a:r>
            <a:endParaRPr lang="tr-TR" dirty="0"/>
          </a:p>
        </p:txBody>
      </p:sp>
      <p:sp>
        <p:nvSpPr>
          <p:cNvPr id="3" name="İçerik Yer Tutucusu 2"/>
          <p:cNvSpPr>
            <a:spLocks noGrp="1"/>
          </p:cNvSpPr>
          <p:nvPr>
            <p:ph idx="1"/>
          </p:nvPr>
        </p:nvSpPr>
        <p:spPr>
          <a:xfrm>
            <a:off x="395536" y="1613546"/>
            <a:ext cx="8748463" cy="5127822"/>
          </a:xfrm>
        </p:spPr>
        <p:txBody>
          <a:bodyPr>
            <a:normAutofit fontScale="92500" lnSpcReduction="20000"/>
          </a:bodyPr>
          <a:lstStyle/>
          <a:p>
            <a:endParaRPr lang="tr-TR" dirty="0"/>
          </a:p>
          <a:p>
            <a:r>
              <a:rPr lang="tr-TR" sz="1900" dirty="0"/>
              <a:t> </a:t>
            </a:r>
            <a:r>
              <a:rPr lang="tr-TR" sz="1900" b="1" dirty="0"/>
              <a:t>MADDE 1 – </a:t>
            </a:r>
            <a:r>
              <a:rPr lang="tr-TR" sz="1900" dirty="0"/>
              <a:t>(1) Bu Kanunun amacı; işyerlerinde iş sağlığı ve güvenliğinin sağlanması ve mevcut sağlık ve güvenlik şartlarının iyileştirilmesi için işveren ve çalışanların görev, yetki, sorumluluk, hak ve yükümlülüklerini düzenlemektir. </a:t>
            </a:r>
          </a:p>
          <a:p>
            <a:r>
              <a:rPr lang="tr-TR" sz="1900" b="1" dirty="0"/>
              <a:t>Kapsam ve istisnalar </a:t>
            </a:r>
            <a:endParaRPr lang="tr-TR" sz="1900" dirty="0"/>
          </a:p>
          <a:p>
            <a:r>
              <a:rPr lang="tr-TR" sz="1900" b="1" dirty="0"/>
              <a:t>MADDE 2 – </a:t>
            </a:r>
            <a:r>
              <a:rPr lang="tr-TR" sz="1900" dirty="0"/>
              <a:t>(1) Bu Kanun; kamu ve özel sektöre ait bütün işlere ve işyerlerine, bu işyerlerinin işverenleri ile işveren vekillerine, çırak ve stajyerler de dâhil olmak üzere tüm çalışanlarına faaliyet konularına bakılmaksızın uygulanır. </a:t>
            </a:r>
          </a:p>
          <a:p>
            <a:r>
              <a:rPr lang="tr-TR" sz="1900" dirty="0"/>
              <a:t>(2) Ancak aşağıda belirtilen faaliyetler ve kişiler hakkında bu Kanun hükümleri uygulanmaz: </a:t>
            </a:r>
          </a:p>
          <a:p>
            <a:r>
              <a:rPr lang="tr-TR" sz="1900" dirty="0"/>
              <a:t>a) Fabrika, bakım merkezi, dikimevi ve benzeri işyerlerindekiler hariç Türk Silahlı Kuvvetleri, genel kolluk kuvvetleri ve Milli İstihbarat Teşkilatı Müsteşarlığının faaliyetleri. </a:t>
            </a:r>
          </a:p>
          <a:p>
            <a:r>
              <a:rPr lang="tr-TR" sz="1900" dirty="0"/>
              <a:t>b) Afet ve acil durum birimlerinin müdahale faaliyetleri. </a:t>
            </a:r>
          </a:p>
          <a:p>
            <a:r>
              <a:rPr lang="tr-TR" sz="1900" dirty="0"/>
              <a:t>c) Ev hizmetleri. </a:t>
            </a:r>
          </a:p>
          <a:p>
            <a:r>
              <a:rPr lang="tr-TR" sz="1900" dirty="0"/>
              <a:t>ç) Çalışan istihdam etmeksizin kendi nam ve hesabına mal ve hizmet üretimi yapanlar. </a:t>
            </a:r>
          </a:p>
          <a:p>
            <a:r>
              <a:rPr lang="tr-TR" sz="1900" dirty="0"/>
              <a:t>d) Hükümlü ve tutuklulara yönelik infaz hizmetleri sırasında, iyileştirme kapsamında yapılan </a:t>
            </a:r>
            <a:r>
              <a:rPr lang="tr-TR" sz="1900" dirty="0" err="1"/>
              <a:t>işyurdu</a:t>
            </a:r>
            <a:r>
              <a:rPr lang="tr-TR" sz="1900" dirty="0"/>
              <a:t>, eğitim, güvenlik ve meslek edindirme faaliyetleri. </a:t>
            </a:r>
          </a:p>
        </p:txBody>
      </p:sp>
    </p:spTree>
    <p:extLst>
      <p:ext uri="{BB962C8B-B14F-4D97-AF65-F5344CB8AC3E}">
        <p14:creationId xmlns:p14="http://schemas.microsoft.com/office/powerpoint/2010/main" val="84525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611560" y="260648"/>
            <a:ext cx="7922840" cy="6408712"/>
          </a:xfrm>
        </p:spPr>
        <p:txBody>
          <a:bodyPr>
            <a:normAutofit fontScale="90000"/>
          </a:bodyPr>
          <a:lstStyle/>
          <a:p>
            <a:r>
              <a:rPr lang="tr-TR" dirty="0"/>
              <a:t/>
            </a:r>
            <a:br>
              <a:rPr lang="tr-TR" dirty="0"/>
            </a:br>
            <a:r>
              <a:rPr lang="tr-TR" sz="1800" dirty="0"/>
              <a:t> </a:t>
            </a:r>
            <a:r>
              <a:rPr lang="tr-TR" sz="1800" b="1" dirty="0"/>
              <a:t>MADDE 3 – </a:t>
            </a:r>
            <a:r>
              <a:rPr lang="tr-TR" sz="1800" dirty="0"/>
              <a:t>(1) Bu Kanunun uygulanmasında; </a:t>
            </a:r>
            <a:br>
              <a:rPr lang="tr-TR" sz="1800" dirty="0"/>
            </a:br>
            <a:r>
              <a:rPr lang="tr-TR" sz="1800" b="1" dirty="0"/>
              <a:t>a) Bakanlık: </a:t>
            </a:r>
            <a:r>
              <a:rPr lang="tr-TR" sz="1800" dirty="0"/>
              <a:t>Çalışma ve Sosyal Güvenlik Bakanlığını, </a:t>
            </a:r>
            <a:br>
              <a:rPr lang="tr-TR" sz="1800" dirty="0"/>
            </a:br>
            <a:r>
              <a:rPr lang="tr-TR" sz="1800" dirty="0" smtClean="0"/>
              <a:t/>
            </a:r>
            <a:br>
              <a:rPr lang="tr-TR" sz="1800" dirty="0" smtClean="0"/>
            </a:br>
            <a:r>
              <a:rPr lang="tr-TR" sz="1800" b="1" dirty="0" smtClean="0"/>
              <a:t>b</a:t>
            </a:r>
            <a:r>
              <a:rPr lang="tr-TR" sz="1800" b="1" dirty="0"/>
              <a:t>) Çalışan: </a:t>
            </a:r>
            <a:r>
              <a:rPr lang="tr-TR" sz="1800" dirty="0"/>
              <a:t>Kendi özel kanunlarındaki statülerine bakılmaksızın kamu veya özel işyerlerinde istihdam edilen gerçek kişiyi, </a:t>
            </a:r>
            <a:br>
              <a:rPr lang="tr-TR" sz="1800" dirty="0"/>
            </a:br>
            <a:r>
              <a:rPr lang="tr-TR" sz="1800" dirty="0" smtClean="0"/>
              <a:t/>
            </a:r>
            <a:br>
              <a:rPr lang="tr-TR" sz="1800" dirty="0" smtClean="0"/>
            </a:br>
            <a:r>
              <a:rPr lang="tr-TR" sz="1800" b="1" dirty="0" smtClean="0"/>
              <a:t>c</a:t>
            </a:r>
            <a:r>
              <a:rPr lang="tr-TR" sz="1800" b="1" dirty="0"/>
              <a:t>) Çalışan temsilcisi: </a:t>
            </a:r>
            <a:r>
              <a:rPr lang="tr-TR" sz="1800" dirty="0"/>
              <a:t>İş sağlığı ve güvenliği ile ilgili çalışmalara katılma, çalışmaları izleme, tedbir alınmasını isteme, tekliflerde bulunma ve benzeri konularda çalışanları temsil etmeye yetkili çalışanı, </a:t>
            </a:r>
            <a:br>
              <a:rPr lang="tr-TR" sz="1800" dirty="0"/>
            </a:br>
            <a:r>
              <a:rPr lang="tr-TR" sz="1800" dirty="0" smtClean="0"/>
              <a:t/>
            </a:r>
            <a:br>
              <a:rPr lang="tr-TR" sz="1800" dirty="0" smtClean="0"/>
            </a:br>
            <a:r>
              <a:rPr lang="tr-TR" sz="1800" b="1" dirty="0" smtClean="0"/>
              <a:t>ç</a:t>
            </a:r>
            <a:r>
              <a:rPr lang="tr-TR" sz="1800" b="1" dirty="0"/>
              <a:t>) Destek elemanı: </a:t>
            </a:r>
            <a:r>
              <a:rPr lang="tr-TR" sz="1800" dirty="0"/>
              <a:t>Asli görevinin yanında iş sağlığı ve güvenliği ile ilgili önleme, koruma, tahliye, yangınla mücadele, ilk yardım ve benzeri konularda özel olarak görevlendirilmiş uygun </a:t>
            </a:r>
            <a:r>
              <a:rPr lang="tr-TR" sz="1800" dirty="0" smtClean="0"/>
              <a:t>donanım </a:t>
            </a:r>
            <a:r>
              <a:rPr lang="tr-TR" sz="1800" dirty="0"/>
              <a:t>ve yeterli eğitime sahip kişiyi, </a:t>
            </a:r>
            <a:r>
              <a:rPr lang="tr-TR" sz="1800" dirty="0" smtClean="0"/>
              <a:t/>
            </a:r>
            <a:br>
              <a:rPr lang="tr-TR" sz="1800" dirty="0" smtClean="0"/>
            </a:br>
            <a:r>
              <a:rPr lang="tr-TR" sz="1800" dirty="0" smtClean="0"/>
              <a:t/>
            </a:r>
            <a:br>
              <a:rPr lang="tr-TR" sz="1800" dirty="0" smtClean="0"/>
            </a:br>
            <a:r>
              <a:rPr lang="tr-TR" sz="1800" b="1" dirty="0" smtClean="0"/>
              <a:t>İş </a:t>
            </a:r>
            <a:r>
              <a:rPr lang="tr-TR" sz="1800" b="1" dirty="0"/>
              <a:t>Güvenliği Uzmanı: </a:t>
            </a:r>
            <a:r>
              <a:rPr lang="tr-TR" sz="1800" dirty="0"/>
              <a:t>Usul ve esasları yönetmelikle belirlenen, iş sağlığı ve güvenliği alanında görev yapmak üzere Bakanlıkça yetkilendirilmiş, iş güvenliği uzmanlığı belgesine sahip, Bakanlık ve ilgili kuruluşlarında çalışma hayatını denetleyen müfettişler ile mühendislik veya mimarlık eğitimi veren fakültelerin mezunları ile teknik elemanı, </a:t>
            </a:r>
            <a:br>
              <a:rPr lang="tr-TR" sz="1800" dirty="0"/>
            </a:br>
            <a:r>
              <a:rPr lang="tr-TR" sz="1800" dirty="0" smtClean="0"/>
              <a:t/>
            </a:r>
            <a:br>
              <a:rPr lang="tr-TR" sz="1800" dirty="0" smtClean="0"/>
            </a:br>
            <a:r>
              <a:rPr lang="tr-TR" sz="1800" b="1" dirty="0" smtClean="0"/>
              <a:t>g</a:t>
            </a:r>
            <a:r>
              <a:rPr lang="tr-TR" sz="1800" b="1" dirty="0"/>
              <a:t>) İş kazası: </a:t>
            </a:r>
            <a:r>
              <a:rPr lang="tr-TR" sz="1800" dirty="0"/>
              <a:t>İşyerinde veya işin yürütümü nedeniyle meydana gelen, ölüme sebebiyet veren veya vücut bütünlüğünü ruhen ya da bedenen engelli hâle getiren olayı, (1) </a:t>
            </a:r>
            <a:br>
              <a:rPr lang="tr-TR" sz="1800" dirty="0"/>
            </a:br>
            <a:r>
              <a:rPr lang="tr-TR" sz="2000" dirty="0" smtClean="0"/>
              <a:t/>
            </a:r>
            <a:br>
              <a:rPr lang="tr-TR" sz="2000" dirty="0" smtClean="0"/>
            </a:br>
            <a:endParaRPr lang="tr-TR" sz="2000" dirty="0"/>
          </a:p>
        </p:txBody>
      </p:sp>
    </p:spTree>
    <p:extLst>
      <p:ext uri="{BB962C8B-B14F-4D97-AF65-F5344CB8AC3E}">
        <p14:creationId xmlns:p14="http://schemas.microsoft.com/office/powerpoint/2010/main" val="240129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584" y="1412776"/>
            <a:ext cx="7850832" cy="4821114"/>
          </a:xfrm>
        </p:spPr>
        <p:txBody>
          <a:bodyPr>
            <a:noAutofit/>
          </a:bodyPr>
          <a:lstStyle/>
          <a:p>
            <a:r>
              <a:rPr lang="tr-TR" sz="1600" b="1" dirty="0"/>
              <a:t>ğ) İşveren: </a:t>
            </a:r>
            <a:r>
              <a:rPr lang="tr-TR" sz="1600" dirty="0"/>
              <a:t>Çalışan istihdam eden gerçek veya tüzel kişi yahut tüzel kişiliği olmayan kurum ve kuruluşları, </a:t>
            </a:r>
            <a:r>
              <a:rPr lang="tr-TR" sz="1600" dirty="0" smtClean="0"/>
              <a:t/>
            </a:r>
            <a:br>
              <a:rPr lang="tr-TR" sz="1600" dirty="0" smtClean="0"/>
            </a:br>
            <a:r>
              <a:rPr lang="tr-TR" sz="1600" dirty="0"/>
              <a:t/>
            </a:r>
            <a:br>
              <a:rPr lang="tr-TR" sz="1600" dirty="0"/>
            </a:br>
            <a:r>
              <a:rPr lang="tr-TR" sz="1600" b="1" dirty="0"/>
              <a:t>h) İşyeri: </a:t>
            </a:r>
            <a:r>
              <a:rPr lang="tr-TR" sz="1600" dirty="0"/>
              <a:t>Mal veya hizmet üretmek amacıyla maddi olan ve olmayan unsurlar ile çalışanın birlikte örgütlendiği, işverenin işyerinde ürettiği mal veya hizmet ile nitelik yönünden bağlılığı bulunan ve aynı yönetim altında örgütlenen işyerine bağlı yerler ile dinlenme, çocuk emzirme, yemek, uyku, yıkanma, muayene ve bakım, beden ve mesleki eğitim yerleri ve avlu gibi diğer eklentiler ve araçları da içeren organizasyonu, </a:t>
            </a:r>
            <a:r>
              <a:rPr lang="tr-TR" sz="1600" dirty="0" smtClean="0"/>
              <a:t/>
            </a:r>
            <a:br>
              <a:rPr lang="tr-TR" sz="1600" dirty="0" smtClean="0"/>
            </a:br>
            <a:r>
              <a:rPr lang="tr-TR" sz="1600" dirty="0"/>
              <a:t/>
            </a:r>
            <a:br>
              <a:rPr lang="tr-TR" sz="1600" dirty="0"/>
            </a:br>
            <a:r>
              <a:rPr lang="tr-TR" sz="1600" b="1" dirty="0"/>
              <a:t>ı) İşyeri hekimi: </a:t>
            </a:r>
            <a:r>
              <a:rPr lang="tr-TR" sz="1600" dirty="0"/>
              <a:t>İş sağlığı ve güvenliği alanında görev yapmak üzere Bakanlıkça yetkilendirilmiş, işyeri hekimliği belgesine sahip hekimi, </a:t>
            </a:r>
            <a:r>
              <a:rPr lang="tr-TR" sz="1600" dirty="0" smtClean="0"/>
              <a:t/>
            </a:r>
            <a:br>
              <a:rPr lang="tr-TR" sz="1600" dirty="0" smtClean="0"/>
            </a:br>
            <a:r>
              <a:rPr lang="tr-TR" sz="1600" dirty="0"/>
              <a:t/>
            </a:r>
            <a:br>
              <a:rPr lang="tr-TR" sz="1600" dirty="0"/>
            </a:br>
            <a:r>
              <a:rPr lang="tr-TR" sz="1600" b="1" dirty="0"/>
              <a:t>i) İşyeri sağlık ve güvenlik birimi: </a:t>
            </a:r>
            <a:r>
              <a:rPr lang="tr-TR" sz="1600" dirty="0"/>
              <a:t>İşyerinde iş sağlığı ve güvenliği hizmetlerini yürütmek üzere kurulan, gerekli donanım ve personele sahip olan birimi</a:t>
            </a:r>
            <a:r>
              <a:rPr lang="tr-TR" sz="1600" dirty="0" smtClean="0"/>
              <a:t>,</a:t>
            </a:r>
            <a:br>
              <a:rPr lang="tr-TR" sz="1600" dirty="0" smtClean="0"/>
            </a:br>
            <a:r>
              <a:rPr lang="tr-TR" sz="1600" dirty="0" smtClean="0"/>
              <a:t/>
            </a:r>
            <a:br>
              <a:rPr lang="tr-TR" sz="1600" dirty="0" smtClean="0"/>
            </a:br>
            <a:r>
              <a:rPr lang="tr-TR" sz="1600" dirty="0"/>
              <a:t/>
            </a:r>
            <a:br>
              <a:rPr lang="tr-TR" sz="1600" dirty="0"/>
            </a:br>
            <a:endParaRPr lang="tr-TR" sz="1600" dirty="0"/>
          </a:p>
        </p:txBody>
      </p:sp>
    </p:spTree>
    <p:extLst>
      <p:ext uri="{BB962C8B-B14F-4D97-AF65-F5344CB8AC3E}">
        <p14:creationId xmlns:p14="http://schemas.microsoft.com/office/powerpoint/2010/main" val="360355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3040" y="1412776"/>
            <a:ext cx="8640960" cy="4608512"/>
          </a:xfrm>
        </p:spPr>
        <p:txBody>
          <a:bodyPr>
            <a:normAutofit/>
          </a:bodyPr>
          <a:lstStyle/>
          <a:p>
            <a:r>
              <a:rPr lang="tr-TR" sz="1600" b="1" dirty="0" smtClean="0"/>
              <a:t/>
            </a:r>
            <a:br>
              <a:rPr lang="tr-TR" sz="1600" b="1" dirty="0" smtClean="0"/>
            </a:br>
            <a:r>
              <a:rPr lang="tr-TR" sz="1600" b="1" dirty="0"/>
              <a:t/>
            </a:r>
            <a:br>
              <a:rPr lang="tr-TR" sz="1600" b="1" dirty="0"/>
            </a:br>
            <a:r>
              <a:rPr lang="tr-TR" sz="1600" b="1" dirty="0" smtClean="0"/>
              <a:t>k</a:t>
            </a:r>
            <a:r>
              <a:rPr lang="tr-TR" sz="1600" b="1" dirty="0"/>
              <a:t>) Kurul: </a:t>
            </a:r>
            <a:r>
              <a:rPr lang="tr-TR" sz="1600" dirty="0"/>
              <a:t>İş sağlığı ve güvenliği kurulunu, </a:t>
            </a:r>
            <a:r>
              <a:rPr lang="tr-TR" sz="1600" dirty="0" smtClean="0"/>
              <a:t/>
            </a:r>
            <a:br>
              <a:rPr lang="tr-TR" sz="1600" dirty="0" smtClean="0"/>
            </a:br>
            <a:r>
              <a:rPr lang="tr-TR" sz="1600" dirty="0"/>
              <a:t/>
            </a:r>
            <a:br>
              <a:rPr lang="tr-TR" sz="1600" dirty="0"/>
            </a:br>
            <a:r>
              <a:rPr lang="tr-TR" sz="1600" b="1" dirty="0"/>
              <a:t>1) Meslek hastalığı: </a:t>
            </a:r>
            <a:r>
              <a:rPr lang="tr-TR" sz="1600" dirty="0"/>
              <a:t>Mesleki risklere </a:t>
            </a:r>
            <a:r>
              <a:rPr lang="tr-TR" sz="1600" dirty="0" err="1"/>
              <a:t>maruziyet</a:t>
            </a:r>
            <a:r>
              <a:rPr lang="tr-TR" sz="1600" dirty="0"/>
              <a:t> sonucu ortaya çıkan hastalığı, </a:t>
            </a:r>
            <a:r>
              <a:rPr lang="tr-TR" sz="1600" dirty="0" smtClean="0"/>
              <a:t/>
            </a:r>
            <a:br>
              <a:rPr lang="tr-TR" sz="1600" dirty="0" smtClean="0"/>
            </a:br>
            <a:r>
              <a:rPr lang="tr-TR" sz="1600" dirty="0"/>
              <a:t/>
            </a:r>
            <a:br>
              <a:rPr lang="tr-TR" sz="1600" dirty="0"/>
            </a:br>
            <a:r>
              <a:rPr lang="tr-TR" sz="1600" b="1" dirty="0"/>
              <a:t>m) Ortak sağlık ve güvenlik birimi: </a:t>
            </a:r>
            <a:r>
              <a:rPr lang="tr-TR" sz="1600" dirty="0"/>
              <a:t>Kamu kurum ve kuruluşları, organize sanayi bölgeleri ile Türk Ticaret Kanununa göre faaliyet gösteren şirketler tarafından, işyerlerine iş sağlığı ve güvenliği hizmetlerini sunmak üzere kurulan gerekli donanım ve personele sahip olan ve Bakanlıkça yetkilendirilen birimi, </a:t>
            </a:r>
            <a:r>
              <a:rPr lang="tr-TR" sz="1600" dirty="0" smtClean="0"/>
              <a:t/>
            </a:r>
            <a:br>
              <a:rPr lang="tr-TR" sz="1600" dirty="0" smtClean="0"/>
            </a:br>
            <a:r>
              <a:rPr lang="tr-TR" sz="1600" dirty="0"/>
              <a:t/>
            </a:r>
            <a:br>
              <a:rPr lang="tr-TR" sz="1600" dirty="0"/>
            </a:br>
            <a:r>
              <a:rPr lang="tr-TR" sz="1600" b="1" dirty="0"/>
              <a:t>n) Önleme: </a:t>
            </a:r>
            <a:r>
              <a:rPr lang="tr-TR" sz="1600" dirty="0"/>
              <a:t>İşyerinde yürütülen işlerin bütün safhalarında iş sağlığı ve güvenliği ile ilgili riskleri ortadan kaldırmak veya azaltmak için planlanan ve alınan tedbirlerin tümünü, </a:t>
            </a:r>
            <a:r>
              <a:rPr lang="tr-TR" sz="1600" dirty="0" smtClean="0"/>
              <a:t/>
            </a:r>
            <a:br>
              <a:rPr lang="tr-TR" sz="1600" dirty="0" smtClean="0"/>
            </a:br>
            <a:r>
              <a:rPr lang="tr-TR" sz="1600" dirty="0"/>
              <a:t/>
            </a:r>
            <a:br>
              <a:rPr lang="tr-TR" sz="1600" dirty="0"/>
            </a:br>
            <a:r>
              <a:rPr lang="tr-TR" sz="1600" b="1" dirty="0"/>
              <a:t>o) Risk: </a:t>
            </a:r>
            <a:r>
              <a:rPr lang="tr-TR" sz="1600" dirty="0"/>
              <a:t>Tehlikeden kaynaklanacak kayıp, yaralanma ya da başka zararlı sonuç meydana gelme ihtimalini, </a:t>
            </a:r>
            <a:r>
              <a:rPr lang="tr-TR" sz="1600" dirty="0" smtClean="0"/>
              <a:t/>
            </a:r>
            <a:br>
              <a:rPr lang="tr-TR" sz="1600" dirty="0" smtClean="0"/>
            </a:br>
            <a:r>
              <a:rPr lang="tr-TR" sz="1600" dirty="0"/>
              <a:t/>
            </a:r>
            <a:br>
              <a:rPr lang="tr-TR" sz="1600" dirty="0"/>
            </a:br>
            <a:endParaRPr lang="tr-TR" sz="1600" dirty="0"/>
          </a:p>
        </p:txBody>
      </p:sp>
    </p:spTree>
    <p:extLst>
      <p:ext uri="{BB962C8B-B14F-4D97-AF65-F5344CB8AC3E}">
        <p14:creationId xmlns:p14="http://schemas.microsoft.com/office/powerpoint/2010/main" val="242036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5616" y="1196752"/>
            <a:ext cx="7274768" cy="4680520"/>
          </a:xfrm>
        </p:spPr>
        <p:txBody>
          <a:bodyPr>
            <a:normAutofit fontScale="90000"/>
          </a:bodyPr>
          <a:lstStyle/>
          <a:p>
            <a:r>
              <a:rPr lang="tr-TR" sz="1600" b="1" dirty="0" smtClean="0"/>
              <a:t/>
            </a:r>
            <a:br>
              <a:rPr lang="tr-TR" sz="1600" b="1" dirty="0" smtClean="0"/>
            </a:br>
            <a:r>
              <a:rPr lang="tr-TR" sz="1800" b="1" dirty="0"/>
              <a:t>ö) Risk değerlendirmesi: </a:t>
            </a:r>
            <a:r>
              <a:rPr lang="tr-TR" sz="1800" dirty="0"/>
              <a:t>İşyerinde var olan ya da dışarıdan gelebilecek tehlikelerin belirlenmesi, bu tehlikelerin riske dönüşmesine yol açan faktörler ile tehlikelerden kaynaklanan risklerin analiz edilerek derecelendirilmesi ve kontrol tedbirlerinin kararlaştırılması amacıyla yapılması gerekli çalışmaları, </a:t>
            </a:r>
            <a:br>
              <a:rPr lang="tr-TR" sz="1800" dirty="0"/>
            </a:br>
            <a:r>
              <a:rPr lang="tr-TR" sz="1800" b="1" dirty="0"/>
              <a:t/>
            </a:r>
            <a:br>
              <a:rPr lang="tr-TR" sz="1800" b="1" dirty="0"/>
            </a:br>
            <a:r>
              <a:rPr lang="tr-TR" sz="1800" b="1" dirty="0" smtClean="0"/>
              <a:t>p</a:t>
            </a:r>
            <a:r>
              <a:rPr lang="tr-TR" sz="1800" b="1" dirty="0"/>
              <a:t>) Tehlike: </a:t>
            </a:r>
            <a:r>
              <a:rPr lang="tr-TR" sz="1800" dirty="0"/>
              <a:t>İşyerinde var olan ya da dışarıdan gelebilecek, çalışanı veya işyerini etkileyebilecek zarar veya hasar verme potansiyelini </a:t>
            </a:r>
            <a:r>
              <a:rPr lang="tr-TR" sz="1800" dirty="0" smtClean="0"/>
              <a:t/>
            </a:r>
            <a:br>
              <a:rPr lang="tr-TR" sz="1800" dirty="0" smtClean="0"/>
            </a:br>
            <a:r>
              <a:rPr lang="tr-TR" sz="1800" dirty="0"/>
              <a:t/>
            </a:r>
            <a:br>
              <a:rPr lang="tr-TR" sz="1800" dirty="0"/>
            </a:br>
            <a:r>
              <a:rPr lang="tr-TR" sz="1800" b="1" dirty="0"/>
              <a:t>r) Tehlike sınıfı: </a:t>
            </a:r>
            <a:r>
              <a:rPr lang="tr-TR" sz="1800" dirty="0"/>
              <a:t>İş sağlığı ve güvenliği açısından, yapılan işin özelliği, işin her safhasında kullanılan veya ortaya çıkan maddeler, iş ekipmanı, üretim yöntem ve şekilleri, çalışma ortam ve şartları ile ilgili diğer hususlar dikkate alınarak işyeri için belirlenen tehlike grubunu, </a:t>
            </a:r>
            <a:br>
              <a:rPr lang="tr-TR" sz="1800" dirty="0"/>
            </a:br>
            <a:r>
              <a:rPr lang="tr-TR" sz="1800" dirty="0" smtClean="0"/>
              <a:t>  ifade eder.</a:t>
            </a:r>
            <a:br>
              <a:rPr lang="tr-TR" sz="1800" dirty="0" smtClean="0"/>
            </a:br>
            <a:r>
              <a:rPr lang="tr-TR" sz="1800" b="1" dirty="0"/>
              <a:t>s</a:t>
            </a:r>
            <a:r>
              <a:rPr lang="tr-TR" sz="1800" b="1" dirty="0" smtClean="0"/>
              <a:t>) Konsey</a:t>
            </a:r>
            <a:r>
              <a:rPr lang="tr-TR" sz="1800" b="1" dirty="0"/>
              <a:t>:</a:t>
            </a:r>
            <a:r>
              <a:rPr lang="tr-TR" sz="1800" dirty="0"/>
              <a:t> Ulusal İş Sağlığı ve Güvenliği Konseyini</a:t>
            </a:r>
            <a:br>
              <a:rPr lang="tr-TR" sz="1800" dirty="0"/>
            </a:br>
            <a:r>
              <a:rPr lang="tr-TR" sz="1800" b="1" dirty="0" smtClean="0"/>
              <a:t>t) Genç </a:t>
            </a:r>
            <a:r>
              <a:rPr lang="tr-TR" sz="1800" b="1" dirty="0"/>
              <a:t>çalışan: </a:t>
            </a:r>
            <a:r>
              <a:rPr lang="tr-TR" sz="1800" dirty="0" err="1"/>
              <a:t>Onbeş</a:t>
            </a:r>
            <a:r>
              <a:rPr lang="tr-TR" sz="1800" dirty="0"/>
              <a:t> yaşını bitirmiş ancak </a:t>
            </a:r>
            <a:r>
              <a:rPr lang="tr-TR" sz="1800" dirty="0" err="1"/>
              <a:t>onsekiz</a:t>
            </a:r>
            <a:r>
              <a:rPr lang="tr-TR" sz="1800" dirty="0"/>
              <a:t> yaşını doldurmamış çalışanı</a:t>
            </a:r>
          </a:p>
        </p:txBody>
      </p:sp>
    </p:spTree>
    <p:extLst>
      <p:ext uri="{BB962C8B-B14F-4D97-AF65-F5344CB8AC3E}">
        <p14:creationId xmlns:p14="http://schemas.microsoft.com/office/powerpoint/2010/main" val="317241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348880"/>
            <a:ext cx="8426896" cy="1796778"/>
          </a:xfrm>
        </p:spPr>
        <p:txBody>
          <a:bodyPr>
            <a:normAutofit/>
          </a:bodyPr>
          <a:lstStyle/>
          <a:p>
            <a:r>
              <a:rPr lang="tr-TR" sz="1600" b="1" dirty="0" smtClean="0"/>
              <a:t>MADDE 3-(2</a:t>
            </a:r>
            <a:r>
              <a:rPr lang="tr-TR" sz="1600" b="1" dirty="0"/>
              <a:t>)</a:t>
            </a:r>
            <a:r>
              <a:rPr lang="tr-TR" sz="1600" dirty="0"/>
              <a:t> İşveren adına hareket eden, işin ve işyerinin yönetiminde görev alan işveren vekilleri, bu Kanunun </a:t>
            </a:r>
            <a:r>
              <a:rPr lang="tr-TR" sz="1600" dirty="0" smtClean="0"/>
              <a:t>uygulanması bakımından </a:t>
            </a:r>
            <a:r>
              <a:rPr lang="tr-TR" sz="1600" dirty="0"/>
              <a:t>işveren sayılır. </a:t>
            </a:r>
          </a:p>
        </p:txBody>
      </p:sp>
    </p:spTree>
    <p:extLst>
      <p:ext uri="{BB962C8B-B14F-4D97-AF65-F5344CB8AC3E}">
        <p14:creationId xmlns:p14="http://schemas.microsoft.com/office/powerpoint/2010/main" val="266897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2492896"/>
            <a:ext cx="8424936" cy="2072978"/>
          </a:xfrm>
        </p:spPr>
        <p:txBody>
          <a:bodyPr>
            <a:normAutofit fontScale="90000"/>
          </a:bodyPr>
          <a:lstStyle/>
          <a:p>
            <a:pPr algn="ctr"/>
            <a:r>
              <a:rPr lang="tr-TR" b="1" dirty="0"/>
              <a:t>İKİNCİ BÖLÜM </a:t>
            </a:r>
            <a:r>
              <a:rPr lang="tr-TR" dirty="0"/>
              <a:t/>
            </a:r>
            <a:br>
              <a:rPr lang="tr-TR" dirty="0"/>
            </a:br>
            <a:r>
              <a:rPr lang="tr-TR" b="1" dirty="0"/>
              <a:t>İşveren ile Çalışanların Görev, Yetki ve Yükümlülükleri </a:t>
            </a:r>
            <a:endParaRPr lang="tr-TR" dirty="0"/>
          </a:p>
        </p:txBody>
      </p:sp>
    </p:spTree>
    <p:extLst>
      <p:ext uri="{BB962C8B-B14F-4D97-AF65-F5344CB8AC3E}">
        <p14:creationId xmlns:p14="http://schemas.microsoft.com/office/powerpoint/2010/main" val="307461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624110"/>
            <a:ext cx="7778824" cy="5901234"/>
          </a:xfrm>
        </p:spPr>
        <p:txBody>
          <a:bodyPr>
            <a:noAutofit/>
          </a:bodyPr>
          <a:lstStyle/>
          <a:p>
            <a:r>
              <a:rPr lang="tr-TR" sz="1600" b="1" dirty="0"/>
              <a:t>İşverenin genel yükümlülüğü </a:t>
            </a:r>
            <a:r>
              <a:rPr lang="tr-TR" sz="1600" dirty="0"/>
              <a:t/>
            </a:r>
            <a:br>
              <a:rPr lang="tr-TR" sz="1600" dirty="0"/>
            </a:br>
            <a:r>
              <a:rPr lang="tr-TR" sz="1600" dirty="0" smtClean="0"/>
              <a:t/>
            </a:r>
            <a:br>
              <a:rPr lang="tr-TR" sz="1600" dirty="0" smtClean="0"/>
            </a:br>
            <a:r>
              <a:rPr lang="tr-TR" sz="1600" b="1" dirty="0" smtClean="0"/>
              <a:t>MADDE </a:t>
            </a:r>
            <a:r>
              <a:rPr lang="tr-TR" sz="1600" b="1" dirty="0"/>
              <a:t>4 – </a:t>
            </a:r>
            <a:r>
              <a:rPr lang="tr-TR" sz="1600" dirty="0"/>
              <a:t>(1) İşveren, çalışanların işle ilgili sağlık ve güvenliğini sağlamakla yükümlü olup bu çerçevede; </a:t>
            </a:r>
            <a:br>
              <a:rPr lang="tr-TR" sz="1600" dirty="0"/>
            </a:br>
            <a:r>
              <a:rPr lang="tr-TR" sz="1600" dirty="0"/>
              <a:t>a) Mesleki risklerin önlenmesi, eğitim ve bilgi verilmesi dâhil her türlü tedbirin alınması, organizasyonun yapılması, gerekli araç ve gereçlerin sağlanması, sağlık ve güvenlik tedbirlerinin değişen şartlara uygun hale getirilmesi ve mevcut durumun iyileştirilmesi için çalışmalar yapar. </a:t>
            </a:r>
            <a:br>
              <a:rPr lang="tr-TR" sz="1600" dirty="0"/>
            </a:br>
            <a:r>
              <a:rPr lang="tr-TR" sz="1600" dirty="0"/>
              <a:t>b) İşyerinde alınan iş sağlığı ve güvenliği tedbirlerine uyulup uyulmadığını izler, denetler ve uygunsuzlukların giderilmesini sağlar. </a:t>
            </a:r>
            <a:br>
              <a:rPr lang="tr-TR" sz="1600" dirty="0"/>
            </a:br>
            <a:r>
              <a:rPr lang="tr-TR" sz="1600" dirty="0"/>
              <a:t>c) Risk değerlendirmesi yapar veya yaptırır. </a:t>
            </a:r>
            <a:br>
              <a:rPr lang="tr-TR" sz="1600" dirty="0"/>
            </a:br>
            <a:r>
              <a:rPr lang="tr-TR" sz="1600" dirty="0"/>
              <a:t>ç) Çalışana görev verirken, çalışanın sağlık ve güvenlik yönünden işe uygunluğunu göz önüne alır. </a:t>
            </a:r>
            <a:br>
              <a:rPr lang="tr-TR" sz="1600" dirty="0"/>
            </a:br>
            <a:r>
              <a:rPr lang="tr-TR" sz="1600" dirty="0"/>
              <a:t>d) Yeterli bilgi ve talimat verilenler dışındaki çalışanların hayati ve özel tehlike bulunan yerlere girmemesi için gerekli tedbirleri alır. </a:t>
            </a:r>
            <a:br>
              <a:rPr lang="tr-TR" sz="1600" dirty="0"/>
            </a:br>
            <a:r>
              <a:rPr lang="tr-TR" sz="1600" dirty="0"/>
              <a:t>(2) İşyeri dışındaki uzman kişi ve kuruluşlardan hizmet alınması, işverenin sorumluluklarını ortadan kaldırmaz. </a:t>
            </a:r>
            <a:br>
              <a:rPr lang="tr-TR" sz="1600" dirty="0"/>
            </a:br>
            <a:r>
              <a:rPr lang="tr-TR" sz="1600" dirty="0"/>
              <a:t>(3) Çalışanların iş sağlığı ve güvenliği alanındaki yükümlülükleri, işverenin sorumluluklarını etkilemez. </a:t>
            </a:r>
            <a:br>
              <a:rPr lang="tr-TR" sz="1600" dirty="0"/>
            </a:br>
            <a:r>
              <a:rPr lang="tr-TR" sz="1600" dirty="0"/>
              <a:t>(4) İşveren, iş sağlığı ve güvenliği tedbirlerinin maliyetini çalışanlara yansıtamaz </a:t>
            </a:r>
          </a:p>
        </p:txBody>
      </p:sp>
    </p:spTree>
    <p:extLst>
      <p:ext uri="{BB962C8B-B14F-4D97-AF65-F5344CB8AC3E}">
        <p14:creationId xmlns:p14="http://schemas.microsoft.com/office/powerpoint/2010/main" val="360278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43608" y="1268760"/>
            <a:ext cx="7850832" cy="5184576"/>
          </a:xfrm>
        </p:spPr>
        <p:txBody>
          <a:bodyPr>
            <a:normAutofit/>
          </a:bodyPr>
          <a:lstStyle/>
          <a:p>
            <a:r>
              <a:rPr lang="tr-TR" sz="1600" b="1" dirty="0"/>
              <a:t>Risklerden korunma ilkeleri </a:t>
            </a:r>
            <a:r>
              <a:rPr lang="tr-TR" sz="1600" dirty="0"/>
              <a:t/>
            </a:r>
            <a:br>
              <a:rPr lang="tr-TR" sz="1600" dirty="0"/>
            </a:br>
            <a:r>
              <a:rPr lang="tr-TR" sz="1600" dirty="0" smtClean="0"/>
              <a:t/>
            </a:r>
            <a:br>
              <a:rPr lang="tr-TR" sz="1600" dirty="0" smtClean="0"/>
            </a:br>
            <a:r>
              <a:rPr lang="tr-TR" sz="1600" b="1" dirty="0" smtClean="0"/>
              <a:t>MADDE </a:t>
            </a:r>
            <a:r>
              <a:rPr lang="tr-TR" sz="1600" b="1" dirty="0"/>
              <a:t>5 – </a:t>
            </a:r>
            <a:r>
              <a:rPr lang="tr-TR" sz="1600" dirty="0"/>
              <a:t>(1) İşverenin yükümlülüklerinin yerine getirilmesinde aşağıdaki ilkeler göz önünde bulundurulur: </a:t>
            </a:r>
            <a:br>
              <a:rPr lang="tr-TR" sz="1600" dirty="0"/>
            </a:br>
            <a:r>
              <a:rPr lang="tr-TR" sz="1600" dirty="0"/>
              <a:t>a) Risklerden kaçınmak. </a:t>
            </a:r>
            <a:br>
              <a:rPr lang="tr-TR" sz="1600" dirty="0"/>
            </a:br>
            <a:r>
              <a:rPr lang="tr-TR" sz="1600" dirty="0"/>
              <a:t>b) Kaçınılması mümkün olmayan riskleri analiz etmek. </a:t>
            </a:r>
            <a:br>
              <a:rPr lang="tr-TR" sz="1600" dirty="0"/>
            </a:br>
            <a:r>
              <a:rPr lang="tr-TR" sz="1600" dirty="0"/>
              <a:t>c) Risklerle kaynağında mücadele etmek. </a:t>
            </a:r>
            <a:r>
              <a:rPr lang="tr-TR" sz="1600" dirty="0" smtClean="0"/>
              <a:t/>
            </a:r>
            <a:br>
              <a:rPr lang="tr-TR" sz="1600" dirty="0" smtClean="0"/>
            </a:br>
            <a:r>
              <a:rPr lang="tr-TR" sz="1600" dirty="0"/>
              <a:t>ç) İşin kişilere uygun hale getirilmesi için işyerlerinin tasarımı ile iş ekipmanı, çalışma şekli ve üretim metotlarının seçiminde özen göstermek, özellikle tekdüze çalışma ve üretim temposunun sağlık ve güvenliğe olumsuz etkilerini önlemek, önlenemiyor ise en aza indirmek. </a:t>
            </a:r>
            <a:br>
              <a:rPr lang="tr-TR" sz="1600" dirty="0"/>
            </a:br>
            <a:r>
              <a:rPr lang="tr-TR" sz="1600" dirty="0"/>
              <a:t>d) Teknik gelişmelere uyum sağlamak. </a:t>
            </a:r>
            <a:br>
              <a:rPr lang="tr-TR" sz="1600" dirty="0"/>
            </a:br>
            <a:r>
              <a:rPr lang="tr-TR" sz="1600" dirty="0"/>
              <a:t>e) Tehlikeli olanı, tehlikesiz veya daha az tehlikeli olanla değiştirmek. </a:t>
            </a:r>
            <a:br>
              <a:rPr lang="tr-TR" sz="1600" dirty="0"/>
            </a:br>
            <a:r>
              <a:rPr lang="tr-TR" sz="1600" dirty="0"/>
              <a:t>f) Teknoloji, iş organizasyonu, çalışma şartları, sosyal ilişkiler ve çalışma ortamı ile ilgili faktörlerin etkilerini kapsayan tutarlı ve genel bir önleme politikası geliştirmek. </a:t>
            </a:r>
            <a:br>
              <a:rPr lang="tr-TR" sz="1600" dirty="0"/>
            </a:br>
            <a:r>
              <a:rPr lang="tr-TR" sz="1600" dirty="0"/>
              <a:t>g) Toplu korunma tedbirlerine, kişisel korunma tedbirlerine göre öncelik vermek. </a:t>
            </a:r>
            <a:br>
              <a:rPr lang="tr-TR" sz="1600" dirty="0"/>
            </a:br>
            <a:r>
              <a:rPr lang="tr-TR" sz="1600" dirty="0"/>
              <a:t>ğ) Çalışanlara uygun talimatlar vermek </a:t>
            </a:r>
          </a:p>
        </p:txBody>
      </p:sp>
    </p:spTree>
    <p:extLst>
      <p:ext uri="{BB962C8B-B14F-4D97-AF65-F5344CB8AC3E}">
        <p14:creationId xmlns:p14="http://schemas.microsoft.com/office/powerpoint/2010/main" val="407962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sz="2400" smtClean="0">
                <a:solidFill>
                  <a:srgbClr val="3333CC"/>
                </a:solidFill>
              </a:rPr>
              <a:t>Bu iki tür sözleşme çalışma zamanlarına göre;</a:t>
            </a:r>
          </a:p>
          <a:p>
            <a:pPr eaLnBrk="1" hangingPunct="1">
              <a:buFont typeface="Wingdings" pitchFamily="2" charset="2"/>
              <a:buNone/>
            </a:pPr>
            <a:endParaRPr lang="tr-TR" sz="2400" smtClean="0">
              <a:solidFill>
                <a:srgbClr val="3333CC"/>
              </a:solidFill>
            </a:endParaRPr>
          </a:p>
          <a:p>
            <a:pPr eaLnBrk="1" hangingPunct="1"/>
            <a:r>
              <a:rPr lang="tr-TR" sz="2400" smtClean="0">
                <a:solidFill>
                  <a:srgbClr val="3333CC"/>
                </a:solidFill>
              </a:rPr>
              <a:t>Tam Süreli</a:t>
            </a:r>
          </a:p>
          <a:p>
            <a:pPr eaLnBrk="1" hangingPunct="1"/>
            <a:r>
              <a:rPr lang="tr-TR" sz="2400" smtClean="0">
                <a:solidFill>
                  <a:srgbClr val="3333CC"/>
                </a:solidFill>
              </a:rPr>
              <a:t>Kısmi Süreli</a:t>
            </a:r>
          </a:p>
          <a:p>
            <a:pPr eaLnBrk="1" hangingPunct="1"/>
            <a:r>
              <a:rPr lang="tr-TR" sz="2400" smtClean="0">
                <a:solidFill>
                  <a:srgbClr val="3333CC"/>
                </a:solidFill>
              </a:rPr>
              <a:t>Çağrı Üzerine Çalışma</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r>
              <a:rPr lang="tr-TR" sz="2400" smtClean="0">
                <a:solidFill>
                  <a:srgbClr val="3333CC"/>
                </a:solidFill>
              </a:rPr>
              <a:t> olarak 3’e ayrılır.</a:t>
            </a:r>
            <a:endParaRPr lang="en-US" sz="2400" smtClean="0">
              <a:solidFill>
                <a:srgbClr val="3333CC"/>
              </a:solidFill>
            </a:endParaRP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624110"/>
            <a:ext cx="8066856" cy="5469186"/>
          </a:xfrm>
        </p:spPr>
        <p:txBody>
          <a:bodyPr>
            <a:noAutofit/>
          </a:bodyPr>
          <a:lstStyle/>
          <a:p>
            <a:r>
              <a:rPr lang="tr-TR" sz="1600" b="1" dirty="0"/>
              <a:t>İş sağlığı ve güvenliği hizmetleri </a:t>
            </a:r>
            <a:r>
              <a:rPr lang="tr-TR" sz="1600" b="1" dirty="0" smtClean="0"/>
              <a:t/>
            </a:r>
            <a:br>
              <a:rPr lang="tr-TR" sz="1600" b="1" dirty="0" smtClean="0"/>
            </a:br>
            <a:r>
              <a:rPr lang="tr-TR" sz="1600" dirty="0"/>
              <a:t/>
            </a:r>
            <a:br>
              <a:rPr lang="tr-TR" sz="1600" dirty="0"/>
            </a:br>
            <a:r>
              <a:rPr lang="tr-TR" sz="1600" b="1" dirty="0"/>
              <a:t>MADDE 6 – </a:t>
            </a:r>
            <a:r>
              <a:rPr lang="tr-TR" sz="1600" dirty="0"/>
              <a:t>(1) Mesleki risklerin önlenmesi ve bu risklerden </a:t>
            </a:r>
            <a:r>
              <a:rPr lang="tr-TR" sz="1600" dirty="0" err="1"/>
              <a:t>korunulmasına</a:t>
            </a:r>
            <a:r>
              <a:rPr lang="tr-TR" sz="1600" dirty="0"/>
              <a:t> yönelik çalışmaları da kapsayacak, iş sağlığı ve güvenliği hizmetlerinin sunulması için işveren; </a:t>
            </a:r>
            <a:br>
              <a:rPr lang="tr-TR" sz="1600" dirty="0"/>
            </a:br>
            <a:r>
              <a:rPr lang="tr-TR" sz="1600" dirty="0"/>
              <a:t>a) Çalışanları arasından iş güvenliği uzmanı, işyeri hekimi ve on ve daha fazla çalışanı olan çok tehlikeli sınıfta yer alan işyerlerinde diğer sağlık personeli görevlendirir. Çalışanları arasında belirlenen niteliklere sahip personel bulunmaması hâlinde, bu hizmetin tamamını veya bir kısmını ortak sağlık ve güvenlik birimlerinden hizmet alarak yerine getirebilir. Ancak belirlenen niteliklere ve gerekli belgeye sahip olması hâlinde, tehlike sınıfı ve çalışan sayısı dikkate alınarak, bu hizmetin yerine getirilmesini kendisi üstlenebilir. </a:t>
            </a:r>
            <a:r>
              <a:rPr lang="tr-TR" sz="1600" b="1" dirty="0"/>
              <a:t>(Ek cümle: 10/9/2014-6552/16 </a:t>
            </a:r>
            <a:r>
              <a:rPr lang="tr-TR" sz="1600" b="1" dirty="0" err="1"/>
              <a:t>md.</a:t>
            </a:r>
            <a:r>
              <a:rPr lang="tr-TR" sz="1600" b="1" dirty="0"/>
              <a:t>) </a:t>
            </a:r>
            <a:r>
              <a:rPr lang="tr-TR" sz="1600" dirty="0"/>
              <a:t>Belirlenen niteliklere ve gerekli belgeye sahip olmayan ancak 10’dan az çalışanı bulunan ve az tehlikeli sınıfta yer alan işyeri işverenleri veya işveren vekili tarafından Bakanlıkça ilan edilen eğitimleri tamamlamak şartıyla işe giriş ve periyodik muayeneler ve tetkikler hariç iş sağlığı ve güvenliği hizmetlerini yürütebilirler. (1) </a:t>
            </a:r>
            <a:br>
              <a:rPr lang="tr-TR" sz="1600" dirty="0"/>
            </a:br>
            <a:r>
              <a:rPr lang="tr-TR" sz="1600" dirty="0"/>
              <a:t>b) Görevlendirdikleri kişi veya hizmet aldığı kurum ve kuruluşların görevlerini yerine getirmeleri amacıyla araç, gereç, mekân ve zaman gibi gerekli bütün ihtiyaçlarını karşılar. </a:t>
            </a:r>
            <a:br>
              <a:rPr lang="tr-TR" sz="1600" dirty="0"/>
            </a:br>
            <a:endParaRPr lang="tr-TR" sz="1600" dirty="0"/>
          </a:p>
        </p:txBody>
      </p:sp>
    </p:spTree>
    <p:extLst>
      <p:ext uri="{BB962C8B-B14F-4D97-AF65-F5344CB8AC3E}">
        <p14:creationId xmlns:p14="http://schemas.microsoft.com/office/powerpoint/2010/main" val="664973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5136" y="836712"/>
            <a:ext cx="8138864" cy="5904656"/>
          </a:xfrm>
        </p:spPr>
        <p:txBody>
          <a:bodyPr>
            <a:normAutofit/>
          </a:bodyPr>
          <a:lstStyle/>
          <a:p>
            <a:r>
              <a:rPr lang="tr-TR" sz="1600" dirty="0"/>
              <a:t>c) İşyerinde sağlık ve güvenlik hizmetlerini yürütenler arasında iş birliği ve koordinasyonu sağlar. </a:t>
            </a:r>
            <a:br>
              <a:rPr lang="tr-TR" sz="1600" dirty="0"/>
            </a:br>
            <a:r>
              <a:rPr lang="tr-TR" sz="1600" dirty="0"/>
              <a:t>ç) Görevlendirdikleri kişi veya hizmet aldığı kurum ve kuruluşlar tarafından iş sağlığı ve güvenliği ile ilgili mevzuata uygun olan ve yazılı olarak bildirilen tedbirleri yerine getirir. </a:t>
            </a:r>
            <a:br>
              <a:rPr lang="tr-TR" sz="1600" dirty="0"/>
            </a:br>
            <a:r>
              <a:rPr lang="tr-TR" sz="1600" dirty="0" smtClean="0"/>
              <a:t>d</a:t>
            </a:r>
            <a:r>
              <a:rPr lang="tr-TR" sz="1600" dirty="0"/>
              <a:t>) Çalışanların sağlık ve güvenliğini etkilediği bilinen veya etkilemesi muhtemel konular hakkında; görevlendirdikleri kişi veya hizmet aldığı kurum ve kuruluşları, başka işyerlerinden çalışmak üzere kendi işyerine gelen çalışanları ve bunların işverenlerini bilgilendirir. </a:t>
            </a:r>
            <a:br>
              <a:rPr lang="tr-TR" sz="1600" dirty="0"/>
            </a:br>
            <a:r>
              <a:rPr lang="tr-TR" sz="1600" dirty="0"/>
              <a:t>(2) 4/1/2002 tarihli ve 4734 sayılı Kamu İhale Kanunu kapsamındaki kamu kurum ve kuruluşları; iş sağlığı ve güvenliği hizmetlerini, Sağlık Bakanlığına ait döner sermayeli kuruluşlardan doğrudan alabileceği gibi 4734 sayılı Kanun hükümleri çerçevesinde de alabilir. </a:t>
            </a:r>
            <a:br>
              <a:rPr lang="tr-TR" sz="1600" dirty="0"/>
            </a:br>
            <a:r>
              <a:rPr lang="tr-TR" sz="1600" dirty="0"/>
              <a:t>(3) Tam süreli işyeri hekimi görevlendirilen işyerlerinde, diğer sağlık personeli görevlendirilmesi zorunlu değildir. </a:t>
            </a:r>
            <a:br>
              <a:rPr lang="tr-TR" sz="1600" dirty="0"/>
            </a:br>
            <a:r>
              <a:rPr lang="tr-TR" sz="1600" dirty="0"/>
              <a:t>(4) </a:t>
            </a:r>
            <a:r>
              <a:rPr lang="tr-TR" sz="1600" b="1" dirty="0"/>
              <a:t>(Ek: 10/9/2014-6552/16 </a:t>
            </a:r>
            <a:r>
              <a:rPr lang="tr-TR" sz="1600" b="1" dirty="0" err="1"/>
              <a:t>md.</a:t>
            </a:r>
            <a:r>
              <a:rPr lang="tr-TR" sz="1600" b="1" dirty="0"/>
              <a:t>) </a:t>
            </a:r>
            <a:r>
              <a:rPr lang="tr-TR" sz="1600" dirty="0"/>
              <a:t>Birinci fıkranın (a) bendine göre yapılacak görevlendirme süresinin belirlenmesinde 5/6/1986 tarihli ve 3308 sayılı Mesleki Eğitim Kanunu ile 4/11/1981 tarihli ve 2547 sayılı Yükseköğretim Kanunu kapsamındaki öğrenci statüsünde olan çırak ve stajyerler, çalışan sayısının toplamına dâhil edilmez </a:t>
            </a:r>
          </a:p>
        </p:txBody>
      </p:sp>
    </p:spTree>
    <p:extLst>
      <p:ext uri="{BB962C8B-B14F-4D97-AF65-F5344CB8AC3E}">
        <p14:creationId xmlns:p14="http://schemas.microsoft.com/office/powerpoint/2010/main" val="3354278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624110"/>
            <a:ext cx="7994848" cy="6233890"/>
          </a:xfrm>
        </p:spPr>
        <p:txBody>
          <a:bodyPr>
            <a:noAutofit/>
          </a:bodyPr>
          <a:lstStyle/>
          <a:p>
            <a:r>
              <a:rPr lang="tr-TR" sz="1600" b="1" dirty="0"/>
              <a:t>İşyeri hekimleri ve iş güvenliği uzmanları </a:t>
            </a:r>
            <a:r>
              <a:rPr lang="tr-TR" sz="1600" b="1" dirty="0" smtClean="0"/>
              <a:t/>
            </a:r>
            <a:br>
              <a:rPr lang="tr-TR" sz="1600" b="1" dirty="0" smtClean="0"/>
            </a:br>
            <a:r>
              <a:rPr lang="tr-TR" sz="1600" dirty="0"/>
              <a:t/>
            </a:r>
            <a:br>
              <a:rPr lang="tr-TR" sz="1600" dirty="0"/>
            </a:br>
            <a:r>
              <a:rPr lang="tr-TR" sz="1600" b="1" dirty="0"/>
              <a:t>MADDE 8 – </a:t>
            </a:r>
            <a:r>
              <a:rPr lang="tr-TR" sz="1600" dirty="0"/>
              <a:t>(1) İşyeri hekimi ve iş güvenliği uzmanlarının hak ve yetkileri, görevlerini yerine getirmeleri nedeniyle kısıtlanamaz. Bu kişiler, görevlerini mesleğin gerektirdiği etik ilkeler ve mesleki bağımsızlık içerisinde yürütür. </a:t>
            </a:r>
            <a:br>
              <a:rPr lang="tr-TR" sz="1600" dirty="0"/>
            </a:br>
            <a:r>
              <a:rPr lang="tr-TR" sz="1600" dirty="0"/>
              <a:t>(2) </a:t>
            </a:r>
            <a:r>
              <a:rPr lang="tr-TR" sz="1600" b="1" dirty="0"/>
              <a:t>(Değişik: 4/4/2015-6645/1 </a:t>
            </a:r>
            <a:r>
              <a:rPr lang="tr-TR" sz="1600" b="1" dirty="0" err="1"/>
              <a:t>md.</a:t>
            </a:r>
            <a:r>
              <a:rPr lang="tr-TR" sz="1600" b="1" dirty="0"/>
              <a:t>) </a:t>
            </a:r>
            <a:r>
              <a:rPr lang="tr-TR" sz="1600" dirty="0"/>
              <a:t>İşverene iş sağlığı ve güvenliği ile ilgili konularda </a:t>
            </a:r>
            <a:r>
              <a:rPr lang="tr-TR" sz="1600" b="1" dirty="0"/>
              <a:t>rehberlik ve danışmanlık </a:t>
            </a:r>
            <a:r>
              <a:rPr lang="tr-TR" sz="1600" dirty="0"/>
              <a:t>yapmak üzere görevlendirilen işyeri hekimi ve iş güvenliği uzmanı, görev aldığı işyerinde göreviyle ilgili mevzuat ve teknik gelişmeleri göz önünde bulundurarak iş sağlığı ve güvenliği ile ilgili eksiklik ve aksaklıkları, tedbir ve tavsiyeleri belirler ve işverene yazılı olarak bildirir. Eksiklik ve aksaklıkların düzeltilmesinden, tedbir ve tavsiyelerin yerine getirilmesinden işveren sorumludur. Bildirilen eksiklik ve aksaklıkların acil durdurmayı gerektirmesi veya yangın, patlama, göçme, kimyasal sızıntı ve benzeri acil ve hayati tehlike arz etmesi, meslek hastalığına sebep olabilecek ortamların bulunmasına rağmen işveren tarafından gerekli tedbirlerin alınmaması hâlinde, bu durum işyeri hekimi veya iş güvenliği uzmanınca, Bakanlığın yetkili birimine, varsa yetkili sendika temsilcisine, yoksa çalışan temsilcisine bildirilir. Bildirim yapmadığı tespit edilen işyeri hekimi ve iş güvenliği uzmanının belgesi üç ay, tekrarında ise altı ay süreyle askıya alınır. Bu bildirimden dolayı işvereni tarafından işyeri hekimi veya iş güvenliği uzmanının iş sözleşmesine son verilemez ve bu kişiler hiçbir şekilde hak kaybına uğratılamaz. Aksi takdirde işveren hakkında bir yıllık sözleşme ücreti tutarından az olmamak üzere tazminata hükmedilir. İşyeri hekimi veya iş güvenliği uzmanının iş kanunları ve diğer kanunlara göre sahip olduğu hakları saklıdır. Açılan davada, kötü niyetle gerçek dışı bildirimde bulunduğu mahkeme kararıyla tespit edilen kişinin belgesi altı ay süreyle askıya alınır. </a:t>
            </a:r>
          </a:p>
        </p:txBody>
      </p:sp>
    </p:spTree>
    <p:extLst>
      <p:ext uri="{BB962C8B-B14F-4D97-AF65-F5344CB8AC3E}">
        <p14:creationId xmlns:p14="http://schemas.microsoft.com/office/powerpoint/2010/main" val="143133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1600" y="404664"/>
            <a:ext cx="7778824" cy="6233890"/>
          </a:xfrm>
        </p:spPr>
        <p:txBody>
          <a:bodyPr>
            <a:normAutofit/>
          </a:bodyPr>
          <a:lstStyle/>
          <a:p>
            <a:r>
              <a:rPr lang="tr-TR" sz="1600" dirty="0"/>
              <a:t>(3) Hizmet sunan kuruluşlar ile işyeri hekimi ve iş güvenliği uzmanları, iş sağlığı ve güvenliği hizmetlerinin yürütülmesindeki ihmallerinden dolayı, hizmet sundukları işverene karşı sorumludur. </a:t>
            </a:r>
            <a:br>
              <a:rPr lang="tr-TR" sz="1600" dirty="0"/>
            </a:br>
            <a:r>
              <a:rPr lang="tr-TR" sz="1600" dirty="0"/>
              <a:t>(4) Çalışanın ölümü veya maluliyetiyle sonuçlanacak şekilde vücut bütünlüğünün bozulmasına neden olan iş kazası veya meslek hastalığının meydana gelmesinde ihmali tespit edilen işyeri hekimi veya iş güvenliği uzmanının yetki belgesi askıya alınır. </a:t>
            </a:r>
            <a:br>
              <a:rPr lang="tr-TR" sz="1600" dirty="0"/>
            </a:br>
            <a:r>
              <a:rPr lang="tr-TR" sz="1600" dirty="0"/>
              <a:t>(5) İş güvenliği uzmanlarının görev alabilmeleri için; çok tehlikeli sınıfta yer alan işyerlerinde (A) sınıfı, tehlikeli sınıfta yer alan işyerlerinde en az (B) sınıfı, az tehlikeli sınıfta yer alan işyerlerinde ise en az (C) sınıfı iş güvenliği uzmanlığı belgesine sahip olmaları şartı aranır. Bakanlık, iş güvenliği uzmanlarının ve işyeri hekimlerinin görevlendirilmesi konusunda </a:t>
            </a:r>
            <a:r>
              <a:rPr lang="tr-TR" sz="1600" dirty="0" err="1"/>
              <a:t>sektörel</a:t>
            </a:r>
            <a:r>
              <a:rPr lang="tr-TR" sz="1600" dirty="0"/>
              <a:t> alanda özel düzenleme yapabilir. </a:t>
            </a:r>
            <a:r>
              <a:rPr lang="tr-TR" sz="1600" b="1" dirty="0"/>
              <a:t>(Ek cümle: 4/4/2015-6645/1 </a:t>
            </a:r>
            <a:r>
              <a:rPr lang="tr-TR" sz="1600" b="1" dirty="0" err="1"/>
              <a:t>md.</a:t>
            </a:r>
            <a:r>
              <a:rPr lang="tr-TR" sz="1600" b="1" dirty="0"/>
              <a:t>) </a:t>
            </a:r>
            <a:r>
              <a:rPr lang="tr-TR" sz="1600" dirty="0" err="1"/>
              <a:t>Sektörel</a:t>
            </a:r>
            <a:r>
              <a:rPr lang="tr-TR" sz="1600" dirty="0"/>
              <a:t> düzenleme çerçevesinde maden ve yapı ile diğer sektörlerde öncelikli olarak hangi meslekî unvana sahip iş güvenliği uzmanlarının görev yapacağının ve bunların yanında görev yapacak diğer mesleklere sahip iş güvenliği uzmanlarının belirlenmesine dair usul ve esaslar, Bakanlıkça belirlenir. </a:t>
            </a:r>
            <a:br>
              <a:rPr lang="tr-TR" sz="1600" dirty="0"/>
            </a:br>
            <a:r>
              <a:rPr lang="tr-TR" sz="1600" dirty="0"/>
              <a:t>(6) Belirlenen çalışma süresi nedeniyle işyeri hekimi ve iş güvenliği uzmanının tam süreli görevlendirilmesi gereken durumlarda; işveren, işyeri sağlık ve güvenlik birimi kurar. Bu durumda, çalışanların tabi olduğu kanun hükümleri saklı kalmak kaydıyla, 22/5/2003 tarihli ve 4857 sayılı İş Kanununa göre belirlenen haftalık çalışma süresi dikkate alınır. </a:t>
            </a:r>
            <a:br>
              <a:rPr lang="tr-TR" sz="1600" dirty="0"/>
            </a:br>
            <a:endParaRPr lang="tr-TR" sz="1600" dirty="0"/>
          </a:p>
        </p:txBody>
      </p:sp>
    </p:spTree>
    <p:extLst>
      <p:ext uri="{BB962C8B-B14F-4D97-AF65-F5344CB8AC3E}">
        <p14:creationId xmlns:p14="http://schemas.microsoft.com/office/powerpoint/2010/main" val="1420201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43608" y="1340768"/>
            <a:ext cx="7778824" cy="4608512"/>
          </a:xfrm>
        </p:spPr>
        <p:txBody>
          <a:bodyPr>
            <a:noAutofit/>
          </a:bodyPr>
          <a:lstStyle/>
          <a:p>
            <a:r>
              <a:rPr lang="tr-TR" sz="1600" dirty="0"/>
              <a:t>(7) Kamu kurum ve kuruluşlarında ilgili mevzuata göre çalıştırılan işyeri hekimi veya iş güvenliği uzmanı olma niteliğini haiz personel, gerekli belgeye sahip olmaları şartıyla asli görevlerinin yanında, belirlenen çalışma süresine riayet ederek çalışmakta oldukları kurumda veya ilgili personelin muvafakati ve üst yöneticinin onayı ile diğer kamu kurum ve kuruluşlarında görevlendirilebilir. Bu şekilde görevlendirilecek personele, görev yaptığı her saat için (200) gösterge rakamının memur aylık katsayısı ile çarpımı tutarında ilave ödeme, hizmet alan kurum tarafından yapılır. Bu ödemeden damga vergisi hariç herhangi bir kesinti yapılmaz. Bu durumdaki görevlendirmeye ilişkin ilave ödemelerde, günlük mesai saatlerine bağlı kalmak kaydıyla, aylık toplam seksen saatten fazla olan görevlendirmeler dikkate alınmaz. </a:t>
            </a:r>
            <a:br>
              <a:rPr lang="tr-TR" sz="1600" dirty="0"/>
            </a:br>
            <a:r>
              <a:rPr lang="tr-TR" sz="1600" dirty="0"/>
              <a:t>(8) Kamu sağlık hizmetlerinde tam süreli çalışmaya ilişkin mevzuat hükümleri saklı kalmak kaydıyla, işyeri hekimlerinin ve diğer sağlık personelinin işyeri sağlık ve güvenlik birimi ile ortak sağlık ve güvenlik birimlerinde görevlendirilmelerinde ve hizmet verilen işyerlerinde çalışanlarla sınırlı olmak üzere görevlerini yerine getirmelerinde, diğer kanunların kısıtlayıcı hükümleri uygulanmaz. </a:t>
            </a:r>
          </a:p>
        </p:txBody>
      </p:sp>
    </p:spTree>
    <p:extLst>
      <p:ext uri="{BB962C8B-B14F-4D97-AF65-F5344CB8AC3E}">
        <p14:creationId xmlns:p14="http://schemas.microsoft.com/office/powerpoint/2010/main" val="163715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9632" y="1772816"/>
            <a:ext cx="6589200" cy="3020914"/>
          </a:xfrm>
        </p:spPr>
        <p:txBody>
          <a:bodyPr>
            <a:normAutofit/>
          </a:bodyPr>
          <a:lstStyle/>
          <a:p>
            <a:r>
              <a:rPr lang="tr-TR" sz="1600" b="1" dirty="0"/>
              <a:t>Tehlike sınıfının belirlenmesi </a:t>
            </a:r>
            <a:r>
              <a:rPr lang="tr-TR" sz="1600" b="1" dirty="0" smtClean="0"/>
              <a:t/>
            </a:r>
            <a:br>
              <a:rPr lang="tr-TR" sz="1600" b="1" dirty="0" smtClean="0"/>
            </a:br>
            <a:r>
              <a:rPr lang="tr-TR" sz="1600" dirty="0"/>
              <a:t/>
            </a:r>
            <a:br>
              <a:rPr lang="tr-TR" sz="1600" dirty="0"/>
            </a:br>
            <a:r>
              <a:rPr lang="tr-TR" sz="1600" b="1" dirty="0"/>
              <a:t>MADDE 9 – </a:t>
            </a:r>
            <a:r>
              <a:rPr lang="tr-TR" sz="1600" dirty="0"/>
              <a:t>(1) İşyeri tehlike sınıfları; 31/5/2006 tarihli ve 5510 sayılı Sosyal Sigortalar ve Genel Sağlık Sigortası Kanununun 83 üncü maddesine göre belirlenen kısa vadeli sigorta kolları prim tarifesi de dikkate alınarak, İş Sağlığı ve Güvenliği Genel Müdürünün Başkanlığında ilgili taraflarca oluşturulan komisyonun görüşleri doğrultusunda, Bakanlıkça çıkarılacak tebliğ ile tespit edilir. </a:t>
            </a:r>
            <a:br>
              <a:rPr lang="tr-TR" sz="1600" dirty="0"/>
            </a:br>
            <a:r>
              <a:rPr lang="tr-TR" sz="1600" dirty="0"/>
              <a:t>(2) İşyeri tehlike sınıflarının tespitinde, o işyerinde yapılan asıl iş dikkate alınır </a:t>
            </a:r>
          </a:p>
        </p:txBody>
      </p:sp>
    </p:spTree>
    <p:extLst>
      <p:ext uri="{BB962C8B-B14F-4D97-AF65-F5344CB8AC3E}">
        <p14:creationId xmlns:p14="http://schemas.microsoft.com/office/powerpoint/2010/main" val="133190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p:cNvSpPr>
          <p:nvPr>
            <p:ph type="title"/>
          </p:nvPr>
        </p:nvSpPr>
        <p:spPr>
          <a:xfrm>
            <a:off x="539750" y="115888"/>
            <a:ext cx="8229600" cy="576262"/>
          </a:xfrm>
          <a:noFill/>
          <a:ln/>
        </p:spPr>
        <p:txBody>
          <a:bodyPr>
            <a:normAutofit fontScale="90000"/>
          </a:bodyPr>
          <a:lstStyle/>
          <a:p>
            <a:r>
              <a:rPr lang="tr-TR" sz="4000" b="1" dirty="0" smtClean="0">
                <a:solidFill>
                  <a:srgbClr val="800000"/>
                </a:solidFill>
              </a:rPr>
              <a:t>TEHLİKE SINIFLARI</a:t>
            </a:r>
          </a:p>
        </p:txBody>
      </p:sp>
      <p:sp>
        <p:nvSpPr>
          <p:cNvPr id="84994" name="Rectangle 2"/>
          <p:cNvSpPr>
            <a:spLocks noGrp="1"/>
          </p:cNvSpPr>
          <p:nvPr>
            <p:ph idx="1"/>
          </p:nvPr>
        </p:nvSpPr>
        <p:spPr>
          <a:xfrm>
            <a:off x="344487" y="1268760"/>
            <a:ext cx="8424863" cy="4608512"/>
          </a:xfrm>
        </p:spPr>
        <p:txBody>
          <a:bodyPr>
            <a:normAutofit/>
          </a:bodyPr>
          <a:lstStyle/>
          <a:p>
            <a:pPr>
              <a:lnSpc>
                <a:spcPct val="90000"/>
              </a:lnSpc>
              <a:buClr>
                <a:schemeClr val="tx1"/>
              </a:buClr>
              <a:buFont typeface="Wingdings" pitchFamily="2" charset="2"/>
              <a:buNone/>
            </a:pPr>
            <a:r>
              <a:rPr lang="tr-TR" sz="2400" dirty="0" smtClean="0"/>
              <a:t>	</a:t>
            </a:r>
            <a:r>
              <a:rPr lang="tr-TR" sz="1700" dirty="0" smtClean="0"/>
              <a:t>Genel olarak bir mal üretimine dayanmayan işler </a:t>
            </a:r>
            <a:r>
              <a:rPr lang="tr-TR" sz="1700" dirty="0" smtClean="0">
                <a:solidFill>
                  <a:srgbClr val="800000"/>
                </a:solidFill>
              </a:rPr>
              <a:t>az tehlikeli</a:t>
            </a:r>
            <a:r>
              <a:rPr lang="tr-TR" sz="1700" dirty="0" smtClean="0"/>
              <a:t> sınıfta bulunmaktadır.</a:t>
            </a:r>
          </a:p>
          <a:p>
            <a:pPr>
              <a:lnSpc>
                <a:spcPct val="90000"/>
              </a:lnSpc>
              <a:buClr>
                <a:schemeClr val="tx1"/>
              </a:buClr>
              <a:buFont typeface="Wingdings" pitchFamily="2" charset="2"/>
              <a:buNone/>
            </a:pPr>
            <a:r>
              <a:rPr lang="tr-TR" sz="1700" dirty="0" smtClean="0"/>
              <a:t>	Bunlara örnek olarak;</a:t>
            </a:r>
          </a:p>
          <a:p>
            <a:pPr>
              <a:lnSpc>
                <a:spcPct val="90000"/>
              </a:lnSpc>
              <a:buClr>
                <a:schemeClr val="tx1"/>
              </a:buClr>
              <a:buFont typeface="Wingdings" pitchFamily="2" charset="2"/>
              <a:buChar char="Ø"/>
            </a:pPr>
            <a:r>
              <a:rPr lang="tr-TR" sz="1700" dirty="0" smtClean="0"/>
              <a:t>Muhasebe ve Hukuk Büroları.</a:t>
            </a:r>
          </a:p>
          <a:p>
            <a:pPr>
              <a:lnSpc>
                <a:spcPct val="90000"/>
              </a:lnSpc>
              <a:buClr>
                <a:schemeClr val="tx1"/>
              </a:buClr>
              <a:buFont typeface="Wingdings" pitchFamily="2" charset="2"/>
              <a:buChar char="Ø"/>
            </a:pPr>
            <a:r>
              <a:rPr lang="tr-TR" sz="1700" dirty="0" smtClean="0"/>
              <a:t>Otelcilik, </a:t>
            </a:r>
          </a:p>
          <a:p>
            <a:pPr>
              <a:lnSpc>
                <a:spcPct val="90000"/>
              </a:lnSpc>
              <a:buClr>
                <a:schemeClr val="tx1"/>
              </a:buClr>
              <a:buFont typeface="Wingdings" pitchFamily="2" charset="2"/>
              <a:buChar char="Ø"/>
            </a:pPr>
            <a:r>
              <a:rPr lang="tr-TR" sz="1700" dirty="0" smtClean="0"/>
              <a:t>Otomobil alım satım işleri, </a:t>
            </a:r>
          </a:p>
          <a:p>
            <a:pPr>
              <a:lnSpc>
                <a:spcPct val="90000"/>
              </a:lnSpc>
              <a:buClr>
                <a:schemeClr val="tx1"/>
              </a:buClr>
              <a:buFont typeface="Wingdings" pitchFamily="2" charset="2"/>
              <a:buChar char="Ø"/>
            </a:pPr>
            <a:r>
              <a:rPr lang="tr-TR" sz="1700" dirty="0" smtClean="0"/>
              <a:t>Elektronik alet ticareti, </a:t>
            </a:r>
          </a:p>
          <a:p>
            <a:pPr>
              <a:lnSpc>
                <a:spcPct val="90000"/>
              </a:lnSpc>
              <a:buClr>
                <a:schemeClr val="tx1"/>
              </a:buClr>
              <a:buFont typeface="Wingdings" pitchFamily="2" charset="2"/>
              <a:buChar char="Ø"/>
            </a:pPr>
            <a:r>
              <a:rPr lang="tr-TR" sz="1700" dirty="0" smtClean="0"/>
              <a:t>Mobilya satış mağazası, </a:t>
            </a:r>
          </a:p>
          <a:p>
            <a:pPr>
              <a:lnSpc>
                <a:spcPct val="90000"/>
              </a:lnSpc>
              <a:buClr>
                <a:schemeClr val="tx1"/>
              </a:buClr>
              <a:buFont typeface="Wingdings" pitchFamily="2" charset="2"/>
              <a:buChar char="Ø"/>
            </a:pPr>
            <a:r>
              <a:rPr lang="tr-TR" sz="1700" dirty="0" smtClean="0"/>
              <a:t>Ayakkabı malzemeleri toptan ticareti, </a:t>
            </a:r>
          </a:p>
          <a:p>
            <a:pPr>
              <a:lnSpc>
                <a:spcPct val="90000"/>
              </a:lnSpc>
              <a:buClr>
                <a:schemeClr val="tx1"/>
              </a:buClr>
              <a:buFont typeface="Wingdings" pitchFamily="2" charset="2"/>
              <a:buChar char="Ø"/>
            </a:pPr>
            <a:r>
              <a:rPr lang="tr-TR" sz="1700" dirty="0" smtClean="0"/>
              <a:t>Kırtasiye, </a:t>
            </a:r>
          </a:p>
          <a:p>
            <a:pPr>
              <a:lnSpc>
                <a:spcPct val="90000"/>
              </a:lnSpc>
              <a:buClr>
                <a:schemeClr val="tx1"/>
              </a:buClr>
              <a:buFont typeface="Wingdings" pitchFamily="2" charset="2"/>
              <a:buChar char="Ø"/>
            </a:pPr>
            <a:r>
              <a:rPr lang="tr-TR" sz="1700" dirty="0" smtClean="0"/>
              <a:t>Kaldırma ve taşıma ekipmanlarının toptan ticareti …</a:t>
            </a:r>
            <a:r>
              <a:rPr lang="tr-TR" sz="1700" dirty="0" err="1" smtClean="0"/>
              <a:t>vb</a:t>
            </a:r>
            <a:endParaRPr lang="tr-TR" sz="1700" dirty="0" smtClean="0"/>
          </a:p>
        </p:txBody>
      </p:sp>
    </p:spTree>
    <p:extLst>
      <p:ext uri="{BB962C8B-B14F-4D97-AF65-F5344CB8AC3E}">
        <p14:creationId xmlns:p14="http://schemas.microsoft.com/office/powerpoint/2010/main" val="37606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4995"/>
                                        </p:tgtEl>
                                        <p:attrNameLst>
                                          <p:attrName>style.visibility</p:attrName>
                                        </p:attrNameLst>
                                      </p:cBhvr>
                                      <p:to>
                                        <p:strVal val="visible"/>
                                      </p:to>
                                    </p:set>
                                    <p:anim calcmode="lin" valueType="num">
                                      <p:cBhvr>
                                        <p:cTn id="7" dur="500" fill="hold"/>
                                        <p:tgtEl>
                                          <p:spTgt spid="84995"/>
                                        </p:tgtEl>
                                        <p:attrNameLst>
                                          <p:attrName>ppt_w</p:attrName>
                                        </p:attrNameLst>
                                      </p:cBhvr>
                                      <p:tavLst>
                                        <p:tav tm="0">
                                          <p:val>
                                            <p:fltVal val="0"/>
                                          </p:val>
                                        </p:tav>
                                        <p:tav tm="100000">
                                          <p:val>
                                            <p:strVal val="#ppt_w"/>
                                          </p:val>
                                        </p:tav>
                                      </p:tavLst>
                                    </p:anim>
                                    <p:anim calcmode="lin" valueType="num">
                                      <p:cBhvr>
                                        <p:cTn id="8" dur="500" fill="hold"/>
                                        <p:tgtEl>
                                          <p:spTgt spid="84995"/>
                                        </p:tgtEl>
                                        <p:attrNameLst>
                                          <p:attrName>ppt_h</p:attrName>
                                        </p:attrNameLst>
                                      </p:cBhvr>
                                      <p:tavLst>
                                        <p:tav tm="0">
                                          <p:val>
                                            <p:fltVal val="0"/>
                                          </p:val>
                                        </p:tav>
                                        <p:tav tm="100000">
                                          <p:val>
                                            <p:strVal val="#ppt_h"/>
                                          </p:val>
                                        </p:tav>
                                      </p:tavLst>
                                    </p:anim>
                                    <p:animEffect transition="in" filter="fade">
                                      <p:cBhvr>
                                        <p:cTn id="9" dur="500"/>
                                        <p:tgtEl>
                                          <p:spTgt spid="8499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4994">
                                            <p:txEl>
                                              <p:pRg st="0" end="0"/>
                                            </p:txEl>
                                          </p:spTgt>
                                        </p:tgtEl>
                                        <p:attrNameLst>
                                          <p:attrName>style.visibility</p:attrName>
                                        </p:attrNameLst>
                                      </p:cBhvr>
                                      <p:to>
                                        <p:strVal val="visible"/>
                                      </p:to>
                                    </p:set>
                                    <p:anim calcmode="lin" valueType="num">
                                      <p:cBhvr>
                                        <p:cTn id="14" dur="500" fill="hold"/>
                                        <p:tgtEl>
                                          <p:spTgt spid="8499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4994">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499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4994">
                                            <p:txEl>
                                              <p:pRg st="1" end="1"/>
                                            </p:txEl>
                                          </p:spTgt>
                                        </p:tgtEl>
                                        <p:attrNameLst>
                                          <p:attrName>style.visibility</p:attrName>
                                        </p:attrNameLst>
                                      </p:cBhvr>
                                      <p:to>
                                        <p:strVal val="visible"/>
                                      </p:to>
                                    </p:set>
                                    <p:anim calcmode="lin" valueType="num">
                                      <p:cBhvr>
                                        <p:cTn id="21" dur="500" fill="hold"/>
                                        <p:tgtEl>
                                          <p:spTgt spid="84994">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4994">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499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4994">
                                            <p:txEl>
                                              <p:pRg st="2" end="2"/>
                                            </p:txEl>
                                          </p:spTgt>
                                        </p:tgtEl>
                                        <p:attrNameLst>
                                          <p:attrName>style.visibility</p:attrName>
                                        </p:attrNameLst>
                                      </p:cBhvr>
                                      <p:to>
                                        <p:strVal val="visible"/>
                                      </p:to>
                                    </p:set>
                                    <p:anim calcmode="lin" valueType="num">
                                      <p:cBhvr>
                                        <p:cTn id="28" dur="500" fill="hold"/>
                                        <p:tgtEl>
                                          <p:spTgt spid="84994">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4994">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499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4994">
                                            <p:txEl>
                                              <p:pRg st="3" end="3"/>
                                            </p:txEl>
                                          </p:spTgt>
                                        </p:tgtEl>
                                        <p:attrNameLst>
                                          <p:attrName>style.visibility</p:attrName>
                                        </p:attrNameLst>
                                      </p:cBhvr>
                                      <p:to>
                                        <p:strVal val="visible"/>
                                      </p:to>
                                    </p:set>
                                    <p:anim calcmode="lin" valueType="num">
                                      <p:cBhvr>
                                        <p:cTn id="35" dur="500" fill="hold"/>
                                        <p:tgtEl>
                                          <p:spTgt spid="84994">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84994">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8499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4994">
                                            <p:txEl>
                                              <p:pRg st="4" end="4"/>
                                            </p:txEl>
                                          </p:spTgt>
                                        </p:tgtEl>
                                        <p:attrNameLst>
                                          <p:attrName>style.visibility</p:attrName>
                                        </p:attrNameLst>
                                      </p:cBhvr>
                                      <p:to>
                                        <p:strVal val="visible"/>
                                      </p:to>
                                    </p:set>
                                    <p:anim calcmode="lin" valueType="num">
                                      <p:cBhvr>
                                        <p:cTn id="42" dur="500" fill="hold"/>
                                        <p:tgtEl>
                                          <p:spTgt spid="84994">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84994">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84994">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4994">
                                            <p:txEl>
                                              <p:pRg st="5" end="5"/>
                                            </p:txEl>
                                          </p:spTgt>
                                        </p:tgtEl>
                                        <p:attrNameLst>
                                          <p:attrName>style.visibility</p:attrName>
                                        </p:attrNameLst>
                                      </p:cBhvr>
                                      <p:to>
                                        <p:strVal val="visible"/>
                                      </p:to>
                                    </p:set>
                                    <p:anim calcmode="lin" valueType="num">
                                      <p:cBhvr>
                                        <p:cTn id="49" dur="500" fill="hold"/>
                                        <p:tgtEl>
                                          <p:spTgt spid="84994">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84994">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84994">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84994">
                                            <p:txEl>
                                              <p:pRg st="6" end="6"/>
                                            </p:txEl>
                                          </p:spTgt>
                                        </p:tgtEl>
                                        <p:attrNameLst>
                                          <p:attrName>style.visibility</p:attrName>
                                        </p:attrNameLst>
                                      </p:cBhvr>
                                      <p:to>
                                        <p:strVal val="visible"/>
                                      </p:to>
                                    </p:set>
                                    <p:anim calcmode="lin" valueType="num">
                                      <p:cBhvr>
                                        <p:cTn id="56" dur="500" fill="hold"/>
                                        <p:tgtEl>
                                          <p:spTgt spid="84994">
                                            <p:txEl>
                                              <p:pRg st="6" end="6"/>
                                            </p:txEl>
                                          </p:spTgt>
                                        </p:tgtEl>
                                        <p:attrNameLst>
                                          <p:attrName>ppt_w</p:attrName>
                                        </p:attrNameLst>
                                      </p:cBhvr>
                                      <p:tavLst>
                                        <p:tav tm="0">
                                          <p:val>
                                            <p:fltVal val="0"/>
                                          </p:val>
                                        </p:tav>
                                        <p:tav tm="100000">
                                          <p:val>
                                            <p:strVal val="#ppt_w"/>
                                          </p:val>
                                        </p:tav>
                                      </p:tavLst>
                                    </p:anim>
                                    <p:anim calcmode="lin" valueType="num">
                                      <p:cBhvr>
                                        <p:cTn id="57" dur="500" fill="hold"/>
                                        <p:tgtEl>
                                          <p:spTgt spid="84994">
                                            <p:txEl>
                                              <p:pRg st="6" end="6"/>
                                            </p:txEl>
                                          </p:spTgt>
                                        </p:tgtEl>
                                        <p:attrNameLst>
                                          <p:attrName>ppt_h</p:attrName>
                                        </p:attrNameLst>
                                      </p:cBhvr>
                                      <p:tavLst>
                                        <p:tav tm="0">
                                          <p:val>
                                            <p:fltVal val="0"/>
                                          </p:val>
                                        </p:tav>
                                        <p:tav tm="100000">
                                          <p:val>
                                            <p:strVal val="#ppt_h"/>
                                          </p:val>
                                        </p:tav>
                                      </p:tavLst>
                                    </p:anim>
                                    <p:animEffect transition="in" filter="fade">
                                      <p:cBhvr>
                                        <p:cTn id="58" dur="500"/>
                                        <p:tgtEl>
                                          <p:spTgt spid="84994">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84994">
                                            <p:txEl>
                                              <p:pRg st="7" end="7"/>
                                            </p:txEl>
                                          </p:spTgt>
                                        </p:tgtEl>
                                        <p:attrNameLst>
                                          <p:attrName>style.visibility</p:attrName>
                                        </p:attrNameLst>
                                      </p:cBhvr>
                                      <p:to>
                                        <p:strVal val="visible"/>
                                      </p:to>
                                    </p:set>
                                    <p:anim calcmode="lin" valueType="num">
                                      <p:cBhvr>
                                        <p:cTn id="63" dur="500" fill="hold"/>
                                        <p:tgtEl>
                                          <p:spTgt spid="84994">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84994">
                                            <p:txEl>
                                              <p:pRg st="7" end="7"/>
                                            </p:txEl>
                                          </p:spTgt>
                                        </p:tgtEl>
                                        <p:attrNameLst>
                                          <p:attrName>ppt_h</p:attrName>
                                        </p:attrNameLst>
                                      </p:cBhvr>
                                      <p:tavLst>
                                        <p:tav tm="0">
                                          <p:val>
                                            <p:fltVal val="0"/>
                                          </p:val>
                                        </p:tav>
                                        <p:tav tm="100000">
                                          <p:val>
                                            <p:strVal val="#ppt_h"/>
                                          </p:val>
                                        </p:tav>
                                      </p:tavLst>
                                    </p:anim>
                                    <p:animEffect transition="in" filter="fade">
                                      <p:cBhvr>
                                        <p:cTn id="65" dur="500"/>
                                        <p:tgtEl>
                                          <p:spTgt spid="84994">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4994">
                                            <p:txEl>
                                              <p:pRg st="8" end="8"/>
                                            </p:txEl>
                                          </p:spTgt>
                                        </p:tgtEl>
                                        <p:attrNameLst>
                                          <p:attrName>style.visibility</p:attrName>
                                        </p:attrNameLst>
                                      </p:cBhvr>
                                      <p:to>
                                        <p:strVal val="visible"/>
                                      </p:to>
                                    </p:set>
                                    <p:anim calcmode="lin" valueType="num">
                                      <p:cBhvr>
                                        <p:cTn id="70" dur="500" fill="hold"/>
                                        <p:tgtEl>
                                          <p:spTgt spid="84994">
                                            <p:txEl>
                                              <p:pRg st="8" end="8"/>
                                            </p:txEl>
                                          </p:spTgt>
                                        </p:tgtEl>
                                        <p:attrNameLst>
                                          <p:attrName>ppt_w</p:attrName>
                                        </p:attrNameLst>
                                      </p:cBhvr>
                                      <p:tavLst>
                                        <p:tav tm="0">
                                          <p:val>
                                            <p:fltVal val="0"/>
                                          </p:val>
                                        </p:tav>
                                        <p:tav tm="100000">
                                          <p:val>
                                            <p:strVal val="#ppt_w"/>
                                          </p:val>
                                        </p:tav>
                                      </p:tavLst>
                                    </p:anim>
                                    <p:anim calcmode="lin" valueType="num">
                                      <p:cBhvr>
                                        <p:cTn id="71" dur="500" fill="hold"/>
                                        <p:tgtEl>
                                          <p:spTgt spid="84994">
                                            <p:txEl>
                                              <p:pRg st="8" end="8"/>
                                            </p:txEl>
                                          </p:spTgt>
                                        </p:tgtEl>
                                        <p:attrNameLst>
                                          <p:attrName>ppt_h</p:attrName>
                                        </p:attrNameLst>
                                      </p:cBhvr>
                                      <p:tavLst>
                                        <p:tav tm="0">
                                          <p:val>
                                            <p:fltVal val="0"/>
                                          </p:val>
                                        </p:tav>
                                        <p:tav tm="100000">
                                          <p:val>
                                            <p:strVal val="#ppt_h"/>
                                          </p:val>
                                        </p:tav>
                                      </p:tavLst>
                                    </p:anim>
                                    <p:animEffect transition="in" filter="fade">
                                      <p:cBhvr>
                                        <p:cTn id="72" dur="500"/>
                                        <p:tgtEl>
                                          <p:spTgt spid="84994">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84994">
                                            <p:txEl>
                                              <p:pRg st="9" end="9"/>
                                            </p:txEl>
                                          </p:spTgt>
                                        </p:tgtEl>
                                        <p:attrNameLst>
                                          <p:attrName>style.visibility</p:attrName>
                                        </p:attrNameLst>
                                      </p:cBhvr>
                                      <p:to>
                                        <p:strVal val="visible"/>
                                      </p:to>
                                    </p:set>
                                    <p:anim calcmode="lin" valueType="num">
                                      <p:cBhvr>
                                        <p:cTn id="77" dur="500" fill="hold"/>
                                        <p:tgtEl>
                                          <p:spTgt spid="84994">
                                            <p:txEl>
                                              <p:pRg st="9" end="9"/>
                                            </p:txEl>
                                          </p:spTgt>
                                        </p:tgtEl>
                                        <p:attrNameLst>
                                          <p:attrName>ppt_w</p:attrName>
                                        </p:attrNameLst>
                                      </p:cBhvr>
                                      <p:tavLst>
                                        <p:tav tm="0">
                                          <p:val>
                                            <p:fltVal val="0"/>
                                          </p:val>
                                        </p:tav>
                                        <p:tav tm="100000">
                                          <p:val>
                                            <p:strVal val="#ppt_w"/>
                                          </p:val>
                                        </p:tav>
                                      </p:tavLst>
                                    </p:anim>
                                    <p:anim calcmode="lin" valueType="num">
                                      <p:cBhvr>
                                        <p:cTn id="78" dur="500" fill="hold"/>
                                        <p:tgtEl>
                                          <p:spTgt spid="84994">
                                            <p:txEl>
                                              <p:pRg st="9" end="9"/>
                                            </p:txEl>
                                          </p:spTgt>
                                        </p:tgtEl>
                                        <p:attrNameLst>
                                          <p:attrName>ppt_h</p:attrName>
                                        </p:attrNameLst>
                                      </p:cBhvr>
                                      <p:tavLst>
                                        <p:tav tm="0">
                                          <p:val>
                                            <p:fltVal val="0"/>
                                          </p:val>
                                        </p:tav>
                                        <p:tav tm="100000">
                                          <p:val>
                                            <p:strVal val="#ppt_h"/>
                                          </p:val>
                                        </p:tav>
                                      </p:tavLst>
                                    </p:anim>
                                    <p:animEffect transition="in" filter="fade">
                                      <p:cBhvr>
                                        <p:cTn id="79" dur="500"/>
                                        <p:tgtEl>
                                          <p:spTgt spid="8499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animBg="1"/>
      <p:bldP spid="84994" grpId="0" build="p"/>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p:cNvSpPr>
          <p:nvPr>
            <p:ph type="title"/>
          </p:nvPr>
        </p:nvSpPr>
        <p:spPr>
          <a:xfrm>
            <a:off x="539750" y="115888"/>
            <a:ext cx="8229600" cy="576262"/>
          </a:xfrm>
          <a:noFill/>
          <a:ln/>
        </p:spPr>
        <p:txBody>
          <a:bodyPr>
            <a:normAutofit fontScale="90000"/>
          </a:bodyPr>
          <a:lstStyle/>
          <a:p>
            <a:r>
              <a:rPr lang="tr-TR" sz="4000" b="1" smtClean="0">
                <a:solidFill>
                  <a:srgbClr val="800000"/>
                </a:solidFill>
              </a:rPr>
              <a:t>TEHLİKE SINIFLARI</a:t>
            </a:r>
          </a:p>
        </p:txBody>
      </p:sp>
      <p:sp>
        <p:nvSpPr>
          <p:cNvPr id="88066" name="Rectangle 2"/>
          <p:cNvSpPr>
            <a:spLocks noGrp="1"/>
          </p:cNvSpPr>
          <p:nvPr>
            <p:ph idx="1"/>
          </p:nvPr>
        </p:nvSpPr>
        <p:spPr>
          <a:xfrm>
            <a:off x="468313" y="1773238"/>
            <a:ext cx="8424862" cy="3313112"/>
          </a:xfrm>
        </p:spPr>
        <p:txBody>
          <a:bodyPr>
            <a:normAutofit/>
          </a:bodyPr>
          <a:lstStyle/>
          <a:p>
            <a:pPr>
              <a:buClr>
                <a:schemeClr val="tx1"/>
              </a:buClr>
              <a:buFont typeface="Wingdings" pitchFamily="2" charset="2"/>
              <a:buNone/>
            </a:pPr>
            <a:r>
              <a:rPr lang="tr-TR" sz="2800" dirty="0" smtClean="0"/>
              <a:t>	</a:t>
            </a:r>
            <a:r>
              <a:rPr lang="tr-TR" sz="1900" dirty="0" smtClean="0"/>
              <a:t>Genel olarak </a:t>
            </a:r>
            <a:r>
              <a:rPr lang="tr-TR" sz="1900" dirty="0" smtClean="0">
                <a:solidFill>
                  <a:srgbClr val="800000"/>
                </a:solidFill>
              </a:rPr>
              <a:t>imalata</a:t>
            </a:r>
            <a:r>
              <a:rPr lang="tr-TR" sz="1900" dirty="0" smtClean="0"/>
              <a:t> dayanan işler </a:t>
            </a:r>
            <a:r>
              <a:rPr lang="tr-TR" sz="1900" dirty="0" smtClean="0">
                <a:solidFill>
                  <a:srgbClr val="800000"/>
                </a:solidFill>
              </a:rPr>
              <a:t>tehlikeli</a:t>
            </a:r>
            <a:r>
              <a:rPr lang="tr-TR" sz="1900" dirty="0" smtClean="0"/>
              <a:t> sınıfta bulunmaktadır. </a:t>
            </a:r>
          </a:p>
          <a:p>
            <a:pPr>
              <a:buClr>
                <a:schemeClr val="tx1"/>
              </a:buClr>
              <a:buFont typeface="Wingdings" pitchFamily="2" charset="2"/>
              <a:buNone/>
            </a:pPr>
            <a:r>
              <a:rPr lang="tr-TR" sz="1900" dirty="0" smtClean="0"/>
              <a:t>	Bunlara örnek olarak;</a:t>
            </a:r>
          </a:p>
          <a:p>
            <a:pPr>
              <a:buClr>
                <a:schemeClr val="tx1"/>
              </a:buClr>
              <a:buFont typeface="Wingdings" pitchFamily="2" charset="2"/>
              <a:buChar char="Ø"/>
            </a:pPr>
            <a:r>
              <a:rPr lang="tr-TR" sz="1900" dirty="0" smtClean="0"/>
              <a:t>Metallerin makinede işlenmesi (torna </a:t>
            </a:r>
            <a:r>
              <a:rPr lang="tr-TR" sz="1900" dirty="0" err="1" smtClean="0"/>
              <a:t>tesfiye</a:t>
            </a:r>
            <a:r>
              <a:rPr lang="tr-TR" sz="1900" dirty="0" smtClean="0"/>
              <a:t> işleri, metal parçaları delme vs.), </a:t>
            </a:r>
          </a:p>
          <a:p>
            <a:pPr>
              <a:buClr>
                <a:schemeClr val="tx1"/>
              </a:buClr>
              <a:buFont typeface="Wingdings" pitchFamily="2" charset="2"/>
              <a:buChar char="Ø"/>
            </a:pPr>
            <a:r>
              <a:rPr lang="tr-TR" sz="1900" dirty="0" smtClean="0"/>
              <a:t>Gıda ve içeceklerin endüstriyel olarak hazırlanması, </a:t>
            </a:r>
          </a:p>
          <a:p>
            <a:pPr>
              <a:buClr>
                <a:schemeClr val="tx1"/>
              </a:buClr>
              <a:buFont typeface="Wingdings" pitchFamily="2" charset="2"/>
              <a:buChar char="Ø"/>
            </a:pPr>
            <a:r>
              <a:rPr lang="tr-TR" sz="1900" dirty="0" smtClean="0"/>
              <a:t>Mutfak ve büro mobilyası, sandalye imalatı, </a:t>
            </a:r>
          </a:p>
          <a:p>
            <a:pPr>
              <a:buClr>
                <a:schemeClr val="tx1"/>
              </a:buClr>
              <a:buFont typeface="Wingdings" pitchFamily="2" charset="2"/>
              <a:buChar char="Ø"/>
            </a:pPr>
            <a:r>
              <a:rPr lang="tr-TR" sz="1900" dirty="0" smtClean="0"/>
              <a:t>Makine ve ekipman imalatı…</a:t>
            </a:r>
          </a:p>
          <a:p>
            <a:pPr>
              <a:buClr>
                <a:schemeClr val="tx1"/>
              </a:buClr>
              <a:buFont typeface="Wingdings" pitchFamily="2" charset="2"/>
              <a:buNone/>
            </a:pPr>
            <a:endParaRPr lang="tr-TR" dirty="0" smtClean="0"/>
          </a:p>
        </p:txBody>
      </p:sp>
    </p:spTree>
    <p:extLst>
      <p:ext uri="{BB962C8B-B14F-4D97-AF65-F5344CB8AC3E}">
        <p14:creationId xmlns:p14="http://schemas.microsoft.com/office/powerpoint/2010/main" val="340239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8067"/>
                                        </p:tgtEl>
                                        <p:attrNameLst>
                                          <p:attrName>style.visibility</p:attrName>
                                        </p:attrNameLst>
                                      </p:cBhvr>
                                      <p:to>
                                        <p:strVal val="visible"/>
                                      </p:to>
                                    </p:set>
                                    <p:anim calcmode="lin" valueType="num">
                                      <p:cBhvr>
                                        <p:cTn id="7" dur="500" fill="hold"/>
                                        <p:tgtEl>
                                          <p:spTgt spid="88067"/>
                                        </p:tgtEl>
                                        <p:attrNameLst>
                                          <p:attrName>ppt_w</p:attrName>
                                        </p:attrNameLst>
                                      </p:cBhvr>
                                      <p:tavLst>
                                        <p:tav tm="0">
                                          <p:val>
                                            <p:fltVal val="0"/>
                                          </p:val>
                                        </p:tav>
                                        <p:tav tm="100000">
                                          <p:val>
                                            <p:strVal val="#ppt_w"/>
                                          </p:val>
                                        </p:tav>
                                      </p:tavLst>
                                    </p:anim>
                                    <p:anim calcmode="lin" valueType="num">
                                      <p:cBhvr>
                                        <p:cTn id="8" dur="500" fill="hold"/>
                                        <p:tgtEl>
                                          <p:spTgt spid="88067"/>
                                        </p:tgtEl>
                                        <p:attrNameLst>
                                          <p:attrName>ppt_h</p:attrName>
                                        </p:attrNameLst>
                                      </p:cBhvr>
                                      <p:tavLst>
                                        <p:tav tm="0">
                                          <p:val>
                                            <p:fltVal val="0"/>
                                          </p:val>
                                        </p:tav>
                                        <p:tav tm="100000">
                                          <p:val>
                                            <p:strVal val="#ppt_h"/>
                                          </p:val>
                                        </p:tav>
                                      </p:tavLst>
                                    </p:anim>
                                    <p:animEffect transition="in" filter="fade">
                                      <p:cBhvr>
                                        <p:cTn id="9" dur="500"/>
                                        <p:tgtEl>
                                          <p:spTgt spid="8806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8066">
                                            <p:txEl>
                                              <p:pRg st="0" end="0"/>
                                            </p:txEl>
                                          </p:spTgt>
                                        </p:tgtEl>
                                        <p:attrNameLst>
                                          <p:attrName>style.visibility</p:attrName>
                                        </p:attrNameLst>
                                      </p:cBhvr>
                                      <p:to>
                                        <p:strVal val="visible"/>
                                      </p:to>
                                    </p:set>
                                    <p:anim calcmode="lin" valueType="num">
                                      <p:cBhvr>
                                        <p:cTn id="14" dur="500" fill="hold"/>
                                        <p:tgtEl>
                                          <p:spTgt spid="8806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806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806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8066">
                                            <p:txEl>
                                              <p:pRg st="1" end="1"/>
                                            </p:txEl>
                                          </p:spTgt>
                                        </p:tgtEl>
                                        <p:attrNameLst>
                                          <p:attrName>style.visibility</p:attrName>
                                        </p:attrNameLst>
                                      </p:cBhvr>
                                      <p:to>
                                        <p:strVal val="visible"/>
                                      </p:to>
                                    </p:set>
                                    <p:anim calcmode="lin" valueType="num">
                                      <p:cBhvr>
                                        <p:cTn id="21" dur="500" fill="hold"/>
                                        <p:tgtEl>
                                          <p:spTgt spid="88066">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8066">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806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8066">
                                            <p:txEl>
                                              <p:pRg st="2" end="2"/>
                                            </p:txEl>
                                          </p:spTgt>
                                        </p:tgtEl>
                                        <p:attrNameLst>
                                          <p:attrName>style.visibility</p:attrName>
                                        </p:attrNameLst>
                                      </p:cBhvr>
                                      <p:to>
                                        <p:strVal val="visible"/>
                                      </p:to>
                                    </p:set>
                                    <p:anim calcmode="lin" valueType="num">
                                      <p:cBhvr>
                                        <p:cTn id="28" dur="500" fill="hold"/>
                                        <p:tgtEl>
                                          <p:spTgt spid="88066">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8066">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8066">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8066">
                                            <p:txEl>
                                              <p:pRg st="3" end="3"/>
                                            </p:txEl>
                                          </p:spTgt>
                                        </p:tgtEl>
                                        <p:attrNameLst>
                                          <p:attrName>style.visibility</p:attrName>
                                        </p:attrNameLst>
                                      </p:cBhvr>
                                      <p:to>
                                        <p:strVal val="visible"/>
                                      </p:to>
                                    </p:set>
                                    <p:anim calcmode="lin" valueType="num">
                                      <p:cBhvr>
                                        <p:cTn id="35" dur="500" fill="hold"/>
                                        <p:tgtEl>
                                          <p:spTgt spid="88066">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88066">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88066">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8066">
                                            <p:txEl>
                                              <p:pRg st="4" end="4"/>
                                            </p:txEl>
                                          </p:spTgt>
                                        </p:tgtEl>
                                        <p:attrNameLst>
                                          <p:attrName>style.visibility</p:attrName>
                                        </p:attrNameLst>
                                      </p:cBhvr>
                                      <p:to>
                                        <p:strVal val="visible"/>
                                      </p:to>
                                    </p:set>
                                    <p:anim calcmode="lin" valueType="num">
                                      <p:cBhvr>
                                        <p:cTn id="42" dur="500" fill="hold"/>
                                        <p:tgtEl>
                                          <p:spTgt spid="88066">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88066">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88066">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8066">
                                            <p:txEl>
                                              <p:pRg st="5" end="5"/>
                                            </p:txEl>
                                          </p:spTgt>
                                        </p:tgtEl>
                                        <p:attrNameLst>
                                          <p:attrName>style.visibility</p:attrName>
                                        </p:attrNameLst>
                                      </p:cBhvr>
                                      <p:to>
                                        <p:strVal val="visible"/>
                                      </p:to>
                                    </p:set>
                                    <p:anim calcmode="lin" valueType="num">
                                      <p:cBhvr>
                                        <p:cTn id="49" dur="500" fill="hold"/>
                                        <p:tgtEl>
                                          <p:spTgt spid="88066">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88066">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880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animBg="1"/>
      <p:bldP spid="88066" grpId="0" build="p"/>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p:cNvSpPr>
          <p:nvPr>
            <p:ph type="title"/>
          </p:nvPr>
        </p:nvSpPr>
        <p:spPr>
          <a:xfrm>
            <a:off x="539750" y="115888"/>
            <a:ext cx="8229600" cy="576262"/>
          </a:xfrm>
          <a:noFill/>
          <a:ln/>
        </p:spPr>
        <p:txBody>
          <a:bodyPr>
            <a:normAutofit fontScale="90000"/>
          </a:bodyPr>
          <a:lstStyle/>
          <a:p>
            <a:r>
              <a:rPr lang="tr-TR" sz="4000" b="1" dirty="0" smtClean="0">
                <a:solidFill>
                  <a:srgbClr val="800000"/>
                </a:solidFill>
              </a:rPr>
              <a:t>TEHLİKE SINIFLARI</a:t>
            </a:r>
          </a:p>
        </p:txBody>
      </p:sp>
      <p:sp>
        <p:nvSpPr>
          <p:cNvPr id="89090" name="Rectangle 2"/>
          <p:cNvSpPr>
            <a:spLocks noGrp="1"/>
          </p:cNvSpPr>
          <p:nvPr>
            <p:ph idx="1"/>
          </p:nvPr>
        </p:nvSpPr>
        <p:spPr>
          <a:xfrm>
            <a:off x="468313" y="1773238"/>
            <a:ext cx="8424862" cy="4679950"/>
          </a:xfrm>
        </p:spPr>
        <p:txBody>
          <a:bodyPr>
            <a:normAutofit/>
          </a:bodyPr>
          <a:lstStyle/>
          <a:p>
            <a:pPr>
              <a:lnSpc>
                <a:spcPct val="90000"/>
              </a:lnSpc>
              <a:buClr>
                <a:schemeClr val="tx1"/>
              </a:buClr>
              <a:buFont typeface="Wingdings" pitchFamily="2" charset="2"/>
              <a:buNone/>
            </a:pPr>
            <a:r>
              <a:rPr lang="tr-TR" sz="2800" dirty="0" smtClean="0"/>
              <a:t>	</a:t>
            </a:r>
            <a:r>
              <a:rPr lang="tr-TR" sz="1600" dirty="0" smtClean="0"/>
              <a:t>Bazı sektörlerdeki işlerin </a:t>
            </a:r>
            <a:r>
              <a:rPr lang="tr-TR" sz="1600" dirty="0" smtClean="0">
                <a:solidFill>
                  <a:srgbClr val="993366"/>
                </a:solidFill>
              </a:rPr>
              <a:t>bir bölümü</a:t>
            </a:r>
            <a:r>
              <a:rPr lang="tr-TR" sz="1600" dirty="0" smtClean="0"/>
              <a:t> ise </a:t>
            </a:r>
            <a:r>
              <a:rPr lang="tr-TR" sz="1600" b="1" dirty="0" smtClean="0"/>
              <a:t>çok tehlikelidir. </a:t>
            </a:r>
          </a:p>
          <a:p>
            <a:pPr>
              <a:lnSpc>
                <a:spcPct val="90000"/>
              </a:lnSpc>
              <a:buClr>
                <a:schemeClr val="tx1"/>
              </a:buClr>
              <a:buFont typeface="Wingdings" pitchFamily="2" charset="2"/>
              <a:buNone/>
            </a:pPr>
            <a:r>
              <a:rPr lang="tr-TR" sz="1600" dirty="0" smtClean="0"/>
              <a:t>	Bunlara örnek olarak;</a:t>
            </a:r>
          </a:p>
          <a:p>
            <a:pPr>
              <a:lnSpc>
                <a:spcPct val="90000"/>
              </a:lnSpc>
              <a:buClr>
                <a:schemeClr val="tx1"/>
              </a:buClr>
              <a:buFont typeface="Wingdings" pitchFamily="2" charset="2"/>
              <a:buNone/>
            </a:pPr>
            <a:r>
              <a:rPr lang="tr-TR" sz="1600" dirty="0" smtClean="0"/>
              <a:t>	- İnşaat sektörü</a:t>
            </a:r>
          </a:p>
          <a:p>
            <a:pPr>
              <a:lnSpc>
                <a:spcPct val="90000"/>
              </a:lnSpc>
              <a:buClr>
                <a:schemeClr val="tx1"/>
              </a:buClr>
              <a:buFont typeface="Wingdings" pitchFamily="2" charset="2"/>
              <a:buNone/>
            </a:pPr>
            <a:r>
              <a:rPr lang="tr-TR" sz="1600" dirty="0" smtClean="0"/>
              <a:t>	- Kimya sektörü</a:t>
            </a:r>
          </a:p>
          <a:p>
            <a:pPr>
              <a:lnSpc>
                <a:spcPct val="90000"/>
              </a:lnSpc>
              <a:buClr>
                <a:schemeClr val="tx1"/>
              </a:buClr>
              <a:buFont typeface="Wingdings" pitchFamily="2" charset="2"/>
              <a:buNone/>
            </a:pPr>
            <a:r>
              <a:rPr lang="tr-TR" sz="1600" dirty="0" smtClean="0"/>
              <a:t>	- Akaryakıt ve LPG istasyonları</a:t>
            </a:r>
          </a:p>
          <a:p>
            <a:pPr>
              <a:lnSpc>
                <a:spcPct val="90000"/>
              </a:lnSpc>
              <a:buClr>
                <a:schemeClr val="tx1"/>
              </a:buClr>
              <a:buFont typeface="Wingdings" pitchFamily="2" charset="2"/>
              <a:buNone/>
            </a:pPr>
            <a:r>
              <a:rPr lang="tr-TR" sz="1600" dirty="0" smtClean="0"/>
              <a:t>	- Madencilik</a:t>
            </a:r>
          </a:p>
          <a:p>
            <a:pPr>
              <a:lnSpc>
                <a:spcPct val="90000"/>
              </a:lnSpc>
              <a:buClr>
                <a:schemeClr val="tx1"/>
              </a:buClr>
              <a:buFont typeface="Wingdings" pitchFamily="2" charset="2"/>
              <a:buNone/>
            </a:pPr>
            <a:r>
              <a:rPr lang="tr-TR" sz="1600" dirty="0" smtClean="0"/>
              <a:t>	- Dökümcülük</a:t>
            </a:r>
          </a:p>
          <a:p>
            <a:pPr>
              <a:lnSpc>
                <a:spcPct val="90000"/>
              </a:lnSpc>
              <a:buClr>
                <a:schemeClr val="tx1"/>
              </a:buClr>
              <a:buFont typeface="Wingdings" pitchFamily="2" charset="2"/>
              <a:buNone/>
            </a:pPr>
            <a:r>
              <a:rPr lang="tr-TR" sz="1600" dirty="0" smtClean="0"/>
              <a:t>	- Elektrik üretimi, iletimi, dağıtımı</a:t>
            </a:r>
          </a:p>
          <a:p>
            <a:pPr>
              <a:lnSpc>
                <a:spcPct val="90000"/>
              </a:lnSpc>
              <a:buClr>
                <a:schemeClr val="tx1"/>
              </a:buClr>
              <a:buFont typeface="Wingdings" pitchFamily="2" charset="2"/>
              <a:buNone/>
            </a:pPr>
            <a:r>
              <a:rPr lang="tr-TR" sz="1600" dirty="0" smtClean="0"/>
              <a:t>	- Tarımsal ilaçların üretimi…</a:t>
            </a:r>
            <a:r>
              <a:rPr lang="tr-TR" sz="1600" dirty="0" err="1" smtClean="0"/>
              <a:t>vb</a:t>
            </a:r>
            <a:endParaRPr lang="tr-TR" sz="1600" dirty="0" smtClean="0"/>
          </a:p>
        </p:txBody>
      </p:sp>
    </p:spTree>
    <p:extLst>
      <p:ext uri="{BB962C8B-B14F-4D97-AF65-F5344CB8AC3E}">
        <p14:creationId xmlns:p14="http://schemas.microsoft.com/office/powerpoint/2010/main" val="1427993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9091"/>
                                        </p:tgtEl>
                                        <p:attrNameLst>
                                          <p:attrName>style.visibility</p:attrName>
                                        </p:attrNameLst>
                                      </p:cBhvr>
                                      <p:to>
                                        <p:strVal val="visible"/>
                                      </p:to>
                                    </p:set>
                                    <p:anim calcmode="lin" valueType="num">
                                      <p:cBhvr>
                                        <p:cTn id="7" dur="500" fill="hold"/>
                                        <p:tgtEl>
                                          <p:spTgt spid="89091"/>
                                        </p:tgtEl>
                                        <p:attrNameLst>
                                          <p:attrName>ppt_w</p:attrName>
                                        </p:attrNameLst>
                                      </p:cBhvr>
                                      <p:tavLst>
                                        <p:tav tm="0">
                                          <p:val>
                                            <p:fltVal val="0"/>
                                          </p:val>
                                        </p:tav>
                                        <p:tav tm="100000">
                                          <p:val>
                                            <p:strVal val="#ppt_w"/>
                                          </p:val>
                                        </p:tav>
                                      </p:tavLst>
                                    </p:anim>
                                    <p:anim calcmode="lin" valueType="num">
                                      <p:cBhvr>
                                        <p:cTn id="8" dur="500" fill="hold"/>
                                        <p:tgtEl>
                                          <p:spTgt spid="89091"/>
                                        </p:tgtEl>
                                        <p:attrNameLst>
                                          <p:attrName>ppt_h</p:attrName>
                                        </p:attrNameLst>
                                      </p:cBhvr>
                                      <p:tavLst>
                                        <p:tav tm="0">
                                          <p:val>
                                            <p:fltVal val="0"/>
                                          </p:val>
                                        </p:tav>
                                        <p:tav tm="100000">
                                          <p:val>
                                            <p:strVal val="#ppt_h"/>
                                          </p:val>
                                        </p:tav>
                                      </p:tavLst>
                                    </p:anim>
                                    <p:animEffect transition="in" filter="fade">
                                      <p:cBhvr>
                                        <p:cTn id="9" dur="500"/>
                                        <p:tgtEl>
                                          <p:spTgt spid="8909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9090">
                                            <p:txEl>
                                              <p:pRg st="0" end="0"/>
                                            </p:txEl>
                                          </p:spTgt>
                                        </p:tgtEl>
                                        <p:attrNameLst>
                                          <p:attrName>style.visibility</p:attrName>
                                        </p:attrNameLst>
                                      </p:cBhvr>
                                      <p:to>
                                        <p:strVal val="visible"/>
                                      </p:to>
                                    </p:set>
                                    <p:anim calcmode="lin" valueType="num">
                                      <p:cBhvr>
                                        <p:cTn id="14" dur="500" fill="hold"/>
                                        <p:tgtEl>
                                          <p:spTgt spid="8909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909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909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9090">
                                            <p:txEl>
                                              <p:pRg st="1" end="1"/>
                                            </p:txEl>
                                          </p:spTgt>
                                        </p:tgtEl>
                                        <p:attrNameLst>
                                          <p:attrName>style.visibility</p:attrName>
                                        </p:attrNameLst>
                                      </p:cBhvr>
                                      <p:to>
                                        <p:strVal val="visible"/>
                                      </p:to>
                                    </p:set>
                                    <p:anim calcmode="lin" valueType="num">
                                      <p:cBhvr>
                                        <p:cTn id="21" dur="500" fill="hold"/>
                                        <p:tgtEl>
                                          <p:spTgt spid="8909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9090">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9090">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9090">
                                            <p:txEl>
                                              <p:pRg st="2" end="2"/>
                                            </p:txEl>
                                          </p:spTgt>
                                        </p:tgtEl>
                                        <p:attrNameLst>
                                          <p:attrName>style.visibility</p:attrName>
                                        </p:attrNameLst>
                                      </p:cBhvr>
                                      <p:to>
                                        <p:strVal val="visible"/>
                                      </p:to>
                                    </p:set>
                                    <p:anim calcmode="lin" valueType="num">
                                      <p:cBhvr>
                                        <p:cTn id="28" dur="500" fill="hold"/>
                                        <p:tgtEl>
                                          <p:spTgt spid="89090">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9090">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9090">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9090">
                                            <p:txEl>
                                              <p:pRg st="3" end="3"/>
                                            </p:txEl>
                                          </p:spTgt>
                                        </p:tgtEl>
                                        <p:attrNameLst>
                                          <p:attrName>style.visibility</p:attrName>
                                        </p:attrNameLst>
                                      </p:cBhvr>
                                      <p:to>
                                        <p:strVal val="visible"/>
                                      </p:to>
                                    </p:set>
                                    <p:anim calcmode="lin" valueType="num">
                                      <p:cBhvr>
                                        <p:cTn id="35" dur="500" fill="hold"/>
                                        <p:tgtEl>
                                          <p:spTgt spid="89090">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89090">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8909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9090">
                                            <p:txEl>
                                              <p:pRg st="4" end="4"/>
                                            </p:txEl>
                                          </p:spTgt>
                                        </p:tgtEl>
                                        <p:attrNameLst>
                                          <p:attrName>style.visibility</p:attrName>
                                        </p:attrNameLst>
                                      </p:cBhvr>
                                      <p:to>
                                        <p:strVal val="visible"/>
                                      </p:to>
                                    </p:set>
                                    <p:anim calcmode="lin" valueType="num">
                                      <p:cBhvr>
                                        <p:cTn id="42" dur="500" fill="hold"/>
                                        <p:tgtEl>
                                          <p:spTgt spid="89090">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89090">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89090">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9090">
                                            <p:txEl>
                                              <p:pRg st="5" end="5"/>
                                            </p:txEl>
                                          </p:spTgt>
                                        </p:tgtEl>
                                        <p:attrNameLst>
                                          <p:attrName>style.visibility</p:attrName>
                                        </p:attrNameLst>
                                      </p:cBhvr>
                                      <p:to>
                                        <p:strVal val="visible"/>
                                      </p:to>
                                    </p:set>
                                    <p:anim calcmode="lin" valueType="num">
                                      <p:cBhvr>
                                        <p:cTn id="49" dur="500" fill="hold"/>
                                        <p:tgtEl>
                                          <p:spTgt spid="89090">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89090">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89090">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89090">
                                            <p:txEl>
                                              <p:pRg st="6" end="6"/>
                                            </p:txEl>
                                          </p:spTgt>
                                        </p:tgtEl>
                                        <p:attrNameLst>
                                          <p:attrName>style.visibility</p:attrName>
                                        </p:attrNameLst>
                                      </p:cBhvr>
                                      <p:to>
                                        <p:strVal val="visible"/>
                                      </p:to>
                                    </p:set>
                                    <p:anim calcmode="lin" valueType="num">
                                      <p:cBhvr>
                                        <p:cTn id="56" dur="500" fill="hold"/>
                                        <p:tgtEl>
                                          <p:spTgt spid="89090">
                                            <p:txEl>
                                              <p:pRg st="6" end="6"/>
                                            </p:txEl>
                                          </p:spTgt>
                                        </p:tgtEl>
                                        <p:attrNameLst>
                                          <p:attrName>ppt_w</p:attrName>
                                        </p:attrNameLst>
                                      </p:cBhvr>
                                      <p:tavLst>
                                        <p:tav tm="0">
                                          <p:val>
                                            <p:fltVal val="0"/>
                                          </p:val>
                                        </p:tav>
                                        <p:tav tm="100000">
                                          <p:val>
                                            <p:strVal val="#ppt_w"/>
                                          </p:val>
                                        </p:tav>
                                      </p:tavLst>
                                    </p:anim>
                                    <p:anim calcmode="lin" valueType="num">
                                      <p:cBhvr>
                                        <p:cTn id="57" dur="500" fill="hold"/>
                                        <p:tgtEl>
                                          <p:spTgt spid="89090">
                                            <p:txEl>
                                              <p:pRg st="6" end="6"/>
                                            </p:txEl>
                                          </p:spTgt>
                                        </p:tgtEl>
                                        <p:attrNameLst>
                                          <p:attrName>ppt_h</p:attrName>
                                        </p:attrNameLst>
                                      </p:cBhvr>
                                      <p:tavLst>
                                        <p:tav tm="0">
                                          <p:val>
                                            <p:fltVal val="0"/>
                                          </p:val>
                                        </p:tav>
                                        <p:tav tm="100000">
                                          <p:val>
                                            <p:strVal val="#ppt_h"/>
                                          </p:val>
                                        </p:tav>
                                      </p:tavLst>
                                    </p:anim>
                                    <p:animEffect transition="in" filter="fade">
                                      <p:cBhvr>
                                        <p:cTn id="58" dur="500"/>
                                        <p:tgtEl>
                                          <p:spTgt spid="89090">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89090">
                                            <p:txEl>
                                              <p:pRg st="7" end="7"/>
                                            </p:txEl>
                                          </p:spTgt>
                                        </p:tgtEl>
                                        <p:attrNameLst>
                                          <p:attrName>style.visibility</p:attrName>
                                        </p:attrNameLst>
                                      </p:cBhvr>
                                      <p:to>
                                        <p:strVal val="visible"/>
                                      </p:to>
                                    </p:set>
                                    <p:anim calcmode="lin" valueType="num">
                                      <p:cBhvr>
                                        <p:cTn id="63" dur="500" fill="hold"/>
                                        <p:tgtEl>
                                          <p:spTgt spid="89090">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89090">
                                            <p:txEl>
                                              <p:pRg st="7" end="7"/>
                                            </p:txEl>
                                          </p:spTgt>
                                        </p:tgtEl>
                                        <p:attrNameLst>
                                          <p:attrName>ppt_h</p:attrName>
                                        </p:attrNameLst>
                                      </p:cBhvr>
                                      <p:tavLst>
                                        <p:tav tm="0">
                                          <p:val>
                                            <p:fltVal val="0"/>
                                          </p:val>
                                        </p:tav>
                                        <p:tav tm="100000">
                                          <p:val>
                                            <p:strVal val="#ppt_h"/>
                                          </p:val>
                                        </p:tav>
                                      </p:tavLst>
                                    </p:anim>
                                    <p:animEffect transition="in" filter="fade">
                                      <p:cBhvr>
                                        <p:cTn id="65" dur="500"/>
                                        <p:tgtEl>
                                          <p:spTgt spid="89090">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9090">
                                            <p:txEl>
                                              <p:pRg st="8" end="8"/>
                                            </p:txEl>
                                          </p:spTgt>
                                        </p:tgtEl>
                                        <p:attrNameLst>
                                          <p:attrName>style.visibility</p:attrName>
                                        </p:attrNameLst>
                                      </p:cBhvr>
                                      <p:to>
                                        <p:strVal val="visible"/>
                                      </p:to>
                                    </p:set>
                                    <p:anim calcmode="lin" valueType="num">
                                      <p:cBhvr>
                                        <p:cTn id="70" dur="500" fill="hold"/>
                                        <p:tgtEl>
                                          <p:spTgt spid="89090">
                                            <p:txEl>
                                              <p:pRg st="8" end="8"/>
                                            </p:txEl>
                                          </p:spTgt>
                                        </p:tgtEl>
                                        <p:attrNameLst>
                                          <p:attrName>ppt_w</p:attrName>
                                        </p:attrNameLst>
                                      </p:cBhvr>
                                      <p:tavLst>
                                        <p:tav tm="0">
                                          <p:val>
                                            <p:fltVal val="0"/>
                                          </p:val>
                                        </p:tav>
                                        <p:tav tm="100000">
                                          <p:val>
                                            <p:strVal val="#ppt_w"/>
                                          </p:val>
                                        </p:tav>
                                      </p:tavLst>
                                    </p:anim>
                                    <p:anim calcmode="lin" valueType="num">
                                      <p:cBhvr>
                                        <p:cTn id="71" dur="500" fill="hold"/>
                                        <p:tgtEl>
                                          <p:spTgt spid="89090">
                                            <p:txEl>
                                              <p:pRg st="8" end="8"/>
                                            </p:txEl>
                                          </p:spTgt>
                                        </p:tgtEl>
                                        <p:attrNameLst>
                                          <p:attrName>ppt_h</p:attrName>
                                        </p:attrNameLst>
                                      </p:cBhvr>
                                      <p:tavLst>
                                        <p:tav tm="0">
                                          <p:val>
                                            <p:fltVal val="0"/>
                                          </p:val>
                                        </p:tav>
                                        <p:tav tm="100000">
                                          <p:val>
                                            <p:strVal val="#ppt_h"/>
                                          </p:val>
                                        </p:tav>
                                      </p:tavLst>
                                    </p:anim>
                                    <p:animEffect transition="in" filter="fade">
                                      <p:cBhvr>
                                        <p:cTn id="72" dur="500"/>
                                        <p:tgtEl>
                                          <p:spTgt spid="8909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animBg="1"/>
      <p:bldP spid="89090" grpId="0" build="p"/>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624110"/>
            <a:ext cx="7922840" cy="6045250"/>
          </a:xfrm>
        </p:spPr>
        <p:txBody>
          <a:bodyPr>
            <a:noAutofit/>
          </a:bodyPr>
          <a:lstStyle/>
          <a:p>
            <a:r>
              <a:rPr lang="tr-TR" sz="1600" b="1" dirty="0"/>
              <a:t>Risk değerlendirmesi, kontrol, ölçüm ve araştırma </a:t>
            </a:r>
            <a:r>
              <a:rPr lang="tr-TR" sz="1600" b="1" dirty="0" smtClean="0"/>
              <a:t/>
            </a:r>
            <a:br>
              <a:rPr lang="tr-TR" sz="1600" b="1" dirty="0" smtClean="0"/>
            </a:br>
            <a:r>
              <a:rPr lang="tr-TR" sz="1600" dirty="0"/>
              <a:t/>
            </a:r>
            <a:br>
              <a:rPr lang="tr-TR" sz="1600" dirty="0"/>
            </a:br>
            <a:r>
              <a:rPr lang="tr-TR" sz="1600" b="1" dirty="0"/>
              <a:t>MADDE 10 – </a:t>
            </a:r>
            <a:r>
              <a:rPr lang="tr-TR" sz="1600" dirty="0"/>
              <a:t>(1) İşveren, iş sağlığı ve güvenliği yönünden risk değerlendirmesi yapmak veya yaptırmakla yükümlüdür. Risk değerlendirmesi yapılırken aşağıdaki hususlar dikkate alınır: </a:t>
            </a:r>
            <a:br>
              <a:rPr lang="tr-TR" sz="1600" dirty="0"/>
            </a:br>
            <a:r>
              <a:rPr lang="tr-TR" sz="1600" dirty="0"/>
              <a:t>a) Belirli risklerden etkilenecek çalışanların durumu. </a:t>
            </a:r>
            <a:br>
              <a:rPr lang="tr-TR" sz="1600" dirty="0"/>
            </a:br>
            <a:r>
              <a:rPr lang="tr-TR" sz="1600" dirty="0"/>
              <a:t>b) Kullanılacak iş ekipmanı ile kimyasal madde ve müstahzarların seçimi. </a:t>
            </a:r>
            <a:br>
              <a:rPr lang="tr-TR" sz="1600" dirty="0"/>
            </a:br>
            <a:r>
              <a:rPr lang="tr-TR" sz="1600" dirty="0"/>
              <a:t>c) İşyerinin tertip ve düzeni. </a:t>
            </a:r>
            <a:br>
              <a:rPr lang="tr-TR" sz="1600" dirty="0"/>
            </a:br>
            <a:r>
              <a:rPr lang="tr-TR" sz="1600" dirty="0"/>
              <a:t>ç) Genç, yaşlı, engelli, gebe veya emziren çalışanlar gibi özel politika gerektiren gruplar ile kadın çalışanların durumu. </a:t>
            </a:r>
            <a:br>
              <a:rPr lang="tr-TR" sz="1600" dirty="0"/>
            </a:br>
            <a:r>
              <a:rPr lang="tr-TR" sz="1600" dirty="0"/>
              <a:t>(2) İşveren, yapılacak risk değerlendirmesi sonucu alınacak iş sağlığı ve güvenliği tedbirleri ile kullanılması gereken koruyucu donanım veya ekipmanı belirler. </a:t>
            </a:r>
            <a:br>
              <a:rPr lang="tr-TR" sz="1600" dirty="0"/>
            </a:br>
            <a:r>
              <a:rPr lang="tr-TR" sz="1600" dirty="0"/>
              <a:t>(3) İşyerinde uygulanacak iş sağlığı ve güvenliği tedbirleri, çalışma şekilleri ve üretim yöntemleri; çalışanların sağlık ve güvenlik yönünden korunma düzeyini yükseltecek ve işyerinin idari yapılanmasının her kademesinde uygulanabilir nitelikte olmalıdır. </a:t>
            </a:r>
            <a:br>
              <a:rPr lang="tr-TR" sz="1600" dirty="0"/>
            </a:br>
            <a:r>
              <a:rPr lang="tr-TR" sz="1600" dirty="0"/>
              <a:t>(4) İşveren, iş sağlığı ve güvenliği yönünden çalışma ortamına ve çalışanların bu ortamda maruz kaldığı risklerin belirlenmesine yönelik gerekli kontrol, ölçüm, inceleme ve araştırmaların yapılmasını sağlar. </a:t>
            </a:r>
          </a:p>
        </p:txBody>
      </p:sp>
    </p:spTree>
    <p:extLst>
      <p:ext uri="{BB962C8B-B14F-4D97-AF65-F5344CB8AC3E}">
        <p14:creationId xmlns:p14="http://schemas.microsoft.com/office/powerpoint/2010/main" val="343919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dirty="0" smtClean="0">
                <a:solidFill>
                  <a:srgbClr val="3333CC"/>
                </a:solidFill>
              </a:rPr>
              <a:t>Tam Süreli İş Sözleşmesi;</a:t>
            </a:r>
          </a:p>
          <a:p>
            <a:pPr eaLnBrk="1" hangingPunct="1">
              <a:buFont typeface="Wingdings" pitchFamily="2" charset="2"/>
              <a:buNone/>
            </a:pPr>
            <a:r>
              <a:rPr lang="tr-TR" sz="2400" dirty="0" smtClean="0">
                <a:solidFill>
                  <a:srgbClr val="3333CC"/>
                </a:solidFill>
              </a:rPr>
              <a:t>İşyerinde tam süreli çalıştırılan işçiyle yapılan iş</a:t>
            </a:r>
          </a:p>
          <a:p>
            <a:pPr eaLnBrk="1" hangingPunct="1">
              <a:buFont typeface="Wingdings" pitchFamily="2" charset="2"/>
              <a:buNone/>
            </a:pPr>
            <a:r>
              <a:rPr lang="tr-TR" sz="2400" dirty="0" smtClean="0">
                <a:solidFill>
                  <a:srgbClr val="3333CC"/>
                </a:solidFill>
              </a:rPr>
              <a:t>sözleşmesidir.</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r>
              <a:rPr lang="tr-TR" dirty="0" smtClean="0">
                <a:solidFill>
                  <a:srgbClr val="3333CC"/>
                </a:solidFill>
              </a:rPr>
              <a:t>Kısmi Süreli İş Sözleşmesi;</a:t>
            </a:r>
          </a:p>
          <a:p>
            <a:pPr eaLnBrk="1" hangingPunct="1">
              <a:buFont typeface="Wingdings" pitchFamily="2" charset="2"/>
              <a:buNone/>
            </a:pPr>
            <a:r>
              <a:rPr lang="tr-TR" sz="2400" dirty="0" smtClean="0">
                <a:solidFill>
                  <a:srgbClr val="3333CC"/>
                </a:solidFill>
              </a:rPr>
              <a:t>İşçinin normal haftalık çalışma süresinin, tam süreli iş</a:t>
            </a:r>
          </a:p>
          <a:p>
            <a:pPr eaLnBrk="1" hangingPunct="1">
              <a:buFont typeface="Wingdings" pitchFamily="2" charset="2"/>
              <a:buNone/>
            </a:pPr>
            <a:r>
              <a:rPr lang="tr-TR" sz="2400" dirty="0" smtClean="0">
                <a:solidFill>
                  <a:srgbClr val="3333CC"/>
                </a:solidFill>
              </a:rPr>
              <a:t>sözleşmesiyle çalışan emsal işçiye göre en fazla</a:t>
            </a:r>
          </a:p>
          <a:p>
            <a:pPr eaLnBrk="1" hangingPunct="1">
              <a:buFont typeface="Wingdings" pitchFamily="2" charset="2"/>
              <a:buNone/>
            </a:pPr>
            <a:r>
              <a:rPr lang="tr-TR" sz="2400" dirty="0" smtClean="0">
                <a:solidFill>
                  <a:srgbClr val="3333CC"/>
                </a:solidFill>
              </a:rPr>
              <a:t>2/3 oranına kadar</a:t>
            </a:r>
            <a:r>
              <a:rPr lang="tr-TR" sz="2400" b="1" dirty="0" smtClean="0">
                <a:solidFill>
                  <a:srgbClr val="3333CC"/>
                </a:solidFill>
              </a:rPr>
              <a:t> </a:t>
            </a:r>
            <a:r>
              <a:rPr lang="tr-TR" sz="2400" dirty="0" smtClean="0">
                <a:solidFill>
                  <a:srgbClr val="3333CC"/>
                </a:solidFill>
              </a:rPr>
              <a:t>belirlenmesi durumunda sözleşme</a:t>
            </a:r>
          </a:p>
          <a:p>
            <a:pPr eaLnBrk="1" hangingPunct="1">
              <a:buFont typeface="Wingdings" pitchFamily="2" charset="2"/>
              <a:buNone/>
            </a:pPr>
            <a:r>
              <a:rPr lang="tr-TR" sz="2400" dirty="0" smtClean="0">
                <a:solidFill>
                  <a:srgbClr val="3333CC"/>
                </a:solidFill>
              </a:rPr>
              <a:t>kısmi süreli iş sözleşmesidir. (aylık </a:t>
            </a:r>
            <a:r>
              <a:rPr lang="tr-TR" sz="2400" dirty="0" err="1" smtClean="0">
                <a:solidFill>
                  <a:srgbClr val="3333CC"/>
                </a:solidFill>
              </a:rPr>
              <a:t>max</a:t>
            </a:r>
            <a:r>
              <a:rPr lang="tr-TR" sz="2400" dirty="0" smtClean="0">
                <a:solidFill>
                  <a:srgbClr val="3333CC"/>
                </a:solidFill>
              </a:rPr>
              <a:t> 150 saat)</a:t>
            </a:r>
          </a:p>
          <a:p>
            <a:pPr eaLnBrk="1" hangingPunct="1">
              <a:buFont typeface="Wingdings" pitchFamily="2" charset="2"/>
              <a:buNone/>
            </a:pPr>
            <a:endParaRPr lang="en-US" sz="2400" dirty="0" smtClean="0">
              <a:solidFill>
                <a:srgbClr val="3333CC"/>
              </a:solidFill>
            </a:endParaRP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624110"/>
            <a:ext cx="7634808" cy="5325170"/>
          </a:xfrm>
        </p:spPr>
        <p:txBody>
          <a:bodyPr>
            <a:normAutofit/>
          </a:bodyPr>
          <a:lstStyle/>
          <a:p>
            <a:r>
              <a:rPr lang="tr-TR" sz="1600" b="1" dirty="0"/>
              <a:t>Acil durum planları, yangınla mücadele ve ilk yardım </a:t>
            </a:r>
            <a:r>
              <a:rPr lang="tr-TR" sz="1600" b="1" dirty="0" smtClean="0"/>
              <a:t/>
            </a:r>
            <a:br>
              <a:rPr lang="tr-TR" sz="1600" b="1" dirty="0" smtClean="0"/>
            </a:br>
            <a:r>
              <a:rPr lang="tr-TR" sz="1600" dirty="0"/>
              <a:t/>
            </a:r>
            <a:br>
              <a:rPr lang="tr-TR" sz="1600" dirty="0"/>
            </a:br>
            <a:r>
              <a:rPr lang="tr-TR" sz="1600" b="1" dirty="0"/>
              <a:t>MADDE 11 – </a:t>
            </a:r>
            <a:r>
              <a:rPr lang="tr-TR" sz="1600" dirty="0"/>
              <a:t>(1) İşveren; </a:t>
            </a:r>
            <a:br>
              <a:rPr lang="tr-TR" sz="1600" dirty="0"/>
            </a:br>
            <a:r>
              <a:rPr lang="tr-TR" sz="1600" dirty="0"/>
              <a:t>a) Çalışma ortamı, kullanılan maddeler, iş ekipmanı ile çevre şartlarını dikkate alarak meydana gelebilecek acil durumları önceden değerlendirerek, çalışanları ve çalışma çevresini etkilemesi mümkün ve muhtemel acil durumları belirler ve bunların olumsuz etkilerini önleyici ve sınırlandırıcı tedbirleri alır. </a:t>
            </a:r>
            <a:br>
              <a:rPr lang="tr-TR" sz="1600" dirty="0"/>
            </a:br>
            <a:r>
              <a:rPr lang="tr-TR" sz="1600" dirty="0"/>
              <a:t>b) Acil durumların olumsuz etkilerinden korunmak üzere gerekli ölçüm ve değerlendirmeleri yapar, acil durum planlarını hazırlar. </a:t>
            </a:r>
            <a:br>
              <a:rPr lang="tr-TR" sz="1600" dirty="0"/>
            </a:br>
            <a:r>
              <a:rPr lang="tr-TR" sz="1600" dirty="0"/>
              <a:t>c) Acil durumlarla mücadele için işyerinin büyüklüğü ve taşıdığı özel tehlikeler, yapılan işin niteliği, çalışan sayısı ile işyerinde bulunan diğer kişileri dikkate alarak; önleme, koruma, tahliye, yangınla mücadele, ilk yardım ve benzeri konularda uygun donanıma sahip ve bu konularda eğitimli yeterli sayıda kişiyi görevlendirir, araç ve gereçleri sağlayarak eğitim ve tatbikatları yaptırır ve ekiplerin her zaman hazır bulunmalarını sağlar. </a:t>
            </a:r>
            <a:br>
              <a:rPr lang="tr-TR" sz="1600" dirty="0"/>
            </a:br>
            <a:r>
              <a:rPr lang="tr-TR" sz="1600" dirty="0"/>
              <a:t>ç) Özellikle ilk yardım, acil tıbbi müdahale, kurtarma ve yangınla mücadele konularında, işyeri dışındaki kuruluşlarla irtibatı sağlayacak gerekli düzenlemeleri yapar. </a:t>
            </a:r>
          </a:p>
        </p:txBody>
      </p:sp>
    </p:spTree>
    <p:extLst>
      <p:ext uri="{BB962C8B-B14F-4D97-AF65-F5344CB8AC3E}">
        <p14:creationId xmlns:p14="http://schemas.microsoft.com/office/powerpoint/2010/main" val="161796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584" y="1196752"/>
            <a:ext cx="7922840" cy="5037138"/>
          </a:xfrm>
        </p:spPr>
        <p:txBody>
          <a:bodyPr>
            <a:normAutofit/>
          </a:bodyPr>
          <a:lstStyle/>
          <a:p>
            <a:r>
              <a:rPr lang="tr-TR" sz="1600" b="1" dirty="0"/>
              <a:t>Tahliye </a:t>
            </a:r>
            <a:r>
              <a:rPr lang="tr-TR" sz="1600" b="1" dirty="0" smtClean="0"/>
              <a:t/>
            </a:r>
            <a:br>
              <a:rPr lang="tr-TR" sz="1600" b="1" dirty="0" smtClean="0"/>
            </a:br>
            <a:r>
              <a:rPr lang="tr-TR" sz="1600" dirty="0"/>
              <a:t/>
            </a:r>
            <a:br>
              <a:rPr lang="tr-TR" sz="1600" dirty="0"/>
            </a:br>
            <a:r>
              <a:rPr lang="tr-TR" sz="1600" b="1" dirty="0"/>
              <a:t>MADDE 12 – </a:t>
            </a:r>
            <a:r>
              <a:rPr lang="tr-TR" sz="1600" dirty="0"/>
              <a:t>(1) Ciddi, yakın ve önlenemeyen tehlikenin meydana gelmesi durumunda işveren; </a:t>
            </a:r>
            <a:br>
              <a:rPr lang="tr-TR" sz="1600" dirty="0"/>
            </a:br>
            <a:r>
              <a:rPr lang="tr-TR" sz="1600" dirty="0"/>
              <a:t>a) Çalışanların işi bırakarak derhal çalışma yerlerinden ayrılıp güvenli bir yere gidebilmeleri için, önceden gerekli düzenlemeleri yapar ve çalışanlara gerekli talimatları verir. </a:t>
            </a:r>
            <a:br>
              <a:rPr lang="tr-TR" sz="1600" dirty="0"/>
            </a:br>
            <a:r>
              <a:rPr lang="tr-TR" sz="1600" dirty="0"/>
              <a:t>b) Durumun devam etmesi hâlinde, zorunluluk olmadıkça, gerekli donanıma sahip ve özel olarak görevlendirilenler dışındaki çalışanlardan işlerine devam etmelerini isteyemez. </a:t>
            </a:r>
            <a:br>
              <a:rPr lang="tr-TR" sz="1600" dirty="0"/>
            </a:br>
            <a:r>
              <a:rPr lang="tr-TR" sz="1600" dirty="0"/>
              <a:t>(2) İşveren, çalışanların kendileri veya diğer kişilerin güvenliği için ciddi ve yakın bir tehlike ile karşılaştıkları ve amirine hemen haber veremedikleri durumlarda; istenmeyen sonuçların önlenmesi için, bilgileri ve mevcut teknik donanımları çerçevesinde müdahale edebilmelerine imkân sağlar. Böyle bir durumda çalışanlar, ihmal veya dikkatsiz davranışları olmadıkça yaptıkları müdahaleden dolayı sorumlu tutulamaz. </a:t>
            </a:r>
          </a:p>
        </p:txBody>
      </p:sp>
    </p:spTree>
    <p:extLst>
      <p:ext uri="{BB962C8B-B14F-4D97-AF65-F5344CB8AC3E}">
        <p14:creationId xmlns:p14="http://schemas.microsoft.com/office/powerpoint/2010/main" val="697217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404664"/>
            <a:ext cx="8317392" cy="5904656"/>
          </a:xfrm>
        </p:spPr>
        <p:txBody>
          <a:bodyPr>
            <a:normAutofit/>
          </a:bodyPr>
          <a:lstStyle/>
          <a:p>
            <a:r>
              <a:rPr lang="tr-TR" sz="1600" b="1" dirty="0"/>
              <a:t>Çalışmaktan kaçınma hakkı </a:t>
            </a:r>
            <a:r>
              <a:rPr lang="tr-TR" sz="1600" b="1" dirty="0" smtClean="0"/>
              <a:t/>
            </a:r>
            <a:br>
              <a:rPr lang="tr-TR" sz="1600" b="1" dirty="0" smtClean="0"/>
            </a:br>
            <a:r>
              <a:rPr lang="tr-TR" sz="1600" dirty="0"/>
              <a:t/>
            </a:r>
            <a:br>
              <a:rPr lang="tr-TR" sz="1600" dirty="0"/>
            </a:br>
            <a:r>
              <a:rPr lang="tr-TR" sz="1600" b="1" dirty="0"/>
              <a:t>MADDE 13 – </a:t>
            </a:r>
            <a:r>
              <a:rPr lang="tr-TR" sz="1600" dirty="0"/>
              <a:t>(1) Ciddi ve yakın tehlike ile karşı karşıya kalan çalışanlar kurula, kurulun bulunmadığı işyerlerinde ise işverene başvurarak durumun tespit edilmesini ve gerekli tedbirlerin alınmasına karar verilmesini talep edebilir. Kurul acilen toplanarak, işveren ise derhâl kararını verir ve durumu tutanakla tespit eder. Karar, çalışana ve çalışan temsilcisine yazılı olarak bildirilir. </a:t>
            </a:r>
            <a:br>
              <a:rPr lang="tr-TR" sz="1600" dirty="0"/>
            </a:br>
            <a:r>
              <a:rPr lang="tr-TR" sz="1600" dirty="0"/>
              <a:t>(2) Kurul veya işverenin çalışanın talebi yönünde karar vermesi hâlinde çalışan, gerekli tedbirler alınıncaya kadar çalışmaktan kaçınabilir. Çalışanların çalışmaktan kaçındığı dönemdeki ücreti ile kanunlardan ve iş sözleşmesinden doğan diğer hakları saklıdır. </a:t>
            </a:r>
            <a:br>
              <a:rPr lang="tr-TR" sz="1600" dirty="0"/>
            </a:br>
            <a:r>
              <a:rPr lang="tr-TR" sz="1600" dirty="0"/>
              <a:t>(3) Çalışanlar ciddi ve yakın tehlikenin önlenemez olduğu durumlarda birinci fıkradaki usule uymak zorunda olmaksızın işyerini veya tehlikeli bölgeyi terk ederek belirlenen güvenli yere gider. Çalışanların bu hareketlerinden dolayı hakları kısıtlanamaz. </a:t>
            </a:r>
            <a:r>
              <a:rPr lang="tr-TR" sz="1600" dirty="0" smtClean="0"/>
              <a:t/>
            </a:r>
            <a:br>
              <a:rPr lang="tr-TR" sz="1600" dirty="0" smtClean="0"/>
            </a:br>
            <a:r>
              <a:rPr lang="tr-TR" sz="1600" dirty="0"/>
              <a:t>(4) İş sözleşmesiyle çalışanlar, talep etmelerine rağmen gerekli tedbirlerin alınmadığı durumlarda, tabi oldukları kanun hükümlerine göre iş sözleşmelerini feshedebilir. Toplu sözleşme veya toplu iş sözleşmesi ile çalışan kamu personeli, bu maddeye göre çalışmadığı dönemde fiilen çalışmış sayılır. </a:t>
            </a:r>
            <a:br>
              <a:rPr lang="tr-TR" sz="1600" dirty="0"/>
            </a:br>
            <a:r>
              <a:rPr lang="tr-TR" sz="1600" dirty="0"/>
              <a:t>(5) Bu Kanunun 25 inci maddesine göre işyerinde işin durdurulması hâlinde, bu madde hükümleri uygulanmaz. </a:t>
            </a:r>
          </a:p>
        </p:txBody>
      </p:sp>
    </p:spTree>
    <p:extLst>
      <p:ext uri="{BB962C8B-B14F-4D97-AF65-F5344CB8AC3E}">
        <p14:creationId xmlns:p14="http://schemas.microsoft.com/office/powerpoint/2010/main" val="116198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624110"/>
            <a:ext cx="7922840" cy="5613202"/>
          </a:xfrm>
        </p:spPr>
        <p:txBody>
          <a:bodyPr>
            <a:normAutofit/>
          </a:bodyPr>
          <a:lstStyle/>
          <a:p>
            <a:r>
              <a:rPr lang="tr-TR" sz="1600" b="1" dirty="0"/>
              <a:t>İş kazası ve meslek hastalıklarının kayıt ve bildirimi </a:t>
            </a:r>
            <a:r>
              <a:rPr lang="tr-TR" sz="1600" b="1" dirty="0" smtClean="0"/>
              <a:t/>
            </a:r>
            <a:br>
              <a:rPr lang="tr-TR" sz="1600" b="1" dirty="0" smtClean="0"/>
            </a:br>
            <a:r>
              <a:rPr lang="tr-TR" sz="1600" dirty="0"/>
              <a:t/>
            </a:r>
            <a:br>
              <a:rPr lang="tr-TR" sz="1600" dirty="0"/>
            </a:br>
            <a:r>
              <a:rPr lang="tr-TR" sz="1600" b="1" dirty="0"/>
              <a:t>MADDE 14 – </a:t>
            </a:r>
            <a:r>
              <a:rPr lang="tr-TR" sz="1600" dirty="0"/>
              <a:t>(1) İşveren; </a:t>
            </a:r>
            <a:br>
              <a:rPr lang="tr-TR" sz="1600" dirty="0"/>
            </a:br>
            <a:r>
              <a:rPr lang="tr-TR" sz="1600" dirty="0"/>
              <a:t>a) Bütün iş kazalarının ve meslek hastalıklarının kaydını tutar, gerekli incelemeleri yaparak bunlar ile ilgili raporları düzenler. </a:t>
            </a:r>
            <a:br>
              <a:rPr lang="tr-TR" sz="1600" dirty="0"/>
            </a:br>
            <a:r>
              <a:rPr lang="tr-TR" sz="1600" dirty="0"/>
              <a:t>b) İşyerinde meydana gelen ancak yaralanma veya ölüme neden olmadığı halde işyeri ya da iş ekipmanının zarara uğramasına yol açan veya çalışan, işyeri ya da iş ekipmanını zarara uğratma potansiyeli olan olayları inceleyerek bunlar ile ilgili raporları düzenler. </a:t>
            </a:r>
            <a:br>
              <a:rPr lang="tr-TR" sz="1600" dirty="0"/>
            </a:br>
            <a:r>
              <a:rPr lang="tr-TR" sz="1600" dirty="0"/>
              <a:t>(2) İşveren, aşağıdaki hallerde belirtilen sürede Sosyal Güvenlik Kurumuna bildirimde bulunur: </a:t>
            </a:r>
            <a:br>
              <a:rPr lang="tr-TR" sz="1600" dirty="0"/>
            </a:br>
            <a:r>
              <a:rPr lang="tr-TR" sz="1600" dirty="0"/>
              <a:t>a) İş kazalarını kazadan sonraki üç iş günü içinde. </a:t>
            </a:r>
            <a:br>
              <a:rPr lang="tr-TR" sz="1600" dirty="0"/>
            </a:br>
            <a:r>
              <a:rPr lang="tr-TR" sz="1600" dirty="0"/>
              <a:t>b) Sağlık hizmeti sunucuları veya işyeri hekimi tarafından kendisine bildirilen meslek hastalıklarını, öğrendiği tarihten itibaren üç iş günü içinde. </a:t>
            </a:r>
            <a:br>
              <a:rPr lang="tr-TR" sz="1600" dirty="0"/>
            </a:br>
            <a:r>
              <a:rPr lang="tr-TR" sz="1600" dirty="0"/>
              <a:t>(3) İşyeri hekimi veya sağlık hizmeti sunucuları; meslek hastalığı ön tanısı koydukları vakaları, Sosyal Güvenlik Kurumu tarafından yetkilendirilen sağlık hizmeti sunucularına sevk eder. </a:t>
            </a:r>
            <a:br>
              <a:rPr lang="tr-TR" sz="1600" dirty="0"/>
            </a:br>
            <a:r>
              <a:rPr lang="tr-TR" sz="1600" dirty="0"/>
              <a:t>(4) Sağlık hizmeti sunucuları kendilerine intikal eden iş kazalarını, yetkilendirilen sağlık hizmeti sunucuları ise meslek hastalığı tanısı koydukları vakaları en geç on gün içinde Sosyal Güvenlik Kurumuna bildirir. </a:t>
            </a:r>
            <a:br>
              <a:rPr lang="tr-TR" sz="1600" dirty="0"/>
            </a:br>
            <a:r>
              <a:rPr lang="tr-TR" sz="1600" dirty="0"/>
              <a:t>(5) Bu maddenin uygulanmasına ilişkin usul ve esaslar, Sağlık Bakanlığının uygun görüşü alınarak Bakanlıkça belirlenir </a:t>
            </a:r>
          </a:p>
        </p:txBody>
      </p:sp>
    </p:spTree>
    <p:extLst>
      <p:ext uri="{BB962C8B-B14F-4D97-AF65-F5344CB8AC3E}">
        <p14:creationId xmlns:p14="http://schemas.microsoft.com/office/powerpoint/2010/main" val="99079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332656"/>
            <a:ext cx="7778824" cy="6120680"/>
          </a:xfrm>
        </p:spPr>
        <p:txBody>
          <a:bodyPr>
            <a:normAutofit/>
          </a:bodyPr>
          <a:lstStyle/>
          <a:p>
            <a:r>
              <a:rPr lang="tr-TR" sz="1600" b="1" dirty="0"/>
              <a:t>Sağlık gözetimi </a:t>
            </a:r>
            <a:r>
              <a:rPr lang="tr-TR" sz="1600" b="1" dirty="0" smtClean="0"/>
              <a:t/>
            </a:r>
            <a:br>
              <a:rPr lang="tr-TR" sz="1600" b="1" dirty="0" smtClean="0"/>
            </a:br>
            <a:r>
              <a:rPr lang="tr-TR" sz="1600" dirty="0"/>
              <a:t/>
            </a:r>
            <a:br>
              <a:rPr lang="tr-TR" sz="1600" dirty="0"/>
            </a:br>
            <a:r>
              <a:rPr lang="tr-TR" sz="1600" b="1" dirty="0"/>
              <a:t>MADDE 15 – </a:t>
            </a:r>
            <a:r>
              <a:rPr lang="tr-TR" sz="1600" dirty="0"/>
              <a:t>(1) İşveren; </a:t>
            </a:r>
            <a:br>
              <a:rPr lang="tr-TR" sz="1600" dirty="0"/>
            </a:br>
            <a:r>
              <a:rPr lang="tr-TR" sz="1600" dirty="0"/>
              <a:t>a) Çalışanların işyerinde maruz kalacakları sağlık ve güvenlik risklerini dikkate alarak sağlık gözetimine tabi tutulmalarını sağlar. </a:t>
            </a:r>
            <a:br>
              <a:rPr lang="tr-TR" sz="1600" dirty="0"/>
            </a:br>
            <a:r>
              <a:rPr lang="tr-TR" sz="1600" dirty="0"/>
              <a:t>b) Aşağıdaki hallerde çalışanların sağlık muayenelerinin yapılmasını sağlamak zorundadır: </a:t>
            </a:r>
            <a:br>
              <a:rPr lang="tr-TR" sz="1600" dirty="0"/>
            </a:br>
            <a:r>
              <a:rPr lang="tr-TR" sz="1600" dirty="0"/>
              <a:t>1) İşe girişlerinde. </a:t>
            </a:r>
            <a:br>
              <a:rPr lang="tr-TR" sz="1600" dirty="0"/>
            </a:br>
            <a:r>
              <a:rPr lang="tr-TR" sz="1600" dirty="0"/>
              <a:t>2) İş değişikliğinde. </a:t>
            </a:r>
            <a:br>
              <a:rPr lang="tr-TR" sz="1600" dirty="0"/>
            </a:br>
            <a:r>
              <a:rPr lang="tr-TR" sz="1600" dirty="0"/>
              <a:t>3) İş kazası, meslek hastalığı veya sağlık nedeniyle tekrarlanan işten uzaklaşmalarından sonra işe dönüşlerinde talep etmeleri hâlinde. </a:t>
            </a:r>
            <a:br>
              <a:rPr lang="tr-TR" sz="1600" dirty="0"/>
            </a:br>
            <a:r>
              <a:rPr lang="tr-TR" sz="1600" dirty="0"/>
              <a:t>4) İşin devamı süresince, çalışanın ve işin niteliği ile işyerinin tehlike sınıfına göre Bakanlıkça belirlenen düzenli aralıklarla. </a:t>
            </a:r>
            <a:r>
              <a:rPr lang="tr-TR" sz="1600" dirty="0" smtClean="0"/>
              <a:t/>
            </a:r>
            <a:br>
              <a:rPr lang="tr-TR" sz="1600" dirty="0" smtClean="0"/>
            </a:br>
            <a:r>
              <a:rPr lang="tr-TR" sz="1600" dirty="0"/>
              <a:t>(2) Tehlikeli ve çok tehlikeli sınıfta yer alan işlerde çalışacaklar, yapacakları işe uygun olduklarını belirten sağlık raporu olmadan işe başlatılamaz. (1) </a:t>
            </a:r>
            <a:br>
              <a:rPr lang="tr-TR" sz="1600" dirty="0"/>
            </a:br>
            <a:r>
              <a:rPr lang="tr-TR" sz="1600" dirty="0"/>
              <a:t>(3) </a:t>
            </a:r>
            <a:r>
              <a:rPr lang="tr-TR" sz="1600" b="1" dirty="0"/>
              <a:t>(Değişik birinci cümle: 10/9/2014-6552/17 </a:t>
            </a:r>
            <a:r>
              <a:rPr lang="tr-TR" sz="1600" b="1" dirty="0" err="1"/>
              <a:t>md.</a:t>
            </a:r>
            <a:r>
              <a:rPr lang="tr-TR" sz="1600" b="1" dirty="0"/>
              <a:t>) </a:t>
            </a:r>
            <a:r>
              <a:rPr lang="tr-TR" sz="1600" dirty="0"/>
              <a:t>Bu Kanun kapsamında alınması gereken sağlık raporları işyeri hekiminden alınır. 10’dan az çalışanı bulunan ve az tehlikeli işyerleri için ise kamu hizmet sunucuları veya aile hekimlerinden de alınabilir. Raporlara itirazlar Sağlık Bakanlığı tarafından belirlenen hakem hastanelere yapılır, verilen kararlar kesindir. </a:t>
            </a:r>
            <a:br>
              <a:rPr lang="tr-TR" sz="1600" dirty="0"/>
            </a:br>
            <a:r>
              <a:rPr lang="tr-TR" sz="1600" dirty="0"/>
              <a:t>(4) Sağlık gözetiminden doğan maliyet ve bu gözetimden kaynaklı her türlü ek maliyet işverence karşılanır, çalışana yansıtılamaz. </a:t>
            </a:r>
            <a:br>
              <a:rPr lang="tr-TR" sz="1600" dirty="0"/>
            </a:br>
            <a:r>
              <a:rPr lang="tr-TR" sz="1600" dirty="0"/>
              <a:t>(5) Sağlık muayenesi yaptırılan çalışanın özel hayatı ve itibarının korunması açısından sağlık bilgileri gizli tutulur. </a:t>
            </a:r>
          </a:p>
        </p:txBody>
      </p:sp>
    </p:spTree>
    <p:extLst>
      <p:ext uri="{BB962C8B-B14F-4D97-AF65-F5344CB8AC3E}">
        <p14:creationId xmlns:p14="http://schemas.microsoft.com/office/powerpoint/2010/main" val="320656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7624" y="624110"/>
            <a:ext cx="7346776" cy="5829226"/>
          </a:xfrm>
        </p:spPr>
        <p:txBody>
          <a:bodyPr>
            <a:normAutofit/>
          </a:bodyPr>
          <a:lstStyle/>
          <a:p>
            <a:r>
              <a:rPr lang="tr-TR" sz="1600" b="1" dirty="0"/>
              <a:t>Çalışanların bilgilendirilmesi </a:t>
            </a:r>
            <a:r>
              <a:rPr lang="tr-TR" sz="1600" b="1" dirty="0" smtClean="0"/>
              <a:t/>
            </a:r>
            <a:br>
              <a:rPr lang="tr-TR" sz="1600" b="1" dirty="0" smtClean="0"/>
            </a:br>
            <a:r>
              <a:rPr lang="tr-TR" sz="1600" dirty="0"/>
              <a:t/>
            </a:r>
            <a:br>
              <a:rPr lang="tr-TR" sz="1600" dirty="0"/>
            </a:br>
            <a:r>
              <a:rPr lang="tr-TR" sz="1600" b="1" dirty="0"/>
              <a:t>MADDE 16 – </a:t>
            </a:r>
            <a:r>
              <a:rPr lang="tr-TR" sz="1600" dirty="0"/>
              <a:t>(1) İşyerinde iş sağlığı ve güvenliğinin sağlanması ve sürdürülebilmesi amacıyla işveren, çalışanları ve çalışan temsilcilerini işyerinin özelliklerini de dikkate alarak aşağıdaki konularda bilgilendirir: </a:t>
            </a:r>
            <a:br>
              <a:rPr lang="tr-TR" sz="1600" dirty="0"/>
            </a:br>
            <a:r>
              <a:rPr lang="tr-TR" sz="1600" dirty="0"/>
              <a:t>a) İşyerinde karşılaşılabilecek sağlık ve güvenlik riskleri, koruyucu ve önleyici tedbirler. </a:t>
            </a:r>
            <a:br>
              <a:rPr lang="tr-TR" sz="1600" dirty="0"/>
            </a:br>
            <a:r>
              <a:rPr lang="tr-TR" sz="1600" dirty="0"/>
              <a:t>b) Kendileri ile ilgili yasal hak ve sorumluluklar. </a:t>
            </a:r>
            <a:br>
              <a:rPr lang="tr-TR" sz="1600" dirty="0"/>
            </a:br>
            <a:r>
              <a:rPr lang="tr-TR" sz="1600" dirty="0"/>
              <a:t>c) İlk yardım, olağan dışı durumlar, afetler ve yangınla mücadele ve tahliye işleri konusunda görevlendirilen kişiler. </a:t>
            </a:r>
            <a:br>
              <a:rPr lang="tr-TR" sz="1600" dirty="0"/>
            </a:br>
            <a:r>
              <a:rPr lang="tr-TR" sz="1600" dirty="0"/>
              <a:t>(2) İşveren; </a:t>
            </a:r>
            <a:br>
              <a:rPr lang="tr-TR" sz="1600" dirty="0"/>
            </a:br>
            <a:r>
              <a:rPr lang="tr-TR" sz="1600" dirty="0"/>
              <a:t>a) 12 </a:t>
            </a:r>
            <a:r>
              <a:rPr lang="tr-TR" sz="1600" dirty="0" err="1"/>
              <a:t>nci</a:t>
            </a:r>
            <a:r>
              <a:rPr lang="tr-TR" sz="1600" dirty="0"/>
              <a:t> maddede belirtilen ciddi ve yakın tehlikeye maruz kalan veya kalma riski olan bütün çalışanları, tehlikeler ile bunlardan doğan risklere karşı alınmış ve alınacak tedbirler hakkında derhal bilgilendirir. </a:t>
            </a:r>
            <a:br>
              <a:rPr lang="tr-TR" sz="1600" dirty="0"/>
            </a:br>
            <a:r>
              <a:rPr lang="tr-TR" sz="1600" dirty="0"/>
              <a:t>b) Başka işyerlerinden çalışmak üzere kendi işyerine gelen çalışanların birinci fıkrada belirtilen bilgileri almalarını sağlamak üzere, söz konusu çalışanların işverenlerine gerekli bilgileri verir. </a:t>
            </a:r>
            <a:br>
              <a:rPr lang="tr-TR" sz="1600" dirty="0"/>
            </a:br>
            <a:r>
              <a:rPr lang="tr-TR" sz="1600" dirty="0"/>
              <a:t>c) Risk değerlendirmesi, iş sağlığı ve güvenliği ile ilgili koruyucu ve önleyici tedbirler, ölçüm, analiz, teknik kontrol, kayıtlar, raporlar ve teftişten elde edilen bilgilere, destek elemanları ile çalışan temsilcilerinin ulaşmasını sağlar. </a:t>
            </a:r>
          </a:p>
        </p:txBody>
      </p:sp>
    </p:spTree>
    <p:extLst>
      <p:ext uri="{BB962C8B-B14F-4D97-AF65-F5344CB8AC3E}">
        <p14:creationId xmlns:p14="http://schemas.microsoft.com/office/powerpoint/2010/main" val="429352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1052736"/>
            <a:ext cx="7994848" cy="4749106"/>
          </a:xfrm>
        </p:spPr>
        <p:txBody>
          <a:bodyPr>
            <a:normAutofit/>
          </a:bodyPr>
          <a:lstStyle/>
          <a:p>
            <a:r>
              <a:rPr lang="tr-TR" sz="1600" b="1" dirty="0"/>
              <a:t>Çalışanların eğitimi </a:t>
            </a:r>
            <a:r>
              <a:rPr lang="tr-TR" sz="1600" b="1" dirty="0" smtClean="0"/>
              <a:t/>
            </a:r>
            <a:br>
              <a:rPr lang="tr-TR" sz="1600" b="1" dirty="0" smtClean="0"/>
            </a:br>
            <a:r>
              <a:rPr lang="tr-TR" sz="1600" dirty="0"/>
              <a:t/>
            </a:r>
            <a:br>
              <a:rPr lang="tr-TR" sz="1600" dirty="0"/>
            </a:br>
            <a:r>
              <a:rPr lang="tr-TR" sz="1600" b="1" dirty="0"/>
              <a:t>MADDE 17 – </a:t>
            </a:r>
            <a:r>
              <a:rPr lang="tr-TR" sz="1600" dirty="0"/>
              <a:t>(1) İşveren, çalışanların iş sağlığı ve güvenliği eğitimlerini almasını sağlar. Bu eğitim özellikle; işe başlamadan önce, çalışma yeri veya iş değişikliğinde, iş ekipmanının değişmesi hâlinde veya yeni teknoloji uygulanması hâlinde verilir. Eğitimler, değişen ve ortaya çıkan yeni risklere uygun olarak yenilenir, gerektiğinde ve düzenli aralıklarla tekrarlanır. </a:t>
            </a:r>
            <a:br>
              <a:rPr lang="tr-TR" sz="1600" dirty="0"/>
            </a:br>
            <a:r>
              <a:rPr lang="tr-TR" sz="1600" dirty="0"/>
              <a:t>(2) Çalışan temsilcileri özel olarak eğitilir. </a:t>
            </a:r>
            <a:br>
              <a:rPr lang="tr-TR" sz="1600" dirty="0"/>
            </a:br>
            <a:r>
              <a:rPr lang="tr-TR" sz="1600" dirty="0"/>
              <a:t>(3) Mesleki eğitim alma zorunluluğu bulunan tehlikeli ve çok tehlikeli sınıfta yer alan işlerde, yapacağı işle ilgili mesleki eğitim aldığını belgeleyemeyenler çalıştırılamaz. </a:t>
            </a:r>
            <a:br>
              <a:rPr lang="tr-TR" sz="1600" dirty="0"/>
            </a:br>
            <a:r>
              <a:rPr lang="tr-TR" sz="1600" dirty="0"/>
              <a:t>(4) İş kazası geçiren veya meslek hastalığına yakalanan çalışana işe başlamadan önce, söz konusu kazanın veya meslek hastalığının sebepleri, korunma yolları ve güvenli çalışma yöntemleri ile ilgili ilave eğitim verilir. Ayrıca, herhangi bir sebeple altı aydan fazla süreyle işten uzak kalanlara, tekrar işe başlatılmadan önce bilgi yenileme eğitimi verilir. </a:t>
            </a:r>
          </a:p>
        </p:txBody>
      </p:sp>
    </p:spTree>
    <p:extLst>
      <p:ext uri="{BB962C8B-B14F-4D97-AF65-F5344CB8AC3E}">
        <p14:creationId xmlns:p14="http://schemas.microsoft.com/office/powerpoint/2010/main" val="159543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1628800"/>
            <a:ext cx="8138864" cy="2952328"/>
          </a:xfrm>
        </p:spPr>
        <p:txBody>
          <a:bodyPr>
            <a:normAutofit/>
          </a:bodyPr>
          <a:lstStyle/>
          <a:p>
            <a:r>
              <a:rPr lang="tr-TR" sz="1600" dirty="0"/>
              <a:t>(5) Tehlikeli ve çok tehlikeli sınıfta yer alan işyerlerinde; yapılacak işlerde karşılaşılacak sağlık ve güvenlik riskleri ile ilgili yeterli bilgi ve talimatları içeren eğitimin alındığına dair belge olmaksızın, başka işyerlerinden çalışmak üzere gelen çalışanlar işe başlatılamaz. </a:t>
            </a:r>
            <a:br>
              <a:rPr lang="tr-TR" sz="1600" dirty="0"/>
            </a:br>
            <a:r>
              <a:rPr lang="tr-TR" sz="1600" dirty="0"/>
              <a:t>(6) Geçici iş ilişkisi kurulan işveren, iş sağlığı ve güvenliği risklerine karşı çalışana gerekli eğitimin verilmesini sağlar. </a:t>
            </a:r>
            <a:br>
              <a:rPr lang="tr-TR" sz="1600" dirty="0"/>
            </a:br>
            <a:r>
              <a:rPr lang="tr-TR" sz="1600" dirty="0"/>
              <a:t>(7) Bu madde kapsamında verilecek eğitimin maliyeti çalışanlara yansıtılamaz. Eğitimlerde geçen süre çalışma süresinden sayılır. Eğitim sürelerinin haftalık çalışma süresinin üzerinde olması hâlinde, bu süreler fazla sürelerle çalışma veya fazla çalışma olarak değerlendirilir. </a:t>
            </a:r>
          </a:p>
        </p:txBody>
      </p:sp>
    </p:spTree>
    <p:extLst>
      <p:ext uri="{BB962C8B-B14F-4D97-AF65-F5344CB8AC3E}">
        <p14:creationId xmlns:p14="http://schemas.microsoft.com/office/powerpoint/2010/main" val="3169035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3568" y="260648"/>
            <a:ext cx="7850832" cy="6597352"/>
          </a:xfrm>
        </p:spPr>
        <p:txBody>
          <a:bodyPr>
            <a:normAutofit/>
          </a:bodyPr>
          <a:lstStyle/>
          <a:p>
            <a:r>
              <a:rPr lang="tr-TR" sz="1600" b="1" dirty="0"/>
              <a:t>Çalışanların görüşlerinin alınması ve katılımlarının sağlanması </a:t>
            </a:r>
            <a:r>
              <a:rPr lang="tr-TR" sz="1600" b="1" dirty="0" smtClean="0"/>
              <a:t/>
            </a:r>
            <a:br>
              <a:rPr lang="tr-TR" sz="1600" b="1" dirty="0" smtClean="0"/>
            </a:br>
            <a:r>
              <a:rPr lang="tr-TR" sz="1600" dirty="0"/>
              <a:t/>
            </a:r>
            <a:br>
              <a:rPr lang="tr-TR" sz="1600" dirty="0"/>
            </a:br>
            <a:r>
              <a:rPr lang="tr-TR" sz="1600" b="1" dirty="0"/>
              <a:t>MADDE 18 – </a:t>
            </a:r>
            <a:r>
              <a:rPr lang="tr-TR" sz="1600" dirty="0"/>
              <a:t>(1) İşveren, görüş alma ve katılımın sağlanması konusunda, çalışanlara veya iki ve daha fazla çalışan temsilcisinin bulunduğu işyerlerinde varsa işyeri yetkili sendika temsilcilerine yoksa çalışan temsilcilerine aşağıdaki imkânları sağlar: </a:t>
            </a:r>
            <a:br>
              <a:rPr lang="tr-TR" sz="1600" dirty="0"/>
            </a:br>
            <a:r>
              <a:rPr lang="tr-TR" sz="1600" dirty="0"/>
              <a:t>a) İş sağlığı ve güvenliği ile ilgili konularda görüşlerinin alınması, teklif getirme hakkının tanınması ve bu konulardaki görüşmelerde yer alma ve katılımlarının sağlanması. </a:t>
            </a:r>
            <a:br>
              <a:rPr lang="tr-TR" sz="1600" dirty="0"/>
            </a:br>
            <a:r>
              <a:rPr lang="tr-TR" sz="1600" dirty="0"/>
              <a:t>b) Yeni teknolojilerin uygulanması, seçilecek iş ekipmanı, çalışma ortamı ve şartlarının çalışanların sağlık ve güvenliğine etkisi konularında görüşlerinin alınması. </a:t>
            </a:r>
            <a:br>
              <a:rPr lang="tr-TR" sz="1600" dirty="0"/>
            </a:br>
            <a:r>
              <a:rPr lang="tr-TR" sz="1600" dirty="0"/>
              <a:t>(2) İşveren, destek elemanları ile çalışan temsilcilerinin aşağıdaki konularda önceden görüşlerinin alınmasını sağlar: </a:t>
            </a:r>
            <a:br>
              <a:rPr lang="tr-TR" sz="1600" dirty="0"/>
            </a:br>
            <a:r>
              <a:rPr lang="tr-TR" sz="1600" dirty="0"/>
              <a:t>a) İşyerinden görevlendirilecek veya işyeri dışından hizmet alınacak işyeri hekimi, iş güvenliği uzmanı ve diğer personel ile ilk yardım, yangınla mücadele ve tahliye işleri için kişilerin görevlendirilmesi. </a:t>
            </a:r>
            <a:br>
              <a:rPr lang="tr-TR" sz="1600" dirty="0"/>
            </a:br>
            <a:r>
              <a:rPr lang="tr-TR" sz="1600" dirty="0"/>
              <a:t>b) Risk değerlendirmesi yapılarak, alınması gereken koruyucu ve önleyici tedbirlerin ve kullanılması gereken koruyucu donanım ve ekipmanın belirlenmesi. </a:t>
            </a:r>
            <a:br>
              <a:rPr lang="tr-TR" sz="1600" dirty="0"/>
            </a:br>
            <a:r>
              <a:rPr lang="tr-TR" sz="1600" dirty="0"/>
              <a:t>c) Sağlık ve güvenlik risklerinin önlenmesi ve koruyucu hizmetlerin yürütülmesi. </a:t>
            </a:r>
            <a:br>
              <a:rPr lang="tr-TR" sz="1600" dirty="0"/>
            </a:br>
            <a:r>
              <a:rPr lang="tr-TR" sz="1600" dirty="0"/>
              <a:t>ç) Çalışanların bilgilendirilmesi. </a:t>
            </a:r>
            <a:br>
              <a:rPr lang="tr-TR" sz="1600" dirty="0"/>
            </a:br>
            <a:r>
              <a:rPr lang="tr-TR" sz="1600" dirty="0"/>
              <a:t>d) Çalışanlara verilecek eğitimin planlanması. </a:t>
            </a:r>
            <a:br>
              <a:rPr lang="tr-TR" sz="1600" dirty="0"/>
            </a:br>
            <a:r>
              <a:rPr lang="tr-TR" sz="1600" dirty="0"/>
              <a:t>(3) Çalışanların veya çalışan temsilcilerinin, işyerinde iş sağlığı ve güvenliği için alınan önlemlerin yetersiz olduğu durumlarda veya teftiş sırasında, yetkili makama başvurmalarından dolayı hakları kısıtlanamaz. </a:t>
            </a:r>
          </a:p>
        </p:txBody>
      </p:sp>
    </p:spTree>
    <p:extLst>
      <p:ext uri="{BB962C8B-B14F-4D97-AF65-F5344CB8AC3E}">
        <p14:creationId xmlns:p14="http://schemas.microsoft.com/office/powerpoint/2010/main" val="395933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624110"/>
            <a:ext cx="7778824" cy="5757218"/>
          </a:xfrm>
        </p:spPr>
        <p:txBody>
          <a:bodyPr>
            <a:normAutofit/>
          </a:bodyPr>
          <a:lstStyle/>
          <a:p>
            <a:r>
              <a:rPr lang="tr-TR" sz="1600" b="1" dirty="0"/>
              <a:t>Çalışanların yükümlülükleri </a:t>
            </a:r>
            <a:r>
              <a:rPr lang="tr-TR" sz="1600" b="1" dirty="0" smtClean="0"/>
              <a:t/>
            </a:r>
            <a:br>
              <a:rPr lang="tr-TR" sz="1600" b="1" dirty="0" smtClean="0"/>
            </a:br>
            <a:r>
              <a:rPr lang="tr-TR" sz="1600" dirty="0"/>
              <a:t/>
            </a:r>
            <a:br>
              <a:rPr lang="tr-TR" sz="1600" dirty="0"/>
            </a:br>
            <a:r>
              <a:rPr lang="tr-TR" sz="1600" b="1" dirty="0"/>
              <a:t>MADDE 19 – </a:t>
            </a:r>
            <a:r>
              <a:rPr lang="tr-TR" sz="1600" dirty="0"/>
              <a:t>(1) Çalışanlar, iş sağlığı ve güvenliği ile ilgili aldıkları eğitim ve işverenin bu konudaki talimatları doğrultusunda, kendilerinin ve hareketlerinden veya yaptıkları işten etkilenen diğer çalışanların sağlık ve güvenliklerini tehlikeye düşürmemekle yükümlüdür. </a:t>
            </a:r>
            <a:br>
              <a:rPr lang="tr-TR" sz="1600" dirty="0"/>
            </a:br>
            <a:r>
              <a:rPr lang="tr-TR" sz="1600" dirty="0"/>
              <a:t>(2) Çalışanların, işveren tarafından verilen eğitim ve talimatlar doğrultusunda yükümlülükleri şunlardır: </a:t>
            </a:r>
            <a:br>
              <a:rPr lang="tr-TR" sz="1600" dirty="0"/>
            </a:br>
            <a:r>
              <a:rPr lang="tr-TR" sz="1600" dirty="0"/>
              <a:t>a) İşyerindeki makine, cihaz, araç, gereç, tehlikeli madde, taşıma ekipmanı ve diğer üretim araçlarını kurallara uygun şekilde kullanmak, bunların güvenlik donanımlarını doğru olarak kullanmak, keyfi olarak çıkarmamak ve değiştirmemek. </a:t>
            </a:r>
            <a:r>
              <a:rPr lang="tr-TR" sz="1600" dirty="0" smtClean="0"/>
              <a:t/>
            </a:r>
            <a:br>
              <a:rPr lang="tr-TR" sz="1600" dirty="0" smtClean="0"/>
            </a:br>
            <a:r>
              <a:rPr lang="tr-TR" sz="1600" dirty="0"/>
              <a:t>b) Kendilerine sağlanan kişisel koruyucu donanımı doğru kullanmak ve korumak. </a:t>
            </a:r>
            <a:br>
              <a:rPr lang="tr-TR" sz="1600" dirty="0"/>
            </a:br>
            <a:r>
              <a:rPr lang="tr-TR" sz="1600" dirty="0"/>
              <a:t>c) İşyerindeki makine, cihaz, araç, gereç, tesis ve binalarda sağlık ve güvenlik yönünden ciddi ve yakın bir tehlike ile karşılaştıklarında ve koruma tedbirlerinde bir eksiklik gördüklerinde, işverene veya çalışan temsilcisine derhal haber vermek. </a:t>
            </a:r>
            <a:br>
              <a:rPr lang="tr-TR" sz="1600" dirty="0"/>
            </a:br>
            <a:r>
              <a:rPr lang="tr-TR" sz="1600" dirty="0"/>
              <a:t>ç) Teftişe yetkili makam tarafından işyerinde tespit edilen noksanlık ve mevzuata aykırılıkların giderilmesi konusunda, işveren ve çalışan temsilcisi ile iş birliği yapmak. </a:t>
            </a:r>
            <a:br>
              <a:rPr lang="tr-TR" sz="1600" dirty="0"/>
            </a:br>
            <a:r>
              <a:rPr lang="tr-TR" sz="1600" dirty="0"/>
              <a:t>d) Kendi görev alanında, iş sağlığı ve güvenliğinin sağlanması için işveren ve çalışan temsilcisi ile iş birliği yapmak. </a:t>
            </a:r>
          </a:p>
        </p:txBody>
      </p:sp>
    </p:spTree>
    <p:extLst>
      <p:ext uri="{BB962C8B-B14F-4D97-AF65-F5344CB8AC3E}">
        <p14:creationId xmlns:p14="http://schemas.microsoft.com/office/powerpoint/2010/main" val="389607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r>
              <a:rPr lang="tr-TR" dirty="0" smtClean="0">
                <a:solidFill>
                  <a:srgbClr val="3333CC"/>
                </a:solidFill>
              </a:rPr>
              <a:t>Çağrı Üzerine Çalışma;</a:t>
            </a:r>
          </a:p>
          <a:p>
            <a:pPr eaLnBrk="1" hangingPunct="1">
              <a:buFont typeface="Wingdings" pitchFamily="2" charset="2"/>
              <a:buNone/>
            </a:pPr>
            <a:endParaRPr lang="tr-TR" dirty="0" smtClean="0">
              <a:solidFill>
                <a:srgbClr val="3333CC"/>
              </a:solidFill>
            </a:endParaRPr>
          </a:p>
          <a:p>
            <a:pPr eaLnBrk="1" hangingPunct="1">
              <a:buFont typeface="Wingdings" pitchFamily="2" charset="2"/>
              <a:buNone/>
            </a:pPr>
            <a:r>
              <a:rPr lang="tr-TR" sz="2400" dirty="0" smtClean="0">
                <a:solidFill>
                  <a:srgbClr val="3333CC"/>
                </a:solidFill>
              </a:rPr>
              <a:t>Yazılı sözleşme ile işçinin yapmayı üstlendiği işle ilgili</a:t>
            </a:r>
          </a:p>
          <a:p>
            <a:pPr eaLnBrk="1" hangingPunct="1">
              <a:buFont typeface="Wingdings" pitchFamily="2" charset="2"/>
              <a:buNone/>
            </a:pPr>
            <a:r>
              <a:rPr lang="tr-TR" sz="2400" dirty="0" smtClean="0">
                <a:solidFill>
                  <a:srgbClr val="3333CC"/>
                </a:solidFill>
              </a:rPr>
              <a:t>olarak kendisine ihtiyaç duyulması halinde iş görme</a:t>
            </a:r>
          </a:p>
          <a:p>
            <a:pPr eaLnBrk="1" hangingPunct="1">
              <a:buFont typeface="Wingdings" pitchFamily="2" charset="2"/>
              <a:buNone/>
            </a:pPr>
            <a:r>
              <a:rPr lang="tr-TR" sz="2400" dirty="0" smtClean="0">
                <a:solidFill>
                  <a:srgbClr val="3333CC"/>
                </a:solidFill>
              </a:rPr>
              <a:t>ediminin yerine getirileceğinin kararlaştırıldığı iş ilişkisi,</a:t>
            </a:r>
          </a:p>
          <a:p>
            <a:pPr eaLnBrk="1" hangingPunct="1">
              <a:buFont typeface="Wingdings" pitchFamily="2" charset="2"/>
              <a:buNone/>
            </a:pPr>
            <a:r>
              <a:rPr lang="tr-TR" sz="2400" dirty="0" smtClean="0">
                <a:solidFill>
                  <a:srgbClr val="3333CC"/>
                </a:solidFill>
              </a:rPr>
              <a:t>çağrı üzerine dayalı kısmi süreli bir iş sözleşmesidir.</a:t>
            </a:r>
          </a:p>
          <a:p>
            <a:pPr eaLnBrk="1" hangingPunct="1">
              <a:buNone/>
            </a:pPr>
            <a:endParaRPr lang="tr-TR" sz="2400" dirty="0" smtClean="0"/>
          </a:p>
          <a:p>
            <a:pPr eaLnBrk="1" hangingPunct="1">
              <a:buNone/>
            </a:pPr>
            <a:r>
              <a:rPr lang="tr-TR" sz="2400" dirty="0" smtClean="0"/>
              <a:t>İşçiden </a:t>
            </a:r>
            <a:r>
              <a:rPr lang="tr-TR" sz="2400" dirty="0"/>
              <a:t>iş görme borcunu yerine getirmesini çağrı yoluyla talep hakkına sahip olan işveren, bu çağrıyı, aksi kararlaştırılmadıkça, işçinin çalışacağı zamandan en az dört gün önce yapmak zorundadır. Süreye uygun çağrı üzerine işçi iş görme edimini yerine getirmekle yükümlüdür. </a:t>
            </a: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624110"/>
            <a:ext cx="7634808" cy="5829226"/>
          </a:xfrm>
        </p:spPr>
        <p:txBody>
          <a:bodyPr>
            <a:normAutofit/>
          </a:bodyPr>
          <a:lstStyle/>
          <a:p>
            <a:r>
              <a:rPr lang="tr-TR" sz="1600" b="1" dirty="0"/>
              <a:t>Çalışan temsilcisi </a:t>
            </a:r>
            <a:r>
              <a:rPr lang="tr-TR" sz="1600" b="1" dirty="0" smtClean="0"/>
              <a:t/>
            </a:r>
            <a:br>
              <a:rPr lang="tr-TR" sz="1600" b="1" dirty="0" smtClean="0"/>
            </a:br>
            <a:r>
              <a:rPr lang="tr-TR" sz="1600" dirty="0"/>
              <a:t/>
            </a:r>
            <a:br>
              <a:rPr lang="tr-TR" sz="1600" dirty="0"/>
            </a:br>
            <a:r>
              <a:rPr lang="tr-TR" sz="1600" b="1" dirty="0"/>
              <a:t>MADDE 20 – </a:t>
            </a:r>
            <a:r>
              <a:rPr lang="tr-TR" sz="1600" dirty="0"/>
              <a:t>(1) İşveren; işyerinin değişik bölümlerindeki riskler ve çalışan sayılarını göz önünde bulundurarak dengeli dağılıma özen göstermek kaydıyla, çalışanlar arasında yapılacak seçim veya seçimle belirlenemediği durumda atama yoluyla, aşağıda belirtilen sayılarda çalışan temsilcisini görevlendirir: </a:t>
            </a:r>
            <a:br>
              <a:rPr lang="tr-TR" sz="1600" dirty="0"/>
            </a:br>
            <a:r>
              <a:rPr lang="tr-TR" sz="1600" dirty="0"/>
              <a:t>a) İki ile elli arasında çalışanı bulunan işyerlerinde bir. </a:t>
            </a:r>
            <a:br>
              <a:rPr lang="tr-TR" sz="1600" dirty="0"/>
            </a:br>
            <a:r>
              <a:rPr lang="tr-TR" sz="1600" dirty="0"/>
              <a:t>b) </a:t>
            </a:r>
            <a:r>
              <a:rPr lang="tr-TR" sz="1600" dirty="0" err="1"/>
              <a:t>Ellibir</a:t>
            </a:r>
            <a:r>
              <a:rPr lang="tr-TR" sz="1600" dirty="0"/>
              <a:t> ile yüz arasında çalışanı bulunan işyerlerinde iki. </a:t>
            </a:r>
            <a:br>
              <a:rPr lang="tr-TR" sz="1600" dirty="0"/>
            </a:br>
            <a:r>
              <a:rPr lang="tr-TR" sz="1600" dirty="0"/>
              <a:t>c) </a:t>
            </a:r>
            <a:r>
              <a:rPr lang="tr-TR" sz="1600" dirty="0" err="1"/>
              <a:t>Yüzbir</a:t>
            </a:r>
            <a:r>
              <a:rPr lang="tr-TR" sz="1600" dirty="0"/>
              <a:t> ile </a:t>
            </a:r>
            <a:r>
              <a:rPr lang="tr-TR" sz="1600" dirty="0" err="1"/>
              <a:t>beşyüz</a:t>
            </a:r>
            <a:r>
              <a:rPr lang="tr-TR" sz="1600" dirty="0"/>
              <a:t> arasında çalışanı bulunan işyerlerinde üç. </a:t>
            </a:r>
            <a:br>
              <a:rPr lang="tr-TR" sz="1600" dirty="0"/>
            </a:br>
            <a:r>
              <a:rPr lang="tr-TR" sz="1600" dirty="0"/>
              <a:t>ç) </a:t>
            </a:r>
            <a:r>
              <a:rPr lang="tr-TR" sz="1600" dirty="0" err="1"/>
              <a:t>Beşyüzbir</a:t>
            </a:r>
            <a:r>
              <a:rPr lang="tr-TR" sz="1600" dirty="0"/>
              <a:t> ile bin arasında çalışanı bulunan işyerlerinde dört. </a:t>
            </a:r>
            <a:br>
              <a:rPr lang="tr-TR" sz="1600" dirty="0"/>
            </a:br>
            <a:r>
              <a:rPr lang="tr-TR" sz="1600" dirty="0"/>
              <a:t>d) </a:t>
            </a:r>
            <a:r>
              <a:rPr lang="tr-TR" sz="1600" dirty="0" err="1"/>
              <a:t>Binbir</a:t>
            </a:r>
            <a:r>
              <a:rPr lang="tr-TR" sz="1600" dirty="0"/>
              <a:t> ile </a:t>
            </a:r>
            <a:r>
              <a:rPr lang="tr-TR" sz="1600" dirty="0" err="1"/>
              <a:t>ikibin</a:t>
            </a:r>
            <a:r>
              <a:rPr lang="tr-TR" sz="1600" dirty="0"/>
              <a:t> arasında çalışanı bulunan işyerlerinde beş. </a:t>
            </a:r>
            <a:br>
              <a:rPr lang="tr-TR" sz="1600" dirty="0"/>
            </a:br>
            <a:r>
              <a:rPr lang="tr-TR" sz="1600" dirty="0"/>
              <a:t>e) </a:t>
            </a:r>
            <a:r>
              <a:rPr lang="tr-TR" sz="1600" dirty="0" err="1"/>
              <a:t>İkibinbir</a:t>
            </a:r>
            <a:r>
              <a:rPr lang="tr-TR" sz="1600" dirty="0"/>
              <a:t> ve üzeri çalışanı bulunan işyerlerinde altı. </a:t>
            </a:r>
            <a:br>
              <a:rPr lang="tr-TR" sz="1600" dirty="0"/>
            </a:br>
            <a:r>
              <a:rPr lang="tr-TR" sz="1600" dirty="0"/>
              <a:t>(2) Birden fazla çalışan temsilcisinin bulunması durumunda baş temsilci, çalışan temsilcileri arasında yapılacak seçimle belirlenir. </a:t>
            </a:r>
            <a:br>
              <a:rPr lang="tr-TR" sz="1600" dirty="0"/>
            </a:br>
            <a:r>
              <a:rPr lang="tr-TR" sz="1600" dirty="0"/>
              <a:t>(3) Çalışan temsilcileri, tehlike kaynağının yok edilmesi veya tehlikeden kaynaklanan riskin azaltılması için, işverene öneride bulunma ve işverenden gerekli tedbirlerin alınmasını isteme hakkına sahiptir. </a:t>
            </a:r>
            <a:br>
              <a:rPr lang="tr-TR" sz="1600" dirty="0"/>
            </a:br>
            <a:r>
              <a:rPr lang="tr-TR" sz="1600" dirty="0"/>
              <a:t>(4) Görevlerini yürütmeleri nedeniyle, çalışan temsilcileri ve destek elemanlarının hakları kısıtlanamaz ve görevlerini yerine getirebilmeleri için işveren tarafından gerekli imkânlar sağlanır. </a:t>
            </a:r>
            <a:br>
              <a:rPr lang="tr-TR" sz="1600" dirty="0"/>
            </a:br>
            <a:r>
              <a:rPr lang="tr-TR" sz="1600" dirty="0"/>
              <a:t>(5) İşyerinde yetkili sendika bulunması hâlinde, işyeri sendika temsilcileri çalışan temsilcisi olarak da görev yapar. </a:t>
            </a:r>
          </a:p>
        </p:txBody>
      </p:sp>
    </p:spTree>
    <p:extLst>
      <p:ext uri="{BB962C8B-B14F-4D97-AF65-F5344CB8AC3E}">
        <p14:creationId xmlns:p14="http://schemas.microsoft.com/office/powerpoint/2010/main" val="337256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1268760"/>
            <a:ext cx="8210872" cy="5256584"/>
          </a:xfrm>
        </p:spPr>
        <p:txBody>
          <a:bodyPr>
            <a:normAutofit/>
          </a:bodyPr>
          <a:lstStyle/>
          <a:p>
            <a:r>
              <a:rPr lang="tr-TR" sz="1600" b="1" dirty="0"/>
              <a:t>İş sağlığı ve güvenliği kurulu </a:t>
            </a:r>
            <a:r>
              <a:rPr lang="tr-TR" sz="1600" b="1" dirty="0" smtClean="0"/>
              <a:t/>
            </a:r>
            <a:br>
              <a:rPr lang="tr-TR" sz="1600" b="1" dirty="0" smtClean="0"/>
            </a:br>
            <a:r>
              <a:rPr lang="tr-TR" sz="1600" dirty="0"/>
              <a:t/>
            </a:r>
            <a:br>
              <a:rPr lang="tr-TR" sz="1600" dirty="0"/>
            </a:br>
            <a:r>
              <a:rPr lang="tr-TR" sz="1600" b="1" dirty="0"/>
              <a:t>MADDE 22 – </a:t>
            </a:r>
            <a:r>
              <a:rPr lang="tr-TR" sz="1600" dirty="0"/>
              <a:t>(1) Elli ve daha fazla çalışanın bulunduğu ve altı aydan fazla süren sürekli işlerin yapıldığı işyerlerinde işveren, iş sağlığı ve güvenliği ile ilgili çalışmalarda bulunmak üzere kurul oluşturur. İşveren, iş sağlığı ve güvenliği mevzuatına uygun kurul kararlarını uygular. </a:t>
            </a:r>
            <a:br>
              <a:rPr lang="tr-TR" sz="1600" dirty="0"/>
            </a:br>
            <a:r>
              <a:rPr lang="tr-TR" sz="1600" dirty="0"/>
              <a:t>(2) Altı aydan fazla süren asıl işveren-alt işveren ilişkisinin bulunduğu hallerde; </a:t>
            </a:r>
            <a:br>
              <a:rPr lang="tr-TR" sz="1600" dirty="0"/>
            </a:br>
            <a:r>
              <a:rPr lang="tr-TR" sz="1600" dirty="0"/>
              <a:t>a) Asıl işveren ve alt işveren tarafından ayrı ayrı kurul oluşturulmuş ise, faaliyetlerin yürütülmesi ve kararların uygulanması konusunda iş birliği ve koordinasyon asıl işverence sağlanır. </a:t>
            </a:r>
            <a:br>
              <a:rPr lang="tr-TR" sz="1600" dirty="0"/>
            </a:br>
            <a:r>
              <a:rPr lang="tr-TR" sz="1600" dirty="0"/>
              <a:t>b) Asıl işveren tarafından kurul oluşturulmuş ise, kurul oluşturması gerekmeyen alt işveren, koordinasyonu sağlamak üzere vekâleten yetkili bir temsilci atar. </a:t>
            </a:r>
            <a:br>
              <a:rPr lang="tr-TR" sz="1600" dirty="0"/>
            </a:br>
            <a:r>
              <a:rPr lang="tr-TR" sz="1600" dirty="0"/>
              <a:t>c) İşyerinde kurul oluşturması gerekmeyen asıl işveren, alt işverenin oluşturduğu kurula iş birliği ve koordinasyonu sağlamak üzere vekâleten yetkili bir temsilci atar. </a:t>
            </a:r>
            <a:br>
              <a:rPr lang="tr-TR" sz="1600" dirty="0"/>
            </a:br>
            <a:r>
              <a:rPr lang="tr-TR" sz="1600" dirty="0"/>
              <a:t>ç) Kurul oluşturması gerekmeyen asıl işveren ve alt işverenin toplam çalışan sayısı elliden fazla ise, koordinasyonu asıl işverence yapılmak kaydıyla, asıl işveren ve alt işveren tarafından birlikte bir kurul oluşturulur. </a:t>
            </a:r>
            <a:br>
              <a:rPr lang="tr-TR" sz="1600" dirty="0"/>
            </a:br>
            <a:r>
              <a:rPr lang="tr-TR" sz="1600" dirty="0"/>
              <a:t>(3) Aynı çalışma alanında birden fazla işverenin bulunması ve bu işverenlerce birden fazla kurulun oluşturulması hâlinde işverenler, birbirlerinin çalışmalarını etkileyebilecek kurul kararları hakkında diğer işverenleri bilgilendirir. </a:t>
            </a:r>
            <a:br>
              <a:rPr lang="tr-TR" sz="1600" dirty="0"/>
            </a:br>
            <a:endParaRPr lang="tr-TR" sz="1600" dirty="0"/>
          </a:p>
        </p:txBody>
      </p:sp>
    </p:spTree>
    <p:extLst>
      <p:ext uri="{BB962C8B-B14F-4D97-AF65-F5344CB8AC3E}">
        <p14:creationId xmlns:p14="http://schemas.microsoft.com/office/powerpoint/2010/main" val="1880444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1988840"/>
            <a:ext cx="8029360" cy="3240360"/>
          </a:xfrm>
        </p:spPr>
        <p:txBody>
          <a:bodyPr>
            <a:normAutofit/>
          </a:bodyPr>
          <a:lstStyle/>
          <a:p>
            <a:r>
              <a:rPr lang="tr-TR" sz="1600" b="1" dirty="0"/>
              <a:t>İş sağlığı ve güvenliğinin koordinasyonu </a:t>
            </a:r>
            <a:r>
              <a:rPr lang="tr-TR" sz="1600" b="1" dirty="0" smtClean="0"/>
              <a:t/>
            </a:r>
            <a:br>
              <a:rPr lang="tr-TR" sz="1600" b="1" dirty="0" smtClean="0"/>
            </a:br>
            <a:r>
              <a:rPr lang="tr-TR" sz="1600" dirty="0"/>
              <a:t/>
            </a:r>
            <a:br>
              <a:rPr lang="tr-TR" sz="1600" dirty="0"/>
            </a:br>
            <a:r>
              <a:rPr lang="tr-TR" sz="1600" b="1" dirty="0"/>
              <a:t>MADDE 23 – </a:t>
            </a:r>
            <a:r>
              <a:rPr lang="tr-TR" sz="1600" dirty="0"/>
              <a:t>(1) Aynı çalışma alanını birden fazla işverenin paylaşması durumunda işverenler; iş hijyeni ile iş sağlığı ve güvenliği önlemlerinin uygulanmasında iş birliği yapar, yapılan işin yapısı göz önüne alınarak mesleki risklerin önlenmesi ve bu risklerden </a:t>
            </a:r>
            <a:r>
              <a:rPr lang="tr-TR" sz="1600" dirty="0" err="1"/>
              <a:t>korunulması</a:t>
            </a:r>
            <a:r>
              <a:rPr lang="tr-TR" sz="1600" dirty="0"/>
              <a:t> çalışmalarını koordinasyon içinde yapar, birbirlerini ve çalışan temsilcilerini bu riskler konusunda bilgilendirir. </a:t>
            </a:r>
            <a:r>
              <a:rPr lang="tr-TR" sz="1600" dirty="0" smtClean="0"/>
              <a:t/>
            </a:r>
            <a:br>
              <a:rPr lang="tr-TR" sz="1600" dirty="0" smtClean="0"/>
            </a:br>
            <a:r>
              <a:rPr lang="tr-TR" sz="1600" dirty="0"/>
              <a:t>(2) Birden fazla işyerinin bulunduğu iş merkezleri, iş hanları, sanayi bölgeleri veya siteleri gibi yerlerde, iş sağlığı ve güvenliği konusundaki koordinasyon yönetim tarafından sağlanır. Yönetim, işyerlerinde iş sağlığı ve güvenliği yönünden diğer işyerlerini etkileyecek tehlikeler hususunda gerekli tedbirleri almaları için işverenleri uyarır. Bu uyarılara uymayan işverenleri Bakanlığa bildirir. </a:t>
            </a:r>
          </a:p>
        </p:txBody>
      </p:sp>
    </p:spTree>
    <p:extLst>
      <p:ext uri="{BB962C8B-B14F-4D97-AF65-F5344CB8AC3E}">
        <p14:creationId xmlns:p14="http://schemas.microsoft.com/office/powerpoint/2010/main" val="184983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2708920"/>
            <a:ext cx="7920880" cy="1292722"/>
          </a:xfrm>
        </p:spPr>
        <p:txBody>
          <a:bodyPr>
            <a:normAutofit/>
          </a:bodyPr>
          <a:lstStyle/>
          <a:p>
            <a:pPr algn="ctr"/>
            <a:r>
              <a:rPr lang="tr-TR" sz="2400" b="1" dirty="0"/>
              <a:t>DÖRDÜNCÜ BÖLÜM </a:t>
            </a:r>
            <a:r>
              <a:rPr lang="tr-TR" sz="2400" dirty="0"/>
              <a:t/>
            </a:r>
            <a:br>
              <a:rPr lang="tr-TR" sz="2400" dirty="0"/>
            </a:br>
            <a:r>
              <a:rPr lang="tr-TR" sz="2400" b="1" dirty="0"/>
              <a:t>Teftiş ve İdari Yaptırımlar </a:t>
            </a:r>
            <a:endParaRPr lang="tr-TR" sz="2400" dirty="0"/>
          </a:p>
        </p:txBody>
      </p:sp>
    </p:spTree>
    <p:extLst>
      <p:ext uri="{BB962C8B-B14F-4D97-AF65-F5344CB8AC3E}">
        <p14:creationId xmlns:p14="http://schemas.microsoft.com/office/powerpoint/2010/main" val="342394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908720"/>
            <a:ext cx="7813336" cy="4965130"/>
          </a:xfrm>
        </p:spPr>
        <p:txBody>
          <a:bodyPr>
            <a:normAutofit/>
          </a:bodyPr>
          <a:lstStyle/>
          <a:p>
            <a:r>
              <a:rPr lang="tr-TR" sz="1600" b="1" dirty="0"/>
              <a:t>Teftiş, inceleme, araştırma, müfettişin yetki, yükümlülük ve sorumluluğu </a:t>
            </a:r>
            <a:r>
              <a:rPr lang="tr-TR" sz="1600" b="1" dirty="0" smtClean="0"/>
              <a:t/>
            </a:r>
            <a:br>
              <a:rPr lang="tr-TR" sz="1600" b="1" dirty="0" smtClean="0"/>
            </a:br>
            <a:r>
              <a:rPr lang="tr-TR" sz="1600" dirty="0"/>
              <a:t/>
            </a:r>
            <a:br>
              <a:rPr lang="tr-TR" sz="1600" dirty="0"/>
            </a:br>
            <a:r>
              <a:rPr lang="tr-TR" sz="1600" b="1" dirty="0"/>
              <a:t>MADDE 24 – </a:t>
            </a:r>
            <a:r>
              <a:rPr lang="tr-TR" sz="1600" dirty="0"/>
              <a:t>(1) Bu Kanun hükümlerinin uygulanmasının izlenmesi ve teftişi, iş sağlığı ve güvenliği yönünden teftiş yapmaya yetkili Bakanlık iş müfettişlerince yapılır. Bu Kanun kapsamında yapılacak teftiş ve incelemelerde, 4857 sayılı Kanunun 92, 93, 96, 97 ve 107 </a:t>
            </a:r>
            <a:r>
              <a:rPr lang="tr-TR" sz="1600" dirty="0" err="1"/>
              <a:t>nci</a:t>
            </a:r>
            <a:r>
              <a:rPr lang="tr-TR" sz="1600" dirty="0"/>
              <a:t> maddeleri uygulanır. </a:t>
            </a:r>
            <a:br>
              <a:rPr lang="tr-TR" sz="1600" dirty="0"/>
            </a:br>
            <a:r>
              <a:rPr lang="tr-TR" sz="1600" dirty="0"/>
              <a:t>(2) Bakanlık, işyerlerinde iş sağlığı ve güvenliği konularında ölçüm, inceleme ve araştırma yapmaya, bu amaçla numune almaya ve eğitim kurumları ile ortak sağlık ve güvenlik birimlerinde kontrol ve denetim yapmaya yetkilidir. Bu konularda yetkilendirilenler mümkün olduğu kadar işi aksatmamak, işverenin ve işyerinin meslek sırları ile gördükleri ve öğrendikleri hususları tamamen gizli tutmakla yükümlüdür. Kontrol ve denetimin usul ve esasları Bakanlıkça düzenlenir. </a:t>
            </a:r>
            <a:br>
              <a:rPr lang="tr-TR" sz="1600" dirty="0"/>
            </a:br>
            <a:r>
              <a:rPr lang="tr-TR" sz="1600" dirty="0"/>
              <a:t>(3) Askeri işyerleriyle yurt güvenliği için gerekli maddeler üretilen işyerlerinin denetim ve teftişi konusu ve sonuçlarına ait işlemler, Millî Savunma Bakanlığı ve Bakanlıkça birlikte hazırlanacak yönetmeliğe göre yürütülür. </a:t>
            </a:r>
          </a:p>
        </p:txBody>
      </p:sp>
    </p:spTree>
    <p:extLst>
      <p:ext uri="{BB962C8B-B14F-4D97-AF65-F5344CB8AC3E}">
        <p14:creationId xmlns:p14="http://schemas.microsoft.com/office/powerpoint/2010/main" val="408456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188640"/>
            <a:ext cx="8066856" cy="6336704"/>
          </a:xfrm>
        </p:spPr>
        <p:txBody>
          <a:bodyPr>
            <a:normAutofit/>
          </a:bodyPr>
          <a:lstStyle/>
          <a:p>
            <a:r>
              <a:rPr lang="tr-TR" sz="1600" b="1" dirty="0"/>
              <a:t>İşin durdurulması </a:t>
            </a:r>
            <a:r>
              <a:rPr lang="tr-TR" sz="1600" b="1" dirty="0" smtClean="0"/>
              <a:t/>
            </a:r>
            <a:br>
              <a:rPr lang="tr-TR" sz="1600" b="1" dirty="0" smtClean="0"/>
            </a:br>
            <a:r>
              <a:rPr lang="tr-TR" sz="1600" dirty="0"/>
              <a:t/>
            </a:r>
            <a:br>
              <a:rPr lang="tr-TR" sz="1600" dirty="0"/>
            </a:br>
            <a:r>
              <a:rPr lang="tr-TR" sz="1600" b="1" dirty="0"/>
              <a:t>MADDE 25 – </a:t>
            </a:r>
            <a:r>
              <a:rPr lang="tr-TR" sz="1600" dirty="0"/>
              <a:t>(1) İşyerindeki bina ve eklentilerde, çalışma yöntem ve şekillerinde veya iş ekipmanlarında çalışanlar için hayati tehlike oluşturan bir husus tespit edildiğinde; bu tehlike giderilinceye kadar, hayati tehlikenin niteliği ve bu tehlikeden doğabilecek riskin etkileyebileceği alan ile çalışanlar dikkate alınarak, işyerinin bir bölümünde veya tamamında iş durdurulur. Ayrıca çok tehlikeli sınıfta yer alan maden, metal ve yapı işleri ile tehlikeli kimyasallarla çalışılan işlerin yapıldığı veya büyük endüstriyel kazaların olabileceği işyerlerinde, risk değerlendirmesi yapılmamış olması durumunda iş durdurulur. </a:t>
            </a:r>
            <a:br>
              <a:rPr lang="tr-TR" sz="1600" dirty="0"/>
            </a:br>
            <a:r>
              <a:rPr lang="tr-TR" sz="1600" dirty="0"/>
              <a:t>(2) İş sağlığı ve güvenliği bakımından teftişe yetkili üç iş müfettişinden oluşan heyet, iş sağlığı ve güvenliği bakımından teftişe yetkili iş müfettişinin tespiti üzerine gerekli incelemeleri yaparak, tespit tarihinden itibaren iki gün içerisinde işin durdurulmasına karar verebilir. Ancak tespit edilen hususun acil müdahaleyi gerektirmesi hâlinde; tespiti yapan iş müfettişi, heyet tarafından karar alınıncaya kadar geçerli olmak kaydıyla işi durdurur. </a:t>
            </a:r>
            <a:br>
              <a:rPr lang="tr-TR" sz="1600" dirty="0"/>
            </a:br>
            <a:r>
              <a:rPr lang="tr-TR" sz="1600" dirty="0"/>
              <a:t>(3) İşin durdurulması kararı, ilgili mülki idare amirine ve işyeri dosyasının bulunduğu Çalışma ve İş Kurumu il müdürlüğüne bir gün içinde gönderilir. İşin durdurulması kararı, mülki idare amiri tarafından kolluk kuvvetleri marifetiyle </a:t>
            </a:r>
            <a:r>
              <a:rPr lang="tr-TR" sz="1600" dirty="0" err="1"/>
              <a:t>yirmidört</a:t>
            </a:r>
            <a:r>
              <a:rPr lang="tr-TR" sz="1600" dirty="0"/>
              <a:t> saat içinde yerine getirilir. Ancak, tespit edilen hususun acil müdahaleyi gerektirmesi nedeniyle verilen işin durdurulması kararı, mülki idare amiri tarafından kolluk kuvvetleri marifetiyle aynı gün yerine getirilir. </a:t>
            </a:r>
          </a:p>
        </p:txBody>
      </p:sp>
    </p:spTree>
    <p:extLst>
      <p:ext uri="{BB962C8B-B14F-4D97-AF65-F5344CB8AC3E}">
        <p14:creationId xmlns:p14="http://schemas.microsoft.com/office/powerpoint/2010/main" val="309290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1484784"/>
            <a:ext cx="7994848" cy="4821114"/>
          </a:xfrm>
        </p:spPr>
        <p:txBody>
          <a:bodyPr>
            <a:normAutofit/>
          </a:bodyPr>
          <a:lstStyle/>
          <a:p>
            <a:r>
              <a:rPr lang="tr-TR" sz="1600" dirty="0"/>
              <a:t>(4) İşveren, yerine getirildiği tarihten itibaren altı iş günü içinde, yetkili iş mahkemesinde işin durdurulması kararına itiraz edebilir. İtiraz, işin durdurulması kararının uygulanmasını etkilemez. Mahkeme itirazı öncelikle görüşür ve altı iş günü içinde karara bağlar. Mahkeme kararı kesindir. </a:t>
            </a:r>
            <a:br>
              <a:rPr lang="tr-TR" sz="1600" dirty="0"/>
            </a:br>
            <a:r>
              <a:rPr lang="tr-TR" sz="1600" dirty="0"/>
              <a:t>(5) İşverenin işin durdurulmasını gerektiren hususların giderildiğini Bakanlığa yazılı olarak bildirmesi hâlinde, en geç yedi gün içinde işyerinde inceleme yapılarak işverenin talebi sonuçlandırılır. </a:t>
            </a:r>
            <a:br>
              <a:rPr lang="tr-TR" sz="1600" dirty="0"/>
            </a:br>
            <a:r>
              <a:rPr lang="tr-TR" sz="1600" dirty="0"/>
              <a:t>(6) İşveren, işin durdurulması sebebiyle işsiz kalan çalışanlara ücretlerini ödemekle veya ücretlerinde bir düşüklük olmamak üzere meslek veya durumlarına göre başka bir iş vermekle yükümlüdür. </a:t>
            </a:r>
            <a:br>
              <a:rPr lang="tr-TR" sz="1600" dirty="0"/>
            </a:br>
            <a:r>
              <a:rPr lang="tr-TR" sz="1600" dirty="0"/>
              <a:t>(7) </a:t>
            </a:r>
            <a:r>
              <a:rPr lang="tr-TR" sz="1600" b="1" dirty="0"/>
              <a:t>(Ek: 4/4/2015-6645/2 </a:t>
            </a:r>
            <a:r>
              <a:rPr lang="tr-TR" sz="1600" b="1" dirty="0" err="1"/>
              <a:t>md.</a:t>
            </a:r>
            <a:r>
              <a:rPr lang="tr-TR" sz="1600" b="1" dirty="0"/>
              <a:t>) </a:t>
            </a:r>
            <a:r>
              <a:rPr lang="tr-TR" sz="1600" dirty="0"/>
              <a:t>Çok tehlikeli sınıfta yer alan ve ihale ile alınan işlerde; teknolojik gelişme, iş gücü kapasitesinin artırılması, üretim metotlarında yenilik gibi bir kısım unsurlar sağlanmadan üretim ve/veya imalat planlarına, iş programlarına aykırı hareket edilerek üretim zorlaması nedeniyle hayati tehlike oluşturacak şekilde çalışma biçimleri, işin durdurulma sebebi sayılır. </a:t>
            </a:r>
            <a:br>
              <a:rPr lang="tr-TR" sz="1600" dirty="0"/>
            </a:br>
            <a:r>
              <a:rPr lang="tr-TR" sz="1600" dirty="0"/>
              <a:t>(8) </a:t>
            </a:r>
            <a:r>
              <a:rPr lang="tr-TR" sz="1600" b="1" dirty="0"/>
              <a:t>(Ek: 4/4/2015-6645/2 </a:t>
            </a:r>
            <a:r>
              <a:rPr lang="tr-TR" sz="1600" b="1" dirty="0" err="1"/>
              <a:t>md.</a:t>
            </a:r>
            <a:r>
              <a:rPr lang="tr-TR" sz="1600" b="1" dirty="0"/>
              <a:t>) </a:t>
            </a:r>
            <a:r>
              <a:rPr lang="tr-TR" sz="1600" dirty="0"/>
              <a:t>İşyerinde durdurulan işlerde izinsiz çalışma yaptıran işveren veya işveren vekillerine üç yıldan beş yıla kadar hapis cezası verilir. </a:t>
            </a:r>
          </a:p>
        </p:txBody>
      </p:sp>
    </p:spTree>
    <p:extLst>
      <p:ext uri="{BB962C8B-B14F-4D97-AF65-F5344CB8AC3E}">
        <p14:creationId xmlns:p14="http://schemas.microsoft.com/office/powerpoint/2010/main" val="115926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2420888"/>
            <a:ext cx="7922840" cy="1580754"/>
          </a:xfrm>
        </p:spPr>
        <p:txBody>
          <a:bodyPr>
            <a:normAutofit/>
          </a:bodyPr>
          <a:lstStyle/>
          <a:p>
            <a:pPr algn="ctr"/>
            <a:r>
              <a:rPr lang="es-ES" sz="2400" b="1" dirty="0"/>
              <a:t>İdari para cezaları ve uygulanması </a:t>
            </a:r>
            <a:r>
              <a:rPr lang="es-ES" sz="2400" dirty="0"/>
              <a:t/>
            </a:r>
            <a:br>
              <a:rPr lang="es-ES" sz="2400" dirty="0"/>
            </a:br>
            <a:r>
              <a:rPr lang="tr-TR" sz="2400" b="1" dirty="0"/>
              <a:t>MADDE </a:t>
            </a:r>
            <a:r>
              <a:rPr lang="tr-TR" sz="2400" b="1" dirty="0" smtClean="0"/>
              <a:t>26</a:t>
            </a:r>
            <a:endParaRPr lang="tr-TR" sz="2400" dirty="0"/>
          </a:p>
        </p:txBody>
      </p:sp>
    </p:spTree>
    <p:extLst>
      <p:ext uri="{BB962C8B-B14F-4D97-AF65-F5344CB8AC3E}">
        <p14:creationId xmlns:p14="http://schemas.microsoft.com/office/powerpoint/2010/main" val="1733873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p:cNvSpPr>
          <p:nvPr>
            <p:ph idx="1"/>
          </p:nvPr>
        </p:nvSpPr>
        <p:spPr>
          <a:xfrm>
            <a:off x="395288" y="1773238"/>
            <a:ext cx="8424862" cy="3529012"/>
          </a:xfrm>
        </p:spPr>
        <p:txBody>
          <a:bodyPr>
            <a:normAutofit fontScale="92500" lnSpcReduction="10000"/>
          </a:bodyPr>
          <a:lstStyle/>
          <a:p>
            <a:pPr algn="ctr">
              <a:buClr>
                <a:schemeClr val="tx1"/>
              </a:buClr>
              <a:buFont typeface="Arial" charset="0"/>
              <a:buNone/>
            </a:pPr>
            <a:r>
              <a:rPr lang="tr-TR" sz="6000" dirty="0" smtClean="0">
                <a:solidFill>
                  <a:srgbClr val="800000"/>
                </a:solidFill>
                <a:latin typeface="Forte" panose="03060902040502070203" pitchFamily="66" charset="0"/>
              </a:rPr>
              <a:t>ÖNLEMEK </a:t>
            </a:r>
          </a:p>
          <a:p>
            <a:pPr algn="ctr">
              <a:buClr>
                <a:schemeClr val="tx1"/>
              </a:buClr>
              <a:buFont typeface="Arial" charset="0"/>
              <a:buNone/>
            </a:pPr>
            <a:r>
              <a:rPr lang="tr-TR" sz="6000" dirty="0" smtClean="0">
                <a:solidFill>
                  <a:srgbClr val="800000"/>
                </a:solidFill>
                <a:latin typeface="Forte" panose="03060902040502070203" pitchFamily="66" charset="0"/>
              </a:rPr>
              <a:t>ÖDEMEKTEN </a:t>
            </a:r>
          </a:p>
          <a:p>
            <a:pPr algn="ctr">
              <a:buClr>
                <a:schemeClr val="tx1"/>
              </a:buClr>
              <a:buFont typeface="Arial" charset="0"/>
              <a:buNone/>
            </a:pPr>
            <a:r>
              <a:rPr lang="tr-TR" sz="6000" dirty="0" smtClean="0">
                <a:solidFill>
                  <a:srgbClr val="800000"/>
                </a:solidFill>
                <a:latin typeface="Forte" panose="03060902040502070203" pitchFamily="66" charset="0"/>
              </a:rPr>
              <a:t>DAHA UCUZ ve KOLAYDIR.</a:t>
            </a:r>
            <a:endParaRPr lang="tr-TR" b="1" dirty="0" smtClean="0">
              <a:solidFill>
                <a:srgbClr val="800000"/>
              </a:solidFill>
              <a:latin typeface="Forte" panose="03060902040502070203" pitchFamily="66" charset="0"/>
            </a:endParaRPr>
          </a:p>
        </p:txBody>
      </p:sp>
    </p:spTree>
    <p:extLst>
      <p:ext uri="{BB962C8B-B14F-4D97-AF65-F5344CB8AC3E}">
        <p14:creationId xmlns:p14="http://schemas.microsoft.com/office/powerpoint/2010/main" val="301535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8915">
                                            <p:txEl>
                                              <p:pRg st="0" end="0"/>
                                            </p:txEl>
                                          </p:spTgt>
                                        </p:tgtEl>
                                      </p:cBhvr>
                                    </p:animEffect>
                                    <p:animScale>
                                      <p:cBhvr>
                                        <p:cTn id="7" dur="250" autoRev="1" fill="hold"/>
                                        <p:tgtEl>
                                          <p:spTgt spid="38915">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38915">
                                            <p:txEl>
                                              <p:pRg st="1" end="1"/>
                                            </p:txEl>
                                          </p:spTgt>
                                        </p:tgtEl>
                                      </p:cBhvr>
                                    </p:animEffect>
                                    <p:animScale>
                                      <p:cBhvr>
                                        <p:cTn id="12" dur="250" autoRev="1" fill="hold"/>
                                        <p:tgtEl>
                                          <p:spTgt spid="38915">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38915">
                                            <p:txEl>
                                              <p:pRg st="2" end="2"/>
                                            </p:txEl>
                                          </p:spTgt>
                                        </p:tgtEl>
                                      </p:cBhvr>
                                    </p:animEffect>
                                    <p:animScale>
                                      <p:cBhvr>
                                        <p:cTn id="17" dur="250" autoRev="1" fill="hold"/>
                                        <p:tgtEl>
                                          <p:spTgt spid="38915">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500778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z="1800" dirty="0" smtClean="0"/>
          </a:p>
          <a:p>
            <a:pPr eaLnBrk="1" hangingPunct="1">
              <a:buFont typeface="Wingdings" pitchFamily="2" charset="2"/>
              <a:buNone/>
            </a:pPr>
            <a:endParaRPr lang="tr-TR" sz="1800" dirty="0" smtClean="0"/>
          </a:p>
          <a:p>
            <a:pPr eaLnBrk="1" hangingPunct="1">
              <a:buNone/>
            </a:pPr>
            <a:r>
              <a:rPr lang="tr-TR" sz="1800" dirty="0"/>
              <a:t>(Ek fıkra: 6 / 5 / 2 0 1 6 -6 7 1 5 / 2 m d .) Uza k t a n </a:t>
            </a:r>
            <a:r>
              <a:rPr lang="tr-TR" sz="1800" dirty="0" err="1"/>
              <a:t>ça</a:t>
            </a:r>
            <a:r>
              <a:rPr lang="tr-TR" sz="1800" dirty="0"/>
              <a:t> </a:t>
            </a:r>
            <a:r>
              <a:rPr lang="tr-TR" sz="1800" dirty="0" err="1"/>
              <a:t>lışm</a:t>
            </a:r>
            <a:r>
              <a:rPr lang="tr-TR" sz="1800" dirty="0"/>
              <a:t> a ; işçin in , işve r e n t a r a </a:t>
            </a:r>
            <a:r>
              <a:rPr lang="tr-TR" sz="1800" dirty="0" err="1"/>
              <a:t>fın</a:t>
            </a:r>
            <a:r>
              <a:rPr lang="tr-TR" sz="1800" dirty="0"/>
              <a:t> d a n o </a:t>
            </a:r>
            <a:r>
              <a:rPr lang="tr-TR" sz="1800" dirty="0" err="1"/>
              <a:t>lu</a:t>
            </a:r>
            <a:r>
              <a:rPr lang="tr-TR" sz="1800" dirty="0"/>
              <a:t> </a:t>
            </a:r>
            <a:r>
              <a:rPr lang="tr-TR" sz="1800" dirty="0" err="1"/>
              <a:t>şt</a:t>
            </a:r>
            <a:r>
              <a:rPr lang="tr-TR" sz="1800" dirty="0"/>
              <a:t> u r u la n iş o r </a:t>
            </a:r>
            <a:r>
              <a:rPr lang="tr-TR" sz="1800" dirty="0" err="1"/>
              <a:t>ga</a:t>
            </a:r>
            <a:r>
              <a:rPr lang="tr-TR" sz="1800" dirty="0"/>
              <a:t> n </a:t>
            </a:r>
            <a:r>
              <a:rPr lang="tr-TR" sz="1800" dirty="0" err="1"/>
              <a:t>iza</a:t>
            </a:r>
            <a:r>
              <a:rPr lang="tr-TR" sz="1800" dirty="0"/>
              <a:t> </a:t>
            </a:r>
            <a:r>
              <a:rPr lang="tr-TR" sz="1800" dirty="0" err="1"/>
              <a:t>sy</a:t>
            </a:r>
            <a:r>
              <a:rPr lang="tr-TR" sz="1800" dirty="0"/>
              <a:t> o n u k a p </a:t>
            </a:r>
            <a:r>
              <a:rPr lang="tr-TR" sz="1800" dirty="0" err="1"/>
              <a:t>sa</a:t>
            </a:r>
            <a:r>
              <a:rPr lang="tr-TR" sz="1800" dirty="0"/>
              <a:t> m </a:t>
            </a:r>
            <a:r>
              <a:rPr lang="tr-TR" sz="1800" dirty="0" err="1"/>
              <a:t>ın</a:t>
            </a:r>
            <a:r>
              <a:rPr lang="tr-TR" sz="1800" dirty="0"/>
              <a:t> d a iş </a:t>
            </a:r>
            <a:r>
              <a:rPr lang="tr-TR" sz="1800" dirty="0" err="1"/>
              <a:t>gö</a:t>
            </a:r>
            <a:r>
              <a:rPr lang="tr-TR" sz="1800" dirty="0"/>
              <a:t> r m e </a:t>
            </a:r>
            <a:r>
              <a:rPr lang="tr-TR" sz="1800" dirty="0" err="1"/>
              <a:t>e</a:t>
            </a:r>
            <a:r>
              <a:rPr lang="tr-TR" sz="1800" dirty="0"/>
              <a:t> d im in i e </a:t>
            </a:r>
            <a:r>
              <a:rPr lang="tr-TR" sz="1800" dirty="0" err="1"/>
              <a:t>vin</a:t>
            </a:r>
            <a:r>
              <a:rPr lang="tr-TR" sz="1800" dirty="0"/>
              <a:t> d e y a d a t e k n o </a:t>
            </a:r>
            <a:r>
              <a:rPr lang="tr-TR" sz="1800" dirty="0" err="1"/>
              <a:t>lo</a:t>
            </a:r>
            <a:r>
              <a:rPr lang="tr-TR" sz="1800" dirty="0"/>
              <a:t> </a:t>
            </a:r>
            <a:r>
              <a:rPr lang="tr-TR" sz="1800" dirty="0" err="1"/>
              <a:t>jik</a:t>
            </a:r>
            <a:r>
              <a:rPr lang="tr-TR" sz="1800" dirty="0"/>
              <a:t> ile t işim a r a </a:t>
            </a:r>
            <a:r>
              <a:rPr lang="tr-TR" sz="1800" dirty="0" err="1"/>
              <a:t>çla</a:t>
            </a:r>
            <a:r>
              <a:rPr lang="tr-TR" sz="1800" dirty="0"/>
              <a:t> r ı ile </a:t>
            </a:r>
            <a:r>
              <a:rPr lang="tr-TR" sz="1800" dirty="0" err="1"/>
              <a:t>işy</a:t>
            </a:r>
            <a:r>
              <a:rPr lang="tr-TR" sz="1800" dirty="0"/>
              <a:t> e r i d ışın d a y e r in e ge t ir m e si e </a:t>
            </a:r>
            <a:r>
              <a:rPr lang="tr-TR" sz="1800" dirty="0" err="1"/>
              <a:t>sa</a:t>
            </a:r>
            <a:r>
              <a:rPr lang="tr-TR" sz="1800" dirty="0"/>
              <a:t> sın a d a y a </a:t>
            </a:r>
            <a:r>
              <a:rPr lang="tr-TR" sz="1800" dirty="0" err="1"/>
              <a:t>lı</a:t>
            </a:r>
            <a:r>
              <a:rPr lang="tr-TR" sz="1800" dirty="0"/>
              <a:t> ve y a </a:t>
            </a:r>
            <a:r>
              <a:rPr lang="tr-TR" sz="1800" dirty="0" err="1"/>
              <a:t>zılı</a:t>
            </a:r>
            <a:r>
              <a:rPr lang="tr-TR" sz="1800" dirty="0"/>
              <a:t> o la r a k </a:t>
            </a:r>
            <a:r>
              <a:rPr lang="tr-TR" sz="1800" dirty="0" err="1"/>
              <a:t>k</a:t>
            </a:r>
            <a:r>
              <a:rPr lang="tr-TR" sz="1800" dirty="0"/>
              <a:t> u r u la n iş </a:t>
            </a:r>
            <a:r>
              <a:rPr lang="tr-TR" sz="1800" dirty="0" err="1"/>
              <a:t>ilişk</a:t>
            </a:r>
            <a:r>
              <a:rPr lang="tr-TR" sz="1800" dirty="0"/>
              <a:t> </a:t>
            </a:r>
            <a:r>
              <a:rPr lang="tr-TR" sz="1800" dirty="0" err="1"/>
              <a:t>isid</a:t>
            </a:r>
            <a:r>
              <a:rPr lang="tr-TR" sz="1800" dirty="0"/>
              <a:t> ir </a:t>
            </a:r>
            <a:r>
              <a:rPr lang="tr-TR" sz="1800" dirty="0" smtClean="0"/>
              <a:t>.</a:t>
            </a:r>
          </a:p>
          <a:p>
            <a:pPr eaLnBrk="1" hangingPunct="1">
              <a:buNone/>
            </a:pPr>
            <a:endParaRPr lang="tr-TR" sz="1800" dirty="0" smtClean="0"/>
          </a:p>
          <a:p>
            <a:pPr eaLnBrk="1" hangingPunct="1">
              <a:buNone/>
            </a:pPr>
            <a:r>
              <a:rPr lang="tr-TR" sz="1800" dirty="0" smtClean="0"/>
              <a:t> </a:t>
            </a:r>
            <a:r>
              <a:rPr lang="tr-TR" sz="1800" dirty="0"/>
              <a:t>(Ek fıkra: 6 / 5 / 2 0 1 6 -6 7 1 5 / 2 m d .) </a:t>
            </a:r>
            <a:r>
              <a:rPr lang="tr-TR" sz="1800" dirty="0" smtClean="0"/>
              <a:t>Uzaktan çalışma durumunda </a:t>
            </a:r>
            <a:r>
              <a:rPr lang="tr-TR" sz="1800" dirty="0"/>
              <a:t>; işin t a n </a:t>
            </a:r>
            <a:r>
              <a:rPr lang="tr-TR" sz="1800" dirty="0" err="1"/>
              <a:t>ım</a:t>
            </a:r>
            <a:r>
              <a:rPr lang="tr-TR" sz="1800" dirty="0"/>
              <a:t> ı, y a p </a:t>
            </a:r>
            <a:r>
              <a:rPr lang="tr-TR" sz="1800" dirty="0" err="1"/>
              <a:t>ılm</a:t>
            </a:r>
            <a:r>
              <a:rPr lang="tr-TR" sz="1800" dirty="0"/>
              <a:t> a şe k </a:t>
            </a:r>
            <a:r>
              <a:rPr lang="tr-TR" sz="1800" dirty="0" err="1"/>
              <a:t>li</a:t>
            </a:r>
            <a:r>
              <a:rPr lang="tr-TR" sz="1800" dirty="0"/>
              <a:t>, işin </a:t>
            </a:r>
            <a:r>
              <a:rPr lang="tr-TR" sz="1800" dirty="0" err="1"/>
              <a:t>sü</a:t>
            </a:r>
            <a:r>
              <a:rPr lang="tr-TR" sz="1800" dirty="0"/>
              <a:t> r e si ve y e r i, ü </a:t>
            </a:r>
            <a:r>
              <a:rPr lang="tr-TR" sz="1800" dirty="0" err="1"/>
              <a:t>cr</a:t>
            </a:r>
            <a:r>
              <a:rPr lang="tr-TR" sz="1800" dirty="0"/>
              <a:t> et ve ü </a:t>
            </a:r>
            <a:r>
              <a:rPr lang="tr-TR" sz="1800" dirty="0" err="1"/>
              <a:t>cr</a:t>
            </a:r>
            <a:r>
              <a:rPr lang="tr-TR" sz="1800" dirty="0"/>
              <a:t> e tin ö d e n m e sin e </a:t>
            </a:r>
            <a:r>
              <a:rPr lang="tr-TR" sz="1800" dirty="0" err="1"/>
              <a:t>ilişk</a:t>
            </a:r>
            <a:r>
              <a:rPr lang="tr-TR" sz="1800" dirty="0"/>
              <a:t> in h u su </a:t>
            </a:r>
            <a:r>
              <a:rPr lang="tr-TR" sz="1800" dirty="0" err="1"/>
              <a:t>sla</a:t>
            </a:r>
            <a:r>
              <a:rPr lang="tr-TR" sz="1800" dirty="0"/>
              <a:t> r , işve r e n t a r a </a:t>
            </a:r>
            <a:r>
              <a:rPr lang="tr-TR" sz="1800" dirty="0" err="1"/>
              <a:t>fın</a:t>
            </a:r>
            <a:r>
              <a:rPr lang="tr-TR" sz="1800" dirty="0"/>
              <a:t> d a n </a:t>
            </a:r>
            <a:r>
              <a:rPr lang="tr-TR" sz="1800" dirty="0" err="1"/>
              <a:t>sa</a:t>
            </a:r>
            <a:r>
              <a:rPr lang="tr-TR" sz="1800" dirty="0"/>
              <a:t> </a:t>
            </a:r>
            <a:r>
              <a:rPr lang="tr-TR" sz="1800" dirty="0" err="1"/>
              <a:t>ğla</a:t>
            </a:r>
            <a:r>
              <a:rPr lang="tr-TR" sz="1800" dirty="0"/>
              <a:t> n a n e k ip m a n ve b u n la r </a:t>
            </a:r>
            <a:r>
              <a:rPr lang="tr-TR" sz="1800" dirty="0" err="1"/>
              <a:t>ın</a:t>
            </a:r>
            <a:r>
              <a:rPr lang="tr-TR" sz="1800" dirty="0"/>
              <a:t> k o r u n m a sın a ilişkin y ü k ü m </a:t>
            </a:r>
            <a:r>
              <a:rPr lang="tr-TR" sz="1800" dirty="0" err="1"/>
              <a:t>lü</a:t>
            </a:r>
            <a:r>
              <a:rPr lang="tr-TR" sz="1800" dirty="0"/>
              <a:t> </a:t>
            </a:r>
            <a:r>
              <a:rPr lang="tr-TR" sz="1800" dirty="0" err="1"/>
              <a:t>lü</a:t>
            </a:r>
            <a:r>
              <a:rPr lang="tr-TR" sz="1800" dirty="0"/>
              <a:t> k le r , işve r e n in </a:t>
            </a:r>
            <a:r>
              <a:rPr lang="tr-TR" sz="1800" dirty="0" err="1"/>
              <a:t>işç</a:t>
            </a:r>
            <a:r>
              <a:rPr lang="tr-TR" sz="1800" dirty="0"/>
              <a:t> </a:t>
            </a:r>
            <a:r>
              <a:rPr lang="tr-TR" sz="1800" dirty="0" err="1"/>
              <a:t>iy</a:t>
            </a:r>
            <a:r>
              <a:rPr lang="tr-TR" sz="1800" dirty="0"/>
              <a:t> le ile </a:t>
            </a:r>
            <a:r>
              <a:rPr lang="tr-TR" sz="1800" dirty="0" err="1"/>
              <a:t>tişim</a:t>
            </a:r>
            <a:r>
              <a:rPr lang="tr-TR" sz="1800" dirty="0"/>
              <a:t> k u r m a </a:t>
            </a:r>
            <a:r>
              <a:rPr lang="tr-TR" sz="1800" dirty="0" err="1"/>
              <a:t>sı</a:t>
            </a:r>
            <a:r>
              <a:rPr lang="tr-TR" sz="1800" dirty="0"/>
              <a:t> ile ge n e l ve ö ze l </a:t>
            </a:r>
            <a:r>
              <a:rPr lang="tr-TR" sz="1800" dirty="0" err="1"/>
              <a:t>ça</a:t>
            </a:r>
            <a:r>
              <a:rPr lang="tr-TR" sz="1800" dirty="0"/>
              <a:t> </a:t>
            </a:r>
            <a:r>
              <a:rPr lang="tr-TR" sz="1800" dirty="0" err="1"/>
              <a:t>lışm</a:t>
            </a:r>
            <a:r>
              <a:rPr lang="tr-TR" sz="1800" dirty="0"/>
              <a:t> a </a:t>
            </a:r>
            <a:r>
              <a:rPr lang="tr-TR" sz="1800" dirty="0" err="1"/>
              <a:t>şa</a:t>
            </a:r>
            <a:r>
              <a:rPr lang="tr-TR" sz="1800" dirty="0"/>
              <a:t> r t la r </a:t>
            </a:r>
            <a:r>
              <a:rPr lang="tr-TR" sz="1800" dirty="0" err="1"/>
              <a:t>ın</a:t>
            </a:r>
            <a:r>
              <a:rPr lang="tr-TR" sz="1800" dirty="0"/>
              <a:t> a </a:t>
            </a:r>
            <a:r>
              <a:rPr lang="tr-TR" sz="1800" dirty="0" err="1"/>
              <a:t>ilişk</a:t>
            </a:r>
            <a:r>
              <a:rPr lang="tr-TR" sz="1800" dirty="0"/>
              <a:t> in h ü k ü m le r y e r a </a:t>
            </a:r>
            <a:r>
              <a:rPr lang="tr-TR" sz="1800" dirty="0" err="1"/>
              <a:t>lır</a:t>
            </a:r>
            <a:r>
              <a:rPr lang="tr-TR" sz="1800" dirty="0"/>
              <a:t> .</a:t>
            </a:r>
            <a:endParaRPr lang="tr-TR" sz="1800" b="1" dirty="0" smtClean="0">
              <a:solidFill>
                <a:srgbClr val="3333CC"/>
              </a:solidFill>
            </a:endParaRPr>
          </a:p>
          <a:p>
            <a:pPr eaLnBrk="1" hangingPunct="1">
              <a:buFont typeface="Wingdings" pitchFamily="2" charset="2"/>
              <a:buNone/>
            </a:pPr>
            <a:endParaRPr lang="tr-TR" sz="1400" dirty="0" smtClean="0">
              <a:solidFill>
                <a:srgbClr val="3333CC"/>
              </a:solidFill>
            </a:endParaRPr>
          </a:p>
          <a:p>
            <a:pPr eaLnBrk="1" hangingPunct="1">
              <a:buFont typeface="Wingdings" pitchFamily="2" charset="2"/>
              <a:buNone/>
            </a:pPr>
            <a:endParaRPr lang="tr-TR" sz="1400" dirty="0" smtClean="0">
              <a:solidFill>
                <a:srgbClr val="3333CC"/>
              </a:solidFill>
            </a:endParaRPr>
          </a:p>
          <a:p>
            <a:pPr eaLnBrk="1" hangingPunct="1">
              <a:buFont typeface="Wingdings" pitchFamily="2" charset="2"/>
              <a:buNone/>
            </a:pPr>
            <a:endParaRPr lang="tr-TR" sz="1400" dirty="0" smtClean="0">
              <a:solidFill>
                <a:srgbClr val="3333CC"/>
              </a:solidFill>
            </a:endParaRPr>
          </a:p>
          <a:p>
            <a:pPr eaLnBrk="1" hangingPunct="1">
              <a:buFont typeface="Wingdings" pitchFamily="2" charset="2"/>
              <a:buNone/>
            </a:pPr>
            <a:endParaRPr lang="tr-TR" sz="1400" dirty="0" smtClean="0">
              <a:solidFill>
                <a:srgbClr val="3333CC"/>
              </a:solidFill>
            </a:endParaRPr>
          </a:p>
          <a:p>
            <a:pPr eaLnBrk="1" hangingPunct="1">
              <a:buFont typeface="Wingdings" pitchFamily="2" charset="2"/>
              <a:buNone/>
            </a:pPr>
            <a:endParaRPr lang="en-US" sz="1400" dirty="0" smtClean="0">
              <a:solidFill>
                <a:srgbClr val="3333CC"/>
              </a:solidFill>
            </a:endParaRP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TEMİZLİK VE BAKIM HİZMETLERİ ÇALIŞANLARININ</a:t>
            </a:r>
            <a:r>
              <a:rPr lang="tr-TR" dirty="0"/>
              <a:t/>
            </a:r>
            <a:br>
              <a:rPr lang="tr-TR" dirty="0"/>
            </a:br>
            <a:r>
              <a:rPr lang="tr-TR" b="1" dirty="0"/>
              <a:t>İŞ SAĞLIĞI VE GÜVENLİĞİ ÇALIŞMALARI</a:t>
            </a:r>
            <a:r>
              <a:rPr lang="tr-TR" dirty="0"/>
              <a:t/>
            </a:r>
            <a:br>
              <a:rPr lang="tr-TR" dirty="0"/>
            </a:br>
            <a:endParaRPr lang="tr-TR" dirty="0"/>
          </a:p>
        </p:txBody>
      </p:sp>
    </p:spTree>
    <p:extLst>
      <p:ext uri="{BB962C8B-B14F-4D97-AF65-F5344CB8AC3E}">
        <p14:creationId xmlns:p14="http://schemas.microsoft.com/office/powerpoint/2010/main" val="2951600883"/>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7001" y="1847850"/>
            <a:ext cx="7231459" cy="3442817"/>
          </a:xfrm>
        </p:spPr>
        <p:txBody>
          <a:bodyPr/>
          <a:lstStyle/>
          <a:p>
            <a:r>
              <a:rPr lang="tr-TR" sz="1500" b="1" dirty="0"/>
              <a:t>Temizlik işleri yapıldığı yere göre farklı aktiviteler gerektirebilir. Ofis, okul, otel ve restoran, hastane, evler, endüstriyel alanların temizliği bunlara örnek olarak verilebilir. Temizlik işi çok farklı görevler içerdiği için çalışanlar potansiyel olarak çeşitli kimyasal, fiziksel, biyolojik, ergonomik ve </a:t>
            </a:r>
            <a:r>
              <a:rPr lang="tr-TR" sz="1500" b="1" dirty="0" err="1"/>
              <a:t>psikososyal</a:t>
            </a:r>
            <a:r>
              <a:rPr lang="tr-TR" sz="1500" b="1" dirty="0"/>
              <a:t> risklere maruz kalmaktadır. Riskler, çalışan tarafından yapılan işlere, işin yapılış şekline ve işin yapıldığı yere bağlıdır. Temizlik işi çoğu zaman normal çalışma saatleri dışında yapılmaktadır. Sabah erken saatte, mesai sonrası akşam veya gece saatlerinde, tam zamanlı işin oluşabilmesi için bölünmüş farklı vardiyaların birleşimi zamanlarda yapılabilmektedir. Genel olarak yoğun iş gücü ve çoğunlukla yalnız çalışma gerektirir. İşveren ve müşterinin artan esneklik ve verimlilik istekleri karşısında temizlik çalışanları çoğunlukla ağır iş yükü ile karşılaşmaktadırlar.</a:t>
            </a:r>
          </a:p>
          <a:p>
            <a:endParaRPr lang="tr-TR" dirty="0"/>
          </a:p>
        </p:txBody>
      </p:sp>
    </p:spTree>
    <p:extLst>
      <p:ext uri="{BB962C8B-B14F-4D97-AF65-F5344CB8AC3E}">
        <p14:creationId xmlns:p14="http://schemas.microsoft.com/office/powerpoint/2010/main" val="284500317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TEMİZLİKTE KİMYASAL TEHLİKELER </a:t>
            </a:r>
            <a:br>
              <a:rPr lang="tr-TR" dirty="0"/>
            </a:br>
            <a:endParaRPr lang="tr-TR" dirty="0"/>
          </a:p>
        </p:txBody>
      </p:sp>
      <p:sp>
        <p:nvSpPr>
          <p:cNvPr id="3" name="İçerik Yer Tutucusu 2"/>
          <p:cNvSpPr>
            <a:spLocks noGrp="1"/>
          </p:cNvSpPr>
          <p:nvPr>
            <p:ph idx="1"/>
          </p:nvPr>
        </p:nvSpPr>
        <p:spPr/>
        <p:txBody>
          <a:bodyPr/>
          <a:lstStyle/>
          <a:p>
            <a:r>
              <a:rPr lang="tr-TR" sz="1500" b="1" dirty="0"/>
              <a:t>Temizlik çalışanları, toz ve kirlerin çıkarılmasını kolaylaştırmak ya da dezenfeksiyonu için birçok farklı temizlik maddesi kullanırlar, bu maddeler kimyasal tehlikenin kaynağını oluşturmaktadır.</a:t>
            </a:r>
          </a:p>
          <a:p>
            <a:r>
              <a:rPr lang="tr-TR" sz="1500" b="1" dirty="0" err="1"/>
              <a:t>Maruziyet</a:t>
            </a:r>
            <a:r>
              <a:rPr lang="tr-TR" sz="1500" b="1" dirty="0"/>
              <a:t> düzeyi, kullanılan ürünlerin türüne; maruz kalım süresi ve sıklığı ile maruz kalınan miktara; uygulama şekline; temizlik çalışanının solunum hızına; temizlik esnasında ve sonrasında havalandırmanın verimlilik düzeyine ve </a:t>
            </a:r>
            <a:r>
              <a:rPr lang="tr-TR" sz="1500" b="1" dirty="0" err="1"/>
              <a:t>maruziyetin</a:t>
            </a:r>
            <a:r>
              <a:rPr lang="tr-TR" sz="1500" b="1" dirty="0"/>
              <a:t> ortadan kaldırılması ya da sınırlandırılması için koruyucu önlemlerin kullanımına bağlıdır. </a:t>
            </a:r>
          </a:p>
          <a:p>
            <a:endParaRPr lang="tr-TR" dirty="0"/>
          </a:p>
        </p:txBody>
      </p:sp>
    </p:spTree>
    <p:extLst>
      <p:ext uri="{BB962C8B-B14F-4D97-AF65-F5344CB8AC3E}">
        <p14:creationId xmlns:p14="http://schemas.microsoft.com/office/powerpoint/2010/main" val="64640986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1800" b="1" dirty="0"/>
              <a:t>Örneğin; asitler veya bazlar gibi bazı kimyasallar düşük konsantrasyonlarda tahriş edici, yüksek konsantrasyonlarda aşındırıcı özelliklere sahip olabilirler. Bazı kimyasallar, yeterli havalandırma olmadığında, eğer fazla püskürtülürse veya örneğin sıcak yüzeylere püskürtülürse solunum problemlerine sebep olabilirler. Bazı temizlik maddelerinin içerdiği kimyasallar yanıcı veya patlayıcı olabilir. Bazı ürünlerin yanlış kullanımı (örneğin aşırı doz, farklı ürünlerin güvensiz bir şekilde karıştırılması, uygunsuz temizleme yöntemleri) temizlik çalışanlarının risklerini artırabilir . </a:t>
            </a:r>
          </a:p>
          <a:p>
            <a:endParaRPr lang="tr-TR" dirty="0"/>
          </a:p>
        </p:txBody>
      </p:sp>
    </p:spTree>
    <p:extLst>
      <p:ext uri="{BB962C8B-B14F-4D97-AF65-F5344CB8AC3E}">
        <p14:creationId xmlns:p14="http://schemas.microsoft.com/office/powerpoint/2010/main" val="293008704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100" b="1" dirty="0"/>
              <a:t>Ayrıca temizlik çalışanları, normal mesai saatleri dışında çalıştığında (örneğin açılış saatinden önce ya da kapanış saatinden sonra) havalandırma, </a:t>
            </a:r>
            <a:r>
              <a:rPr lang="tr-TR" sz="2100" b="1" dirty="0" err="1"/>
              <a:t>aspirasyon</a:t>
            </a:r>
            <a:r>
              <a:rPr lang="tr-TR" sz="2100" b="1" dirty="0"/>
              <a:t> veya klima sistemleri kapalı olabilir ve çalışma alanlarındaki yenilenmeyen hava kimyasal maddelere </a:t>
            </a:r>
            <a:r>
              <a:rPr lang="tr-TR" sz="2100" b="1" dirty="0" err="1"/>
              <a:t>maruziyeti</a:t>
            </a:r>
            <a:r>
              <a:rPr lang="tr-TR" sz="2100" b="1" dirty="0"/>
              <a:t> arttırabilir.</a:t>
            </a:r>
          </a:p>
          <a:p>
            <a:r>
              <a:rPr lang="tr-TR" sz="2100" b="1" dirty="0"/>
              <a:t>Kullanılan temizlik ürünlerine ek olarak, çalışanın ortadan kaldırmayı amaçladığı kirin kendisi kimyasal ya da biyolojik tehlike kaynağı olabilir.</a:t>
            </a:r>
          </a:p>
          <a:p>
            <a:endParaRPr lang="tr-TR" dirty="0"/>
          </a:p>
        </p:txBody>
      </p:sp>
    </p:spTree>
    <p:extLst>
      <p:ext uri="{BB962C8B-B14F-4D97-AF65-F5344CB8AC3E}">
        <p14:creationId xmlns:p14="http://schemas.microsoft.com/office/powerpoint/2010/main" val="408180020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Temizleme İşleminde Üretilen Kimyasallara Maruz Kalma</a:t>
            </a:r>
            <a:r>
              <a:rPr lang="tr-TR" dirty="0"/>
              <a:t/>
            </a:r>
            <a:br>
              <a:rPr lang="tr-TR" dirty="0"/>
            </a:br>
            <a:endParaRPr lang="tr-TR" dirty="0"/>
          </a:p>
        </p:txBody>
      </p:sp>
      <p:sp>
        <p:nvSpPr>
          <p:cNvPr id="3" name="İçerik Yer Tutucusu 2"/>
          <p:cNvSpPr>
            <a:spLocks noGrp="1"/>
          </p:cNvSpPr>
          <p:nvPr>
            <p:ph idx="1"/>
          </p:nvPr>
        </p:nvSpPr>
        <p:spPr/>
        <p:txBody>
          <a:bodyPr/>
          <a:lstStyle/>
          <a:p>
            <a:r>
              <a:rPr lang="tr-TR" b="1" dirty="0"/>
              <a:t>Temizlik esnasında, bazen toz ile solunan havanın önemli düzeyde karışması temizlik çalışanları ve bina kullanıcılarının sağlık sorunlarına sebep olmaktadır</a:t>
            </a:r>
          </a:p>
          <a:p>
            <a:r>
              <a:rPr lang="tr-TR" b="1" dirty="0"/>
              <a:t>Toz parçacıklarının </a:t>
            </a:r>
            <a:r>
              <a:rPr lang="tr-TR" b="1" dirty="0" err="1"/>
              <a:t>toksikolojik</a:t>
            </a:r>
            <a:r>
              <a:rPr lang="tr-TR" b="1" dirty="0"/>
              <a:t> özellikleri, tozun içerisinde bulunabilen yüzlerce kimyasal ve biyolojik aktif bileşenler tarafından etkilenmektedir. Bu aktif bileşenler tozun yeniden askıya alınmasından sonra ciltle teması ve cilt üzerinde çökmesi, gözdeki </a:t>
            </a:r>
            <a:r>
              <a:rPr lang="tr-TR" b="1" dirty="0" err="1"/>
              <a:t>mukozal</a:t>
            </a:r>
            <a:r>
              <a:rPr lang="tr-TR" b="1" dirty="0"/>
              <a:t> zarlar yoluyla emilimi, akciğerde soluk almadan sonraki fagositoz ve lenf sistemi içerisinde birikimi, yutma veya sindirim sonrası gibi çeşitli </a:t>
            </a:r>
            <a:r>
              <a:rPr lang="tr-TR" b="1" dirty="0" err="1"/>
              <a:t>maruziyet</a:t>
            </a:r>
            <a:r>
              <a:rPr lang="tr-TR" b="1" dirty="0"/>
              <a:t> yollarıyla insan vücuduna geçebilir. Tozun kimyasal ve biyolojik bileşenlerinden her birinin sağlık riski </a:t>
            </a:r>
            <a:r>
              <a:rPr lang="tr-TR" b="1" dirty="0" err="1"/>
              <a:t>maruziyet</a:t>
            </a:r>
            <a:r>
              <a:rPr lang="tr-TR" b="1" dirty="0"/>
              <a:t> yollarına göre farklılık gösterebilir</a:t>
            </a:r>
          </a:p>
          <a:p>
            <a:endParaRPr lang="tr-TR" dirty="0"/>
          </a:p>
        </p:txBody>
      </p:sp>
    </p:spTree>
    <p:extLst>
      <p:ext uri="{BB962C8B-B14F-4D97-AF65-F5344CB8AC3E}">
        <p14:creationId xmlns:p14="http://schemas.microsoft.com/office/powerpoint/2010/main" val="14199565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1800" dirty="0"/>
              <a:t>Toz insan döküntüsü, kağıt, diğer organik madde parçacıkları ve fiberler; mikroorganizmalar (bakteri, virüsler, küf); uçucu organik bileşikler (VOC) ve yarı uçucu organik bileşikler; 5 </a:t>
            </a:r>
            <a:r>
              <a:rPr lang="tr-TR" sz="1800" dirty="0" err="1"/>
              <a:t>sürfaktanlar</a:t>
            </a:r>
            <a:r>
              <a:rPr lang="tr-TR" sz="1800" dirty="0"/>
              <a:t> (nötr), kuvars, mineraller ve eser metaller gibi diğer inorganik bileşikler ve gibi uçucu olmayan bileşikler gibi parçacıklı maddelerin farklı çeşitlerini içerebilir</a:t>
            </a:r>
          </a:p>
          <a:p>
            <a:endParaRPr lang="tr-TR" sz="1800" dirty="0"/>
          </a:p>
        </p:txBody>
      </p:sp>
    </p:spTree>
    <p:extLst>
      <p:ext uri="{BB962C8B-B14F-4D97-AF65-F5344CB8AC3E}">
        <p14:creationId xmlns:p14="http://schemas.microsoft.com/office/powerpoint/2010/main" val="65749036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Temizlik Ürünlerindeki Kimyasal Bileşenlere Maruz Kalma</a:t>
            </a:r>
            <a:endParaRPr lang="tr-TR" dirty="0"/>
          </a:p>
        </p:txBody>
      </p:sp>
      <p:sp>
        <p:nvSpPr>
          <p:cNvPr id="3" name="İçerik Yer Tutucusu 2"/>
          <p:cNvSpPr>
            <a:spLocks noGrp="1"/>
          </p:cNvSpPr>
          <p:nvPr>
            <p:ph idx="1"/>
          </p:nvPr>
        </p:nvSpPr>
        <p:spPr/>
        <p:txBody>
          <a:bodyPr/>
          <a:lstStyle/>
          <a:p>
            <a:r>
              <a:rPr lang="tr-TR" sz="1500" b="1" dirty="0"/>
              <a:t>Hijyenik (temizlik yönünden) ve estetik faydaları yanında, temizlik maddeleri kullanımı, deterjanın içerdiği tehlikeli maddelerin solunması riski gibi riskleri oluşturabilir. Genel temizleme işleri için kullanılan temizleme ürünleri genellikle deri ve solunum yolu tahriş edici ve </a:t>
            </a:r>
            <a:r>
              <a:rPr lang="tr-TR" sz="1500" b="1" dirty="0" err="1"/>
              <a:t>duyarlayıcılar</a:t>
            </a:r>
            <a:r>
              <a:rPr lang="tr-TR" sz="1500" b="1" dirty="0"/>
              <a:t> dahil olmak üzere farklı kimyasalların karışımlarıdır. Temizlik maddesinin teknik işlevine bağlı olarak, temizlik maddeleri, genellikle su ve katkı maddelerinin yanı sıra bir veya birkaç aktif bileşenden oluşmaktadır</a:t>
            </a:r>
          </a:p>
          <a:p>
            <a:endParaRPr lang="tr-TR" dirty="0"/>
          </a:p>
        </p:txBody>
      </p:sp>
    </p:spTree>
    <p:extLst>
      <p:ext uri="{BB962C8B-B14F-4D97-AF65-F5344CB8AC3E}">
        <p14:creationId xmlns:p14="http://schemas.microsoft.com/office/powerpoint/2010/main" val="313881227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1800" b="1" dirty="0"/>
              <a:t>Cilt hastalıklarından biri olan el dermatiti deterjanlarla temas, uzun süreli tekrarlayan suyla temas, uzun süreli ıslak çalışma ve eldivenlerle çalışma gibi sebeplerden olabilir</a:t>
            </a:r>
          </a:p>
          <a:p>
            <a:r>
              <a:rPr lang="tr-TR" sz="1800" b="1" dirty="0"/>
              <a:t>Diğer aktif maddeler; asitler yada bazlar, dezenfektanlar, çözücüler yada kompleks ajanlardır (çözelti içerisindeki başka bir malzeme ile kompleks bileşik oluşturabilen maddeler)</a:t>
            </a:r>
          </a:p>
          <a:p>
            <a:endParaRPr lang="tr-TR" sz="1800" b="1" dirty="0"/>
          </a:p>
        </p:txBody>
      </p:sp>
    </p:spTree>
    <p:extLst>
      <p:ext uri="{BB962C8B-B14F-4D97-AF65-F5344CB8AC3E}">
        <p14:creationId xmlns:p14="http://schemas.microsoft.com/office/powerpoint/2010/main" val="205108431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UYGULAMA ESASLARI:</a:t>
            </a:r>
            <a:r>
              <a:rPr lang="tr-TR" dirty="0"/>
              <a:t/>
            </a:r>
            <a:br>
              <a:rPr lang="tr-TR"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a:t>6331 sayılı İş Sağlığı ve Güvenliği Kanunu ile bağlı yönetmelik ve tebliğlere dayanılarak hazırlanmıştır.</a:t>
            </a:r>
          </a:p>
          <a:p>
            <a:r>
              <a:rPr lang="tr-TR" dirty="0"/>
              <a:t> </a:t>
            </a:r>
          </a:p>
          <a:p>
            <a:r>
              <a:rPr lang="tr-TR" dirty="0"/>
              <a:t>Temizlik ve bakım/onarım hizmetlerinde çalışan görevli personel;</a:t>
            </a:r>
          </a:p>
          <a:p>
            <a:pPr lvl="0"/>
            <a:r>
              <a:rPr lang="tr-TR" dirty="0"/>
              <a:t>Görev yerine vaktinde gelir. </a:t>
            </a:r>
          </a:p>
          <a:p>
            <a:pPr lvl="0"/>
            <a:r>
              <a:rPr lang="tr-TR" dirty="0"/>
              <a:t>İş yerindeki çalışma arkadaşlarınızın emniyetini, kendi emniyeti kadar önemser.</a:t>
            </a:r>
          </a:p>
          <a:p>
            <a:pPr lvl="0"/>
            <a:r>
              <a:rPr lang="tr-TR" dirty="0"/>
              <a:t>Amirin izni olmadan görev yerinden ayrılmaz.</a:t>
            </a:r>
          </a:p>
          <a:p>
            <a:pPr lvl="0"/>
            <a:r>
              <a:rPr lang="tr-TR" dirty="0"/>
              <a:t>Kendisine tanımlanan bölge dışında bir faaliyette bulunmaz.</a:t>
            </a:r>
          </a:p>
          <a:p>
            <a:pPr lvl="0"/>
            <a:r>
              <a:rPr lang="tr-TR" dirty="0"/>
              <a:t>Kullanacağınız makineler üzerindeki talimatlara ve uyarı levhalarına uyunuz.</a:t>
            </a:r>
          </a:p>
          <a:p>
            <a:pPr lvl="0"/>
            <a:r>
              <a:rPr lang="tr-TR" dirty="0"/>
              <a:t>Elektrikle çalışan cihazları kullandıktan sonra fişini çeker.</a:t>
            </a:r>
          </a:p>
          <a:p>
            <a:endParaRPr lang="tr-TR" dirty="0"/>
          </a:p>
        </p:txBody>
      </p:sp>
    </p:spTree>
    <p:extLst>
      <p:ext uri="{BB962C8B-B14F-4D97-AF65-F5344CB8AC3E}">
        <p14:creationId xmlns:p14="http://schemas.microsoft.com/office/powerpoint/2010/main" val="457569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Deneme Süresi Ne Kadardır?</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en-US" sz="2400" dirty="0" smtClean="0">
              <a:solidFill>
                <a:srgbClr val="3333CC"/>
              </a:solidFill>
            </a:endParaRPr>
          </a:p>
        </p:txBody>
      </p:sp>
    </p:spTree>
    <p:extLst>
      <p:ext uri="{BB962C8B-B14F-4D97-AF65-F5344CB8AC3E}">
        <p14:creationId xmlns:p14="http://schemas.microsoft.com/office/powerpoint/2010/main" val="186292667"/>
      </p:ext>
    </p:extLst>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Temizlik için en uygun araç gereç kullanır. Saplı süpürge, kürek, paspas, fırça, elektrikli süpürge, basınçlı hava vb. mutlaka amacına uygun kullanır. </a:t>
            </a:r>
          </a:p>
          <a:p>
            <a:pPr lvl="0"/>
            <a:r>
              <a:rPr lang="tr-TR" dirty="0"/>
              <a:t>Herhangi bir ekipmanı amacı dışında asla kullanmaz.</a:t>
            </a:r>
          </a:p>
          <a:p>
            <a:pPr lvl="0"/>
            <a:r>
              <a:rPr lang="tr-TR" dirty="0"/>
              <a:t>Kayarak düşmeye sebep olabilecek yerde gördüğü her türlü şeyi (Yağ, meyve kabuğu, parçalar, vb.) derhal kaldırır. İmkânı dışında ise ilgili amirine bildirir.</a:t>
            </a:r>
          </a:p>
          <a:p>
            <a:pPr lvl="0"/>
            <a:r>
              <a:rPr lang="tr-TR" dirty="0"/>
              <a:t>Çöpleri mutlaka çöp konteynerlerine atar. (Ayrıştırma varsa buna uygun olarak atılır.)</a:t>
            </a:r>
          </a:p>
          <a:p>
            <a:pPr lvl="0"/>
            <a:r>
              <a:rPr lang="tr-TR" dirty="0"/>
              <a:t>Ortak kullanılan malzemeleri daima temiz tutulur. Kullanılan malzemeyi düzgün ve güvenli bir biçimde yerine bırakır.</a:t>
            </a:r>
          </a:p>
          <a:p>
            <a:endParaRPr lang="tr-TR" dirty="0"/>
          </a:p>
        </p:txBody>
      </p:sp>
    </p:spTree>
    <p:extLst>
      <p:ext uri="{BB962C8B-B14F-4D97-AF65-F5344CB8AC3E}">
        <p14:creationId xmlns:p14="http://schemas.microsoft.com/office/powerpoint/2010/main" val="3337568110"/>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Malzeme ve ekipmanların yerini izinsiz ve habersiz olarak değiştirmez.</a:t>
            </a:r>
          </a:p>
          <a:p>
            <a:pPr lvl="0"/>
            <a:r>
              <a:rPr lang="tr-TR" dirty="0"/>
              <a:t>Dinlenme odalarındaki tüm elektrikli aletlerin kablolarının, fiş ve prizlerinin uygun ve emniyetli olmasını ve arızalı olanların onarımının yaptırılmasını sağlar. Ayrıca sarkan ve ekli elektrik kablolarının açıkta durmasını engelleyiniz. Herhangi bir arıza durumunda amire ve/veya elektrik arızasını giderecek ilgili kişiye bildirir.</a:t>
            </a:r>
            <a:r>
              <a:rPr lang="tr-TR" i="1" dirty="0"/>
              <a:t> (Elektrikli cihazların onarımları mutlaka ehliyetli kişi veya firmalarca yapılmalıdır.)</a:t>
            </a:r>
            <a:endParaRPr lang="tr-TR" dirty="0"/>
          </a:p>
          <a:p>
            <a:endParaRPr lang="tr-TR" dirty="0"/>
          </a:p>
        </p:txBody>
      </p:sp>
    </p:spTree>
    <p:extLst>
      <p:ext uri="{BB962C8B-B14F-4D97-AF65-F5344CB8AC3E}">
        <p14:creationId xmlns:p14="http://schemas.microsoft.com/office/powerpoint/2010/main" val="3474275171"/>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Elektrik panoları ve tablolarının çevresine su dökmez, sıkmaz.</a:t>
            </a:r>
          </a:p>
          <a:p>
            <a:pPr lvl="0"/>
            <a:r>
              <a:rPr lang="tr-TR" dirty="0"/>
              <a:t>Eğitim ve bilgi sahibi olmadığınız cihazları kullanmaz.</a:t>
            </a:r>
          </a:p>
          <a:p>
            <a:pPr lvl="0"/>
            <a:r>
              <a:rPr lang="tr-TR" dirty="0"/>
              <a:t>Koruyucusu olmayan dönen ve hareketli parçaları bulunan cihazları kullanmaz.</a:t>
            </a:r>
          </a:p>
          <a:p>
            <a:pPr lvl="0"/>
            <a:r>
              <a:rPr lang="tr-TR" dirty="0"/>
              <a:t>Elektrik fişini kablodan asılarak değil, fişten tutarak kontrollü olarak çeker.</a:t>
            </a:r>
          </a:p>
          <a:p>
            <a:pPr lvl="0"/>
            <a:r>
              <a:rPr lang="tr-TR" dirty="0"/>
              <a:t>Elektrikli cihazlarını yakınında çay, kahve gibi dökülme ihtimali olan içecekler bulundurmaz. Çay kahve vb. sıcak içeceklerin dökülmemesi için dikkat eder.</a:t>
            </a:r>
          </a:p>
          <a:p>
            <a:endParaRPr lang="tr-TR" dirty="0"/>
          </a:p>
        </p:txBody>
      </p:sp>
    </p:spTree>
    <p:extLst>
      <p:ext uri="{BB962C8B-B14F-4D97-AF65-F5344CB8AC3E}">
        <p14:creationId xmlns:p14="http://schemas.microsoft.com/office/powerpoint/2010/main" val="49089955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Bahçıvan makası, budama makası, bıçak, testere vb. kesici aletlerle çalışırken gerekli önlemlerini alır. Güvensiz ekipman kullanmaz. Dikkatli çalışır. Çalışma esnasında, kurum amiri tarafından temin edilen, Kişisel Koruyucu Donanımları” mutlaka kullanır.</a:t>
            </a:r>
          </a:p>
          <a:p>
            <a:pPr lvl="0"/>
            <a:r>
              <a:rPr lang="tr-TR" dirty="0"/>
              <a:t>Takılma, düşme ve çarpma ihtimaline karşı dolap kapakları ve masa çekmecelerini açık bırakmaz.</a:t>
            </a:r>
          </a:p>
          <a:p>
            <a:pPr lvl="0"/>
            <a:r>
              <a:rPr lang="tr-TR" dirty="0"/>
              <a:t>Kapı ve pencereleri dikkatli açarak odaların havalandırmasını yapar. Havalandırma amaçlı kullanılan pencerelerin önlerinde düşme olasılığı olan malzemelerin bulanmamasına dikkat eder.</a:t>
            </a:r>
          </a:p>
          <a:p>
            <a:endParaRPr lang="tr-TR" dirty="0"/>
          </a:p>
        </p:txBody>
      </p:sp>
    </p:spTree>
    <p:extLst>
      <p:ext uri="{BB962C8B-B14F-4D97-AF65-F5344CB8AC3E}">
        <p14:creationId xmlns:p14="http://schemas.microsoft.com/office/powerpoint/2010/main" val="391519139"/>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Yürürken, özellikle merdivenlerden inip çıkarken cep telefonu kullanmaz.</a:t>
            </a:r>
          </a:p>
          <a:p>
            <a:pPr lvl="0"/>
            <a:r>
              <a:rPr lang="tr-TR" dirty="0"/>
              <a:t>Yüksek yerlerdeki raflara ulaşmak için portatif merdiven kullanır.</a:t>
            </a:r>
          </a:p>
          <a:p>
            <a:pPr lvl="0"/>
            <a:r>
              <a:rPr lang="tr-TR" dirty="0"/>
              <a:t>Sandalye, koltuk, masa ve çekmeceleri yüksekte bir noktaya ulaşmak için asla merdiven gibi kullanmaz.</a:t>
            </a:r>
          </a:p>
          <a:p>
            <a:pPr lvl="0"/>
            <a:r>
              <a:rPr lang="tr-TR" dirty="0"/>
              <a:t>Yerden, ağır bir malzeme kaldırırken belin incinmemesi için dizlerin kırılması ve kuvvetin belden değil bacaklardan alınmasını sağlar.</a:t>
            </a:r>
          </a:p>
          <a:p>
            <a:pPr lvl="0"/>
            <a:r>
              <a:rPr lang="tr-TR" dirty="0"/>
              <a:t>Kaldırılabilecek yükten fazla malzemeyi araçsız kaldırmaz, taşımaz. Gerektiğinde yardım ister.</a:t>
            </a:r>
          </a:p>
          <a:p>
            <a:pPr lvl="0"/>
            <a:r>
              <a:rPr lang="tr-TR" dirty="0"/>
              <a:t>İşyerinde yük taşırken düşmeye ve ayak takılmasına karşı dikkatli olur. Taşınan yükün görüşü kapatmamasına dikkat eder.</a:t>
            </a:r>
          </a:p>
          <a:p>
            <a:endParaRPr lang="tr-TR" dirty="0"/>
          </a:p>
        </p:txBody>
      </p:sp>
    </p:spTree>
    <p:extLst>
      <p:ext uri="{BB962C8B-B14F-4D97-AF65-F5344CB8AC3E}">
        <p14:creationId xmlns:p14="http://schemas.microsoft.com/office/powerpoint/2010/main" val="2921561755"/>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Yüksekte çalıştığında malzeme/aletlerin düşmemesi için gerekli özeni gösterir. Yukarıdan aşağıya / aşağıdan yukarıya malzeme atmaz. İş bitiminde uygun şekilde aşağıya indirir.</a:t>
            </a:r>
          </a:p>
          <a:p>
            <a:pPr lvl="0"/>
            <a:r>
              <a:rPr lang="tr-TR" dirty="0"/>
              <a:t>Dışarı çıkılarak temizlenmesi gereken pencere, cam vb. ortamlar emniyet önlemi almadan çalışmaz.</a:t>
            </a:r>
          </a:p>
          <a:p>
            <a:pPr lvl="0"/>
            <a:r>
              <a:rPr lang="tr-TR" dirty="0"/>
              <a:t>Yüksekte çalışmaya başlamadan önce çevrenizi kontrol eder. Tehlike gördüğü takdirde gerekli tedbirleri almadan ya da aldırmadan çalışmaya başlamaz.</a:t>
            </a:r>
          </a:p>
          <a:p>
            <a:pPr lvl="0"/>
            <a:r>
              <a:rPr lang="tr-TR" dirty="0"/>
              <a:t>İşveren tarafından verilen ya da verdirilen </a:t>
            </a:r>
            <a:r>
              <a:rPr lang="tr-TR" b="1" dirty="0"/>
              <a:t>“Yüksekte Çalışma Eğitimi”</a:t>
            </a:r>
            <a:r>
              <a:rPr lang="tr-TR" dirty="0"/>
              <a:t> almadan yüksekte çalışmaz.</a:t>
            </a:r>
          </a:p>
          <a:p>
            <a:endParaRPr lang="tr-TR" dirty="0"/>
          </a:p>
        </p:txBody>
      </p:sp>
    </p:spTree>
    <p:extLst>
      <p:ext uri="{BB962C8B-B14F-4D97-AF65-F5344CB8AC3E}">
        <p14:creationId xmlns:p14="http://schemas.microsoft.com/office/powerpoint/2010/main" val="2702426100"/>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Tüm Kişisel Koruyucu Donanım temin edilerek kullanım eğitimi verilmeden yüksekte çalışmaz.</a:t>
            </a:r>
          </a:p>
          <a:p>
            <a:pPr lvl="0"/>
            <a:r>
              <a:rPr lang="tr-TR" dirty="0"/>
              <a:t>Yüksekte çalışacağı zaman emniyet kemeri takar. Uygun bağlantıları gerçekleştirir. </a:t>
            </a:r>
            <a:r>
              <a:rPr lang="tr-TR" b="1" i="1" dirty="0"/>
              <a:t>Gerekli emniyet tedbirlerini almadan yüksekte çalışmaya başlamaz.</a:t>
            </a:r>
            <a:r>
              <a:rPr lang="tr-TR" dirty="0"/>
              <a:t> </a:t>
            </a:r>
            <a:r>
              <a:rPr lang="tr-TR" i="1" dirty="0"/>
              <a:t>(Seviye farkı bulunan ve düşme sonucu yaralanma ihtimalinin oluşabileceği her türlü alanda yapılan çalışma; yüksekte çalışma olarak kabul edilir. İlgili Yönetmelik Ek4,Md.A.1. - Her ne sebeple olursa olsun 1,2 m üzerine çıkıldığında koruyucu donanım kullanılması gerekir.)</a:t>
            </a:r>
            <a:endParaRPr lang="tr-TR" dirty="0"/>
          </a:p>
          <a:p>
            <a:endParaRPr lang="tr-TR" dirty="0"/>
          </a:p>
        </p:txBody>
      </p:sp>
    </p:spTree>
    <p:extLst>
      <p:ext uri="{BB962C8B-B14F-4D97-AF65-F5344CB8AC3E}">
        <p14:creationId xmlns:p14="http://schemas.microsoft.com/office/powerpoint/2010/main" val="64836862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Yükseklik korkusu, tansiyonu, baş dönmesi gibi rahatsızlıkları varsa yüksekte çalışma yapmaz. Bu durumu amiri ile mutlaka paylaşır.</a:t>
            </a:r>
          </a:p>
          <a:p>
            <a:pPr lvl="0"/>
            <a:r>
              <a:rPr lang="tr-TR" dirty="0"/>
              <a:t>Kimyasalların depolandığı bölümlerde havalandırma tertibatı olmasına dikkat eder. Bulunmaması durumunda ilgililere haber verir.</a:t>
            </a:r>
          </a:p>
          <a:p>
            <a:pPr lvl="0"/>
            <a:r>
              <a:rPr lang="tr-TR" dirty="0"/>
              <a:t>Kimyasalların etiketli olmasına dikkat eder. Bulunmaması durumunda okunaklı bir şekilde etiketlendirilmesini bildirir. İçeriği belli olamayan hiçbir kimyasal ile çalışma yapmaz.</a:t>
            </a:r>
          </a:p>
          <a:p>
            <a:endParaRPr lang="tr-TR" dirty="0"/>
          </a:p>
        </p:txBody>
      </p:sp>
    </p:spTree>
    <p:extLst>
      <p:ext uri="{BB962C8B-B14F-4D97-AF65-F5344CB8AC3E}">
        <p14:creationId xmlns:p14="http://schemas.microsoft.com/office/powerpoint/2010/main" val="3739467239"/>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lvl="0"/>
            <a:r>
              <a:rPr lang="tr-TR" dirty="0"/>
              <a:t>Kimyasal maddelerle çalışırken işe uygun lastik eldiven, çizme, koruyucu gözlük, maske vb. kişisel koruyucu donanımları kullanınız. </a:t>
            </a:r>
            <a:r>
              <a:rPr lang="tr-TR" b="1" i="1" dirty="0"/>
              <a:t>(Bu koruyucu ekipman kurum amirleri tarafından temin edilir.)</a:t>
            </a:r>
            <a:endParaRPr lang="tr-TR" dirty="0"/>
          </a:p>
          <a:p>
            <a:pPr lvl="0"/>
            <a:r>
              <a:rPr lang="tr-TR" dirty="0"/>
              <a:t>Tahriş edici kimyasal maddelerin gözle veya cildinizle teması halinde derhal bol su ile 15 dakika yıkar. Acilen kurum ilgililerine haber verir. Hemen bir hekime başvurur.</a:t>
            </a:r>
          </a:p>
          <a:p>
            <a:pPr lvl="0"/>
            <a:r>
              <a:rPr lang="tr-TR" dirty="0"/>
              <a:t>Tahriş edici kimyasal maddelerin kaplarını hiçbir zaman güneş altında veya ısı kaynağı yakınında bulundurmaz, depo etmez.</a:t>
            </a:r>
          </a:p>
          <a:p>
            <a:pPr lvl="0"/>
            <a:r>
              <a:rPr lang="tr-TR" dirty="0"/>
              <a:t>Kullandığınız her kimyasalın malzeme bilgi formunu dikkatlice okur. Yazılı tüm kurallara uyar. “Güvenlik Bilgi Formu” bulunmayan kimyasallar için ilgili firmalara bildirilmek üzere kurum amirini bilgilendirir.</a:t>
            </a:r>
          </a:p>
          <a:p>
            <a:pPr lvl="0"/>
            <a:r>
              <a:rPr lang="tr-TR" dirty="0"/>
              <a:t>Bir arada depolanmaması gereken kimyasalları bir araya getirmez.</a:t>
            </a:r>
          </a:p>
          <a:p>
            <a:endParaRPr lang="tr-TR" dirty="0"/>
          </a:p>
        </p:txBody>
      </p:sp>
    </p:spTree>
    <p:extLst>
      <p:ext uri="{BB962C8B-B14F-4D97-AF65-F5344CB8AC3E}">
        <p14:creationId xmlns:p14="http://schemas.microsoft.com/office/powerpoint/2010/main" val="4015935153"/>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lvl="0"/>
            <a:r>
              <a:rPr lang="tr-TR" dirty="0"/>
              <a:t>Karıştırılmaması gereken kimyasalları bir arada bulundurmaz. Kullanırken asla karıştırmaz.</a:t>
            </a:r>
          </a:p>
          <a:p>
            <a:r>
              <a:rPr lang="tr-TR" b="1" i="1" dirty="0"/>
              <a:t>(ASİTLER İLE ÇAMAŞIR SUYU ASLA KARIŞTIRILMAZ. Yüzey temizleyiciler de asidiktir.)</a:t>
            </a:r>
            <a:endParaRPr lang="tr-TR" dirty="0"/>
          </a:p>
          <a:p>
            <a:pPr lvl="0"/>
            <a:r>
              <a:rPr lang="tr-TR" dirty="0"/>
              <a:t>Yangın söndürme cihazlarını ve acil çıkış yerlerini mutlaka öğrenir.</a:t>
            </a:r>
          </a:p>
          <a:p>
            <a:pPr lvl="0"/>
            <a:r>
              <a:rPr lang="tr-TR" dirty="0"/>
              <a:t>Çalışma ortamınızın acil çıkışı engellemeyecek şekilde düzenlenmesini sağlar.</a:t>
            </a:r>
          </a:p>
          <a:p>
            <a:pPr lvl="0"/>
            <a:r>
              <a:rPr lang="tr-TR" dirty="0"/>
              <a:t>Acil çıkış kapılarını giriş-çıkış yapmak ve/veya sigara içmek için kesinlikle kullanmaz.</a:t>
            </a:r>
          </a:p>
          <a:p>
            <a:pPr lvl="0"/>
            <a:r>
              <a:rPr lang="tr-TR" dirty="0"/>
              <a:t>Acil çıkış merdivenlerinde veya kaçış yollarında, acil durumda çıkışı engelleyecek malzemeler bulundurmaz.</a:t>
            </a:r>
          </a:p>
          <a:p>
            <a:pPr lvl="0"/>
            <a:r>
              <a:rPr lang="tr-TR" dirty="0"/>
              <a:t>Lavabo ve tuvaletlerin temizliği yapılırken bulundurulması gereken uyarı levhalarını kullanır. Uyarı levhalarına uyar. </a:t>
            </a:r>
          </a:p>
          <a:p>
            <a:endParaRPr lang="tr-TR" dirty="0"/>
          </a:p>
        </p:txBody>
      </p:sp>
    </p:spTree>
    <p:extLst>
      <p:ext uri="{BB962C8B-B14F-4D97-AF65-F5344CB8AC3E}">
        <p14:creationId xmlns:p14="http://schemas.microsoft.com/office/powerpoint/2010/main" val="587292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Deneme Süresi Ne Kadardır?</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r>
              <a:rPr lang="tr-TR" sz="2400" dirty="0" smtClean="0">
                <a:solidFill>
                  <a:srgbClr val="3333CC"/>
                </a:solidFill>
              </a:rPr>
              <a:t>Tüm sözleşme türlerinde; taraflarca iş sözleşmesine bir</a:t>
            </a:r>
          </a:p>
          <a:p>
            <a:pPr eaLnBrk="1" hangingPunct="1">
              <a:buFont typeface="Wingdings" pitchFamily="2" charset="2"/>
              <a:buNone/>
            </a:pPr>
            <a:r>
              <a:rPr lang="tr-TR" sz="2400" dirty="0" smtClean="0">
                <a:solidFill>
                  <a:srgbClr val="3333CC"/>
                </a:solidFill>
              </a:rPr>
              <a:t>deneme kaydı konulduğunda, bunun süresi </a:t>
            </a:r>
            <a:r>
              <a:rPr lang="tr-TR" sz="2400" b="1" dirty="0" smtClean="0">
                <a:solidFill>
                  <a:srgbClr val="3333CC"/>
                </a:solidFill>
              </a:rPr>
              <a:t>en çok iki ay</a:t>
            </a:r>
          </a:p>
          <a:p>
            <a:pPr eaLnBrk="1" hangingPunct="1">
              <a:buFont typeface="Wingdings" pitchFamily="2" charset="2"/>
              <a:buNone/>
            </a:pPr>
            <a:r>
              <a:rPr lang="tr-TR" sz="2400" dirty="0" smtClean="0">
                <a:solidFill>
                  <a:srgbClr val="3333CC"/>
                </a:solidFill>
              </a:rPr>
              <a:t>olabilir. </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en-US" sz="2400" dirty="0" smtClean="0">
              <a:solidFill>
                <a:srgbClr val="3333CC"/>
              </a:solidFill>
            </a:endParaRP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Odalarda kesinlikle elektrikli ısıtıcı, su ısıtıcısı vb. yapılan iş ve görevle ilgisi olmayan cihazları kullanmaz.</a:t>
            </a:r>
          </a:p>
          <a:p>
            <a:pPr lvl="0"/>
            <a:r>
              <a:rPr lang="tr-TR" dirty="0"/>
              <a:t>Mesai sonunda odadan ayrılırken ışıkları söndürüp, elektrikli aletleri (prize takılı şarj cihazı, bilgisayar vb.) prizlerinden çıkarır. Sabit elektrikli cihazları kapatır. </a:t>
            </a:r>
            <a:r>
              <a:rPr lang="tr-TR" i="1" dirty="0"/>
              <a:t>(Zorunlu çalışması gerekenler hariç.)</a:t>
            </a:r>
            <a:endParaRPr lang="tr-TR" dirty="0"/>
          </a:p>
          <a:p>
            <a:pPr lvl="0"/>
            <a:r>
              <a:rPr lang="tr-TR" dirty="0"/>
              <a:t>İş güvenliği Uzmanı ve İş Yeri hekimi talimatlarına uyar.</a:t>
            </a:r>
          </a:p>
          <a:p>
            <a:pPr lvl="0"/>
            <a:r>
              <a:rPr lang="tr-TR" dirty="0"/>
              <a:t>Uyarı işaret ve ikaz levhalarının yerlerini kesinlikle değiştirmez.</a:t>
            </a:r>
          </a:p>
          <a:p>
            <a:pPr lvl="0"/>
            <a:r>
              <a:rPr lang="tr-TR" dirty="0"/>
              <a:t>Meydana gelebilecek herhangi bir iş kazası ve ramak kala olan olayları derhal amirine ve İş güvenliği birimine bildirir.</a:t>
            </a:r>
          </a:p>
          <a:p>
            <a:pPr lvl="0"/>
            <a:r>
              <a:rPr lang="tr-TR" dirty="0"/>
              <a:t>Olağanüstü bir durumda derhal ulaşılması gereken acil durum numaralarını öğreniniz.</a:t>
            </a:r>
          </a:p>
          <a:p>
            <a:endParaRPr lang="tr-TR" dirty="0"/>
          </a:p>
        </p:txBody>
      </p:sp>
    </p:spTree>
    <p:extLst>
      <p:ext uri="{BB962C8B-B14F-4D97-AF65-F5344CB8AC3E}">
        <p14:creationId xmlns:p14="http://schemas.microsoft.com/office/powerpoint/2010/main" val="3769127947"/>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lvl="0"/>
            <a:r>
              <a:rPr lang="tr-TR" dirty="0"/>
              <a:t>Çalışma ortamında kendisi ya da çevresindekiler için gördüğü tehlikeleri İş Sağlığı ve Güvenliği Birimi’ne bildirir.</a:t>
            </a:r>
          </a:p>
          <a:p>
            <a:pPr lvl="0"/>
            <a:r>
              <a:rPr lang="tr-TR" dirty="0"/>
              <a:t>İlgili mesleki eğitimi bulunmayan hiçbir donanımın tamiratını gerçekleştirmez. (Elektrikli, mekanik vb.)</a:t>
            </a:r>
          </a:p>
          <a:p>
            <a:pPr lvl="0"/>
            <a:r>
              <a:rPr lang="tr-TR" dirty="0" err="1"/>
              <a:t>Pandemi</a:t>
            </a:r>
            <a:r>
              <a:rPr lang="tr-TR" dirty="0"/>
              <a:t> ya da kurumda meydana gelebilecek sağlık durumlarına dair alınan tedbirlere uygun hareket eder. </a:t>
            </a:r>
          </a:p>
          <a:p>
            <a:pPr lvl="0"/>
            <a:r>
              <a:rPr lang="tr-TR" dirty="0"/>
              <a:t>Kaza durumunda derhal </a:t>
            </a:r>
            <a:r>
              <a:rPr lang="tr-TR" b="1" i="1" dirty="0"/>
              <a:t>“Acil Çağrı Merkezi”</a:t>
            </a:r>
            <a:r>
              <a:rPr lang="tr-TR" dirty="0"/>
              <a:t> aranacaktır.</a:t>
            </a:r>
          </a:p>
          <a:p>
            <a:endParaRPr lang="tr-TR" dirty="0"/>
          </a:p>
          <a:p>
            <a:endParaRPr lang="tr-TR" dirty="0"/>
          </a:p>
          <a:p>
            <a:r>
              <a:rPr lang="tr-TR" b="1" dirty="0"/>
              <a:t>Acil Çağrı Merkezi</a:t>
            </a:r>
            <a:endParaRPr lang="tr-TR" dirty="0"/>
          </a:p>
          <a:p>
            <a:pPr marL="0" indent="0">
              <a:buNone/>
            </a:pPr>
            <a:r>
              <a:rPr lang="tr-TR" b="1" dirty="0" smtClean="0"/>
              <a:t>	112</a:t>
            </a:r>
            <a:endParaRPr lang="tr-TR" dirty="0"/>
          </a:p>
          <a:p>
            <a:endParaRPr lang="tr-TR" dirty="0"/>
          </a:p>
        </p:txBody>
      </p:sp>
    </p:spTree>
    <p:extLst>
      <p:ext uri="{BB962C8B-B14F-4D97-AF65-F5344CB8AC3E}">
        <p14:creationId xmlns:p14="http://schemas.microsoft.com/office/powerpoint/2010/main" val="2361182662"/>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066114204"/>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000232" y="2285992"/>
            <a:ext cx="6500858" cy="2769989"/>
          </a:xfrm>
          <a:prstGeom prst="rect">
            <a:avLst/>
          </a:prstGeom>
          <a:noFill/>
        </p:spPr>
        <p:txBody>
          <a:bodyPr wrap="square" rtlCol="0">
            <a:spAutoFit/>
          </a:bodyPr>
          <a:lstStyle/>
          <a:p>
            <a:pPr algn="ctr"/>
            <a:r>
              <a:rPr lang="tr-TR" sz="2400" dirty="0" smtClean="0">
                <a:latin typeface="Arial Black" pitchFamily="34" charset="0"/>
              </a:rPr>
              <a:t>ZEKİ YARAR</a:t>
            </a:r>
          </a:p>
          <a:p>
            <a:pPr algn="ctr"/>
            <a:r>
              <a:rPr lang="tr-TR" sz="2400" dirty="0" smtClean="0">
                <a:latin typeface="Arial Black" pitchFamily="34" charset="0"/>
              </a:rPr>
              <a:t>A Sınıfı İş Güvenliği Uzmanı</a:t>
            </a:r>
          </a:p>
          <a:p>
            <a:pPr algn="ctr"/>
            <a:endParaRPr lang="tr-TR" sz="2400" dirty="0" smtClean="0">
              <a:latin typeface="Arial Black" pitchFamily="34" charset="0"/>
            </a:endParaRPr>
          </a:p>
          <a:p>
            <a:pPr algn="ctr"/>
            <a:r>
              <a:rPr lang="tr-TR" sz="2400" dirty="0" smtClean="0">
                <a:latin typeface="Arial Black" pitchFamily="34" charset="0"/>
              </a:rPr>
              <a:t>     ME.Ü.   FEN FAKÜLTESİ</a:t>
            </a:r>
          </a:p>
          <a:p>
            <a:pPr algn="ctr"/>
            <a:endParaRPr lang="tr-TR" sz="2400" dirty="0" smtClean="0">
              <a:latin typeface="Algerian" pitchFamily="82" charset="0"/>
            </a:endParaRPr>
          </a:p>
          <a:p>
            <a:endParaRPr lang="tr-TR" dirty="0" smtClean="0"/>
          </a:p>
          <a:p>
            <a:endParaRPr lang="tr-TR" dirty="0" smtClean="0"/>
          </a:p>
          <a:p>
            <a:r>
              <a:rPr lang="tr-TR" dirty="0" smtClean="0"/>
              <a:t> </a:t>
            </a:r>
            <a:endParaRPr lang="tr-TR" dirty="0"/>
          </a:p>
        </p:txBody>
      </p:sp>
    </p:spTree>
    <p:extLst>
      <p:ext uri="{BB962C8B-B14F-4D97-AF65-F5344CB8AC3E}">
        <p14:creationId xmlns:p14="http://schemas.microsoft.com/office/powerpoint/2010/main" val="616655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285852" y="1643050"/>
            <a:ext cx="6429420" cy="1754326"/>
          </a:xfrm>
          <a:prstGeom prst="rect">
            <a:avLst/>
          </a:prstGeom>
          <a:noFill/>
        </p:spPr>
        <p:txBody>
          <a:bodyPr wrap="square" rtlCol="0">
            <a:spAutoFit/>
          </a:bodyPr>
          <a:lstStyle/>
          <a:p>
            <a:r>
              <a:rPr lang="tr-TR" dirty="0" smtClean="0"/>
              <a:t>GENEL KONULAR</a:t>
            </a:r>
          </a:p>
          <a:p>
            <a:endParaRPr lang="tr-TR" dirty="0" smtClean="0"/>
          </a:p>
          <a:p>
            <a:r>
              <a:rPr lang="tr-TR" dirty="0" smtClean="0"/>
              <a:t>-Çalışma mevzuatı ile ilgili bilgiler</a:t>
            </a:r>
          </a:p>
          <a:p>
            <a:r>
              <a:rPr lang="tr-TR" dirty="0" smtClean="0"/>
              <a:t>-Çalışanların yasal hak ve sorumlulukları</a:t>
            </a:r>
          </a:p>
          <a:p>
            <a:r>
              <a:rPr lang="tr-TR" dirty="0" smtClean="0"/>
              <a:t>-İşyeri temizliği ve düzeni</a:t>
            </a:r>
          </a:p>
          <a:p>
            <a:r>
              <a:rPr lang="tr-TR" dirty="0" smtClean="0"/>
              <a:t>-İş kazası ve meslek hastalığından doğan hukuki sonuçlar</a:t>
            </a:r>
            <a:endParaRPr lang="tr-TR" dirty="0"/>
          </a:p>
        </p:txBody>
      </p:sp>
    </p:spTree>
    <p:extLst>
      <p:ext uri="{BB962C8B-B14F-4D97-AF65-F5344CB8AC3E}">
        <p14:creationId xmlns:p14="http://schemas.microsoft.com/office/powerpoint/2010/main" val="3287975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p:cNvSpPr>
          <p:nvPr>
            <p:ph type="title"/>
          </p:nvPr>
        </p:nvSpPr>
        <p:spPr>
          <a:xfrm>
            <a:off x="539750" y="476672"/>
            <a:ext cx="8229600" cy="1368425"/>
          </a:xfrm>
          <a:noFill/>
          <a:ln/>
        </p:spPr>
        <p:txBody>
          <a:bodyPr>
            <a:normAutofit/>
          </a:bodyPr>
          <a:lstStyle/>
          <a:p>
            <a:pPr algn="ctr"/>
            <a:r>
              <a:rPr lang="tr-TR" sz="3200" b="1" dirty="0" smtClean="0">
                <a:solidFill>
                  <a:srgbClr val="800000"/>
                </a:solidFill>
              </a:rPr>
              <a:t>6331 SAYILI İŞ SAĞLIĞI ve GÜVENLİĞİ KANUNU</a:t>
            </a:r>
          </a:p>
        </p:txBody>
      </p:sp>
      <p:sp>
        <p:nvSpPr>
          <p:cNvPr id="141314" name="Rectangle 2"/>
          <p:cNvSpPr>
            <a:spLocks noGrp="1"/>
          </p:cNvSpPr>
          <p:nvPr>
            <p:ph idx="1"/>
          </p:nvPr>
        </p:nvSpPr>
        <p:spPr>
          <a:xfrm>
            <a:off x="557167" y="3068960"/>
            <a:ext cx="8424862" cy="2088232"/>
          </a:xfrm>
        </p:spPr>
        <p:txBody>
          <a:bodyPr/>
          <a:lstStyle/>
          <a:p>
            <a:pPr>
              <a:buFont typeface="Arial" charset="0"/>
              <a:buNone/>
            </a:pPr>
            <a:r>
              <a:rPr lang="tr-TR" sz="2800" b="1" dirty="0" smtClean="0">
                <a:latin typeface="Times New Roman" pitchFamily="18" charset="0"/>
                <a:cs typeface="Times New Roman" pitchFamily="18" charset="0"/>
              </a:rPr>
              <a:t>6331 Sayılı İş Sağlığı ve Güvenliği Kanunu 20/06/2012 Tarihinde TBMM’nde Kabul edilmiş </a:t>
            </a:r>
            <a:r>
              <a:rPr lang="tr-TR" sz="2800" b="1" dirty="0" smtClean="0">
                <a:solidFill>
                  <a:srgbClr val="800000"/>
                </a:solidFill>
                <a:latin typeface="Times New Roman" pitchFamily="18" charset="0"/>
                <a:cs typeface="Times New Roman" pitchFamily="18" charset="0"/>
              </a:rPr>
              <a:t>30/06/2012 tarihinde </a:t>
            </a:r>
            <a:r>
              <a:rPr lang="tr-TR" sz="2800" b="1" dirty="0" smtClean="0">
                <a:latin typeface="Times New Roman" pitchFamily="18" charset="0"/>
                <a:cs typeface="Times New Roman" pitchFamily="18" charset="0"/>
              </a:rPr>
              <a:t>Resmi Gazetede Yayımlanarak (Kademeli olarak) yürürlüğe girmiştir.</a:t>
            </a:r>
          </a:p>
        </p:txBody>
      </p:sp>
    </p:spTree>
    <p:extLst>
      <p:ext uri="{BB962C8B-B14F-4D97-AF65-F5344CB8AC3E}">
        <p14:creationId xmlns:p14="http://schemas.microsoft.com/office/powerpoint/2010/main" val="1644280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1315"/>
                                        </p:tgtEl>
                                        <p:attrNameLst>
                                          <p:attrName>style.visibility</p:attrName>
                                        </p:attrNameLst>
                                      </p:cBhvr>
                                      <p:to>
                                        <p:strVal val="visible"/>
                                      </p:to>
                                    </p:set>
                                    <p:anim calcmode="lin" valueType="num">
                                      <p:cBhvr>
                                        <p:cTn id="7" dur="500" fill="hold"/>
                                        <p:tgtEl>
                                          <p:spTgt spid="141315"/>
                                        </p:tgtEl>
                                        <p:attrNameLst>
                                          <p:attrName>ppt_w</p:attrName>
                                        </p:attrNameLst>
                                      </p:cBhvr>
                                      <p:tavLst>
                                        <p:tav tm="0">
                                          <p:val>
                                            <p:fltVal val="0"/>
                                          </p:val>
                                        </p:tav>
                                        <p:tav tm="100000">
                                          <p:val>
                                            <p:strVal val="#ppt_w"/>
                                          </p:val>
                                        </p:tav>
                                      </p:tavLst>
                                    </p:anim>
                                    <p:anim calcmode="lin" valueType="num">
                                      <p:cBhvr>
                                        <p:cTn id="8" dur="500" fill="hold"/>
                                        <p:tgtEl>
                                          <p:spTgt spid="141315"/>
                                        </p:tgtEl>
                                        <p:attrNameLst>
                                          <p:attrName>ppt_h</p:attrName>
                                        </p:attrNameLst>
                                      </p:cBhvr>
                                      <p:tavLst>
                                        <p:tav tm="0">
                                          <p:val>
                                            <p:fltVal val="0"/>
                                          </p:val>
                                        </p:tav>
                                        <p:tav tm="100000">
                                          <p:val>
                                            <p:strVal val="#ppt_h"/>
                                          </p:val>
                                        </p:tav>
                                      </p:tavLst>
                                    </p:anim>
                                    <p:animEffect transition="in" filter="fade">
                                      <p:cBhvr>
                                        <p:cTn id="9" dur="500"/>
                                        <p:tgtEl>
                                          <p:spTgt spid="14131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413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animBg="1"/>
      <p:bldP spid="141314" grpId="0" build="p"/>
    </p:bld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03648" y="1556792"/>
            <a:ext cx="6589200" cy="3668986"/>
          </a:xfrm>
        </p:spPr>
        <p:txBody>
          <a:bodyPr/>
          <a:lstStyle/>
          <a:p>
            <a:pPr algn="ctr"/>
            <a:r>
              <a:rPr lang="tr-TR" dirty="0"/>
              <a:t/>
            </a:r>
            <a:br>
              <a:rPr lang="tr-TR" dirty="0"/>
            </a:br>
            <a:r>
              <a:rPr lang="tr-TR" dirty="0"/>
              <a:t> </a:t>
            </a:r>
            <a:r>
              <a:rPr lang="tr-TR" b="1" dirty="0"/>
              <a:t>BİRİNCİ BÖLÜM </a:t>
            </a:r>
            <a:r>
              <a:rPr lang="tr-TR" dirty="0"/>
              <a:t/>
            </a:r>
            <a:br>
              <a:rPr lang="tr-TR" dirty="0"/>
            </a:br>
            <a:r>
              <a:rPr lang="tr-TR" b="1" dirty="0"/>
              <a:t>Amaç, Kapsam ve Tanımlar </a:t>
            </a:r>
            <a:endParaRPr lang="tr-TR" dirty="0"/>
          </a:p>
        </p:txBody>
      </p:sp>
    </p:spTree>
    <p:extLst>
      <p:ext uri="{BB962C8B-B14F-4D97-AF65-F5344CB8AC3E}">
        <p14:creationId xmlns:p14="http://schemas.microsoft.com/office/powerpoint/2010/main" val="109321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260648"/>
            <a:ext cx="6589199" cy="1008112"/>
          </a:xfrm>
        </p:spPr>
        <p:txBody>
          <a:bodyPr>
            <a:normAutofit fontScale="90000"/>
          </a:bodyPr>
          <a:lstStyle/>
          <a:p>
            <a:r>
              <a:rPr lang="tr-TR" dirty="0"/>
              <a:t/>
            </a:r>
            <a:br>
              <a:rPr lang="tr-TR" dirty="0"/>
            </a:br>
            <a:r>
              <a:rPr lang="tr-TR" dirty="0"/>
              <a:t> </a:t>
            </a:r>
            <a:r>
              <a:rPr lang="tr-TR" b="1" dirty="0"/>
              <a:t>Amaç </a:t>
            </a:r>
            <a:endParaRPr lang="tr-TR" dirty="0"/>
          </a:p>
        </p:txBody>
      </p:sp>
      <p:sp>
        <p:nvSpPr>
          <p:cNvPr id="3" name="İçerik Yer Tutucusu 2"/>
          <p:cNvSpPr>
            <a:spLocks noGrp="1"/>
          </p:cNvSpPr>
          <p:nvPr>
            <p:ph idx="1"/>
          </p:nvPr>
        </p:nvSpPr>
        <p:spPr>
          <a:xfrm>
            <a:off x="395536" y="1613546"/>
            <a:ext cx="8748463" cy="5127822"/>
          </a:xfrm>
        </p:spPr>
        <p:txBody>
          <a:bodyPr>
            <a:normAutofit fontScale="92500" lnSpcReduction="20000"/>
          </a:bodyPr>
          <a:lstStyle/>
          <a:p>
            <a:endParaRPr lang="tr-TR" dirty="0"/>
          </a:p>
          <a:p>
            <a:r>
              <a:rPr lang="tr-TR" sz="1900" dirty="0"/>
              <a:t> </a:t>
            </a:r>
            <a:r>
              <a:rPr lang="tr-TR" sz="1900" b="1" dirty="0"/>
              <a:t>MADDE 1 – </a:t>
            </a:r>
            <a:r>
              <a:rPr lang="tr-TR" sz="1900" dirty="0"/>
              <a:t>(1) Bu Kanunun amacı; işyerlerinde iş sağlığı ve güvenliğinin sağlanması ve mevcut sağlık ve güvenlik şartlarının iyileştirilmesi için işveren ve çalışanların görev, yetki, sorumluluk, hak ve yükümlülüklerini düzenlemektir. </a:t>
            </a:r>
          </a:p>
          <a:p>
            <a:r>
              <a:rPr lang="tr-TR" sz="1900" b="1" dirty="0"/>
              <a:t>Kapsam ve istisnalar </a:t>
            </a:r>
            <a:endParaRPr lang="tr-TR" sz="1900" dirty="0"/>
          </a:p>
          <a:p>
            <a:r>
              <a:rPr lang="tr-TR" sz="1900" b="1" dirty="0"/>
              <a:t>MADDE 2 – </a:t>
            </a:r>
            <a:r>
              <a:rPr lang="tr-TR" sz="1900" dirty="0"/>
              <a:t>(1) Bu Kanun; kamu ve özel sektöre ait bütün işlere ve işyerlerine, bu işyerlerinin işverenleri ile işveren vekillerine, çırak ve stajyerler de dâhil olmak üzere tüm çalışanlarına faaliyet konularına bakılmaksızın uygulanır. </a:t>
            </a:r>
          </a:p>
          <a:p>
            <a:r>
              <a:rPr lang="tr-TR" sz="1900" dirty="0"/>
              <a:t>(2) Ancak aşağıda belirtilen faaliyetler ve kişiler hakkında bu Kanun hükümleri uygulanmaz: </a:t>
            </a:r>
          </a:p>
          <a:p>
            <a:r>
              <a:rPr lang="tr-TR" sz="1900" dirty="0"/>
              <a:t>a) Fabrika, bakım merkezi, dikimevi ve benzeri işyerlerindekiler hariç Türk Silahlı Kuvvetleri, genel kolluk kuvvetleri ve Milli İstihbarat Teşkilatı Müsteşarlığının faaliyetleri. </a:t>
            </a:r>
          </a:p>
          <a:p>
            <a:r>
              <a:rPr lang="tr-TR" sz="1900" dirty="0"/>
              <a:t>b) Afet ve acil durum birimlerinin müdahale faaliyetleri. </a:t>
            </a:r>
          </a:p>
          <a:p>
            <a:r>
              <a:rPr lang="tr-TR" sz="1900" dirty="0"/>
              <a:t>c) Ev hizmetleri. </a:t>
            </a:r>
          </a:p>
          <a:p>
            <a:r>
              <a:rPr lang="tr-TR" sz="1900" dirty="0"/>
              <a:t>ç) Çalışan istihdam etmeksizin kendi nam ve hesabına mal ve hizmet üretimi yapanlar. </a:t>
            </a:r>
          </a:p>
          <a:p>
            <a:r>
              <a:rPr lang="tr-TR" sz="1900" dirty="0"/>
              <a:t>d) Hükümlü ve tutuklulara yönelik infaz hizmetleri sırasında, iyileştirme kapsamında yapılan </a:t>
            </a:r>
            <a:r>
              <a:rPr lang="tr-TR" sz="1900" dirty="0" err="1"/>
              <a:t>işyurdu</a:t>
            </a:r>
            <a:r>
              <a:rPr lang="tr-TR" sz="1900" dirty="0"/>
              <a:t>, eğitim, güvenlik ve meslek edindirme faaliyetleri. </a:t>
            </a:r>
          </a:p>
        </p:txBody>
      </p:sp>
    </p:spTree>
    <p:extLst>
      <p:ext uri="{BB962C8B-B14F-4D97-AF65-F5344CB8AC3E}">
        <p14:creationId xmlns:p14="http://schemas.microsoft.com/office/powerpoint/2010/main" val="1408310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611560" y="260648"/>
            <a:ext cx="7922840" cy="6408712"/>
          </a:xfrm>
        </p:spPr>
        <p:txBody>
          <a:bodyPr>
            <a:normAutofit fontScale="90000"/>
          </a:bodyPr>
          <a:lstStyle/>
          <a:p>
            <a:r>
              <a:rPr lang="tr-TR" dirty="0"/>
              <a:t/>
            </a:r>
            <a:br>
              <a:rPr lang="tr-TR" dirty="0"/>
            </a:br>
            <a:r>
              <a:rPr lang="tr-TR" sz="1800" dirty="0"/>
              <a:t> </a:t>
            </a:r>
            <a:r>
              <a:rPr lang="tr-TR" sz="1800" b="1" dirty="0"/>
              <a:t>MADDE 3 – </a:t>
            </a:r>
            <a:r>
              <a:rPr lang="tr-TR" sz="1800" dirty="0"/>
              <a:t>(1) Bu Kanunun uygulanmasında; </a:t>
            </a:r>
            <a:br>
              <a:rPr lang="tr-TR" sz="1800" dirty="0"/>
            </a:br>
            <a:r>
              <a:rPr lang="tr-TR" sz="1800" b="1" dirty="0"/>
              <a:t>a) Bakanlık: </a:t>
            </a:r>
            <a:r>
              <a:rPr lang="tr-TR" sz="1800" dirty="0"/>
              <a:t>Çalışma ve Sosyal Güvenlik Bakanlığını, </a:t>
            </a:r>
            <a:br>
              <a:rPr lang="tr-TR" sz="1800" dirty="0"/>
            </a:br>
            <a:r>
              <a:rPr lang="tr-TR" sz="1800" dirty="0" smtClean="0"/>
              <a:t/>
            </a:r>
            <a:br>
              <a:rPr lang="tr-TR" sz="1800" dirty="0" smtClean="0"/>
            </a:br>
            <a:r>
              <a:rPr lang="tr-TR" sz="1800" b="1" dirty="0" smtClean="0"/>
              <a:t>b</a:t>
            </a:r>
            <a:r>
              <a:rPr lang="tr-TR" sz="1800" b="1" dirty="0"/>
              <a:t>) Çalışan: </a:t>
            </a:r>
            <a:r>
              <a:rPr lang="tr-TR" sz="1800" dirty="0"/>
              <a:t>Kendi özel kanunlarındaki statülerine bakılmaksızın kamu veya özel işyerlerinde istihdam edilen gerçek kişiyi, </a:t>
            </a:r>
            <a:br>
              <a:rPr lang="tr-TR" sz="1800" dirty="0"/>
            </a:br>
            <a:r>
              <a:rPr lang="tr-TR" sz="1800" dirty="0" smtClean="0"/>
              <a:t/>
            </a:r>
            <a:br>
              <a:rPr lang="tr-TR" sz="1800" dirty="0" smtClean="0"/>
            </a:br>
            <a:r>
              <a:rPr lang="tr-TR" sz="1800" b="1" dirty="0" smtClean="0"/>
              <a:t>c</a:t>
            </a:r>
            <a:r>
              <a:rPr lang="tr-TR" sz="1800" b="1" dirty="0"/>
              <a:t>) Çalışan temsilcisi: </a:t>
            </a:r>
            <a:r>
              <a:rPr lang="tr-TR" sz="1800" dirty="0"/>
              <a:t>İş sağlığı ve güvenliği ile ilgili çalışmalara katılma, çalışmaları izleme, tedbir alınmasını isteme, tekliflerde bulunma ve benzeri konularda çalışanları temsil etmeye yetkili çalışanı, </a:t>
            </a:r>
            <a:br>
              <a:rPr lang="tr-TR" sz="1800" dirty="0"/>
            </a:br>
            <a:r>
              <a:rPr lang="tr-TR" sz="1800" dirty="0" smtClean="0"/>
              <a:t/>
            </a:r>
            <a:br>
              <a:rPr lang="tr-TR" sz="1800" dirty="0" smtClean="0"/>
            </a:br>
            <a:r>
              <a:rPr lang="tr-TR" sz="1800" b="1" dirty="0" smtClean="0"/>
              <a:t>ç</a:t>
            </a:r>
            <a:r>
              <a:rPr lang="tr-TR" sz="1800" b="1" dirty="0"/>
              <a:t>) Destek elemanı: </a:t>
            </a:r>
            <a:r>
              <a:rPr lang="tr-TR" sz="1800" dirty="0"/>
              <a:t>Asli görevinin yanında iş sağlığı ve güvenliği ile ilgili önleme, koruma, tahliye, yangınla mücadele, ilk yardım ve benzeri konularda özel olarak görevlendirilmiş uygun </a:t>
            </a:r>
            <a:r>
              <a:rPr lang="tr-TR" sz="1800" dirty="0" smtClean="0"/>
              <a:t>donanım </a:t>
            </a:r>
            <a:r>
              <a:rPr lang="tr-TR" sz="1800" dirty="0"/>
              <a:t>ve yeterli eğitime sahip kişiyi, </a:t>
            </a:r>
            <a:r>
              <a:rPr lang="tr-TR" sz="1800" dirty="0" smtClean="0"/>
              <a:t/>
            </a:r>
            <a:br>
              <a:rPr lang="tr-TR" sz="1800" dirty="0" smtClean="0"/>
            </a:br>
            <a:r>
              <a:rPr lang="tr-TR" sz="1800" dirty="0" smtClean="0"/>
              <a:t/>
            </a:r>
            <a:br>
              <a:rPr lang="tr-TR" sz="1800" dirty="0" smtClean="0"/>
            </a:br>
            <a:r>
              <a:rPr lang="tr-TR" sz="1800" b="1" dirty="0" smtClean="0"/>
              <a:t>İş </a:t>
            </a:r>
            <a:r>
              <a:rPr lang="tr-TR" sz="1800" b="1" dirty="0"/>
              <a:t>Güvenliği Uzmanı: </a:t>
            </a:r>
            <a:r>
              <a:rPr lang="tr-TR" sz="1800" dirty="0"/>
              <a:t>Usul ve esasları yönetmelikle belirlenen, iş sağlığı ve güvenliği alanında görev yapmak üzere Bakanlıkça yetkilendirilmiş, iş güvenliği uzmanlığı belgesine sahip, Bakanlık ve ilgili kuruluşlarında çalışma hayatını denetleyen müfettişler ile mühendislik veya mimarlık eğitimi veren fakültelerin mezunları ile teknik elemanı, </a:t>
            </a:r>
            <a:br>
              <a:rPr lang="tr-TR" sz="1800" dirty="0"/>
            </a:br>
            <a:r>
              <a:rPr lang="tr-TR" sz="1800" dirty="0" smtClean="0"/>
              <a:t/>
            </a:r>
            <a:br>
              <a:rPr lang="tr-TR" sz="1800" dirty="0" smtClean="0"/>
            </a:br>
            <a:r>
              <a:rPr lang="tr-TR" sz="1800" b="1" dirty="0" smtClean="0"/>
              <a:t>g</a:t>
            </a:r>
            <a:r>
              <a:rPr lang="tr-TR" sz="1800" b="1" dirty="0"/>
              <a:t>) İş kazası: </a:t>
            </a:r>
            <a:r>
              <a:rPr lang="tr-TR" sz="1800" dirty="0"/>
              <a:t>İşyerinde veya işin yürütümü nedeniyle meydana gelen, ölüme sebebiyet veren veya vücut bütünlüğünü ruhen ya da bedenen engelli hâle getiren olayı, (1) </a:t>
            </a:r>
            <a:br>
              <a:rPr lang="tr-TR" sz="1800" dirty="0"/>
            </a:br>
            <a:r>
              <a:rPr lang="tr-TR" sz="2000" dirty="0" smtClean="0"/>
              <a:t/>
            </a:r>
            <a:br>
              <a:rPr lang="tr-TR" sz="2000" dirty="0" smtClean="0"/>
            </a:br>
            <a:endParaRPr lang="tr-TR" sz="2000" dirty="0"/>
          </a:p>
        </p:txBody>
      </p:sp>
    </p:spTree>
    <p:extLst>
      <p:ext uri="{BB962C8B-B14F-4D97-AF65-F5344CB8AC3E}">
        <p14:creationId xmlns:p14="http://schemas.microsoft.com/office/powerpoint/2010/main" val="426497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584" y="1412776"/>
            <a:ext cx="7850832" cy="4821114"/>
          </a:xfrm>
        </p:spPr>
        <p:txBody>
          <a:bodyPr>
            <a:noAutofit/>
          </a:bodyPr>
          <a:lstStyle/>
          <a:p>
            <a:r>
              <a:rPr lang="tr-TR" sz="1600" b="1" dirty="0"/>
              <a:t>ğ) İşveren: </a:t>
            </a:r>
            <a:r>
              <a:rPr lang="tr-TR" sz="1600" dirty="0"/>
              <a:t>Çalışan istihdam eden gerçek veya tüzel kişi yahut tüzel kişiliği olmayan kurum ve kuruluşları, </a:t>
            </a:r>
            <a:r>
              <a:rPr lang="tr-TR" sz="1600" dirty="0" smtClean="0"/>
              <a:t/>
            </a:r>
            <a:br>
              <a:rPr lang="tr-TR" sz="1600" dirty="0" smtClean="0"/>
            </a:br>
            <a:r>
              <a:rPr lang="tr-TR" sz="1600" dirty="0"/>
              <a:t/>
            </a:r>
            <a:br>
              <a:rPr lang="tr-TR" sz="1600" dirty="0"/>
            </a:br>
            <a:r>
              <a:rPr lang="tr-TR" sz="1600" b="1" dirty="0"/>
              <a:t>h) İşyeri: </a:t>
            </a:r>
            <a:r>
              <a:rPr lang="tr-TR" sz="1600" dirty="0"/>
              <a:t>Mal veya hizmet üretmek amacıyla maddi olan ve olmayan unsurlar ile çalışanın birlikte örgütlendiği, işverenin işyerinde ürettiği mal veya hizmet ile nitelik yönünden bağlılığı bulunan ve aynı yönetim altında örgütlenen işyerine bağlı yerler ile dinlenme, çocuk emzirme, yemek, uyku, yıkanma, muayene ve bakım, beden ve mesleki eğitim yerleri ve avlu gibi diğer eklentiler ve araçları da içeren organizasyonu, </a:t>
            </a:r>
            <a:r>
              <a:rPr lang="tr-TR" sz="1600" dirty="0" smtClean="0"/>
              <a:t/>
            </a:r>
            <a:br>
              <a:rPr lang="tr-TR" sz="1600" dirty="0" smtClean="0"/>
            </a:br>
            <a:r>
              <a:rPr lang="tr-TR" sz="1600" dirty="0"/>
              <a:t/>
            </a:r>
            <a:br>
              <a:rPr lang="tr-TR" sz="1600" dirty="0"/>
            </a:br>
            <a:r>
              <a:rPr lang="tr-TR" sz="1600" b="1" dirty="0"/>
              <a:t>ı) İşyeri hekimi: </a:t>
            </a:r>
            <a:r>
              <a:rPr lang="tr-TR" sz="1600" dirty="0"/>
              <a:t>İş sağlığı ve güvenliği alanında görev yapmak üzere Bakanlıkça yetkilendirilmiş, işyeri hekimliği belgesine sahip hekimi, </a:t>
            </a:r>
            <a:r>
              <a:rPr lang="tr-TR" sz="1600" dirty="0" smtClean="0"/>
              <a:t/>
            </a:r>
            <a:br>
              <a:rPr lang="tr-TR" sz="1600" dirty="0" smtClean="0"/>
            </a:br>
            <a:r>
              <a:rPr lang="tr-TR" sz="1600" dirty="0"/>
              <a:t/>
            </a:r>
            <a:br>
              <a:rPr lang="tr-TR" sz="1600" dirty="0"/>
            </a:br>
            <a:r>
              <a:rPr lang="tr-TR" sz="1600" b="1" dirty="0"/>
              <a:t>i) İşyeri sağlık ve güvenlik birimi: </a:t>
            </a:r>
            <a:r>
              <a:rPr lang="tr-TR" sz="1600" dirty="0"/>
              <a:t>İşyerinde iş sağlığı ve güvenliği hizmetlerini yürütmek üzere kurulan, gerekli donanım ve personele sahip olan birimi</a:t>
            </a:r>
            <a:r>
              <a:rPr lang="tr-TR" sz="1600" dirty="0" smtClean="0"/>
              <a:t>,</a:t>
            </a:r>
            <a:br>
              <a:rPr lang="tr-TR" sz="1600" dirty="0" smtClean="0"/>
            </a:br>
            <a:r>
              <a:rPr lang="tr-TR" sz="1600" dirty="0" smtClean="0"/>
              <a:t/>
            </a:r>
            <a:br>
              <a:rPr lang="tr-TR" sz="1600" dirty="0" smtClean="0"/>
            </a:br>
            <a:r>
              <a:rPr lang="tr-TR" sz="1600" dirty="0"/>
              <a:t/>
            </a:r>
            <a:br>
              <a:rPr lang="tr-TR" sz="1600" dirty="0"/>
            </a:br>
            <a:endParaRPr lang="tr-TR" sz="1600" dirty="0"/>
          </a:p>
        </p:txBody>
      </p:sp>
    </p:spTree>
    <p:extLst>
      <p:ext uri="{BB962C8B-B14F-4D97-AF65-F5344CB8AC3E}">
        <p14:creationId xmlns:p14="http://schemas.microsoft.com/office/powerpoint/2010/main" val="238331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683568" y="1643050"/>
            <a:ext cx="7031704" cy="2677656"/>
          </a:xfrm>
          <a:prstGeom prst="rect">
            <a:avLst/>
          </a:prstGeom>
          <a:noFill/>
        </p:spPr>
        <p:txBody>
          <a:bodyPr wrap="square" rtlCol="0">
            <a:spAutoFit/>
          </a:bodyPr>
          <a:lstStyle/>
          <a:p>
            <a:r>
              <a:rPr lang="tr-TR" dirty="0" smtClean="0"/>
              <a:t>GENEL KONULAR</a:t>
            </a:r>
          </a:p>
          <a:p>
            <a:endParaRPr lang="tr-TR" dirty="0" smtClean="0"/>
          </a:p>
          <a:p>
            <a:r>
              <a:rPr lang="tr-TR" dirty="0" smtClean="0"/>
              <a:t>-Çalışma mevzuatı ile ilgili bilgiler</a:t>
            </a:r>
          </a:p>
          <a:p>
            <a:r>
              <a:rPr lang="tr-TR" dirty="0" smtClean="0"/>
              <a:t>-Çalışanların yasal hak ve sorumlulukları</a:t>
            </a:r>
          </a:p>
          <a:p>
            <a:r>
              <a:rPr lang="tr-TR" dirty="0" smtClean="0"/>
              <a:t>-İşyeri temizliği ve düzeni</a:t>
            </a:r>
          </a:p>
          <a:p>
            <a:r>
              <a:rPr lang="tr-TR" dirty="0" smtClean="0"/>
              <a:t>-İş kazası ve meslek hastalığından doğan hukuki sonuçlar</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050"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Deneme Süresinin Yararı Nedir?</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r>
              <a:rPr lang="tr-TR" sz="2400" dirty="0" smtClean="0">
                <a:solidFill>
                  <a:srgbClr val="3333CC"/>
                </a:solidFill>
              </a:rPr>
              <a:t>Bu süre içinde işçi ve işveren bildirim süresine (ihbar)</a:t>
            </a:r>
          </a:p>
          <a:p>
            <a:pPr eaLnBrk="1" hangingPunct="1">
              <a:buFont typeface="Wingdings" pitchFamily="2" charset="2"/>
              <a:buNone/>
            </a:pPr>
            <a:r>
              <a:rPr lang="tr-TR" sz="2400" dirty="0" smtClean="0">
                <a:solidFill>
                  <a:srgbClr val="3333CC"/>
                </a:solidFill>
              </a:rPr>
              <a:t>gerek olmaksızın ve tazminatsız iş akdini feshedebilir.</a:t>
            </a:r>
          </a:p>
          <a:p>
            <a:pPr eaLnBrk="1" hangingPunct="1">
              <a:buFont typeface="Wingdings" pitchFamily="2" charset="2"/>
              <a:buNone/>
            </a:pPr>
            <a:endParaRPr lang="tr-TR" sz="2400" dirty="0" smtClean="0">
              <a:solidFill>
                <a:srgbClr val="3333CC"/>
              </a:solidFill>
            </a:endParaRPr>
          </a:p>
          <a:p>
            <a:pPr eaLnBrk="1" hangingPunct="1">
              <a:buNone/>
            </a:pPr>
            <a:r>
              <a:rPr lang="tr-TR" sz="2400" dirty="0" smtClean="0"/>
              <a:t>(8. Maddeye aykırılık durumunda her işçi için </a:t>
            </a:r>
            <a:r>
              <a:rPr lang="tr-TR" sz="2400" dirty="0" err="1" smtClean="0"/>
              <a:t>ikiyüzelli</a:t>
            </a:r>
            <a:r>
              <a:rPr lang="tr-TR" sz="2400" dirty="0" smtClean="0"/>
              <a:t> Türk Lirası idari para cezası verilir)</a:t>
            </a: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3040" y="1412776"/>
            <a:ext cx="8640960" cy="4608512"/>
          </a:xfrm>
        </p:spPr>
        <p:txBody>
          <a:bodyPr>
            <a:normAutofit/>
          </a:bodyPr>
          <a:lstStyle/>
          <a:p>
            <a:r>
              <a:rPr lang="tr-TR" sz="1600" b="1" dirty="0" smtClean="0"/>
              <a:t/>
            </a:r>
            <a:br>
              <a:rPr lang="tr-TR" sz="1600" b="1" dirty="0" smtClean="0"/>
            </a:br>
            <a:r>
              <a:rPr lang="tr-TR" sz="1600" b="1" dirty="0"/>
              <a:t/>
            </a:r>
            <a:br>
              <a:rPr lang="tr-TR" sz="1600" b="1" dirty="0"/>
            </a:br>
            <a:r>
              <a:rPr lang="tr-TR" sz="1600" b="1" dirty="0" smtClean="0"/>
              <a:t>k</a:t>
            </a:r>
            <a:r>
              <a:rPr lang="tr-TR" sz="1600" b="1" dirty="0"/>
              <a:t>) Kurul: </a:t>
            </a:r>
            <a:r>
              <a:rPr lang="tr-TR" sz="1600" dirty="0"/>
              <a:t>İş sağlığı ve güvenliği kurulunu, </a:t>
            </a:r>
            <a:r>
              <a:rPr lang="tr-TR" sz="1600" dirty="0" smtClean="0"/>
              <a:t/>
            </a:r>
            <a:br>
              <a:rPr lang="tr-TR" sz="1600" dirty="0" smtClean="0"/>
            </a:br>
            <a:r>
              <a:rPr lang="tr-TR" sz="1600" dirty="0"/>
              <a:t/>
            </a:r>
            <a:br>
              <a:rPr lang="tr-TR" sz="1600" dirty="0"/>
            </a:br>
            <a:r>
              <a:rPr lang="tr-TR" sz="1600" b="1" dirty="0"/>
              <a:t>1) Meslek hastalığı: </a:t>
            </a:r>
            <a:r>
              <a:rPr lang="tr-TR" sz="1600" dirty="0"/>
              <a:t>Mesleki risklere </a:t>
            </a:r>
            <a:r>
              <a:rPr lang="tr-TR" sz="1600" dirty="0" err="1"/>
              <a:t>maruziyet</a:t>
            </a:r>
            <a:r>
              <a:rPr lang="tr-TR" sz="1600" dirty="0"/>
              <a:t> sonucu ortaya çıkan hastalığı, </a:t>
            </a:r>
            <a:r>
              <a:rPr lang="tr-TR" sz="1600" dirty="0" smtClean="0"/>
              <a:t/>
            </a:r>
            <a:br>
              <a:rPr lang="tr-TR" sz="1600" dirty="0" smtClean="0"/>
            </a:br>
            <a:r>
              <a:rPr lang="tr-TR" sz="1600" dirty="0"/>
              <a:t/>
            </a:r>
            <a:br>
              <a:rPr lang="tr-TR" sz="1600" dirty="0"/>
            </a:br>
            <a:r>
              <a:rPr lang="tr-TR" sz="1600" b="1" dirty="0"/>
              <a:t>m) Ortak sağlık ve güvenlik birimi: </a:t>
            </a:r>
            <a:r>
              <a:rPr lang="tr-TR" sz="1600" dirty="0"/>
              <a:t>Kamu kurum ve kuruluşları, organize sanayi bölgeleri ile Türk Ticaret Kanununa göre faaliyet gösteren şirketler tarafından, işyerlerine iş sağlığı ve güvenliği hizmetlerini sunmak üzere kurulan gerekli donanım ve personele sahip olan ve Bakanlıkça yetkilendirilen birimi, </a:t>
            </a:r>
            <a:r>
              <a:rPr lang="tr-TR" sz="1600" dirty="0" smtClean="0"/>
              <a:t/>
            </a:r>
            <a:br>
              <a:rPr lang="tr-TR" sz="1600" dirty="0" smtClean="0"/>
            </a:br>
            <a:r>
              <a:rPr lang="tr-TR" sz="1600" dirty="0"/>
              <a:t/>
            </a:r>
            <a:br>
              <a:rPr lang="tr-TR" sz="1600" dirty="0"/>
            </a:br>
            <a:r>
              <a:rPr lang="tr-TR" sz="1600" b="1" dirty="0"/>
              <a:t>n) Önleme: </a:t>
            </a:r>
            <a:r>
              <a:rPr lang="tr-TR" sz="1600" dirty="0"/>
              <a:t>İşyerinde yürütülen işlerin bütün safhalarında iş sağlığı ve güvenliği ile ilgili riskleri ortadan kaldırmak veya azaltmak için planlanan ve alınan tedbirlerin tümünü, </a:t>
            </a:r>
            <a:r>
              <a:rPr lang="tr-TR" sz="1600" dirty="0" smtClean="0"/>
              <a:t/>
            </a:r>
            <a:br>
              <a:rPr lang="tr-TR" sz="1600" dirty="0" smtClean="0"/>
            </a:br>
            <a:r>
              <a:rPr lang="tr-TR" sz="1600" dirty="0"/>
              <a:t/>
            </a:r>
            <a:br>
              <a:rPr lang="tr-TR" sz="1600" dirty="0"/>
            </a:br>
            <a:r>
              <a:rPr lang="tr-TR" sz="1600" b="1" dirty="0"/>
              <a:t>o) Risk: </a:t>
            </a:r>
            <a:r>
              <a:rPr lang="tr-TR" sz="1600" dirty="0"/>
              <a:t>Tehlikeden kaynaklanacak kayıp, yaralanma ya da başka zararlı sonuç meydana gelme ihtimalini, </a:t>
            </a:r>
            <a:r>
              <a:rPr lang="tr-TR" sz="1600" dirty="0" smtClean="0"/>
              <a:t/>
            </a:r>
            <a:br>
              <a:rPr lang="tr-TR" sz="1600" dirty="0" smtClean="0"/>
            </a:br>
            <a:r>
              <a:rPr lang="tr-TR" sz="1600" dirty="0"/>
              <a:t/>
            </a:r>
            <a:br>
              <a:rPr lang="tr-TR" sz="1600" dirty="0"/>
            </a:br>
            <a:endParaRPr lang="tr-TR" sz="1600" dirty="0"/>
          </a:p>
        </p:txBody>
      </p:sp>
    </p:spTree>
    <p:extLst>
      <p:ext uri="{BB962C8B-B14F-4D97-AF65-F5344CB8AC3E}">
        <p14:creationId xmlns:p14="http://schemas.microsoft.com/office/powerpoint/2010/main" val="279502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5616" y="1196752"/>
            <a:ext cx="7274768" cy="4680520"/>
          </a:xfrm>
        </p:spPr>
        <p:txBody>
          <a:bodyPr>
            <a:normAutofit fontScale="90000"/>
          </a:bodyPr>
          <a:lstStyle/>
          <a:p>
            <a:r>
              <a:rPr lang="tr-TR" sz="1600" b="1" dirty="0" smtClean="0"/>
              <a:t/>
            </a:r>
            <a:br>
              <a:rPr lang="tr-TR" sz="1600" b="1" dirty="0" smtClean="0"/>
            </a:br>
            <a:r>
              <a:rPr lang="tr-TR" sz="1800" b="1" dirty="0"/>
              <a:t>ö) Risk değerlendirmesi: </a:t>
            </a:r>
            <a:r>
              <a:rPr lang="tr-TR" sz="1800" dirty="0"/>
              <a:t>İşyerinde var olan ya da dışarıdan gelebilecek tehlikelerin belirlenmesi, bu tehlikelerin riske dönüşmesine yol açan faktörler ile tehlikelerden kaynaklanan risklerin analiz edilerek derecelendirilmesi ve kontrol tedbirlerinin kararlaştırılması amacıyla yapılması gerekli çalışmaları, </a:t>
            </a:r>
            <a:br>
              <a:rPr lang="tr-TR" sz="1800" dirty="0"/>
            </a:br>
            <a:r>
              <a:rPr lang="tr-TR" sz="1800" b="1" dirty="0"/>
              <a:t/>
            </a:r>
            <a:br>
              <a:rPr lang="tr-TR" sz="1800" b="1" dirty="0"/>
            </a:br>
            <a:r>
              <a:rPr lang="tr-TR" sz="1800" b="1" dirty="0" smtClean="0"/>
              <a:t>p</a:t>
            </a:r>
            <a:r>
              <a:rPr lang="tr-TR" sz="1800" b="1" dirty="0"/>
              <a:t>) Tehlike: </a:t>
            </a:r>
            <a:r>
              <a:rPr lang="tr-TR" sz="1800" dirty="0"/>
              <a:t>İşyerinde var olan ya da dışarıdan gelebilecek, çalışanı veya işyerini etkileyebilecek zarar veya hasar verme potansiyelini </a:t>
            </a:r>
            <a:r>
              <a:rPr lang="tr-TR" sz="1800" dirty="0" smtClean="0"/>
              <a:t/>
            </a:r>
            <a:br>
              <a:rPr lang="tr-TR" sz="1800" dirty="0" smtClean="0"/>
            </a:br>
            <a:r>
              <a:rPr lang="tr-TR" sz="1800" dirty="0"/>
              <a:t/>
            </a:r>
            <a:br>
              <a:rPr lang="tr-TR" sz="1800" dirty="0"/>
            </a:br>
            <a:r>
              <a:rPr lang="tr-TR" sz="1800" b="1" dirty="0"/>
              <a:t>r) Tehlike sınıfı: </a:t>
            </a:r>
            <a:r>
              <a:rPr lang="tr-TR" sz="1800" dirty="0"/>
              <a:t>İş sağlığı ve güvenliği açısından, yapılan işin özelliği, işin her safhasında kullanılan veya ortaya çıkan maddeler, iş ekipmanı, üretim yöntem ve şekilleri, çalışma ortam ve şartları ile ilgili diğer hususlar dikkate alınarak işyeri için belirlenen tehlike grubunu, </a:t>
            </a:r>
            <a:br>
              <a:rPr lang="tr-TR" sz="1800" dirty="0"/>
            </a:br>
            <a:r>
              <a:rPr lang="tr-TR" sz="1800" dirty="0" smtClean="0"/>
              <a:t>  ifade eder.</a:t>
            </a:r>
            <a:br>
              <a:rPr lang="tr-TR" sz="1800" dirty="0" smtClean="0"/>
            </a:br>
            <a:r>
              <a:rPr lang="tr-TR" sz="1800" b="1" dirty="0"/>
              <a:t>s</a:t>
            </a:r>
            <a:r>
              <a:rPr lang="tr-TR" sz="1800" b="1" dirty="0" smtClean="0"/>
              <a:t>) Konsey</a:t>
            </a:r>
            <a:r>
              <a:rPr lang="tr-TR" sz="1800" b="1" dirty="0"/>
              <a:t>:</a:t>
            </a:r>
            <a:r>
              <a:rPr lang="tr-TR" sz="1800" dirty="0"/>
              <a:t> Ulusal İş Sağlığı ve Güvenliği Konseyini</a:t>
            </a:r>
            <a:br>
              <a:rPr lang="tr-TR" sz="1800" dirty="0"/>
            </a:br>
            <a:r>
              <a:rPr lang="tr-TR" sz="1800" b="1" dirty="0" smtClean="0"/>
              <a:t>t) Genç </a:t>
            </a:r>
            <a:r>
              <a:rPr lang="tr-TR" sz="1800" b="1" dirty="0"/>
              <a:t>çalışan: </a:t>
            </a:r>
            <a:r>
              <a:rPr lang="tr-TR" sz="1800" dirty="0" err="1"/>
              <a:t>Onbeş</a:t>
            </a:r>
            <a:r>
              <a:rPr lang="tr-TR" sz="1800" dirty="0"/>
              <a:t> yaşını bitirmiş ancak </a:t>
            </a:r>
            <a:r>
              <a:rPr lang="tr-TR" sz="1800" dirty="0" err="1"/>
              <a:t>onsekiz</a:t>
            </a:r>
            <a:r>
              <a:rPr lang="tr-TR" sz="1800" dirty="0"/>
              <a:t> yaşını doldurmamış çalışanı</a:t>
            </a:r>
          </a:p>
        </p:txBody>
      </p:sp>
    </p:spTree>
    <p:extLst>
      <p:ext uri="{BB962C8B-B14F-4D97-AF65-F5344CB8AC3E}">
        <p14:creationId xmlns:p14="http://schemas.microsoft.com/office/powerpoint/2010/main" val="126062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348880"/>
            <a:ext cx="8426896" cy="1796778"/>
          </a:xfrm>
        </p:spPr>
        <p:txBody>
          <a:bodyPr>
            <a:normAutofit/>
          </a:bodyPr>
          <a:lstStyle/>
          <a:p>
            <a:r>
              <a:rPr lang="tr-TR" sz="1600" b="1" dirty="0" smtClean="0"/>
              <a:t>MADDE 3-(2</a:t>
            </a:r>
            <a:r>
              <a:rPr lang="tr-TR" sz="1600" b="1" dirty="0"/>
              <a:t>)</a:t>
            </a:r>
            <a:r>
              <a:rPr lang="tr-TR" sz="1600" dirty="0"/>
              <a:t> İşveren adına hareket eden, işin ve işyerinin yönetiminde görev alan işveren vekilleri, bu Kanunun </a:t>
            </a:r>
            <a:r>
              <a:rPr lang="tr-TR" sz="1600" dirty="0" smtClean="0"/>
              <a:t>uygulanması bakımından </a:t>
            </a:r>
            <a:r>
              <a:rPr lang="tr-TR" sz="1600" dirty="0"/>
              <a:t>işveren sayılır. </a:t>
            </a:r>
          </a:p>
        </p:txBody>
      </p:sp>
    </p:spTree>
    <p:extLst>
      <p:ext uri="{BB962C8B-B14F-4D97-AF65-F5344CB8AC3E}">
        <p14:creationId xmlns:p14="http://schemas.microsoft.com/office/powerpoint/2010/main" val="128547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2492896"/>
            <a:ext cx="8424936" cy="2072978"/>
          </a:xfrm>
        </p:spPr>
        <p:txBody>
          <a:bodyPr>
            <a:normAutofit fontScale="90000"/>
          </a:bodyPr>
          <a:lstStyle/>
          <a:p>
            <a:pPr algn="ctr"/>
            <a:r>
              <a:rPr lang="tr-TR" b="1" dirty="0"/>
              <a:t>İKİNCİ BÖLÜM </a:t>
            </a:r>
            <a:r>
              <a:rPr lang="tr-TR" dirty="0"/>
              <a:t/>
            </a:r>
            <a:br>
              <a:rPr lang="tr-TR" dirty="0"/>
            </a:br>
            <a:r>
              <a:rPr lang="tr-TR" b="1" dirty="0"/>
              <a:t>İşveren ile Çalışanların Görev, Yetki ve Yükümlülükleri </a:t>
            </a:r>
            <a:endParaRPr lang="tr-TR" dirty="0"/>
          </a:p>
        </p:txBody>
      </p:sp>
    </p:spTree>
    <p:extLst>
      <p:ext uri="{BB962C8B-B14F-4D97-AF65-F5344CB8AC3E}">
        <p14:creationId xmlns:p14="http://schemas.microsoft.com/office/powerpoint/2010/main" val="687028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624110"/>
            <a:ext cx="7778824" cy="5901234"/>
          </a:xfrm>
        </p:spPr>
        <p:txBody>
          <a:bodyPr>
            <a:noAutofit/>
          </a:bodyPr>
          <a:lstStyle/>
          <a:p>
            <a:r>
              <a:rPr lang="tr-TR" sz="1600" b="1" dirty="0"/>
              <a:t>İşverenin genel yükümlülüğü </a:t>
            </a:r>
            <a:r>
              <a:rPr lang="tr-TR" sz="1600" dirty="0"/>
              <a:t/>
            </a:r>
            <a:br>
              <a:rPr lang="tr-TR" sz="1600" dirty="0"/>
            </a:br>
            <a:r>
              <a:rPr lang="tr-TR" sz="1600" dirty="0" smtClean="0"/>
              <a:t/>
            </a:r>
            <a:br>
              <a:rPr lang="tr-TR" sz="1600" dirty="0" smtClean="0"/>
            </a:br>
            <a:r>
              <a:rPr lang="tr-TR" sz="1600" b="1" dirty="0" smtClean="0"/>
              <a:t>MADDE </a:t>
            </a:r>
            <a:r>
              <a:rPr lang="tr-TR" sz="1600" b="1" dirty="0"/>
              <a:t>4 – </a:t>
            </a:r>
            <a:r>
              <a:rPr lang="tr-TR" sz="1600" dirty="0"/>
              <a:t>(1) İşveren, çalışanların işle ilgili sağlık ve güvenliğini sağlamakla yükümlü olup bu çerçevede; </a:t>
            </a:r>
            <a:br>
              <a:rPr lang="tr-TR" sz="1600" dirty="0"/>
            </a:br>
            <a:r>
              <a:rPr lang="tr-TR" sz="1600" dirty="0"/>
              <a:t>a) Mesleki risklerin önlenmesi, eğitim ve bilgi verilmesi dâhil her türlü tedbirin alınması, organizasyonun yapılması, gerekli araç ve gereçlerin sağlanması, sağlık ve güvenlik tedbirlerinin değişen şartlara uygun hale getirilmesi ve mevcut durumun iyileştirilmesi için çalışmalar yapar. </a:t>
            </a:r>
            <a:br>
              <a:rPr lang="tr-TR" sz="1600" dirty="0"/>
            </a:br>
            <a:r>
              <a:rPr lang="tr-TR" sz="1600" dirty="0"/>
              <a:t>b) İşyerinde alınan iş sağlığı ve güvenliği tedbirlerine uyulup uyulmadığını izler, denetler ve uygunsuzlukların giderilmesini sağlar. </a:t>
            </a:r>
            <a:br>
              <a:rPr lang="tr-TR" sz="1600" dirty="0"/>
            </a:br>
            <a:r>
              <a:rPr lang="tr-TR" sz="1600" dirty="0"/>
              <a:t>c) Risk değerlendirmesi yapar veya yaptırır. </a:t>
            </a:r>
            <a:br>
              <a:rPr lang="tr-TR" sz="1600" dirty="0"/>
            </a:br>
            <a:r>
              <a:rPr lang="tr-TR" sz="1600" dirty="0"/>
              <a:t>ç) Çalışana görev verirken, çalışanın sağlık ve güvenlik yönünden işe uygunluğunu göz önüne alır. </a:t>
            </a:r>
            <a:br>
              <a:rPr lang="tr-TR" sz="1600" dirty="0"/>
            </a:br>
            <a:r>
              <a:rPr lang="tr-TR" sz="1600" dirty="0"/>
              <a:t>d) Yeterli bilgi ve talimat verilenler dışındaki çalışanların hayati ve özel tehlike bulunan yerlere girmemesi için gerekli tedbirleri alır. </a:t>
            </a:r>
            <a:br>
              <a:rPr lang="tr-TR" sz="1600" dirty="0"/>
            </a:br>
            <a:r>
              <a:rPr lang="tr-TR" sz="1600" dirty="0"/>
              <a:t>(2) İşyeri dışındaki uzman kişi ve kuruluşlardan hizmet alınması, işverenin sorumluluklarını ortadan kaldırmaz. </a:t>
            </a:r>
            <a:br>
              <a:rPr lang="tr-TR" sz="1600" dirty="0"/>
            </a:br>
            <a:r>
              <a:rPr lang="tr-TR" sz="1600" dirty="0"/>
              <a:t>(3) Çalışanların iş sağlığı ve güvenliği alanındaki yükümlülükleri, işverenin sorumluluklarını etkilemez. </a:t>
            </a:r>
            <a:br>
              <a:rPr lang="tr-TR" sz="1600" dirty="0"/>
            </a:br>
            <a:r>
              <a:rPr lang="tr-TR" sz="1600" dirty="0"/>
              <a:t>(4) İşveren, iş sağlığı ve güvenliği tedbirlerinin maliyetini çalışanlara yansıtamaz </a:t>
            </a:r>
          </a:p>
        </p:txBody>
      </p:sp>
    </p:spTree>
    <p:extLst>
      <p:ext uri="{BB962C8B-B14F-4D97-AF65-F5344CB8AC3E}">
        <p14:creationId xmlns:p14="http://schemas.microsoft.com/office/powerpoint/2010/main" val="284066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43608" y="1268760"/>
            <a:ext cx="7850832" cy="5184576"/>
          </a:xfrm>
        </p:spPr>
        <p:txBody>
          <a:bodyPr>
            <a:normAutofit/>
          </a:bodyPr>
          <a:lstStyle/>
          <a:p>
            <a:r>
              <a:rPr lang="tr-TR" sz="1600" b="1" dirty="0"/>
              <a:t>Risklerden korunma ilkeleri </a:t>
            </a:r>
            <a:r>
              <a:rPr lang="tr-TR" sz="1600" dirty="0"/>
              <a:t/>
            </a:r>
            <a:br>
              <a:rPr lang="tr-TR" sz="1600" dirty="0"/>
            </a:br>
            <a:r>
              <a:rPr lang="tr-TR" sz="1600" dirty="0" smtClean="0"/>
              <a:t/>
            </a:r>
            <a:br>
              <a:rPr lang="tr-TR" sz="1600" dirty="0" smtClean="0"/>
            </a:br>
            <a:r>
              <a:rPr lang="tr-TR" sz="1600" b="1" dirty="0" smtClean="0"/>
              <a:t>MADDE </a:t>
            </a:r>
            <a:r>
              <a:rPr lang="tr-TR" sz="1600" b="1" dirty="0"/>
              <a:t>5 – </a:t>
            </a:r>
            <a:r>
              <a:rPr lang="tr-TR" sz="1600" dirty="0"/>
              <a:t>(1) İşverenin yükümlülüklerinin yerine getirilmesinde aşağıdaki ilkeler göz önünde bulundurulur: </a:t>
            </a:r>
            <a:br>
              <a:rPr lang="tr-TR" sz="1600" dirty="0"/>
            </a:br>
            <a:r>
              <a:rPr lang="tr-TR" sz="1600" dirty="0"/>
              <a:t>a) Risklerden kaçınmak. </a:t>
            </a:r>
            <a:br>
              <a:rPr lang="tr-TR" sz="1600" dirty="0"/>
            </a:br>
            <a:r>
              <a:rPr lang="tr-TR" sz="1600" dirty="0"/>
              <a:t>b) Kaçınılması mümkün olmayan riskleri analiz etmek. </a:t>
            </a:r>
            <a:br>
              <a:rPr lang="tr-TR" sz="1600" dirty="0"/>
            </a:br>
            <a:r>
              <a:rPr lang="tr-TR" sz="1600" dirty="0"/>
              <a:t>c) Risklerle kaynağında mücadele etmek. </a:t>
            </a:r>
            <a:r>
              <a:rPr lang="tr-TR" sz="1600" dirty="0" smtClean="0"/>
              <a:t/>
            </a:r>
            <a:br>
              <a:rPr lang="tr-TR" sz="1600" dirty="0" smtClean="0"/>
            </a:br>
            <a:r>
              <a:rPr lang="tr-TR" sz="1600" dirty="0"/>
              <a:t>ç) İşin kişilere uygun hale getirilmesi için işyerlerinin tasarımı ile iş ekipmanı, çalışma şekli ve üretim metotlarının seçiminde özen göstermek, özellikle tekdüze çalışma ve üretim temposunun sağlık ve güvenliğe olumsuz etkilerini önlemek, önlenemiyor ise en aza indirmek. </a:t>
            </a:r>
            <a:br>
              <a:rPr lang="tr-TR" sz="1600" dirty="0"/>
            </a:br>
            <a:r>
              <a:rPr lang="tr-TR" sz="1600" dirty="0"/>
              <a:t>d) Teknik gelişmelere uyum sağlamak. </a:t>
            </a:r>
            <a:br>
              <a:rPr lang="tr-TR" sz="1600" dirty="0"/>
            </a:br>
            <a:r>
              <a:rPr lang="tr-TR" sz="1600" dirty="0"/>
              <a:t>e) Tehlikeli olanı, tehlikesiz veya daha az tehlikeli olanla değiştirmek. </a:t>
            </a:r>
            <a:br>
              <a:rPr lang="tr-TR" sz="1600" dirty="0"/>
            </a:br>
            <a:r>
              <a:rPr lang="tr-TR" sz="1600" dirty="0"/>
              <a:t>f) Teknoloji, iş organizasyonu, çalışma şartları, sosyal ilişkiler ve çalışma ortamı ile ilgili faktörlerin etkilerini kapsayan tutarlı ve genel bir önleme politikası geliştirmek. </a:t>
            </a:r>
            <a:br>
              <a:rPr lang="tr-TR" sz="1600" dirty="0"/>
            </a:br>
            <a:r>
              <a:rPr lang="tr-TR" sz="1600" dirty="0"/>
              <a:t>g) Toplu korunma tedbirlerine, kişisel korunma tedbirlerine göre öncelik vermek. </a:t>
            </a:r>
            <a:br>
              <a:rPr lang="tr-TR" sz="1600" dirty="0"/>
            </a:br>
            <a:r>
              <a:rPr lang="tr-TR" sz="1600" dirty="0"/>
              <a:t>ğ) Çalışanlara uygun talimatlar vermek </a:t>
            </a:r>
          </a:p>
        </p:txBody>
      </p:sp>
    </p:spTree>
    <p:extLst>
      <p:ext uri="{BB962C8B-B14F-4D97-AF65-F5344CB8AC3E}">
        <p14:creationId xmlns:p14="http://schemas.microsoft.com/office/powerpoint/2010/main" val="1018143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624110"/>
            <a:ext cx="8066856" cy="5469186"/>
          </a:xfrm>
        </p:spPr>
        <p:txBody>
          <a:bodyPr>
            <a:noAutofit/>
          </a:bodyPr>
          <a:lstStyle/>
          <a:p>
            <a:r>
              <a:rPr lang="tr-TR" sz="1600" b="1" dirty="0"/>
              <a:t>İş sağlığı ve güvenliği hizmetleri </a:t>
            </a:r>
            <a:r>
              <a:rPr lang="tr-TR" sz="1600" b="1" dirty="0" smtClean="0"/>
              <a:t/>
            </a:r>
            <a:br>
              <a:rPr lang="tr-TR" sz="1600" b="1" dirty="0" smtClean="0"/>
            </a:br>
            <a:r>
              <a:rPr lang="tr-TR" sz="1600" dirty="0"/>
              <a:t/>
            </a:r>
            <a:br>
              <a:rPr lang="tr-TR" sz="1600" dirty="0"/>
            </a:br>
            <a:r>
              <a:rPr lang="tr-TR" sz="1600" b="1" dirty="0"/>
              <a:t>MADDE 6 – </a:t>
            </a:r>
            <a:r>
              <a:rPr lang="tr-TR" sz="1600" dirty="0"/>
              <a:t>(1) Mesleki risklerin önlenmesi ve bu risklerden </a:t>
            </a:r>
            <a:r>
              <a:rPr lang="tr-TR" sz="1600" dirty="0" err="1"/>
              <a:t>korunulmasına</a:t>
            </a:r>
            <a:r>
              <a:rPr lang="tr-TR" sz="1600" dirty="0"/>
              <a:t> yönelik çalışmaları da kapsayacak, iş sağlığı ve güvenliği hizmetlerinin sunulması için işveren; </a:t>
            </a:r>
            <a:br>
              <a:rPr lang="tr-TR" sz="1600" dirty="0"/>
            </a:br>
            <a:r>
              <a:rPr lang="tr-TR" sz="1600" dirty="0"/>
              <a:t>a) Çalışanları arasından iş güvenliği uzmanı, işyeri hekimi ve on ve daha fazla çalışanı olan çok tehlikeli sınıfta yer alan işyerlerinde diğer sağlık personeli görevlendirir. Çalışanları arasında belirlenen niteliklere sahip personel bulunmaması hâlinde, bu hizmetin tamamını veya bir kısmını ortak sağlık ve güvenlik birimlerinden hizmet alarak yerine getirebilir. Ancak belirlenen niteliklere ve gerekli belgeye sahip olması hâlinde, tehlike sınıfı ve çalışan sayısı dikkate alınarak, bu hizmetin yerine getirilmesini kendisi üstlenebilir. </a:t>
            </a:r>
            <a:r>
              <a:rPr lang="tr-TR" sz="1600" b="1" dirty="0"/>
              <a:t>(Ek cümle: 10/9/2014-6552/16 </a:t>
            </a:r>
            <a:r>
              <a:rPr lang="tr-TR" sz="1600" b="1" dirty="0" err="1"/>
              <a:t>md.</a:t>
            </a:r>
            <a:r>
              <a:rPr lang="tr-TR" sz="1600" b="1" dirty="0"/>
              <a:t>) </a:t>
            </a:r>
            <a:r>
              <a:rPr lang="tr-TR" sz="1600" dirty="0"/>
              <a:t>Belirlenen niteliklere ve gerekli belgeye sahip olmayan ancak 10’dan az çalışanı bulunan ve az tehlikeli sınıfta yer alan işyeri işverenleri veya işveren vekili tarafından Bakanlıkça ilan edilen eğitimleri tamamlamak şartıyla işe giriş ve periyodik muayeneler ve tetkikler hariç iş sağlığı ve güvenliği hizmetlerini yürütebilirler. (1) </a:t>
            </a:r>
            <a:br>
              <a:rPr lang="tr-TR" sz="1600" dirty="0"/>
            </a:br>
            <a:r>
              <a:rPr lang="tr-TR" sz="1600" dirty="0"/>
              <a:t>b) Görevlendirdikleri kişi veya hizmet aldığı kurum ve kuruluşların görevlerini yerine getirmeleri amacıyla araç, gereç, mekân ve zaman gibi gerekli bütün ihtiyaçlarını karşılar. </a:t>
            </a:r>
            <a:br>
              <a:rPr lang="tr-TR" sz="1600" dirty="0"/>
            </a:br>
            <a:endParaRPr lang="tr-TR" sz="1600" dirty="0"/>
          </a:p>
        </p:txBody>
      </p:sp>
    </p:spTree>
    <p:extLst>
      <p:ext uri="{BB962C8B-B14F-4D97-AF65-F5344CB8AC3E}">
        <p14:creationId xmlns:p14="http://schemas.microsoft.com/office/powerpoint/2010/main" val="20339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5136" y="836712"/>
            <a:ext cx="8138864" cy="5904656"/>
          </a:xfrm>
        </p:spPr>
        <p:txBody>
          <a:bodyPr>
            <a:normAutofit/>
          </a:bodyPr>
          <a:lstStyle/>
          <a:p>
            <a:r>
              <a:rPr lang="tr-TR" sz="1600" dirty="0"/>
              <a:t>c) İşyerinde sağlık ve güvenlik hizmetlerini yürütenler arasında iş birliği ve koordinasyonu sağlar. </a:t>
            </a:r>
            <a:br>
              <a:rPr lang="tr-TR" sz="1600" dirty="0"/>
            </a:br>
            <a:r>
              <a:rPr lang="tr-TR" sz="1600" dirty="0"/>
              <a:t>ç) Görevlendirdikleri kişi veya hizmet aldığı kurum ve kuruluşlar tarafından iş sağlığı ve güvenliği ile ilgili mevzuata uygun olan ve yazılı olarak bildirilen tedbirleri yerine getirir. </a:t>
            </a:r>
            <a:br>
              <a:rPr lang="tr-TR" sz="1600" dirty="0"/>
            </a:br>
            <a:r>
              <a:rPr lang="tr-TR" sz="1600" dirty="0" smtClean="0"/>
              <a:t>d</a:t>
            </a:r>
            <a:r>
              <a:rPr lang="tr-TR" sz="1600" dirty="0"/>
              <a:t>) Çalışanların sağlık ve güvenliğini etkilediği bilinen veya etkilemesi muhtemel konular hakkında; görevlendirdikleri kişi veya hizmet aldığı kurum ve kuruluşları, başka işyerlerinden çalışmak üzere kendi işyerine gelen çalışanları ve bunların işverenlerini bilgilendirir. </a:t>
            </a:r>
            <a:br>
              <a:rPr lang="tr-TR" sz="1600" dirty="0"/>
            </a:br>
            <a:r>
              <a:rPr lang="tr-TR" sz="1600" dirty="0"/>
              <a:t>(2) 4/1/2002 tarihli ve 4734 sayılı Kamu İhale Kanunu kapsamındaki kamu kurum ve kuruluşları; iş sağlığı ve güvenliği hizmetlerini, Sağlık Bakanlığına ait döner sermayeli kuruluşlardan doğrudan alabileceği gibi 4734 sayılı Kanun hükümleri çerçevesinde de alabilir. </a:t>
            </a:r>
            <a:br>
              <a:rPr lang="tr-TR" sz="1600" dirty="0"/>
            </a:br>
            <a:r>
              <a:rPr lang="tr-TR" sz="1600" dirty="0"/>
              <a:t>(3) Tam süreli işyeri hekimi görevlendirilen işyerlerinde, diğer sağlık personeli görevlendirilmesi zorunlu değildir. </a:t>
            </a:r>
            <a:br>
              <a:rPr lang="tr-TR" sz="1600" dirty="0"/>
            </a:br>
            <a:r>
              <a:rPr lang="tr-TR" sz="1600" dirty="0"/>
              <a:t>(4) </a:t>
            </a:r>
            <a:r>
              <a:rPr lang="tr-TR" sz="1600" b="1" dirty="0"/>
              <a:t>(Ek: 10/9/2014-6552/16 </a:t>
            </a:r>
            <a:r>
              <a:rPr lang="tr-TR" sz="1600" b="1" dirty="0" err="1"/>
              <a:t>md.</a:t>
            </a:r>
            <a:r>
              <a:rPr lang="tr-TR" sz="1600" b="1" dirty="0"/>
              <a:t>) </a:t>
            </a:r>
            <a:r>
              <a:rPr lang="tr-TR" sz="1600" dirty="0"/>
              <a:t>Birinci fıkranın (a) bendine göre yapılacak görevlendirme süresinin belirlenmesinde 5/6/1986 tarihli ve 3308 sayılı Mesleki Eğitim Kanunu ile 4/11/1981 tarihli ve 2547 sayılı Yükseköğretim Kanunu kapsamındaki öğrenci statüsünde olan çırak ve stajyerler, çalışan sayısının toplamına dâhil edilmez </a:t>
            </a:r>
          </a:p>
        </p:txBody>
      </p:sp>
    </p:spTree>
    <p:extLst>
      <p:ext uri="{BB962C8B-B14F-4D97-AF65-F5344CB8AC3E}">
        <p14:creationId xmlns:p14="http://schemas.microsoft.com/office/powerpoint/2010/main" val="974889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624110"/>
            <a:ext cx="7994848" cy="6233890"/>
          </a:xfrm>
        </p:spPr>
        <p:txBody>
          <a:bodyPr>
            <a:noAutofit/>
          </a:bodyPr>
          <a:lstStyle/>
          <a:p>
            <a:r>
              <a:rPr lang="tr-TR" sz="1600" b="1" dirty="0"/>
              <a:t>İşyeri hekimleri ve iş güvenliği uzmanları </a:t>
            </a:r>
            <a:r>
              <a:rPr lang="tr-TR" sz="1600" b="1" dirty="0" smtClean="0"/>
              <a:t/>
            </a:r>
            <a:br>
              <a:rPr lang="tr-TR" sz="1600" b="1" dirty="0" smtClean="0"/>
            </a:br>
            <a:r>
              <a:rPr lang="tr-TR" sz="1600" dirty="0"/>
              <a:t/>
            </a:r>
            <a:br>
              <a:rPr lang="tr-TR" sz="1600" dirty="0"/>
            </a:br>
            <a:r>
              <a:rPr lang="tr-TR" sz="1600" b="1" dirty="0"/>
              <a:t>MADDE 8 – </a:t>
            </a:r>
            <a:r>
              <a:rPr lang="tr-TR" sz="1600" dirty="0"/>
              <a:t>(1) İşyeri hekimi ve iş güvenliği uzmanlarının hak ve yetkileri, görevlerini yerine getirmeleri nedeniyle kısıtlanamaz. Bu kişiler, görevlerini mesleğin gerektirdiği etik ilkeler ve mesleki bağımsızlık içerisinde yürütür. </a:t>
            </a:r>
            <a:br>
              <a:rPr lang="tr-TR" sz="1600" dirty="0"/>
            </a:br>
            <a:r>
              <a:rPr lang="tr-TR" sz="1600" dirty="0"/>
              <a:t>(2) </a:t>
            </a:r>
            <a:r>
              <a:rPr lang="tr-TR" sz="1600" b="1" dirty="0"/>
              <a:t>(Değişik: 4/4/2015-6645/1 </a:t>
            </a:r>
            <a:r>
              <a:rPr lang="tr-TR" sz="1600" b="1" dirty="0" err="1"/>
              <a:t>md.</a:t>
            </a:r>
            <a:r>
              <a:rPr lang="tr-TR" sz="1600" b="1" dirty="0"/>
              <a:t>) </a:t>
            </a:r>
            <a:r>
              <a:rPr lang="tr-TR" sz="1600" dirty="0"/>
              <a:t>İşverene iş sağlığı ve güvenliği ile ilgili konularda </a:t>
            </a:r>
            <a:r>
              <a:rPr lang="tr-TR" sz="1600" b="1" dirty="0"/>
              <a:t>rehberlik ve danışmanlık </a:t>
            </a:r>
            <a:r>
              <a:rPr lang="tr-TR" sz="1600" dirty="0"/>
              <a:t>yapmak üzere görevlendirilen işyeri hekimi ve iş güvenliği uzmanı, görev aldığı işyerinde göreviyle ilgili mevzuat ve teknik gelişmeleri göz önünde bulundurarak iş sağlığı ve güvenliği ile ilgili eksiklik ve aksaklıkları, tedbir ve tavsiyeleri belirler ve işverene yazılı olarak bildirir. Eksiklik ve aksaklıkların düzeltilmesinden, tedbir ve tavsiyelerin yerine getirilmesinden işveren sorumludur. Bildirilen eksiklik ve aksaklıkların acil durdurmayı gerektirmesi veya yangın, patlama, göçme, kimyasal sızıntı ve benzeri acil ve hayati tehlike arz etmesi, meslek hastalığına sebep olabilecek ortamların bulunmasına rağmen işveren tarafından gerekli tedbirlerin alınmaması hâlinde, bu durum işyeri hekimi veya iş güvenliği uzmanınca, Bakanlığın yetkili birimine, varsa yetkili sendika temsilcisine, yoksa çalışan temsilcisine bildirilir. Bildirim yapmadığı tespit edilen işyeri hekimi ve iş güvenliği uzmanının belgesi üç ay, tekrarında ise altı ay süreyle askıya alınır. Bu bildirimden dolayı işvereni tarafından işyeri hekimi veya iş güvenliği uzmanının iş sözleşmesine son verilemez ve bu kişiler hiçbir şekilde hak kaybına uğratılamaz. Aksi takdirde işveren hakkında bir yıllık sözleşme ücreti tutarından az olmamak üzere tazminata hükmedilir. İşyeri hekimi veya iş güvenliği uzmanının iş kanunları ve diğer kanunlara göre sahip olduğu hakları saklıdır. Açılan davada, kötü niyetle gerçek dışı bildirimde bulunduğu mahkeme kararıyla tespit edilen kişinin belgesi altı ay süreyle askıya alınır. </a:t>
            </a:r>
          </a:p>
        </p:txBody>
      </p:sp>
    </p:spTree>
    <p:extLst>
      <p:ext uri="{BB962C8B-B14F-4D97-AF65-F5344CB8AC3E}">
        <p14:creationId xmlns:p14="http://schemas.microsoft.com/office/powerpoint/2010/main" val="1102310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71600" y="404664"/>
            <a:ext cx="7778824" cy="6233890"/>
          </a:xfrm>
        </p:spPr>
        <p:txBody>
          <a:bodyPr>
            <a:normAutofit/>
          </a:bodyPr>
          <a:lstStyle/>
          <a:p>
            <a:r>
              <a:rPr lang="tr-TR" sz="1600" dirty="0"/>
              <a:t>(3) Hizmet sunan kuruluşlar ile işyeri hekimi ve iş güvenliği uzmanları, iş sağlığı ve güvenliği hizmetlerinin yürütülmesindeki ihmallerinden dolayı, hizmet sundukları işverene karşı sorumludur. </a:t>
            </a:r>
            <a:br>
              <a:rPr lang="tr-TR" sz="1600" dirty="0"/>
            </a:br>
            <a:r>
              <a:rPr lang="tr-TR" sz="1600" dirty="0"/>
              <a:t>(4) Çalışanın ölümü veya maluliyetiyle sonuçlanacak şekilde vücut bütünlüğünün bozulmasına neden olan iş kazası veya meslek hastalığının meydana gelmesinde ihmali tespit edilen işyeri hekimi veya iş güvenliği uzmanının yetki belgesi askıya alınır. </a:t>
            </a:r>
            <a:br>
              <a:rPr lang="tr-TR" sz="1600" dirty="0"/>
            </a:br>
            <a:r>
              <a:rPr lang="tr-TR" sz="1600" dirty="0"/>
              <a:t>(5) İş güvenliği uzmanlarının görev alabilmeleri için; çok tehlikeli sınıfta yer alan işyerlerinde (A) sınıfı, tehlikeli sınıfta yer alan işyerlerinde en az (B) sınıfı, az tehlikeli sınıfta yer alan işyerlerinde ise en az (C) sınıfı iş güvenliği uzmanlığı belgesine sahip olmaları şartı aranır. Bakanlık, iş güvenliği uzmanlarının ve işyeri hekimlerinin görevlendirilmesi konusunda </a:t>
            </a:r>
            <a:r>
              <a:rPr lang="tr-TR" sz="1600" dirty="0" err="1"/>
              <a:t>sektörel</a:t>
            </a:r>
            <a:r>
              <a:rPr lang="tr-TR" sz="1600" dirty="0"/>
              <a:t> alanda özel düzenleme yapabilir. </a:t>
            </a:r>
            <a:r>
              <a:rPr lang="tr-TR" sz="1600" b="1" dirty="0"/>
              <a:t>(Ek cümle: 4/4/2015-6645/1 </a:t>
            </a:r>
            <a:r>
              <a:rPr lang="tr-TR" sz="1600" b="1" dirty="0" err="1"/>
              <a:t>md.</a:t>
            </a:r>
            <a:r>
              <a:rPr lang="tr-TR" sz="1600" b="1" dirty="0"/>
              <a:t>) </a:t>
            </a:r>
            <a:r>
              <a:rPr lang="tr-TR" sz="1600" dirty="0" err="1"/>
              <a:t>Sektörel</a:t>
            </a:r>
            <a:r>
              <a:rPr lang="tr-TR" sz="1600" dirty="0"/>
              <a:t> düzenleme çerçevesinde maden ve yapı ile diğer sektörlerde öncelikli olarak hangi meslekî unvana sahip iş güvenliği uzmanlarının görev yapacağının ve bunların yanında görev yapacak diğer mesleklere sahip iş güvenliği uzmanlarının belirlenmesine dair usul ve esaslar, Bakanlıkça belirlenir. </a:t>
            </a:r>
            <a:br>
              <a:rPr lang="tr-TR" sz="1600" dirty="0"/>
            </a:br>
            <a:r>
              <a:rPr lang="tr-TR" sz="1600" dirty="0"/>
              <a:t>(6) Belirlenen çalışma süresi nedeniyle işyeri hekimi ve iş güvenliği uzmanının tam süreli görevlendirilmesi gereken durumlarda; işveren, işyeri sağlık ve güvenlik birimi kurar. Bu durumda, çalışanların tabi olduğu kanun hükümleri saklı kalmak kaydıyla, 22/5/2003 tarihli ve 4857 sayılı İş Kanununa göre belirlenen haftalık çalışma süresi dikkate alınır. </a:t>
            </a:r>
            <a:br>
              <a:rPr lang="tr-TR" sz="1600" dirty="0"/>
            </a:br>
            <a:endParaRPr lang="tr-TR" sz="1600" dirty="0"/>
          </a:p>
        </p:txBody>
      </p:sp>
    </p:spTree>
    <p:extLst>
      <p:ext uri="{BB962C8B-B14F-4D97-AF65-F5344CB8AC3E}">
        <p14:creationId xmlns:p14="http://schemas.microsoft.com/office/powerpoint/2010/main" val="2635652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9552" y="836712"/>
            <a:ext cx="7772400" cy="1143000"/>
          </a:xfrm>
        </p:spPr>
        <p:txBody>
          <a:bodyPr/>
          <a:lstStyle/>
          <a:p>
            <a:pPr eaLnBrk="1" hangingPunct="1"/>
            <a:r>
              <a:rPr lang="tr-TR" sz="4000" dirty="0" smtClean="0">
                <a:solidFill>
                  <a:srgbClr val="FF3300"/>
                </a:solidFill>
              </a:rPr>
              <a:t>MADDE 12: </a:t>
            </a:r>
            <a:r>
              <a:rPr lang="tr-TR" sz="4000" dirty="0"/>
              <a:t>Belirli ve belirsiz süreli iş sözleşmesi ayırımın sınırları</a:t>
            </a:r>
            <a:endParaRPr lang="en-US" sz="4000" dirty="0" smtClean="0">
              <a:solidFill>
                <a:srgbClr val="FF3300"/>
              </a:solidFill>
            </a:endParaRPr>
          </a:p>
        </p:txBody>
      </p:sp>
      <p:sp>
        <p:nvSpPr>
          <p:cNvPr id="16387" name="Rectangle 3" descr="Rectangle: Click to edit Master text styles&#10;Second level&#10;Third level&#10;Fourth level&#10;Fifth level"/>
          <p:cNvSpPr>
            <a:spLocks noGrp="1" noChangeArrowheads="1"/>
          </p:cNvSpPr>
          <p:nvPr>
            <p:ph idx="1"/>
          </p:nvPr>
        </p:nvSpPr>
        <p:spPr>
          <a:xfrm>
            <a:off x="467544" y="2204864"/>
            <a:ext cx="7772400" cy="4114800"/>
          </a:xfrm>
        </p:spPr>
        <p:txBody>
          <a:bodyPr/>
          <a:lstStyle/>
          <a:p>
            <a:pPr eaLnBrk="1" hangingPunct="1">
              <a:buNone/>
            </a:pPr>
            <a:r>
              <a:rPr lang="tr-TR" sz="2800" dirty="0" smtClean="0"/>
              <a:t>Madde </a:t>
            </a:r>
            <a:r>
              <a:rPr lang="tr-TR" sz="2800" dirty="0"/>
              <a:t>12 - Belirli süreli iş sözleşmesi ile çalıştırılan işçi, ayırımı haklı kılan bir neden olmadıkça, salt iş sözleşmesinin süreli olmasından dolayı belirsiz süreli iş sözleşmesiyle çalıştırılan emsal işçiye göre farklı işleme tâbi tutulamaz</a:t>
            </a:r>
            <a:r>
              <a:rPr lang="tr-TR" sz="2800" dirty="0" smtClean="0"/>
              <a:t>.</a:t>
            </a:r>
          </a:p>
          <a:p>
            <a:pPr eaLnBrk="1" hangingPunct="1">
              <a:buNone/>
            </a:pPr>
            <a:r>
              <a:rPr lang="tr-TR" sz="1600" dirty="0"/>
              <a:t>Emsal işçi, işyerinde aynı veya benzeri işte belirsiz süreli iş sözleşmesiyle çalıştırılan işçidir. İşyerinde böyle bir işçi bulunmadığı takdirde, o işkolunda şartlara uygun bir işyerinde aynı veya benzer işi üstlenen belirsiz süreli iş sözleşmesiyle çalıştırılan işçi dikkate alınır. </a:t>
            </a:r>
            <a:endParaRPr lang="tr-TR" sz="1600" i="1" dirty="0" smtClean="0">
              <a:solidFill>
                <a:schemeClr val="tx2"/>
              </a:solidFill>
            </a:endParaRPr>
          </a:p>
        </p:txBody>
      </p:sp>
    </p:spTree>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43608" y="1340768"/>
            <a:ext cx="7778824" cy="4608512"/>
          </a:xfrm>
        </p:spPr>
        <p:txBody>
          <a:bodyPr>
            <a:noAutofit/>
          </a:bodyPr>
          <a:lstStyle/>
          <a:p>
            <a:r>
              <a:rPr lang="tr-TR" sz="1600" dirty="0"/>
              <a:t>(7) Kamu kurum ve kuruluşlarında ilgili mevzuata göre çalıştırılan işyeri hekimi veya iş güvenliği uzmanı olma niteliğini haiz personel, gerekli belgeye sahip olmaları şartıyla asli görevlerinin yanında, belirlenen çalışma süresine riayet ederek çalışmakta oldukları kurumda veya ilgili personelin muvafakati ve üst yöneticinin onayı ile diğer kamu kurum ve kuruluşlarında görevlendirilebilir. Bu şekilde görevlendirilecek personele, görev yaptığı her saat için (200) gösterge rakamının memur aylık katsayısı ile çarpımı tutarında ilave ödeme, hizmet alan kurum tarafından yapılır. Bu ödemeden damga vergisi hariç herhangi bir kesinti yapılmaz. Bu durumdaki görevlendirmeye ilişkin ilave ödemelerde, günlük mesai saatlerine bağlı kalmak kaydıyla, aylık toplam seksen saatten fazla olan görevlendirmeler dikkate alınmaz. </a:t>
            </a:r>
            <a:br>
              <a:rPr lang="tr-TR" sz="1600" dirty="0"/>
            </a:br>
            <a:r>
              <a:rPr lang="tr-TR" sz="1600" dirty="0"/>
              <a:t>(8) Kamu sağlık hizmetlerinde tam süreli çalışmaya ilişkin mevzuat hükümleri saklı kalmak kaydıyla, işyeri hekimlerinin ve diğer sağlık personelinin işyeri sağlık ve güvenlik birimi ile ortak sağlık ve güvenlik birimlerinde görevlendirilmelerinde ve hizmet verilen işyerlerinde çalışanlarla sınırlı olmak üzere görevlerini yerine getirmelerinde, diğer kanunların kısıtlayıcı hükümleri uygulanmaz. </a:t>
            </a:r>
          </a:p>
        </p:txBody>
      </p:sp>
    </p:spTree>
    <p:extLst>
      <p:ext uri="{BB962C8B-B14F-4D97-AF65-F5344CB8AC3E}">
        <p14:creationId xmlns:p14="http://schemas.microsoft.com/office/powerpoint/2010/main" val="250886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9632" y="1772816"/>
            <a:ext cx="6589200" cy="3020914"/>
          </a:xfrm>
        </p:spPr>
        <p:txBody>
          <a:bodyPr>
            <a:normAutofit/>
          </a:bodyPr>
          <a:lstStyle/>
          <a:p>
            <a:r>
              <a:rPr lang="tr-TR" sz="1600" b="1" dirty="0"/>
              <a:t>Tehlike sınıfının belirlenmesi </a:t>
            </a:r>
            <a:r>
              <a:rPr lang="tr-TR" sz="1600" b="1" dirty="0" smtClean="0"/>
              <a:t/>
            </a:r>
            <a:br>
              <a:rPr lang="tr-TR" sz="1600" b="1" dirty="0" smtClean="0"/>
            </a:br>
            <a:r>
              <a:rPr lang="tr-TR" sz="1600" dirty="0"/>
              <a:t/>
            </a:r>
            <a:br>
              <a:rPr lang="tr-TR" sz="1600" dirty="0"/>
            </a:br>
            <a:r>
              <a:rPr lang="tr-TR" sz="1600" b="1" dirty="0"/>
              <a:t>MADDE 9 – </a:t>
            </a:r>
            <a:r>
              <a:rPr lang="tr-TR" sz="1600" dirty="0"/>
              <a:t>(1) İşyeri tehlike sınıfları; 31/5/2006 tarihli ve 5510 sayılı Sosyal Sigortalar ve Genel Sağlık Sigortası Kanununun 83 üncü maddesine göre belirlenen kısa vadeli sigorta kolları prim tarifesi de dikkate alınarak, İş Sağlığı ve Güvenliği Genel Müdürünün Başkanlığında ilgili taraflarca oluşturulan komisyonun görüşleri doğrultusunda, Bakanlıkça çıkarılacak tebliğ ile tespit edilir. </a:t>
            </a:r>
            <a:br>
              <a:rPr lang="tr-TR" sz="1600" dirty="0"/>
            </a:br>
            <a:r>
              <a:rPr lang="tr-TR" sz="1600" dirty="0"/>
              <a:t>(2) İşyeri tehlike sınıflarının tespitinde, o işyerinde yapılan asıl iş dikkate alınır </a:t>
            </a:r>
          </a:p>
        </p:txBody>
      </p:sp>
    </p:spTree>
    <p:extLst>
      <p:ext uri="{BB962C8B-B14F-4D97-AF65-F5344CB8AC3E}">
        <p14:creationId xmlns:p14="http://schemas.microsoft.com/office/powerpoint/2010/main" val="116759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p:cNvSpPr>
          <p:nvPr>
            <p:ph type="title"/>
          </p:nvPr>
        </p:nvSpPr>
        <p:spPr>
          <a:xfrm>
            <a:off x="539750" y="115888"/>
            <a:ext cx="8229600" cy="576262"/>
          </a:xfrm>
          <a:noFill/>
          <a:ln/>
        </p:spPr>
        <p:txBody>
          <a:bodyPr>
            <a:normAutofit fontScale="90000"/>
          </a:bodyPr>
          <a:lstStyle/>
          <a:p>
            <a:r>
              <a:rPr lang="tr-TR" sz="4000" b="1" dirty="0" smtClean="0">
                <a:solidFill>
                  <a:srgbClr val="800000"/>
                </a:solidFill>
              </a:rPr>
              <a:t>TEHLİKE SINIFLARI</a:t>
            </a:r>
          </a:p>
        </p:txBody>
      </p:sp>
      <p:sp>
        <p:nvSpPr>
          <p:cNvPr id="84994" name="Rectangle 2"/>
          <p:cNvSpPr>
            <a:spLocks noGrp="1"/>
          </p:cNvSpPr>
          <p:nvPr>
            <p:ph idx="1"/>
          </p:nvPr>
        </p:nvSpPr>
        <p:spPr>
          <a:xfrm>
            <a:off x="344487" y="1268760"/>
            <a:ext cx="8424863" cy="4608512"/>
          </a:xfrm>
        </p:spPr>
        <p:txBody>
          <a:bodyPr>
            <a:normAutofit/>
          </a:bodyPr>
          <a:lstStyle/>
          <a:p>
            <a:pPr>
              <a:lnSpc>
                <a:spcPct val="90000"/>
              </a:lnSpc>
              <a:buClr>
                <a:schemeClr val="tx1"/>
              </a:buClr>
              <a:buFont typeface="Wingdings" pitchFamily="2" charset="2"/>
              <a:buNone/>
            </a:pPr>
            <a:r>
              <a:rPr lang="tr-TR" sz="2400" dirty="0" smtClean="0"/>
              <a:t>	</a:t>
            </a:r>
            <a:r>
              <a:rPr lang="tr-TR" sz="1700" dirty="0" smtClean="0"/>
              <a:t>Genel olarak bir mal üretimine dayanmayan işler </a:t>
            </a:r>
            <a:r>
              <a:rPr lang="tr-TR" sz="1700" dirty="0" smtClean="0">
                <a:solidFill>
                  <a:srgbClr val="800000"/>
                </a:solidFill>
              </a:rPr>
              <a:t>az tehlikeli</a:t>
            </a:r>
            <a:r>
              <a:rPr lang="tr-TR" sz="1700" dirty="0" smtClean="0"/>
              <a:t> sınıfta bulunmaktadır.</a:t>
            </a:r>
          </a:p>
          <a:p>
            <a:pPr>
              <a:lnSpc>
                <a:spcPct val="90000"/>
              </a:lnSpc>
              <a:buClr>
                <a:schemeClr val="tx1"/>
              </a:buClr>
              <a:buFont typeface="Wingdings" pitchFamily="2" charset="2"/>
              <a:buNone/>
            </a:pPr>
            <a:r>
              <a:rPr lang="tr-TR" sz="1700" dirty="0" smtClean="0"/>
              <a:t>	Bunlara örnek olarak;</a:t>
            </a:r>
          </a:p>
          <a:p>
            <a:pPr>
              <a:lnSpc>
                <a:spcPct val="90000"/>
              </a:lnSpc>
              <a:buClr>
                <a:schemeClr val="tx1"/>
              </a:buClr>
              <a:buFont typeface="Wingdings" pitchFamily="2" charset="2"/>
              <a:buChar char="Ø"/>
            </a:pPr>
            <a:r>
              <a:rPr lang="tr-TR" sz="1700" dirty="0" smtClean="0"/>
              <a:t>Muhasebe ve Hukuk Büroları.</a:t>
            </a:r>
          </a:p>
          <a:p>
            <a:pPr>
              <a:lnSpc>
                <a:spcPct val="90000"/>
              </a:lnSpc>
              <a:buClr>
                <a:schemeClr val="tx1"/>
              </a:buClr>
              <a:buFont typeface="Wingdings" pitchFamily="2" charset="2"/>
              <a:buChar char="Ø"/>
            </a:pPr>
            <a:r>
              <a:rPr lang="tr-TR" sz="1700" dirty="0" smtClean="0"/>
              <a:t>Otelcilik, </a:t>
            </a:r>
          </a:p>
          <a:p>
            <a:pPr>
              <a:lnSpc>
                <a:spcPct val="90000"/>
              </a:lnSpc>
              <a:buClr>
                <a:schemeClr val="tx1"/>
              </a:buClr>
              <a:buFont typeface="Wingdings" pitchFamily="2" charset="2"/>
              <a:buChar char="Ø"/>
            </a:pPr>
            <a:r>
              <a:rPr lang="tr-TR" sz="1700" dirty="0" smtClean="0"/>
              <a:t>Otomobil alım satım işleri, </a:t>
            </a:r>
          </a:p>
          <a:p>
            <a:pPr>
              <a:lnSpc>
                <a:spcPct val="90000"/>
              </a:lnSpc>
              <a:buClr>
                <a:schemeClr val="tx1"/>
              </a:buClr>
              <a:buFont typeface="Wingdings" pitchFamily="2" charset="2"/>
              <a:buChar char="Ø"/>
            </a:pPr>
            <a:r>
              <a:rPr lang="tr-TR" sz="1700" dirty="0" smtClean="0"/>
              <a:t>Elektronik alet ticareti, </a:t>
            </a:r>
          </a:p>
          <a:p>
            <a:pPr>
              <a:lnSpc>
                <a:spcPct val="90000"/>
              </a:lnSpc>
              <a:buClr>
                <a:schemeClr val="tx1"/>
              </a:buClr>
              <a:buFont typeface="Wingdings" pitchFamily="2" charset="2"/>
              <a:buChar char="Ø"/>
            </a:pPr>
            <a:r>
              <a:rPr lang="tr-TR" sz="1700" dirty="0" smtClean="0"/>
              <a:t>Mobilya satış mağazası, </a:t>
            </a:r>
          </a:p>
          <a:p>
            <a:pPr>
              <a:lnSpc>
                <a:spcPct val="90000"/>
              </a:lnSpc>
              <a:buClr>
                <a:schemeClr val="tx1"/>
              </a:buClr>
              <a:buFont typeface="Wingdings" pitchFamily="2" charset="2"/>
              <a:buChar char="Ø"/>
            </a:pPr>
            <a:r>
              <a:rPr lang="tr-TR" sz="1700" dirty="0" smtClean="0"/>
              <a:t>Ayakkabı malzemeleri toptan ticareti, </a:t>
            </a:r>
          </a:p>
          <a:p>
            <a:pPr>
              <a:lnSpc>
                <a:spcPct val="90000"/>
              </a:lnSpc>
              <a:buClr>
                <a:schemeClr val="tx1"/>
              </a:buClr>
              <a:buFont typeface="Wingdings" pitchFamily="2" charset="2"/>
              <a:buChar char="Ø"/>
            </a:pPr>
            <a:r>
              <a:rPr lang="tr-TR" sz="1700" dirty="0" smtClean="0"/>
              <a:t>Kırtasiye, </a:t>
            </a:r>
          </a:p>
          <a:p>
            <a:pPr>
              <a:lnSpc>
                <a:spcPct val="90000"/>
              </a:lnSpc>
              <a:buClr>
                <a:schemeClr val="tx1"/>
              </a:buClr>
              <a:buFont typeface="Wingdings" pitchFamily="2" charset="2"/>
              <a:buChar char="Ø"/>
            </a:pPr>
            <a:r>
              <a:rPr lang="tr-TR" sz="1700" dirty="0" smtClean="0"/>
              <a:t>Kaldırma ve taşıma ekipmanlarının toptan ticareti …</a:t>
            </a:r>
            <a:r>
              <a:rPr lang="tr-TR" sz="1700" dirty="0" err="1" smtClean="0"/>
              <a:t>vb</a:t>
            </a:r>
            <a:endParaRPr lang="tr-TR" sz="1700" dirty="0" smtClean="0"/>
          </a:p>
        </p:txBody>
      </p:sp>
    </p:spTree>
    <p:extLst>
      <p:ext uri="{BB962C8B-B14F-4D97-AF65-F5344CB8AC3E}">
        <p14:creationId xmlns:p14="http://schemas.microsoft.com/office/powerpoint/2010/main" val="2940421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4995"/>
                                        </p:tgtEl>
                                        <p:attrNameLst>
                                          <p:attrName>style.visibility</p:attrName>
                                        </p:attrNameLst>
                                      </p:cBhvr>
                                      <p:to>
                                        <p:strVal val="visible"/>
                                      </p:to>
                                    </p:set>
                                    <p:anim calcmode="lin" valueType="num">
                                      <p:cBhvr>
                                        <p:cTn id="7" dur="500" fill="hold"/>
                                        <p:tgtEl>
                                          <p:spTgt spid="84995"/>
                                        </p:tgtEl>
                                        <p:attrNameLst>
                                          <p:attrName>ppt_w</p:attrName>
                                        </p:attrNameLst>
                                      </p:cBhvr>
                                      <p:tavLst>
                                        <p:tav tm="0">
                                          <p:val>
                                            <p:fltVal val="0"/>
                                          </p:val>
                                        </p:tav>
                                        <p:tav tm="100000">
                                          <p:val>
                                            <p:strVal val="#ppt_w"/>
                                          </p:val>
                                        </p:tav>
                                      </p:tavLst>
                                    </p:anim>
                                    <p:anim calcmode="lin" valueType="num">
                                      <p:cBhvr>
                                        <p:cTn id="8" dur="500" fill="hold"/>
                                        <p:tgtEl>
                                          <p:spTgt spid="84995"/>
                                        </p:tgtEl>
                                        <p:attrNameLst>
                                          <p:attrName>ppt_h</p:attrName>
                                        </p:attrNameLst>
                                      </p:cBhvr>
                                      <p:tavLst>
                                        <p:tav tm="0">
                                          <p:val>
                                            <p:fltVal val="0"/>
                                          </p:val>
                                        </p:tav>
                                        <p:tav tm="100000">
                                          <p:val>
                                            <p:strVal val="#ppt_h"/>
                                          </p:val>
                                        </p:tav>
                                      </p:tavLst>
                                    </p:anim>
                                    <p:animEffect transition="in" filter="fade">
                                      <p:cBhvr>
                                        <p:cTn id="9" dur="500"/>
                                        <p:tgtEl>
                                          <p:spTgt spid="8499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4994">
                                            <p:txEl>
                                              <p:pRg st="0" end="0"/>
                                            </p:txEl>
                                          </p:spTgt>
                                        </p:tgtEl>
                                        <p:attrNameLst>
                                          <p:attrName>style.visibility</p:attrName>
                                        </p:attrNameLst>
                                      </p:cBhvr>
                                      <p:to>
                                        <p:strVal val="visible"/>
                                      </p:to>
                                    </p:set>
                                    <p:anim calcmode="lin" valueType="num">
                                      <p:cBhvr>
                                        <p:cTn id="14" dur="500" fill="hold"/>
                                        <p:tgtEl>
                                          <p:spTgt spid="8499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4994">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499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4994">
                                            <p:txEl>
                                              <p:pRg st="1" end="1"/>
                                            </p:txEl>
                                          </p:spTgt>
                                        </p:tgtEl>
                                        <p:attrNameLst>
                                          <p:attrName>style.visibility</p:attrName>
                                        </p:attrNameLst>
                                      </p:cBhvr>
                                      <p:to>
                                        <p:strVal val="visible"/>
                                      </p:to>
                                    </p:set>
                                    <p:anim calcmode="lin" valueType="num">
                                      <p:cBhvr>
                                        <p:cTn id="21" dur="500" fill="hold"/>
                                        <p:tgtEl>
                                          <p:spTgt spid="84994">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4994">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499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4994">
                                            <p:txEl>
                                              <p:pRg st="2" end="2"/>
                                            </p:txEl>
                                          </p:spTgt>
                                        </p:tgtEl>
                                        <p:attrNameLst>
                                          <p:attrName>style.visibility</p:attrName>
                                        </p:attrNameLst>
                                      </p:cBhvr>
                                      <p:to>
                                        <p:strVal val="visible"/>
                                      </p:to>
                                    </p:set>
                                    <p:anim calcmode="lin" valueType="num">
                                      <p:cBhvr>
                                        <p:cTn id="28" dur="500" fill="hold"/>
                                        <p:tgtEl>
                                          <p:spTgt spid="84994">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4994">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499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4994">
                                            <p:txEl>
                                              <p:pRg st="3" end="3"/>
                                            </p:txEl>
                                          </p:spTgt>
                                        </p:tgtEl>
                                        <p:attrNameLst>
                                          <p:attrName>style.visibility</p:attrName>
                                        </p:attrNameLst>
                                      </p:cBhvr>
                                      <p:to>
                                        <p:strVal val="visible"/>
                                      </p:to>
                                    </p:set>
                                    <p:anim calcmode="lin" valueType="num">
                                      <p:cBhvr>
                                        <p:cTn id="35" dur="500" fill="hold"/>
                                        <p:tgtEl>
                                          <p:spTgt spid="84994">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84994">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8499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4994">
                                            <p:txEl>
                                              <p:pRg st="4" end="4"/>
                                            </p:txEl>
                                          </p:spTgt>
                                        </p:tgtEl>
                                        <p:attrNameLst>
                                          <p:attrName>style.visibility</p:attrName>
                                        </p:attrNameLst>
                                      </p:cBhvr>
                                      <p:to>
                                        <p:strVal val="visible"/>
                                      </p:to>
                                    </p:set>
                                    <p:anim calcmode="lin" valueType="num">
                                      <p:cBhvr>
                                        <p:cTn id="42" dur="500" fill="hold"/>
                                        <p:tgtEl>
                                          <p:spTgt spid="84994">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84994">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84994">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4994">
                                            <p:txEl>
                                              <p:pRg st="5" end="5"/>
                                            </p:txEl>
                                          </p:spTgt>
                                        </p:tgtEl>
                                        <p:attrNameLst>
                                          <p:attrName>style.visibility</p:attrName>
                                        </p:attrNameLst>
                                      </p:cBhvr>
                                      <p:to>
                                        <p:strVal val="visible"/>
                                      </p:to>
                                    </p:set>
                                    <p:anim calcmode="lin" valueType="num">
                                      <p:cBhvr>
                                        <p:cTn id="49" dur="500" fill="hold"/>
                                        <p:tgtEl>
                                          <p:spTgt spid="84994">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84994">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84994">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84994">
                                            <p:txEl>
                                              <p:pRg st="6" end="6"/>
                                            </p:txEl>
                                          </p:spTgt>
                                        </p:tgtEl>
                                        <p:attrNameLst>
                                          <p:attrName>style.visibility</p:attrName>
                                        </p:attrNameLst>
                                      </p:cBhvr>
                                      <p:to>
                                        <p:strVal val="visible"/>
                                      </p:to>
                                    </p:set>
                                    <p:anim calcmode="lin" valueType="num">
                                      <p:cBhvr>
                                        <p:cTn id="56" dur="500" fill="hold"/>
                                        <p:tgtEl>
                                          <p:spTgt spid="84994">
                                            <p:txEl>
                                              <p:pRg st="6" end="6"/>
                                            </p:txEl>
                                          </p:spTgt>
                                        </p:tgtEl>
                                        <p:attrNameLst>
                                          <p:attrName>ppt_w</p:attrName>
                                        </p:attrNameLst>
                                      </p:cBhvr>
                                      <p:tavLst>
                                        <p:tav tm="0">
                                          <p:val>
                                            <p:fltVal val="0"/>
                                          </p:val>
                                        </p:tav>
                                        <p:tav tm="100000">
                                          <p:val>
                                            <p:strVal val="#ppt_w"/>
                                          </p:val>
                                        </p:tav>
                                      </p:tavLst>
                                    </p:anim>
                                    <p:anim calcmode="lin" valueType="num">
                                      <p:cBhvr>
                                        <p:cTn id="57" dur="500" fill="hold"/>
                                        <p:tgtEl>
                                          <p:spTgt spid="84994">
                                            <p:txEl>
                                              <p:pRg st="6" end="6"/>
                                            </p:txEl>
                                          </p:spTgt>
                                        </p:tgtEl>
                                        <p:attrNameLst>
                                          <p:attrName>ppt_h</p:attrName>
                                        </p:attrNameLst>
                                      </p:cBhvr>
                                      <p:tavLst>
                                        <p:tav tm="0">
                                          <p:val>
                                            <p:fltVal val="0"/>
                                          </p:val>
                                        </p:tav>
                                        <p:tav tm="100000">
                                          <p:val>
                                            <p:strVal val="#ppt_h"/>
                                          </p:val>
                                        </p:tav>
                                      </p:tavLst>
                                    </p:anim>
                                    <p:animEffect transition="in" filter="fade">
                                      <p:cBhvr>
                                        <p:cTn id="58" dur="500"/>
                                        <p:tgtEl>
                                          <p:spTgt spid="84994">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84994">
                                            <p:txEl>
                                              <p:pRg st="7" end="7"/>
                                            </p:txEl>
                                          </p:spTgt>
                                        </p:tgtEl>
                                        <p:attrNameLst>
                                          <p:attrName>style.visibility</p:attrName>
                                        </p:attrNameLst>
                                      </p:cBhvr>
                                      <p:to>
                                        <p:strVal val="visible"/>
                                      </p:to>
                                    </p:set>
                                    <p:anim calcmode="lin" valueType="num">
                                      <p:cBhvr>
                                        <p:cTn id="63" dur="500" fill="hold"/>
                                        <p:tgtEl>
                                          <p:spTgt spid="84994">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84994">
                                            <p:txEl>
                                              <p:pRg st="7" end="7"/>
                                            </p:txEl>
                                          </p:spTgt>
                                        </p:tgtEl>
                                        <p:attrNameLst>
                                          <p:attrName>ppt_h</p:attrName>
                                        </p:attrNameLst>
                                      </p:cBhvr>
                                      <p:tavLst>
                                        <p:tav tm="0">
                                          <p:val>
                                            <p:fltVal val="0"/>
                                          </p:val>
                                        </p:tav>
                                        <p:tav tm="100000">
                                          <p:val>
                                            <p:strVal val="#ppt_h"/>
                                          </p:val>
                                        </p:tav>
                                      </p:tavLst>
                                    </p:anim>
                                    <p:animEffect transition="in" filter="fade">
                                      <p:cBhvr>
                                        <p:cTn id="65" dur="500"/>
                                        <p:tgtEl>
                                          <p:spTgt spid="84994">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4994">
                                            <p:txEl>
                                              <p:pRg st="8" end="8"/>
                                            </p:txEl>
                                          </p:spTgt>
                                        </p:tgtEl>
                                        <p:attrNameLst>
                                          <p:attrName>style.visibility</p:attrName>
                                        </p:attrNameLst>
                                      </p:cBhvr>
                                      <p:to>
                                        <p:strVal val="visible"/>
                                      </p:to>
                                    </p:set>
                                    <p:anim calcmode="lin" valueType="num">
                                      <p:cBhvr>
                                        <p:cTn id="70" dur="500" fill="hold"/>
                                        <p:tgtEl>
                                          <p:spTgt spid="84994">
                                            <p:txEl>
                                              <p:pRg st="8" end="8"/>
                                            </p:txEl>
                                          </p:spTgt>
                                        </p:tgtEl>
                                        <p:attrNameLst>
                                          <p:attrName>ppt_w</p:attrName>
                                        </p:attrNameLst>
                                      </p:cBhvr>
                                      <p:tavLst>
                                        <p:tav tm="0">
                                          <p:val>
                                            <p:fltVal val="0"/>
                                          </p:val>
                                        </p:tav>
                                        <p:tav tm="100000">
                                          <p:val>
                                            <p:strVal val="#ppt_w"/>
                                          </p:val>
                                        </p:tav>
                                      </p:tavLst>
                                    </p:anim>
                                    <p:anim calcmode="lin" valueType="num">
                                      <p:cBhvr>
                                        <p:cTn id="71" dur="500" fill="hold"/>
                                        <p:tgtEl>
                                          <p:spTgt spid="84994">
                                            <p:txEl>
                                              <p:pRg st="8" end="8"/>
                                            </p:txEl>
                                          </p:spTgt>
                                        </p:tgtEl>
                                        <p:attrNameLst>
                                          <p:attrName>ppt_h</p:attrName>
                                        </p:attrNameLst>
                                      </p:cBhvr>
                                      <p:tavLst>
                                        <p:tav tm="0">
                                          <p:val>
                                            <p:fltVal val="0"/>
                                          </p:val>
                                        </p:tav>
                                        <p:tav tm="100000">
                                          <p:val>
                                            <p:strVal val="#ppt_h"/>
                                          </p:val>
                                        </p:tav>
                                      </p:tavLst>
                                    </p:anim>
                                    <p:animEffect transition="in" filter="fade">
                                      <p:cBhvr>
                                        <p:cTn id="72" dur="500"/>
                                        <p:tgtEl>
                                          <p:spTgt spid="84994">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84994">
                                            <p:txEl>
                                              <p:pRg st="9" end="9"/>
                                            </p:txEl>
                                          </p:spTgt>
                                        </p:tgtEl>
                                        <p:attrNameLst>
                                          <p:attrName>style.visibility</p:attrName>
                                        </p:attrNameLst>
                                      </p:cBhvr>
                                      <p:to>
                                        <p:strVal val="visible"/>
                                      </p:to>
                                    </p:set>
                                    <p:anim calcmode="lin" valueType="num">
                                      <p:cBhvr>
                                        <p:cTn id="77" dur="500" fill="hold"/>
                                        <p:tgtEl>
                                          <p:spTgt spid="84994">
                                            <p:txEl>
                                              <p:pRg st="9" end="9"/>
                                            </p:txEl>
                                          </p:spTgt>
                                        </p:tgtEl>
                                        <p:attrNameLst>
                                          <p:attrName>ppt_w</p:attrName>
                                        </p:attrNameLst>
                                      </p:cBhvr>
                                      <p:tavLst>
                                        <p:tav tm="0">
                                          <p:val>
                                            <p:fltVal val="0"/>
                                          </p:val>
                                        </p:tav>
                                        <p:tav tm="100000">
                                          <p:val>
                                            <p:strVal val="#ppt_w"/>
                                          </p:val>
                                        </p:tav>
                                      </p:tavLst>
                                    </p:anim>
                                    <p:anim calcmode="lin" valueType="num">
                                      <p:cBhvr>
                                        <p:cTn id="78" dur="500" fill="hold"/>
                                        <p:tgtEl>
                                          <p:spTgt spid="84994">
                                            <p:txEl>
                                              <p:pRg st="9" end="9"/>
                                            </p:txEl>
                                          </p:spTgt>
                                        </p:tgtEl>
                                        <p:attrNameLst>
                                          <p:attrName>ppt_h</p:attrName>
                                        </p:attrNameLst>
                                      </p:cBhvr>
                                      <p:tavLst>
                                        <p:tav tm="0">
                                          <p:val>
                                            <p:fltVal val="0"/>
                                          </p:val>
                                        </p:tav>
                                        <p:tav tm="100000">
                                          <p:val>
                                            <p:strVal val="#ppt_h"/>
                                          </p:val>
                                        </p:tav>
                                      </p:tavLst>
                                    </p:anim>
                                    <p:animEffect transition="in" filter="fade">
                                      <p:cBhvr>
                                        <p:cTn id="79" dur="500"/>
                                        <p:tgtEl>
                                          <p:spTgt spid="8499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animBg="1"/>
      <p:bldP spid="84994" grpId="0" build="p"/>
    </p:bld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p:cNvSpPr>
          <p:nvPr>
            <p:ph type="title"/>
          </p:nvPr>
        </p:nvSpPr>
        <p:spPr>
          <a:xfrm>
            <a:off x="539750" y="115888"/>
            <a:ext cx="8229600" cy="576262"/>
          </a:xfrm>
          <a:noFill/>
          <a:ln/>
        </p:spPr>
        <p:txBody>
          <a:bodyPr>
            <a:normAutofit fontScale="90000"/>
          </a:bodyPr>
          <a:lstStyle/>
          <a:p>
            <a:r>
              <a:rPr lang="tr-TR" sz="4000" b="1" smtClean="0">
                <a:solidFill>
                  <a:srgbClr val="800000"/>
                </a:solidFill>
              </a:rPr>
              <a:t>TEHLİKE SINIFLARI</a:t>
            </a:r>
          </a:p>
        </p:txBody>
      </p:sp>
      <p:sp>
        <p:nvSpPr>
          <p:cNvPr id="88066" name="Rectangle 2"/>
          <p:cNvSpPr>
            <a:spLocks noGrp="1"/>
          </p:cNvSpPr>
          <p:nvPr>
            <p:ph idx="1"/>
          </p:nvPr>
        </p:nvSpPr>
        <p:spPr>
          <a:xfrm>
            <a:off x="468313" y="1773238"/>
            <a:ext cx="8424862" cy="3313112"/>
          </a:xfrm>
        </p:spPr>
        <p:txBody>
          <a:bodyPr>
            <a:normAutofit/>
          </a:bodyPr>
          <a:lstStyle/>
          <a:p>
            <a:pPr>
              <a:buClr>
                <a:schemeClr val="tx1"/>
              </a:buClr>
              <a:buFont typeface="Wingdings" pitchFamily="2" charset="2"/>
              <a:buNone/>
            </a:pPr>
            <a:r>
              <a:rPr lang="tr-TR" sz="2800" dirty="0" smtClean="0"/>
              <a:t>	</a:t>
            </a:r>
            <a:r>
              <a:rPr lang="tr-TR" sz="1900" dirty="0" smtClean="0"/>
              <a:t>Genel olarak </a:t>
            </a:r>
            <a:r>
              <a:rPr lang="tr-TR" sz="1900" dirty="0" smtClean="0">
                <a:solidFill>
                  <a:srgbClr val="800000"/>
                </a:solidFill>
              </a:rPr>
              <a:t>imalata</a:t>
            </a:r>
            <a:r>
              <a:rPr lang="tr-TR" sz="1900" dirty="0" smtClean="0"/>
              <a:t> dayanan işler </a:t>
            </a:r>
            <a:r>
              <a:rPr lang="tr-TR" sz="1900" dirty="0" smtClean="0">
                <a:solidFill>
                  <a:srgbClr val="800000"/>
                </a:solidFill>
              </a:rPr>
              <a:t>tehlikeli</a:t>
            </a:r>
            <a:r>
              <a:rPr lang="tr-TR" sz="1900" dirty="0" smtClean="0"/>
              <a:t> sınıfta bulunmaktadır. </a:t>
            </a:r>
          </a:p>
          <a:p>
            <a:pPr>
              <a:buClr>
                <a:schemeClr val="tx1"/>
              </a:buClr>
              <a:buFont typeface="Wingdings" pitchFamily="2" charset="2"/>
              <a:buNone/>
            </a:pPr>
            <a:r>
              <a:rPr lang="tr-TR" sz="1900" dirty="0" smtClean="0"/>
              <a:t>	Bunlara örnek olarak;</a:t>
            </a:r>
          </a:p>
          <a:p>
            <a:pPr>
              <a:buClr>
                <a:schemeClr val="tx1"/>
              </a:buClr>
              <a:buFont typeface="Wingdings" pitchFamily="2" charset="2"/>
              <a:buChar char="Ø"/>
            </a:pPr>
            <a:r>
              <a:rPr lang="tr-TR" sz="1900" dirty="0" smtClean="0"/>
              <a:t>Metallerin makinede işlenmesi (torna </a:t>
            </a:r>
            <a:r>
              <a:rPr lang="tr-TR" sz="1900" dirty="0" err="1" smtClean="0"/>
              <a:t>tesfiye</a:t>
            </a:r>
            <a:r>
              <a:rPr lang="tr-TR" sz="1900" dirty="0" smtClean="0"/>
              <a:t> işleri, metal parçaları delme vs.), </a:t>
            </a:r>
          </a:p>
          <a:p>
            <a:pPr>
              <a:buClr>
                <a:schemeClr val="tx1"/>
              </a:buClr>
              <a:buFont typeface="Wingdings" pitchFamily="2" charset="2"/>
              <a:buChar char="Ø"/>
            </a:pPr>
            <a:r>
              <a:rPr lang="tr-TR" sz="1900" dirty="0" smtClean="0"/>
              <a:t>Gıda ve içeceklerin endüstriyel olarak hazırlanması, </a:t>
            </a:r>
          </a:p>
          <a:p>
            <a:pPr>
              <a:buClr>
                <a:schemeClr val="tx1"/>
              </a:buClr>
              <a:buFont typeface="Wingdings" pitchFamily="2" charset="2"/>
              <a:buChar char="Ø"/>
            </a:pPr>
            <a:r>
              <a:rPr lang="tr-TR" sz="1900" dirty="0" smtClean="0"/>
              <a:t>Mutfak ve büro mobilyası, sandalye imalatı, </a:t>
            </a:r>
          </a:p>
          <a:p>
            <a:pPr>
              <a:buClr>
                <a:schemeClr val="tx1"/>
              </a:buClr>
              <a:buFont typeface="Wingdings" pitchFamily="2" charset="2"/>
              <a:buChar char="Ø"/>
            </a:pPr>
            <a:r>
              <a:rPr lang="tr-TR" sz="1900" dirty="0" smtClean="0"/>
              <a:t>Makine ve ekipman imalatı…</a:t>
            </a:r>
          </a:p>
          <a:p>
            <a:pPr>
              <a:buClr>
                <a:schemeClr val="tx1"/>
              </a:buClr>
              <a:buFont typeface="Wingdings" pitchFamily="2" charset="2"/>
              <a:buNone/>
            </a:pPr>
            <a:endParaRPr lang="tr-TR" dirty="0" smtClean="0"/>
          </a:p>
        </p:txBody>
      </p:sp>
    </p:spTree>
    <p:extLst>
      <p:ext uri="{BB962C8B-B14F-4D97-AF65-F5344CB8AC3E}">
        <p14:creationId xmlns:p14="http://schemas.microsoft.com/office/powerpoint/2010/main" val="1798631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8067"/>
                                        </p:tgtEl>
                                        <p:attrNameLst>
                                          <p:attrName>style.visibility</p:attrName>
                                        </p:attrNameLst>
                                      </p:cBhvr>
                                      <p:to>
                                        <p:strVal val="visible"/>
                                      </p:to>
                                    </p:set>
                                    <p:anim calcmode="lin" valueType="num">
                                      <p:cBhvr>
                                        <p:cTn id="7" dur="500" fill="hold"/>
                                        <p:tgtEl>
                                          <p:spTgt spid="88067"/>
                                        </p:tgtEl>
                                        <p:attrNameLst>
                                          <p:attrName>ppt_w</p:attrName>
                                        </p:attrNameLst>
                                      </p:cBhvr>
                                      <p:tavLst>
                                        <p:tav tm="0">
                                          <p:val>
                                            <p:fltVal val="0"/>
                                          </p:val>
                                        </p:tav>
                                        <p:tav tm="100000">
                                          <p:val>
                                            <p:strVal val="#ppt_w"/>
                                          </p:val>
                                        </p:tav>
                                      </p:tavLst>
                                    </p:anim>
                                    <p:anim calcmode="lin" valueType="num">
                                      <p:cBhvr>
                                        <p:cTn id="8" dur="500" fill="hold"/>
                                        <p:tgtEl>
                                          <p:spTgt spid="88067"/>
                                        </p:tgtEl>
                                        <p:attrNameLst>
                                          <p:attrName>ppt_h</p:attrName>
                                        </p:attrNameLst>
                                      </p:cBhvr>
                                      <p:tavLst>
                                        <p:tav tm="0">
                                          <p:val>
                                            <p:fltVal val="0"/>
                                          </p:val>
                                        </p:tav>
                                        <p:tav tm="100000">
                                          <p:val>
                                            <p:strVal val="#ppt_h"/>
                                          </p:val>
                                        </p:tav>
                                      </p:tavLst>
                                    </p:anim>
                                    <p:animEffect transition="in" filter="fade">
                                      <p:cBhvr>
                                        <p:cTn id="9" dur="500"/>
                                        <p:tgtEl>
                                          <p:spTgt spid="8806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8066">
                                            <p:txEl>
                                              <p:pRg st="0" end="0"/>
                                            </p:txEl>
                                          </p:spTgt>
                                        </p:tgtEl>
                                        <p:attrNameLst>
                                          <p:attrName>style.visibility</p:attrName>
                                        </p:attrNameLst>
                                      </p:cBhvr>
                                      <p:to>
                                        <p:strVal val="visible"/>
                                      </p:to>
                                    </p:set>
                                    <p:anim calcmode="lin" valueType="num">
                                      <p:cBhvr>
                                        <p:cTn id="14" dur="500" fill="hold"/>
                                        <p:tgtEl>
                                          <p:spTgt spid="88066">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8066">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806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8066">
                                            <p:txEl>
                                              <p:pRg st="1" end="1"/>
                                            </p:txEl>
                                          </p:spTgt>
                                        </p:tgtEl>
                                        <p:attrNameLst>
                                          <p:attrName>style.visibility</p:attrName>
                                        </p:attrNameLst>
                                      </p:cBhvr>
                                      <p:to>
                                        <p:strVal val="visible"/>
                                      </p:to>
                                    </p:set>
                                    <p:anim calcmode="lin" valueType="num">
                                      <p:cBhvr>
                                        <p:cTn id="21" dur="500" fill="hold"/>
                                        <p:tgtEl>
                                          <p:spTgt spid="88066">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8066">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806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8066">
                                            <p:txEl>
                                              <p:pRg st="2" end="2"/>
                                            </p:txEl>
                                          </p:spTgt>
                                        </p:tgtEl>
                                        <p:attrNameLst>
                                          <p:attrName>style.visibility</p:attrName>
                                        </p:attrNameLst>
                                      </p:cBhvr>
                                      <p:to>
                                        <p:strVal val="visible"/>
                                      </p:to>
                                    </p:set>
                                    <p:anim calcmode="lin" valueType="num">
                                      <p:cBhvr>
                                        <p:cTn id="28" dur="500" fill="hold"/>
                                        <p:tgtEl>
                                          <p:spTgt spid="88066">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8066">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8066">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8066">
                                            <p:txEl>
                                              <p:pRg st="3" end="3"/>
                                            </p:txEl>
                                          </p:spTgt>
                                        </p:tgtEl>
                                        <p:attrNameLst>
                                          <p:attrName>style.visibility</p:attrName>
                                        </p:attrNameLst>
                                      </p:cBhvr>
                                      <p:to>
                                        <p:strVal val="visible"/>
                                      </p:to>
                                    </p:set>
                                    <p:anim calcmode="lin" valueType="num">
                                      <p:cBhvr>
                                        <p:cTn id="35" dur="500" fill="hold"/>
                                        <p:tgtEl>
                                          <p:spTgt spid="88066">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88066">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88066">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8066">
                                            <p:txEl>
                                              <p:pRg st="4" end="4"/>
                                            </p:txEl>
                                          </p:spTgt>
                                        </p:tgtEl>
                                        <p:attrNameLst>
                                          <p:attrName>style.visibility</p:attrName>
                                        </p:attrNameLst>
                                      </p:cBhvr>
                                      <p:to>
                                        <p:strVal val="visible"/>
                                      </p:to>
                                    </p:set>
                                    <p:anim calcmode="lin" valueType="num">
                                      <p:cBhvr>
                                        <p:cTn id="42" dur="500" fill="hold"/>
                                        <p:tgtEl>
                                          <p:spTgt spid="88066">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88066">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88066">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8066">
                                            <p:txEl>
                                              <p:pRg st="5" end="5"/>
                                            </p:txEl>
                                          </p:spTgt>
                                        </p:tgtEl>
                                        <p:attrNameLst>
                                          <p:attrName>style.visibility</p:attrName>
                                        </p:attrNameLst>
                                      </p:cBhvr>
                                      <p:to>
                                        <p:strVal val="visible"/>
                                      </p:to>
                                    </p:set>
                                    <p:anim calcmode="lin" valueType="num">
                                      <p:cBhvr>
                                        <p:cTn id="49" dur="500" fill="hold"/>
                                        <p:tgtEl>
                                          <p:spTgt spid="88066">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88066">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880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animBg="1"/>
      <p:bldP spid="88066" grpId="0" build="p"/>
    </p:bld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p:cNvSpPr>
          <p:nvPr>
            <p:ph type="title"/>
          </p:nvPr>
        </p:nvSpPr>
        <p:spPr>
          <a:xfrm>
            <a:off x="539750" y="115888"/>
            <a:ext cx="8229600" cy="576262"/>
          </a:xfrm>
          <a:noFill/>
          <a:ln/>
        </p:spPr>
        <p:txBody>
          <a:bodyPr>
            <a:normAutofit fontScale="90000"/>
          </a:bodyPr>
          <a:lstStyle/>
          <a:p>
            <a:r>
              <a:rPr lang="tr-TR" sz="4000" b="1" dirty="0" smtClean="0">
                <a:solidFill>
                  <a:srgbClr val="800000"/>
                </a:solidFill>
              </a:rPr>
              <a:t>TEHLİKE SINIFLARI</a:t>
            </a:r>
          </a:p>
        </p:txBody>
      </p:sp>
      <p:sp>
        <p:nvSpPr>
          <p:cNvPr id="89090" name="Rectangle 2"/>
          <p:cNvSpPr>
            <a:spLocks noGrp="1"/>
          </p:cNvSpPr>
          <p:nvPr>
            <p:ph idx="1"/>
          </p:nvPr>
        </p:nvSpPr>
        <p:spPr>
          <a:xfrm>
            <a:off x="468313" y="1773238"/>
            <a:ext cx="8424862" cy="4679950"/>
          </a:xfrm>
        </p:spPr>
        <p:txBody>
          <a:bodyPr>
            <a:normAutofit/>
          </a:bodyPr>
          <a:lstStyle/>
          <a:p>
            <a:pPr>
              <a:lnSpc>
                <a:spcPct val="90000"/>
              </a:lnSpc>
              <a:buClr>
                <a:schemeClr val="tx1"/>
              </a:buClr>
              <a:buFont typeface="Wingdings" pitchFamily="2" charset="2"/>
              <a:buNone/>
            </a:pPr>
            <a:r>
              <a:rPr lang="tr-TR" sz="2800" dirty="0" smtClean="0"/>
              <a:t>	</a:t>
            </a:r>
            <a:r>
              <a:rPr lang="tr-TR" sz="1600" dirty="0" smtClean="0"/>
              <a:t>Bazı sektörlerdeki işlerin </a:t>
            </a:r>
            <a:r>
              <a:rPr lang="tr-TR" sz="1600" dirty="0" smtClean="0">
                <a:solidFill>
                  <a:srgbClr val="993366"/>
                </a:solidFill>
              </a:rPr>
              <a:t>bir bölümü</a:t>
            </a:r>
            <a:r>
              <a:rPr lang="tr-TR" sz="1600" dirty="0" smtClean="0"/>
              <a:t> ise </a:t>
            </a:r>
            <a:r>
              <a:rPr lang="tr-TR" sz="1600" b="1" dirty="0" smtClean="0"/>
              <a:t>çok tehlikelidir. </a:t>
            </a:r>
          </a:p>
          <a:p>
            <a:pPr>
              <a:lnSpc>
                <a:spcPct val="90000"/>
              </a:lnSpc>
              <a:buClr>
                <a:schemeClr val="tx1"/>
              </a:buClr>
              <a:buFont typeface="Wingdings" pitchFamily="2" charset="2"/>
              <a:buNone/>
            </a:pPr>
            <a:r>
              <a:rPr lang="tr-TR" sz="1600" dirty="0" smtClean="0"/>
              <a:t>	Bunlara örnek olarak;</a:t>
            </a:r>
          </a:p>
          <a:p>
            <a:pPr>
              <a:lnSpc>
                <a:spcPct val="90000"/>
              </a:lnSpc>
              <a:buClr>
                <a:schemeClr val="tx1"/>
              </a:buClr>
              <a:buFont typeface="Wingdings" pitchFamily="2" charset="2"/>
              <a:buNone/>
            </a:pPr>
            <a:r>
              <a:rPr lang="tr-TR" sz="1600" dirty="0" smtClean="0"/>
              <a:t>	- İnşaat sektörü</a:t>
            </a:r>
          </a:p>
          <a:p>
            <a:pPr>
              <a:lnSpc>
                <a:spcPct val="90000"/>
              </a:lnSpc>
              <a:buClr>
                <a:schemeClr val="tx1"/>
              </a:buClr>
              <a:buFont typeface="Wingdings" pitchFamily="2" charset="2"/>
              <a:buNone/>
            </a:pPr>
            <a:r>
              <a:rPr lang="tr-TR" sz="1600" dirty="0" smtClean="0"/>
              <a:t>	- Kimya sektörü</a:t>
            </a:r>
          </a:p>
          <a:p>
            <a:pPr>
              <a:lnSpc>
                <a:spcPct val="90000"/>
              </a:lnSpc>
              <a:buClr>
                <a:schemeClr val="tx1"/>
              </a:buClr>
              <a:buFont typeface="Wingdings" pitchFamily="2" charset="2"/>
              <a:buNone/>
            </a:pPr>
            <a:r>
              <a:rPr lang="tr-TR" sz="1600" dirty="0" smtClean="0"/>
              <a:t>	- Akaryakıt ve LPG istasyonları</a:t>
            </a:r>
          </a:p>
          <a:p>
            <a:pPr>
              <a:lnSpc>
                <a:spcPct val="90000"/>
              </a:lnSpc>
              <a:buClr>
                <a:schemeClr val="tx1"/>
              </a:buClr>
              <a:buFont typeface="Wingdings" pitchFamily="2" charset="2"/>
              <a:buNone/>
            </a:pPr>
            <a:r>
              <a:rPr lang="tr-TR" sz="1600" dirty="0" smtClean="0"/>
              <a:t>	- Madencilik</a:t>
            </a:r>
          </a:p>
          <a:p>
            <a:pPr>
              <a:lnSpc>
                <a:spcPct val="90000"/>
              </a:lnSpc>
              <a:buClr>
                <a:schemeClr val="tx1"/>
              </a:buClr>
              <a:buFont typeface="Wingdings" pitchFamily="2" charset="2"/>
              <a:buNone/>
            </a:pPr>
            <a:r>
              <a:rPr lang="tr-TR" sz="1600" dirty="0" smtClean="0"/>
              <a:t>	- Dökümcülük</a:t>
            </a:r>
          </a:p>
          <a:p>
            <a:pPr>
              <a:lnSpc>
                <a:spcPct val="90000"/>
              </a:lnSpc>
              <a:buClr>
                <a:schemeClr val="tx1"/>
              </a:buClr>
              <a:buFont typeface="Wingdings" pitchFamily="2" charset="2"/>
              <a:buNone/>
            </a:pPr>
            <a:r>
              <a:rPr lang="tr-TR" sz="1600" dirty="0" smtClean="0"/>
              <a:t>	- Elektrik üretimi, iletimi, dağıtımı</a:t>
            </a:r>
          </a:p>
          <a:p>
            <a:pPr>
              <a:lnSpc>
                <a:spcPct val="90000"/>
              </a:lnSpc>
              <a:buClr>
                <a:schemeClr val="tx1"/>
              </a:buClr>
              <a:buFont typeface="Wingdings" pitchFamily="2" charset="2"/>
              <a:buNone/>
            </a:pPr>
            <a:r>
              <a:rPr lang="tr-TR" sz="1600" dirty="0" smtClean="0"/>
              <a:t>	- Tarımsal ilaçların üretimi…</a:t>
            </a:r>
            <a:r>
              <a:rPr lang="tr-TR" sz="1600" dirty="0" err="1" smtClean="0"/>
              <a:t>vb</a:t>
            </a:r>
            <a:endParaRPr lang="tr-TR" sz="1600" dirty="0" smtClean="0"/>
          </a:p>
        </p:txBody>
      </p:sp>
    </p:spTree>
    <p:extLst>
      <p:ext uri="{BB962C8B-B14F-4D97-AF65-F5344CB8AC3E}">
        <p14:creationId xmlns:p14="http://schemas.microsoft.com/office/powerpoint/2010/main" val="2873361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9091"/>
                                        </p:tgtEl>
                                        <p:attrNameLst>
                                          <p:attrName>style.visibility</p:attrName>
                                        </p:attrNameLst>
                                      </p:cBhvr>
                                      <p:to>
                                        <p:strVal val="visible"/>
                                      </p:to>
                                    </p:set>
                                    <p:anim calcmode="lin" valueType="num">
                                      <p:cBhvr>
                                        <p:cTn id="7" dur="500" fill="hold"/>
                                        <p:tgtEl>
                                          <p:spTgt spid="89091"/>
                                        </p:tgtEl>
                                        <p:attrNameLst>
                                          <p:attrName>ppt_w</p:attrName>
                                        </p:attrNameLst>
                                      </p:cBhvr>
                                      <p:tavLst>
                                        <p:tav tm="0">
                                          <p:val>
                                            <p:fltVal val="0"/>
                                          </p:val>
                                        </p:tav>
                                        <p:tav tm="100000">
                                          <p:val>
                                            <p:strVal val="#ppt_w"/>
                                          </p:val>
                                        </p:tav>
                                      </p:tavLst>
                                    </p:anim>
                                    <p:anim calcmode="lin" valueType="num">
                                      <p:cBhvr>
                                        <p:cTn id="8" dur="500" fill="hold"/>
                                        <p:tgtEl>
                                          <p:spTgt spid="89091"/>
                                        </p:tgtEl>
                                        <p:attrNameLst>
                                          <p:attrName>ppt_h</p:attrName>
                                        </p:attrNameLst>
                                      </p:cBhvr>
                                      <p:tavLst>
                                        <p:tav tm="0">
                                          <p:val>
                                            <p:fltVal val="0"/>
                                          </p:val>
                                        </p:tav>
                                        <p:tav tm="100000">
                                          <p:val>
                                            <p:strVal val="#ppt_h"/>
                                          </p:val>
                                        </p:tav>
                                      </p:tavLst>
                                    </p:anim>
                                    <p:animEffect transition="in" filter="fade">
                                      <p:cBhvr>
                                        <p:cTn id="9" dur="500"/>
                                        <p:tgtEl>
                                          <p:spTgt spid="8909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9090">
                                            <p:txEl>
                                              <p:pRg st="0" end="0"/>
                                            </p:txEl>
                                          </p:spTgt>
                                        </p:tgtEl>
                                        <p:attrNameLst>
                                          <p:attrName>style.visibility</p:attrName>
                                        </p:attrNameLst>
                                      </p:cBhvr>
                                      <p:to>
                                        <p:strVal val="visible"/>
                                      </p:to>
                                    </p:set>
                                    <p:anim calcmode="lin" valueType="num">
                                      <p:cBhvr>
                                        <p:cTn id="14" dur="500" fill="hold"/>
                                        <p:tgtEl>
                                          <p:spTgt spid="8909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909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909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9090">
                                            <p:txEl>
                                              <p:pRg st="1" end="1"/>
                                            </p:txEl>
                                          </p:spTgt>
                                        </p:tgtEl>
                                        <p:attrNameLst>
                                          <p:attrName>style.visibility</p:attrName>
                                        </p:attrNameLst>
                                      </p:cBhvr>
                                      <p:to>
                                        <p:strVal val="visible"/>
                                      </p:to>
                                    </p:set>
                                    <p:anim calcmode="lin" valueType="num">
                                      <p:cBhvr>
                                        <p:cTn id="21" dur="500" fill="hold"/>
                                        <p:tgtEl>
                                          <p:spTgt spid="8909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9090">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9090">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9090">
                                            <p:txEl>
                                              <p:pRg st="2" end="2"/>
                                            </p:txEl>
                                          </p:spTgt>
                                        </p:tgtEl>
                                        <p:attrNameLst>
                                          <p:attrName>style.visibility</p:attrName>
                                        </p:attrNameLst>
                                      </p:cBhvr>
                                      <p:to>
                                        <p:strVal val="visible"/>
                                      </p:to>
                                    </p:set>
                                    <p:anim calcmode="lin" valueType="num">
                                      <p:cBhvr>
                                        <p:cTn id="28" dur="500" fill="hold"/>
                                        <p:tgtEl>
                                          <p:spTgt spid="89090">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89090">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89090">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9090">
                                            <p:txEl>
                                              <p:pRg st="3" end="3"/>
                                            </p:txEl>
                                          </p:spTgt>
                                        </p:tgtEl>
                                        <p:attrNameLst>
                                          <p:attrName>style.visibility</p:attrName>
                                        </p:attrNameLst>
                                      </p:cBhvr>
                                      <p:to>
                                        <p:strVal val="visible"/>
                                      </p:to>
                                    </p:set>
                                    <p:anim calcmode="lin" valueType="num">
                                      <p:cBhvr>
                                        <p:cTn id="35" dur="500" fill="hold"/>
                                        <p:tgtEl>
                                          <p:spTgt spid="89090">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89090">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8909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9090">
                                            <p:txEl>
                                              <p:pRg st="4" end="4"/>
                                            </p:txEl>
                                          </p:spTgt>
                                        </p:tgtEl>
                                        <p:attrNameLst>
                                          <p:attrName>style.visibility</p:attrName>
                                        </p:attrNameLst>
                                      </p:cBhvr>
                                      <p:to>
                                        <p:strVal val="visible"/>
                                      </p:to>
                                    </p:set>
                                    <p:anim calcmode="lin" valueType="num">
                                      <p:cBhvr>
                                        <p:cTn id="42" dur="500" fill="hold"/>
                                        <p:tgtEl>
                                          <p:spTgt spid="89090">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89090">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89090">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9090">
                                            <p:txEl>
                                              <p:pRg st="5" end="5"/>
                                            </p:txEl>
                                          </p:spTgt>
                                        </p:tgtEl>
                                        <p:attrNameLst>
                                          <p:attrName>style.visibility</p:attrName>
                                        </p:attrNameLst>
                                      </p:cBhvr>
                                      <p:to>
                                        <p:strVal val="visible"/>
                                      </p:to>
                                    </p:set>
                                    <p:anim calcmode="lin" valueType="num">
                                      <p:cBhvr>
                                        <p:cTn id="49" dur="500" fill="hold"/>
                                        <p:tgtEl>
                                          <p:spTgt spid="89090">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89090">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89090">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89090">
                                            <p:txEl>
                                              <p:pRg st="6" end="6"/>
                                            </p:txEl>
                                          </p:spTgt>
                                        </p:tgtEl>
                                        <p:attrNameLst>
                                          <p:attrName>style.visibility</p:attrName>
                                        </p:attrNameLst>
                                      </p:cBhvr>
                                      <p:to>
                                        <p:strVal val="visible"/>
                                      </p:to>
                                    </p:set>
                                    <p:anim calcmode="lin" valueType="num">
                                      <p:cBhvr>
                                        <p:cTn id="56" dur="500" fill="hold"/>
                                        <p:tgtEl>
                                          <p:spTgt spid="89090">
                                            <p:txEl>
                                              <p:pRg st="6" end="6"/>
                                            </p:txEl>
                                          </p:spTgt>
                                        </p:tgtEl>
                                        <p:attrNameLst>
                                          <p:attrName>ppt_w</p:attrName>
                                        </p:attrNameLst>
                                      </p:cBhvr>
                                      <p:tavLst>
                                        <p:tav tm="0">
                                          <p:val>
                                            <p:fltVal val="0"/>
                                          </p:val>
                                        </p:tav>
                                        <p:tav tm="100000">
                                          <p:val>
                                            <p:strVal val="#ppt_w"/>
                                          </p:val>
                                        </p:tav>
                                      </p:tavLst>
                                    </p:anim>
                                    <p:anim calcmode="lin" valueType="num">
                                      <p:cBhvr>
                                        <p:cTn id="57" dur="500" fill="hold"/>
                                        <p:tgtEl>
                                          <p:spTgt spid="89090">
                                            <p:txEl>
                                              <p:pRg st="6" end="6"/>
                                            </p:txEl>
                                          </p:spTgt>
                                        </p:tgtEl>
                                        <p:attrNameLst>
                                          <p:attrName>ppt_h</p:attrName>
                                        </p:attrNameLst>
                                      </p:cBhvr>
                                      <p:tavLst>
                                        <p:tav tm="0">
                                          <p:val>
                                            <p:fltVal val="0"/>
                                          </p:val>
                                        </p:tav>
                                        <p:tav tm="100000">
                                          <p:val>
                                            <p:strVal val="#ppt_h"/>
                                          </p:val>
                                        </p:tav>
                                      </p:tavLst>
                                    </p:anim>
                                    <p:animEffect transition="in" filter="fade">
                                      <p:cBhvr>
                                        <p:cTn id="58" dur="500"/>
                                        <p:tgtEl>
                                          <p:spTgt spid="89090">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89090">
                                            <p:txEl>
                                              <p:pRg st="7" end="7"/>
                                            </p:txEl>
                                          </p:spTgt>
                                        </p:tgtEl>
                                        <p:attrNameLst>
                                          <p:attrName>style.visibility</p:attrName>
                                        </p:attrNameLst>
                                      </p:cBhvr>
                                      <p:to>
                                        <p:strVal val="visible"/>
                                      </p:to>
                                    </p:set>
                                    <p:anim calcmode="lin" valueType="num">
                                      <p:cBhvr>
                                        <p:cTn id="63" dur="500" fill="hold"/>
                                        <p:tgtEl>
                                          <p:spTgt spid="89090">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89090">
                                            <p:txEl>
                                              <p:pRg st="7" end="7"/>
                                            </p:txEl>
                                          </p:spTgt>
                                        </p:tgtEl>
                                        <p:attrNameLst>
                                          <p:attrName>ppt_h</p:attrName>
                                        </p:attrNameLst>
                                      </p:cBhvr>
                                      <p:tavLst>
                                        <p:tav tm="0">
                                          <p:val>
                                            <p:fltVal val="0"/>
                                          </p:val>
                                        </p:tav>
                                        <p:tav tm="100000">
                                          <p:val>
                                            <p:strVal val="#ppt_h"/>
                                          </p:val>
                                        </p:tav>
                                      </p:tavLst>
                                    </p:anim>
                                    <p:animEffect transition="in" filter="fade">
                                      <p:cBhvr>
                                        <p:cTn id="65" dur="500"/>
                                        <p:tgtEl>
                                          <p:spTgt spid="89090">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9090">
                                            <p:txEl>
                                              <p:pRg st="8" end="8"/>
                                            </p:txEl>
                                          </p:spTgt>
                                        </p:tgtEl>
                                        <p:attrNameLst>
                                          <p:attrName>style.visibility</p:attrName>
                                        </p:attrNameLst>
                                      </p:cBhvr>
                                      <p:to>
                                        <p:strVal val="visible"/>
                                      </p:to>
                                    </p:set>
                                    <p:anim calcmode="lin" valueType="num">
                                      <p:cBhvr>
                                        <p:cTn id="70" dur="500" fill="hold"/>
                                        <p:tgtEl>
                                          <p:spTgt spid="89090">
                                            <p:txEl>
                                              <p:pRg st="8" end="8"/>
                                            </p:txEl>
                                          </p:spTgt>
                                        </p:tgtEl>
                                        <p:attrNameLst>
                                          <p:attrName>ppt_w</p:attrName>
                                        </p:attrNameLst>
                                      </p:cBhvr>
                                      <p:tavLst>
                                        <p:tav tm="0">
                                          <p:val>
                                            <p:fltVal val="0"/>
                                          </p:val>
                                        </p:tav>
                                        <p:tav tm="100000">
                                          <p:val>
                                            <p:strVal val="#ppt_w"/>
                                          </p:val>
                                        </p:tav>
                                      </p:tavLst>
                                    </p:anim>
                                    <p:anim calcmode="lin" valueType="num">
                                      <p:cBhvr>
                                        <p:cTn id="71" dur="500" fill="hold"/>
                                        <p:tgtEl>
                                          <p:spTgt spid="89090">
                                            <p:txEl>
                                              <p:pRg st="8" end="8"/>
                                            </p:txEl>
                                          </p:spTgt>
                                        </p:tgtEl>
                                        <p:attrNameLst>
                                          <p:attrName>ppt_h</p:attrName>
                                        </p:attrNameLst>
                                      </p:cBhvr>
                                      <p:tavLst>
                                        <p:tav tm="0">
                                          <p:val>
                                            <p:fltVal val="0"/>
                                          </p:val>
                                        </p:tav>
                                        <p:tav tm="100000">
                                          <p:val>
                                            <p:strVal val="#ppt_h"/>
                                          </p:val>
                                        </p:tav>
                                      </p:tavLst>
                                    </p:anim>
                                    <p:animEffect transition="in" filter="fade">
                                      <p:cBhvr>
                                        <p:cTn id="72" dur="500"/>
                                        <p:tgtEl>
                                          <p:spTgt spid="8909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animBg="1"/>
      <p:bldP spid="89090" grpId="0" build="p"/>
    </p:bld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624110"/>
            <a:ext cx="7922840" cy="6045250"/>
          </a:xfrm>
        </p:spPr>
        <p:txBody>
          <a:bodyPr>
            <a:noAutofit/>
          </a:bodyPr>
          <a:lstStyle/>
          <a:p>
            <a:r>
              <a:rPr lang="tr-TR" sz="1600" b="1" dirty="0"/>
              <a:t>Risk değerlendirmesi, kontrol, ölçüm ve araştırma </a:t>
            </a:r>
            <a:r>
              <a:rPr lang="tr-TR" sz="1600" b="1" dirty="0" smtClean="0"/>
              <a:t/>
            </a:r>
            <a:br>
              <a:rPr lang="tr-TR" sz="1600" b="1" dirty="0" smtClean="0"/>
            </a:br>
            <a:r>
              <a:rPr lang="tr-TR" sz="1600" dirty="0"/>
              <a:t/>
            </a:r>
            <a:br>
              <a:rPr lang="tr-TR" sz="1600" dirty="0"/>
            </a:br>
            <a:r>
              <a:rPr lang="tr-TR" sz="1600" b="1" dirty="0"/>
              <a:t>MADDE 10 – </a:t>
            </a:r>
            <a:r>
              <a:rPr lang="tr-TR" sz="1600" dirty="0"/>
              <a:t>(1) İşveren, iş sağlığı ve güvenliği yönünden risk değerlendirmesi yapmak veya yaptırmakla yükümlüdür. Risk değerlendirmesi yapılırken aşağıdaki hususlar dikkate alınır: </a:t>
            </a:r>
            <a:br>
              <a:rPr lang="tr-TR" sz="1600" dirty="0"/>
            </a:br>
            <a:r>
              <a:rPr lang="tr-TR" sz="1600" dirty="0"/>
              <a:t>a) Belirli risklerden etkilenecek çalışanların durumu. </a:t>
            </a:r>
            <a:br>
              <a:rPr lang="tr-TR" sz="1600" dirty="0"/>
            </a:br>
            <a:r>
              <a:rPr lang="tr-TR" sz="1600" dirty="0"/>
              <a:t>b) Kullanılacak iş ekipmanı ile kimyasal madde ve müstahzarların seçimi. </a:t>
            </a:r>
            <a:br>
              <a:rPr lang="tr-TR" sz="1600" dirty="0"/>
            </a:br>
            <a:r>
              <a:rPr lang="tr-TR" sz="1600" dirty="0"/>
              <a:t>c) İşyerinin tertip ve düzeni. </a:t>
            </a:r>
            <a:br>
              <a:rPr lang="tr-TR" sz="1600" dirty="0"/>
            </a:br>
            <a:r>
              <a:rPr lang="tr-TR" sz="1600" dirty="0"/>
              <a:t>ç) Genç, yaşlı, engelli, gebe veya emziren çalışanlar gibi özel politika gerektiren gruplar ile kadın çalışanların durumu. </a:t>
            </a:r>
            <a:br>
              <a:rPr lang="tr-TR" sz="1600" dirty="0"/>
            </a:br>
            <a:r>
              <a:rPr lang="tr-TR" sz="1600" dirty="0"/>
              <a:t>(2) İşveren, yapılacak risk değerlendirmesi sonucu alınacak iş sağlığı ve güvenliği tedbirleri ile kullanılması gereken koruyucu donanım veya ekipmanı belirler. </a:t>
            </a:r>
            <a:br>
              <a:rPr lang="tr-TR" sz="1600" dirty="0"/>
            </a:br>
            <a:r>
              <a:rPr lang="tr-TR" sz="1600" dirty="0"/>
              <a:t>(3) İşyerinde uygulanacak iş sağlığı ve güvenliği tedbirleri, çalışma şekilleri ve üretim yöntemleri; çalışanların sağlık ve güvenlik yönünden korunma düzeyini yükseltecek ve işyerinin idari yapılanmasının her kademesinde uygulanabilir nitelikte olmalıdır. </a:t>
            </a:r>
            <a:br>
              <a:rPr lang="tr-TR" sz="1600" dirty="0"/>
            </a:br>
            <a:r>
              <a:rPr lang="tr-TR" sz="1600" dirty="0"/>
              <a:t>(4) İşveren, iş sağlığı ve güvenliği yönünden çalışma ortamına ve çalışanların bu ortamda maruz kaldığı risklerin belirlenmesine yönelik gerekli kontrol, ölçüm, inceleme ve araştırmaların yapılmasını sağlar. </a:t>
            </a:r>
          </a:p>
        </p:txBody>
      </p:sp>
    </p:spTree>
    <p:extLst>
      <p:ext uri="{BB962C8B-B14F-4D97-AF65-F5344CB8AC3E}">
        <p14:creationId xmlns:p14="http://schemas.microsoft.com/office/powerpoint/2010/main" val="133525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624110"/>
            <a:ext cx="7634808" cy="5325170"/>
          </a:xfrm>
        </p:spPr>
        <p:txBody>
          <a:bodyPr>
            <a:normAutofit/>
          </a:bodyPr>
          <a:lstStyle/>
          <a:p>
            <a:r>
              <a:rPr lang="tr-TR" sz="1600" b="1" dirty="0"/>
              <a:t>Acil durum planları, yangınla mücadele ve ilk yardım </a:t>
            </a:r>
            <a:r>
              <a:rPr lang="tr-TR" sz="1600" b="1" dirty="0" smtClean="0"/>
              <a:t/>
            </a:r>
            <a:br>
              <a:rPr lang="tr-TR" sz="1600" b="1" dirty="0" smtClean="0"/>
            </a:br>
            <a:r>
              <a:rPr lang="tr-TR" sz="1600" dirty="0"/>
              <a:t/>
            </a:r>
            <a:br>
              <a:rPr lang="tr-TR" sz="1600" dirty="0"/>
            </a:br>
            <a:r>
              <a:rPr lang="tr-TR" sz="1600" b="1" dirty="0"/>
              <a:t>MADDE 11 – </a:t>
            </a:r>
            <a:r>
              <a:rPr lang="tr-TR" sz="1600" dirty="0"/>
              <a:t>(1) İşveren; </a:t>
            </a:r>
            <a:br>
              <a:rPr lang="tr-TR" sz="1600" dirty="0"/>
            </a:br>
            <a:r>
              <a:rPr lang="tr-TR" sz="1600" dirty="0"/>
              <a:t>a) Çalışma ortamı, kullanılan maddeler, iş ekipmanı ile çevre şartlarını dikkate alarak meydana gelebilecek acil durumları önceden değerlendirerek, çalışanları ve çalışma çevresini etkilemesi mümkün ve muhtemel acil durumları belirler ve bunların olumsuz etkilerini önleyici ve sınırlandırıcı tedbirleri alır. </a:t>
            </a:r>
            <a:br>
              <a:rPr lang="tr-TR" sz="1600" dirty="0"/>
            </a:br>
            <a:r>
              <a:rPr lang="tr-TR" sz="1600" dirty="0"/>
              <a:t>b) Acil durumların olumsuz etkilerinden korunmak üzere gerekli ölçüm ve değerlendirmeleri yapar, acil durum planlarını hazırlar. </a:t>
            </a:r>
            <a:br>
              <a:rPr lang="tr-TR" sz="1600" dirty="0"/>
            </a:br>
            <a:r>
              <a:rPr lang="tr-TR" sz="1600" dirty="0"/>
              <a:t>c) Acil durumlarla mücadele için işyerinin büyüklüğü ve taşıdığı özel tehlikeler, yapılan işin niteliği, çalışan sayısı ile işyerinde bulunan diğer kişileri dikkate alarak; önleme, koruma, tahliye, yangınla mücadele, ilk yardım ve benzeri konularda uygun donanıma sahip ve bu konularda eğitimli yeterli sayıda kişiyi görevlendirir, araç ve gereçleri sağlayarak eğitim ve tatbikatları yaptırır ve ekiplerin her zaman hazır bulunmalarını sağlar. </a:t>
            </a:r>
            <a:br>
              <a:rPr lang="tr-TR" sz="1600" dirty="0"/>
            </a:br>
            <a:r>
              <a:rPr lang="tr-TR" sz="1600" dirty="0"/>
              <a:t>ç) Özellikle ilk yardım, acil tıbbi müdahale, kurtarma ve yangınla mücadele konularında, işyeri dışındaki kuruluşlarla irtibatı sağlayacak gerekli düzenlemeleri yapar. </a:t>
            </a:r>
          </a:p>
        </p:txBody>
      </p:sp>
    </p:spTree>
    <p:extLst>
      <p:ext uri="{BB962C8B-B14F-4D97-AF65-F5344CB8AC3E}">
        <p14:creationId xmlns:p14="http://schemas.microsoft.com/office/powerpoint/2010/main" val="76964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584" y="1196752"/>
            <a:ext cx="7922840" cy="5037138"/>
          </a:xfrm>
        </p:spPr>
        <p:txBody>
          <a:bodyPr>
            <a:normAutofit/>
          </a:bodyPr>
          <a:lstStyle/>
          <a:p>
            <a:r>
              <a:rPr lang="tr-TR" sz="1600" b="1" dirty="0"/>
              <a:t>Tahliye </a:t>
            </a:r>
            <a:r>
              <a:rPr lang="tr-TR" sz="1600" b="1" dirty="0" smtClean="0"/>
              <a:t/>
            </a:r>
            <a:br>
              <a:rPr lang="tr-TR" sz="1600" b="1" dirty="0" smtClean="0"/>
            </a:br>
            <a:r>
              <a:rPr lang="tr-TR" sz="1600" dirty="0"/>
              <a:t/>
            </a:r>
            <a:br>
              <a:rPr lang="tr-TR" sz="1600" dirty="0"/>
            </a:br>
            <a:r>
              <a:rPr lang="tr-TR" sz="1600" b="1" dirty="0"/>
              <a:t>MADDE 12 – </a:t>
            </a:r>
            <a:r>
              <a:rPr lang="tr-TR" sz="1600" dirty="0"/>
              <a:t>(1) Ciddi, yakın ve önlenemeyen tehlikenin meydana gelmesi durumunda işveren; </a:t>
            </a:r>
            <a:br>
              <a:rPr lang="tr-TR" sz="1600" dirty="0"/>
            </a:br>
            <a:r>
              <a:rPr lang="tr-TR" sz="1600" dirty="0"/>
              <a:t>a) Çalışanların işi bırakarak derhal çalışma yerlerinden ayrılıp güvenli bir yere gidebilmeleri için, önceden gerekli düzenlemeleri yapar ve çalışanlara gerekli talimatları verir. </a:t>
            </a:r>
            <a:br>
              <a:rPr lang="tr-TR" sz="1600" dirty="0"/>
            </a:br>
            <a:r>
              <a:rPr lang="tr-TR" sz="1600" dirty="0"/>
              <a:t>b) Durumun devam etmesi hâlinde, zorunluluk olmadıkça, gerekli donanıma sahip ve özel olarak görevlendirilenler dışındaki çalışanlardan işlerine devam etmelerini isteyemez. </a:t>
            </a:r>
            <a:br>
              <a:rPr lang="tr-TR" sz="1600" dirty="0"/>
            </a:br>
            <a:r>
              <a:rPr lang="tr-TR" sz="1600" dirty="0"/>
              <a:t>(2) İşveren, çalışanların kendileri veya diğer kişilerin güvenliği için ciddi ve yakın bir tehlike ile karşılaştıkları ve amirine hemen haber veremedikleri durumlarda; istenmeyen sonuçların önlenmesi için, bilgileri ve mevcut teknik donanımları çerçevesinde müdahale edebilmelerine imkân sağlar. Böyle bir durumda çalışanlar, ihmal veya dikkatsiz davranışları olmadıkça yaptıkları müdahaleden dolayı sorumlu tutulamaz. </a:t>
            </a:r>
          </a:p>
        </p:txBody>
      </p:sp>
    </p:spTree>
    <p:extLst>
      <p:ext uri="{BB962C8B-B14F-4D97-AF65-F5344CB8AC3E}">
        <p14:creationId xmlns:p14="http://schemas.microsoft.com/office/powerpoint/2010/main" val="4156348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404664"/>
            <a:ext cx="8317392" cy="5904656"/>
          </a:xfrm>
        </p:spPr>
        <p:txBody>
          <a:bodyPr>
            <a:normAutofit/>
          </a:bodyPr>
          <a:lstStyle/>
          <a:p>
            <a:r>
              <a:rPr lang="tr-TR" sz="1600" b="1" dirty="0"/>
              <a:t>Çalışmaktan kaçınma hakkı </a:t>
            </a:r>
            <a:r>
              <a:rPr lang="tr-TR" sz="1600" b="1" dirty="0" smtClean="0"/>
              <a:t/>
            </a:r>
            <a:br>
              <a:rPr lang="tr-TR" sz="1600" b="1" dirty="0" smtClean="0"/>
            </a:br>
            <a:r>
              <a:rPr lang="tr-TR" sz="1600" dirty="0"/>
              <a:t/>
            </a:r>
            <a:br>
              <a:rPr lang="tr-TR" sz="1600" dirty="0"/>
            </a:br>
            <a:r>
              <a:rPr lang="tr-TR" sz="1600" b="1" dirty="0"/>
              <a:t>MADDE 13 – </a:t>
            </a:r>
            <a:r>
              <a:rPr lang="tr-TR" sz="1600" dirty="0"/>
              <a:t>(1) Ciddi ve yakın tehlike ile karşı karşıya kalan çalışanlar kurula, kurulun bulunmadığı işyerlerinde ise işverene başvurarak durumun tespit edilmesini ve gerekli tedbirlerin alınmasına karar verilmesini talep edebilir. Kurul acilen toplanarak, işveren ise derhâl kararını verir ve durumu tutanakla tespit eder. Karar, çalışana ve çalışan temsilcisine yazılı olarak bildirilir. </a:t>
            </a:r>
            <a:br>
              <a:rPr lang="tr-TR" sz="1600" dirty="0"/>
            </a:br>
            <a:r>
              <a:rPr lang="tr-TR" sz="1600" dirty="0"/>
              <a:t>(2) Kurul veya işverenin çalışanın talebi yönünde karar vermesi hâlinde çalışan, gerekli tedbirler alınıncaya kadar çalışmaktan kaçınabilir. Çalışanların çalışmaktan kaçındığı dönemdeki ücreti ile kanunlardan ve iş sözleşmesinden doğan diğer hakları saklıdır. </a:t>
            </a:r>
            <a:br>
              <a:rPr lang="tr-TR" sz="1600" dirty="0"/>
            </a:br>
            <a:r>
              <a:rPr lang="tr-TR" sz="1600" dirty="0"/>
              <a:t>(3) Çalışanlar ciddi ve yakın tehlikenin önlenemez olduğu durumlarda birinci fıkradaki usule uymak zorunda olmaksızın işyerini veya tehlikeli bölgeyi terk ederek belirlenen güvenli yere gider. Çalışanların bu hareketlerinden dolayı hakları kısıtlanamaz. </a:t>
            </a:r>
            <a:r>
              <a:rPr lang="tr-TR" sz="1600" dirty="0" smtClean="0"/>
              <a:t/>
            </a:r>
            <a:br>
              <a:rPr lang="tr-TR" sz="1600" dirty="0" smtClean="0"/>
            </a:br>
            <a:r>
              <a:rPr lang="tr-TR" sz="1600" dirty="0"/>
              <a:t>(4) İş sözleşmesiyle çalışanlar, talep etmelerine rağmen gerekli tedbirlerin alınmadığı durumlarda, tabi oldukları kanun hükümlerine göre iş sözleşmelerini feshedebilir. Toplu sözleşme veya toplu iş sözleşmesi ile çalışan kamu personeli, bu maddeye göre çalışmadığı dönemde fiilen çalışmış sayılır. </a:t>
            </a:r>
            <a:br>
              <a:rPr lang="tr-TR" sz="1600" dirty="0"/>
            </a:br>
            <a:r>
              <a:rPr lang="tr-TR" sz="1600" dirty="0"/>
              <a:t>(5) Bu Kanunun 25 inci maddesine göre işyerinde işin durdurulması hâlinde, bu madde hükümleri uygulanmaz. </a:t>
            </a:r>
          </a:p>
        </p:txBody>
      </p:sp>
    </p:spTree>
    <p:extLst>
      <p:ext uri="{BB962C8B-B14F-4D97-AF65-F5344CB8AC3E}">
        <p14:creationId xmlns:p14="http://schemas.microsoft.com/office/powerpoint/2010/main" val="3925448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624110"/>
            <a:ext cx="7922840" cy="5613202"/>
          </a:xfrm>
        </p:spPr>
        <p:txBody>
          <a:bodyPr>
            <a:normAutofit/>
          </a:bodyPr>
          <a:lstStyle/>
          <a:p>
            <a:r>
              <a:rPr lang="tr-TR" sz="1600" b="1" dirty="0"/>
              <a:t>İş kazası ve meslek hastalıklarının kayıt ve bildirimi </a:t>
            </a:r>
            <a:r>
              <a:rPr lang="tr-TR" sz="1600" b="1" dirty="0" smtClean="0"/>
              <a:t/>
            </a:r>
            <a:br>
              <a:rPr lang="tr-TR" sz="1600" b="1" dirty="0" smtClean="0"/>
            </a:br>
            <a:r>
              <a:rPr lang="tr-TR" sz="1600" dirty="0"/>
              <a:t/>
            </a:r>
            <a:br>
              <a:rPr lang="tr-TR" sz="1600" dirty="0"/>
            </a:br>
            <a:r>
              <a:rPr lang="tr-TR" sz="1600" b="1" dirty="0"/>
              <a:t>MADDE 14 – </a:t>
            </a:r>
            <a:r>
              <a:rPr lang="tr-TR" sz="1600" dirty="0"/>
              <a:t>(1) İşveren; </a:t>
            </a:r>
            <a:br>
              <a:rPr lang="tr-TR" sz="1600" dirty="0"/>
            </a:br>
            <a:r>
              <a:rPr lang="tr-TR" sz="1600" dirty="0"/>
              <a:t>a) Bütün iş kazalarının ve meslek hastalıklarının kaydını tutar, gerekli incelemeleri yaparak bunlar ile ilgili raporları düzenler. </a:t>
            </a:r>
            <a:br>
              <a:rPr lang="tr-TR" sz="1600" dirty="0"/>
            </a:br>
            <a:r>
              <a:rPr lang="tr-TR" sz="1600" dirty="0"/>
              <a:t>b) İşyerinde meydana gelen ancak yaralanma veya ölüme neden olmadığı halde işyeri ya da iş ekipmanının zarara uğramasına yol açan veya çalışan, işyeri ya da iş ekipmanını zarara uğratma potansiyeli olan olayları inceleyerek bunlar ile ilgili raporları düzenler. </a:t>
            </a:r>
            <a:br>
              <a:rPr lang="tr-TR" sz="1600" dirty="0"/>
            </a:br>
            <a:r>
              <a:rPr lang="tr-TR" sz="1600" dirty="0"/>
              <a:t>(2) İşveren, aşağıdaki hallerde belirtilen sürede Sosyal Güvenlik Kurumuna bildirimde bulunur: </a:t>
            </a:r>
            <a:br>
              <a:rPr lang="tr-TR" sz="1600" dirty="0"/>
            </a:br>
            <a:r>
              <a:rPr lang="tr-TR" sz="1600" dirty="0"/>
              <a:t>a) İş kazalarını kazadan sonraki üç iş günü içinde. </a:t>
            </a:r>
            <a:br>
              <a:rPr lang="tr-TR" sz="1600" dirty="0"/>
            </a:br>
            <a:r>
              <a:rPr lang="tr-TR" sz="1600" dirty="0"/>
              <a:t>b) Sağlık hizmeti sunucuları veya işyeri hekimi tarafından kendisine bildirilen meslek hastalıklarını, öğrendiği tarihten itibaren üç iş günü içinde. </a:t>
            </a:r>
            <a:br>
              <a:rPr lang="tr-TR" sz="1600" dirty="0"/>
            </a:br>
            <a:r>
              <a:rPr lang="tr-TR" sz="1600" dirty="0"/>
              <a:t>(3) İşyeri hekimi veya sağlık hizmeti sunucuları; meslek hastalığı ön tanısı koydukları vakaları, Sosyal Güvenlik Kurumu tarafından yetkilendirilen sağlık hizmeti sunucularına sevk eder. </a:t>
            </a:r>
            <a:br>
              <a:rPr lang="tr-TR" sz="1600" dirty="0"/>
            </a:br>
            <a:r>
              <a:rPr lang="tr-TR" sz="1600" dirty="0"/>
              <a:t>(4) Sağlık hizmeti sunucuları kendilerine intikal eden iş kazalarını, yetkilendirilen sağlık hizmeti sunucuları ise meslek hastalığı tanısı koydukları vakaları en geç on gün içinde Sosyal Güvenlik Kurumuna bildirir. </a:t>
            </a:r>
            <a:br>
              <a:rPr lang="tr-TR" sz="1600" dirty="0"/>
            </a:br>
            <a:r>
              <a:rPr lang="tr-TR" sz="1600" dirty="0"/>
              <a:t>(5) Bu maddenin uygulanmasına ilişkin usul ve esaslar, Sağlık Bakanlığının uygun görüşü alınarak Bakanlıkça belirlenir </a:t>
            </a:r>
          </a:p>
        </p:txBody>
      </p:sp>
    </p:spTree>
    <p:extLst>
      <p:ext uri="{BB962C8B-B14F-4D97-AF65-F5344CB8AC3E}">
        <p14:creationId xmlns:p14="http://schemas.microsoft.com/office/powerpoint/2010/main" val="101021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2400"/>
            <a:ext cx="7772400" cy="1143000"/>
          </a:xfrm>
        </p:spPr>
        <p:txBody>
          <a:bodyPr/>
          <a:lstStyle/>
          <a:p>
            <a:pPr eaLnBrk="1" hangingPunct="1"/>
            <a:r>
              <a:rPr lang="tr-TR" sz="4000" dirty="0" smtClean="0">
                <a:solidFill>
                  <a:srgbClr val="FF3300"/>
                </a:solidFill>
              </a:rPr>
              <a:t>MADDE 17: SÜRELİ FESİH</a:t>
            </a:r>
            <a:endParaRPr lang="en-US" sz="4000" dirty="0" smtClean="0">
              <a:solidFill>
                <a:srgbClr val="FF3300"/>
              </a:solidFill>
            </a:endParaRPr>
          </a:p>
        </p:txBody>
      </p:sp>
      <p:sp>
        <p:nvSpPr>
          <p:cNvPr id="16387"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sz="2800" b="1" dirty="0" smtClean="0">
                <a:solidFill>
                  <a:srgbClr val="3333CC"/>
                </a:solidFill>
              </a:rPr>
              <a:t>Sözleşmelerin Feshinden Önce Diğer</a:t>
            </a:r>
          </a:p>
          <a:p>
            <a:pPr eaLnBrk="1" hangingPunct="1">
              <a:buFont typeface="Wingdings" pitchFamily="2" charset="2"/>
              <a:buNone/>
            </a:pPr>
            <a:r>
              <a:rPr lang="tr-TR" sz="2800" b="1" dirty="0" smtClean="0">
                <a:solidFill>
                  <a:srgbClr val="3333CC"/>
                </a:solidFill>
              </a:rPr>
              <a:t>Tarafa Bildirmek Gerekli midir?</a:t>
            </a:r>
          </a:p>
          <a:p>
            <a:pPr eaLnBrk="1" hangingPunct="1">
              <a:buFont typeface="Wingdings" pitchFamily="2" charset="2"/>
              <a:buNone/>
            </a:pPr>
            <a:endParaRPr lang="tr-TR" sz="1600" i="1" dirty="0" smtClean="0">
              <a:solidFill>
                <a:schemeClr val="tx2"/>
              </a:solidFill>
            </a:endParaRPr>
          </a:p>
        </p:txBody>
      </p:sp>
    </p:spTree>
    <p:extLst>
      <p:ext uri="{BB962C8B-B14F-4D97-AF65-F5344CB8AC3E}">
        <p14:creationId xmlns:p14="http://schemas.microsoft.com/office/powerpoint/2010/main" val="1449531824"/>
      </p:ext>
    </p:extLst>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332656"/>
            <a:ext cx="7778824" cy="6120680"/>
          </a:xfrm>
        </p:spPr>
        <p:txBody>
          <a:bodyPr>
            <a:normAutofit/>
          </a:bodyPr>
          <a:lstStyle/>
          <a:p>
            <a:r>
              <a:rPr lang="tr-TR" sz="1600" b="1" dirty="0"/>
              <a:t>Sağlık gözetimi </a:t>
            </a:r>
            <a:r>
              <a:rPr lang="tr-TR" sz="1600" b="1" dirty="0" smtClean="0"/>
              <a:t/>
            </a:r>
            <a:br>
              <a:rPr lang="tr-TR" sz="1600" b="1" dirty="0" smtClean="0"/>
            </a:br>
            <a:r>
              <a:rPr lang="tr-TR" sz="1600" dirty="0"/>
              <a:t/>
            </a:r>
            <a:br>
              <a:rPr lang="tr-TR" sz="1600" dirty="0"/>
            </a:br>
            <a:r>
              <a:rPr lang="tr-TR" sz="1600" b="1" dirty="0"/>
              <a:t>MADDE 15 – </a:t>
            </a:r>
            <a:r>
              <a:rPr lang="tr-TR" sz="1600" dirty="0"/>
              <a:t>(1) İşveren; </a:t>
            </a:r>
            <a:br>
              <a:rPr lang="tr-TR" sz="1600" dirty="0"/>
            </a:br>
            <a:r>
              <a:rPr lang="tr-TR" sz="1600" dirty="0"/>
              <a:t>a) Çalışanların işyerinde maruz kalacakları sağlık ve güvenlik risklerini dikkate alarak sağlık gözetimine tabi tutulmalarını sağlar. </a:t>
            </a:r>
            <a:br>
              <a:rPr lang="tr-TR" sz="1600" dirty="0"/>
            </a:br>
            <a:r>
              <a:rPr lang="tr-TR" sz="1600" dirty="0"/>
              <a:t>b) Aşağıdaki hallerde çalışanların sağlık muayenelerinin yapılmasını sağlamak zorundadır: </a:t>
            </a:r>
            <a:br>
              <a:rPr lang="tr-TR" sz="1600" dirty="0"/>
            </a:br>
            <a:r>
              <a:rPr lang="tr-TR" sz="1600" dirty="0"/>
              <a:t>1) İşe girişlerinde. </a:t>
            </a:r>
            <a:br>
              <a:rPr lang="tr-TR" sz="1600" dirty="0"/>
            </a:br>
            <a:r>
              <a:rPr lang="tr-TR" sz="1600" dirty="0"/>
              <a:t>2) İş değişikliğinde. </a:t>
            </a:r>
            <a:br>
              <a:rPr lang="tr-TR" sz="1600" dirty="0"/>
            </a:br>
            <a:r>
              <a:rPr lang="tr-TR" sz="1600" dirty="0"/>
              <a:t>3) İş kazası, meslek hastalığı veya sağlık nedeniyle tekrarlanan işten uzaklaşmalarından sonra işe dönüşlerinde talep etmeleri hâlinde. </a:t>
            </a:r>
            <a:br>
              <a:rPr lang="tr-TR" sz="1600" dirty="0"/>
            </a:br>
            <a:r>
              <a:rPr lang="tr-TR" sz="1600" dirty="0"/>
              <a:t>4) İşin devamı süresince, çalışanın ve işin niteliği ile işyerinin tehlike sınıfına göre Bakanlıkça belirlenen düzenli aralıklarla. </a:t>
            </a:r>
            <a:r>
              <a:rPr lang="tr-TR" sz="1600" dirty="0" smtClean="0"/>
              <a:t/>
            </a:r>
            <a:br>
              <a:rPr lang="tr-TR" sz="1600" dirty="0" smtClean="0"/>
            </a:br>
            <a:r>
              <a:rPr lang="tr-TR" sz="1600" dirty="0"/>
              <a:t>(2) Tehlikeli ve çok tehlikeli sınıfta yer alan işlerde çalışacaklar, yapacakları işe uygun olduklarını belirten sağlık raporu olmadan işe başlatılamaz. (1) </a:t>
            </a:r>
            <a:br>
              <a:rPr lang="tr-TR" sz="1600" dirty="0"/>
            </a:br>
            <a:r>
              <a:rPr lang="tr-TR" sz="1600" dirty="0"/>
              <a:t>(3) </a:t>
            </a:r>
            <a:r>
              <a:rPr lang="tr-TR" sz="1600" b="1" dirty="0"/>
              <a:t>(Değişik birinci cümle: 10/9/2014-6552/17 </a:t>
            </a:r>
            <a:r>
              <a:rPr lang="tr-TR" sz="1600" b="1" dirty="0" err="1"/>
              <a:t>md.</a:t>
            </a:r>
            <a:r>
              <a:rPr lang="tr-TR" sz="1600" b="1" dirty="0"/>
              <a:t>) </a:t>
            </a:r>
            <a:r>
              <a:rPr lang="tr-TR" sz="1600" dirty="0"/>
              <a:t>Bu Kanun kapsamında alınması gereken sağlık raporları işyeri hekiminden alınır. 10’dan az çalışanı bulunan ve az tehlikeli işyerleri için ise kamu hizmet sunucuları veya aile hekimlerinden de alınabilir. Raporlara itirazlar Sağlık Bakanlığı tarafından belirlenen hakem hastanelere yapılır, verilen kararlar kesindir. </a:t>
            </a:r>
            <a:br>
              <a:rPr lang="tr-TR" sz="1600" dirty="0"/>
            </a:br>
            <a:r>
              <a:rPr lang="tr-TR" sz="1600" dirty="0"/>
              <a:t>(4) Sağlık gözetiminden doğan maliyet ve bu gözetimden kaynaklı her türlü ek maliyet işverence karşılanır, çalışana yansıtılamaz. </a:t>
            </a:r>
            <a:br>
              <a:rPr lang="tr-TR" sz="1600" dirty="0"/>
            </a:br>
            <a:r>
              <a:rPr lang="tr-TR" sz="1600" dirty="0"/>
              <a:t>(5) Sağlık muayenesi yaptırılan çalışanın özel hayatı ve itibarının korunması açısından sağlık bilgileri gizli tutulur. </a:t>
            </a:r>
          </a:p>
        </p:txBody>
      </p:sp>
    </p:spTree>
    <p:extLst>
      <p:ext uri="{BB962C8B-B14F-4D97-AF65-F5344CB8AC3E}">
        <p14:creationId xmlns:p14="http://schemas.microsoft.com/office/powerpoint/2010/main" val="238034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7624" y="624110"/>
            <a:ext cx="7346776" cy="5829226"/>
          </a:xfrm>
        </p:spPr>
        <p:txBody>
          <a:bodyPr>
            <a:normAutofit/>
          </a:bodyPr>
          <a:lstStyle/>
          <a:p>
            <a:r>
              <a:rPr lang="tr-TR" sz="1600" b="1" dirty="0"/>
              <a:t>Çalışanların bilgilendirilmesi </a:t>
            </a:r>
            <a:r>
              <a:rPr lang="tr-TR" sz="1600" b="1" dirty="0" smtClean="0"/>
              <a:t/>
            </a:r>
            <a:br>
              <a:rPr lang="tr-TR" sz="1600" b="1" dirty="0" smtClean="0"/>
            </a:br>
            <a:r>
              <a:rPr lang="tr-TR" sz="1600" dirty="0"/>
              <a:t/>
            </a:r>
            <a:br>
              <a:rPr lang="tr-TR" sz="1600" dirty="0"/>
            </a:br>
            <a:r>
              <a:rPr lang="tr-TR" sz="1600" b="1" dirty="0"/>
              <a:t>MADDE 16 – </a:t>
            </a:r>
            <a:r>
              <a:rPr lang="tr-TR" sz="1600" dirty="0"/>
              <a:t>(1) İşyerinde iş sağlığı ve güvenliğinin sağlanması ve sürdürülebilmesi amacıyla işveren, çalışanları ve çalışan temsilcilerini işyerinin özelliklerini de dikkate alarak aşağıdaki konularda bilgilendirir: </a:t>
            </a:r>
            <a:br>
              <a:rPr lang="tr-TR" sz="1600" dirty="0"/>
            </a:br>
            <a:r>
              <a:rPr lang="tr-TR" sz="1600" dirty="0"/>
              <a:t>a) İşyerinde karşılaşılabilecek sağlık ve güvenlik riskleri, koruyucu ve önleyici tedbirler. </a:t>
            </a:r>
            <a:br>
              <a:rPr lang="tr-TR" sz="1600" dirty="0"/>
            </a:br>
            <a:r>
              <a:rPr lang="tr-TR" sz="1600" dirty="0"/>
              <a:t>b) Kendileri ile ilgili yasal hak ve sorumluluklar. </a:t>
            </a:r>
            <a:br>
              <a:rPr lang="tr-TR" sz="1600" dirty="0"/>
            </a:br>
            <a:r>
              <a:rPr lang="tr-TR" sz="1600" dirty="0"/>
              <a:t>c) İlk yardım, olağan dışı durumlar, afetler ve yangınla mücadele ve tahliye işleri konusunda görevlendirilen kişiler. </a:t>
            </a:r>
            <a:br>
              <a:rPr lang="tr-TR" sz="1600" dirty="0"/>
            </a:br>
            <a:r>
              <a:rPr lang="tr-TR" sz="1600" dirty="0"/>
              <a:t>(2) İşveren; </a:t>
            </a:r>
            <a:br>
              <a:rPr lang="tr-TR" sz="1600" dirty="0"/>
            </a:br>
            <a:r>
              <a:rPr lang="tr-TR" sz="1600" dirty="0"/>
              <a:t>a) 12 </a:t>
            </a:r>
            <a:r>
              <a:rPr lang="tr-TR" sz="1600" dirty="0" err="1"/>
              <a:t>nci</a:t>
            </a:r>
            <a:r>
              <a:rPr lang="tr-TR" sz="1600" dirty="0"/>
              <a:t> maddede belirtilen ciddi ve yakın tehlikeye maruz kalan veya kalma riski olan bütün çalışanları, tehlikeler ile bunlardan doğan risklere karşı alınmış ve alınacak tedbirler hakkında derhal bilgilendirir. </a:t>
            </a:r>
            <a:br>
              <a:rPr lang="tr-TR" sz="1600" dirty="0"/>
            </a:br>
            <a:r>
              <a:rPr lang="tr-TR" sz="1600" dirty="0"/>
              <a:t>b) Başka işyerlerinden çalışmak üzere kendi işyerine gelen çalışanların birinci fıkrada belirtilen bilgileri almalarını sağlamak üzere, söz konusu çalışanların işverenlerine gerekli bilgileri verir. </a:t>
            </a:r>
            <a:br>
              <a:rPr lang="tr-TR" sz="1600" dirty="0"/>
            </a:br>
            <a:r>
              <a:rPr lang="tr-TR" sz="1600" dirty="0"/>
              <a:t>c) Risk değerlendirmesi, iş sağlığı ve güvenliği ile ilgili koruyucu ve önleyici tedbirler, ölçüm, analiz, teknik kontrol, kayıtlar, raporlar ve teftişten elde edilen bilgilere, destek elemanları ile çalışan temsilcilerinin ulaşmasını sağlar. </a:t>
            </a:r>
          </a:p>
        </p:txBody>
      </p:sp>
    </p:spTree>
    <p:extLst>
      <p:ext uri="{BB962C8B-B14F-4D97-AF65-F5344CB8AC3E}">
        <p14:creationId xmlns:p14="http://schemas.microsoft.com/office/powerpoint/2010/main" val="2894780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1052736"/>
            <a:ext cx="7994848" cy="4749106"/>
          </a:xfrm>
        </p:spPr>
        <p:txBody>
          <a:bodyPr>
            <a:normAutofit/>
          </a:bodyPr>
          <a:lstStyle/>
          <a:p>
            <a:r>
              <a:rPr lang="tr-TR" sz="1600" b="1" dirty="0"/>
              <a:t>Çalışanların eğitimi </a:t>
            </a:r>
            <a:r>
              <a:rPr lang="tr-TR" sz="1600" b="1" dirty="0" smtClean="0"/>
              <a:t/>
            </a:r>
            <a:br>
              <a:rPr lang="tr-TR" sz="1600" b="1" dirty="0" smtClean="0"/>
            </a:br>
            <a:r>
              <a:rPr lang="tr-TR" sz="1600" dirty="0"/>
              <a:t/>
            </a:r>
            <a:br>
              <a:rPr lang="tr-TR" sz="1600" dirty="0"/>
            </a:br>
            <a:r>
              <a:rPr lang="tr-TR" sz="1600" b="1" dirty="0"/>
              <a:t>MADDE 17 – </a:t>
            </a:r>
            <a:r>
              <a:rPr lang="tr-TR" sz="1600" dirty="0"/>
              <a:t>(1) İşveren, çalışanların iş sağlığı ve güvenliği eğitimlerini almasını sağlar. Bu eğitim özellikle; işe başlamadan önce, çalışma yeri veya iş değişikliğinde, iş ekipmanının değişmesi hâlinde veya yeni teknoloji uygulanması hâlinde verilir. Eğitimler, değişen ve ortaya çıkan yeni risklere uygun olarak yenilenir, gerektiğinde ve düzenli aralıklarla tekrarlanır. </a:t>
            </a:r>
            <a:br>
              <a:rPr lang="tr-TR" sz="1600" dirty="0"/>
            </a:br>
            <a:r>
              <a:rPr lang="tr-TR" sz="1600" dirty="0"/>
              <a:t>(2) Çalışan temsilcileri özel olarak eğitilir. </a:t>
            </a:r>
            <a:br>
              <a:rPr lang="tr-TR" sz="1600" dirty="0"/>
            </a:br>
            <a:r>
              <a:rPr lang="tr-TR" sz="1600" dirty="0"/>
              <a:t>(3) Mesleki eğitim alma zorunluluğu bulunan tehlikeli ve çok tehlikeli sınıfta yer alan işlerde, yapacağı işle ilgili mesleki eğitim aldığını belgeleyemeyenler çalıştırılamaz. </a:t>
            </a:r>
            <a:br>
              <a:rPr lang="tr-TR" sz="1600" dirty="0"/>
            </a:br>
            <a:r>
              <a:rPr lang="tr-TR" sz="1600" dirty="0"/>
              <a:t>(4) İş kazası geçiren veya meslek hastalığına yakalanan çalışana işe başlamadan önce, söz konusu kazanın veya meslek hastalığının sebepleri, korunma yolları ve güvenli çalışma yöntemleri ile ilgili ilave eğitim verilir. Ayrıca, herhangi bir sebeple altı aydan fazla süreyle işten uzak kalanlara, tekrar işe başlatılmadan önce bilgi yenileme eğitimi verilir. </a:t>
            </a:r>
          </a:p>
        </p:txBody>
      </p:sp>
    </p:spTree>
    <p:extLst>
      <p:ext uri="{BB962C8B-B14F-4D97-AF65-F5344CB8AC3E}">
        <p14:creationId xmlns:p14="http://schemas.microsoft.com/office/powerpoint/2010/main" val="4155518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1628800"/>
            <a:ext cx="8138864" cy="2952328"/>
          </a:xfrm>
        </p:spPr>
        <p:txBody>
          <a:bodyPr>
            <a:normAutofit/>
          </a:bodyPr>
          <a:lstStyle/>
          <a:p>
            <a:r>
              <a:rPr lang="tr-TR" sz="1600" dirty="0"/>
              <a:t>(5) Tehlikeli ve çok tehlikeli sınıfta yer alan işyerlerinde; yapılacak işlerde karşılaşılacak sağlık ve güvenlik riskleri ile ilgili yeterli bilgi ve talimatları içeren eğitimin alındığına dair belge olmaksızın, başka işyerlerinden çalışmak üzere gelen çalışanlar işe başlatılamaz. </a:t>
            </a:r>
            <a:br>
              <a:rPr lang="tr-TR" sz="1600" dirty="0"/>
            </a:br>
            <a:r>
              <a:rPr lang="tr-TR" sz="1600" dirty="0"/>
              <a:t>(6) Geçici iş ilişkisi kurulan işveren, iş sağlığı ve güvenliği risklerine karşı çalışana gerekli eğitimin verilmesini sağlar. </a:t>
            </a:r>
            <a:br>
              <a:rPr lang="tr-TR" sz="1600" dirty="0"/>
            </a:br>
            <a:r>
              <a:rPr lang="tr-TR" sz="1600" dirty="0"/>
              <a:t>(7) Bu madde kapsamında verilecek eğitimin maliyeti çalışanlara yansıtılamaz. Eğitimlerde geçen süre çalışma süresinden sayılır. Eğitim sürelerinin haftalık çalışma süresinin üzerinde olması hâlinde, bu süreler fazla sürelerle çalışma veya fazla çalışma olarak değerlendirilir. </a:t>
            </a:r>
          </a:p>
        </p:txBody>
      </p:sp>
    </p:spTree>
    <p:extLst>
      <p:ext uri="{BB962C8B-B14F-4D97-AF65-F5344CB8AC3E}">
        <p14:creationId xmlns:p14="http://schemas.microsoft.com/office/powerpoint/2010/main" val="2703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3568" y="260648"/>
            <a:ext cx="7850832" cy="6597352"/>
          </a:xfrm>
        </p:spPr>
        <p:txBody>
          <a:bodyPr>
            <a:normAutofit/>
          </a:bodyPr>
          <a:lstStyle/>
          <a:p>
            <a:r>
              <a:rPr lang="tr-TR" sz="1600" b="1" dirty="0"/>
              <a:t>Çalışanların görüşlerinin alınması ve katılımlarının sağlanması </a:t>
            </a:r>
            <a:r>
              <a:rPr lang="tr-TR" sz="1600" b="1" dirty="0" smtClean="0"/>
              <a:t/>
            </a:r>
            <a:br>
              <a:rPr lang="tr-TR" sz="1600" b="1" dirty="0" smtClean="0"/>
            </a:br>
            <a:r>
              <a:rPr lang="tr-TR" sz="1600" dirty="0"/>
              <a:t/>
            </a:r>
            <a:br>
              <a:rPr lang="tr-TR" sz="1600" dirty="0"/>
            </a:br>
            <a:r>
              <a:rPr lang="tr-TR" sz="1600" b="1" dirty="0"/>
              <a:t>MADDE 18 – </a:t>
            </a:r>
            <a:r>
              <a:rPr lang="tr-TR" sz="1600" dirty="0"/>
              <a:t>(1) İşveren, görüş alma ve katılımın sağlanması konusunda, çalışanlara veya iki ve daha fazla çalışan temsilcisinin bulunduğu işyerlerinde varsa işyeri yetkili sendika temsilcilerine yoksa çalışan temsilcilerine aşağıdaki imkânları sağlar: </a:t>
            </a:r>
            <a:br>
              <a:rPr lang="tr-TR" sz="1600" dirty="0"/>
            </a:br>
            <a:r>
              <a:rPr lang="tr-TR" sz="1600" dirty="0"/>
              <a:t>a) İş sağlığı ve güvenliği ile ilgili konularda görüşlerinin alınması, teklif getirme hakkının tanınması ve bu konulardaki görüşmelerde yer alma ve katılımlarının sağlanması. </a:t>
            </a:r>
            <a:br>
              <a:rPr lang="tr-TR" sz="1600" dirty="0"/>
            </a:br>
            <a:r>
              <a:rPr lang="tr-TR" sz="1600" dirty="0"/>
              <a:t>b) Yeni teknolojilerin uygulanması, seçilecek iş ekipmanı, çalışma ortamı ve şartlarının çalışanların sağlık ve güvenliğine etkisi konularında görüşlerinin alınması. </a:t>
            </a:r>
            <a:br>
              <a:rPr lang="tr-TR" sz="1600" dirty="0"/>
            </a:br>
            <a:r>
              <a:rPr lang="tr-TR" sz="1600" dirty="0"/>
              <a:t>(2) İşveren, destek elemanları ile çalışan temsilcilerinin aşağıdaki konularda önceden görüşlerinin alınmasını sağlar: </a:t>
            </a:r>
            <a:br>
              <a:rPr lang="tr-TR" sz="1600" dirty="0"/>
            </a:br>
            <a:r>
              <a:rPr lang="tr-TR" sz="1600" dirty="0"/>
              <a:t>a) İşyerinden görevlendirilecek veya işyeri dışından hizmet alınacak işyeri hekimi, iş güvenliği uzmanı ve diğer personel ile ilk yardım, yangınla mücadele ve tahliye işleri için kişilerin görevlendirilmesi. </a:t>
            </a:r>
            <a:br>
              <a:rPr lang="tr-TR" sz="1600" dirty="0"/>
            </a:br>
            <a:r>
              <a:rPr lang="tr-TR" sz="1600" dirty="0"/>
              <a:t>b) Risk değerlendirmesi yapılarak, alınması gereken koruyucu ve önleyici tedbirlerin ve kullanılması gereken koruyucu donanım ve ekipmanın belirlenmesi. </a:t>
            </a:r>
            <a:br>
              <a:rPr lang="tr-TR" sz="1600" dirty="0"/>
            </a:br>
            <a:r>
              <a:rPr lang="tr-TR" sz="1600" dirty="0"/>
              <a:t>c) Sağlık ve güvenlik risklerinin önlenmesi ve koruyucu hizmetlerin yürütülmesi. </a:t>
            </a:r>
            <a:br>
              <a:rPr lang="tr-TR" sz="1600" dirty="0"/>
            </a:br>
            <a:r>
              <a:rPr lang="tr-TR" sz="1600" dirty="0"/>
              <a:t>ç) Çalışanların bilgilendirilmesi. </a:t>
            </a:r>
            <a:br>
              <a:rPr lang="tr-TR" sz="1600" dirty="0"/>
            </a:br>
            <a:r>
              <a:rPr lang="tr-TR" sz="1600" dirty="0"/>
              <a:t>d) Çalışanlara verilecek eğitimin planlanması. </a:t>
            </a:r>
            <a:br>
              <a:rPr lang="tr-TR" sz="1600" dirty="0"/>
            </a:br>
            <a:r>
              <a:rPr lang="tr-TR" sz="1600" dirty="0"/>
              <a:t>(3) Çalışanların veya çalışan temsilcilerinin, işyerinde iş sağlığı ve güvenliği için alınan önlemlerin yetersiz olduğu durumlarda veya teftiş sırasında, yetkili makama başvurmalarından dolayı hakları kısıtlanamaz. </a:t>
            </a:r>
          </a:p>
        </p:txBody>
      </p:sp>
    </p:spTree>
    <p:extLst>
      <p:ext uri="{BB962C8B-B14F-4D97-AF65-F5344CB8AC3E}">
        <p14:creationId xmlns:p14="http://schemas.microsoft.com/office/powerpoint/2010/main" val="4148137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624110"/>
            <a:ext cx="7778824" cy="5757218"/>
          </a:xfrm>
        </p:spPr>
        <p:txBody>
          <a:bodyPr>
            <a:normAutofit/>
          </a:bodyPr>
          <a:lstStyle/>
          <a:p>
            <a:r>
              <a:rPr lang="tr-TR" sz="1600" b="1" dirty="0"/>
              <a:t>Çalışanların yükümlülükleri </a:t>
            </a:r>
            <a:r>
              <a:rPr lang="tr-TR" sz="1600" b="1" dirty="0" smtClean="0"/>
              <a:t/>
            </a:r>
            <a:br>
              <a:rPr lang="tr-TR" sz="1600" b="1" dirty="0" smtClean="0"/>
            </a:br>
            <a:r>
              <a:rPr lang="tr-TR" sz="1600" dirty="0"/>
              <a:t/>
            </a:r>
            <a:br>
              <a:rPr lang="tr-TR" sz="1600" dirty="0"/>
            </a:br>
            <a:r>
              <a:rPr lang="tr-TR" sz="1600" b="1" dirty="0"/>
              <a:t>MADDE 19 – </a:t>
            </a:r>
            <a:r>
              <a:rPr lang="tr-TR" sz="1600" dirty="0"/>
              <a:t>(1) Çalışanlar, iş sağlığı ve güvenliği ile ilgili aldıkları eğitim ve işverenin bu konudaki talimatları doğrultusunda, kendilerinin ve hareketlerinden veya yaptıkları işten etkilenen diğer çalışanların sağlık ve güvenliklerini tehlikeye düşürmemekle yükümlüdür. </a:t>
            </a:r>
            <a:br>
              <a:rPr lang="tr-TR" sz="1600" dirty="0"/>
            </a:br>
            <a:r>
              <a:rPr lang="tr-TR" sz="1600" dirty="0"/>
              <a:t>(2) Çalışanların, işveren tarafından verilen eğitim ve talimatlar doğrultusunda yükümlülükleri şunlardır: </a:t>
            </a:r>
            <a:br>
              <a:rPr lang="tr-TR" sz="1600" dirty="0"/>
            </a:br>
            <a:r>
              <a:rPr lang="tr-TR" sz="1600" dirty="0"/>
              <a:t>a) İşyerindeki makine, cihaz, araç, gereç, tehlikeli madde, taşıma ekipmanı ve diğer üretim araçlarını kurallara uygun şekilde kullanmak, bunların güvenlik donanımlarını doğru olarak kullanmak, keyfi olarak çıkarmamak ve değiştirmemek. </a:t>
            </a:r>
            <a:r>
              <a:rPr lang="tr-TR" sz="1600" dirty="0" smtClean="0"/>
              <a:t/>
            </a:r>
            <a:br>
              <a:rPr lang="tr-TR" sz="1600" dirty="0" smtClean="0"/>
            </a:br>
            <a:r>
              <a:rPr lang="tr-TR" sz="1600" dirty="0"/>
              <a:t>b) Kendilerine sağlanan kişisel koruyucu donanımı doğru kullanmak ve korumak. </a:t>
            </a:r>
            <a:br>
              <a:rPr lang="tr-TR" sz="1600" dirty="0"/>
            </a:br>
            <a:r>
              <a:rPr lang="tr-TR" sz="1600" dirty="0"/>
              <a:t>c) İşyerindeki makine, cihaz, araç, gereç, tesis ve binalarda sağlık ve güvenlik yönünden ciddi ve yakın bir tehlike ile karşılaştıklarında ve koruma tedbirlerinde bir eksiklik gördüklerinde, işverene veya çalışan temsilcisine derhal haber vermek. </a:t>
            </a:r>
            <a:br>
              <a:rPr lang="tr-TR" sz="1600" dirty="0"/>
            </a:br>
            <a:r>
              <a:rPr lang="tr-TR" sz="1600" dirty="0"/>
              <a:t>ç) Teftişe yetkili makam tarafından işyerinde tespit edilen noksanlık ve mevzuata aykırılıkların giderilmesi konusunda, işveren ve çalışan temsilcisi ile iş birliği yapmak. </a:t>
            </a:r>
            <a:br>
              <a:rPr lang="tr-TR" sz="1600" dirty="0"/>
            </a:br>
            <a:r>
              <a:rPr lang="tr-TR" sz="1600" dirty="0"/>
              <a:t>d) Kendi görev alanında, iş sağlığı ve güvenliğinin sağlanması için işveren ve çalışan temsilcisi ile iş birliği yapmak. </a:t>
            </a:r>
          </a:p>
        </p:txBody>
      </p:sp>
    </p:spTree>
    <p:extLst>
      <p:ext uri="{BB962C8B-B14F-4D97-AF65-F5344CB8AC3E}">
        <p14:creationId xmlns:p14="http://schemas.microsoft.com/office/powerpoint/2010/main" val="257884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624110"/>
            <a:ext cx="7634808" cy="5829226"/>
          </a:xfrm>
        </p:spPr>
        <p:txBody>
          <a:bodyPr>
            <a:normAutofit/>
          </a:bodyPr>
          <a:lstStyle/>
          <a:p>
            <a:r>
              <a:rPr lang="tr-TR" sz="1600" b="1" dirty="0"/>
              <a:t>Çalışan temsilcisi </a:t>
            </a:r>
            <a:r>
              <a:rPr lang="tr-TR" sz="1600" b="1" dirty="0" smtClean="0"/>
              <a:t/>
            </a:r>
            <a:br>
              <a:rPr lang="tr-TR" sz="1600" b="1" dirty="0" smtClean="0"/>
            </a:br>
            <a:r>
              <a:rPr lang="tr-TR" sz="1600" dirty="0"/>
              <a:t/>
            </a:r>
            <a:br>
              <a:rPr lang="tr-TR" sz="1600" dirty="0"/>
            </a:br>
            <a:r>
              <a:rPr lang="tr-TR" sz="1600" b="1" dirty="0"/>
              <a:t>MADDE 20 – </a:t>
            </a:r>
            <a:r>
              <a:rPr lang="tr-TR" sz="1600" dirty="0"/>
              <a:t>(1) İşveren; işyerinin değişik bölümlerindeki riskler ve çalışan sayılarını göz önünde bulundurarak dengeli dağılıma özen göstermek kaydıyla, çalışanlar arasında yapılacak seçim veya seçimle belirlenemediği durumda atama yoluyla, aşağıda belirtilen sayılarda çalışan temsilcisini görevlendirir: </a:t>
            </a:r>
            <a:br>
              <a:rPr lang="tr-TR" sz="1600" dirty="0"/>
            </a:br>
            <a:r>
              <a:rPr lang="tr-TR" sz="1600" dirty="0"/>
              <a:t>a) İki ile elli arasında çalışanı bulunan işyerlerinde bir. </a:t>
            </a:r>
            <a:br>
              <a:rPr lang="tr-TR" sz="1600" dirty="0"/>
            </a:br>
            <a:r>
              <a:rPr lang="tr-TR" sz="1600" dirty="0"/>
              <a:t>b) </a:t>
            </a:r>
            <a:r>
              <a:rPr lang="tr-TR" sz="1600" dirty="0" err="1"/>
              <a:t>Ellibir</a:t>
            </a:r>
            <a:r>
              <a:rPr lang="tr-TR" sz="1600" dirty="0"/>
              <a:t> ile yüz arasında çalışanı bulunan işyerlerinde iki. </a:t>
            </a:r>
            <a:br>
              <a:rPr lang="tr-TR" sz="1600" dirty="0"/>
            </a:br>
            <a:r>
              <a:rPr lang="tr-TR" sz="1600" dirty="0"/>
              <a:t>c) </a:t>
            </a:r>
            <a:r>
              <a:rPr lang="tr-TR" sz="1600" dirty="0" err="1"/>
              <a:t>Yüzbir</a:t>
            </a:r>
            <a:r>
              <a:rPr lang="tr-TR" sz="1600" dirty="0"/>
              <a:t> ile </a:t>
            </a:r>
            <a:r>
              <a:rPr lang="tr-TR" sz="1600" dirty="0" err="1"/>
              <a:t>beşyüz</a:t>
            </a:r>
            <a:r>
              <a:rPr lang="tr-TR" sz="1600" dirty="0"/>
              <a:t> arasında çalışanı bulunan işyerlerinde üç. </a:t>
            </a:r>
            <a:br>
              <a:rPr lang="tr-TR" sz="1600" dirty="0"/>
            </a:br>
            <a:r>
              <a:rPr lang="tr-TR" sz="1600" dirty="0"/>
              <a:t>ç) </a:t>
            </a:r>
            <a:r>
              <a:rPr lang="tr-TR" sz="1600" dirty="0" err="1"/>
              <a:t>Beşyüzbir</a:t>
            </a:r>
            <a:r>
              <a:rPr lang="tr-TR" sz="1600" dirty="0"/>
              <a:t> ile bin arasında çalışanı bulunan işyerlerinde dört. </a:t>
            </a:r>
            <a:br>
              <a:rPr lang="tr-TR" sz="1600" dirty="0"/>
            </a:br>
            <a:r>
              <a:rPr lang="tr-TR" sz="1600" dirty="0"/>
              <a:t>d) </a:t>
            </a:r>
            <a:r>
              <a:rPr lang="tr-TR" sz="1600" dirty="0" err="1"/>
              <a:t>Binbir</a:t>
            </a:r>
            <a:r>
              <a:rPr lang="tr-TR" sz="1600" dirty="0"/>
              <a:t> ile </a:t>
            </a:r>
            <a:r>
              <a:rPr lang="tr-TR" sz="1600" dirty="0" err="1"/>
              <a:t>ikibin</a:t>
            </a:r>
            <a:r>
              <a:rPr lang="tr-TR" sz="1600" dirty="0"/>
              <a:t> arasında çalışanı bulunan işyerlerinde beş. </a:t>
            </a:r>
            <a:br>
              <a:rPr lang="tr-TR" sz="1600" dirty="0"/>
            </a:br>
            <a:r>
              <a:rPr lang="tr-TR" sz="1600" dirty="0"/>
              <a:t>e) </a:t>
            </a:r>
            <a:r>
              <a:rPr lang="tr-TR" sz="1600" dirty="0" err="1"/>
              <a:t>İkibinbir</a:t>
            </a:r>
            <a:r>
              <a:rPr lang="tr-TR" sz="1600" dirty="0"/>
              <a:t> ve üzeri çalışanı bulunan işyerlerinde altı. </a:t>
            </a:r>
            <a:br>
              <a:rPr lang="tr-TR" sz="1600" dirty="0"/>
            </a:br>
            <a:r>
              <a:rPr lang="tr-TR" sz="1600" dirty="0"/>
              <a:t>(2) Birden fazla çalışan temsilcisinin bulunması durumunda baş temsilci, çalışan temsilcileri arasında yapılacak seçimle belirlenir. </a:t>
            </a:r>
            <a:br>
              <a:rPr lang="tr-TR" sz="1600" dirty="0"/>
            </a:br>
            <a:r>
              <a:rPr lang="tr-TR" sz="1600" dirty="0"/>
              <a:t>(3) Çalışan temsilcileri, tehlike kaynağının yok edilmesi veya tehlikeden kaynaklanan riskin azaltılması için, işverene öneride bulunma ve işverenden gerekli tedbirlerin alınmasını isteme hakkına sahiptir. </a:t>
            </a:r>
            <a:br>
              <a:rPr lang="tr-TR" sz="1600" dirty="0"/>
            </a:br>
            <a:r>
              <a:rPr lang="tr-TR" sz="1600" dirty="0"/>
              <a:t>(4) Görevlerini yürütmeleri nedeniyle, çalışan temsilcileri ve destek elemanlarının hakları kısıtlanamaz ve görevlerini yerine getirebilmeleri için işveren tarafından gerekli imkânlar sağlanır. </a:t>
            </a:r>
            <a:br>
              <a:rPr lang="tr-TR" sz="1600" dirty="0"/>
            </a:br>
            <a:r>
              <a:rPr lang="tr-TR" sz="1600" dirty="0"/>
              <a:t>(5) İşyerinde yetkili sendika bulunması hâlinde, işyeri sendika temsilcileri çalışan temsilcisi olarak da görev yapar. </a:t>
            </a:r>
          </a:p>
        </p:txBody>
      </p:sp>
    </p:spTree>
    <p:extLst>
      <p:ext uri="{BB962C8B-B14F-4D97-AF65-F5344CB8AC3E}">
        <p14:creationId xmlns:p14="http://schemas.microsoft.com/office/powerpoint/2010/main" val="864689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1268760"/>
            <a:ext cx="8210872" cy="5256584"/>
          </a:xfrm>
        </p:spPr>
        <p:txBody>
          <a:bodyPr>
            <a:normAutofit/>
          </a:bodyPr>
          <a:lstStyle/>
          <a:p>
            <a:r>
              <a:rPr lang="tr-TR" sz="1600" b="1" dirty="0"/>
              <a:t>İş sağlığı ve güvenliği kurulu </a:t>
            </a:r>
            <a:r>
              <a:rPr lang="tr-TR" sz="1600" b="1" dirty="0" smtClean="0"/>
              <a:t/>
            </a:r>
            <a:br>
              <a:rPr lang="tr-TR" sz="1600" b="1" dirty="0" smtClean="0"/>
            </a:br>
            <a:r>
              <a:rPr lang="tr-TR" sz="1600" dirty="0"/>
              <a:t/>
            </a:r>
            <a:br>
              <a:rPr lang="tr-TR" sz="1600" dirty="0"/>
            </a:br>
            <a:r>
              <a:rPr lang="tr-TR" sz="1600" b="1" dirty="0"/>
              <a:t>MADDE 22 – </a:t>
            </a:r>
            <a:r>
              <a:rPr lang="tr-TR" sz="1600" dirty="0"/>
              <a:t>(1) Elli ve daha fazla çalışanın bulunduğu ve altı aydan fazla süren sürekli işlerin yapıldığı işyerlerinde işveren, iş sağlığı ve güvenliği ile ilgili çalışmalarda bulunmak üzere kurul oluşturur. İşveren, iş sağlığı ve güvenliği mevzuatına uygun kurul kararlarını uygular. </a:t>
            </a:r>
            <a:br>
              <a:rPr lang="tr-TR" sz="1600" dirty="0"/>
            </a:br>
            <a:r>
              <a:rPr lang="tr-TR" sz="1600" dirty="0"/>
              <a:t>(2) Altı aydan fazla süren asıl işveren-alt işveren ilişkisinin bulunduğu hallerde; </a:t>
            </a:r>
            <a:br>
              <a:rPr lang="tr-TR" sz="1600" dirty="0"/>
            </a:br>
            <a:r>
              <a:rPr lang="tr-TR" sz="1600" dirty="0"/>
              <a:t>a) Asıl işveren ve alt işveren tarafından ayrı ayrı kurul oluşturulmuş ise, faaliyetlerin yürütülmesi ve kararların uygulanması konusunda iş birliği ve koordinasyon asıl işverence sağlanır. </a:t>
            </a:r>
            <a:br>
              <a:rPr lang="tr-TR" sz="1600" dirty="0"/>
            </a:br>
            <a:r>
              <a:rPr lang="tr-TR" sz="1600" dirty="0"/>
              <a:t>b) Asıl işveren tarafından kurul oluşturulmuş ise, kurul oluşturması gerekmeyen alt işveren, koordinasyonu sağlamak üzere vekâleten yetkili bir temsilci atar. </a:t>
            </a:r>
            <a:br>
              <a:rPr lang="tr-TR" sz="1600" dirty="0"/>
            </a:br>
            <a:r>
              <a:rPr lang="tr-TR" sz="1600" dirty="0"/>
              <a:t>c) İşyerinde kurul oluşturması gerekmeyen asıl işveren, alt işverenin oluşturduğu kurula iş birliği ve koordinasyonu sağlamak üzere vekâleten yetkili bir temsilci atar. </a:t>
            </a:r>
            <a:br>
              <a:rPr lang="tr-TR" sz="1600" dirty="0"/>
            </a:br>
            <a:r>
              <a:rPr lang="tr-TR" sz="1600" dirty="0"/>
              <a:t>ç) Kurul oluşturması gerekmeyen asıl işveren ve alt işverenin toplam çalışan sayısı elliden fazla ise, koordinasyonu asıl işverence yapılmak kaydıyla, asıl işveren ve alt işveren tarafından birlikte bir kurul oluşturulur. </a:t>
            </a:r>
            <a:br>
              <a:rPr lang="tr-TR" sz="1600" dirty="0"/>
            </a:br>
            <a:r>
              <a:rPr lang="tr-TR" sz="1600" dirty="0"/>
              <a:t>(3) Aynı çalışma alanında birden fazla işverenin bulunması ve bu işverenlerce birden fazla kurulun oluşturulması hâlinde işverenler, birbirlerinin çalışmalarını etkileyebilecek kurul kararları hakkında diğer işverenleri bilgilendirir. </a:t>
            </a:r>
            <a:br>
              <a:rPr lang="tr-TR" sz="1600" dirty="0"/>
            </a:br>
            <a:endParaRPr lang="tr-TR" sz="1600" dirty="0"/>
          </a:p>
        </p:txBody>
      </p:sp>
    </p:spTree>
    <p:extLst>
      <p:ext uri="{BB962C8B-B14F-4D97-AF65-F5344CB8AC3E}">
        <p14:creationId xmlns:p14="http://schemas.microsoft.com/office/powerpoint/2010/main" val="1223776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1988840"/>
            <a:ext cx="8029360" cy="3240360"/>
          </a:xfrm>
        </p:spPr>
        <p:txBody>
          <a:bodyPr>
            <a:normAutofit/>
          </a:bodyPr>
          <a:lstStyle/>
          <a:p>
            <a:r>
              <a:rPr lang="tr-TR" sz="1600" b="1" dirty="0"/>
              <a:t>İş sağlığı ve güvenliğinin koordinasyonu </a:t>
            </a:r>
            <a:r>
              <a:rPr lang="tr-TR" sz="1600" b="1" dirty="0" smtClean="0"/>
              <a:t/>
            </a:r>
            <a:br>
              <a:rPr lang="tr-TR" sz="1600" b="1" dirty="0" smtClean="0"/>
            </a:br>
            <a:r>
              <a:rPr lang="tr-TR" sz="1600" dirty="0"/>
              <a:t/>
            </a:r>
            <a:br>
              <a:rPr lang="tr-TR" sz="1600" dirty="0"/>
            </a:br>
            <a:r>
              <a:rPr lang="tr-TR" sz="1600" b="1" dirty="0"/>
              <a:t>MADDE 23 – </a:t>
            </a:r>
            <a:r>
              <a:rPr lang="tr-TR" sz="1600" dirty="0"/>
              <a:t>(1) Aynı çalışma alanını birden fazla işverenin paylaşması durumunda işverenler; iş hijyeni ile iş sağlığı ve güvenliği önlemlerinin uygulanmasında iş birliği yapar, yapılan işin yapısı göz önüne alınarak mesleki risklerin önlenmesi ve bu risklerden </a:t>
            </a:r>
            <a:r>
              <a:rPr lang="tr-TR" sz="1600" dirty="0" err="1"/>
              <a:t>korunulması</a:t>
            </a:r>
            <a:r>
              <a:rPr lang="tr-TR" sz="1600" dirty="0"/>
              <a:t> çalışmalarını koordinasyon içinde yapar, birbirlerini ve çalışan temsilcilerini bu riskler konusunda bilgilendirir. </a:t>
            </a:r>
            <a:r>
              <a:rPr lang="tr-TR" sz="1600" dirty="0" smtClean="0"/>
              <a:t/>
            </a:r>
            <a:br>
              <a:rPr lang="tr-TR" sz="1600" dirty="0" smtClean="0"/>
            </a:br>
            <a:r>
              <a:rPr lang="tr-TR" sz="1600" dirty="0"/>
              <a:t>(2) Birden fazla işyerinin bulunduğu iş merkezleri, iş hanları, sanayi bölgeleri veya siteleri gibi yerlerde, iş sağlığı ve güvenliği konusundaki koordinasyon yönetim tarafından sağlanır. Yönetim, işyerlerinde iş sağlığı ve güvenliği yönünden diğer işyerlerini etkileyecek tehlikeler hususunda gerekli tedbirleri almaları için işverenleri uyarır. Bu uyarılara uymayan işverenleri Bakanlığa bildirir. </a:t>
            </a:r>
          </a:p>
        </p:txBody>
      </p:sp>
    </p:spTree>
    <p:extLst>
      <p:ext uri="{BB962C8B-B14F-4D97-AF65-F5344CB8AC3E}">
        <p14:creationId xmlns:p14="http://schemas.microsoft.com/office/powerpoint/2010/main" val="330679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576" y="2708920"/>
            <a:ext cx="7920880" cy="1292722"/>
          </a:xfrm>
        </p:spPr>
        <p:txBody>
          <a:bodyPr>
            <a:normAutofit/>
          </a:bodyPr>
          <a:lstStyle/>
          <a:p>
            <a:pPr algn="ctr"/>
            <a:r>
              <a:rPr lang="tr-TR" sz="2400" b="1" dirty="0"/>
              <a:t>DÖRDÜNCÜ BÖLÜM </a:t>
            </a:r>
            <a:r>
              <a:rPr lang="tr-TR" sz="2400" dirty="0"/>
              <a:t/>
            </a:r>
            <a:br>
              <a:rPr lang="tr-TR" sz="2400" dirty="0"/>
            </a:br>
            <a:r>
              <a:rPr lang="tr-TR" sz="2400" b="1" dirty="0"/>
              <a:t>Teftiş ve İdari Yaptırımlar </a:t>
            </a:r>
            <a:endParaRPr lang="tr-TR" sz="2400" dirty="0"/>
          </a:p>
        </p:txBody>
      </p:sp>
    </p:spTree>
    <p:extLst>
      <p:ext uri="{BB962C8B-B14F-4D97-AF65-F5344CB8AC3E}">
        <p14:creationId xmlns:p14="http://schemas.microsoft.com/office/powerpoint/2010/main" val="3713682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99392"/>
            <a:ext cx="7772400" cy="1143000"/>
          </a:xfrm>
        </p:spPr>
        <p:txBody>
          <a:bodyPr/>
          <a:lstStyle/>
          <a:p>
            <a:pPr eaLnBrk="1" hangingPunct="1"/>
            <a:r>
              <a:rPr lang="tr-TR" sz="4000" dirty="0" smtClean="0">
                <a:solidFill>
                  <a:srgbClr val="FF3300"/>
                </a:solidFill>
              </a:rPr>
              <a:t>MADDE 17: SÜRELİ FESİH</a:t>
            </a:r>
            <a:endParaRPr lang="en-US" sz="4000" dirty="0" smtClean="0">
              <a:solidFill>
                <a:srgbClr val="FF3300"/>
              </a:solidFill>
            </a:endParaRPr>
          </a:p>
        </p:txBody>
      </p:sp>
      <p:sp>
        <p:nvSpPr>
          <p:cNvPr id="16387" name="Rectangle 3" descr="Rectangle: Click to edit Master text styles&#10;Second level&#10;Third level&#10;Fourth level&#10;Fifth level"/>
          <p:cNvSpPr>
            <a:spLocks noGrp="1" noChangeArrowheads="1"/>
          </p:cNvSpPr>
          <p:nvPr>
            <p:ph idx="1"/>
          </p:nvPr>
        </p:nvSpPr>
        <p:spPr>
          <a:xfrm>
            <a:off x="609600" y="1043608"/>
            <a:ext cx="7772400" cy="4114800"/>
          </a:xfrm>
        </p:spPr>
        <p:txBody>
          <a:bodyPr/>
          <a:lstStyle/>
          <a:p>
            <a:pPr eaLnBrk="1" hangingPunct="1">
              <a:buFont typeface="Wingdings" pitchFamily="2" charset="2"/>
              <a:buNone/>
            </a:pPr>
            <a:r>
              <a:rPr lang="tr-TR" sz="2800" b="1" dirty="0" smtClean="0">
                <a:solidFill>
                  <a:srgbClr val="3333CC"/>
                </a:solidFill>
              </a:rPr>
              <a:t>Sözleşmelerin Feshinden Önce Diğer</a:t>
            </a:r>
          </a:p>
          <a:p>
            <a:pPr eaLnBrk="1" hangingPunct="1">
              <a:buFont typeface="Wingdings" pitchFamily="2" charset="2"/>
              <a:buNone/>
            </a:pPr>
            <a:r>
              <a:rPr lang="tr-TR" sz="2800" b="1" dirty="0" smtClean="0">
                <a:solidFill>
                  <a:srgbClr val="3333CC"/>
                </a:solidFill>
              </a:rPr>
              <a:t>Tarafa Bildirmek Gerekli midir?</a:t>
            </a:r>
          </a:p>
          <a:p>
            <a:pPr eaLnBrk="1" hangingPunct="1">
              <a:buFont typeface="Wingdings" pitchFamily="2" charset="2"/>
              <a:buNone/>
            </a:pPr>
            <a:r>
              <a:rPr lang="tr-TR" sz="2000" dirty="0" smtClean="0">
                <a:solidFill>
                  <a:srgbClr val="3333CC"/>
                </a:solidFill>
              </a:rPr>
              <a:t>Belirsiz süreli iş sözleşmelerinin feshinden önce durumun kanunda</a:t>
            </a:r>
          </a:p>
          <a:p>
            <a:pPr eaLnBrk="1" hangingPunct="1">
              <a:buFont typeface="Wingdings" pitchFamily="2" charset="2"/>
              <a:buNone/>
            </a:pPr>
            <a:r>
              <a:rPr lang="tr-TR" sz="2000" dirty="0" smtClean="0">
                <a:solidFill>
                  <a:srgbClr val="3333CC"/>
                </a:solidFill>
              </a:rPr>
              <a:t> belirtilen sürelerle diğer tarafa bildirilmesi gerekir.</a:t>
            </a: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r>
              <a:rPr lang="tr-TR" sz="2000" b="1" dirty="0" smtClean="0">
                <a:solidFill>
                  <a:srgbClr val="3333CC"/>
                </a:solidFill>
              </a:rPr>
              <a:t>Kanunda belirtilen süreler;</a:t>
            </a:r>
          </a:p>
          <a:p>
            <a:pPr eaLnBrk="1" hangingPunct="1"/>
            <a:r>
              <a:rPr lang="tr-TR" sz="2000" dirty="0" smtClean="0">
                <a:solidFill>
                  <a:srgbClr val="3333CC"/>
                </a:solidFill>
              </a:rPr>
              <a:t>0-6 ay için iki hafta</a:t>
            </a:r>
          </a:p>
          <a:p>
            <a:pPr eaLnBrk="1" hangingPunct="1"/>
            <a:r>
              <a:rPr lang="tr-TR" sz="2000" dirty="0" smtClean="0">
                <a:solidFill>
                  <a:srgbClr val="3333CC"/>
                </a:solidFill>
              </a:rPr>
              <a:t>6 ay-1.5 yıl için dört hafta</a:t>
            </a:r>
          </a:p>
          <a:p>
            <a:pPr eaLnBrk="1" hangingPunct="1"/>
            <a:r>
              <a:rPr lang="tr-TR" sz="2000" dirty="0" smtClean="0">
                <a:solidFill>
                  <a:srgbClr val="3333CC"/>
                </a:solidFill>
              </a:rPr>
              <a:t>1.5 yıl-3 yıl için altı hafta</a:t>
            </a:r>
          </a:p>
          <a:p>
            <a:pPr eaLnBrk="1" hangingPunct="1"/>
            <a:r>
              <a:rPr lang="tr-TR" sz="2000" dirty="0" smtClean="0">
                <a:solidFill>
                  <a:srgbClr val="3333CC"/>
                </a:solidFill>
              </a:rPr>
              <a:t>3 yıl ve üzeri için sekiz hafta</a:t>
            </a:r>
          </a:p>
          <a:p>
            <a:pPr eaLnBrk="1" hangingPunct="1">
              <a:buFont typeface="Wingdings" pitchFamily="2" charset="2"/>
              <a:buNone/>
            </a:pPr>
            <a:r>
              <a:rPr lang="tr-TR" sz="2000" dirty="0" smtClean="0">
                <a:solidFill>
                  <a:srgbClr val="3333CC"/>
                </a:solidFill>
              </a:rPr>
              <a:t> Belirli süreli iş sözleşmelerinde önceden bildirim yapmaya gerek</a:t>
            </a:r>
          </a:p>
          <a:p>
            <a:pPr eaLnBrk="1" hangingPunct="1">
              <a:buNone/>
            </a:pPr>
            <a:r>
              <a:rPr lang="tr-TR" sz="2000" dirty="0" smtClean="0">
                <a:solidFill>
                  <a:srgbClr val="3333CC"/>
                </a:solidFill>
              </a:rPr>
              <a:t>yoktur.</a:t>
            </a:r>
            <a:r>
              <a:rPr lang="tr-TR" sz="2000" dirty="0"/>
              <a:t> </a:t>
            </a:r>
            <a:endParaRPr lang="tr-TR" sz="2000" dirty="0" smtClean="0"/>
          </a:p>
          <a:p>
            <a:pPr eaLnBrk="1" hangingPunct="1">
              <a:buNone/>
            </a:pPr>
            <a:r>
              <a:rPr lang="tr-TR" sz="2000" dirty="0" smtClean="0"/>
              <a:t>Fesih </a:t>
            </a:r>
            <a:r>
              <a:rPr lang="tr-TR" sz="2000" dirty="0"/>
              <a:t>hakkının kötüye kullanılarak sona erdirildiği durumlarda işçiye bildirim süresinin üç katı tutarında tazminat ödenir</a:t>
            </a:r>
            <a:endParaRPr lang="tr-TR" sz="20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1600" i="1" dirty="0" smtClean="0">
              <a:solidFill>
                <a:schemeClr val="tx2"/>
              </a:solidFill>
            </a:endParaRPr>
          </a:p>
        </p:txBody>
      </p:sp>
    </p:spTree>
  </p:cSld>
  <p:clrMapOvr>
    <a:masterClrMapping/>
  </p:clrMapOvr>
  <p:timing>
    <p:tnLst>
      <p:par>
        <p:cT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908720"/>
            <a:ext cx="7813336" cy="4965130"/>
          </a:xfrm>
        </p:spPr>
        <p:txBody>
          <a:bodyPr>
            <a:normAutofit/>
          </a:bodyPr>
          <a:lstStyle/>
          <a:p>
            <a:r>
              <a:rPr lang="tr-TR" sz="1600" b="1" dirty="0"/>
              <a:t>Teftiş, inceleme, araştırma, müfettişin yetki, yükümlülük ve sorumluluğu </a:t>
            </a:r>
            <a:r>
              <a:rPr lang="tr-TR" sz="1600" b="1" dirty="0" smtClean="0"/>
              <a:t/>
            </a:r>
            <a:br>
              <a:rPr lang="tr-TR" sz="1600" b="1" dirty="0" smtClean="0"/>
            </a:br>
            <a:r>
              <a:rPr lang="tr-TR" sz="1600" dirty="0"/>
              <a:t/>
            </a:r>
            <a:br>
              <a:rPr lang="tr-TR" sz="1600" dirty="0"/>
            </a:br>
            <a:r>
              <a:rPr lang="tr-TR" sz="1600" b="1" dirty="0"/>
              <a:t>MADDE 24 – </a:t>
            </a:r>
            <a:r>
              <a:rPr lang="tr-TR" sz="1600" dirty="0"/>
              <a:t>(1) Bu Kanun hükümlerinin uygulanmasının izlenmesi ve teftişi, iş sağlığı ve güvenliği yönünden teftiş yapmaya yetkili Bakanlık iş müfettişlerince yapılır. Bu Kanun kapsamında yapılacak teftiş ve incelemelerde, 4857 sayılı Kanunun 92, 93, 96, 97 ve 107 </a:t>
            </a:r>
            <a:r>
              <a:rPr lang="tr-TR" sz="1600" dirty="0" err="1"/>
              <a:t>nci</a:t>
            </a:r>
            <a:r>
              <a:rPr lang="tr-TR" sz="1600" dirty="0"/>
              <a:t> maddeleri uygulanır. </a:t>
            </a:r>
            <a:br>
              <a:rPr lang="tr-TR" sz="1600" dirty="0"/>
            </a:br>
            <a:r>
              <a:rPr lang="tr-TR" sz="1600" dirty="0"/>
              <a:t>(2) Bakanlık, işyerlerinde iş sağlığı ve güvenliği konularında ölçüm, inceleme ve araştırma yapmaya, bu amaçla numune almaya ve eğitim kurumları ile ortak sağlık ve güvenlik birimlerinde kontrol ve denetim yapmaya yetkilidir. Bu konularda yetkilendirilenler mümkün olduğu kadar işi aksatmamak, işverenin ve işyerinin meslek sırları ile gördükleri ve öğrendikleri hususları tamamen gizli tutmakla yükümlüdür. Kontrol ve denetimin usul ve esasları Bakanlıkça düzenlenir. </a:t>
            </a:r>
            <a:br>
              <a:rPr lang="tr-TR" sz="1600" dirty="0"/>
            </a:br>
            <a:r>
              <a:rPr lang="tr-TR" sz="1600" dirty="0"/>
              <a:t>(3) Askeri işyerleriyle yurt güvenliği için gerekli maddeler üretilen işyerlerinin denetim ve teftişi konusu ve sonuçlarına ait işlemler, Millî Savunma Bakanlığı ve Bakanlıkça birlikte hazırlanacak yönetmeliğe göre yürütülür. </a:t>
            </a:r>
          </a:p>
        </p:txBody>
      </p:sp>
    </p:spTree>
    <p:extLst>
      <p:ext uri="{BB962C8B-B14F-4D97-AF65-F5344CB8AC3E}">
        <p14:creationId xmlns:p14="http://schemas.microsoft.com/office/powerpoint/2010/main" val="232901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188640"/>
            <a:ext cx="8066856" cy="6336704"/>
          </a:xfrm>
        </p:spPr>
        <p:txBody>
          <a:bodyPr>
            <a:normAutofit/>
          </a:bodyPr>
          <a:lstStyle/>
          <a:p>
            <a:r>
              <a:rPr lang="tr-TR" sz="1600" b="1" dirty="0"/>
              <a:t>İşin durdurulması </a:t>
            </a:r>
            <a:r>
              <a:rPr lang="tr-TR" sz="1600" b="1" dirty="0" smtClean="0"/>
              <a:t/>
            </a:r>
            <a:br>
              <a:rPr lang="tr-TR" sz="1600" b="1" dirty="0" smtClean="0"/>
            </a:br>
            <a:r>
              <a:rPr lang="tr-TR" sz="1600" dirty="0"/>
              <a:t/>
            </a:r>
            <a:br>
              <a:rPr lang="tr-TR" sz="1600" dirty="0"/>
            </a:br>
            <a:r>
              <a:rPr lang="tr-TR" sz="1600" b="1" dirty="0"/>
              <a:t>MADDE 25 – </a:t>
            </a:r>
            <a:r>
              <a:rPr lang="tr-TR" sz="1600" dirty="0"/>
              <a:t>(1) İşyerindeki bina ve eklentilerde, çalışma yöntem ve şekillerinde veya iş ekipmanlarında çalışanlar için hayati tehlike oluşturan bir husus tespit edildiğinde; bu tehlike giderilinceye kadar, hayati tehlikenin niteliği ve bu tehlikeden doğabilecek riskin etkileyebileceği alan ile çalışanlar dikkate alınarak, işyerinin bir bölümünde veya tamamında iş durdurulur. Ayrıca çok tehlikeli sınıfta yer alan maden, metal ve yapı işleri ile tehlikeli kimyasallarla çalışılan işlerin yapıldığı veya büyük endüstriyel kazaların olabileceği işyerlerinde, risk değerlendirmesi yapılmamış olması durumunda iş durdurulur. </a:t>
            </a:r>
            <a:br>
              <a:rPr lang="tr-TR" sz="1600" dirty="0"/>
            </a:br>
            <a:r>
              <a:rPr lang="tr-TR" sz="1600" dirty="0"/>
              <a:t>(2) İş sağlığı ve güvenliği bakımından teftişe yetkili üç iş müfettişinden oluşan heyet, iş sağlığı ve güvenliği bakımından teftişe yetkili iş müfettişinin tespiti üzerine gerekli incelemeleri yaparak, tespit tarihinden itibaren iki gün içerisinde işin durdurulmasına karar verebilir. Ancak tespit edilen hususun acil müdahaleyi gerektirmesi hâlinde; tespiti yapan iş müfettişi, heyet tarafından karar alınıncaya kadar geçerli olmak kaydıyla işi durdurur. </a:t>
            </a:r>
            <a:br>
              <a:rPr lang="tr-TR" sz="1600" dirty="0"/>
            </a:br>
            <a:r>
              <a:rPr lang="tr-TR" sz="1600" dirty="0"/>
              <a:t>(3) İşin durdurulması kararı, ilgili mülki idare amirine ve işyeri dosyasının bulunduğu Çalışma ve İş Kurumu il müdürlüğüne bir gün içinde gönderilir. İşin durdurulması kararı, mülki idare amiri tarafından kolluk kuvvetleri marifetiyle </a:t>
            </a:r>
            <a:r>
              <a:rPr lang="tr-TR" sz="1600" dirty="0" err="1"/>
              <a:t>yirmidört</a:t>
            </a:r>
            <a:r>
              <a:rPr lang="tr-TR" sz="1600" dirty="0"/>
              <a:t> saat içinde yerine getirilir. Ancak, tespit edilen hususun acil müdahaleyi gerektirmesi nedeniyle verilen işin durdurulması kararı, mülki idare amiri tarafından kolluk kuvvetleri marifetiyle aynı gün yerine getirilir. </a:t>
            </a:r>
          </a:p>
        </p:txBody>
      </p:sp>
    </p:spTree>
    <p:extLst>
      <p:ext uri="{BB962C8B-B14F-4D97-AF65-F5344CB8AC3E}">
        <p14:creationId xmlns:p14="http://schemas.microsoft.com/office/powerpoint/2010/main" val="255200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1484784"/>
            <a:ext cx="7994848" cy="4821114"/>
          </a:xfrm>
        </p:spPr>
        <p:txBody>
          <a:bodyPr>
            <a:normAutofit/>
          </a:bodyPr>
          <a:lstStyle/>
          <a:p>
            <a:r>
              <a:rPr lang="tr-TR" sz="1600" dirty="0"/>
              <a:t>(4) İşveren, yerine getirildiği tarihten itibaren altı iş günü içinde, yetkili iş mahkemesinde işin durdurulması kararına itiraz edebilir. İtiraz, işin durdurulması kararının uygulanmasını etkilemez. Mahkeme itirazı öncelikle görüşür ve altı iş günü içinde karara bağlar. Mahkeme kararı kesindir. </a:t>
            </a:r>
            <a:br>
              <a:rPr lang="tr-TR" sz="1600" dirty="0"/>
            </a:br>
            <a:r>
              <a:rPr lang="tr-TR" sz="1600" dirty="0"/>
              <a:t>(5) İşverenin işin durdurulmasını gerektiren hususların giderildiğini Bakanlığa yazılı olarak bildirmesi hâlinde, en geç yedi gün içinde işyerinde inceleme yapılarak işverenin talebi sonuçlandırılır. </a:t>
            </a:r>
            <a:br>
              <a:rPr lang="tr-TR" sz="1600" dirty="0"/>
            </a:br>
            <a:r>
              <a:rPr lang="tr-TR" sz="1600" dirty="0"/>
              <a:t>(6) İşveren, işin durdurulması sebebiyle işsiz kalan çalışanlara ücretlerini ödemekle veya ücretlerinde bir düşüklük olmamak üzere meslek veya durumlarına göre başka bir iş vermekle yükümlüdür. </a:t>
            </a:r>
            <a:br>
              <a:rPr lang="tr-TR" sz="1600" dirty="0"/>
            </a:br>
            <a:r>
              <a:rPr lang="tr-TR" sz="1600" dirty="0"/>
              <a:t>(7) </a:t>
            </a:r>
            <a:r>
              <a:rPr lang="tr-TR" sz="1600" b="1" dirty="0"/>
              <a:t>(Ek: 4/4/2015-6645/2 </a:t>
            </a:r>
            <a:r>
              <a:rPr lang="tr-TR" sz="1600" b="1" dirty="0" err="1"/>
              <a:t>md.</a:t>
            </a:r>
            <a:r>
              <a:rPr lang="tr-TR" sz="1600" b="1" dirty="0"/>
              <a:t>) </a:t>
            </a:r>
            <a:r>
              <a:rPr lang="tr-TR" sz="1600" dirty="0"/>
              <a:t>Çok tehlikeli sınıfta yer alan ve ihale ile alınan işlerde; teknolojik gelişme, iş gücü kapasitesinin artırılması, üretim metotlarında yenilik gibi bir kısım unsurlar sağlanmadan üretim ve/veya imalat planlarına, iş programlarına aykırı hareket edilerek üretim zorlaması nedeniyle hayati tehlike oluşturacak şekilde çalışma biçimleri, işin durdurulma sebebi sayılır. </a:t>
            </a:r>
            <a:br>
              <a:rPr lang="tr-TR" sz="1600" dirty="0"/>
            </a:br>
            <a:r>
              <a:rPr lang="tr-TR" sz="1600" dirty="0"/>
              <a:t>(8) </a:t>
            </a:r>
            <a:r>
              <a:rPr lang="tr-TR" sz="1600" b="1" dirty="0"/>
              <a:t>(Ek: 4/4/2015-6645/2 </a:t>
            </a:r>
            <a:r>
              <a:rPr lang="tr-TR" sz="1600" b="1" dirty="0" err="1"/>
              <a:t>md.</a:t>
            </a:r>
            <a:r>
              <a:rPr lang="tr-TR" sz="1600" b="1" dirty="0"/>
              <a:t>) </a:t>
            </a:r>
            <a:r>
              <a:rPr lang="tr-TR" sz="1600" dirty="0"/>
              <a:t>İşyerinde durdurulan işlerde izinsiz çalışma yaptıran işveren veya işveren vekillerine üç yıldan beş yıla kadar hapis cezası verilir. </a:t>
            </a:r>
          </a:p>
        </p:txBody>
      </p:sp>
    </p:spTree>
    <p:extLst>
      <p:ext uri="{BB962C8B-B14F-4D97-AF65-F5344CB8AC3E}">
        <p14:creationId xmlns:p14="http://schemas.microsoft.com/office/powerpoint/2010/main" val="53014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2420888"/>
            <a:ext cx="7922840" cy="1580754"/>
          </a:xfrm>
        </p:spPr>
        <p:txBody>
          <a:bodyPr>
            <a:normAutofit/>
          </a:bodyPr>
          <a:lstStyle/>
          <a:p>
            <a:pPr algn="ctr"/>
            <a:r>
              <a:rPr lang="es-ES" sz="2400" b="1" dirty="0"/>
              <a:t>İdari para cezaları ve uygulanması </a:t>
            </a:r>
            <a:r>
              <a:rPr lang="es-ES" sz="2400" dirty="0"/>
              <a:t/>
            </a:r>
            <a:br>
              <a:rPr lang="es-ES" sz="2400" dirty="0"/>
            </a:br>
            <a:r>
              <a:rPr lang="tr-TR" sz="2400" b="1" dirty="0"/>
              <a:t>MADDE </a:t>
            </a:r>
            <a:r>
              <a:rPr lang="tr-TR" sz="2400" b="1" dirty="0" smtClean="0"/>
              <a:t>26</a:t>
            </a:r>
            <a:endParaRPr lang="tr-TR" sz="2400" dirty="0"/>
          </a:p>
        </p:txBody>
      </p:sp>
    </p:spTree>
    <p:extLst>
      <p:ext uri="{BB962C8B-B14F-4D97-AF65-F5344CB8AC3E}">
        <p14:creationId xmlns:p14="http://schemas.microsoft.com/office/powerpoint/2010/main" val="1897488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p:cNvSpPr>
          <p:nvPr>
            <p:ph idx="1"/>
          </p:nvPr>
        </p:nvSpPr>
        <p:spPr>
          <a:xfrm>
            <a:off x="395288" y="1773238"/>
            <a:ext cx="8424862" cy="3529012"/>
          </a:xfrm>
        </p:spPr>
        <p:txBody>
          <a:bodyPr>
            <a:normAutofit fontScale="92500" lnSpcReduction="10000"/>
          </a:bodyPr>
          <a:lstStyle/>
          <a:p>
            <a:pPr algn="ctr">
              <a:buClr>
                <a:schemeClr val="tx1"/>
              </a:buClr>
              <a:buFont typeface="Arial" charset="0"/>
              <a:buNone/>
            </a:pPr>
            <a:r>
              <a:rPr lang="tr-TR" sz="6000" dirty="0" smtClean="0">
                <a:solidFill>
                  <a:srgbClr val="800000"/>
                </a:solidFill>
                <a:latin typeface="Forte" panose="03060902040502070203" pitchFamily="66" charset="0"/>
              </a:rPr>
              <a:t>ÖNLEMEK </a:t>
            </a:r>
          </a:p>
          <a:p>
            <a:pPr algn="ctr">
              <a:buClr>
                <a:schemeClr val="tx1"/>
              </a:buClr>
              <a:buFont typeface="Arial" charset="0"/>
              <a:buNone/>
            </a:pPr>
            <a:r>
              <a:rPr lang="tr-TR" sz="6000" dirty="0" smtClean="0">
                <a:solidFill>
                  <a:srgbClr val="800000"/>
                </a:solidFill>
                <a:latin typeface="Forte" panose="03060902040502070203" pitchFamily="66" charset="0"/>
              </a:rPr>
              <a:t>ÖDEMEKTEN </a:t>
            </a:r>
          </a:p>
          <a:p>
            <a:pPr algn="ctr">
              <a:buClr>
                <a:schemeClr val="tx1"/>
              </a:buClr>
              <a:buFont typeface="Arial" charset="0"/>
              <a:buNone/>
            </a:pPr>
            <a:r>
              <a:rPr lang="tr-TR" sz="6000" dirty="0" smtClean="0">
                <a:solidFill>
                  <a:srgbClr val="800000"/>
                </a:solidFill>
                <a:latin typeface="Forte" panose="03060902040502070203" pitchFamily="66" charset="0"/>
              </a:rPr>
              <a:t>DAHA UCUZ ve KOLAYDIR.</a:t>
            </a:r>
            <a:endParaRPr lang="tr-TR" b="1" dirty="0" smtClean="0">
              <a:solidFill>
                <a:srgbClr val="800000"/>
              </a:solidFill>
              <a:latin typeface="Forte" panose="03060902040502070203" pitchFamily="66" charset="0"/>
            </a:endParaRPr>
          </a:p>
        </p:txBody>
      </p:sp>
    </p:spTree>
    <p:extLst>
      <p:ext uri="{BB962C8B-B14F-4D97-AF65-F5344CB8AC3E}">
        <p14:creationId xmlns:p14="http://schemas.microsoft.com/office/powerpoint/2010/main" val="1332347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8915">
                                            <p:txEl>
                                              <p:pRg st="0" end="0"/>
                                            </p:txEl>
                                          </p:spTgt>
                                        </p:tgtEl>
                                      </p:cBhvr>
                                    </p:animEffect>
                                    <p:animScale>
                                      <p:cBhvr>
                                        <p:cTn id="7" dur="250" autoRev="1" fill="hold"/>
                                        <p:tgtEl>
                                          <p:spTgt spid="38915">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38915">
                                            <p:txEl>
                                              <p:pRg st="1" end="1"/>
                                            </p:txEl>
                                          </p:spTgt>
                                        </p:tgtEl>
                                      </p:cBhvr>
                                    </p:animEffect>
                                    <p:animScale>
                                      <p:cBhvr>
                                        <p:cTn id="12" dur="250" autoRev="1" fill="hold"/>
                                        <p:tgtEl>
                                          <p:spTgt spid="38915">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38915">
                                            <p:txEl>
                                              <p:pRg st="2" end="2"/>
                                            </p:txEl>
                                          </p:spTgt>
                                        </p:tgtEl>
                                      </p:cBhvr>
                                    </p:animEffect>
                                    <p:animScale>
                                      <p:cBhvr>
                                        <p:cTn id="17" dur="250" autoRev="1" fill="hold"/>
                                        <p:tgtEl>
                                          <p:spTgt spid="38915">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TEMİZLİK VE BAKIM HİZMETLERİ ÇALIŞANLARININ</a:t>
            </a:r>
            <a:r>
              <a:rPr lang="tr-TR" dirty="0"/>
              <a:t/>
            </a:r>
            <a:br>
              <a:rPr lang="tr-TR" dirty="0"/>
            </a:br>
            <a:r>
              <a:rPr lang="tr-TR" b="1" dirty="0"/>
              <a:t>İŞ SAĞLIĞI VE GÜVENLİĞİ ÇALIŞMALARI</a:t>
            </a:r>
            <a:r>
              <a:rPr lang="tr-TR" dirty="0"/>
              <a:t/>
            </a:r>
            <a:br>
              <a:rPr lang="tr-TR" dirty="0"/>
            </a:br>
            <a:endParaRPr lang="tr-TR" dirty="0"/>
          </a:p>
        </p:txBody>
      </p:sp>
    </p:spTree>
    <p:extLst>
      <p:ext uri="{BB962C8B-B14F-4D97-AF65-F5344CB8AC3E}">
        <p14:creationId xmlns:p14="http://schemas.microsoft.com/office/powerpoint/2010/main" val="1553381227"/>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7001" y="1847850"/>
            <a:ext cx="7231459" cy="3442817"/>
          </a:xfrm>
        </p:spPr>
        <p:txBody>
          <a:bodyPr/>
          <a:lstStyle/>
          <a:p>
            <a:r>
              <a:rPr lang="tr-TR" sz="1500" b="1" dirty="0"/>
              <a:t>Temizlik işleri yapıldığı yere göre farklı aktiviteler gerektirebilir. Ofis, okul, otel ve restoran, hastane, evler, endüstriyel alanların temizliği bunlara örnek olarak verilebilir. Temizlik işi çok farklı görevler içerdiği için çalışanlar potansiyel olarak çeşitli kimyasal, fiziksel, biyolojik, ergonomik ve </a:t>
            </a:r>
            <a:r>
              <a:rPr lang="tr-TR" sz="1500" b="1" dirty="0" err="1"/>
              <a:t>psikososyal</a:t>
            </a:r>
            <a:r>
              <a:rPr lang="tr-TR" sz="1500" b="1" dirty="0"/>
              <a:t> risklere maruz kalmaktadır. Riskler, çalışan tarafından yapılan işlere, işin yapılış şekline ve işin yapıldığı yere bağlıdır. Temizlik işi çoğu zaman normal çalışma saatleri dışında yapılmaktadır. Sabah erken saatte, mesai sonrası akşam veya gece saatlerinde, tam zamanlı işin oluşabilmesi için bölünmüş farklı vardiyaların birleşimi zamanlarda yapılabilmektedir. Genel olarak yoğun iş gücü ve çoğunlukla yalnız çalışma gerektirir. İşveren ve müşterinin artan esneklik ve verimlilik istekleri karşısında temizlik çalışanları çoğunlukla ağır iş yükü ile karşılaşmaktadırlar.</a:t>
            </a:r>
          </a:p>
          <a:p>
            <a:endParaRPr lang="tr-TR" dirty="0"/>
          </a:p>
        </p:txBody>
      </p:sp>
    </p:spTree>
    <p:extLst>
      <p:ext uri="{BB962C8B-B14F-4D97-AF65-F5344CB8AC3E}">
        <p14:creationId xmlns:p14="http://schemas.microsoft.com/office/powerpoint/2010/main" val="2020841557"/>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TEMİZLİKTE KİMYASAL TEHLİKELER </a:t>
            </a:r>
            <a:br>
              <a:rPr lang="tr-TR" dirty="0"/>
            </a:br>
            <a:endParaRPr lang="tr-TR" dirty="0"/>
          </a:p>
        </p:txBody>
      </p:sp>
      <p:sp>
        <p:nvSpPr>
          <p:cNvPr id="3" name="İçerik Yer Tutucusu 2"/>
          <p:cNvSpPr>
            <a:spLocks noGrp="1"/>
          </p:cNvSpPr>
          <p:nvPr>
            <p:ph idx="1"/>
          </p:nvPr>
        </p:nvSpPr>
        <p:spPr/>
        <p:txBody>
          <a:bodyPr/>
          <a:lstStyle/>
          <a:p>
            <a:r>
              <a:rPr lang="tr-TR" sz="1500" b="1" dirty="0"/>
              <a:t>Temizlik çalışanları, toz ve kirlerin çıkarılmasını kolaylaştırmak ya da dezenfeksiyonu için birçok farklı temizlik maddesi kullanırlar, bu maddeler kimyasal tehlikenin kaynağını oluşturmaktadır.</a:t>
            </a:r>
          </a:p>
          <a:p>
            <a:r>
              <a:rPr lang="tr-TR" sz="1500" b="1" dirty="0" err="1"/>
              <a:t>Maruziyet</a:t>
            </a:r>
            <a:r>
              <a:rPr lang="tr-TR" sz="1500" b="1" dirty="0"/>
              <a:t> düzeyi, kullanılan ürünlerin türüne; maruz kalım süresi ve sıklığı ile maruz kalınan miktara; uygulama şekline; temizlik çalışanının solunum hızına; temizlik esnasında ve sonrasında havalandırmanın verimlilik düzeyine ve </a:t>
            </a:r>
            <a:r>
              <a:rPr lang="tr-TR" sz="1500" b="1" dirty="0" err="1"/>
              <a:t>maruziyetin</a:t>
            </a:r>
            <a:r>
              <a:rPr lang="tr-TR" sz="1500" b="1" dirty="0"/>
              <a:t> ortadan kaldırılması ya da sınırlandırılması için koruyucu önlemlerin kullanımına bağlıdır. </a:t>
            </a:r>
          </a:p>
          <a:p>
            <a:endParaRPr lang="tr-TR" dirty="0"/>
          </a:p>
        </p:txBody>
      </p:sp>
    </p:spTree>
    <p:extLst>
      <p:ext uri="{BB962C8B-B14F-4D97-AF65-F5344CB8AC3E}">
        <p14:creationId xmlns:p14="http://schemas.microsoft.com/office/powerpoint/2010/main" val="4008327316"/>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1800" b="1" dirty="0"/>
              <a:t>Örneğin; asitler veya bazlar gibi bazı kimyasallar düşük konsantrasyonlarda tahriş edici, yüksek konsantrasyonlarda aşındırıcı özelliklere sahip olabilirler. Bazı kimyasallar, yeterli havalandırma olmadığında, eğer fazla püskürtülürse veya örneğin sıcak yüzeylere püskürtülürse solunum problemlerine sebep olabilirler. Bazı temizlik maddelerinin içerdiği kimyasallar yanıcı veya patlayıcı olabilir. Bazı ürünlerin yanlış kullanımı (örneğin aşırı doz, farklı ürünlerin güvensiz bir şekilde karıştırılması, uygunsuz temizleme yöntemleri) temizlik çalışanlarının risklerini artırabilir . </a:t>
            </a:r>
          </a:p>
          <a:p>
            <a:endParaRPr lang="tr-TR" dirty="0"/>
          </a:p>
        </p:txBody>
      </p:sp>
    </p:spTree>
    <p:extLst>
      <p:ext uri="{BB962C8B-B14F-4D97-AF65-F5344CB8AC3E}">
        <p14:creationId xmlns:p14="http://schemas.microsoft.com/office/powerpoint/2010/main" val="779834066"/>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100" b="1" dirty="0"/>
              <a:t>Ayrıca temizlik çalışanları, normal mesai saatleri dışında çalıştığında (örneğin açılış saatinden önce ya da kapanış saatinden sonra) havalandırma, </a:t>
            </a:r>
            <a:r>
              <a:rPr lang="tr-TR" sz="2100" b="1" dirty="0" err="1"/>
              <a:t>aspirasyon</a:t>
            </a:r>
            <a:r>
              <a:rPr lang="tr-TR" sz="2100" b="1" dirty="0"/>
              <a:t> veya klima sistemleri kapalı olabilir ve çalışma alanlarındaki yenilenmeyen hava kimyasal maddelere </a:t>
            </a:r>
            <a:r>
              <a:rPr lang="tr-TR" sz="2100" b="1" dirty="0" err="1"/>
              <a:t>maruziyeti</a:t>
            </a:r>
            <a:r>
              <a:rPr lang="tr-TR" sz="2100" b="1" dirty="0"/>
              <a:t> arttırabilir.</a:t>
            </a:r>
          </a:p>
          <a:p>
            <a:r>
              <a:rPr lang="tr-TR" sz="2100" b="1" dirty="0"/>
              <a:t>Kullanılan temizlik ürünlerine ek olarak, çalışanın ortadan kaldırmayı amaçladığı kirin kendisi kimyasal ya da biyolojik tehlike kaynağı olabilir.</a:t>
            </a:r>
          </a:p>
          <a:p>
            <a:endParaRPr lang="tr-TR" dirty="0"/>
          </a:p>
        </p:txBody>
      </p:sp>
    </p:spTree>
    <p:extLst>
      <p:ext uri="{BB962C8B-B14F-4D97-AF65-F5344CB8AC3E}">
        <p14:creationId xmlns:p14="http://schemas.microsoft.com/office/powerpoint/2010/main" val="2927520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z="4000" smtClean="0">
                <a:solidFill>
                  <a:srgbClr val="FF3300"/>
                </a:solidFill>
              </a:rPr>
              <a:t>MADDE 18 : FESHİN GEÇERLİ SEBEBE DAYANDIRILMASI</a:t>
            </a:r>
            <a:endParaRPr lang="en-US" sz="4000" smtClean="0">
              <a:solidFill>
                <a:srgbClr val="FF3300"/>
              </a:solidFill>
            </a:endParaRPr>
          </a:p>
        </p:txBody>
      </p:sp>
      <p:sp>
        <p:nvSpPr>
          <p:cNvPr id="1741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sz="2800" b="1" dirty="0" smtClean="0">
                <a:solidFill>
                  <a:srgbClr val="3333CC"/>
                </a:solidFill>
              </a:rPr>
              <a:t>Personelin İhbar Süresine Ait Ücreti ve</a:t>
            </a:r>
          </a:p>
          <a:p>
            <a:pPr eaLnBrk="1" hangingPunct="1">
              <a:buFont typeface="Wingdings" pitchFamily="2" charset="2"/>
              <a:buNone/>
            </a:pPr>
            <a:r>
              <a:rPr lang="tr-TR" sz="2800" b="1" dirty="0" smtClean="0">
                <a:solidFill>
                  <a:srgbClr val="3333CC"/>
                </a:solidFill>
              </a:rPr>
              <a:t>Kıdem Tazminatını Ödeyerek İş Akdini</a:t>
            </a:r>
          </a:p>
          <a:p>
            <a:pPr eaLnBrk="1" hangingPunct="1">
              <a:buFont typeface="Wingdings" pitchFamily="2" charset="2"/>
              <a:buNone/>
            </a:pPr>
            <a:r>
              <a:rPr lang="tr-TR" sz="2800" b="1" dirty="0" smtClean="0">
                <a:solidFill>
                  <a:srgbClr val="3333CC"/>
                </a:solidFill>
              </a:rPr>
              <a:t>Feshetmek Yeterli midir?</a:t>
            </a: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en-US" sz="1600" b="1" i="1" dirty="0" smtClean="0">
              <a:solidFill>
                <a:schemeClr val="tx2"/>
              </a:solidFill>
            </a:endParaRPr>
          </a:p>
        </p:txBody>
      </p:sp>
    </p:spTree>
  </p:cSld>
  <p:clrMapOvr>
    <a:masterClrMapping/>
  </p:clrMapOvr>
  <p:timing>
    <p:tnLst>
      <p:par>
        <p:cT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Temizleme İşleminde Üretilen Kimyasallara Maruz Kalma</a:t>
            </a:r>
            <a:r>
              <a:rPr lang="tr-TR" dirty="0"/>
              <a:t/>
            </a:r>
            <a:br>
              <a:rPr lang="tr-TR" dirty="0"/>
            </a:br>
            <a:endParaRPr lang="tr-TR" dirty="0"/>
          </a:p>
        </p:txBody>
      </p:sp>
      <p:sp>
        <p:nvSpPr>
          <p:cNvPr id="3" name="İçerik Yer Tutucusu 2"/>
          <p:cNvSpPr>
            <a:spLocks noGrp="1"/>
          </p:cNvSpPr>
          <p:nvPr>
            <p:ph idx="1"/>
          </p:nvPr>
        </p:nvSpPr>
        <p:spPr/>
        <p:txBody>
          <a:bodyPr/>
          <a:lstStyle/>
          <a:p>
            <a:r>
              <a:rPr lang="tr-TR" b="1" dirty="0"/>
              <a:t>Temizlik esnasında, bazen toz ile solunan havanın önemli düzeyde karışması temizlik çalışanları ve bina kullanıcılarının sağlık sorunlarına sebep olmaktadır</a:t>
            </a:r>
          </a:p>
          <a:p>
            <a:r>
              <a:rPr lang="tr-TR" b="1" dirty="0"/>
              <a:t>Toz parçacıklarının </a:t>
            </a:r>
            <a:r>
              <a:rPr lang="tr-TR" b="1" dirty="0" err="1"/>
              <a:t>toksikolojik</a:t>
            </a:r>
            <a:r>
              <a:rPr lang="tr-TR" b="1" dirty="0"/>
              <a:t> özellikleri, tozun içerisinde bulunabilen yüzlerce kimyasal ve biyolojik aktif bileşenler tarafından etkilenmektedir. Bu aktif bileşenler tozun yeniden askıya alınmasından sonra ciltle teması ve cilt üzerinde çökmesi, gözdeki </a:t>
            </a:r>
            <a:r>
              <a:rPr lang="tr-TR" b="1" dirty="0" err="1"/>
              <a:t>mukozal</a:t>
            </a:r>
            <a:r>
              <a:rPr lang="tr-TR" b="1" dirty="0"/>
              <a:t> zarlar yoluyla emilimi, akciğerde soluk almadan sonraki fagositoz ve lenf sistemi içerisinde birikimi, yutma veya sindirim sonrası gibi çeşitli </a:t>
            </a:r>
            <a:r>
              <a:rPr lang="tr-TR" b="1" dirty="0" err="1"/>
              <a:t>maruziyet</a:t>
            </a:r>
            <a:r>
              <a:rPr lang="tr-TR" b="1" dirty="0"/>
              <a:t> yollarıyla insan vücuduna geçebilir. Tozun kimyasal ve biyolojik bileşenlerinden her birinin sağlık riski </a:t>
            </a:r>
            <a:r>
              <a:rPr lang="tr-TR" b="1" dirty="0" err="1"/>
              <a:t>maruziyet</a:t>
            </a:r>
            <a:r>
              <a:rPr lang="tr-TR" b="1" dirty="0"/>
              <a:t> yollarına göre farklılık gösterebilir</a:t>
            </a:r>
          </a:p>
          <a:p>
            <a:endParaRPr lang="tr-TR" dirty="0"/>
          </a:p>
        </p:txBody>
      </p:sp>
    </p:spTree>
    <p:extLst>
      <p:ext uri="{BB962C8B-B14F-4D97-AF65-F5344CB8AC3E}">
        <p14:creationId xmlns:p14="http://schemas.microsoft.com/office/powerpoint/2010/main" val="173929589"/>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1800" dirty="0"/>
              <a:t>Toz insan döküntüsü, kağıt, diğer organik madde parçacıkları ve fiberler; mikroorganizmalar (bakteri, virüsler, küf); uçucu organik bileşikler (VOC) ve yarı uçucu organik bileşikler; 5 </a:t>
            </a:r>
            <a:r>
              <a:rPr lang="tr-TR" sz="1800" dirty="0" err="1"/>
              <a:t>sürfaktanlar</a:t>
            </a:r>
            <a:r>
              <a:rPr lang="tr-TR" sz="1800" dirty="0"/>
              <a:t> (nötr), kuvars, mineraller ve eser metaller gibi diğer inorganik bileşikler ve gibi uçucu olmayan bileşikler gibi parçacıklı maddelerin farklı çeşitlerini içerebilir</a:t>
            </a:r>
          </a:p>
          <a:p>
            <a:endParaRPr lang="tr-TR" sz="1800" dirty="0"/>
          </a:p>
        </p:txBody>
      </p:sp>
    </p:spTree>
    <p:extLst>
      <p:ext uri="{BB962C8B-B14F-4D97-AF65-F5344CB8AC3E}">
        <p14:creationId xmlns:p14="http://schemas.microsoft.com/office/powerpoint/2010/main" val="1802938340"/>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Temizlik Ürünlerindeki Kimyasal Bileşenlere Maruz Kalma</a:t>
            </a:r>
            <a:endParaRPr lang="tr-TR" dirty="0"/>
          </a:p>
        </p:txBody>
      </p:sp>
      <p:sp>
        <p:nvSpPr>
          <p:cNvPr id="3" name="İçerik Yer Tutucusu 2"/>
          <p:cNvSpPr>
            <a:spLocks noGrp="1"/>
          </p:cNvSpPr>
          <p:nvPr>
            <p:ph idx="1"/>
          </p:nvPr>
        </p:nvSpPr>
        <p:spPr/>
        <p:txBody>
          <a:bodyPr/>
          <a:lstStyle/>
          <a:p>
            <a:r>
              <a:rPr lang="tr-TR" sz="1500" b="1" dirty="0"/>
              <a:t>Hijyenik (temizlik yönünden) ve estetik faydaları yanında, temizlik maddeleri kullanımı, deterjanın içerdiği tehlikeli maddelerin solunması riski gibi riskleri oluşturabilir. Genel temizleme işleri için kullanılan temizleme ürünleri genellikle deri ve solunum yolu tahriş edici ve </a:t>
            </a:r>
            <a:r>
              <a:rPr lang="tr-TR" sz="1500" b="1" dirty="0" err="1"/>
              <a:t>duyarlayıcılar</a:t>
            </a:r>
            <a:r>
              <a:rPr lang="tr-TR" sz="1500" b="1" dirty="0"/>
              <a:t> dahil olmak üzere farklı kimyasalların karışımlarıdır. Temizlik maddesinin teknik işlevine bağlı olarak, temizlik maddeleri, genellikle su ve katkı maddelerinin yanı sıra bir veya birkaç aktif bileşenden oluşmaktadır</a:t>
            </a:r>
          </a:p>
          <a:p>
            <a:endParaRPr lang="tr-TR" dirty="0"/>
          </a:p>
        </p:txBody>
      </p:sp>
    </p:spTree>
    <p:extLst>
      <p:ext uri="{BB962C8B-B14F-4D97-AF65-F5344CB8AC3E}">
        <p14:creationId xmlns:p14="http://schemas.microsoft.com/office/powerpoint/2010/main" val="2185298298"/>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1800" b="1" dirty="0"/>
              <a:t>Cilt hastalıklarından biri olan el dermatiti deterjanlarla temas, uzun süreli tekrarlayan suyla temas, uzun süreli ıslak çalışma ve eldivenlerle çalışma gibi sebeplerden olabilir</a:t>
            </a:r>
          </a:p>
          <a:p>
            <a:r>
              <a:rPr lang="tr-TR" sz="1800" b="1" dirty="0"/>
              <a:t>Diğer aktif maddeler; asitler yada bazlar, dezenfektanlar, çözücüler yada kompleks ajanlardır (çözelti içerisindeki başka bir malzeme ile kompleks bileşik oluşturabilen maddeler)</a:t>
            </a:r>
          </a:p>
          <a:p>
            <a:endParaRPr lang="tr-TR" sz="1800" b="1" dirty="0"/>
          </a:p>
        </p:txBody>
      </p:sp>
    </p:spTree>
    <p:extLst>
      <p:ext uri="{BB962C8B-B14F-4D97-AF65-F5344CB8AC3E}">
        <p14:creationId xmlns:p14="http://schemas.microsoft.com/office/powerpoint/2010/main" val="711549761"/>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UYGULAMA ESASLARI:</a:t>
            </a:r>
            <a:r>
              <a:rPr lang="tr-TR" dirty="0"/>
              <a:t/>
            </a:r>
            <a:br>
              <a:rPr lang="tr-TR"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a:t>6331 sayılı İş Sağlığı ve Güvenliği Kanunu ile bağlı yönetmelik ve tebliğlere dayanılarak hazırlanmıştır.</a:t>
            </a:r>
          </a:p>
          <a:p>
            <a:r>
              <a:rPr lang="tr-TR" dirty="0"/>
              <a:t> </a:t>
            </a:r>
          </a:p>
          <a:p>
            <a:r>
              <a:rPr lang="tr-TR" dirty="0"/>
              <a:t>Temizlik ve bakım/onarım hizmetlerinde çalışan görevli personel;</a:t>
            </a:r>
          </a:p>
          <a:p>
            <a:pPr lvl="0"/>
            <a:r>
              <a:rPr lang="tr-TR" dirty="0"/>
              <a:t>Görev yerine vaktinde gelir. </a:t>
            </a:r>
          </a:p>
          <a:p>
            <a:pPr lvl="0"/>
            <a:r>
              <a:rPr lang="tr-TR" dirty="0"/>
              <a:t>İş yerindeki çalışma arkadaşlarınızın emniyetini, kendi emniyeti kadar önemser.</a:t>
            </a:r>
          </a:p>
          <a:p>
            <a:pPr lvl="0"/>
            <a:r>
              <a:rPr lang="tr-TR" dirty="0"/>
              <a:t>Amirin izni olmadan görev yerinden ayrılmaz.</a:t>
            </a:r>
          </a:p>
          <a:p>
            <a:pPr lvl="0"/>
            <a:r>
              <a:rPr lang="tr-TR" dirty="0"/>
              <a:t>Kendisine tanımlanan bölge dışında bir faaliyette bulunmaz.</a:t>
            </a:r>
          </a:p>
          <a:p>
            <a:pPr lvl="0"/>
            <a:r>
              <a:rPr lang="tr-TR" dirty="0"/>
              <a:t>Kullanacağınız makineler üzerindeki talimatlara ve uyarı levhalarına uyunuz.</a:t>
            </a:r>
          </a:p>
          <a:p>
            <a:pPr lvl="0"/>
            <a:r>
              <a:rPr lang="tr-TR" dirty="0"/>
              <a:t>Elektrikle çalışan cihazları kullandıktan sonra fişini çeker.</a:t>
            </a:r>
          </a:p>
          <a:p>
            <a:endParaRPr lang="tr-TR" dirty="0"/>
          </a:p>
        </p:txBody>
      </p:sp>
    </p:spTree>
    <p:extLst>
      <p:ext uri="{BB962C8B-B14F-4D97-AF65-F5344CB8AC3E}">
        <p14:creationId xmlns:p14="http://schemas.microsoft.com/office/powerpoint/2010/main" val="3213406561"/>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Temizlik için en uygun araç gereç kullanır. Saplı süpürge, kürek, paspas, fırça, elektrikli süpürge, basınçlı hava vb. mutlaka amacına uygun kullanır. </a:t>
            </a:r>
          </a:p>
          <a:p>
            <a:pPr lvl="0"/>
            <a:r>
              <a:rPr lang="tr-TR" dirty="0"/>
              <a:t>Herhangi bir ekipmanı amacı dışında asla kullanmaz.</a:t>
            </a:r>
          </a:p>
          <a:p>
            <a:pPr lvl="0"/>
            <a:r>
              <a:rPr lang="tr-TR" dirty="0"/>
              <a:t>Kayarak düşmeye sebep olabilecek yerde gördüğü her türlü şeyi (Yağ, meyve kabuğu, parçalar, vb.) derhal kaldırır. İmkânı dışında ise ilgili amirine bildirir.</a:t>
            </a:r>
          </a:p>
          <a:p>
            <a:pPr lvl="0"/>
            <a:r>
              <a:rPr lang="tr-TR" dirty="0"/>
              <a:t>Çöpleri mutlaka çöp konteynerlerine atar. (Ayrıştırma varsa buna uygun olarak atılır.)</a:t>
            </a:r>
          </a:p>
          <a:p>
            <a:pPr lvl="0"/>
            <a:r>
              <a:rPr lang="tr-TR" dirty="0"/>
              <a:t>Ortak kullanılan malzemeleri daima temiz tutulur. Kullanılan malzemeyi düzgün ve güvenli bir biçimde yerine bırakır.</a:t>
            </a:r>
          </a:p>
          <a:p>
            <a:endParaRPr lang="tr-TR" dirty="0"/>
          </a:p>
        </p:txBody>
      </p:sp>
    </p:spTree>
    <p:extLst>
      <p:ext uri="{BB962C8B-B14F-4D97-AF65-F5344CB8AC3E}">
        <p14:creationId xmlns:p14="http://schemas.microsoft.com/office/powerpoint/2010/main" val="93528290"/>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Malzeme ve ekipmanların yerini izinsiz ve habersiz olarak değiştirmez.</a:t>
            </a:r>
          </a:p>
          <a:p>
            <a:pPr lvl="0"/>
            <a:r>
              <a:rPr lang="tr-TR" dirty="0"/>
              <a:t>Dinlenme odalarındaki tüm elektrikli aletlerin kablolarının, fiş ve prizlerinin uygun ve emniyetli olmasını ve arızalı olanların onarımının yaptırılmasını sağlar. Ayrıca sarkan ve ekli elektrik kablolarının açıkta durmasını engelleyiniz. Herhangi bir arıza durumunda amire ve/veya elektrik arızasını giderecek ilgili kişiye bildirir.</a:t>
            </a:r>
            <a:r>
              <a:rPr lang="tr-TR" i="1" dirty="0"/>
              <a:t> (Elektrikli cihazların onarımları mutlaka ehliyetli kişi veya firmalarca yapılmalıdır.)</a:t>
            </a:r>
            <a:endParaRPr lang="tr-TR" dirty="0"/>
          </a:p>
          <a:p>
            <a:endParaRPr lang="tr-TR" dirty="0"/>
          </a:p>
        </p:txBody>
      </p:sp>
    </p:spTree>
    <p:extLst>
      <p:ext uri="{BB962C8B-B14F-4D97-AF65-F5344CB8AC3E}">
        <p14:creationId xmlns:p14="http://schemas.microsoft.com/office/powerpoint/2010/main" val="2926754090"/>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Elektrik panoları ve tablolarının çevresine su dökmez, sıkmaz.</a:t>
            </a:r>
          </a:p>
          <a:p>
            <a:pPr lvl="0"/>
            <a:r>
              <a:rPr lang="tr-TR" dirty="0"/>
              <a:t>Eğitim ve bilgi sahibi olmadığınız cihazları kullanmaz.</a:t>
            </a:r>
          </a:p>
          <a:p>
            <a:pPr lvl="0"/>
            <a:r>
              <a:rPr lang="tr-TR" dirty="0"/>
              <a:t>Koruyucusu olmayan dönen ve hareketli parçaları bulunan cihazları kullanmaz.</a:t>
            </a:r>
          </a:p>
          <a:p>
            <a:pPr lvl="0"/>
            <a:r>
              <a:rPr lang="tr-TR" dirty="0"/>
              <a:t>Elektrik fişini kablodan asılarak değil, fişten tutarak kontrollü olarak çeker.</a:t>
            </a:r>
          </a:p>
          <a:p>
            <a:pPr lvl="0"/>
            <a:r>
              <a:rPr lang="tr-TR" dirty="0"/>
              <a:t>Elektrikli cihazlarını yakınında çay, kahve gibi dökülme ihtimali olan içecekler bulundurmaz. Çay kahve vb. sıcak içeceklerin dökülmemesi için dikkat eder.</a:t>
            </a:r>
          </a:p>
          <a:p>
            <a:endParaRPr lang="tr-TR" dirty="0"/>
          </a:p>
        </p:txBody>
      </p:sp>
    </p:spTree>
    <p:extLst>
      <p:ext uri="{BB962C8B-B14F-4D97-AF65-F5344CB8AC3E}">
        <p14:creationId xmlns:p14="http://schemas.microsoft.com/office/powerpoint/2010/main" val="2449283615"/>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Bahçıvan makası, budama makası, bıçak, testere vb. kesici aletlerle çalışırken gerekli önlemlerini alır. Güvensiz ekipman kullanmaz. Dikkatli çalışır. Çalışma esnasında, kurum amiri tarafından temin edilen, Kişisel Koruyucu Donanımları” mutlaka kullanır.</a:t>
            </a:r>
          </a:p>
          <a:p>
            <a:pPr lvl="0"/>
            <a:r>
              <a:rPr lang="tr-TR" dirty="0"/>
              <a:t>Takılma, düşme ve çarpma ihtimaline karşı dolap kapakları ve masa çekmecelerini açık bırakmaz.</a:t>
            </a:r>
          </a:p>
          <a:p>
            <a:pPr lvl="0"/>
            <a:r>
              <a:rPr lang="tr-TR" dirty="0"/>
              <a:t>Kapı ve pencereleri dikkatli açarak odaların havalandırmasını yapar. Havalandırma amaçlı kullanılan pencerelerin önlerinde düşme olasılığı olan malzemelerin bulanmamasına dikkat eder.</a:t>
            </a:r>
          </a:p>
          <a:p>
            <a:endParaRPr lang="tr-TR" dirty="0"/>
          </a:p>
        </p:txBody>
      </p:sp>
    </p:spTree>
    <p:extLst>
      <p:ext uri="{BB962C8B-B14F-4D97-AF65-F5344CB8AC3E}">
        <p14:creationId xmlns:p14="http://schemas.microsoft.com/office/powerpoint/2010/main" val="563420987"/>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Yürürken, özellikle merdivenlerden inip çıkarken cep telefonu kullanmaz.</a:t>
            </a:r>
          </a:p>
          <a:p>
            <a:pPr lvl="0"/>
            <a:r>
              <a:rPr lang="tr-TR" dirty="0"/>
              <a:t>Yüksek yerlerdeki raflara ulaşmak için portatif merdiven kullanır.</a:t>
            </a:r>
          </a:p>
          <a:p>
            <a:pPr lvl="0"/>
            <a:r>
              <a:rPr lang="tr-TR" dirty="0"/>
              <a:t>Sandalye, koltuk, masa ve çekmeceleri yüksekte bir noktaya ulaşmak için asla merdiven gibi kullanmaz.</a:t>
            </a:r>
          </a:p>
          <a:p>
            <a:pPr lvl="0"/>
            <a:r>
              <a:rPr lang="tr-TR" dirty="0"/>
              <a:t>Yerden, ağır bir malzeme kaldırırken belin incinmemesi için dizlerin kırılması ve kuvvetin belden değil bacaklardan alınmasını sağlar.</a:t>
            </a:r>
          </a:p>
          <a:p>
            <a:pPr lvl="0"/>
            <a:r>
              <a:rPr lang="tr-TR" dirty="0"/>
              <a:t>Kaldırılabilecek yükten fazla malzemeyi araçsız kaldırmaz, taşımaz. Gerektiğinde yardım ister.</a:t>
            </a:r>
          </a:p>
          <a:p>
            <a:pPr lvl="0"/>
            <a:r>
              <a:rPr lang="tr-TR" dirty="0"/>
              <a:t>İşyerinde yük taşırken düşmeye ve ayak takılmasına karşı dikkatli olur. Taşınan yükün görüşü kapatmamasına dikkat eder.</a:t>
            </a:r>
          </a:p>
          <a:p>
            <a:endParaRPr lang="tr-TR" dirty="0"/>
          </a:p>
        </p:txBody>
      </p:sp>
    </p:spTree>
    <p:extLst>
      <p:ext uri="{BB962C8B-B14F-4D97-AF65-F5344CB8AC3E}">
        <p14:creationId xmlns:p14="http://schemas.microsoft.com/office/powerpoint/2010/main" val="1126075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z="4000" smtClean="0">
                <a:solidFill>
                  <a:srgbClr val="FF3300"/>
                </a:solidFill>
              </a:rPr>
              <a:t>MADDE 18 : FESHİN GEÇERLİ SEBEBE DAYANDIRILMASI</a:t>
            </a:r>
            <a:endParaRPr lang="en-US" sz="4000" smtClean="0">
              <a:solidFill>
                <a:srgbClr val="FF3300"/>
              </a:solidFill>
            </a:endParaRPr>
          </a:p>
        </p:txBody>
      </p:sp>
      <p:sp>
        <p:nvSpPr>
          <p:cNvPr id="1741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sz="2800" b="1" dirty="0" smtClean="0">
                <a:solidFill>
                  <a:srgbClr val="3333CC"/>
                </a:solidFill>
              </a:rPr>
              <a:t>Personelin İhbar Süresine Ait Ücreti ve</a:t>
            </a:r>
          </a:p>
          <a:p>
            <a:pPr eaLnBrk="1" hangingPunct="1">
              <a:buFont typeface="Wingdings" pitchFamily="2" charset="2"/>
              <a:buNone/>
            </a:pPr>
            <a:r>
              <a:rPr lang="tr-TR" sz="2800" b="1" dirty="0" smtClean="0">
                <a:solidFill>
                  <a:srgbClr val="3333CC"/>
                </a:solidFill>
              </a:rPr>
              <a:t>Kıdem Tazminatını Ödeyerek İş Akdini</a:t>
            </a:r>
          </a:p>
          <a:p>
            <a:pPr eaLnBrk="1" hangingPunct="1">
              <a:buFont typeface="Wingdings" pitchFamily="2" charset="2"/>
              <a:buNone/>
            </a:pPr>
            <a:r>
              <a:rPr lang="tr-TR" sz="2800" b="1" dirty="0" smtClean="0">
                <a:solidFill>
                  <a:srgbClr val="3333CC"/>
                </a:solidFill>
              </a:rPr>
              <a:t>Feshetmek Yeterli midir?</a:t>
            </a: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r>
              <a:rPr lang="tr-TR" sz="2000" dirty="0" smtClean="0">
                <a:solidFill>
                  <a:srgbClr val="3333CC"/>
                </a:solidFill>
              </a:rPr>
              <a:t>Yeterli değildir. </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000" dirty="0" smtClean="0">
                <a:solidFill>
                  <a:srgbClr val="3333CC"/>
                </a:solidFill>
              </a:rPr>
              <a:t>Otuz veya daha fazla işçi çalıştıran işyerlerinde en az altı aylık</a:t>
            </a:r>
          </a:p>
          <a:p>
            <a:pPr eaLnBrk="1" hangingPunct="1">
              <a:buFont typeface="Wingdings" pitchFamily="2" charset="2"/>
              <a:buNone/>
            </a:pPr>
            <a:r>
              <a:rPr lang="tr-TR" sz="2000" dirty="0" smtClean="0">
                <a:solidFill>
                  <a:srgbClr val="3333CC"/>
                </a:solidFill>
              </a:rPr>
              <a:t>kıdemi olan işçinin belirsiz süreli iş sözleşmesini fesheden işveren,</a:t>
            </a:r>
          </a:p>
          <a:p>
            <a:pPr eaLnBrk="1" hangingPunct="1">
              <a:buFont typeface="Wingdings" pitchFamily="2" charset="2"/>
              <a:buNone/>
            </a:pPr>
            <a:r>
              <a:rPr lang="tr-TR" sz="2000" dirty="0" smtClean="0">
                <a:solidFill>
                  <a:srgbClr val="3333CC"/>
                </a:solidFill>
              </a:rPr>
              <a:t>feshi; </a:t>
            </a:r>
            <a:r>
              <a:rPr lang="tr-TR" sz="2000" b="1" dirty="0" smtClean="0">
                <a:solidFill>
                  <a:srgbClr val="3333CC"/>
                </a:solidFill>
              </a:rPr>
              <a:t>işçinin yeterliliğinden veya davranışlarından ya da </a:t>
            </a:r>
          </a:p>
          <a:p>
            <a:pPr eaLnBrk="1" hangingPunct="1">
              <a:buFont typeface="Wingdings" pitchFamily="2" charset="2"/>
              <a:buNone/>
            </a:pPr>
            <a:r>
              <a:rPr lang="tr-TR" sz="2000" b="1" dirty="0" smtClean="0">
                <a:solidFill>
                  <a:srgbClr val="3333CC"/>
                </a:solidFill>
              </a:rPr>
              <a:t>işletmenin, işyerinin veya işin gereklerinden kaynaklanan</a:t>
            </a:r>
          </a:p>
          <a:p>
            <a:pPr eaLnBrk="1" hangingPunct="1">
              <a:buFont typeface="Wingdings" pitchFamily="2" charset="2"/>
              <a:buNone/>
            </a:pPr>
            <a:r>
              <a:rPr lang="tr-TR" sz="2000" b="1" dirty="0" smtClean="0">
                <a:solidFill>
                  <a:srgbClr val="3333CC"/>
                </a:solidFill>
              </a:rPr>
              <a:t>geçerli bir sebebe dayandırmak zorundadır.</a:t>
            </a:r>
          </a:p>
          <a:p>
            <a:pPr eaLnBrk="1" hangingPunct="1">
              <a:buNone/>
            </a:pPr>
            <a:r>
              <a:rPr lang="tr-TR" sz="2000" b="1" dirty="0" smtClean="0"/>
              <a:t>(Ek cümle: 10/9/2014-6552/2 md.) </a:t>
            </a:r>
            <a:r>
              <a:rPr lang="tr-TR" sz="2000" dirty="0" smtClean="0"/>
              <a:t>Yer altı işlerinde çalışan işçilerde kıdem şartı aranmaz.</a:t>
            </a: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en-US" sz="1600" b="1" i="1" dirty="0" smtClean="0">
              <a:solidFill>
                <a:schemeClr val="tx2"/>
              </a:solidFill>
            </a:endParaRPr>
          </a:p>
        </p:txBody>
      </p:sp>
    </p:spTree>
  </p:cSld>
  <p:clrMapOvr>
    <a:masterClrMapping/>
  </p:clrMapOvr>
  <p:timing>
    <p:tnLst>
      <p:par>
        <p:cTn id="1" dur="indefinite" restart="never" nodeType="tmRoot"/>
      </p:par>
    </p:tnLst>
  </p:timing>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Yüksekte çalıştığında malzeme/aletlerin düşmemesi için gerekli özeni gösterir. Yukarıdan aşağıya / aşağıdan yukarıya malzeme atmaz. İş bitiminde uygun şekilde aşağıya indirir.</a:t>
            </a:r>
          </a:p>
          <a:p>
            <a:pPr lvl="0"/>
            <a:r>
              <a:rPr lang="tr-TR" dirty="0"/>
              <a:t>Dışarı çıkılarak temizlenmesi gereken pencere, cam vb. ortamlar emniyet önlemi almadan çalışmaz.</a:t>
            </a:r>
          </a:p>
          <a:p>
            <a:pPr lvl="0"/>
            <a:r>
              <a:rPr lang="tr-TR" dirty="0"/>
              <a:t>Yüksekte çalışmaya başlamadan önce çevrenizi kontrol eder. Tehlike gördüğü takdirde gerekli tedbirleri almadan ya da aldırmadan çalışmaya başlamaz.</a:t>
            </a:r>
          </a:p>
          <a:p>
            <a:pPr lvl="0"/>
            <a:r>
              <a:rPr lang="tr-TR" dirty="0"/>
              <a:t>İşveren tarafından verilen ya da verdirilen </a:t>
            </a:r>
            <a:r>
              <a:rPr lang="tr-TR" b="1" dirty="0"/>
              <a:t>“Yüksekte Çalışma Eğitimi”</a:t>
            </a:r>
            <a:r>
              <a:rPr lang="tr-TR" dirty="0"/>
              <a:t> almadan yüksekte çalışmaz.</a:t>
            </a:r>
          </a:p>
          <a:p>
            <a:endParaRPr lang="tr-TR" dirty="0"/>
          </a:p>
        </p:txBody>
      </p:sp>
    </p:spTree>
    <p:extLst>
      <p:ext uri="{BB962C8B-B14F-4D97-AF65-F5344CB8AC3E}">
        <p14:creationId xmlns:p14="http://schemas.microsoft.com/office/powerpoint/2010/main" val="1432329253"/>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Tüm Kişisel Koruyucu Donanım temin edilerek kullanım eğitimi verilmeden yüksekte çalışmaz.</a:t>
            </a:r>
          </a:p>
          <a:p>
            <a:pPr lvl="0"/>
            <a:r>
              <a:rPr lang="tr-TR" dirty="0"/>
              <a:t>Yüksekte çalışacağı zaman emniyet kemeri takar. Uygun bağlantıları gerçekleştirir. </a:t>
            </a:r>
            <a:r>
              <a:rPr lang="tr-TR" b="1" i="1" dirty="0"/>
              <a:t>Gerekli emniyet tedbirlerini almadan yüksekte çalışmaya başlamaz.</a:t>
            </a:r>
            <a:r>
              <a:rPr lang="tr-TR" dirty="0"/>
              <a:t> </a:t>
            </a:r>
            <a:r>
              <a:rPr lang="tr-TR" i="1" dirty="0"/>
              <a:t>(Seviye farkı bulunan ve düşme sonucu yaralanma ihtimalinin oluşabileceği her türlü alanda yapılan çalışma; yüksekte çalışma olarak kabul edilir. İlgili Yönetmelik Ek4,Md.A.1. - Her ne sebeple olursa olsun 1,2 m üzerine çıkıldığında koruyucu donanım kullanılması gerekir.)</a:t>
            </a:r>
            <a:endParaRPr lang="tr-TR" dirty="0"/>
          </a:p>
          <a:p>
            <a:endParaRPr lang="tr-TR" dirty="0"/>
          </a:p>
        </p:txBody>
      </p:sp>
    </p:spTree>
    <p:extLst>
      <p:ext uri="{BB962C8B-B14F-4D97-AF65-F5344CB8AC3E}">
        <p14:creationId xmlns:p14="http://schemas.microsoft.com/office/powerpoint/2010/main" val="2069622024"/>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Yükseklik korkusu, tansiyonu, baş dönmesi gibi rahatsızlıkları varsa yüksekte çalışma yapmaz. Bu durumu amiri ile mutlaka paylaşır.</a:t>
            </a:r>
          </a:p>
          <a:p>
            <a:pPr lvl="0"/>
            <a:r>
              <a:rPr lang="tr-TR" dirty="0"/>
              <a:t>Kimyasalların depolandığı bölümlerde havalandırma tertibatı olmasına dikkat eder. Bulunmaması durumunda ilgililere haber verir.</a:t>
            </a:r>
          </a:p>
          <a:p>
            <a:pPr lvl="0"/>
            <a:r>
              <a:rPr lang="tr-TR" dirty="0"/>
              <a:t>Kimyasalların etiketli olmasına dikkat eder. Bulunmaması durumunda okunaklı bir şekilde etiketlendirilmesini bildirir. İçeriği belli olamayan hiçbir kimyasal ile çalışma yapmaz.</a:t>
            </a:r>
          </a:p>
          <a:p>
            <a:endParaRPr lang="tr-TR" dirty="0"/>
          </a:p>
        </p:txBody>
      </p:sp>
    </p:spTree>
    <p:extLst>
      <p:ext uri="{BB962C8B-B14F-4D97-AF65-F5344CB8AC3E}">
        <p14:creationId xmlns:p14="http://schemas.microsoft.com/office/powerpoint/2010/main" val="965690116"/>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lvl="0"/>
            <a:r>
              <a:rPr lang="tr-TR" dirty="0"/>
              <a:t>Kimyasal maddelerle çalışırken işe uygun lastik eldiven, çizme, koruyucu gözlük, maske vb. kişisel koruyucu donanımları kullanınız. </a:t>
            </a:r>
            <a:r>
              <a:rPr lang="tr-TR" b="1" i="1" dirty="0"/>
              <a:t>(Bu koruyucu ekipman kurum amirleri tarafından temin edilir.)</a:t>
            </a:r>
            <a:endParaRPr lang="tr-TR" dirty="0"/>
          </a:p>
          <a:p>
            <a:pPr lvl="0"/>
            <a:r>
              <a:rPr lang="tr-TR" dirty="0"/>
              <a:t>Tahriş edici kimyasal maddelerin gözle veya cildinizle teması halinde derhal bol su ile 15 dakika yıkar. Acilen kurum ilgililerine haber verir. Hemen bir hekime başvurur.</a:t>
            </a:r>
          </a:p>
          <a:p>
            <a:pPr lvl="0"/>
            <a:r>
              <a:rPr lang="tr-TR" dirty="0"/>
              <a:t>Tahriş edici kimyasal maddelerin kaplarını hiçbir zaman güneş altında veya ısı kaynağı yakınında bulundurmaz, depo etmez.</a:t>
            </a:r>
          </a:p>
          <a:p>
            <a:pPr lvl="0"/>
            <a:r>
              <a:rPr lang="tr-TR" dirty="0"/>
              <a:t>Kullandığınız her kimyasalın malzeme bilgi formunu dikkatlice okur. Yazılı tüm kurallara uyar. “Güvenlik Bilgi Formu” bulunmayan kimyasallar için ilgili firmalara bildirilmek üzere kurum amirini bilgilendirir.</a:t>
            </a:r>
          </a:p>
          <a:p>
            <a:pPr lvl="0"/>
            <a:r>
              <a:rPr lang="tr-TR" dirty="0"/>
              <a:t>Bir arada depolanmaması gereken kimyasalları bir araya getirmez.</a:t>
            </a:r>
          </a:p>
          <a:p>
            <a:endParaRPr lang="tr-TR" dirty="0"/>
          </a:p>
        </p:txBody>
      </p:sp>
    </p:spTree>
    <p:extLst>
      <p:ext uri="{BB962C8B-B14F-4D97-AF65-F5344CB8AC3E}">
        <p14:creationId xmlns:p14="http://schemas.microsoft.com/office/powerpoint/2010/main" val="4061687364"/>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lvl="0"/>
            <a:r>
              <a:rPr lang="tr-TR" dirty="0"/>
              <a:t>Karıştırılmaması gereken kimyasalları bir arada bulundurmaz. Kullanırken asla karıştırmaz.</a:t>
            </a:r>
          </a:p>
          <a:p>
            <a:r>
              <a:rPr lang="tr-TR" b="1" i="1" dirty="0"/>
              <a:t>(ASİTLER İLE ÇAMAŞIR SUYU ASLA KARIŞTIRILMAZ. Yüzey temizleyiciler de asidiktir.)</a:t>
            </a:r>
            <a:endParaRPr lang="tr-TR" dirty="0"/>
          </a:p>
          <a:p>
            <a:pPr lvl="0"/>
            <a:r>
              <a:rPr lang="tr-TR" dirty="0"/>
              <a:t>Yangın söndürme cihazlarını ve acil çıkış yerlerini mutlaka öğrenir.</a:t>
            </a:r>
          </a:p>
          <a:p>
            <a:pPr lvl="0"/>
            <a:r>
              <a:rPr lang="tr-TR" dirty="0"/>
              <a:t>Çalışma ortamınızın acil çıkışı engellemeyecek şekilde düzenlenmesini sağlar.</a:t>
            </a:r>
          </a:p>
          <a:p>
            <a:pPr lvl="0"/>
            <a:r>
              <a:rPr lang="tr-TR" dirty="0"/>
              <a:t>Acil çıkış kapılarını giriş-çıkış yapmak ve/veya sigara içmek için kesinlikle kullanmaz.</a:t>
            </a:r>
          </a:p>
          <a:p>
            <a:pPr lvl="0"/>
            <a:r>
              <a:rPr lang="tr-TR" dirty="0"/>
              <a:t>Acil çıkış merdivenlerinde veya kaçış yollarında, acil durumda çıkışı engelleyecek malzemeler bulundurmaz.</a:t>
            </a:r>
          </a:p>
          <a:p>
            <a:pPr lvl="0"/>
            <a:r>
              <a:rPr lang="tr-TR" dirty="0"/>
              <a:t>Lavabo ve tuvaletlerin temizliği yapılırken bulundurulması gereken uyarı levhalarını kullanır. Uyarı levhalarına uyar. </a:t>
            </a:r>
          </a:p>
          <a:p>
            <a:endParaRPr lang="tr-TR" dirty="0"/>
          </a:p>
        </p:txBody>
      </p:sp>
    </p:spTree>
    <p:extLst>
      <p:ext uri="{BB962C8B-B14F-4D97-AF65-F5344CB8AC3E}">
        <p14:creationId xmlns:p14="http://schemas.microsoft.com/office/powerpoint/2010/main" val="1111764280"/>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Odalarda kesinlikle elektrikli ısıtıcı, su ısıtıcısı vb. yapılan iş ve görevle ilgisi olmayan cihazları kullanmaz.</a:t>
            </a:r>
          </a:p>
          <a:p>
            <a:pPr lvl="0"/>
            <a:r>
              <a:rPr lang="tr-TR" dirty="0"/>
              <a:t>Mesai sonunda odadan ayrılırken ışıkları söndürüp, elektrikli aletleri (prize takılı şarj cihazı, bilgisayar vb.) prizlerinden çıkarır. Sabit elektrikli cihazları kapatır. </a:t>
            </a:r>
            <a:r>
              <a:rPr lang="tr-TR" i="1" dirty="0"/>
              <a:t>(Zorunlu çalışması gerekenler hariç.)</a:t>
            </a:r>
            <a:endParaRPr lang="tr-TR" dirty="0"/>
          </a:p>
          <a:p>
            <a:pPr lvl="0"/>
            <a:r>
              <a:rPr lang="tr-TR" dirty="0"/>
              <a:t>İş güvenliği Uzmanı ve İş Yeri hekimi talimatlarına uyar.</a:t>
            </a:r>
          </a:p>
          <a:p>
            <a:pPr lvl="0"/>
            <a:r>
              <a:rPr lang="tr-TR" dirty="0"/>
              <a:t>Uyarı işaret ve ikaz levhalarının yerlerini kesinlikle değiştirmez.</a:t>
            </a:r>
          </a:p>
          <a:p>
            <a:pPr lvl="0"/>
            <a:r>
              <a:rPr lang="tr-TR" dirty="0"/>
              <a:t>Meydana gelebilecek herhangi bir iş kazası ve ramak kala olan olayları derhal amirine ve İş güvenliği birimine bildirir.</a:t>
            </a:r>
          </a:p>
          <a:p>
            <a:pPr lvl="0"/>
            <a:r>
              <a:rPr lang="tr-TR" dirty="0"/>
              <a:t>Olağanüstü bir durumda derhal ulaşılması gereken acil durum numaralarını öğreniniz.</a:t>
            </a:r>
          </a:p>
          <a:p>
            <a:endParaRPr lang="tr-TR" dirty="0"/>
          </a:p>
        </p:txBody>
      </p:sp>
    </p:spTree>
    <p:extLst>
      <p:ext uri="{BB962C8B-B14F-4D97-AF65-F5344CB8AC3E}">
        <p14:creationId xmlns:p14="http://schemas.microsoft.com/office/powerpoint/2010/main" val="2342805616"/>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pPr lvl="0"/>
            <a:r>
              <a:rPr lang="tr-TR" dirty="0"/>
              <a:t>Çalışma ortamında kendisi ya da çevresindekiler için gördüğü tehlikeleri İş Sağlığı ve Güvenliği Birimi’ne bildirir.</a:t>
            </a:r>
          </a:p>
          <a:p>
            <a:pPr lvl="0"/>
            <a:r>
              <a:rPr lang="tr-TR" dirty="0"/>
              <a:t>İlgili mesleki eğitimi bulunmayan hiçbir donanımın tamiratını gerçekleştirmez. (Elektrikli, mekanik vb.)</a:t>
            </a:r>
          </a:p>
          <a:p>
            <a:pPr lvl="0"/>
            <a:r>
              <a:rPr lang="tr-TR" dirty="0" err="1"/>
              <a:t>Pandemi</a:t>
            </a:r>
            <a:r>
              <a:rPr lang="tr-TR" dirty="0"/>
              <a:t> ya da kurumda meydana gelebilecek sağlık durumlarına dair alınan tedbirlere uygun hareket eder. </a:t>
            </a:r>
          </a:p>
          <a:p>
            <a:pPr lvl="0"/>
            <a:r>
              <a:rPr lang="tr-TR" dirty="0"/>
              <a:t>Kaza durumunda derhal </a:t>
            </a:r>
            <a:r>
              <a:rPr lang="tr-TR" b="1" i="1" dirty="0"/>
              <a:t>“Acil Çağrı Merkezi”</a:t>
            </a:r>
            <a:r>
              <a:rPr lang="tr-TR" dirty="0"/>
              <a:t> aranacaktır.</a:t>
            </a:r>
          </a:p>
          <a:p>
            <a:endParaRPr lang="tr-TR" dirty="0"/>
          </a:p>
          <a:p>
            <a:endParaRPr lang="tr-TR" dirty="0"/>
          </a:p>
          <a:p>
            <a:r>
              <a:rPr lang="tr-TR" b="1" dirty="0"/>
              <a:t>Acil Çağrı Merkezi</a:t>
            </a:r>
            <a:endParaRPr lang="tr-TR" dirty="0"/>
          </a:p>
          <a:p>
            <a:pPr marL="0" indent="0">
              <a:buNone/>
            </a:pPr>
            <a:r>
              <a:rPr lang="tr-TR" b="1" dirty="0" smtClean="0"/>
              <a:t>	112</a:t>
            </a:r>
            <a:endParaRPr lang="tr-TR" dirty="0"/>
          </a:p>
          <a:p>
            <a:endParaRPr lang="tr-TR" dirty="0"/>
          </a:p>
        </p:txBody>
      </p:sp>
    </p:spTree>
    <p:extLst>
      <p:ext uri="{BB962C8B-B14F-4D97-AF65-F5344CB8AC3E}">
        <p14:creationId xmlns:p14="http://schemas.microsoft.com/office/powerpoint/2010/main" val="2941012602"/>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136729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sz="2800" dirty="0" smtClean="0"/>
          </a:p>
          <a:p>
            <a:pPr eaLnBrk="1" hangingPunct="1">
              <a:buFont typeface="Wingdings" pitchFamily="2" charset="2"/>
              <a:buNone/>
            </a:pPr>
            <a:r>
              <a:rPr lang="tr-TR" sz="2800" b="1" dirty="0" smtClean="0">
                <a:solidFill>
                  <a:srgbClr val="3333CC"/>
                </a:solidFill>
              </a:rPr>
              <a:t>Geçerli Sebepler Neler Olabilir?</a:t>
            </a:r>
          </a:p>
          <a:p>
            <a:pPr eaLnBrk="1" hangingPunct="1">
              <a:buFont typeface="Wingdings" pitchFamily="2" charset="2"/>
              <a:buNone/>
            </a:pPr>
            <a:endParaRPr lang="tr-TR" sz="1800" dirty="0" smtClean="0">
              <a:solidFill>
                <a:srgbClr val="3333CC"/>
              </a:solidFill>
            </a:endParaRPr>
          </a:p>
          <a:p>
            <a:pPr eaLnBrk="1" hangingPunct="1">
              <a:buFont typeface="Wingdings" pitchFamily="2" charset="2"/>
              <a:buNone/>
            </a:pPr>
            <a:r>
              <a:rPr lang="tr-TR" sz="1800" b="1" dirty="0" smtClean="0">
                <a:solidFill>
                  <a:srgbClr val="3333CC"/>
                </a:solidFill>
              </a:rPr>
              <a:t>Geçerli Sebep Oluşturamayacak Haller nelerdir?</a:t>
            </a:r>
          </a:p>
          <a:p>
            <a:pPr eaLnBrk="1" hangingPunct="1">
              <a:buFont typeface="Wingdings" pitchFamily="2" charset="2"/>
              <a:buNone/>
            </a:pPr>
            <a:endParaRPr lang="tr-TR" sz="18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en-US" sz="2000" dirty="0" smtClean="0">
              <a:solidFill>
                <a:srgbClr val="3333CC"/>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sz="2800" dirty="0" smtClean="0"/>
          </a:p>
          <a:p>
            <a:pPr eaLnBrk="1" hangingPunct="1">
              <a:buFont typeface="Wingdings" pitchFamily="2" charset="2"/>
              <a:buNone/>
            </a:pPr>
            <a:r>
              <a:rPr lang="tr-TR" sz="2800" b="1" dirty="0" smtClean="0">
                <a:solidFill>
                  <a:srgbClr val="3333CC"/>
                </a:solidFill>
              </a:rPr>
              <a:t>Geçerli Sebepler Neler Olabilir?</a:t>
            </a:r>
          </a:p>
          <a:p>
            <a:pPr eaLnBrk="1" hangingPunct="1">
              <a:buFont typeface="Wingdings" pitchFamily="2" charset="2"/>
              <a:buNone/>
            </a:pPr>
            <a:r>
              <a:rPr lang="tr-TR" sz="1800" dirty="0" smtClean="0">
                <a:solidFill>
                  <a:srgbClr val="3333CC"/>
                </a:solidFill>
              </a:rPr>
              <a:t>Kanunda geçerli sebeplerin neler olabileceği belirtilmemiştir, neler</a:t>
            </a:r>
          </a:p>
          <a:p>
            <a:pPr eaLnBrk="1" hangingPunct="1">
              <a:buFont typeface="Wingdings" pitchFamily="2" charset="2"/>
              <a:buNone/>
            </a:pPr>
            <a:r>
              <a:rPr lang="tr-TR" sz="1800" dirty="0" smtClean="0">
                <a:solidFill>
                  <a:srgbClr val="3333CC"/>
                </a:solidFill>
              </a:rPr>
              <a:t>olamayacağı belirtilmiştir.</a:t>
            </a:r>
          </a:p>
          <a:p>
            <a:pPr eaLnBrk="1" hangingPunct="1">
              <a:buFont typeface="Wingdings" pitchFamily="2" charset="2"/>
              <a:buNone/>
            </a:pPr>
            <a:endParaRPr lang="tr-TR" sz="1800" dirty="0" smtClean="0">
              <a:solidFill>
                <a:srgbClr val="3333CC"/>
              </a:solidFill>
            </a:endParaRPr>
          </a:p>
          <a:p>
            <a:pPr eaLnBrk="1" hangingPunct="1">
              <a:buFont typeface="Wingdings" pitchFamily="2" charset="2"/>
              <a:buNone/>
            </a:pPr>
            <a:r>
              <a:rPr lang="tr-TR" sz="1800" b="1" dirty="0" smtClean="0">
                <a:solidFill>
                  <a:srgbClr val="3333CC"/>
                </a:solidFill>
              </a:rPr>
              <a:t>Geçerli Sebep Oluşturamayacak Haller;</a:t>
            </a:r>
          </a:p>
          <a:p>
            <a:pPr eaLnBrk="1" hangingPunct="1"/>
            <a:r>
              <a:rPr lang="tr-TR" sz="1800" dirty="0" smtClean="0">
                <a:solidFill>
                  <a:srgbClr val="3333CC"/>
                </a:solidFill>
              </a:rPr>
              <a:t>Sendika üyeliği veya çalışma saatleri dışında veya işverenin rızası ile çalışma saatleri içinde sendikal faaliyetlere katılmak</a:t>
            </a:r>
          </a:p>
          <a:p>
            <a:pPr eaLnBrk="1" hangingPunct="1"/>
            <a:r>
              <a:rPr lang="tr-TR" sz="1800" dirty="0" smtClean="0">
                <a:solidFill>
                  <a:srgbClr val="3333CC"/>
                </a:solidFill>
              </a:rPr>
              <a:t>İşyeri sendika temsilciliği yapmak</a:t>
            </a:r>
          </a:p>
          <a:p>
            <a:pPr eaLnBrk="1" hangingPunct="1"/>
            <a:r>
              <a:rPr lang="tr-TR" sz="1800" dirty="0" smtClean="0">
                <a:solidFill>
                  <a:srgbClr val="3333CC"/>
                </a:solidFill>
              </a:rPr>
              <a:t>Mevzuattan veya sözleşmeden doğan haklarını takip için işveren aleyhine idari veya adli makamlara başvurmak veya bu hususta başlatılmış sürece katılmak</a:t>
            </a:r>
          </a:p>
          <a:p>
            <a:pPr eaLnBrk="1" hangingPunct="1"/>
            <a:r>
              <a:rPr lang="tr-TR" sz="1800" dirty="0" smtClean="0">
                <a:solidFill>
                  <a:srgbClr val="3333CC"/>
                </a:solidFill>
              </a:rPr>
              <a:t>Irk, renk, cinsiyet, medeni hal, aile yükümlülükleri, hamilelik, doğum, siyasi görüş ve benzeri nedenler</a:t>
            </a:r>
          </a:p>
          <a:p>
            <a:pPr eaLnBrk="1" hangingPunct="1"/>
            <a:r>
              <a:rPr lang="tr-TR" sz="1800" dirty="0" smtClean="0">
                <a:solidFill>
                  <a:srgbClr val="3333CC"/>
                </a:solidFill>
              </a:rPr>
              <a:t>Kadın işçilerin çalıştırılmasının yasak olduğu günlerde işe gelmemek</a:t>
            </a:r>
          </a:p>
          <a:p>
            <a:pPr eaLnBrk="1" hangingPunct="1"/>
            <a:r>
              <a:rPr lang="tr-TR" sz="1800" dirty="0" smtClean="0">
                <a:solidFill>
                  <a:srgbClr val="3333CC"/>
                </a:solidFill>
              </a:rPr>
              <a:t>Hastalık veya kaza nedeniyle kanunun öngördüğü bekleme süresinde işe devamsızlık</a:t>
            </a:r>
          </a:p>
          <a:p>
            <a:pPr eaLnBrk="1" hangingPunct="1">
              <a:buFont typeface="Wingdings" pitchFamily="2" charset="2"/>
              <a:buNone/>
            </a:pPr>
            <a:endParaRPr lang="tr-TR" sz="18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en-US" sz="2000" dirty="0" smtClean="0">
              <a:solidFill>
                <a:srgbClr val="3333CC"/>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z="2400" b="1" dirty="0" smtClean="0"/>
          </a:p>
          <a:p>
            <a:pPr eaLnBrk="1" hangingPunct="1">
              <a:buFont typeface="Wingdings" pitchFamily="2" charset="2"/>
              <a:buNone/>
            </a:pPr>
            <a:endParaRPr lang="tr-TR" sz="2400" b="1" dirty="0" smtClean="0"/>
          </a:p>
          <a:p>
            <a:pPr eaLnBrk="1" hangingPunct="1">
              <a:buFont typeface="Wingdings" pitchFamily="2" charset="2"/>
              <a:buNone/>
            </a:pPr>
            <a:endParaRPr lang="tr-TR" sz="2400" b="1" dirty="0" smtClean="0"/>
          </a:p>
          <a:p>
            <a:pPr eaLnBrk="1" hangingPunct="1">
              <a:buFont typeface="Wingdings" pitchFamily="2" charset="2"/>
              <a:buNone/>
            </a:pPr>
            <a:r>
              <a:rPr lang="tr-TR" sz="2000" b="1" dirty="0" smtClean="0">
                <a:solidFill>
                  <a:srgbClr val="3333CC"/>
                </a:solidFill>
              </a:rPr>
              <a:t>Kanunda Belirtilmediği Halde İşçinin Yeterliliğinden ve</a:t>
            </a:r>
          </a:p>
          <a:p>
            <a:pPr eaLnBrk="1" hangingPunct="1">
              <a:buFont typeface="Wingdings" pitchFamily="2" charset="2"/>
              <a:buNone/>
            </a:pPr>
            <a:r>
              <a:rPr lang="tr-TR" sz="2000" b="1" dirty="0" smtClean="0">
                <a:solidFill>
                  <a:srgbClr val="3333CC"/>
                </a:solidFill>
              </a:rPr>
              <a:t>Davranışlarından Kaynaklanan Geçerli Sebeplere Hangi</a:t>
            </a:r>
          </a:p>
          <a:p>
            <a:pPr eaLnBrk="1" hangingPunct="1">
              <a:buFont typeface="Wingdings" pitchFamily="2" charset="2"/>
              <a:buNone/>
            </a:pPr>
            <a:r>
              <a:rPr lang="tr-TR" sz="2000" b="1" dirty="0" smtClean="0">
                <a:solidFill>
                  <a:srgbClr val="3333CC"/>
                </a:solidFill>
              </a:rPr>
              <a:t>Örnekleri Verebiliriz?</a:t>
            </a:r>
          </a:p>
          <a:p>
            <a:pPr eaLnBrk="1" hangingPunct="1">
              <a:buFont typeface="Wingdings" pitchFamily="2" charset="2"/>
              <a:buNone/>
            </a:pPr>
            <a:endParaRPr lang="tr-TR" sz="2000" b="1" dirty="0" smtClean="0">
              <a:solidFill>
                <a:srgbClr val="3333CC"/>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z="2400" b="1" dirty="0" smtClean="0"/>
          </a:p>
          <a:p>
            <a:pPr eaLnBrk="1" hangingPunct="1">
              <a:buFont typeface="Wingdings" pitchFamily="2" charset="2"/>
              <a:buNone/>
            </a:pPr>
            <a:endParaRPr lang="tr-TR" sz="2400" b="1" dirty="0" smtClean="0"/>
          </a:p>
          <a:p>
            <a:pPr eaLnBrk="1" hangingPunct="1">
              <a:buFont typeface="Wingdings" pitchFamily="2" charset="2"/>
              <a:buNone/>
            </a:pPr>
            <a:endParaRPr lang="tr-TR" sz="2400" b="1" dirty="0" smtClean="0"/>
          </a:p>
          <a:p>
            <a:pPr eaLnBrk="1" hangingPunct="1">
              <a:buFont typeface="Wingdings" pitchFamily="2" charset="2"/>
              <a:buNone/>
            </a:pPr>
            <a:r>
              <a:rPr lang="tr-TR" sz="2000" b="1" dirty="0" smtClean="0">
                <a:solidFill>
                  <a:srgbClr val="3333CC"/>
                </a:solidFill>
              </a:rPr>
              <a:t>Kanunda Belirtilmediği Halde İşçinin Yeterliliğinden ve</a:t>
            </a:r>
          </a:p>
          <a:p>
            <a:pPr eaLnBrk="1" hangingPunct="1">
              <a:buFont typeface="Wingdings" pitchFamily="2" charset="2"/>
              <a:buNone/>
            </a:pPr>
            <a:r>
              <a:rPr lang="tr-TR" sz="2000" b="1" dirty="0" smtClean="0">
                <a:solidFill>
                  <a:srgbClr val="3333CC"/>
                </a:solidFill>
              </a:rPr>
              <a:t>Davranışlarından Kaynaklanan Geçerli Sebeplere Hangi</a:t>
            </a:r>
          </a:p>
          <a:p>
            <a:pPr eaLnBrk="1" hangingPunct="1">
              <a:buFont typeface="Wingdings" pitchFamily="2" charset="2"/>
              <a:buNone/>
            </a:pPr>
            <a:r>
              <a:rPr lang="tr-TR" sz="2000" b="1" dirty="0" smtClean="0">
                <a:solidFill>
                  <a:srgbClr val="3333CC"/>
                </a:solidFill>
              </a:rPr>
              <a:t>Örnekleri Verebiliriz?</a:t>
            </a:r>
          </a:p>
          <a:p>
            <a:pPr eaLnBrk="1" hangingPunct="1">
              <a:buFont typeface="Wingdings" pitchFamily="2" charset="2"/>
              <a:buNone/>
            </a:pPr>
            <a:endParaRPr lang="tr-TR" sz="2000" b="1" dirty="0" smtClean="0">
              <a:solidFill>
                <a:srgbClr val="3333CC"/>
              </a:solidFill>
            </a:endParaRPr>
          </a:p>
          <a:p>
            <a:pPr eaLnBrk="1" hangingPunct="1"/>
            <a:r>
              <a:rPr lang="tr-TR" sz="1800" dirty="0" smtClean="0">
                <a:solidFill>
                  <a:srgbClr val="3333CC"/>
                </a:solidFill>
              </a:rPr>
              <a:t>İşyerinde işi yapan diğer çalışanlara göre daha verimsiz çalışmak</a:t>
            </a:r>
          </a:p>
          <a:p>
            <a:pPr eaLnBrk="1" hangingPunct="1"/>
            <a:r>
              <a:rPr lang="tr-TR" sz="1800" dirty="0" smtClean="0">
                <a:solidFill>
                  <a:srgbClr val="3333CC"/>
                </a:solidFill>
              </a:rPr>
              <a:t>İşe olan ilginin ve performansın giderek azalması</a:t>
            </a:r>
          </a:p>
          <a:p>
            <a:pPr eaLnBrk="1" hangingPunct="1"/>
            <a:r>
              <a:rPr lang="tr-TR" sz="1800" dirty="0" smtClean="0">
                <a:solidFill>
                  <a:srgbClr val="3333CC"/>
                </a:solidFill>
              </a:rPr>
              <a:t>Amirleri ve iş arkadaşları ile uyumsuz çalışmak</a:t>
            </a:r>
          </a:p>
          <a:p>
            <a:pPr eaLnBrk="1" hangingPunct="1"/>
            <a:r>
              <a:rPr lang="tr-TR" sz="1800" dirty="0" smtClean="0">
                <a:solidFill>
                  <a:srgbClr val="3333CC"/>
                </a:solidFill>
              </a:rPr>
              <a:t>İzin almadan işe gelmeme kapsamına girmeyen devamsızlıkların sürekliliği</a:t>
            </a:r>
          </a:p>
          <a:p>
            <a:pPr eaLnBrk="1" hangingPunct="1"/>
            <a:r>
              <a:rPr lang="tr-TR" sz="1800" dirty="0" smtClean="0">
                <a:solidFill>
                  <a:srgbClr val="3333CC"/>
                </a:solidFill>
              </a:rPr>
              <a:t>İşyerinde rahatsızlık verecek şekilde iş arkadaşlarından borç almak</a:t>
            </a:r>
          </a:p>
          <a:p>
            <a:pPr eaLnBrk="1" hangingPunct="1"/>
            <a:r>
              <a:rPr lang="tr-TR" sz="1800" dirty="0" smtClean="0">
                <a:solidFill>
                  <a:srgbClr val="3333CC"/>
                </a:solidFill>
              </a:rPr>
              <a:t>İş akışını ve verimini olumsuz etkileyecek düzeyde özel telefon görüşmeleri yapmak ve özel amaçla internet kullanmak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tr-TR" smtClean="0">
                <a:solidFill>
                  <a:srgbClr val="FF3300"/>
                </a:solidFill>
              </a:rPr>
              <a:t>4857 SAYILI İŞ KANUNU</a:t>
            </a:r>
            <a:endParaRPr lang="en-US" smtClean="0">
              <a:solidFill>
                <a:srgbClr val="FF3300"/>
              </a:solidFill>
            </a:endParaRPr>
          </a:p>
        </p:txBody>
      </p:sp>
      <p:sp>
        <p:nvSpPr>
          <p:cNvPr id="4099" name="Rectangle 3" descr="Rectangle: Click to edit Master text styles&#10;Second level&#10;Third level&#10;Fourth level&#10;Fifth level"/>
          <p:cNvSpPr>
            <a:spLocks noGrp="1" noChangeArrowheads="1"/>
          </p:cNvSpPr>
          <p:nvPr>
            <p:ph idx="1"/>
          </p:nvPr>
        </p:nvSpPr>
        <p:spPr/>
        <p:txBody>
          <a:bodyPr/>
          <a:lstStyle/>
          <a:p>
            <a:pPr eaLnBrk="1" hangingPunct="1">
              <a:buFont typeface="Wingdings" pitchFamily="2" charset="2"/>
              <a:buNone/>
            </a:pPr>
            <a:r>
              <a:rPr lang="tr-TR" dirty="0" smtClean="0">
                <a:solidFill>
                  <a:srgbClr val="3333CC"/>
                </a:solidFill>
              </a:rPr>
              <a:t>4857 sayılı İş Kanunu 120 maddeden</a:t>
            </a:r>
          </a:p>
          <a:p>
            <a:pPr eaLnBrk="1" hangingPunct="1">
              <a:buFont typeface="Wingdings" pitchFamily="2" charset="2"/>
              <a:buNone/>
            </a:pPr>
            <a:r>
              <a:rPr lang="tr-TR" dirty="0" smtClean="0">
                <a:solidFill>
                  <a:srgbClr val="3333CC"/>
                </a:solidFill>
              </a:rPr>
              <a:t>oluşmaktadır. Ancak burada</a:t>
            </a:r>
          </a:p>
          <a:p>
            <a:pPr eaLnBrk="1" hangingPunct="1">
              <a:buFont typeface="Wingdings" pitchFamily="2" charset="2"/>
              <a:buNone/>
            </a:pPr>
            <a:r>
              <a:rPr lang="tr-TR" dirty="0" smtClean="0">
                <a:solidFill>
                  <a:srgbClr val="3333CC"/>
                </a:solidFill>
              </a:rPr>
              <a:t>Bizim için gerekli olduğunu</a:t>
            </a:r>
          </a:p>
          <a:p>
            <a:pPr eaLnBrk="1" hangingPunct="1">
              <a:buFont typeface="Wingdings" pitchFamily="2" charset="2"/>
              <a:buNone/>
            </a:pPr>
            <a:r>
              <a:rPr lang="tr-TR" dirty="0" smtClean="0">
                <a:solidFill>
                  <a:srgbClr val="3333CC"/>
                </a:solidFill>
              </a:rPr>
              <a:t>düşündüğümüz maddelerin üzerinde</a:t>
            </a:r>
          </a:p>
          <a:p>
            <a:pPr eaLnBrk="1" hangingPunct="1">
              <a:buFont typeface="Wingdings" pitchFamily="2" charset="2"/>
              <a:buNone/>
            </a:pPr>
            <a:r>
              <a:rPr lang="tr-TR" dirty="0" smtClean="0">
                <a:solidFill>
                  <a:srgbClr val="3333CC"/>
                </a:solidFill>
              </a:rPr>
              <a:t>duracağız.</a:t>
            </a:r>
            <a:endParaRPr lang="en-US" dirty="0" smtClean="0">
              <a:solidFill>
                <a:srgbClr val="3333CC"/>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sz="2400" b="1" dirty="0" smtClean="0">
                <a:solidFill>
                  <a:srgbClr val="3333CC"/>
                </a:solidFill>
              </a:rPr>
              <a:t>Kanunda Belirtilmediği Halde İşletmenin, İşyerinin</a:t>
            </a:r>
          </a:p>
          <a:p>
            <a:pPr eaLnBrk="1" hangingPunct="1">
              <a:buFont typeface="Wingdings" pitchFamily="2" charset="2"/>
              <a:buNone/>
            </a:pPr>
            <a:r>
              <a:rPr lang="tr-TR" sz="2400" b="1" dirty="0" smtClean="0">
                <a:solidFill>
                  <a:srgbClr val="3333CC"/>
                </a:solidFill>
              </a:rPr>
              <a:t>veya İşin Gereklerinden Kaynaklanan Geçerli</a:t>
            </a:r>
          </a:p>
          <a:p>
            <a:pPr eaLnBrk="1" hangingPunct="1">
              <a:buFont typeface="Wingdings" pitchFamily="2" charset="2"/>
              <a:buNone/>
            </a:pPr>
            <a:r>
              <a:rPr lang="tr-TR" sz="2400" b="1" dirty="0" smtClean="0">
                <a:solidFill>
                  <a:srgbClr val="3333CC"/>
                </a:solidFill>
              </a:rPr>
              <a:t>Sebeplere Hangi Örnekleri Verebiliriz?</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endParaRPr lang="tr-TR" sz="2400" dirty="0" smtClean="0">
              <a:solidFill>
                <a:srgbClr val="3333CC"/>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sz="2400" b="1" dirty="0" smtClean="0">
                <a:solidFill>
                  <a:srgbClr val="3333CC"/>
                </a:solidFill>
              </a:rPr>
              <a:t>Kanunda Belirtilmediği Halde İşletmenin, İşyerinin</a:t>
            </a:r>
          </a:p>
          <a:p>
            <a:pPr eaLnBrk="1" hangingPunct="1">
              <a:buFont typeface="Wingdings" pitchFamily="2" charset="2"/>
              <a:buNone/>
            </a:pPr>
            <a:r>
              <a:rPr lang="tr-TR" sz="2400" b="1" dirty="0" smtClean="0">
                <a:solidFill>
                  <a:srgbClr val="3333CC"/>
                </a:solidFill>
              </a:rPr>
              <a:t>veya İşin Gereklerinden Kaynaklanan Geçerli</a:t>
            </a:r>
          </a:p>
          <a:p>
            <a:pPr eaLnBrk="1" hangingPunct="1">
              <a:buFont typeface="Wingdings" pitchFamily="2" charset="2"/>
              <a:buNone/>
            </a:pPr>
            <a:r>
              <a:rPr lang="tr-TR" sz="2400" b="1" dirty="0" smtClean="0">
                <a:solidFill>
                  <a:srgbClr val="3333CC"/>
                </a:solidFill>
              </a:rPr>
              <a:t>Sebeplere Hangi Örnekleri Verebiliriz?</a:t>
            </a:r>
          </a:p>
          <a:p>
            <a:pPr eaLnBrk="1" hangingPunct="1">
              <a:buFont typeface="Wingdings" pitchFamily="2" charset="2"/>
              <a:buNone/>
            </a:pPr>
            <a:endParaRPr lang="tr-TR" sz="2400" b="1" dirty="0" smtClean="0">
              <a:solidFill>
                <a:srgbClr val="3333CC"/>
              </a:solidFill>
            </a:endParaRPr>
          </a:p>
          <a:p>
            <a:pPr eaLnBrk="1" hangingPunct="1"/>
            <a:r>
              <a:rPr lang="tr-TR" sz="2400" dirty="0" smtClean="0">
                <a:solidFill>
                  <a:srgbClr val="3333CC"/>
                </a:solidFill>
              </a:rPr>
              <a:t>Ekonomik kriz,</a:t>
            </a:r>
          </a:p>
          <a:p>
            <a:pPr eaLnBrk="1" hangingPunct="1"/>
            <a:r>
              <a:rPr lang="tr-TR" sz="2400" dirty="0" smtClean="0">
                <a:solidFill>
                  <a:srgbClr val="3333CC"/>
                </a:solidFill>
              </a:rPr>
              <a:t>Yeni teknoloji uygulanması</a:t>
            </a:r>
          </a:p>
          <a:p>
            <a:pPr eaLnBrk="1" hangingPunct="1"/>
            <a:r>
              <a:rPr lang="tr-TR" sz="2400" dirty="0" smtClean="0">
                <a:solidFill>
                  <a:srgbClr val="3333CC"/>
                </a:solidFill>
              </a:rPr>
              <a:t>İşyerinin bazı bölümlerinin kapatılması</a:t>
            </a:r>
          </a:p>
          <a:p>
            <a:pPr eaLnBrk="1" hangingPunct="1">
              <a:buFont typeface="Wingdings" pitchFamily="2" charset="2"/>
              <a:buNone/>
            </a:pPr>
            <a:endParaRPr lang="tr-TR" sz="2400" dirty="0" smtClean="0">
              <a:solidFill>
                <a:srgbClr val="3333CC"/>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smtClean="0">
                <a:solidFill>
                  <a:srgbClr val="FF3300"/>
                </a:solidFill>
              </a:rPr>
              <a:t>MADDE 19 : Sözleşmenin Feshinde Usul</a:t>
            </a:r>
            <a:endParaRPr lang="en-US" smtClean="0">
              <a:solidFill>
                <a:srgbClr val="FF3300"/>
              </a:solidFill>
            </a:endParaRPr>
          </a:p>
        </p:txBody>
      </p:sp>
      <p:sp>
        <p:nvSpPr>
          <p:cNvPr id="21507"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İş Akdi Feshi Nasıl Yapılmalıdır?</a:t>
            </a:r>
          </a:p>
          <a:p>
            <a:pPr eaLnBrk="1" hangingPunct="1">
              <a:buFont typeface="Wingdings" pitchFamily="2" charset="2"/>
              <a:buNone/>
            </a:pPr>
            <a:endParaRPr lang="tr-TR" dirty="0" smtClean="0">
              <a:solidFill>
                <a:srgbClr val="3333CC"/>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smtClean="0">
                <a:solidFill>
                  <a:srgbClr val="FF3300"/>
                </a:solidFill>
              </a:rPr>
              <a:t>MADDE 19 : Sözleşmenin Feshinde Usul</a:t>
            </a:r>
            <a:endParaRPr lang="en-US" smtClean="0">
              <a:solidFill>
                <a:srgbClr val="FF3300"/>
              </a:solidFill>
            </a:endParaRPr>
          </a:p>
        </p:txBody>
      </p:sp>
      <p:sp>
        <p:nvSpPr>
          <p:cNvPr id="21507"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İş Akdi Feshi Nasıl Yapılmalıdır?</a:t>
            </a:r>
          </a:p>
          <a:p>
            <a:pPr eaLnBrk="1" hangingPunct="1">
              <a:buFont typeface="Wingdings" pitchFamily="2" charset="2"/>
              <a:buNone/>
            </a:pPr>
            <a:endParaRPr lang="tr-TR" dirty="0" smtClean="0">
              <a:solidFill>
                <a:srgbClr val="3333CC"/>
              </a:solidFill>
            </a:endParaRPr>
          </a:p>
          <a:p>
            <a:pPr eaLnBrk="1" hangingPunct="1">
              <a:buFont typeface="Wingdings" pitchFamily="2" charset="2"/>
              <a:buNone/>
            </a:pPr>
            <a:r>
              <a:rPr lang="tr-TR" sz="2400" dirty="0" smtClean="0">
                <a:solidFill>
                  <a:srgbClr val="3333CC"/>
                </a:solidFill>
              </a:rPr>
              <a:t>İşveren fesih bildirimini yazılı olarak yapmak ve fesih</a:t>
            </a:r>
          </a:p>
          <a:p>
            <a:pPr eaLnBrk="1" hangingPunct="1">
              <a:buFont typeface="Wingdings" pitchFamily="2" charset="2"/>
              <a:buNone/>
            </a:pPr>
            <a:r>
              <a:rPr lang="tr-TR" sz="2400" dirty="0" smtClean="0">
                <a:solidFill>
                  <a:srgbClr val="3333CC"/>
                </a:solidFill>
              </a:rPr>
              <a:t>sebebini açık ve kesin bir şekilde belirtmek zorundadır.</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Hakkındaki iddialara karşı savunmasını almadan bir</a:t>
            </a:r>
          </a:p>
          <a:p>
            <a:pPr eaLnBrk="1" hangingPunct="1">
              <a:buFont typeface="Wingdings" pitchFamily="2" charset="2"/>
              <a:buNone/>
            </a:pPr>
            <a:r>
              <a:rPr lang="tr-TR" sz="2400" dirty="0" smtClean="0">
                <a:solidFill>
                  <a:srgbClr val="3333CC"/>
                </a:solidFill>
              </a:rPr>
              <a:t>işçinin belirsiz süreli iş sözleşmesi, o işçinin davranışı</a:t>
            </a:r>
          </a:p>
          <a:p>
            <a:pPr eaLnBrk="1" hangingPunct="1">
              <a:buFont typeface="Wingdings" pitchFamily="2" charset="2"/>
              <a:buNone/>
            </a:pPr>
            <a:r>
              <a:rPr lang="tr-TR" sz="2400" dirty="0" smtClean="0">
                <a:solidFill>
                  <a:srgbClr val="3333CC"/>
                </a:solidFill>
              </a:rPr>
              <a:t>veya verimi ile ilgili nedenlerle feshedilemez.</a:t>
            </a:r>
            <a:endParaRPr lang="en-US" sz="2400" dirty="0" smtClean="0">
              <a:solidFill>
                <a:srgbClr val="3333CC"/>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smtClean="0">
                <a:solidFill>
                  <a:srgbClr val="FF3300"/>
                </a:solidFill>
              </a:rPr>
              <a:t>MADDE 20 : Fesih Bildirimine İtiraz ve Usul</a:t>
            </a:r>
            <a:endParaRPr lang="en-US" smtClean="0">
              <a:solidFill>
                <a:srgbClr val="FF3300"/>
              </a:solidFill>
            </a:endParaRPr>
          </a:p>
        </p:txBody>
      </p:sp>
      <p:sp>
        <p:nvSpPr>
          <p:cNvPr id="22531"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İş Akdi Feshedilen İşçi Dava Açabilir</a:t>
            </a:r>
          </a:p>
          <a:p>
            <a:pPr eaLnBrk="1" hangingPunct="1">
              <a:buFont typeface="Wingdings" pitchFamily="2" charset="2"/>
              <a:buNone/>
            </a:pPr>
            <a:r>
              <a:rPr lang="tr-TR" b="1" dirty="0" smtClean="0">
                <a:solidFill>
                  <a:srgbClr val="3333CC"/>
                </a:solidFill>
              </a:rPr>
              <a:t>mi? Sonuçları Neler Olabilir?</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endParaRPr lang="tr-TR" sz="2400" dirty="0" smtClean="0">
              <a:solidFill>
                <a:srgbClr val="3333CC"/>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dirty="0" smtClean="0">
                <a:solidFill>
                  <a:srgbClr val="FF3300"/>
                </a:solidFill>
              </a:rPr>
              <a:t>MADDE 20 : Fesih Bildirimine İtiraz ve Usul</a:t>
            </a:r>
            <a:endParaRPr lang="en-US" dirty="0" smtClean="0">
              <a:solidFill>
                <a:srgbClr val="FF3300"/>
              </a:solidFill>
            </a:endParaRPr>
          </a:p>
        </p:txBody>
      </p:sp>
      <p:sp>
        <p:nvSpPr>
          <p:cNvPr id="22531"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İş Akdi Feshedilen İşçi Dava Açabilir</a:t>
            </a:r>
          </a:p>
          <a:p>
            <a:pPr eaLnBrk="1" hangingPunct="1">
              <a:buFont typeface="Wingdings" pitchFamily="2" charset="2"/>
              <a:buNone/>
            </a:pPr>
            <a:r>
              <a:rPr lang="tr-TR" b="1" dirty="0" smtClean="0">
                <a:solidFill>
                  <a:srgbClr val="3333CC"/>
                </a:solidFill>
              </a:rPr>
              <a:t>mi? Sonuçları Neler Olabilir?</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r>
              <a:rPr lang="tr-TR" sz="2400" dirty="0" smtClean="0">
                <a:solidFill>
                  <a:srgbClr val="3333CC"/>
                </a:solidFill>
              </a:rPr>
              <a:t>İş Sözleşmesi feshedilen işçi, fesih bildirimine sebep</a:t>
            </a:r>
          </a:p>
          <a:p>
            <a:pPr eaLnBrk="1" hangingPunct="1">
              <a:buFont typeface="Wingdings" pitchFamily="2" charset="2"/>
              <a:buNone/>
            </a:pPr>
            <a:r>
              <a:rPr lang="tr-TR" sz="2400" dirty="0" smtClean="0">
                <a:solidFill>
                  <a:srgbClr val="3333CC"/>
                </a:solidFill>
              </a:rPr>
              <a:t>gösterilmediği veya gösterilen sebebin geçerli bir sebep</a:t>
            </a:r>
          </a:p>
          <a:p>
            <a:pPr eaLnBrk="1" hangingPunct="1">
              <a:buFont typeface="Wingdings" pitchFamily="2" charset="2"/>
              <a:buNone/>
            </a:pPr>
            <a:r>
              <a:rPr lang="tr-TR" sz="2400" dirty="0" smtClean="0">
                <a:solidFill>
                  <a:srgbClr val="3333CC"/>
                </a:solidFill>
              </a:rPr>
              <a:t>olmadığı iddiası ile fesih bildiriminin tebliği tarihinden</a:t>
            </a:r>
          </a:p>
          <a:p>
            <a:pPr eaLnBrk="1" hangingPunct="1">
              <a:buFont typeface="Wingdings" pitchFamily="2" charset="2"/>
              <a:buNone/>
            </a:pPr>
            <a:r>
              <a:rPr lang="tr-TR" sz="2400" dirty="0" smtClean="0">
                <a:solidFill>
                  <a:srgbClr val="3333CC"/>
                </a:solidFill>
              </a:rPr>
              <a:t>itibaren </a:t>
            </a:r>
            <a:r>
              <a:rPr lang="tr-TR" sz="2400" b="1" u="sng" dirty="0" smtClean="0">
                <a:solidFill>
                  <a:srgbClr val="3333CC"/>
                </a:solidFill>
              </a:rPr>
              <a:t>bir ay</a:t>
            </a:r>
            <a:r>
              <a:rPr lang="tr-TR" sz="2400" dirty="0" smtClean="0">
                <a:solidFill>
                  <a:srgbClr val="3333CC"/>
                </a:solidFill>
              </a:rPr>
              <a:t> içinde arabulucuya başvurabilir.</a:t>
            </a:r>
          </a:p>
          <a:p>
            <a:pPr eaLnBrk="1" hangingPunct="1">
              <a:buFont typeface="Wingdings" pitchFamily="2" charset="2"/>
              <a:buNone/>
            </a:pPr>
            <a:endParaRPr lang="tr-TR" sz="2400" dirty="0" smtClean="0">
              <a:solidFill>
                <a:srgbClr val="3333CC"/>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r>
              <a:rPr lang="tr-TR" sz="2400" dirty="0" smtClean="0">
                <a:solidFill>
                  <a:srgbClr val="3333CC"/>
                </a:solidFill>
              </a:rPr>
              <a:t>Feshin geçerli bir sebebe dayandığını ispat yükümlülüğü</a:t>
            </a:r>
          </a:p>
          <a:p>
            <a:pPr eaLnBrk="1" hangingPunct="1">
              <a:buFont typeface="Wingdings" pitchFamily="2" charset="2"/>
              <a:buNone/>
            </a:pPr>
            <a:r>
              <a:rPr lang="tr-TR" sz="2400" dirty="0" smtClean="0">
                <a:solidFill>
                  <a:srgbClr val="3333CC"/>
                </a:solidFill>
              </a:rPr>
              <a:t>işverene aittir. </a:t>
            </a:r>
          </a:p>
          <a:p>
            <a:pPr eaLnBrk="1" hangingPunct="1">
              <a:buFont typeface="Wingdings" pitchFamily="2" charset="2"/>
              <a:buNone/>
            </a:pPr>
            <a:r>
              <a:rPr lang="tr-TR" sz="2400" dirty="0" smtClean="0">
                <a:solidFill>
                  <a:srgbClr val="3333CC"/>
                </a:solidFill>
              </a:rPr>
              <a:t>İşçi feshin başka bir sebebe dayandığını iddia ettiği</a:t>
            </a:r>
          </a:p>
          <a:p>
            <a:pPr eaLnBrk="1" hangingPunct="1">
              <a:buFont typeface="Wingdings" pitchFamily="2" charset="2"/>
              <a:buNone/>
            </a:pPr>
            <a:r>
              <a:rPr lang="tr-TR" sz="2400" dirty="0" smtClean="0">
                <a:solidFill>
                  <a:srgbClr val="3333CC"/>
                </a:solidFill>
              </a:rPr>
              <a:t>takdirde, bu iddiasını ispatla yükümlüdür.</a:t>
            </a:r>
          </a:p>
          <a:p>
            <a:pPr eaLnBrk="1" hangingPunct="1">
              <a:buNone/>
            </a:pPr>
            <a:r>
              <a:rPr lang="tr-TR" sz="2400" dirty="0" smtClean="0"/>
              <a:t>Arabuluculuk </a:t>
            </a:r>
            <a:r>
              <a:rPr lang="tr-TR" sz="2400" dirty="0"/>
              <a:t>faaliyeti sonunda anlaşmaya varılamaması hâlinde, son tutanağın düzenlendiği tarihten itibaren, iki </a:t>
            </a:r>
            <a:r>
              <a:rPr lang="tr-TR" sz="2400" dirty="0" smtClean="0"/>
              <a:t>h</a:t>
            </a:r>
            <a:r>
              <a:rPr lang="tr-TR" sz="2400" dirty="0"/>
              <a:t>afta içinde iş mahkemesinde dava açılabilir. </a:t>
            </a:r>
            <a:endParaRPr lang="en-US" sz="2400" dirty="0">
              <a:solidFill>
                <a:srgbClr val="3333CC"/>
              </a:solidFill>
            </a:endParaRPr>
          </a:p>
          <a:p>
            <a:pPr eaLnBrk="1" hangingPunct="1">
              <a:buNone/>
            </a:pPr>
            <a:endParaRPr lang="tr-TR" sz="2400" dirty="0" smtClean="0"/>
          </a:p>
          <a:p>
            <a:pPr eaLnBrk="1" hangingPunct="1">
              <a:buNone/>
            </a:pPr>
            <a:r>
              <a:rPr lang="tr-TR" sz="2400" dirty="0"/>
              <a:t>Taraflar anlaşırlarsa uyuşmazlık aynı sürede iş mahkemesi yerine özel hakeme de götürülebilir. Arabulucuya başvurmaksızın doğrudan dava açılması sebebiyle davanın usulden reddi hâlinde ret kararı taraflara resen tebliğ edilir. Kesinleşen ret kararının da resen tebliğinden itibaren iki hafta içinde arabulucuya başvurulabilir. </a:t>
            </a:r>
            <a:endParaRPr lang="en-US" dirty="0" smtClean="0">
              <a:solidFill>
                <a:srgbClr val="3333CC"/>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descr="Rectangle: Click to edit Master text styles&#10;Second level&#10;Third level&#10;Fourth level&#10;Fifth level"/>
          <p:cNvSpPr>
            <a:spLocks noGrp="1" noChangeArrowheads="1"/>
          </p:cNvSpPr>
          <p:nvPr>
            <p:ph/>
          </p:nvPr>
        </p:nvSpPr>
        <p:spPr/>
        <p:txBody>
          <a:bodyPr/>
          <a:lstStyle/>
          <a:p>
            <a:pPr eaLnBrk="1" hangingPunct="1">
              <a:buNone/>
            </a:pPr>
            <a:r>
              <a:rPr lang="tr-TR" dirty="0"/>
              <a:t>(Değişik üçüncü fıkra: 12/10/2017-7036/11 </a:t>
            </a:r>
            <a:r>
              <a:rPr lang="tr-TR" dirty="0" err="1"/>
              <a:t>md.</a:t>
            </a:r>
            <a:r>
              <a:rPr lang="tr-TR" dirty="0"/>
              <a:t>) Dava ivedilikle sonuçlandırılır. Mahkemece verilen karar hakkında istinaf yoluna başvurulması hâlinde, bölge adliye mahkemesi ivedilikle ve kesin olarak karar verir. </a:t>
            </a:r>
            <a:endParaRPr lang="en-US" dirty="0" smtClean="0">
              <a:solidFill>
                <a:srgbClr val="3333CC"/>
              </a:solidFill>
            </a:endParaRPr>
          </a:p>
        </p:txBody>
      </p:sp>
    </p:spTree>
    <p:extLst>
      <p:ext uri="{BB962C8B-B14F-4D97-AF65-F5344CB8AC3E}">
        <p14:creationId xmlns:p14="http://schemas.microsoft.com/office/powerpoint/2010/main" val="20036223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smtClean="0">
                <a:solidFill>
                  <a:srgbClr val="FF3300"/>
                </a:solidFill>
              </a:rPr>
              <a:t>MADDE 21 : Geçersiz Sebeple Yapılan Feshin Sonuçları</a:t>
            </a:r>
            <a:endParaRPr lang="en-US" smtClean="0">
              <a:solidFill>
                <a:srgbClr val="FF3300"/>
              </a:solidFill>
            </a:endParaRPr>
          </a:p>
        </p:txBody>
      </p:sp>
      <p:sp>
        <p:nvSpPr>
          <p:cNvPr id="24579"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Geçersiz Sebeple Yapılan Feshin </a:t>
            </a:r>
          </a:p>
          <a:p>
            <a:pPr eaLnBrk="1" hangingPunct="1">
              <a:buFont typeface="Wingdings" pitchFamily="2" charset="2"/>
              <a:buNone/>
            </a:pPr>
            <a:r>
              <a:rPr lang="tr-TR" b="1" dirty="0" smtClean="0">
                <a:solidFill>
                  <a:srgbClr val="3333CC"/>
                </a:solidFill>
              </a:rPr>
              <a:t>Sonuçları Neler Olabilir?</a:t>
            </a:r>
          </a:p>
          <a:p>
            <a:pPr eaLnBrk="1" hangingPunct="1">
              <a:buFont typeface="Wingdings" pitchFamily="2" charset="2"/>
              <a:buNone/>
            </a:pPr>
            <a:endParaRPr lang="tr-TR" sz="2000" b="1" dirty="0" smtClean="0">
              <a:solidFill>
                <a:srgbClr val="3333CC"/>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smtClean="0">
                <a:solidFill>
                  <a:srgbClr val="FF3300"/>
                </a:solidFill>
              </a:rPr>
              <a:t>MADDE 21 : Geçersiz Sebeple Yapılan Feshin Sonuçları</a:t>
            </a:r>
            <a:endParaRPr lang="en-US" smtClean="0">
              <a:solidFill>
                <a:srgbClr val="FF3300"/>
              </a:solidFill>
            </a:endParaRPr>
          </a:p>
        </p:txBody>
      </p:sp>
      <p:sp>
        <p:nvSpPr>
          <p:cNvPr id="24579"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Geçersiz Sebeple Yapılan Feshin </a:t>
            </a:r>
          </a:p>
          <a:p>
            <a:pPr eaLnBrk="1" hangingPunct="1">
              <a:buFont typeface="Wingdings" pitchFamily="2" charset="2"/>
              <a:buNone/>
            </a:pPr>
            <a:r>
              <a:rPr lang="tr-TR" b="1" dirty="0" smtClean="0">
                <a:solidFill>
                  <a:srgbClr val="3333CC"/>
                </a:solidFill>
              </a:rPr>
              <a:t>Sonuçları Neler Olabilir?</a:t>
            </a:r>
          </a:p>
          <a:p>
            <a:pPr eaLnBrk="1" hangingPunct="1">
              <a:buFont typeface="Wingdings" pitchFamily="2" charset="2"/>
              <a:buNone/>
            </a:pPr>
            <a:endParaRPr lang="tr-TR" sz="2000" b="1" dirty="0" smtClean="0">
              <a:solidFill>
                <a:srgbClr val="3333CC"/>
              </a:solidFill>
            </a:endParaRPr>
          </a:p>
          <a:p>
            <a:pPr eaLnBrk="1" hangingPunct="1">
              <a:buNone/>
            </a:pPr>
            <a:r>
              <a:rPr lang="tr-TR" sz="2400" dirty="0"/>
              <a:t>İşverence geçerli sebep gösterilmediği veya gösterilen sebebin geçerli olmadığı mahkemece veya özel hakem tarafından tespit edilerek feshin geçersizliğine karar verildiğinde, işveren, işçiyi bir ay içinde işe başlatmak zorundadır. İşçiyi başvurusu üzerine işveren bir ay içinde işe başlatmaz ise, işçiye en az dört aylık ve en çok sekiz aylık ücreti tutarında tazminat ödemekle yükümlü olur. </a:t>
            </a:r>
            <a:endParaRPr lang="en-US" sz="2400" dirty="0" smtClean="0">
              <a:solidFill>
                <a:srgbClr val="3333C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smtClean="0">
                <a:solidFill>
                  <a:srgbClr val="3333CC"/>
                </a:solidFill>
              </a:rPr>
              <a:t>01.09.1971 tarihinde yürürlüğe giren 1475</a:t>
            </a:r>
          </a:p>
          <a:p>
            <a:pPr eaLnBrk="1" hangingPunct="1">
              <a:buFont typeface="Wingdings" pitchFamily="2" charset="2"/>
              <a:buNone/>
            </a:pPr>
            <a:r>
              <a:rPr lang="tr-TR" smtClean="0">
                <a:solidFill>
                  <a:srgbClr val="3333CC"/>
                </a:solidFill>
              </a:rPr>
              <a:t>sayılı İş Kanunu, 10.06.2003 tarihinde, 1</a:t>
            </a:r>
          </a:p>
          <a:p>
            <a:pPr eaLnBrk="1" hangingPunct="1">
              <a:buFont typeface="Wingdings" pitchFamily="2" charset="2"/>
              <a:buNone/>
            </a:pPr>
            <a:r>
              <a:rPr lang="tr-TR" smtClean="0">
                <a:solidFill>
                  <a:srgbClr val="3333CC"/>
                </a:solidFill>
              </a:rPr>
              <a:t>maddesi dışında, yürürlükten kaldırıldı. </a:t>
            </a:r>
          </a:p>
          <a:p>
            <a:pPr eaLnBrk="1" hangingPunct="1">
              <a:buFont typeface="Wingdings" pitchFamily="2" charset="2"/>
              <a:buNone/>
            </a:pPr>
            <a:endParaRPr lang="tr-TR" smtClean="0">
              <a:solidFill>
                <a:srgbClr val="3333CC"/>
              </a:solidFill>
            </a:endParaRPr>
          </a:p>
          <a:p>
            <a:pPr eaLnBrk="1" hangingPunct="1">
              <a:buFont typeface="Wingdings" pitchFamily="2" charset="2"/>
              <a:buNone/>
            </a:pPr>
            <a:r>
              <a:rPr lang="tr-TR" smtClean="0">
                <a:solidFill>
                  <a:srgbClr val="3333CC"/>
                </a:solidFill>
              </a:rPr>
              <a:t>Aynı tarih itibariyle 4857 sayılı İş Kanunu</a:t>
            </a:r>
          </a:p>
          <a:p>
            <a:pPr eaLnBrk="1" hangingPunct="1">
              <a:buFont typeface="Wingdings" pitchFamily="2" charset="2"/>
              <a:buNone/>
            </a:pPr>
            <a:r>
              <a:rPr lang="tr-TR" smtClean="0">
                <a:solidFill>
                  <a:srgbClr val="3333CC"/>
                </a:solidFill>
              </a:rPr>
              <a:t>yürürlüğe girdi.</a:t>
            </a:r>
            <a:endParaRPr lang="en-US" smtClean="0">
              <a:solidFill>
                <a:srgbClr val="3333CC"/>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None/>
            </a:pPr>
            <a:r>
              <a:rPr lang="tr-TR" sz="2400" dirty="0"/>
              <a:t>Mahkeme veya özel hakem feshin geçersizliğine karar verdiğinde, işçinin işe başlatılmaması halinde ödenecek tazminat miktarını da belirler. Kararın kesinleşmesine kadar çalıştırılmadığı süre için işçiye en çok dört aya kadar doğmuş bulunan ücret ve diğer hakları ödenir. (Ek fıkra: 12/10/2017-7036/12 </a:t>
            </a:r>
            <a:r>
              <a:rPr lang="tr-TR" sz="2400" dirty="0" err="1"/>
              <a:t>md.</a:t>
            </a:r>
            <a:r>
              <a:rPr lang="tr-TR" sz="2400" dirty="0"/>
              <a:t>) Mahkeme veya özel hakem, ikinci fıkrada düzenlenen tazminat ile üçüncü fıkrada düzenlenen ücret ve diğer hakları, dava tarihindeki ücreti esas alarak parasal olarak belirler. </a:t>
            </a: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İşçi mahkeme kararına göre işe başlatılırsa ve bildirim</a:t>
            </a:r>
          </a:p>
          <a:p>
            <a:pPr eaLnBrk="1" hangingPunct="1">
              <a:buFont typeface="Wingdings" pitchFamily="2" charset="2"/>
              <a:buNone/>
            </a:pPr>
            <a:r>
              <a:rPr lang="tr-TR" sz="2400" dirty="0" smtClean="0">
                <a:solidFill>
                  <a:srgbClr val="3333CC"/>
                </a:solidFill>
              </a:rPr>
              <a:t>süresine ait ücret ile kıdem tazminatı peşin ödenmişse, bu</a:t>
            </a:r>
          </a:p>
          <a:p>
            <a:pPr eaLnBrk="1" hangingPunct="1">
              <a:buFont typeface="Wingdings" pitchFamily="2" charset="2"/>
              <a:buNone/>
            </a:pPr>
            <a:r>
              <a:rPr lang="tr-TR" sz="2400" dirty="0" smtClean="0">
                <a:solidFill>
                  <a:srgbClr val="3333CC"/>
                </a:solidFill>
              </a:rPr>
              <a:t>tutar, işçinin bekleme süresi için yapılacak ödemeden</a:t>
            </a:r>
          </a:p>
          <a:p>
            <a:pPr eaLnBrk="1" hangingPunct="1">
              <a:buFont typeface="Wingdings" pitchFamily="2" charset="2"/>
              <a:buNone/>
            </a:pPr>
            <a:r>
              <a:rPr lang="tr-TR" sz="2400" dirty="0" smtClean="0">
                <a:solidFill>
                  <a:srgbClr val="3333CC"/>
                </a:solidFill>
              </a:rPr>
              <a:t>mahsup edilir.</a:t>
            </a:r>
            <a:endParaRPr lang="en-US" dirty="0" smtClean="0">
              <a:solidFill>
                <a:srgbClr val="3333CC"/>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692696"/>
            <a:ext cx="7992888" cy="5632311"/>
          </a:xfrm>
          <a:prstGeom prst="rect">
            <a:avLst/>
          </a:prstGeom>
        </p:spPr>
        <p:txBody>
          <a:bodyPr wrap="square">
            <a:spAutoFit/>
          </a:bodyPr>
          <a:lstStyle/>
          <a:p>
            <a:r>
              <a:rPr lang="tr-TR" sz="2000" dirty="0"/>
              <a:t>İşe başlatılmayan işçiye bildirim süresi verilmemiş veya bildirim süresine ait ücret peşin ödenmemişse, bu sürelere ait ücret tutarı ayrıca ödenir. </a:t>
            </a:r>
            <a:endParaRPr lang="tr-TR" sz="2000" dirty="0" smtClean="0"/>
          </a:p>
          <a:p>
            <a:r>
              <a:rPr lang="tr-TR" sz="2000" dirty="0" smtClean="0"/>
              <a:t>İşçi </a:t>
            </a:r>
            <a:r>
              <a:rPr lang="tr-TR" sz="2000" dirty="0"/>
              <a:t>kesinleşen mahkeme veya özel hakem kararının tebliğinden itibaren on işgünü içinde işe başlamak için işverene başvuruda bulunmak zorundadır. İşçi bu süre içinde başvuruda bulunmaz ise, işverence yapılmış olan fesih geçerli bir fesih sayılır ve işveren sadece bunun hukuki sonuçları ile sorumlu olur. </a:t>
            </a:r>
            <a:endParaRPr lang="tr-TR" sz="2000" dirty="0" smtClean="0"/>
          </a:p>
          <a:p>
            <a:r>
              <a:rPr lang="tr-TR" sz="2000" dirty="0"/>
              <a:t>(Ek fıkra: 12/10/2017-7036/12 </a:t>
            </a:r>
            <a:r>
              <a:rPr lang="tr-TR" sz="2000" dirty="0" err="1"/>
              <a:t>md.</a:t>
            </a:r>
            <a:r>
              <a:rPr lang="tr-TR" sz="2000" dirty="0"/>
              <a:t>) Arabuluculuk faaliyeti sonunda tarafların, işçinin işe başlatılması konusunda anlaşmaları hâlinde; a) İşe başlatma tarihini, b) Üçüncü fıkrada düzenlenen ücret ve diğer hakların parasal miktarını, c) İşçinin işe başlatılmaması durumunda ikinci fıkrada düzenlenen tazminatın parasal miktarını, b e lir le m ele r i </a:t>
            </a:r>
            <a:r>
              <a:rPr lang="tr-TR" sz="2000" dirty="0" err="1"/>
              <a:t>zo</a:t>
            </a:r>
            <a:r>
              <a:rPr lang="tr-TR" sz="2000" dirty="0"/>
              <a:t> r u n </a:t>
            </a:r>
            <a:r>
              <a:rPr lang="tr-TR" sz="2000" dirty="0" err="1"/>
              <a:t>lu</a:t>
            </a:r>
            <a:r>
              <a:rPr lang="tr-TR" sz="2000" dirty="0"/>
              <a:t> d u r . Ak si t a k d ir d e a n la </a:t>
            </a:r>
            <a:r>
              <a:rPr lang="tr-TR" sz="2000" dirty="0" err="1"/>
              <a:t>şm</a:t>
            </a:r>
            <a:r>
              <a:rPr lang="tr-TR" sz="2000" dirty="0"/>
              <a:t> a </a:t>
            </a:r>
            <a:r>
              <a:rPr lang="tr-TR" sz="2000" dirty="0" err="1"/>
              <a:t>sa</a:t>
            </a:r>
            <a:r>
              <a:rPr lang="tr-TR" sz="2000" dirty="0"/>
              <a:t> </a:t>
            </a:r>
            <a:r>
              <a:rPr lang="tr-TR" sz="2000" dirty="0" err="1"/>
              <a:t>ğla</a:t>
            </a:r>
            <a:r>
              <a:rPr lang="tr-TR" sz="2000" dirty="0"/>
              <a:t> n a m a m </a:t>
            </a:r>
            <a:r>
              <a:rPr lang="tr-TR" sz="2000" dirty="0" err="1"/>
              <a:t>ış</a:t>
            </a:r>
            <a:r>
              <a:rPr lang="tr-TR" sz="2000" dirty="0"/>
              <a:t> </a:t>
            </a:r>
            <a:r>
              <a:rPr lang="tr-TR" sz="2000" dirty="0" err="1"/>
              <a:t>sa</a:t>
            </a:r>
            <a:r>
              <a:rPr lang="tr-TR" sz="2000" dirty="0"/>
              <a:t> y ılır ve </a:t>
            </a:r>
            <a:r>
              <a:rPr lang="tr-TR" sz="2000" dirty="0" err="1"/>
              <a:t>so</a:t>
            </a:r>
            <a:r>
              <a:rPr lang="tr-TR" sz="2000" dirty="0"/>
              <a:t> n t u t a n a k b u n a </a:t>
            </a:r>
            <a:r>
              <a:rPr lang="tr-TR" sz="2000" dirty="0" err="1"/>
              <a:t>gö</a:t>
            </a:r>
            <a:r>
              <a:rPr lang="tr-TR" sz="2000" dirty="0"/>
              <a:t> r e d ü ze n le n ir . İşçin in k a r a r la </a:t>
            </a:r>
            <a:r>
              <a:rPr lang="tr-TR" sz="2000" dirty="0" err="1"/>
              <a:t>şt</a:t>
            </a:r>
            <a:r>
              <a:rPr lang="tr-TR" sz="2000" dirty="0"/>
              <a:t> </a:t>
            </a:r>
            <a:r>
              <a:rPr lang="tr-TR" sz="2000" dirty="0" err="1"/>
              <a:t>ır</a:t>
            </a:r>
            <a:r>
              <a:rPr lang="tr-TR" sz="2000" dirty="0"/>
              <a:t> </a:t>
            </a:r>
            <a:r>
              <a:rPr lang="tr-TR" sz="2000" dirty="0" err="1"/>
              <a:t>ıla</a:t>
            </a:r>
            <a:r>
              <a:rPr lang="tr-TR" sz="2000" dirty="0"/>
              <a:t> n t a r </a:t>
            </a:r>
            <a:r>
              <a:rPr lang="tr-TR" sz="2000" dirty="0" err="1"/>
              <a:t>ih</a:t>
            </a:r>
            <a:r>
              <a:rPr lang="tr-TR" sz="2000" dirty="0"/>
              <a:t> t e işe b a </a:t>
            </a:r>
            <a:r>
              <a:rPr lang="tr-TR" sz="2000" dirty="0" err="1"/>
              <a:t>şla</a:t>
            </a:r>
            <a:r>
              <a:rPr lang="tr-TR" sz="2000" dirty="0"/>
              <a:t> m a m a </a:t>
            </a:r>
            <a:r>
              <a:rPr lang="tr-TR" sz="2000" dirty="0" err="1"/>
              <a:t>sı</a:t>
            </a:r>
            <a:r>
              <a:rPr lang="tr-TR" sz="2000" dirty="0"/>
              <a:t> h â </a:t>
            </a:r>
            <a:r>
              <a:rPr lang="tr-TR" sz="2000" dirty="0" err="1"/>
              <a:t>lin</a:t>
            </a:r>
            <a:r>
              <a:rPr lang="tr-TR" sz="2000" dirty="0"/>
              <a:t> d e fe </a:t>
            </a:r>
            <a:r>
              <a:rPr lang="tr-TR" sz="2000" dirty="0" err="1"/>
              <a:t>sih</a:t>
            </a:r>
            <a:r>
              <a:rPr lang="tr-TR" sz="2000" dirty="0"/>
              <a:t> ge çe r </a:t>
            </a:r>
            <a:r>
              <a:rPr lang="tr-TR" sz="2000" dirty="0" err="1"/>
              <a:t>li</a:t>
            </a:r>
            <a:r>
              <a:rPr lang="tr-TR" sz="2000" dirty="0"/>
              <a:t> h â le ge lir ve işve r e n </a:t>
            </a:r>
            <a:r>
              <a:rPr lang="tr-TR" sz="2000" dirty="0" err="1"/>
              <a:t>sa</a:t>
            </a:r>
            <a:r>
              <a:rPr lang="tr-TR" sz="2000" dirty="0"/>
              <a:t> d e ce b u n u n h u k u k i </a:t>
            </a:r>
            <a:r>
              <a:rPr lang="tr-TR" sz="2000" dirty="0" err="1"/>
              <a:t>so</a:t>
            </a:r>
            <a:r>
              <a:rPr lang="tr-TR" sz="2000" dirty="0"/>
              <a:t> n u </a:t>
            </a:r>
            <a:r>
              <a:rPr lang="tr-TR" sz="2000" dirty="0" err="1"/>
              <a:t>çla</a:t>
            </a:r>
            <a:r>
              <a:rPr lang="tr-TR" sz="2000" dirty="0"/>
              <a:t> r ı ile </a:t>
            </a:r>
            <a:r>
              <a:rPr lang="tr-TR" sz="2000" dirty="0" err="1"/>
              <a:t>so</a:t>
            </a:r>
            <a:r>
              <a:rPr lang="tr-TR" sz="2000" dirty="0"/>
              <a:t> r u m </a:t>
            </a:r>
            <a:r>
              <a:rPr lang="tr-TR" sz="2000" dirty="0" err="1"/>
              <a:t>lu</a:t>
            </a:r>
            <a:r>
              <a:rPr lang="tr-TR" sz="2000" dirty="0"/>
              <a:t> o </a:t>
            </a:r>
            <a:r>
              <a:rPr lang="tr-TR" sz="2000" dirty="0" err="1"/>
              <a:t>lu</a:t>
            </a:r>
            <a:r>
              <a:rPr lang="tr-TR" sz="2000" dirty="0"/>
              <a:t> r .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381000"/>
            <a:ext cx="7772400" cy="1143000"/>
          </a:xfrm>
        </p:spPr>
        <p:txBody>
          <a:bodyPr/>
          <a:lstStyle/>
          <a:p>
            <a:pPr eaLnBrk="1" hangingPunct="1"/>
            <a:r>
              <a:rPr lang="tr-TR" sz="3800" smtClean="0">
                <a:solidFill>
                  <a:srgbClr val="FF3300"/>
                </a:solidFill>
              </a:rPr>
              <a:t>MADDE 22:Çalışma Koşullarında Değişiklik ve İş Sözleşmesinin Feshi</a:t>
            </a:r>
            <a:endParaRPr lang="en-US" sz="3800" smtClean="0">
              <a:solidFill>
                <a:srgbClr val="FF3300"/>
              </a:solidFill>
            </a:endParaRPr>
          </a:p>
        </p:txBody>
      </p:sp>
      <p:sp>
        <p:nvSpPr>
          <p:cNvPr id="27651" name="Rectangle 3" descr="Rectangle: Click to edit Master text styles&#10;Second level&#10;Third level&#10;Fourth level&#10;Fifth level"/>
          <p:cNvSpPr>
            <a:spLocks noGrp="1" noChangeArrowheads="1"/>
          </p:cNvSpPr>
          <p:nvPr>
            <p:ph idx="1"/>
          </p:nvPr>
        </p:nvSpPr>
        <p:spPr>
          <a:xfrm>
            <a:off x="609600" y="1752600"/>
            <a:ext cx="7772400" cy="4114800"/>
          </a:xfrm>
        </p:spPr>
        <p:txBody>
          <a:bodyPr/>
          <a:lstStyle/>
          <a:p>
            <a:pPr eaLnBrk="1" hangingPunct="1">
              <a:buFont typeface="Wingdings" pitchFamily="2" charset="2"/>
              <a:buNone/>
            </a:pPr>
            <a:r>
              <a:rPr lang="tr-TR" b="1" dirty="0" smtClean="0">
                <a:solidFill>
                  <a:srgbClr val="3333CC"/>
                </a:solidFill>
              </a:rPr>
              <a:t>İşçinin Çalışma Koşullarında</a:t>
            </a:r>
          </a:p>
          <a:p>
            <a:pPr eaLnBrk="1" hangingPunct="1">
              <a:buFont typeface="Wingdings" pitchFamily="2" charset="2"/>
              <a:buNone/>
            </a:pPr>
            <a:r>
              <a:rPr lang="tr-TR" b="1" dirty="0" smtClean="0">
                <a:solidFill>
                  <a:srgbClr val="3333CC"/>
                </a:solidFill>
              </a:rPr>
              <a:t>Yapılacak Değişikliğin Sonuçları</a:t>
            </a:r>
          </a:p>
          <a:p>
            <a:pPr eaLnBrk="1" hangingPunct="1">
              <a:buNone/>
            </a:pPr>
            <a:r>
              <a:rPr lang="tr-TR" b="1" dirty="0" smtClean="0">
                <a:solidFill>
                  <a:srgbClr val="3333CC"/>
                </a:solidFill>
              </a:rPr>
              <a:t>Ne Olabilir? (İşçinin hakları?)</a:t>
            </a:r>
          </a:p>
          <a:p>
            <a:pPr eaLnBrk="1" hangingPunct="1">
              <a:buFont typeface="Wingdings" pitchFamily="2" charset="2"/>
              <a:buNone/>
            </a:pPr>
            <a:endParaRPr lang="tr-TR" sz="2400" b="1" dirty="0" smtClean="0">
              <a:solidFill>
                <a:srgbClr val="3333CC"/>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381000"/>
            <a:ext cx="7772400" cy="1143000"/>
          </a:xfrm>
        </p:spPr>
        <p:txBody>
          <a:bodyPr/>
          <a:lstStyle/>
          <a:p>
            <a:pPr eaLnBrk="1" hangingPunct="1"/>
            <a:r>
              <a:rPr lang="tr-TR" sz="3800" smtClean="0">
                <a:solidFill>
                  <a:srgbClr val="FF3300"/>
                </a:solidFill>
              </a:rPr>
              <a:t>MADDE 22:Çalışma Koşullarında Değişiklik ve İş Sözleşmesinin Feshi</a:t>
            </a:r>
            <a:endParaRPr lang="en-US" sz="3800" smtClean="0">
              <a:solidFill>
                <a:srgbClr val="FF3300"/>
              </a:solidFill>
            </a:endParaRPr>
          </a:p>
        </p:txBody>
      </p:sp>
      <p:sp>
        <p:nvSpPr>
          <p:cNvPr id="27651" name="Rectangle 3" descr="Rectangle: Click to edit Master text styles&#10;Second level&#10;Third level&#10;Fourth level&#10;Fifth level"/>
          <p:cNvSpPr>
            <a:spLocks noGrp="1" noChangeArrowheads="1"/>
          </p:cNvSpPr>
          <p:nvPr>
            <p:ph idx="1"/>
          </p:nvPr>
        </p:nvSpPr>
        <p:spPr>
          <a:xfrm>
            <a:off x="609600" y="1752600"/>
            <a:ext cx="7772400" cy="4114800"/>
          </a:xfrm>
        </p:spPr>
        <p:txBody>
          <a:bodyPr/>
          <a:lstStyle/>
          <a:p>
            <a:pPr eaLnBrk="1" hangingPunct="1">
              <a:buFont typeface="Wingdings" pitchFamily="2" charset="2"/>
              <a:buNone/>
            </a:pPr>
            <a:r>
              <a:rPr lang="tr-TR" b="1" dirty="0" smtClean="0">
                <a:solidFill>
                  <a:srgbClr val="3333CC"/>
                </a:solidFill>
              </a:rPr>
              <a:t>İşçinin Çalışma Koşullarında</a:t>
            </a:r>
          </a:p>
          <a:p>
            <a:pPr eaLnBrk="1" hangingPunct="1">
              <a:buFont typeface="Wingdings" pitchFamily="2" charset="2"/>
              <a:buNone/>
            </a:pPr>
            <a:r>
              <a:rPr lang="tr-TR" b="1" dirty="0" smtClean="0">
                <a:solidFill>
                  <a:srgbClr val="3333CC"/>
                </a:solidFill>
              </a:rPr>
              <a:t>Yapılacak Değişikliğin Sonuçları</a:t>
            </a:r>
          </a:p>
          <a:p>
            <a:pPr eaLnBrk="1" hangingPunct="1">
              <a:buFont typeface="Wingdings" pitchFamily="2" charset="2"/>
              <a:buNone/>
            </a:pPr>
            <a:r>
              <a:rPr lang="tr-TR" b="1" dirty="0" smtClean="0">
                <a:solidFill>
                  <a:srgbClr val="3333CC"/>
                </a:solidFill>
              </a:rPr>
              <a:t>Ne Olabilir?</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r>
              <a:rPr lang="tr-TR" sz="2400" dirty="0" smtClean="0">
                <a:solidFill>
                  <a:srgbClr val="3333CC"/>
                </a:solidFill>
              </a:rPr>
              <a:t>İşveren, iş sözleşmesiyle veya iş sözleşmesinin eki</a:t>
            </a:r>
          </a:p>
          <a:p>
            <a:pPr eaLnBrk="1" hangingPunct="1">
              <a:buFont typeface="Wingdings" pitchFamily="2" charset="2"/>
              <a:buNone/>
            </a:pPr>
            <a:r>
              <a:rPr lang="tr-TR" sz="2400" dirty="0" smtClean="0">
                <a:solidFill>
                  <a:srgbClr val="3333CC"/>
                </a:solidFill>
              </a:rPr>
              <a:t>niteliğindeki personel yönetmeliği ve benzeri kaynaklar</a:t>
            </a:r>
          </a:p>
          <a:p>
            <a:pPr eaLnBrk="1" hangingPunct="1">
              <a:buFont typeface="Wingdings" pitchFamily="2" charset="2"/>
              <a:buNone/>
            </a:pPr>
            <a:r>
              <a:rPr lang="tr-TR" sz="2400" dirty="0" smtClean="0">
                <a:solidFill>
                  <a:srgbClr val="3333CC"/>
                </a:solidFill>
              </a:rPr>
              <a:t>ya da işyeri uygulamasıyla oluşan çalışma koşullarında</a:t>
            </a:r>
          </a:p>
          <a:p>
            <a:pPr eaLnBrk="1" hangingPunct="1">
              <a:buFont typeface="Wingdings" pitchFamily="2" charset="2"/>
              <a:buNone/>
            </a:pPr>
            <a:r>
              <a:rPr lang="tr-TR" sz="2400" dirty="0" smtClean="0">
                <a:solidFill>
                  <a:srgbClr val="3333CC"/>
                </a:solidFill>
              </a:rPr>
              <a:t>esaslı bir değişikliği </a:t>
            </a:r>
            <a:r>
              <a:rPr lang="tr-TR" sz="2400" b="1" dirty="0" smtClean="0">
                <a:solidFill>
                  <a:srgbClr val="3333CC"/>
                </a:solidFill>
              </a:rPr>
              <a:t>ancak durumu işçiye yazılı</a:t>
            </a:r>
          </a:p>
          <a:p>
            <a:pPr eaLnBrk="1" hangingPunct="1">
              <a:buFont typeface="Wingdings" pitchFamily="2" charset="2"/>
              <a:buNone/>
            </a:pPr>
            <a:r>
              <a:rPr lang="tr-TR" sz="2400" b="1" dirty="0" smtClean="0">
                <a:solidFill>
                  <a:srgbClr val="3333CC"/>
                </a:solidFill>
              </a:rPr>
              <a:t>olarak bildirmek suretiyle</a:t>
            </a:r>
            <a:r>
              <a:rPr lang="tr-TR" sz="2400" dirty="0" smtClean="0">
                <a:solidFill>
                  <a:srgbClr val="3333CC"/>
                </a:solidFill>
              </a:rPr>
              <a:t> yapabilir.</a:t>
            </a:r>
            <a:endParaRPr lang="en-US" sz="2400" dirty="0" smtClean="0">
              <a:solidFill>
                <a:srgbClr val="3333CC"/>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sz="2400" smtClean="0">
                <a:solidFill>
                  <a:srgbClr val="3333CC"/>
                </a:solidFill>
              </a:rPr>
              <a:t>Bu şekle uygun olarak yapılmayan ve işçi tarafından altı iş</a:t>
            </a:r>
          </a:p>
          <a:p>
            <a:pPr eaLnBrk="1" hangingPunct="1">
              <a:buFont typeface="Wingdings" pitchFamily="2" charset="2"/>
              <a:buNone/>
            </a:pPr>
            <a:r>
              <a:rPr lang="tr-TR" sz="2400" smtClean="0">
                <a:solidFill>
                  <a:srgbClr val="3333CC"/>
                </a:solidFill>
              </a:rPr>
              <a:t>günü içinde yazılı olarak kabul edilmeyen değişiklikler</a:t>
            </a:r>
          </a:p>
          <a:p>
            <a:pPr eaLnBrk="1" hangingPunct="1">
              <a:buFont typeface="Wingdings" pitchFamily="2" charset="2"/>
              <a:buNone/>
            </a:pPr>
            <a:r>
              <a:rPr lang="tr-TR" sz="2400" smtClean="0">
                <a:solidFill>
                  <a:srgbClr val="3333CC"/>
                </a:solidFill>
              </a:rPr>
              <a:t>işçiyi bağlamaz. İşçi değişiklik önerisini bu süre içinde</a:t>
            </a:r>
          </a:p>
          <a:p>
            <a:pPr eaLnBrk="1" hangingPunct="1">
              <a:buFont typeface="Wingdings" pitchFamily="2" charset="2"/>
              <a:buNone/>
            </a:pPr>
            <a:r>
              <a:rPr lang="tr-TR" sz="2400" smtClean="0">
                <a:solidFill>
                  <a:srgbClr val="3333CC"/>
                </a:solidFill>
              </a:rPr>
              <a:t>kabul etmezse, işveren değişikliğin geçerli bir nedene</a:t>
            </a:r>
          </a:p>
          <a:p>
            <a:pPr eaLnBrk="1" hangingPunct="1">
              <a:buFont typeface="Wingdings" pitchFamily="2" charset="2"/>
              <a:buNone/>
            </a:pPr>
            <a:r>
              <a:rPr lang="tr-TR" sz="2400" smtClean="0">
                <a:solidFill>
                  <a:srgbClr val="3333CC"/>
                </a:solidFill>
              </a:rPr>
              <a:t>dayandığını veya fesih için başka bir geçerli nedenin</a:t>
            </a:r>
          </a:p>
          <a:p>
            <a:pPr eaLnBrk="1" hangingPunct="1">
              <a:buFont typeface="Wingdings" pitchFamily="2" charset="2"/>
              <a:buNone/>
            </a:pPr>
            <a:r>
              <a:rPr lang="tr-TR" sz="2400" smtClean="0">
                <a:solidFill>
                  <a:srgbClr val="3333CC"/>
                </a:solidFill>
              </a:rPr>
              <a:t>bulunduğunu yazılı olarak açıklamak ve bildirim süresine</a:t>
            </a:r>
          </a:p>
          <a:p>
            <a:pPr eaLnBrk="1" hangingPunct="1">
              <a:buFont typeface="Wingdings" pitchFamily="2" charset="2"/>
              <a:buNone/>
            </a:pPr>
            <a:r>
              <a:rPr lang="tr-TR" sz="2400" smtClean="0">
                <a:solidFill>
                  <a:srgbClr val="3333CC"/>
                </a:solidFill>
              </a:rPr>
              <a:t>uymak suretiyle iş sözleşmesini feshedebilir.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r>
              <a:rPr lang="tr-TR" sz="2400" smtClean="0">
                <a:solidFill>
                  <a:srgbClr val="3333CC"/>
                </a:solidFill>
              </a:rPr>
              <a:t>Taraflar aralarında anlaşarak çalışma koşullarını her</a:t>
            </a:r>
          </a:p>
          <a:p>
            <a:pPr eaLnBrk="1" hangingPunct="1">
              <a:buFont typeface="Wingdings" pitchFamily="2" charset="2"/>
              <a:buNone/>
            </a:pPr>
            <a:r>
              <a:rPr lang="tr-TR" sz="2400" smtClean="0">
                <a:solidFill>
                  <a:srgbClr val="3333CC"/>
                </a:solidFill>
              </a:rPr>
              <a:t>zaman değiştirebilir.</a:t>
            </a:r>
            <a:endParaRPr lang="en-US" sz="2400" smtClean="0">
              <a:solidFill>
                <a:srgbClr val="3333CC"/>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smtClean="0">
                <a:solidFill>
                  <a:srgbClr val="FF3300"/>
                </a:solidFill>
              </a:rPr>
              <a:t>MADDE 23:Yeni İşverenin Sorumluluğu</a:t>
            </a:r>
            <a:endParaRPr lang="en-US" smtClean="0">
              <a:solidFill>
                <a:srgbClr val="FF3300"/>
              </a:solidFill>
            </a:endParaRPr>
          </a:p>
        </p:txBody>
      </p:sp>
      <p:sp>
        <p:nvSpPr>
          <p:cNvPr id="29699" name="Rectangle 3" descr="Rectangle: Click to edit Master text styles&#10;Second level&#10;Third level&#10;Fourth level&#10;Fifth level"/>
          <p:cNvSpPr>
            <a:spLocks noGrp="1" noChangeArrowheads="1"/>
          </p:cNvSpPr>
          <p:nvPr>
            <p:ph idx="1"/>
          </p:nvPr>
        </p:nvSpPr>
        <p:spPr>
          <a:xfrm>
            <a:off x="685800" y="1676400"/>
            <a:ext cx="7772400" cy="4114800"/>
          </a:xfrm>
        </p:spPr>
        <p:txBody>
          <a:bodyPr/>
          <a:lstStyle/>
          <a:p>
            <a:pPr eaLnBrk="1" hangingPunct="1">
              <a:buFont typeface="Wingdings" pitchFamily="2" charset="2"/>
              <a:buNone/>
            </a:pPr>
            <a:r>
              <a:rPr lang="tr-TR" sz="2800" b="1" dirty="0" smtClean="0">
                <a:solidFill>
                  <a:srgbClr val="3333CC"/>
                </a:solidFill>
              </a:rPr>
              <a:t>Bir işçiyi işe alırken, çalıştığı kurumdan</a:t>
            </a:r>
          </a:p>
          <a:p>
            <a:pPr eaLnBrk="1" hangingPunct="1">
              <a:buFont typeface="Wingdings" pitchFamily="2" charset="2"/>
              <a:buNone/>
            </a:pPr>
            <a:r>
              <a:rPr lang="tr-TR" sz="2800" b="1" dirty="0" smtClean="0">
                <a:solidFill>
                  <a:srgbClr val="3333CC"/>
                </a:solidFill>
              </a:rPr>
              <a:t>hemen ayrılıp gelmesini isteyebilir miyiz?</a:t>
            </a:r>
          </a:p>
          <a:p>
            <a:pPr eaLnBrk="1" hangingPunct="1">
              <a:buFont typeface="Wingdings" pitchFamily="2" charset="2"/>
              <a:buNone/>
            </a:pPr>
            <a:endParaRPr lang="tr-TR" sz="2800" dirty="0" smtClean="0">
              <a:solidFill>
                <a:srgbClr val="3333CC"/>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smtClean="0">
                <a:solidFill>
                  <a:srgbClr val="FF3300"/>
                </a:solidFill>
              </a:rPr>
              <a:t>MADDE 23:Yeni İşverenin Sorumluluğu</a:t>
            </a:r>
            <a:endParaRPr lang="en-US" smtClean="0">
              <a:solidFill>
                <a:srgbClr val="FF3300"/>
              </a:solidFill>
            </a:endParaRPr>
          </a:p>
        </p:txBody>
      </p:sp>
      <p:sp>
        <p:nvSpPr>
          <p:cNvPr id="29699" name="Rectangle 3" descr="Rectangle: Click to edit Master text styles&#10;Second level&#10;Third level&#10;Fourth level&#10;Fifth level"/>
          <p:cNvSpPr>
            <a:spLocks noGrp="1" noChangeArrowheads="1"/>
          </p:cNvSpPr>
          <p:nvPr>
            <p:ph idx="1"/>
          </p:nvPr>
        </p:nvSpPr>
        <p:spPr>
          <a:xfrm>
            <a:off x="685800" y="1676400"/>
            <a:ext cx="7772400" cy="4114800"/>
          </a:xfrm>
        </p:spPr>
        <p:txBody>
          <a:bodyPr/>
          <a:lstStyle/>
          <a:p>
            <a:pPr eaLnBrk="1" hangingPunct="1">
              <a:buFont typeface="Wingdings" pitchFamily="2" charset="2"/>
              <a:buNone/>
            </a:pPr>
            <a:r>
              <a:rPr lang="tr-TR" sz="2800" b="1" smtClean="0">
                <a:solidFill>
                  <a:srgbClr val="3333CC"/>
                </a:solidFill>
              </a:rPr>
              <a:t>Bir işçiyi işe alırken, çalıştığı kurumdan</a:t>
            </a:r>
          </a:p>
          <a:p>
            <a:pPr eaLnBrk="1" hangingPunct="1">
              <a:buFont typeface="Wingdings" pitchFamily="2" charset="2"/>
              <a:buNone/>
            </a:pPr>
            <a:r>
              <a:rPr lang="tr-TR" sz="2800" b="1" smtClean="0">
                <a:solidFill>
                  <a:srgbClr val="3333CC"/>
                </a:solidFill>
              </a:rPr>
              <a:t>hemen ayrılıp gelmesini isteyebilir miyiz?</a:t>
            </a:r>
          </a:p>
          <a:p>
            <a:pPr eaLnBrk="1" hangingPunct="1">
              <a:buFont typeface="Wingdings" pitchFamily="2" charset="2"/>
              <a:buNone/>
            </a:pPr>
            <a:endParaRPr lang="tr-TR" sz="2800" smtClean="0">
              <a:solidFill>
                <a:srgbClr val="3333CC"/>
              </a:solidFill>
            </a:endParaRPr>
          </a:p>
          <a:p>
            <a:pPr eaLnBrk="1" hangingPunct="1">
              <a:buFont typeface="Wingdings" pitchFamily="2" charset="2"/>
              <a:buNone/>
            </a:pPr>
            <a:r>
              <a:rPr lang="tr-TR" sz="2400" smtClean="0">
                <a:solidFill>
                  <a:srgbClr val="3333CC"/>
                </a:solidFill>
              </a:rPr>
              <a:t>Süresi belirli olan veya olmayan sürekli iş sözleşmesi ile</a:t>
            </a:r>
          </a:p>
          <a:p>
            <a:pPr eaLnBrk="1" hangingPunct="1">
              <a:buFont typeface="Wingdings" pitchFamily="2" charset="2"/>
              <a:buNone/>
            </a:pPr>
            <a:r>
              <a:rPr lang="tr-TR" sz="2400" smtClean="0">
                <a:solidFill>
                  <a:srgbClr val="3333CC"/>
                </a:solidFill>
              </a:rPr>
              <a:t>bir işverenin işine girmiş olan işçi, sözleşme süresinin</a:t>
            </a:r>
          </a:p>
          <a:p>
            <a:pPr eaLnBrk="1" hangingPunct="1">
              <a:buFont typeface="Wingdings" pitchFamily="2" charset="2"/>
              <a:buNone/>
            </a:pPr>
            <a:r>
              <a:rPr lang="tr-TR" sz="2400" smtClean="0">
                <a:solidFill>
                  <a:srgbClr val="3333CC"/>
                </a:solidFill>
              </a:rPr>
              <a:t>bitmesinden önce yahut bildirim süresine uymaksızın</a:t>
            </a:r>
          </a:p>
          <a:p>
            <a:pPr eaLnBrk="1" hangingPunct="1">
              <a:buFont typeface="Wingdings" pitchFamily="2" charset="2"/>
              <a:buNone/>
            </a:pPr>
            <a:r>
              <a:rPr lang="tr-TR" sz="2400" smtClean="0">
                <a:solidFill>
                  <a:srgbClr val="3333CC"/>
                </a:solidFill>
              </a:rPr>
              <a:t>işini bırakıp başka bir işverenin işine girerse sözleşmenin</a:t>
            </a:r>
          </a:p>
          <a:p>
            <a:pPr eaLnBrk="1" hangingPunct="1">
              <a:buFont typeface="Wingdings" pitchFamily="2" charset="2"/>
              <a:buNone/>
            </a:pPr>
            <a:r>
              <a:rPr lang="tr-TR" sz="2400" smtClean="0">
                <a:solidFill>
                  <a:srgbClr val="3333CC"/>
                </a:solidFill>
              </a:rPr>
              <a:t>bu suretle feshinden ötürü, işçinin sorumluluğu yanında,</a:t>
            </a:r>
          </a:p>
          <a:p>
            <a:pPr eaLnBrk="1" hangingPunct="1">
              <a:buFont typeface="Wingdings" pitchFamily="2" charset="2"/>
              <a:buNone/>
            </a:pPr>
            <a:r>
              <a:rPr lang="tr-TR" sz="2400" smtClean="0">
                <a:solidFill>
                  <a:srgbClr val="3333CC"/>
                </a:solidFill>
              </a:rPr>
              <a:t>ayrıca yeni işveren de aşağıdaki hallerle birlikte</a:t>
            </a:r>
          </a:p>
          <a:p>
            <a:pPr eaLnBrk="1" hangingPunct="1">
              <a:buFont typeface="Wingdings" pitchFamily="2" charset="2"/>
              <a:buNone/>
            </a:pPr>
            <a:r>
              <a:rPr lang="tr-TR" sz="2400" smtClean="0">
                <a:solidFill>
                  <a:srgbClr val="3333CC"/>
                </a:solidFill>
              </a:rPr>
              <a:t>sorumludur.</a:t>
            </a:r>
            <a:endParaRPr lang="en-US" sz="2400" smtClean="0">
              <a:solidFill>
                <a:srgbClr val="3333CC"/>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endParaRPr lang="tr-TR" sz="2400" smtClean="0"/>
          </a:p>
          <a:p>
            <a:pPr eaLnBrk="1" hangingPunct="1"/>
            <a:r>
              <a:rPr lang="tr-TR" sz="2400" smtClean="0">
                <a:solidFill>
                  <a:srgbClr val="3333CC"/>
                </a:solidFill>
              </a:rPr>
              <a:t>İşçinin bu davranışına, yeni işe girdiği işveren sebep olmuşsa</a:t>
            </a:r>
          </a:p>
          <a:p>
            <a:pPr eaLnBrk="1" hangingPunct="1"/>
            <a:r>
              <a:rPr lang="tr-TR" sz="2400" smtClean="0">
                <a:solidFill>
                  <a:srgbClr val="3333CC"/>
                </a:solidFill>
              </a:rPr>
              <a:t>Yeni işveren, işçinin bu davranışını bilerek onu işe almışsa</a:t>
            </a:r>
          </a:p>
          <a:p>
            <a:pPr eaLnBrk="1" hangingPunct="1"/>
            <a:r>
              <a:rPr lang="tr-TR" sz="2400" smtClean="0">
                <a:solidFill>
                  <a:srgbClr val="3333CC"/>
                </a:solidFill>
              </a:rPr>
              <a:t>Yeni işveren işçinin bu davranışını öğrendikten sonra dahi onu çalıştırmaya devam ederse</a:t>
            </a:r>
            <a:endParaRPr lang="en-US" sz="2400" smtClean="0">
              <a:solidFill>
                <a:srgbClr val="3333CC"/>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tr-TR" smtClean="0">
                <a:solidFill>
                  <a:srgbClr val="FF3300"/>
                </a:solidFill>
              </a:rPr>
              <a:t>MADDE 24: İşçinin Haklı Nedenle Derhal Fesih Hakkı</a:t>
            </a:r>
            <a:endParaRPr lang="en-US" smtClean="0">
              <a:solidFill>
                <a:srgbClr val="FF3300"/>
              </a:solidFill>
            </a:endParaRPr>
          </a:p>
        </p:txBody>
      </p:sp>
      <p:sp>
        <p:nvSpPr>
          <p:cNvPr id="31747"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İşçi, Bildirim Süresine Uymadan veya</a:t>
            </a:r>
          </a:p>
          <a:p>
            <a:pPr eaLnBrk="1" hangingPunct="1">
              <a:buFont typeface="Wingdings" pitchFamily="2" charset="2"/>
              <a:buNone/>
            </a:pPr>
            <a:r>
              <a:rPr lang="tr-TR" b="1" dirty="0" smtClean="0">
                <a:solidFill>
                  <a:srgbClr val="3333CC"/>
                </a:solidFill>
              </a:rPr>
              <a:t>Sözleşmesi Bitmeden Ayrılabilir mi? </a:t>
            </a:r>
          </a:p>
          <a:p>
            <a:pPr eaLnBrk="1" hangingPunct="1">
              <a:buFont typeface="Wingdings" pitchFamily="2" charset="2"/>
              <a:buNone/>
            </a:pPr>
            <a:endParaRPr lang="tr-TR" sz="2000" b="1" dirty="0" smtClean="0">
              <a:solidFill>
                <a:srgbClr val="3333CC"/>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tr-TR" smtClean="0">
                <a:solidFill>
                  <a:srgbClr val="FF3300"/>
                </a:solidFill>
              </a:rPr>
              <a:t>MADDE 24: İşçinin Haklı Nedenle Derhal Fesih Hakkı</a:t>
            </a:r>
            <a:endParaRPr lang="en-US" smtClean="0">
              <a:solidFill>
                <a:srgbClr val="FF3300"/>
              </a:solidFill>
            </a:endParaRPr>
          </a:p>
        </p:txBody>
      </p:sp>
      <p:sp>
        <p:nvSpPr>
          <p:cNvPr id="31747"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smtClean="0">
                <a:solidFill>
                  <a:srgbClr val="3333CC"/>
                </a:solidFill>
              </a:rPr>
              <a:t>İşçi, Bildirim Süresine Uymadan veya</a:t>
            </a:r>
          </a:p>
          <a:p>
            <a:pPr eaLnBrk="1" hangingPunct="1">
              <a:buFont typeface="Wingdings" pitchFamily="2" charset="2"/>
              <a:buNone/>
            </a:pPr>
            <a:r>
              <a:rPr lang="tr-TR" b="1" smtClean="0">
                <a:solidFill>
                  <a:srgbClr val="3333CC"/>
                </a:solidFill>
              </a:rPr>
              <a:t>Sözleşmesi Bitmeden Ayrılabilir mi? </a:t>
            </a:r>
          </a:p>
          <a:p>
            <a:pPr eaLnBrk="1" hangingPunct="1">
              <a:buFont typeface="Wingdings" pitchFamily="2" charset="2"/>
              <a:buNone/>
            </a:pPr>
            <a:endParaRPr lang="tr-TR" sz="2000" b="1" smtClean="0">
              <a:solidFill>
                <a:srgbClr val="3333CC"/>
              </a:solidFill>
            </a:endParaRPr>
          </a:p>
          <a:p>
            <a:pPr eaLnBrk="1" hangingPunct="1">
              <a:buFont typeface="Wingdings" pitchFamily="2" charset="2"/>
              <a:buNone/>
            </a:pPr>
            <a:r>
              <a:rPr lang="tr-TR" sz="2400" smtClean="0">
                <a:solidFill>
                  <a:srgbClr val="3333CC"/>
                </a:solidFill>
              </a:rPr>
              <a:t>Süresi belirli olsun ya da olmasın işçi, kanunda yer</a:t>
            </a:r>
          </a:p>
          <a:p>
            <a:pPr eaLnBrk="1" hangingPunct="1">
              <a:buFont typeface="Wingdings" pitchFamily="2" charset="2"/>
              <a:buNone/>
            </a:pPr>
            <a:r>
              <a:rPr lang="tr-TR" sz="2400" smtClean="0">
                <a:solidFill>
                  <a:srgbClr val="3333CC"/>
                </a:solidFill>
              </a:rPr>
              <a:t>aldığı şekilde aşağıda belirtilen </a:t>
            </a:r>
            <a:r>
              <a:rPr lang="tr-TR" sz="2400" b="1" u="sng" smtClean="0">
                <a:solidFill>
                  <a:srgbClr val="3333CC"/>
                </a:solidFill>
              </a:rPr>
              <a:t>haklı nedenlerle</a:t>
            </a:r>
          </a:p>
          <a:p>
            <a:pPr eaLnBrk="1" hangingPunct="1">
              <a:buFont typeface="Wingdings" pitchFamily="2" charset="2"/>
              <a:buNone/>
            </a:pPr>
            <a:r>
              <a:rPr lang="tr-TR" sz="2400" smtClean="0">
                <a:solidFill>
                  <a:srgbClr val="3333CC"/>
                </a:solidFill>
              </a:rPr>
              <a:t>sözleşme süresinin bitiminden önce ya da bildirim</a:t>
            </a:r>
          </a:p>
          <a:p>
            <a:pPr eaLnBrk="1" hangingPunct="1">
              <a:buFont typeface="Wingdings" pitchFamily="2" charset="2"/>
              <a:buNone/>
            </a:pPr>
            <a:r>
              <a:rPr lang="tr-TR" sz="2400" smtClean="0">
                <a:solidFill>
                  <a:srgbClr val="3333CC"/>
                </a:solidFill>
              </a:rPr>
              <a:t>süresini beklemeksizin (derhal) iş sözleşmesini</a:t>
            </a:r>
          </a:p>
          <a:p>
            <a:pPr eaLnBrk="1" hangingPunct="1">
              <a:buFont typeface="Wingdings" pitchFamily="2" charset="2"/>
              <a:buNone/>
            </a:pPr>
            <a:r>
              <a:rPr lang="tr-TR" sz="2400" smtClean="0">
                <a:solidFill>
                  <a:srgbClr val="3333CC"/>
                </a:solidFill>
              </a:rPr>
              <a:t>feshedebilir.  </a:t>
            </a:r>
            <a:endParaRPr lang="en-US" sz="2400" smtClean="0">
              <a:solidFill>
                <a:srgbClr val="3333CC"/>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76200"/>
            <a:ext cx="7772400" cy="1143000"/>
          </a:xfrm>
        </p:spPr>
        <p:txBody>
          <a:bodyPr/>
          <a:lstStyle/>
          <a:p>
            <a:pPr eaLnBrk="1" hangingPunct="1"/>
            <a:r>
              <a:rPr lang="tr-TR" sz="4000" smtClean="0">
                <a:solidFill>
                  <a:srgbClr val="FF3300"/>
                </a:solidFill>
              </a:rPr>
              <a:t>MADDE 5 :Eşit Davranma İlkesi</a:t>
            </a:r>
          </a:p>
        </p:txBody>
      </p:sp>
      <p:sp>
        <p:nvSpPr>
          <p:cNvPr id="6147"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b="1" dirty="0" smtClean="0">
                <a:solidFill>
                  <a:srgbClr val="3333CC"/>
                </a:solidFill>
              </a:rPr>
              <a:t>Çalışma Süreleri Farklı Olan</a:t>
            </a:r>
          </a:p>
          <a:p>
            <a:pPr eaLnBrk="1" hangingPunct="1">
              <a:buFont typeface="Wingdings" pitchFamily="2" charset="2"/>
              <a:buNone/>
            </a:pPr>
            <a:r>
              <a:rPr lang="tr-TR" b="1" dirty="0" smtClean="0">
                <a:solidFill>
                  <a:srgbClr val="3333CC"/>
                </a:solidFill>
              </a:rPr>
              <a:t>Çalışanlara (</a:t>
            </a:r>
            <a:r>
              <a:rPr lang="tr-TR" b="1" dirty="0" err="1" smtClean="0">
                <a:solidFill>
                  <a:srgbClr val="3333CC"/>
                </a:solidFill>
              </a:rPr>
              <a:t>Part</a:t>
            </a:r>
            <a:r>
              <a:rPr lang="tr-TR" b="1" dirty="0" smtClean="0">
                <a:solidFill>
                  <a:srgbClr val="3333CC"/>
                </a:solidFill>
              </a:rPr>
              <a:t> Time, </a:t>
            </a:r>
            <a:r>
              <a:rPr lang="tr-TR" b="1" dirty="0" err="1" smtClean="0">
                <a:solidFill>
                  <a:srgbClr val="3333CC"/>
                </a:solidFill>
              </a:rPr>
              <a:t>Full</a:t>
            </a:r>
            <a:r>
              <a:rPr lang="tr-TR" b="1" dirty="0" smtClean="0">
                <a:solidFill>
                  <a:srgbClr val="3333CC"/>
                </a:solidFill>
              </a:rPr>
              <a:t> Time)</a:t>
            </a:r>
          </a:p>
          <a:p>
            <a:pPr eaLnBrk="1" hangingPunct="1">
              <a:buFont typeface="Wingdings" pitchFamily="2" charset="2"/>
              <a:buNone/>
            </a:pPr>
            <a:r>
              <a:rPr lang="tr-TR" b="1" dirty="0" smtClean="0">
                <a:solidFill>
                  <a:srgbClr val="3333CC"/>
                </a:solidFill>
              </a:rPr>
              <a:t>farklı uygulamalar yapılabilir mi?</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b="1" smtClean="0">
                <a:solidFill>
                  <a:srgbClr val="3333CC"/>
                </a:solidFill>
              </a:rPr>
              <a:t>1-Sağlık Sebepleri;</a:t>
            </a:r>
          </a:p>
          <a:p>
            <a:pPr eaLnBrk="1" hangingPunct="1">
              <a:buFont typeface="Wingdings" pitchFamily="2" charset="2"/>
              <a:buNone/>
            </a:pPr>
            <a:endParaRPr lang="tr-TR" smtClean="0">
              <a:solidFill>
                <a:srgbClr val="3333CC"/>
              </a:solidFill>
            </a:endParaRPr>
          </a:p>
          <a:p>
            <a:pPr eaLnBrk="1" hangingPunct="1"/>
            <a:r>
              <a:rPr lang="tr-TR" sz="2400" smtClean="0">
                <a:solidFill>
                  <a:srgbClr val="3333CC"/>
                </a:solidFill>
              </a:rPr>
              <a:t>İş sözleşmesinin konusu olan işin yapılması işin niteliğinden doğan bir sebeple işçinin sağlığı veya yaşayışı için tehlikeli olursa</a:t>
            </a:r>
          </a:p>
          <a:p>
            <a:pPr eaLnBrk="1" hangingPunct="1"/>
            <a:r>
              <a:rPr lang="tr-TR" sz="2400" smtClean="0">
                <a:solidFill>
                  <a:srgbClr val="3333CC"/>
                </a:solidFill>
              </a:rPr>
              <a:t>İşçinin sürekli olarak yakından ve doğrudan buluşup görüştüğü işveren yahut başka bir işçi bulaşıcı veya işçinin işi ile bağdaşmayan bir hastalığa tutulursa</a:t>
            </a:r>
          </a:p>
          <a:p>
            <a:pPr eaLnBrk="1" hangingPunct="1">
              <a:buFont typeface="Wingdings" pitchFamily="2" charset="2"/>
              <a:buNone/>
            </a:pPr>
            <a:endParaRPr lang="tr-TR" smtClean="0">
              <a:solidFill>
                <a:srgbClr val="3333CC"/>
              </a:solidFill>
            </a:endParaRPr>
          </a:p>
          <a:p>
            <a:pPr eaLnBrk="1" hangingPunct="1">
              <a:buFont typeface="Wingdings" pitchFamily="2" charset="2"/>
              <a:buNone/>
            </a:pPr>
            <a:endParaRPr lang="tr-TR" smtClean="0"/>
          </a:p>
          <a:p>
            <a:pPr eaLnBrk="1" hangingPunct="1">
              <a:buFont typeface="Wingdings" pitchFamily="2" charset="2"/>
              <a:buNone/>
            </a:pPr>
            <a:endParaRPr lang="en-US"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sz="2800" b="1" smtClean="0">
                <a:solidFill>
                  <a:srgbClr val="3333CC"/>
                </a:solidFill>
              </a:rPr>
              <a:t>2-Ahlak ve İyi Niyet Kurallarına Uymayan</a:t>
            </a:r>
          </a:p>
          <a:p>
            <a:pPr eaLnBrk="1" hangingPunct="1">
              <a:buFont typeface="Wingdings" pitchFamily="2" charset="2"/>
              <a:buNone/>
            </a:pPr>
            <a:r>
              <a:rPr lang="tr-TR" sz="2800" b="1" smtClean="0">
                <a:solidFill>
                  <a:srgbClr val="3333CC"/>
                </a:solidFill>
              </a:rPr>
              <a:t>Haller ve Benzerleri;</a:t>
            </a:r>
          </a:p>
          <a:p>
            <a:pPr eaLnBrk="1" hangingPunct="1">
              <a:buFont typeface="Wingdings" pitchFamily="2" charset="2"/>
              <a:buNone/>
            </a:pPr>
            <a:endParaRPr lang="tr-TR" sz="1800" b="1" smtClean="0">
              <a:solidFill>
                <a:srgbClr val="3333CC"/>
              </a:solidFill>
            </a:endParaRPr>
          </a:p>
          <a:p>
            <a:pPr eaLnBrk="1" hangingPunct="1"/>
            <a:r>
              <a:rPr lang="tr-TR" sz="1900" smtClean="0">
                <a:solidFill>
                  <a:srgbClr val="3333CC"/>
                </a:solidFill>
              </a:rPr>
              <a:t>İşveren iş sözleşmesi yapıldığı sırada bu sözleşmenin esaslı noktalarından biri hakkında yanlış vasıflar veya şartlar göstermek yahut gerçeğe uygun olmayan bilgiler vermek veya sözler söylemek suretiyle işçiyi yanıltırsa</a:t>
            </a:r>
          </a:p>
          <a:p>
            <a:pPr eaLnBrk="1" hangingPunct="1"/>
            <a:r>
              <a:rPr lang="tr-TR" sz="1900" smtClean="0">
                <a:solidFill>
                  <a:srgbClr val="3333CC"/>
                </a:solidFill>
              </a:rPr>
              <a:t>İşveren işçinin veya ailesi üyelerinden birinin şeref ve namusuna dokunacak sözler söyler, davranışlarda bulunursa veya işçiye cinsel tacizde bulunursa</a:t>
            </a:r>
          </a:p>
          <a:p>
            <a:pPr eaLnBrk="1" hangingPunct="1"/>
            <a:r>
              <a:rPr lang="tr-TR" sz="1900" smtClean="0">
                <a:solidFill>
                  <a:srgbClr val="3333CC"/>
                </a:solidFill>
              </a:rPr>
              <a:t>İşveren işçiye veya ailesi üyelerinden birine karşı sataşmada bulunur veya gözdağı verirse, yahut işçiyi veya ailesi üyelerinden birini kanuna karşı davranışa özendirir, kışkırtır, sürükler, yahut işçiye ve ailesi üyelerinden birine karşı hapsi gerektiren bir suç işlerse yahut işçi hakkında şeref ve haysiyet kırıcı asılsız ağır isnad veya ithamlarda bulunursa,</a:t>
            </a:r>
          </a:p>
          <a:p>
            <a:pPr eaLnBrk="1" hangingPunct="1"/>
            <a:endParaRPr lang="en-US" sz="1900" smtClean="0">
              <a:solidFill>
                <a:srgbClr val="3333CC"/>
              </a:solidFill>
            </a:endParaRPr>
          </a:p>
          <a:p>
            <a:pPr eaLnBrk="1" hangingPunct="1"/>
            <a:endParaRPr lang="en-US" sz="1800" smtClean="0">
              <a:solidFill>
                <a:srgbClr val="3333CC"/>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descr="Rectangle: Click to edit Master text styles&#10;Second level&#10;Third level&#10;Fourth level&#10;Fifth level"/>
          <p:cNvSpPr>
            <a:spLocks noGrp="1" noChangeArrowheads="1"/>
          </p:cNvSpPr>
          <p:nvPr>
            <p:ph/>
          </p:nvPr>
        </p:nvSpPr>
        <p:spPr/>
        <p:txBody>
          <a:bodyPr/>
          <a:lstStyle/>
          <a:p>
            <a:pPr eaLnBrk="1" hangingPunct="1"/>
            <a:endParaRPr lang="tr-TR" dirty="0" smtClean="0"/>
          </a:p>
          <a:p>
            <a:pPr eaLnBrk="1" hangingPunct="1">
              <a:buFont typeface="Wingdings" pitchFamily="2" charset="2"/>
              <a:buNone/>
            </a:pPr>
            <a:endParaRPr lang="tr-TR" dirty="0" smtClean="0"/>
          </a:p>
          <a:p>
            <a:pPr eaLnBrk="1" hangingPunct="1"/>
            <a:endParaRPr lang="tr-TR" sz="1600" dirty="0" smtClean="0">
              <a:solidFill>
                <a:srgbClr val="3333CC"/>
              </a:solidFill>
            </a:endParaRPr>
          </a:p>
          <a:p>
            <a:pPr eaLnBrk="1" hangingPunct="1"/>
            <a:r>
              <a:rPr lang="tr-TR" sz="1900" dirty="0" smtClean="0">
                <a:solidFill>
                  <a:srgbClr val="3333CC"/>
                </a:solidFill>
              </a:rPr>
              <a:t>İşçinin diğer bir işçi veya üçüncü kişiler tarafından işyerinde cinsel tacize uğraması ve bu durumu işverene bildirmesine </a:t>
            </a:r>
            <a:r>
              <a:rPr lang="tr-TR" sz="1900" dirty="0" err="1" smtClean="0">
                <a:solidFill>
                  <a:srgbClr val="3333CC"/>
                </a:solidFill>
              </a:rPr>
              <a:t>rağmengerekli</a:t>
            </a:r>
            <a:r>
              <a:rPr lang="tr-TR" sz="1900" dirty="0" smtClean="0">
                <a:solidFill>
                  <a:srgbClr val="3333CC"/>
                </a:solidFill>
              </a:rPr>
              <a:t> önlemler alınmazsa</a:t>
            </a:r>
          </a:p>
          <a:p>
            <a:pPr eaLnBrk="1" hangingPunct="1"/>
            <a:r>
              <a:rPr lang="tr-TR" sz="1900" dirty="0" smtClean="0">
                <a:solidFill>
                  <a:srgbClr val="3333CC"/>
                </a:solidFill>
              </a:rPr>
              <a:t>İşveren tarafından işçinin ücreti kanun hükümleri veya sözleşme şartlarına uygun olarak hesap edilmez veya ödenmezse</a:t>
            </a:r>
          </a:p>
          <a:p>
            <a:pPr eaLnBrk="1" hangingPunct="1"/>
            <a:r>
              <a:rPr lang="tr-TR" sz="1900" dirty="0" smtClean="0">
                <a:solidFill>
                  <a:srgbClr val="3333CC"/>
                </a:solidFill>
              </a:rPr>
              <a:t>Ücretin parça başına veya iş tutarı üzerinden ödemesi kararlaştırılıp da işveren tarafından işçiye yapabileceği sayı ve tutardan az iş verildiği hallerde, aradaki ücret farkı zaman esasına göre ödenerek işçinin eksik aldığı ücret karşılanmazsa, yahut çalışma şartları uygulanmazsa</a:t>
            </a:r>
          </a:p>
          <a:p>
            <a:pPr eaLnBrk="1" hangingPunct="1">
              <a:buFont typeface="Wingdings" pitchFamily="2" charset="2"/>
              <a:buNone/>
            </a:pPr>
            <a:endParaRPr lang="en-US" sz="1900" dirty="0" smtClean="0">
              <a:solidFill>
                <a:srgbClr val="3333CC"/>
              </a:solidFill>
            </a:endParaRPr>
          </a:p>
          <a:p>
            <a:pPr eaLnBrk="1" hangingPunct="1">
              <a:buFont typeface="Wingdings" pitchFamily="2" charset="2"/>
              <a:buNone/>
            </a:pPr>
            <a:endParaRPr lang="en-US" sz="1900"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3-Zorlayıcı Sebepler;</a:t>
            </a:r>
          </a:p>
          <a:p>
            <a:pPr eaLnBrk="1" hangingPunct="1">
              <a:buFont typeface="Wingdings" pitchFamily="2" charset="2"/>
              <a:buNone/>
            </a:pPr>
            <a:endParaRPr lang="tr-TR" dirty="0" smtClean="0">
              <a:solidFill>
                <a:srgbClr val="3333CC"/>
              </a:solidFill>
            </a:endParaRPr>
          </a:p>
          <a:p>
            <a:pPr eaLnBrk="1" hangingPunct="1"/>
            <a:r>
              <a:rPr lang="tr-TR" sz="2400" dirty="0" smtClean="0">
                <a:solidFill>
                  <a:srgbClr val="3333CC"/>
                </a:solidFill>
              </a:rPr>
              <a:t>İşçinin çalıştığı işyerinde bir haftadan fazla süre ile işin durmasını geciktirecek zorlayıcı sebepler ortaya çıkarsa</a:t>
            </a:r>
          </a:p>
          <a:p>
            <a:pPr eaLnBrk="1" hangingPunct="1">
              <a:buFont typeface="Wingdings" pitchFamily="2" charset="2"/>
              <a:buNone/>
            </a:pPr>
            <a:endParaRPr lang="tr-TR" dirty="0" smtClean="0">
              <a:solidFill>
                <a:srgbClr val="3333CC"/>
              </a:solidFill>
            </a:endParaRPr>
          </a:p>
          <a:p>
            <a:pPr eaLnBrk="1" hangingPunct="1">
              <a:buFont typeface="Wingdings" pitchFamily="2" charset="2"/>
              <a:buNone/>
            </a:pPr>
            <a:endParaRPr lang="en-US" sz="2400" dirty="0" smtClean="0">
              <a:solidFill>
                <a:srgbClr val="3333CC"/>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mtClean="0">
                <a:solidFill>
                  <a:srgbClr val="FF3300"/>
                </a:solidFill>
              </a:rPr>
              <a:t>MADDE 25: İşverenin Haklı Nedenle Derhal Fesih Hakkı</a:t>
            </a:r>
            <a:endParaRPr lang="en-US" smtClean="0">
              <a:solidFill>
                <a:srgbClr val="FF3300"/>
              </a:solidFill>
            </a:endParaRPr>
          </a:p>
        </p:txBody>
      </p:sp>
      <p:sp>
        <p:nvSpPr>
          <p:cNvPr id="36867" name="Rectangle 3" descr="Rectangle: Click to edit Master text styles&#10;Second level&#10;Third level&#10;Fourth level&#10;Fifth level"/>
          <p:cNvSpPr>
            <a:spLocks noGrp="1" noChangeArrowheads="1"/>
          </p:cNvSpPr>
          <p:nvPr>
            <p:ph idx="1"/>
          </p:nvPr>
        </p:nvSpPr>
        <p:spPr>
          <a:xfrm>
            <a:off x="609600" y="1752600"/>
            <a:ext cx="7772400" cy="4114800"/>
          </a:xfrm>
        </p:spPr>
        <p:txBody>
          <a:bodyPr/>
          <a:lstStyle/>
          <a:p>
            <a:pPr eaLnBrk="1" hangingPunct="1">
              <a:buFont typeface="Wingdings" pitchFamily="2" charset="2"/>
              <a:buNone/>
            </a:pPr>
            <a:r>
              <a:rPr lang="tr-TR" dirty="0" smtClean="0">
                <a:solidFill>
                  <a:srgbClr val="3333CC"/>
                </a:solidFill>
              </a:rPr>
              <a:t>İşveren, Bildirim Süresine Uymadan veya</a:t>
            </a:r>
          </a:p>
          <a:p>
            <a:pPr eaLnBrk="1" hangingPunct="1">
              <a:buFont typeface="Wingdings" pitchFamily="2" charset="2"/>
              <a:buNone/>
            </a:pPr>
            <a:r>
              <a:rPr lang="tr-TR" dirty="0" smtClean="0">
                <a:solidFill>
                  <a:srgbClr val="3333CC"/>
                </a:solidFill>
              </a:rPr>
              <a:t>Sözleşme süresi bitmeden İşçinin İş Akdi</a:t>
            </a:r>
          </a:p>
          <a:p>
            <a:pPr eaLnBrk="1" hangingPunct="1">
              <a:buFont typeface="Wingdings" pitchFamily="2" charset="2"/>
              <a:buNone/>
            </a:pPr>
            <a:r>
              <a:rPr lang="tr-TR" dirty="0" smtClean="0">
                <a:solidFill>
                  <a:srgbClr val="3333CC"/>
                </a:solidFill>
              </a:rPr>
              <a:t>Feshini Yapabilir mi?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mtClean="0">
                <a:solidFill>
                  <a:srgbClr val="FF3300"/>
                </a:solidFill>
              </a:rPr>
              <a:t>MADDE 25: İşverenin Haklı Nedenle Derhal Fesih Hakkı</a:t>
            </a:r>
            <a:endParaRPr lang="en-US" smtClean="0">
              <a:solidFill>
                <a:srgbClr val="FF3300"/>
              </a:solidFill>
            </a:endParaRPr>
          </a:p>
        </p:txBody>
      </p:sp>
      <p:sp>
        <p:nvSpPr>
          <p:cNvPr id="36867" name="Rectangle 3" descr="Rectangle: Click to edit Master text styles&#10;Second level&#10;Third level&#10;Fourth level&#10;Fifth level"/>
          <p:cNvSpPr>
            <a:spLocks noGrp="1" noChangeArrowheads="1"/>
          </p:cNvSpPr>
          <p:nvPr>
            <p:ph idx="1"/>
          </p:nvPr>
        </p:nvSpPr>
        <p:spPr>
          <a:xfrm>
            <a:off x="609600" y="1752600"/>
            <a:ext cx="7772400" cy="4114800"/>
          </a:xfrm>
        </p:spPr>
        <p:txBody>
          <a:bodyPr/>
          <a:lstStyle/>
          <a:p>
            <a:pPr eaLnBrk="1" hangingPunct="1">
              <a:buFont typeface="Wingdings" pitchFamily="2" charset="2"/>
              <a:buNone/>
            </a:pPr>
            <a:r>
              <a:rPr lang="tr-TR" smtClean="0">
                <a:solidFill>
                  <a:srgbClr val="3333CC"/>
                </a:solidFill>
              </a:rPr>
              <a:t>İşveren, Bildirim Süresine Uymadan veya</a:t>
            </a:r>
          </a:p>
          <a:p>
            <a:pPr eaLnBrk="1" hangingPunct="1">
              <a:buFont typeface="Wingdings" pitchFamily="2" charset="2"/>
              <a:buNone/>
            </a:pPr>
            <a:r>
              <a:rPr lang="tr-TR" smtClean="0">
                <a:solidFill>
                  <a:srgbClr val="3333CC"/>
                </a:solidFill>
              </a:rPr>
              <a:t>Sözleşme süresi bitmeden İşçinin İş Akdi</a:t>
            </a:r>
          </a:p>
          <a:p>
            <a:pPr eaLnBrk="1" hangingPunct="1">
              <a:buFont typeface="Wingdings" pitchFamily="2" charset="2"/>
              <a:buNone/>
            </a:pPr>
            <a:r>
              <a:rPr lang="tr-TR" smtClean="0">
                <a:solidFill>
                  <a:srgbClr val="3333CC"/>
                </a:solidFill>
              </a:rPr>
              <a:t>Feshini Yapabilir mi? </a:t>
            </a:r>
          </a:p>
          <a:p>
            <a:pPr eaLnBrk="1" hangingPunct="1">
              <a:buFont typeface="Wingdings" pitchFamily="2" charset="2"/>
              <a:buNone/>
            </a:pPr>
            <a:r>
              <a:rPr lang="tr-TR" sz="2400" smtClean="0">
                <a:solidFill>
                  <a:srgbClr val="3333CC"/>
                </a:solidFill>
              </a:rPr>
              <a:t>Süresi belirli olsun ya da olmasın işveren, kanunda yer</a:t>
            </a:r>
          </a:p>
          <a:p>
            <a:pPr eaLnBrk="1" hangingPunct="1">
              <a:buFont typeface="Wingdings" pitchFamily="2" charset="2"/>
              <a:buNone/>
            </a:pPr>
            <a:r>
              <a:rPr lang="tr-TR" sz="2400" smtClean="0">
                <a:solidFill>
                  <a:srgbClr val="3333CC"/>
                </a:solidFill>
              </a:rPr>
              <a:t>aldığı şekilde aşağıda belirtilen </a:t>
            </a:r>
            <a:r>
              <a:rPr lang="tr-TR" sz="2400" b="1" u="sng" smtClean="0">
                <a:solidFill>
                  <a:srgbClr val="3333CC"/>
                </a:solidFill>
              </a:rPr>
              <a:t>haklı nedenlerle</a:t>
            </a:r>
          </a:p>
          <a:p>
            <a:pPr eaLnBrk="1" hangingPunct="1">
              <a:buFont typeface="Wingdings" pitchFamily="2" charset="2"/>
              <a:buNone/>
            </a:pPr>
            <a:r>
              <a:rPr lang="tr-TR" sz="2400" smtClean="0">
                <a:solidFill>
                  <a:srgbClr val="3333CC"/>
                </a:solidFill>
              </a:rPr>
              <a:t>sözleşme süresinin bitiminden önce ya da bildirim</a:t>
            </a:r>
          </a:p>
          <a:p>
            <a:pPr eaLnBrk="1" hangingPunct="1">
              <a:buFont typeface="Wingdings" pitchFamily="2" charset="2"/>
              <a:buNone/>
            </a:pPr>
            <a:r>
              <a:rPr lang="tr-TR" sz="2400" smtClean="0">
                <a:solidFill>
                  <a:srgbClr val="3333CC"/>
                </a:solidFill>
              </a:rPr>
              <a:t>süresini beklemeksizin (derhal) iş sözleşmesini</a:t>
            </a:r>
          </a:p>
          <a:p>
            <a:pPr eaLnBrk="1" hangingPunct="1">
              <a:buFont typeface="Wingdings" pitchFamily="2" charset="2"/>
              <a:buNone/>
            </a:pPr>
            <a:r>
              <a:rPr lang="tr-TR" sz="2400" smtClean="0">
                <a:solidFill>
                  <a:srgbClr val="3333CC"/>
                </a:solidFill>
              </a:rPr>
              <a:t>feshedebilir.  </a:t>
            </a:r>
            <a:endParaRPr lang="en-US" sz="2400" smtClean="0">
              <a:solidFill>
                <a:srgbClr val="3333CC"/>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1-Sağlık Sebepleri;</a:t>
            </a:r>
          </a:p>
          <a:p>
            <a:pPr eaLnBrk="1" hangingPunct="1">
              <a:buFont typeface="Wingdings" pitchFamily="2" charset="2"/>
              <a:buNone/>
            </a:pPr>
            <a:endParaRPr lang="tr-TR" dirty="0" smtClean="0">
              <a:solidFill>
                <a:srgbClr val="3333CC"/>
              </a:solidFill>
            </a:endParaRPr>
          </a:p>
          <a:p>
            <a:pPr eaLnBrk="1" hangingPunct="1"/>
            <a:r>
              <a:rPr lang="tr-TR" sz="2400" dirty="0" smtClean="0">
                <a:solidFill>
                  <a:srgbClr val="3333CC"/>
                </a:solidFill>
              </a:rPr>
              <a:t>İşçinin kendi kastından veya derli toplu olmayan yaşayışından yahut içkiye düşkünlüğünden doğacak devamsızlığın ardı ardına üç iş günü </a:t>
            </a:r>
            <a:r>
              <a:rPr lang="tr-TR" sz="2400" dirty="0" err="1" smtClean="0">
                <a:solidFill>
                  <a:srgbClr val="3333CC"/>
                </a:solidFill>
              </a:rPr>
              <a:t>vaya</a:t>
            </a:r>
            <a:r>
              <a:rPr lang="tr-TR" sz="2400" dirty="0" smtClean="0">
                <a:solidFill>
                  <a:srgbClr val="3333CC"/>
                </a:solidFill>
              </a:rPr>
              <a:t> bir ayda beş iş gününden fazla sürmesi</a:t>
            </a:r>
          </a:p>
          <a:p>
            <a:pPr eaLnBrk="1" hangingPunct="1"/>
            <a:r>
              <a:rPr lang="tr-TR" sz="2400" dirty="0" smtClean="0">
                <a:solidFill>
                  <a:srgbClr val="3333CC"/>
                </a:solidFill>
              </a:rPr>
              <a:t>İşçinin tutulduğu hastalığın tedavi </a:t>
            </a:r>
            <a:r>
              <a:rPr lang="tr-TR" sz="2400" dirty="0" err="1" smtClean="0">
                <a:solidFill>
                  <a:srgbClr val="3333CC"/>
                </a:solidFill>
              </a:rPr>
              <a:t>edilemiyecek</a:t>
            </a:r>
            <a:r>
              <a:rPr lang="tr-TR" sz="2400" dirty="0" smtClean="0">
                <a:solidFill>
                  <a:srgbClr val="3333CC"/>
                </a:solidFill>
              </a:rPr>
              <a:t> nitelikte olduğu ve işyerinde çalışmasında sakınca bulunduğunun Sağlık Kurulu’nca saptanması durumunda</a:t>
            </a:r>
            <a:endParaRPr lang="tr-TR" dirty="0" smtClean="0">
              <a:solidFill>
                <a:srgbClr val="3333CC"/>
              </a:solidFill>
            </a:endParaRPr>
          </a:p>
          <a:p>
            <a:pPr eaLnBrk="1" hangingPunct="1">
              <a:buFont typeface="Wingdings" pitchFamily="2" charset="2"/>
              <a:buNone/>
            </a:pPr>
            <a:endParaRPr lang="en-US" dirty="0" smtClean="0">
              <a:solidFill>
                <a:srgbClr val="3333CC"/>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descr="Rectangle: Click to edit Master text styles&#10;Second level&#10;Third level&#10;Fourth level&#10;Fifth level"/>
          <p:cNvSpPr>
            <a:spLocks noGrp="1" noChangeArrowheads="1"/>
          </p:cNvSpPr>
          <p:nvPr>
            <p:ph/>
          </p:nvPr>
        </p:nvSpPr>
        <p:spPr>
          <a:xfrm>
            <a:off x="609600" y="152400"/>
            <a:ext cx="8001000" cy="5715000"/>
          </a:xfrm>
        </p:spPr>
        <p:txBody>
          <a:bodyPr/>
          <a:lstStyle/>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tr-TR" sz="2000" b="1" dirty="0" smtClean="0">
              <a:solidFill>
                <a:srgbClr val="3333CC"/>
              </a:solidFill>
            </a:endParaRP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r>
              <a:rPr lang="tr-TR" sz="2400" b="1" dirty="0" smtClean="0">
                <a:solidFill>
                  <a:srgbClr val="3333CC"/>
                </a:solidFill>
              </a:rPr>
              <a:t>2-Ahlak ve İyi Niyet Kurallarına Uymayan Haller ve</a:t>
            </a:r>
          </a:p>
          <a:p>
            <a:pPr eaLnBrk="1" hangingPunct="1">
              <a:buFont typeface="Wingdings" pitchFamily="2" charset="2"/>
              <a:buNone/>
            </a:pPr>
            <a:r>
              <a:rPr lang="tr-TR" sz="2400" b="1" dirty="0" smtClean="0">
                <a:solidFill>
                  <a:srgbClr val="3333CC"/>
                </a:solidFill>
              </a:rPr>
              <a:t>Benzerleri;</a:t>
            </a:r>
          </a:p>
          <a:p>
            <a:pPr eaLnBrk="1" hangingPunct="1">
              <a:buFont typeface="Wingdings" pitchFamily="2" charset="2"/>
              <a:buNone/>
            </a:pPr>
            <a:endParaRPr lang="tr-TR" sz="1200" b="1" dirty="0" smtClean="0">
              <a:solidFill>
                <a:srgbClr val="3333CC"/>
              </a:solidFill>
            </a:endParaRPr>
          </a:p>
          <a:p>
            <a:pPr eaLnBrk="1" hangingPunct="1"/>
            <a:r>
              <a:rPr lang="tr-TR" sz="1900" dirty="0" smtClean="0">
                <a:solidFill>
                  <a:srgbClr val="3333CC"/>
                </a:solidFill>
              </a:rPr>
              <a:t>İş sözleşmesi yapıldığı sırada bu sözleşmenin esaslı noktalarından biri için gerekli vasıflar veya şartlar kendisinde bulunmadığı halde bunların kendisinde bulunduğunu ileri sürerek, yahut gerçeğe uygun olmayan bilgiler veya sözler söyleyerek işçinin işvereni yanıltması</a:t>
            </a:r>
          </a:p>
          <a:p>
            <a:pPr eaLnBrk="1" hangingPunct="1"/>
            <a:r>
              <a:rPr lang="tr-TR" sz="1900" dirty="0" smtClean="0">
                <a:solidFill>
                  <a:srgbClr val="3333CC"/>
                </a:solidFill>
              </a:rPr>
              <a:t>İşçinin, işveren veya ailesi üyelerinden birinin şeref ve namusuna dokunacak sözler </a:t>
            </a:r>
            <a:r>
              <a:rPr lang="tr-TR" sz="1900" dirty="0" err="1" smtClean="0">
                <a:solidFill>
                  <a:srgbClr val="3333CC"/>
                </a:solidFill>
              </a:rPr>
              <a:t>sarfetmesi</a:t>
            </a:r>
            <a:r>
              <a:rPr lang="tr-TR" sz="1900" dirty="0" smtClean="0">
                <a:solidFill>
                  <a:srgbClr val="3333CC"/>
                </a:solidFill>
              </a:rPr>
              <a:t> veya davranışlarda bulunması yahut işveren hakkında şeref ve haysiyet kırıcı asılsız ihbar ve </a:t>
            </a:r>
            <a:r>
              <a:rPr lang="tr-TR" sz="1900" dirty="0" err="1" smtClean="0">
                <a:solidFill>
                  <a:srgbClr val="3333CC"/>
                </a:solidFill>
              </a:rPr>
              <a:t>isnadlarda</a:t>
            </a:r>
            <a:r>
              <a:rPr lang="tr-TR" sz="1900" dirty="0" smtClean="0">
                <a:solidFill>
                  <a:srgbClr val="3333CC"/>
                </a:solidFill>
              </a:rPr>
              <a:t> bulunması</a:t>
            </a:r>
          </a:p>
          <a:p>
            <a:pPr eaLnBrk="1" hangingPunct="1"/>
            <a:r>
              <a:rPr lang="tr-TR" sz="1900" dirty="0" smtClean="0">
                <a:solidFill>
                  <a:srgbClr val="3333CC"/>
                </a:solidFill>
              </a:rPr>
              <a:t>İşçinin işverenin başka bir işçisine cinsel tacizde bulunması</a:t>
            </a:r>
          </a:p>
          <a:p>
            <a:pPr eaLnBrk="1" hangingPunct="1"/>
            <a:r>
              <a:rPr lang="tr-TR" sz="1900" dirty="0" smtClean="0">
                <a:solidFill>
                  <a:srgbClr val="3333CC"/>
                </a:solidFill>
              </a:rPr>
              <a:t>İşçinin, işverene yahut onun ailesi üyelerinden birine yahut işverenin başka işçisine sataşması veya işyerinde işyerine sarhoş veya uyuşturucu madde almış olarak gelmesi ve işyerinde alkollü içki veya uyuşturucu madde bulundurması</a:t>
            </a:r>
          </a:p>
          <a:p>
            <a:pPr eaLnBrk="1" hangingPunct="1"/>
            <a:endParaRPr lang="tr-TR" sz="1900" dirty="0" smtClean="0">
              <a:solidFill>
                <a:srgbClr val="3333CC"/>
              </a:solidFill>
            </a:endParaRPr>
          </a:p>
          <a:p>
            <a:pPr eaLnBrk="1" hangingPunct="1"/>
            <a:endParaRPr lang="en-US" sz="1600" dirty="0" smtClean="0">
              <a:solidFill>
                <a:srgbClr val="3333CC"/>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r>
              <a:rPr lang="tr-TR" sz="1900" dirty="0" smtClean="0">
                <a:solidFill>
                  <a:srgbClr val="3333CC"/>
                </a:solidFill>
              </a:rPr>
              <a:t>İşçinin işverenin güvenini kötüye kullanmak, hırsızlık yapmak, işverenin meslek sırlarını ortaya atmak gibi doğruluk ve bağlılığa uymayan davranışlarda bulunması</a:t>
            </a:r>
          </a:p>
          <a:p>
            <a:pPr eaLnBrk="1" hangingPunct="1"/>
            <a:r>
              <a:rPr lang="tr-TR" sz="1900" dirty="0" smtClean="0">
                <a:solidFill>
                  <a:srgbClr val="3333CC"/>
                </a:solidFill>
              </a:rPr>
              <a:t>İşçinin, işyerinde, yedi günden fazla hapisle cezalandırılan ve cezası ertelenmeyen bir suç işlemesi</a:t>
            </a:r>
          </a:p>
          <a:p>
            <a:pPr eaLnBrk="1" hangingPunct="1"/>
            <a:r>
              <a:rPr lang="tr-TR" sz="1900" dirty="0" smtClean="0">
                <a:solidFill>
                  <a:srgbClr val="3333CC"/>
                </a:solidFill>
              </a:rPr>
              <a:t>İşçinin işverenden izin almaksızın veya haklı bir sebebe dayanmaksızın ardı ardına iki iş günü veya bir ay içinde iki defa herhangi bir tatil gününden sonraki iş günü, yahut bir ayda üç iş günü işine devam etmemesi</a:t>
            </a:r>
          </a:p>
          <a:p>
            <a:pPr eaLnBrk="1" hangingPunct="1"/>
            <a:r>
              <a:rPr lang="tr-TR" sz="1900" dirty="0" smtClean="0">
                <a:solidFill>
                  <a:srgbClr val="3333CC"/>
                </a:solidFill>
              </a:rPr>
              <a:t>İşçinin yapmakla ödevli bulunduğu görevleri kendisine hatırlatıldığı halde yapmamakta ısrar etmesi</a:t>
            </a:r>
          </a:p>
          <a:p>
            <a:pPr eaLnBrk="1" hangingPunct="1"/>
            <a:r>
              <a:rPr lang="tr-TR" sz="1900" dirty="0" smtClean="0">
                <a:solidFill>
                  <a:srgbClr val="3333CC"/>
                </a:solidFill>
              </a:rPr>
              <a:t>İşçinin kendi isteği veya savsaması yüzünden işin güvenliğini tehlikeye düşürmesi, işyerinin malı yada malı olmayıp da eli altında bulunan makineleri, tesisatı veya başka eşya ve maddeleri otuz günlük ücretinin tutarıyla ödeyemeyecek derecede hasara ve kayba uğratması</a:t>
            </a:r>
          </a:p>
          <a:p>
            <a:pPr eaLnBrk="1" hangingPunct="1">
              <a:buFont typeface="Wingdings" pitchFamily="2" charset="2"/>
              <a:buNone/>
            </a:pPr>
            <a:endParaRPr lang="en-US" sz="1900"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descr="Rectangle: Click to edit Master text styles&#10;Second level&#10;Third level&#10;Fourth level&#10;Fifth level"/>
          <p:cNvSpPr>
            <a:spLocks noGrp="1" noChangeArrowheads="1"/>
          </p:cNvSpPr>
          <p:nvPr>
            <p:ph/>
          </p:nvPr>
        </p:nvSpPr>
        <p:spPr>
          <a:xfrm>
            <a:off x="533400" y="304800"/>
            <a:ext cx="8001000" cy="5715000"/>
          </a:xfrm>
        </p:spPr>
        <p:txBody>
          <a:bodyPr/>
          <a:lstStyle/>
          <a:p>
            <a:pPr eaLnBrk="1" hangingPunct="1">
              <a:buFont typeface="Wingdings" pitchFamily="2" charset="2"/>
              <a:buNone/>
            </a:pPr>
            <a:endParaRPr lang="tr-TR" dirty="0" smtClean="0"/>
          </a:p>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3-Zorlayıcı Sebepler;</a:t>
            </a:r>
          </a:p>
          <a:p>
            <a:pPr eaLnBrk="1" hangingPunct="1">
              <a:buFont typeface="Wingdings" pitchFamily="2" charset="2"/>
              <a:buNone/>
            </a:pPr>
            <a:endParaRPr lang="tr-TR" dirty="0" smtClean="0">
              <a:solidFill>
                <a:srgbClr val="3333CC"/>
              </a:solidFill>
            </a:endParaRPr>
          </a:p>
          <a:p>
            <a:pPr eaLnBrk="1" hangingPunct="1"/>
            <a:r>
              <a:rPr lang="tr-TR" sz="2400" dirty="0" smtClean="0">
                <a:solidFill>
                  <a:srgbClr val="3333CC"/>
                </a:solidFill>
              </a:rPr>
              <a:t>İşçiyi işyerinde bir haftadan fazla süre ile çalışmaktan alıkoyan zorlayıcı bir sebebin ortaya çıkması</a:t>
            </a:r>
          </a:p>
          <a:p>
            <a:pPr eaLnBrk="1" hangingPunct="1"/>
            <a:endParaRPr lang="tr-TR" sz="2400" dirty="0" smtClean="0">
              <a:solidFill>
                <a:srgbClr val="3333CC"/>
              </a:solidFill>
            </a:endParaRPr>
          </a:p>
          <a:p>
            <a:pPr eaLnBrk="1" hangingPunct="1">
              <a:buFont typeface="Wingdings" pitchFamily="2" charset="2"/>
              <a:buNone/>
            </a:pPr>
            <a:r>
              <a:rPr lang="tr-TR" b="1" dirty="0" smtClean="0">
                <a:solidFill>
                  <a:srgbClr val="3333CC"/>
                </a:solidFill>
              </a:rPr>
              <a:t>4-İşçinin Gözaltına Alınması veya</a:t>
            </a:r>
          </a:p>
          <a:p>
            <a:pPr eaLnBrk="1" hangingPunct="1">
              <a:buFont typeface="Wingdings" pitchFamily="2" charset="2"/>
              <a:buNone/>
            </a:pPr>
            <a:r>
              <a:rPr lang="tr-TR" b="1" dirty="0" smtClean="0">
                <a:solidFill>
                  <a:srgbClr val="3333CC"/>
                </a:solidFill>
              </a:rPr>
              <a:t>Tutuklanması Halinde Devamsızlığın</a:t>
            </a:r>
          </a:p>
          <a:p>
            <a:pPr eaLnBrk="1" hangingPunct="1">
              <a:buFont typeface="Wingdings" pitchFamily="2" charset="2"/>
              <a:buNone/>
            </a:pPr>
            <a:r>
              <a:rPr lang="tr-TR" b="1" dirty="0" smtClean="0">
                <a:solidFill>
                  <a:srgbClr val="3333CC"/>
                </a:solidFill>
              </a:rPr>
              <a:t>Bildirim Sürelerini Aşması</a:t>
            </a:r>
            <a:endParaRPr lang="en-US" sz="2400" b="1" dirty="0" smtClean="0">
              <a:solidFill>
                <a:srgbClr val="3333CC"/>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76200"/>
            <a:ext cx="7772400" cy="1143000"/>
          </a:xfrm>
        </p:spPr>
        <p:txBody>
          <a:bodyPr/>
          <a:lstStyle/>
          <a:p>
            <a:pPr eaLnBrk="1" hangingPunct="1"/>
            <a:r>
              <a:rPr lang="tr-TR" sz="4000" smtClean="0">
                <a:solidFill>
                  <a:srgbClr val="FF3300"/>
                </a:solidFill>
              </a:rPr>
              <a:t>MADDE 5 :Eşit Davranma İlkesi</a:t>
            </a:r>
          </a:p>
        </p:txBody>
      </p:sp>
      <p:sp>
        <p:nvSpPr>
          <p:cNvPr id="6147"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b="1" dirty="0" smtClean="0">
                <a:solidFill>
                  <a:srgbClr val="3333CC"/>
                </a:solidFill>
              </a:rPr>
              <a:t>Çalışma Süreleri Farklı Olan</a:t>
            </a:r>
          </a:p>
          <a:p>
            <a:pPr eaLnBrk="1" hangingPunct="1">
              <a:buFont typeface="Wingdings" pitchFamily="2" charset="2"/>
              <a:buNone/>
            </a:pPr>
            <a:r>
              <a:rPr lang="tr-TR" b="1" dirty="0" smtClean="0">
                <a:solidFill>
                  <a:srgbClr val="3333CC"/>
                </a:solidFill>
              </a:rPr>
              <a:t>Çalışanlara (</a:t>
            </a:r>
            <a:r>
              <a:rPr lang="tr-TR" b="1" dirty="0" err="1" smtClean="0">
                <a:solidFill>
                  <a:srgbClr val="3333CC"/>
                </a:solidFill>
              </a:rPr>
              <a:t>Part</a:t>
            </a:r>
            <a:r>
              <a:rPr lang="tr-TR" b="1" dirty="0" smtClean="0">
                <a:solidFill>
                  <a:srgbClr val="3333CC"/>
                </a:solidFill>
              </a:rPr>
              <a:t> Time, </a:t>
            </a:r>
            <a:r>
              <a:rPr lang="tr-TR" b="1" dirty="0" err="1" smtClean="0">
                <a:solidFill>
                  <a:srgbClr val="3333CC"/>
                </a:solidFill>
              </a:rPr>
              <a:t>Full</a:t>
            </a:r>
            <a:r>
              <a:rPr lang="tr-TR" b="1" dirty="0" smtClean="0">
                <a:solidFill>
                  <a:srgbClr val="3333CC"/>
                </a:solidFill>
              </a:rPr>
              <a:t> Time)</a:t>
            </a:r>
          </a:p>
          <a:p>
            <a:pPr eaLnBrk="1" hangingPunct="1">
              <a:buFont typeface="Wingdings" pitchFamily="2" charset="2"/>
              <a:buNone/>
            </a:pPr>
            <a:r>
              <a:rPr lang="tr-TR" b="1" dirty="0" smtClean="0">
                <a:solidFill>
                  <a:srgbClr val="3333CC"/>
                </a:solidFill>
              </a:rPr>
              <a:t>farklı uygulamalar yapılabilir mi?</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İşveren esaslı sebepler olmadıkça tam süreli çalışan işçi</a:t>
            </a:r>
          </a:p>
          <a:p>
            <a:pPr eaLnBrk="1" hangingPunct="1">
              <a:buFont typeface="Wingdings" pitchFamily="2" charset="2"/>
              <a:buNone/>
            </a:pPr>
            <a:r>
              <a:rPr lang="tr-TR" sz="2400" dirty="0" smtClean="0">
                <a:solidFill>
                  <a:srgbClr val="3333CC"/>
                </a:solidFill>
              </a:rPr>
              <a:t>karşısında kısmi süreli çalışan işçiye, belirsiz süreli</a:t>
            </a:r>
          </a:p>
          <a:p>
            <a:pPr eaLnBrk="1" hangingPunct="1">
              <a:buFont typeface="Wingdings" pitchFamily="2" charset="2"/>
              <a:buNone/>
            </a:pPr>
            <a:r>
              <a:rPr lang="tr-TR" sz="2400" dirty="0" smtClean="0">
                <a:solidFill>
                  <a:srgbClr val="3333CC"/>
                </a:solidFill>
              </a:rPr>
              <a:t>çalışan işçi karşısında belirli süreli çalışan işçiye farklı</a:t>
            </a:r>
          </a:p>
          <a:p>
            <a:pPr eaLnBrk="1" hangingPunct="1">
              <a:buFont typeface="Wingdings" pitchFamily="2" charset="2"/>
              <a:buNone/>
            </a:pPr>
            <a:r>
              <a:rPr lang="tr-TR" sz="2400" dirty="0" smtClean="0">
                <a:solidFill>
                  <a:srgbClr val="3333CC"/>
                </a:solidFill>
              </a:rPr>
              <a:t>işlem yapamaz</a:t>
            </a:r>
          </a:p>
          <a:p>
            <a:pPr eaLnBrk="1" hangingPunct="1">
              <a:buFont typeface="Wingdings" pitchFamily="2" charset="2"/>
              <a:buNone/>
            </a:pPr>
            <a:endParaRPr lang="tr-TR" sz="2400" dirty="0" smtClean="0">
              <a:solidFill>
                <a:srgbClr val="3333CC"/>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228600"/>
            <a:ext cx="7772400" cy="1143000"/>
          </a:xfrm>
        </p:spPr>
        <p:txBody>
          <a:bodyPr/>
          <a:lstStyle/>
          <a:p>
            <a:pPr eaLnBrk="1" hangingPunct="1"/>
            <a:r>
              <a:rPr lang="tr-TR" smtClean="0">
                <a:solidFill>
                  <a:srgbClr val="FF3300"/>
                </a:solidFill>
              </a:rPr>
              <a:t>MADDE 26: Derhal Fesih Hakkını Kullanma Süresi</a:t>
            </a:r>
            <a:endParaRPr lang="en-US" smtClean="0">
              <a:solidFill>
                <a:srgbClr val="FF3300"/>
              </a:solidFill>
            </a:endParaRPr>
          </a:p>
        </p:txBody>
      </p:sp>
      <p:sp>
        <p:nvSpPr>
          <p:cNvPr id="41987"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Haklı Nedenle Derhal Fesih</a:t>
            </a:r>
          </a:p>
          <a:p>
            <a:pPr eaLnBrk="1" hangingPunct="1">
              <a:buFont typeface="Wingdings" pitchFamily="2" charset="2"/>
              <a:buNone/>
            </a:pPr>
            <a:r>
              <a:rPr lang="tr-TR" b="1" dirty="0" smtClean="0">
                <a:solidFill>
                  <a:srgbClr val="3333CC"/>
                </a:solidFill>
              </a:rPr>
              <a:t>Süreye Tabi mi?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228600"/>
            <a:ext cx="7772400" cy="1143000"/>
          </a:xfrm>
        </p:spPr>
        <p:txBody>
          <a:bodyPr/>
          <a:lstStyle/>
          <a:p>
            <a:pPr eaLnBrk="1" hangingPunct="1"/>
            <a:r>
              <a:rPr lang="tr-TR" smtClean="0">
                <a:solidFill>
                  <a:srgbClr val="FF3300"/>
                </a:solidFill>
              </a:rPr>
              <a:t>MADDE 26: Derhal Fesih Hakkını Kullanma Süresi</a:t>
            </a:r>
            <a:endParaRPr lang="en-US" smtClean="0">
              <a:solidFill>
                <a:srgbClr val="FF3300"/>
              </a:solidFill>
            </a:endParaRPr>
          </a:p>
        </p:txBody>
      </p:sp>
      <p:sp>
        <p:nvSpPr>
          <p:cNvPr id="41987"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Haklı Nedenle Derhal Fesih</a:t>
            </a:r>
          </a:p>
          <a:p>
            <a:pPr eaLnBrk="1" hangingPunct="1">
              <a:buFont typeface="Wingdings" pitchFamily="2" charset="2"/>
              <a:buNone/>
            </a:pPr>
            <a:r>
              <a:rPr lang="tr-TR" b="1" dirty="0" smtClean="0">
                <a:solidFill>
                  <a:srgbClr val="3333CC"/>
                </a:solidFill>
              </a:rPr>
              <a:t>Süreye Tabi mi? </a:t>
            </a:r>
          </a:p>
          <a:p>
            <a:pPr eaLnBrk="1" hangingPunct="1">
              <a:buFont typeface="Wingdings" pitchFamily="2" charset="2"/>
              <a:buNone/>
            </a:pPr>
            <a:r>
              <a:rPr lang="tr-TR" sz="2400" dirty="0" smtClean="0">
                <a:solidFill>
                  <a:srgbClr val="3333CC"/>
                </a:solidFill>
              </a:rPr>
              <a:t>İşçi veya işverenin haklı nedenlerle sözleşmeyi derhal</a:t>
            </a:r>
          </a:p>
          <a:p>
            <a:pPr eaLnBrk="1" hangingPunct="1">
              <a:buFont typeface="Wingdings" pitchFamily="2" charset="2"/>
              <a:buNone/>
            </a:pPr>
            <a:r>
              <a:rPr lang="tr-TR" sz="2400" dirty="0" smtClean="0">
                <a:solidFill>
                  <a:srgbClr val="3333CC"/>
                </a:solidFill>
              </a:rPr>
              <a:t>fesih yetkisi, iki taraftan birinin bu çeşit davranışlarda</a:t>
            </a:r>
          </a:p>
          <a:p>
            <a:pPr eaLnBrk="1" hangingPunct="1">
              <a:buFont typeface="Wingdings" pitchFamily="2" charset="2"/>
              <a:buNone/>
            </a:pPr>
            <a:r>
              <a:rPr lang="tr-TR" sz="2400" dirty="0" smtClean="0">
                <a:solidFill>
                  <a:srgbClr val="3333CC"/>
                </a:solidFill>
              </a:rPr>
              <a:t>bulunduğunu diğer tarafın öğrendiği günden başlayarak</a:t>
            </a:r>
          </a:p>
          <a:p>
            <a:pPr eaLnBrk="1" hangingPunct="1">
              <a:buFont typeface="Wingdings" pitchFamily="2" charset="2"/>
              <a:buNone/>
            </a:pPr>
            <a:r>
              <a:rPr lang="tr-TR" sz="2400" b="1" dirty="0" smtClean="0">
                <a:solidFill>
                  <a:srgbClr val="3333CC"/>
                </a:solidFill>
              </a:rPr>
              <a:t>altı iş günü geçtikten</a:t>
            </a:r>
            <a:r>
              <a:rPr lang="tr-TR" sz="2400" dirty="0" smtClean="0">
                <a:solidFill>
                  <a:srgbClr val="3333CC"/>
                </a:solidFill>
              </a:rPr>
              <a:t> ve her halde fiilin</a:t>
            </a:r>
          </a:p>
          <a:p>
            <a:pPr eaLnBrk="1" hangingPunct="1">
              <a:buFont typeface="Wingdings" pitchFamily="2" charset="2"/>
              <a:buNone/>
            </a:pPr>
            <a:r>
              <a:rPr lang="tr-TR" sz="2400" dirty="0" smtClean="0">
                <a:solidFill>
                  <a:srgbClr val="3333CC"/>
                </a:solidFill>
              </a:rPr>
              <a:t>gerçekleşmesinden itibaren </a:t>
            </a:r>
            <a:r>
              <a:rPr lang="tr-TR" sz="2400" b="1" dirty="0" smtClean="0">
                <a:solidFill>
                  <a:srgbClr val="3333CC"/>
                </a:solidFill>
              </a:rPr>
              <a:t>bir yıl sonra</a:t>
            </a:r>
            <a:r>
              <a:rPr lang="tr-TR" sz="2400" dirty="0" smtClean="0">
                <a:solidFill>
                  <a:srgbClr val="3333CC"/>
                </a:solidFill>
              </a:rPr>
              <a:t> kullanılamaz</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Ancak işçinin olayda maddi çıkar sağlaması halinde bir</a:t>
            </a:r>
          </a:p>
          <a:p>
            <a:pPr eaLnBrk="1" hangingPunct="1">
              <a:buFont typeface="Wingdings" pitchFamily="2" charset="2"/>
              <a:buNone/>
            </a:pPr>
            <a:r>
              <a:rPr lang="tr-TR" sz="2400" dirty="0" smtClean="0">
                <a:solidFill>
                  <a:srgbClr val="3333CC"/>
                </a:solidFill>
              </a:rPr>
              <a:t>yıllık süre uygulanmaz.</a:t>
            </a:r>
            <a:endParaRPr lang="en-US" sz="2400" dirty="0" smtClean="0">
              <a:solidFill>
                <a:srgbClr val="3333CC"/>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tr-TR" smtClean="0">
                <a:solidFill>
                  <a:srgbClr val="FF3300"/>
                </a:solidFill>
              </a:rPr>
              <a:t>MADDE 27: Yeni İş Arama İzni</a:t>
            </a:r>
            <a:endParaRPr lang="en-US" smtClean="0">
              <a:solidFill>
                <a:srgbClr val="FF3300"/>
              </a:solidFill>
            </a:endParaRPr>
          </a:p>
        </p:txBody>
      </p:sp>
      <p:sp>
        <p:nvSpPr>
          <p:cNvPr id="43011"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Bildirim Süreleri İçinde İşçi Yeni İş </a:t>
            </a:r>
          </a:p>
          <a:p>
            <a:pPr eaLnBrk="1" hangingPunct="1">
              <a:buFont typeface="Wingdings" pitchFamily="2" charset="2"/>
              <a:buNone/>
            </a:pPr>
            <a:r>
              <a:rPr lang="tr-TR" b="1" dirty="0" smtClean="0">
                <a:solidFill>
                  <a:srgbClr val="3333CC"/>
                </a:solidFill>
              </a:rPr>
              <a:t>Arama İçin İzin İsteyebilir mi? </a:t>
            </a:r>
          </a:p>
          <a:p>
            <a:pPr eaLnBrk="1" hangingPunct="1">
              <a:buFont typeface="Wingdings" pitchFamily="2" charset="2"/>
              <a:buNone/>
            </a:pPr>
            <a:endParaRPr lang="tr-TR" sz="2400" b="1" dirty="0" smtClean="0">
              <a:solidFill>
                <a:srgbClr val="3333CC"/>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tr-TR" smtClean="0">
                <a:solidFill>
                  <a:srgbClr val="FF3300"/>
                </a:solidFill>
              </a:rPr>
              <a:t>MADDE 27: Yeni İş Arama İzni</a:t>
            </a:r>
            <a:endParaRPr lang="en-US" smtClean="0">
              <a:solidFill>
                <a:srgbClr val="FF3300"/>
              </a:solidFill>
            </a:endParaRPr>
          </a:p>
        </p:txBody>
      </p:sp>
      <p:sp>
        <p:nvSpPr>
          <p:cNvPr id="43011"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smtClean="0">
                <a:solidFill>
                  <a:srgbClr val="3333CC"/>
                </a:solidFill>
              </a:rPr>
              <a:t>Bildirim Süreleri İçinde İşçi Yeni İş </a:t>
            </a:r>
          </a:p>
          <a:p>
            <a:pPr eaLnBrk="1" hangingPunct="1">
              <a:buFont typeface="Wingdings" pitchFamily="2" charset="2"/>
              <a:buNone/>
            </a:pPr>
            <a:r>
              <a:rPr lang="tr-TR" b="1" smtClean="0">
                <a:solidFill>
                  <a:srgbClr val="3333CC"/>
                </a:solidFill>
              </a:rPr>
              <a:t>Arama İçin İzin İsteyebilir mi? </a:t>
            </a:r>
          </a:p>
          <a:p>
            <a:pPr eaLnBrk="1" hangingPunct="1">
              <a:buFont typeface="Wingdings" pitchFamily="2" charset="2"/>
              <a:buNone/>
            </a:pPr>
            <a:endParaRPr lang="tr-TR" sz="2400" b="1" smtClean="0">
              <a:solidFill>
                <a:srgbClr val="3333CC"/>
              </a:solidFill>
            </a:endParaRPr>
          </a:p>
          <a:p>
            <a:pPr eaLnBrk="1" hangingPunct="1">
              <a:buFont typeface="Wingdings" pitchFamily="2" charset="2"/>
              <a:buNone/>
            </a:pPr>
            <a:r>
              <a:rPr lang="tr-TR" sz="2400" smtClean="0">
                <a:solidFill>
                  <a:srgbClr val="3333CC"/>
                </a:solidFill>
              </a:rPr>
              <a:t>Bildirim süreleri içinde işveren, işçiye yeni bir iş bulması</a:t>
            </a:r>
          </a:p>
          <a:p>
            <a:pPr eaLnBrk="1" hangingPunct="1">
              <a:buFont typeface="Wingdings" pitchFamily="2" charset="2"/>
              <a:buNone/>
            </a:pPr>
            <a:r>
              <a:rPr lang="tr-TR" sz="2400" smtClean="0">
                <a:solidFill>
                  <a:srgbClr val="3333CC"/>
                </a:solidFill>
              </a:rPr>
              <a:t>için gerekli olan iş arama iznini iş saatleri içinde ve ücret</a:t>
            </a:r>
          </a:p>
          <a:p>
            <a:pPr eaLnBrk="1" hangingPunct="1">
              <a:buFont typeface="Wingdings" pitchFamily="2" charset="2"/>
              <a:buNone/>
            </a:pPr>
            <a:r>
              <a:rPr lang="tr-TR" sz="2400" smtClean="0">
                <a:solidFill>
                  <a:srgbClr val="3333CC"/>
                </a:solidFill>
              </a:rPr>
              <a:t>kesintisi yapmadan vermeye mecburdur. </a:t>
            </a:r>
          </a:p>
          <a:p>
            <a:pPr eaLnBrk="1" hangingPunct="1">
              <a:buFont typeface="Wingdings" pitchFamily="2" charset="2"/>
              <a:buNone/>
            </a:pPr>
            <a:r>
              <a:rPr lang="tr-TR" sz="2400" smtClean="0">
                <a:solidFill>
                  <a:srgbClr val="3333CC"/>
                </a:solidFill>
              </a:rPr>
              <a:t>İş arama izninin süresi günde iki saatten az olamaz ve</a:t>
            </a:r>
          </a:p>
          <a:p>
            <a:pPr eaLnBrk="1" hangingPunct="1">
              <a:buFont typeface="Wingdings" pitchFamily="2" charset="2"/>
              <a:buNone/>
            </a:pPr>
            <a:r>
              <a:rPr lang="tr-TR" sz="2400" smtClean="0">
                <a:solidFill>
                  <a:srgbClr val="3333CC"/>
                </a:solidFill>
              </a:rPr>
              <a:t>işçi isterse iş arama izin saatlerini birleştirerek</a:t>
            </a:r>
          </a:p>
          <a:p>
            <a:pPr eaLnBrk="1" hangingPunct="1">
              <a:buFont typeface="Wingdings" pitchFamily="2" charset="2"/>
              <a:buNone/>
            </a:pPr>
            <a:r>
              <a:rPr lang="tr-TR" sz="2400" smtClean="0">
                <a:solidFill>
                  <a:srgbClr val="3333CC"/>
                </a:solidFill>
              </a:rPr>
              <a:t>kullanabilir.</a:t>
            </a:r>
            <a:endParaRPr lang="en-US" sz="2400" smtClean="0">
              <a:solidFill>
                <a:srgbClr val="3333CC"/>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descr="Rectangle: Click to edit Master text styles&#10;Second level&#10;Third level&#10;Fourth level&#10;Fifth level"/>
          <p:cNvSpPr>
            <a:spLocks noGrp="1" noChangeArrowheads="1"/>
          </p:cNvSpPr>
          <p:nvPr>
            <p:ph/>
          </p:nvPr>
        </p:nvSpPr>
        <p:spPr/>
        <p:txBody>
          <a:bodyPr/>
          <a:lstStyle/>
          <a:p>
            <a:pPr eaLnBrk="1" hangingPunct="1"/>
            <a:endParaRPr lang="tr-TR" smtClean="0"/>
          </a:p>
          <a:p>
            <a:pPr eaLnBrk="1" hangingPunct="1">
              <a:buFont typeface="Wingdings" pitchFamily="2" charset="2"/>
              <a:buNone/>
            </a:pPr>
            <a:endParaRPr lang="tr-TR" smtClean="0"/>
          </a:p>
          <a:p>
            <a:pPr eaLnBrk="1" hangingPunct="1">
              <a:buFont typeface="Wingdings" pitchFamily="2" charset="2"/>
              <a:buNone/>
            </a:pPr>
            <a:endParaRPr lang="tr-TR" sz="2400" smtClean="0"/>
          </a:p>
          <a:p>
            <a:pPr eaLnBrk="1" hangingPunct="1">
              <a:buFont typeface="Wingdings" pitchFamily="2" charset="2"/>
              <a:buNone/>
            </a:pPr>
            <a:r>
              <a:rPr lang="tr-TR" sz="2400" smtClean="0">
                <a:solidFill>
                  <a:srgbClr val="3333CC"/>
                </a:solidFill>
              </a:rPr>
              <a:t>İşveren yeni iş arama iznini vermez veya eksik </a:t>
            </a:r>
          </a:p>
          <a:p>
            <a:pPr eaLnBrk="1" hangingPunct="1">
              <a:buFont typeface="Wingdings" pitchFamily="2" charset="2"/>
              <a:buNone/>
            </a:pPr>
            <a:r>
              <a:rPr lang="tr-TR" sz="2400" smtClean="0">
                <a:solidFill>
                  <a:srgbClr val="3333CC"/>
                </a:solidFill>
              </a:rPr>
              <a:t>kullandırırsa o süreye ilişkin ücret işçiye ödenir.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r>
              <a:rPr lang="tr-TR" sz="2400" smtClean="0">
                <a:solidFill>
                  <a:srgbClr val="3333CC"/>
                </a:solidFill>
              </a:rPr>
              <a:t>İşveren iş arama izni esnasında işçiyi çalıştırır ise işçinin</a:t>
            </a:r>
          </a:p>
          <a:p>
            <a:pPr eaLnBrk="1" hangingPunct="1">
              <a:buFont typeface="Wingdings" pitchFamily="2" charset="2"/>
              <a:buNone/>
            </a:pPr>
            <a:r>
              <a:rPr lang="tr-TR" sz="2400" smtClean="0">
                <a:solidFill>
                  <a:srgbClr val="3333CC"/>
                </a:solidFill>
              </a:rPr>
              <a:t>izin kullanarak bir çalışma karşılığı olmaksızın alacağı</a:t>
            </a:r>
          </a:p>
          <a:p>
            <a:pPr eaLnBrk="1" hangingPunct="1">
              <a:buFont typeface="Wingdings" pitchFamily="2" charset="2"/>
              <a:buNone/>
            </a:pPr>
            <a:r>
              <a:rPr lang="tr-TR" sz="2400" smtClean="0">
                <a:solidFill>
                  <a:srgbClr val="3333CC"/>
                </a:solidFill>
              </a:rPr>
              <a:t>ücrete ilaveten, çalıştırdığı sürenin ücretini yüzde yüz</a:t>
            </a:r>
          </a:p>
          <a:p>
            <a:pPr eaLnBrk="1" hangingPunct="1">
              <a:buFont typeface="Wingdings" pitchFamily="2" charset="2"/>
              <a:buNone/>
            </a:pPr>
            <a:r>
              <a:rPr lang="tr-TR" sz="2400" smtClean="0">
                <a:solidFill>
                  <a:srgbClr val="3333CC"/>
                </a:solidFill>
              </a:rPr>
              <a:t>zamlı öder.</a:t>
            </a:r>
            <a:endParaRPr lang="en-US" sz="2400" smtClean="0">
              <a:solidFill>
                <a:srgbClr val="3333CC"/>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smtClean="0">
                <a:solidFill>
                  <a:srgbClr val="FF3300"/>
                </a:solidFill>
              </a:rPr>
              <a:t>MADDE 29: Toplu İşçi Çıkarma</a:t>
            </a:r>
            <a:endParaRPr lang="en-US" smtClean="0">
              <a:solidFill>
                <a:srgbClr val="FF3300"/>
              </a:solidFill>
            </a:endParaRPr>
          </a:p>
        </p:txBody>
      </p:sp>
      <p:sp>
        <p:nvSpPr>
          <p:cNvPr id="45059"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Hangi Durumlarda Toplu İşçi </a:t>
            </a:r>
          </a:p>
          <a:p>
            <a:pPr eaLnBrk="1" hangingPunct="1">
              <a:buFont typeface="Wingdings" pitchFamily="2" charset="2"/>
              <a:buNone/>
            </a:pPr>
            <a:r>
              <a:rPr lang="tr-TR" b="1" dirty="0" smtClean="0">
                <a:solidFill>
                  <a:srgbClr val="3333CC"/>
                </a:solidFill>
              </a:rPr>
              <a:t>Çıkarma </a:t>
            </a:r>
            <a:r>
              <a:rPr lang="tr-TR" b="1" dirty="0" err="1" smtClean="0">
                <a:solidFill>
                  <a:srgbClr val="3333CC"/>
                </a:solidFill>
              </a:rPr>
              <a:t>Sözkonusu</a:t>
            </a:r>
            <a:r>
              <a:rPr lang="tr-TR" b="1" dirty="0" smtClean="0">
                <a:solidFill>
                  <a:srgbClr val="3333CC"/>
                </a:solidFill>
              </a:rPr>
              <a:t> Olur? </a:t>
            </a:r>
          </a:p>
          <a:p>
            <a:pPr eaLnBrk="1" hangingPunct="1">
              <a:buFont typeface="Wingdings" pitchFamily="2" charset="2"/>
              <a:buNone/>
            </a:pPr>
            <a:r>
              <a:rPr lang="tr-TR" b="1" dirty="0" smtClean="0">
                <a:solidFill>
                  <a:srgbClr val="3333CC"/>
                </a:solidFill>
              </a:rPr>
              <a:t>Uyulması Gereken Kurallar Nelerdir?</a:t>
            </a:r>
          </a:p>
          <a:p>
            <a:pPr eaLnBrk="1" hangingPunct="1">
              <a:buFont typeface="Wingdings" pitchFamily="2" charset="2"/>
              <a:buNone/>
            </a:pPr>
            <a:endParaRPr lang="tr-TR" sz="2400" b="1" dirty="0" smtClean="0">
              <a:solidFill>
                <a:srgbClr val="3333CC"/>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smtClean="0">
                <a:solidFill>
                  <a:srgbClr val="FF3300"/>
                </a:solidFill>
              </a:rPr>
              <a:t>MADDE 29: Toplu İşçi Çıkarma</a:t>
            </a:r>
            <a:endParaRPr lang="en-US" smtClean="0">
              <a:solidFill>
                <a:srgbClr val="FF3300"/>
              </a:solidFill>
            </a:endParaRPr>
          </a:p>
        </p:txBody>
      </p:sp>
      <p:sp>
        <p:nvSpPr>
          <p:cNvPr id="45059"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b="1" dirty="0" smtClean="0">
                <a:solidFill>
                  <a:srgbClr val="3333CC"/>
                </a:solidFill>
              </a:rPr>
              <a:t>Hangi Durumlarda Toplu İşçi </a:t>
            </a:r>
          </a:p>
          <a:p>
            <a:pPr eaLnBrk="1" hangingPunct="1">
              <a:buFont typeface="Wingdings" pitchFamily="2" charset="2"/>
              <a:buNone/>
            </a:pPr>
            <a:r>
              <a:rPr lang="tr-TR" b="1" dirty="0" smtClean="0">
                <a:solidFill>
                  <a:srgbClr val="3333CC"/>
                </a:solidFill>
              </a:rPr>
              <a:t>Çıkarma </a:t>
            </a:r>
            <a:r>
              <a:rPr lang="tr-TR" b="1" dirty="0" err="1" smtClean="0">
                <a:solidFill>
                  <a:srgbClr val="3333CC"/>
                </a:solidFill>
              </a:rPr>
              <a:t>Sözkonusu</a:t>
            </a:r>
            <a:r>
              <a:rPr lang="tr-TR" b="1" dirty="0" smtClean="0">
                <a:solidFill>
                  <a:srgbClr val="3333CC"/>
                </a:solidFill>
              </a:rPr>
              <a:t> Olur? </a:t>
            </a:r>
          </a:p>
          <a:p>
            <a:pPr eaLnBrk="1" hangingPunct="1">
              <a:buFont typeface="Wingdings" pitchFamily="2" charset="2"/>
              <a:buNone/>
            </a:pPr>
            <a:r>
              <a:rPr lang="tr-TR" b="1" dirty="0" smtClean="0">
                <a:solidFill>
                  <a:srgbClr val="3333CC"/>
                </a:solidFill>
              </a:rPr>
              <a:t>Uyulması Gereken Kurallar Nelerdir?</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r>
              <a:rPr lang="tr-TR" sz="2400" dirty="0" smtClean="0">
                <a:solidFill>
                  <a:srgbClr val="3333CC"/>
                </a:solidFill>
              </a:rPr>
              <a:t>İşveren; ekonomik, teknolojik, yapısal ve benzeri</a:t>
            </a:r>
          </a:p>
          <a:p>
            <a:pPr eaLnBrk="1" hangingPunct="1">
              <a:buFont typeface="Wingdings" pitchFamily="2" charset="2"/>
              <a:buNone/>
            </a:pPr>
            <a:r>
              <a:rPr lang="tr-TR" sz="2400" dirty="0" smtClean="0">
                <a:solidFill>
                  <a:srgbClr val="3333CC"/>
                </a:solidFill>
              </a:rPr>
              <a:t>işletme, işyeri veya işin gerekleri sonucu toplu işçi</a:t>
            </a:r>
          </a:p>
          <a:p>
            <a:pPr eaLnBrk="1" hangingPunct="1">
              <a:buFont typeface="Wingdings" pitchFamily="2" charset="2"/>
              <a:buNone/>
            </a:pPr>
            <a:r>
              <a:rPr lang="tr-TR" sz="2400" dirty="0" smtClean="0">
                <a:solidFill>
                  <a:srgbClr val="3333CC"/>
                </a:solidFill>
              </a:rPr>
              <a:t>çıkarmak istediğinde, bunu </a:t>
            </a:r>
            <a:r>
              <a:rPr lang="tr-TR" sz="2400" b="1" u="sng" dirty="0" smtClean="0">
                <a:solidFill>
                  <a:srgbClr val="3333CC"/>
                </a:solidFill>
              </a:rPr>
              <a:t>en az otuz gün</a:t>
            </a:r>
            <a:r>
              <a:rPr lang="tr-TR" sz="2400" dirty="0" smtClean="0">
                <a:solidFill>
                  <a:srgbClr val="3333CC"/>
                </a:solidFill>
              </a:rPr>
              <a:t> önceden</a:t>
            </a:r>
          </a:p>
          <a:p>
            <a:pPr eaLnBrk="1" hangingPunct="1">
              <a:buFont typeface="Wingdings" pitchFamily="2" charset="2"/>
              <a:buNone/>
            </a:pPr>
            <a:r>
              <a:rPr lang="tr-TR" sz="2400" dirty="0" smtClean="0">
                <a:solidFill>
                  <a:srgbClr val="3333CC"/>
                </a:solidFill>
              </a:rPr>
              <a:t>bir yazı ile, işyeri sendika temsilcilerine, ilgili bölge</a:t>
            </a:r>
          </a:p>
          <a:p>
            <a:pPr eaLnBrk="1" hangingPunct="1">
              <a:buFont typeface="Wingdings" pitchFamily="2" charset="2"/>
              <a:buNone/>
            </a:pPr>
            <a:r>
              <a:rPr lang="tr-TR" sz="2400" dirty="0" smtClean="0">
                <a:solidFill>
                  <a:srgbClr val="3333CC"/>
                </a:solidFill>
              </a:rPr>
              <a:t>müdürlüğüne ve Türkiye İş Kurumu’na bildirir.</a:t>
            </a:r>
            <a:endParaRPr lang="en-US" sz="2400" dirty="0" smtClean="0">
              <a:solidFill>
                <a:srgbClr val="3333CC"/>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mtClean="0"/>
          </a:p>
          <a:p>
            <a:pPr eaLnBrk="1" hangingPunct="1">
              <a:buFont typeface="Wingdings" pitchFamily="2" charset="2"/>
              <a:buNone/>
            </a:pPr>
            <a:endParaRPr lang="tr-TR" smtClean="0"/>
          </a:p>
          <a:p>
            <a:pPr algn="just" eaLnBrk="1" hangingPunct="1">
              <a:buFont typeface="Wingdings" pitchFamily="2" charset="2"/>
              <a:buNone/>
            </a:pPr>
            <a:r>
              <a:rPr lang="tr-TR" smtClean="0">
                <a:solidFill>
                  <a:srgbClr val="3333CC"/>
                </a:solidFill>
              </a:rPr>
              <a:t>İş</a:t>
            </a:r>
            <a:r>
              <a:rPr lang="tr-TR" smtClean="0">
                <a:solidFill>
                  <a:srgbClr val="3333CC"/>
                </a:solidFill>
                <a:cs typeface="Times New Roman" charset="0"/>
              </a:rPr>
              <a:t>yerinde çal</a:t>
            </a:r>
            <a:r>
              <a:rPr lang="tr-TR" smtClean="0">
                <a:solidFill>
                  <a:srgbClr val="3333CC"/>
                </a:solidFill>
              </a:rPr>
              <a:t>ış</a:t>
            </a:r>
            <a:r>
              <a:rPr lang="tr-TR" smtClean="0">
                <a:solidFill>
                  <a:srgbClr val="3333CC"/>
                </a:solidFill>
                <a:cs typeface="Times New Roman" charset="0"/>
              </a:rPr>
              <a:t>an i</a:t>
            </a:r>
            <a:r>
              <a:rPr lang="tr-TR" smtClean="0">
                <a:solidFill>
                  <a:srgbClr val="3333CC"/>
                </a:solidFill>
              </a:rPr>
              <a:t>ş</a:t>
            </a:r>
            <a:r>
              <a:rPr lang="tr-TR" smtClean="0">
                <a:solidFill>
                  <a:srgbClr val="3333CC"/>
                </a:solidFill>
                <a:cs typeface="Times New Roman" charset="0"/>
              </a:rPr>
              <a:t>çi say</a:t>
            </a:r>
            <a:r>
              <a:rPr lang="tr-TR" smtClean="0">
                <a:solidFill>
                  <a:srgbClr val="3333CC"/>
                </a:solidFill>
              </a:rPr>
              <a:t>ı</a:t>
            </a:r>
            <a:r>
              <a:rPr lang="tr-TR" smtClean="0">
                <a:solidFill>
                  <a:srgbClr val="3333CC"/>
                </a:solidFill>
                <a:cs typeface="Times New Roman" charset="0"/>
              </a:rPr>
              <a:t>s</a:t>
            </a:r>
            <a:r>
              <a:rPr lang="tr-TR" smtClean="0">
                <a:solidFill>
                  <a:srgbClr val="3333CC"/>
                </a:solidFill>
              </a:rPr>
              <a:t>ı</a:t>
            </a:r>
            <a:r>
              <a:rPr lang="tr-TR" smtClean="0">
                <a:solidFill>
                  <a:srgbClr val="3333CC"/>
                </a:solidFill>
                <a:cs typeface="Times New Roman" charset="0"/>
              </a:rPr>
              <a:t>:  </a:t>
            </a:r>
            <a:endParaRPr lang="tr-TR" smtClean="0">
              <a:solidFill>
                <a:srgbClr val="3333CC"/>
              </a:solidFill>
              <a:latin typeface="Times New Roman" charset="0"/>
            </a:endParaRPr>
          </a:p>
          <a:p>
            <a:pPr algn="just" eaLnBrk="1" hangingPunct="1">
              <a:buFont typeface="Wingdings" pitchFamily="2" charset="2"/>
              <a:buNone/>
            </a:pPr>
            <a:r>
              <a:rPr lang="tr-TR" sz="2400" smtClean="0">
                <a:solidFill>
                  <a:srgbClr val="3333CC"/>
                </a:solidFill>
                <a:cs typeface="Times New Roman" charset="0"/>
              </a:rPr>
              <a:t>                                             </a:t>
            </a:r>
          </a:p>
          <a:p>
            <a:pPr algn="just" eaLnBrk="1" hangingPunct="1"/>
            <a:r>
              <a:rPr lang="tr-TR" sz="2400" smtClean="0">
                <a:solidFill>
                  <a:srgbClr val="3333CC"/>
                </a:solidFill>
                <a:cs typeface="Times New Roman" charset="0"/>
              </a:rPr>
              <a:t> 20 ile 100 i</a:t>
            </a:r>
            <a:r>
              <a:rPr lang="tr-TR" sz="2400" smtClean="0">
                <a:solidFill>
                  <a:srgbClr val="3333CC"/>
                </a:solidFill>
              </a:rPr>
              <a:t>ş</a:t>
            </a:r>
            <a:r>
              <a:rPr lang="tr-TR" sz="2400" smtClean="0">
                <a:solidFill>
                  <a:srgbClr val="3333CC"/>
                </a:solidFill>
                <a:cs typeface="Times New Roman" charset="0"/>
              </a:rPr>
              <a:t>çi arasında ise, en az 10 i</a:t>
            </a:r>
            <a:r>
              <a:rPr lang="tr-TR" sz="2400" smtClean="0">
                <a:solidFill>
                  <a:srgbClr val="3333CC"/>
                </a:solidFill>
              </a:rPr>
              <a:t>ş</a:t>
            </a:r>
            <a:r>
              <a:rPr lang="tr-TR" sz="2400" smtClean="0">
                <a:solidFill>
                  <a:srgbClr val="3333CC"/>
                </a:solidFill>
                <a:cs typeface="Times New Roman" charset="0"/>
              </a:rPr>
              <a:t>çinin,</a:t>
            </a:r>
          </a:p>
          <a:p>
            <a:pPr algn="just" eaLnBrk="1" hangingPunct="1"/>
            <a:r>
              <a:rPr lang="tr-TR" sz="2400" smtClean="0">
                <a:solidFill>
                  <a:srgbClr val="3333CC"/>
                </a:solidFill>
                <a:cs typeface="Times New Roman" charset="0"/>
              </a:rPr>
              <a:t> 101 ile 300 i</a:t>
            </a:r>
            <a:r>
              <a:rPr lang="tr-TR" sz="2400" smtClean="0">
                <a:solidFill>
                  <a:srgbClr val="3333CC"/>
                </a:solidFill>
              </a:rPr>
              <a:t>ş</a:t>
            </a:r>
            <a:r>
              <a:rPr lang="tr-TR" sz="2400" smtClean="0">
                <a:solidFill>
                  <a:srgbClr val="3333CC"/>
                </a:solidFill>
                <a:cs typeface="Times New Roman" charset="0"/>
              </a:rPr>
              <a:t>çi arasında ise, en az yüzde on oranında i</a:t>
            </a:r>
            <a:r>
              <a:rPr lang="tr-TR" sz="2400" smtClean="0">
                <a:solidFill>
                  <a:srgbClr val="3333CC"/>
                </a:solidFill>
              </a:rPr>
              <a:t>ş</a:t>
            </a:r>
            <a:r>
              <a:rPr lang="tr-TR" sz="2400" smtClean="0">
                <a:solidFill>
                  <a:srgbClr val="3333CC"/>
                </a:solidFill>
                <a:cs typeface="Times New Roman" charset="0"/>
              </a:rPr>
              <a:t>çinin,</a:t>
            </a:r>
          </a:p>
          <a:p>
            <a:pPr algn="just" eaLnBrk="1" hangingPunct="1"/>
            <a:r>
              <a:rPr lang="tr-TR" sz="2400" smtClean="0">
                <a:solidFill>
                  <a:srgbClr val="3333CC"/>
                </a:solidFill>
                <a:cs typeface="Times New Roman" charset="0"/>
              </a:rPr>
              <a:t>301 ve daha fazla ise, en az 30 i</a:t>
            </a:r>
            <a:r>
              <a:rPr lang="tr-TR" sz="2400" smtClean="0">
                <a:solidFill>
                  <a:srgbClr val="3333CC"/>
                </a:solidFill>
              </a:rPr>
              <a:t>ş</a:t>
            </a:r>
            <a:r>
              <a:rPr lang="tr-TR" sz="2400" smtClean="0">
                <a:solidFill>
                  <a:srgbClr val="3333CC"/>
                </a:solidFill>
                <a:cs typeface="Times New Roman" charset="0"/>
              </a:rPr>
              <a:t>çinin,</a:t>
            </a:r>
          </a:p>
          <a:p>
            <a:pPr algn="just" eaLnBrk="1" hangingPunct="1">
              <a:buFont typeface="Wingdings" pitchFamily="2" charset="2"/>
              <a:buNone/>
            </a:pPr>
            <a:r>
              <a:rPr lang="tr-TR" smtClean="0">
                <a:solidFill>
                  <a:srgbClr val="3333CC"/>
                </a:solidFill>
                <a:cs typeface="Times New Roman" charset="0"/>
              </a:rPr>
              <a:t> </a:t>
            </a:r>
            <a:endParaRPr lang="tr-TR"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İ</a:t>
            </a:r>
            <a:r>
              <a:rPr lang="tr-TR" sz="2400" smtClean="0">
                <a:solidFill>
                  <a:srgbClr val="3333CC"/>
                </a:solidFill>
              </a:rPr>
              <a:t>şi</a:t>
            </a:r>
            <a:r>
              <a:rPr lang="tr-TR" sz="2400" smtClean="0">
                <a:solidFill>
                  <a:srgbClr val="3333CC"/>
                </a:solidFill>
                <a:cs typeface="Times New Roman" charset="0"/>
              </a:rPr>
              <a:t>ne 17 nci madde uyarınca ve bir aylık süre içinde aynı</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tarihte veya farkl</a:t>
            </a:r>
            <a:r>
              <a:rPr lang="tr-TR" sz="2400" smtClean="0">
                <a:solidFill>
                  <a:srgbClr val="3333CC"/>
                </a:solidFill>
              </a:rPr>
              <a:t>ı</a:t>
            </a:r>
            <a:r>
              <a:rPr lang="tr-TR" sz="2400" smtClean="0">
                <a:solidFill>
                  <a:srgbClr val="3333CC"/>
                </a:solidFill>
                <a:cs typeface="Times New Roman" charset="0"/>
              </a:rPr>
              <a:t> tarihlerde son verilmesi toplu i</a:t>
            </a:r>
            <a:r>
              <a:rPr lang="tr-TR" sz="2400" smtClean="0">
                <a:solidFill>
                  <a:srgbClr val="3333CC"/>
                </a:solidFill>
              </a:rPr>
              <a:t>ş</a:t>
            </a:r>
            <a:r>
              <a:rPr lang="tr-TR" sz="2400" smtClean="0">
                <a:solidFill>
                  <a:srgbClr val="3333CC"/>
                </a:solidFill>
                <a:cs typeface="Times New Roman" charset="0"/>
              </a:rPr>
              <a:t>çi</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çıkarma sayılır.</a:t>
            </a:r>
          </a:p>
          <a:p>
            <a:pPr algn="just" eaLnBrk="1" hangingPunct="1">
              <a:buFont typeface="Wingdings" pitchFamily="2" charset="2"/>
              <a:buNone/>
            </a:pPr>
            <a:r>
              <a:rPr lang="tr-TR" smtClean="0">
                <a:cs typeface="Times New Roman" charset="0"/>
              </a:rPr>
              <a:t>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descr="Rectangle: Click to edit Master text styles&#10;Second level&#10;Third level&#10;Fourth level&#10;Fifth level"/>
          <p:cNvSpPr>
            <a:spLocks noGrp="1" noChangeArrowheads="1"/>
          </p:cNvSpPr>
          <p:nvPr>
            <p:ph/>
          </p:nvPr>
        </p:nvSpPr>
        <p:spPr/>
        <p:txBody>
          <a:bodyPr/>
          <a:lstStyle/>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r>
              <a:rPr lang="tr-TR" sz="2400" dirty="0" smtClean="0">
                <a:solidFill>
                  <a:srgbClr val="3333CC"/>
                </a:solidFill>
              </a:rPr>
              <a:t>Yapılacak bildirimde </a:t>
            </a:r>
            <a:r>
              <a:rPr lang="tr-TR" sz="2400" dirty="0" smtClean="0">
                <a:solidFill>
                  <a:srgbClr val="3333CC"/>
                </a:solidFill>
                <a:cs typeface="Times New Roman" charset="0"/>
              </a:rPr>
              <a:t>i</a:t>
            </a:r>
            <a:r>
              <a:rPr lang="tr-TR" sz="2400" dirty="0" smtClean="0">
                <a:solidFill>
                  <a:srgbClr val="3333CC"/>
                </a:solidFill>
              </a:rPr>
              <a:t>ş</a:t>
            </a:r>
            <a:r>
              <a:rPr lang="tr-TR" sz="2400" dirty="0" smtClean="0">
                <a:solidFill>
                  <a:srgbClr val="3333CC"/>
                </a:solidFill>
                <a:cs typeface="Times New Roman" charset="0"/>
              </a:rPr>
              <a:t>çi ç</a:t>
            </a:r>
            <a:r>
              <a:rPr lang="tr-TR" sz="2400" dirty="0" smtClean="0">
                <a:solidFill>
                  <a:srgbClr val="3333CC"/>
                </a:solidFill>
              </a:rPr>
              <a:t>ı</a:t>
            </a:r>
            <a:r>
              <a:rPr lang="tr-TR" sz="2400" dirty="0" smtClean="0">
                <a:solidFill>
                  <a:srgbClr val="3333CC"/>
                </a:solidFill>
                <a:cs typeface="Times New Roman" charset="0"/>
              </a:rPr>
              <a:t>karman</a:t>
            </a:r>
            <a:r>
              <a:rPr lang="tr-TR" sz="2400" dirty="0" smtClean="0">
                <a:solidFill>
                  <a:srgbClr val="3333CC"/>
                </a:solidFill>
              </a:rPr>
              <a:t>ı</a:t>
            </a:r>
            <a:r>
              <a:rPr lang="tr-TR" sz="2400" dirty="0" smtClean="0">
                <a:solidFill>
                  <a:srgbClr val="3333CC"/>
                </a:solidFill>
                <a:cs typeface="Times New Roman" charset="0"/>
              </a:rPr>
              <a:t>n sebepleri,</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bundan etkilenecek i</a:t>
            </a:r>
            <a:r>
              <a:rPr lang="tr-TR" sz="2400" dirty="0" smtClean="0">
                <a:solidFill>
                  <a:srgbClr val="3333CC"/>
                </a:solidFill>
              </a:rPr>
              <a:t>ş</a:t>
            </a:r>
            <a:r>
              <a:rPr lang="tr-TR" sz="2400" dirty="0" smtClean="0">
                <a:solidFill>
                  <a:srgbClr val="3333CC"/>
                </a:solidFill>
                <a:cs typeface="Times New Roman" charset="0"/>
              </a:rPr>
              <a:t>çi sayısı ve gruplar</a:t>
            </a:r>
            <a:r>
              <a:rPr lang="tr-TR" sz="2400" dirty="0" smtClean="0">
                <a:solidFill>
                  <a:srgbClr val="3333CC"/>
                </a:solidFill>
              </a:rPr>
              <a:t>ı</a:t>
            </a:r>
            <a:r>
              <a:rPr lang="tr-TR" sz="2400" dirty="0" smtClean="0">
                <a:solidFill>
                  <a:srgbClr val="3333CC"/>
                </a:solidFill>
                <a:cs typeface="Times New Roman" charset="0"/>
              </a:rPr>
              <a:t> ile i</a:t>
            </a:r>
            <a:r>
              <a:rPr lang="tr-TR" sz="2400" dirty="0" smtClean="0">
                <a:solidFill>
                  <a:srgbClr val="3333CC"/>
                </a:solidFill>
              </a:rPr>
              <a:t>şe</a:t>
            </a:r>
            <a:r>
              <a:rPr lang="tr-TR" sz="2400" dirty="0" smtClean="0">
                <a:solidFill>
                  <a:srgbClr val="3333CC"/>
                </a:solidFill>
                <a:cs typeface="Times New Roman" charset="0"/>
              </a:rPr>
              <a:t> son</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rPr>
              <a:t>V</a:t>
            </a:r>
            <a:r>
              <a:rPr lang="tr-TR" sz="2400" dirty="0" smtClean="0">
                <a:solidFill>
                  <a:srgbClr val="3333CC"/>
                </a:solidFill>
                <a:cs typeface="Times New Roman" charset="0"/>
              </a:rPr>
              <a:t>erme</a:t>
            </a:r>
            <a:r>
              <a:rPr lang="tr-TR" sz="2400" dirty="0" smtClean="0">
                <a:solidFill>
                  <a:srgbClr val="3333CC"/>
                </a:solidFill>
              </a:rPr>
              <a:t> </a:t>
            </a:r>
            <a:r>
              <a:rPr lang="tr-TR" sz="2400" dirty="0" smtClean="0">
                <a:solidFill>
                  <a:srgbClr val="3333CC"/>
                </a:solidFill>
                <a:cs typeface="Times New Roman" charset="0"/>
              </a:rPr>
              <a:t>i</a:t>
            </a:r>
            <a:r>
              <a:rPr lang="tr-TR" sz="2400" dirty="0" smtClean="0">
                <a:solidFill>
                  <a:srgbClr val="3333CC"/>
                </a:solidFill>
              </a:rPr>
              <a:t>ş</a:t>
            </a:r>
            <a:r>
              <a:rPr lang="tr-TR" sz="2400" dirty="0" smtClean="0">
                <a:solidFill>
                  <a:srgbClr val="3333CC"/>
                </a:solidFill>
                <a:cs typeface="Times New Roman" charset="0"/>
              </a:rPr>
              <a:t>lemlerinin hangi zaman diliminde</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gerçekle</a:t>
            </a:r>
            <a:r>
              <a:rPr lang="tr-TR" sz="2400" dirty="0" smtClean="0">
                <a:solidFill>
                  <a:srgbClr val="3333CC"/>
                </a:solidFill>
              </a:rPr>
              <a:t>ş</a:t>
            </a:r>
            <a:r>
              <a:rPr lang="tr-TR" sz="2400" dirty="0" smtClean="0">
                <a:solidFill>
                  <a:srgbClr val="3333CC"/>
                </a:solidFill>
                <a:cs typeface="Times New Roman" charset="0"/>
              </a:rPr>
              <a:t>eceğine ili</a:t>
            </a:r>
            <a:r>
              <a:rPr lang="tr-TR" sz="2400" dirty="0" smtClean="0">
                <a:solidFill>
                  <a:srgbClr val="3333CC"/>
                </a:solidFill>
              </a:rPr>
              <a:t>ş</a:t>
            </a:r>
            <a:r>
              <a:rPr lang="tr-TR" sz="2400" dirty="0" smtClean="0">
                <a:solidFill>
                  <a:srgbClr val="3333CC"/>
                </a:solidFill>
                <a:cs typeface="Times New Roman" charset="0"/>
              </a:rPr>
              <a:t>kin</a:t>
            </a:r>
            <a:r>
              <a:rPr lang="tr-TR" sz="2400" dirty="0" smtClean="0">
                <a:solidFill>
                  <a:srgbClr val="3333CC"/>
                </a:solidFill>
              </a:rPr>
              <a:t> b</a:t>
            </a:r>
            <a:r>
              <a:rPr lang="tr-TR" sz="2400" dirty="0" smtClean="0">
                <a:solidFill>
                  <a:srgbClr val="3333CC"/>
                </a:solidFill>
                <a:cs typeface="Times New Roman" charset="0"/>
              </a:rPr>
              <a:t>ilgilerin</a:t>
            </a:r>
            <a:r>
              <a:rPr lang="tr-TR" sz="2400" dirty="0" smtClean="0">
                <a:solidFill>
                  <a:srgbClr val="3333CC"/>
                </a:solidFill>
              </a:rPr>
              <a:t> </a:t>
            </a:r>
            <a:r>
              <a:rPr lang="tr-TR" sz="2400" dirty="0" smtClean="0">
                <a:solidFill>
                  <a:srgbClr val="3333CC"/>
                </a:solidFill>
                <a:cs typeface="Times New Roman" charset="0"/>
              </a:rPr>
              <a:t>bulunması zorunludur. </a:t>
            </a:r>
          </a:p>
          <a:p>
            <a:pPr algn="just" eaLnBrk="1" hangingPunct="1">
              <a:buFont typeface="Wingdings" pitchFamily="2" charset="2"/>
              <a:buNone/>
            </a:pPr>
            <a:r>
              <a:rPr lang="tr-TR" sz="2400" dirty="0" smtClean="0">
                <a:solidFill>
                  <a:srgbClr val="3333CC"/>
                </a:solidFill>
                <a:cs typeface="Times New Roman" charset="0"/>
              </a:rPr>
              <a:t> </a:t>
            </a:r>
          </a:p>
          <a:p>
            <a:pPr algn="just" eaLnBrk="1" hangingPunct="1">
              <a:buFont typeface="Wingdings" pitchFamily="2" charset="2"/>
              <a:buNone/>
            </a:pPr>
            <a:r>
              <a:rPr lang="tr-TR" sz="2400" dirty="0" smtClean="0">
                <a:solidFill>
                  <a:srgbClr val="3333CC"/>
                </a:solidFill>
                <a:cs typeface="Times New Roman" charset="0"/>
              </a:rPr>
              <a:t>Fesih bildirimleri, i</a:t>
            </a:r>
            <a:r>
              <a:rPr lang="tr-TR" sz="2400" dirty="0" smtClean="0">
                <a:solidFill>
                  <a:srgbClr val="3333CC"/>
                </a:solidFill>
              </a:rPr>
              <a:t>ş</a:t>
            </a:r>
            <a:r>
              <a:rPr lang="tr-TR" sz="2400" dirty="0" smtClean="0">
                <a:solidFill>
                  <a:srgbClr val="3333CC"/>
                </a:solidFill>
                <a:cs typeface="Times New Roman" charset="0"/>
              </a:rPr>
              <a:t>verenin toplu işçi çıkarma iste</a:t>
            </a:r>
            <a:r>
              <a:rPr lang="tr-TR" sz="2400" dirty="0" smtClean="0">
                <a:solidFill>
                  <a:srgbClr val="3333CC"/>
                </a:solidFill>
              </a:rPr>
              <a:t>ğ</a:t>
            </a:r>
            <a:r>
              <a:rPr lang="tr-TR" sz="2400" dirty="0" smtClean="0">
                <a:solidFill>
                  <a:srgbClr val="3333CC"/>
                </a:solidFill>
                <a:cs typeface="Times New Roman" charset="0"/>
              </a:rPr>
              <a:t>ini</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Bölge</a:t>
            </a:r>
            <a:r>
              <a:rPr lang="tr-TR" sz="2400" dirty="0" smtClean="0">
                <a:solidFill>
                  <a:srgbClr val="3333CC"/>
                </a:solidFill>
              </a:rPr>
              <a:t> </a:t>
            </a:r>
            <a:r>
              <a:rPr lang="tr-TR" sz="2400" dirty="0" smtClean="0">
                <a:solidFill>
                  <a:srgbClr val="3333CC"/>
                </a:solidFill>
                <a:cs typeface="Times New Roman" charset="0"/>
              </a:rPr>
              <a:t>müdürlüğüne bildirmesinden otuz  gün sonra</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hüküm doğurur. </a:t>
            </a:r>
          </a:p>
          <a:p>
            <a:pPr algn="just" eaLnBrk="1" hangingPunct="1">
              <a:buFont typeface="Wingdings" pitchFamily="2" charset="2"/>
              <a:buNone/>
            </a:pPr>
            <a:r>
              <a:rPr lang="tr-TR" sz="2000" dirty="0" smtClean="0">
                <a:solidFill>
                  <a:srgbClr val="3333CC"/>
                </a:solidFill>
                <a:cs typeface="Times New Roman" charset="0"/>
              </a:rPr>
              <a:t>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descr="Rectangle: Click to edit Master text styles&#10;Second level&#10;Third level&#10;Fourth level&#10;Fifth level"/>
          <p:cNvSpPr>
            <a:spLocks noGrp="1" noChangeArrowheads="1"/>
          </p:cNvSpPr>
          <p:nvPr>
            <p:ph/>
          </p:nvPr>
        </p:nvSpPr>
        <p:spPr/>
        <p:txBody>
          <a:bodyPr/>
          <a:lstStyle/>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r>
              <a:rPr lang="tr-TR" sz="2400" dirty="0" smtClean="0">
                <a:solidFill>
                  <a:srgbClr val="3333CC"/>
                </a:solidFill>
                <a:cs typeface="Times New Roman" charset="0"/>
              </a:rPr>
              <a:t>İ</a:t>
            </a:r>
            <a:r>
              <a:rPr lang="tr-TR" sz="2400" dirty="0" smtClean="0">
                <a:solidFill>
                  <a:srgbClr val="3333CC"/>
                </a:solidFill>
              </a:rPr>
              <a:t>ş</a:t>
            </a:r>
            <a:r>
              <a:rPr lang="tr-TR" sz="2400" dirty="0" smtClean="0">
                <a:solidFill>
                  <a:srgbClr val="3333CC"/>
                </a:solidFill>
                <a:cs typeface="Times New Roman" charset="0"/>
              </a:rPr>
              <a:t>yerinin bütünüyle kapatılarak kesin ve devamlı suretle</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faaliyete son</a:t>
            </a:r>
            <a:r>
              <a:rPr lang="tr-TR" sz="2400" dirty="0" smtClean="0">
                <a:solidFill>
                  <a:srgbClr val="3333CC"/>
                </a:solidFill>
              </a:rPr>
              <a:t> </a:t>
            </a:r>
            <a:r>
              <a:rPr lang="tr-TR" sz="2400" dirty="0" smtClean="0">
                <a:solidFill>
                  <a:srgbClr val="3333CC"/>
                </a:solidFill>
                <a:cs typeface="Times New Roman" charset="0"/>
              </a:rPr>
              <a:t>verilmesi halinde, i</a:t>
            </a:r>
            <a:r>
              <a:rPr lang="tr-TR" sz="2400" dirty="0" smtClean="0">
                <a:solidFill>
                  <a:srgbClr val="3333CC"/>
                </a:solidFill>
              </a:rPr>
              <a:t>ş</a:t>
            </a:r>
            <a:r>
              <a:rPr lang="tr-TR" sz="2400" dirty="0" smtClean="0">
                <a:solidFill>
                  <a:srgbClr val="3333CC"/>
                </a:solidFill>
                <a:cs typeface="Times New Roman" charset="0"/>
              </a:rPr>
              <a:t>veren sadece durumu en</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az otuz gün önceden</a:t>
            </a:r>
            <a:r>
              <a:rPr lang="tr-TR" sz="2400" dirty="0" smtClean="0">
                <a:solidFill>
                  <a:srgbClr val="3333CC"/>
                </a:solidFill>
              </a:rPr>
              <a:t> </a:t>
            </a:r>
            <a:r>
              <a:rPr lang="tr-TR" sz="2400" dirty="0" smtClean="0">
                <a:solidFill>
                  <a:srgbClr val="3333CC"/>
                </a:solidFill>
                <a:cs typeface="Times New Roman" charset="0"/>
              </a:rPr>
              <a:t>ilgili bölge müdürlüğüne ve Türkiye</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İ</a:t>
            </a:r>
            <a:r>
              <a:rPr lang="tr-TR" sz="2400" dirty="0" smtClean="0">
                <a:solidFill>
                  <a:srgbClr val="3333CC"/>
                </a:solidFill>
              </a:rPr>
              <a:t>ş</a:t>
            </a:r>
            <a:r>
              <a:rPr lang="tr-TR" sz="2400" dirty="0" smtClean="0">
                <a:solidFill>
                  <a:srgbClr val="3333CC"/>
                </a:solidFill>
                <a:cs typeface="Times New Roman" charset="0"/>
              </a:rPr>
              <a:t> Kurumuna bildirmek ve</a:t>
            </a:r>
            <a:r>
              <a:rPr lang="tr-TR" sz="2400" dirty="0" smtClean="0">
                <a:solidFill>
                  <a:srgbClr val="3333CC"/>
                </a:solidFill>
              </a:rPr>
              <a:t> </a:t>
            </a:r>
            <a:r>
              <a:rPr lang="tr-TR" sz="2400" dirty="0" smtClean="0">
                <a:solidFill>
                  <a:srgbClr val="3333CC"/>
                </a:solidFill>
                <a:cs typeface="Times New Roman" charset="0"/>
              </a:rPr>
              <a:t>i</a:t>
            </a:r>
            <a:r>
              <a:rPr lang="tr-TR" sz="2400" dirty="0" smtClean="0">
                <a:solidFill>
                  <a:srgbClr val="3333CC"/>
                </a:solidFill>
              </a:rPr>
              <a:t>ş</a:t>
            </a:r>
            <a:r>
              <a:rPr lang="tr-TR" sz="2400" dirty="0" smtClean="0">
                <a:solidFill>
                  <a:srgbClr val="3333CC"/>
                </a:solidFill>
                <a:cs typeface="Times New Roman" charset="0"/>
              </a:rPr>
              <a:t>yerinde ilan etmekle</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yükümlüdür. İ</a:t>
            </a:r>
            <a:r>
              <a:rPr lang="tr-TR" sz="2400" dirty="0" smtClean="0">
                <a:solidFill>
                  <a:srgbClr val="3333CC"/>
                </a:solidFill>
              </a:rPr>
              <a:t>ş</a:t>
            </a:r>
            <a:r>
              <a:rPr lang="tr-TR" sz="2400" dirty="0" smtClean="0">
                <a:solidFill>
                  <a:srgbClr val="3333CC"/>
                </a:solidFill>
                <a:cs typeface="Times New Roman" charset="0"/>
              </a:rPr>
              <a:t>veren toplu i</a:t>
            </a:r>
            <a:r>
              <a:rPr lang="tr-TR" sz="2400" dirty="0" smtClean="0">
                <a:solidFill>
                  <a:srgbClr val="3333CC"/>
                </a:solidFill>
              </a:rPr>
              <a:t>ş</a:t>
            </a:r>
            <a:r>
              <a:rPr lang="tr-TR" sz="2400" dirty="0" smtClean="0">
                <a:solidFill>
                  <a:srgbClr val="3333CC"/>
                </a:solidFill>
                <a:cs typeface="Times New Roman" charset="0"/>
              </a:rPr>
              <a:t>çi çıkarmanın</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kesinle</a:t>
            </a:r>
            <a:r>
              <a:rPr lang="tr-TR" sz="2400" dirty="0" smtClean="0">
                <a:solidFill>
                  <a:srgbClr val="3333CC"/>
                </a:solidFill>
              </a:rPr>
              <a:t>ş</a:t>
            </a:r>
            <a:r>
              <a:rPr lang="tr-TR" sz="2400" dirty="0" smtClean="0">
                <a:solidFill>
                  <a:srgbClr val="3333CC"/>
                </a:solidFill>
                <a:cs typeface="Times New Roman" charset="0"/>
              </a:rPr>
              <a:t>mesinden itibaren altı ay içinde aynı nitelikteki i</a:t>
            </a:r>
            <a:r>
              <a:rPr lang="tr-TR" sz="2400" dirty="0" smtClean="0">
                <a:solidFill>
                  <a:srgbClr val="3333CC"/>
                </a:solidFill>
              </a:rPr>
              <a:t>ş</a:t>
            </a:r>
          </a:p>
          <a:p>
            <a:pPr algn="just" eaLnBrk="1" hangingPunct="1">
              <a:buFont typeface="Wingdings" pitchFamily="2" charset="2"/>
              <a:buNone/>
            </a:pPr>
            <a:r>
              <a:rPr lang="tr-TR" sz="2400" dirty="0" smtClean="0">
                <a:solidFill>
                  <a:srgbClr val="3333CC"/>
                </a:solidFill>
                <a:cs typeface="Times New Roman" charset="0"/>
              </a:rPr>
              <a:t>için yeniden</a:t>
            </a:r>
            <a:r>
              <a:rPr lang="tr-TR" sz="2400" dirty="0" smtClean="0">
                <a:solidFill>
                  <a:srgbClr val="3333CC"/>
                </a:solidFill>
              </a:rPr>
              <a:t> </a:t>
            </a:r>
            <a:r>
              <a:rPr lang="tr-TR" sz="2400" dirty="0" smtClean="0">
                <a:solidFill>
                  <a:srgbClr val="3333CC"/>
                </a:solidFill>
                <a:cs typeface="Times New Roman" charset="0"/>
              </a:rPr>
              <a:t>i</a:t>
            </a:r>
            <a:r>
              <a:rPr lang="tr-TR" sz="2400" dirty="0" smtClean="0">
                <a:solidFill>
                  <a:srgbClr val="3333CC"/>
                </a:solidFill>
              </a:rPr>
              <a:t>ş</a:t>
            </a:r>
            <a:r>
              <a:rPr lang="tr-TR" sz="2400" dirty="0" smtClean="0">
                <a:solidFill>
                  <a:srgbClr val="3333CC"/>
                </a:solidFill>
                <a:cs typeface="Times New Roman" charset="0"/>
              </a:rPr>
              <a:t>çi almak istediği takdirde nitelikleri uygun</a:t>
            </a:r>
            <a:endParaRPr lang="tr-TR" sz="2400" dirty="0" smtClean="0">
              <a:solidFill>
                <a:srgbClr val="3333CC"/>
              </a:solidFill>
            </a:endParaRPr>
          </a:p>
          <a:p>
            <a:pPr algn="just" eaLnBrk="1" hangingPunct="1">
              <a:buFont typeface="Wingdings" pitchFamily="2" charset="2"/>
              <a:buNone/>
            </a:pPr>
            <a:r>
              <a:rPr lang="tr-TR" sz="2400" dirty="0" smtClean="0">
                <a:solidFill>
                  <a:srgbClr val="3333CC"/>
                </a:solidFill>
                <a:cs typeface="Times New Roman" charset="0"/>
              </a:rPr>
              <a:t>olanlar</a:t>
            </a:r>
            <a:r>
              <a:rPr lang="tr-TR" sz="2400" dirty="0" smtClean="0">
                <a:solidFill>
                  <a:srgbClr val="3333CC"/>
                </a:solidFill>
              </a:rPr>
              <a:t>ı</a:t>
            </a:r>
            <a:r>
              <a:rPr lang="tr-TR" sz="2400" dirty="0" smtClean="0">
                <a:solidFill>
                  <a:srgbClr val="3333CC"/>
                </a:solidFill>
                <a:cs typeface="Times New Roman" charset="0"/>
              </a:rPr>
              <a:t> tercihen i</a:t>
            </a:r>
            <a:r>
              <a:rPr lang="tr-TR" sz="2400" dirty="0" smtClean="0">
                <a:solidFill>
                  <a:srgbClr val="3333CC"/>
                </a:solidFill>
              </a:rPr>
              <a:t>ş</a:t>
            </a:r>
            <a:r>
              <a:rPr lang="tr-TR" sz="2400" dirty="0" smtClean="0">
                <a:solidFill>
                  <a:srgbClr val="3333CC"/>
                </a:solidFill>
                <a:cs typeface="Times New Roman" charset="0"/>
              </a:rPr>
              <a:t>e</a:t>
            </a:r>
            <a:r>
              <a:rPr lang="tr-TR" sz="2400" dirty="0" smtClean="0">
                <a:solidFill>
                  <a:srgbClr val="3333CC"/>
                </a:solidFill>
              </a:rPr>
              <a:t> </a:t>
            </a:r>
            <a:r>
              <a:rPr lang="tr-TR" sz="2400" dirty="0" smtClean="0">
                <a:solidFill>
                  <a:srgbClr val="3333CC"/>
                </a:solidFill>
                <a:cs typeface="Times New Roman" charset="0"/>
              </a:rPr>
              <a:t>ça</a:t>
            </a:r>
            <a:r>
              <a:rPr lang="tr-TR" sz="2400" dirty="0" smtClean="0">
                <a:solidFill>
                  <a:srgbClr val="3333CC"/>
                </a:solidFill>
              </a:rPr>
              <a:t>ğı</a:t>
            </a:r>
            <a:r>
              <a:rPr lang="tr-TR" sz="2400" dirty="0" smtClean="0">
                <a:solidFill>
                  <a:srgbClr val="3333CC"/>
                </a:solidFill>
                <a:cs typeface="Times New Roman" charset="0"/>
              </a:rPr>
              <a:t>r</a:t>
            </a:r>
            <a:r>
              <a:rPr lang="tr-TR" sz="2400" dirty="0" smtClean="0">
                <a:solidFill>
                  <a:srgbClr val="3333CC"/>
                </a:solidFill>
              </a:rPr>
              <a:t>ı</a:t>
            </a:r>
            <a:r>
              <a:rPr lang="tr-TR" sz="2400" dirty="0" smtClean="0">
                <a:solidFill>
                  <a:srgbClr val="3333CC"/>
                </a:solidFill>
                <a:cs typeface="Times New Roman" charset="0"/>
              </a:rPr>
              <a:t>r</a:t>
            </a:r>
            <a:r>
              <a:rPr lang="tr-TR" sz="2000" dirty="0" smtClean="0">
                <a:solidFill>
                  <a:srgbClr val="3333CC"/>
                </a:solidFill>
                <a:cs typeface="Times New Roman" charset="0"/>
              </a:rPr>
              <a:t>.</a:t>
            </a:r>
          </a:p>
          <a:p>
            <a:pPr algn="just" eaLnBrk="1" hangingPunct="1">
              <a:buNone/>
            </a:pPr>
            <a:r>
              <a:rPr lang="tr-TR" sz="2000" dirty="0" smtClean="0"/>
              <a:t>(Bu maddeye aykırılık durumunda her işçi için </a:t>
            </a:r>
            <a:r>
              <a:rPr lang="tr-TR" sz="2000" dirty="0" err="1" smtClean="0"/>
              <a:t>dörtyüzelli</a:t>
            </a:r>
            <a:r>
              <a:rPr lang="tr-TR" sz="2000" dirty="0" smtClean="0"/>
              <a:t> Türk Lirası idari para cezası verilir)</a:t>
            </a:r>
            <a:endParaRPr lang="tr-TR" sz="2000" dirty="0" smtClean="0">
              <a:solidFill>
                <a:srgbClr val="3333CC"/>
              </a:solidFill>
              <a:cs typeface="Times New Roman" charset="0"/>
            </a:endParaRPr>
          </a:p>
          <a:p>
            <a:pPr algn="just" eaLnBrk="1" hangingPunct="1">
              <a:buFont typeface="Wingdings" pitchFamily="2" charset="2"/>
              <a:buNone/>
            </a:pPr>
            <a:r>
              <a:rPr lang="tr-TR" sz="2000" dirty="0" smtClean="0">
                <a:cs typeface="Times New Roman" charset="0"/>
              </a:rPr>
              <a:t> </a:t>
            </a:r>
          </a:p>
          <a:p>
            <a:pPr eaLnBrk="1" hangingPunct="1">
              <a:buFont typeface="Wingdings" pitchFamily="2" charset="2"/>
              <a:buNone/>
            </a:pPr>
            <a:endParaRPr lang="en-US" sz="2000" dirty="0" smtClean="0"/>
          </a:p>
          <a:p>
            <a:pPr eaLnBrk="1" hangingPunct="1"/>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z="2400" dirty="0" smtClean="0"/>
          </a:p>
          <a:p>
            <a:pPr eaLnBrk="1" hangingPunct="1">
              <a:buFont typeface="Wingdings" pitchFamily="2" charset="2"/>
              <a:buNone/>
            </a:pPr>
            <a:endParaRPr lang="tr-TR" sz="2400" dirty="0" smtClean="0"/>
          </a:p>
          <a:p>
            <a:pPr eaLnBrk="1" hangingPunct="1">
              <a:buFont typeface="Wingdings" pitchFamily="2" charset="2"/>
              <a:buNone/>
            </a:pPr>
            <a:endParaRPr lang="tr-TR" sz="2400" dirty="0" smtClean="0"/>
          </a:p>
          <a:p>
            <a:pPr eaLnBrk="1" hangingPunct="1">
              <a:buFont typeface="Wingdings" pitchFamily="2" charset="2"/>
              <a:buNone/>
            </a:pPr>
            <a:r>
              <a:rPr lang="tr-TR" sz="2400" b="1" dirty="0" smtClean="0">
                <a:solidFill>
                  <a:srgbClr val="3333CC"/>
                </a:solidFill>
              </a:rPr>
              <a:t>Bununla birlikte;</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r>
              <a:rPr lang="tr-TR" sz="2400" dirty="0" smtClean="0">
                <a:solidFill>
                  <a:srgbClr val="3333CC"/>
                </a:solidFill>
              </a:rPr>
              <a:t>İş ilişkisinde dil, ırk, cinsiyet, siyasal düşünce, felsefi</a:t>
            </a:r>
          </a:p>
          <a:p>
            <a:pPr eaLnBrk="1" hangingPunct="1">
              <a:buFont typeface="Wingdings" pitchFamily="2" charset="2"/>
              <a:buNone/>
            </a:pPr>
            <a:r>
              <a:rPr lang="tr-TR" sz="2400" dirty="0" smtClean="0">
                <a:solidFill>
                  <a:srgbClr val="3333CC"/>
                </a:solidFill>
              </a:rPr>
              <a:t>inanç, din ve mezhep ve benzeri sebeplere dayalı ayırım</a:t>
            </a:r>
          </a:p>
          <a:p>
            <a:pPr eaLnBrk="1" hangingPunct="1">
              <a:buFont typeface="Wingdings" pitchFamily="2" charset="2"/>
              <a:buNone/>
            </a:pPr>
            <a:r>
              <a:rPr lang="tr-TR" sz="2400" dirty="0" smtClean="0">
                <a:solidFill>
                  <a:srgbClr val="3333CC"/>
                </a:solidFill>
              </a:rPr>
              <a:t>yapılamaz</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İşveren biyolojik veya işin niteliğine ilişkin sebepler </a:t>
            </a:r>
          </a:p>
          <a:p>
            <a:pPr eaLnBrk="1" hangingPunct="1">
              <a:buFont typeface="Wingdings" pitchFamily="2" charset="2"/>
              <a:buNone/>
            </a:pPr>
            <a:r>
              <a:rPr lang="tr-TR" sz="2400" dirty="0" smtClean="0">
                <a:solidFill>
                  <a:srgbClr val="3333CC"/>
                </a:solidFill>
              </a:rPr>
              <a:t>zorunlu kılmadıkça, bir işçiye, iş sözleşmesinin</a:t>
            </a:r>
          </a:p>
          <a:p>
            <a:pPr eaLnBrk="1" hangingPunct="1">
              <a:buFont typeface="Wingdings" pitchFamily="2" charset="2"/>
              <a:buNone/>
            </a:pPr>
            <a:r>
              <a:rPr lang="tr-TR" sz="2400" dirty="0" smtClean="0">
                <a:solidFill>
                  <a:srgbClr val="3333CC"/>
                </a:solidFill>
              </a:rPr>
              <a:t>yapılmasında, şartlarının oluşturulmasında,</a:t>
            </a:r>
          </a:p>
          <a:p>
            <a:pPr eaLnBrk="1" hangingPunct="1">
              <a:buFont typeface="Wingdings" pitchFamily="2" charset="2"/>
              <a:buNone/>
            </a:pPr>
            <a:r>
              <a:rPr lang="tr-TR" sz="2400" dirty="0" smtClean="0">
                <a:solidFill>
                  <a:srgbClr val="3333CC"/>
                </a:solidFill>
              </a:rPr>
              <a:t>uygulanmasında ve sona ermesinde, cinsiyet veya gebelik</a:t>
            </a:r>
          </a:p>
          <a:p>
            <a:pPr eaLnBrk="1" hangingPunct="1">
              <a:buFont typeface="Wingdings" pitchFamily="2" charset="2"/>
              <a:buNone/>
            </a:pPr>
            <a:r>
              <a:rPr lang="tr-TR" sz="2400" dirty="0" smtClean="0">
                <a:solidFill>
                  <a:srgbClr val="3333CC"/>
                </a:solidFill>
              </a:rPr>
              <a:t>nedeniyle doğrudan veya dolaylı farklı işlem yapamaz.</a:t>
            </a:r>
          </a:p>
          <a:p>
            <a:pPr eaLnBrk="1" hangingPunct="1">
              <a:buFont typeface="Wingdings" pitchFamily="2" charset="2"/>
              <a:buNone/>
            </a:pPr>
            <a:endParaRPr lang="en-US" dirty="0" smtClean="0">
              <a:solidFill>
                <a:srgbClr val="3333CC"/>
              </a:solidFill>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9600" y="457200"/>
            <a:ext cx="8229600" cy="1143000"/>
          </a:xfrm>
        </p:spPr>
        <p:txBody>
          <a:bodyPr/>
          <a:lstStyle/>
          <a:p>
            <a:pPr eaLnBrk="1" hangingPunct="1"/>
            <a:r>
              <a:rPr lang="tr-TR" sz="3600" dirty="0" smtClean="0">
                <a:solidFill>
                  <a:srgbClr val="FF3300"/>
                </a:solidFill>
              </a:rPr>
              <a:t>MADDE 30: Engelli, Eski Hükümlü ve Terör Mağduru Çalıştırma Zorunluluğu</a:t>
            </a:r>
            <a:endParaRPr lang="en-US" sz="3600" dirty="0" smtClean="0">
              <a:solidFill>
                <a:srgbClr val="FF3300"/>
              </a:solidFill>
            </a:endParaRPr>
          </a:p>
        </p:txBody>
      </p:sp>
      <p:sp>
        <p:nvSpPr>
          <p:cNvPr id="49155" name="Rectangle 3" descr="Rectangle: Click to edit Master text styles&#10;Second level&#10;Third level&#10;Fourth level&#10;Fifth level"/>
          <p:cNvSpPr>
            <a:spLocks noGrp="1" noChangeArrowheads="1"/>
          </p:cNvSpPr>
          <p:nvPr>
            <p:ph idx="1"/>
          </p:nvPr>
        </p:nvSpPr>
        <p:spPr>
          <a:xfrm>
            <a:off x="609600" y="1752600"/>
            <a:ext cx="7772400" cy="4114800"/>
          </a:xfrm>
        </p:spPr>
        <p:txBody>
          <a:bodyPr/>
          <a:lstStyle/>
          <a:p>
            <a:pPr eaLnBrk="1" hangingPunct="1">
              <a:buFont typeface="Wingdings" pitchFamily="2" charset="2"/>
              <a:buNone/>
            </a:pPr>
            <a:r>
              <a:rPr lang="tr-TR" b="1" dirty="0" smtClean="0">
                <a:solidFill>
                  <a:srgbClr val="3333CC"/>
                </a:solidFill>
              </a:rPr>
              <a:t>Engelli, Eski Hükümlü ve Terör </a:t>
            </a:r>
          </a:p>
          <a:p>
            <a:pPr eaLnBrk="1" hangingPunct="1">
              <a:buFont typeface="Wingdings" pitchFamily="2" charset="2"/>
              <a:buNone/>
            </a:pPr>
            <a:r>
              <a:rPr lang="tr-TR" b="1" dirty="0" smtClean="0">
                <a:solidFill>
                  <a:srgbClr val="3333CC"/>
                </a:solidFill>
              </a:rPr>
              <a:t>Mağduru Çalıştırma Zorunluluğu</a:t>
            </a:r>
          </a:p>
          <a:p>
            <a:pPr eaLnBrk="1" hangingPunct="1">
              <a:buFont typeface="Wingdings" pitchFamily="2" charset="2"/>
              <a:buNone/>
            </a:pPr>
            <a:r>
              <a:rPr lang="tr-TR" b="1" dirty="0" smtClean="0">
                <a:solidFill>
                  <a:srgbClr val="3333CC"/>
                </a:solidFill>
              </a:rPr>
              <a:t>Devam Ediyor mu? Kriterleri Nedir?</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9600" y="457200"/>
            <a:ext cx="8229600" cy="1143000"/>
          </a:xfrm>
        </p:spPr>
        <p:txBody>
          <a:bodyPr/>
          <a:lstStyle/>
          <a:p>
            <a:pPr eaLnBrk="1" hangingPunct="1"/>
            <a:r>
              <a:rPr lang="tr-TR" sz="3600" dirty="0" smtClean="0">
                <a:solidFill>
                  <a:srgbClr val="FF3300"/>
                </a:solidFill>
              </a:rPr>
              <a:t>MADDE 30: Engelli, Eski Hükümlü ve Terör Mağduru Çalıştırma Zorunluluğu</a:t>
            </a:r>
            <a:endParaRPr lang="en-US" sz="3600" dirty="0" smtClean="0">
              <a:solidFill>
                <a:srgbClr val="FF3300"/>
              </a:solidFill>
            </a:endParaRPr>
          </a:p>
        </p:txBody>
      </p:sp>
      <p:sp>
        <p:nvSpPr>
          <p:cNvPr id="49155" name="Rectangle 3" descr="Rectangle: Click to edit Master text styles&#10;Second level&#10;Third level&#10;Fourth level&#10;Fifth level"/>
          <p:cNvSpPr>
            <a:spLocks noGrp="1" noChangeArrowheads="1"/>
          </p:cNvSpPr>
          <p:nvPr>
            <p:ph idx="1"/>
          </p:nvPr>
        </p:nvSpPr>
        <p:spPr>
          <a:xfrm>
            <a:off x="609600" y="1752600"/>
            <a:ext cx="7772400" cy="4114800"/>
          </a:xfrm>
        </p:spPr>
        <p:txBody>
          <a:bodyPr/>
          <a:lstStyle/>
          <a:p>
            <a:pPr eaLnBrk="1" hangingPunct="1">
              <a:buFont typeface="Wingdings" pitchFamily="2" charset="2"/>
              <a:buNone/>
            </a:pPr>
            <a:r>
              <a:rPr lang="tr-TR" b="1" dirty="0" smtClean="0">
                <a:solidFill>
                  <a:srgbClr val="3333CC"/>
                </a:solidFill>
              </a:rPr>
              <a:t>Engelli, Eski Hükümlü ve Terör </a:t>
            </a:r>
          </a:p>
          <a:p>
            <a:pPr eaLnBrk="1" hangingPunct="1">
              <a:buFont typeface="Wingdings" pitchFamily="2" charset="2"/>
              <a:buNone/>
            </a:pPr>
            <a:r>
              <a:rPr lang="tr-TR" b="1" dirty="0" smtClean="0">
                <a:solidFill>
                  <a:srgbClr val="3333CC"/>
                </a:solidFill>
              </a:rPr>
              <a:t>Mağduru Çalıştırma Zorunluluğu</a:t>
            </a:r>
          </a:p>
          <a:p>
            <a:pPr eaLnBrk="1" hangingPunct="1">
              <a:buFont typeface="Wingdings" pitchFamily="2" charset="2"/>
              <a:buNone/>
            </a:pPr>
            <a:r>
              <a:rPr lang="tr-TR" b="1" dirty="0" smtClean="0">
                <a:solidFill>
                  <a:srgbClr val="3333CC"/>
                </a:solidFill>
              </a:rPr>
              <a:t>Devam Ediyor mu? Kriterleri Nedir?</a:t>
            </a:r>
          </a:p>
          <a:p>
            <a:pPr eaLnBrk="1" hangingPunct="1">
              <a:buFont typeface="Wingdings" pitchFamily="2" charset="2"/>
              <a:buNone/>
            </a:pPr>
            <a:r>
              <a:rPr lang="tr-TR" sz="2200" dirty="0" smtClean="0">
                <a:solidFill>
                  <a:srgbClr val="3333CC"/>
                </a:solidFill>
                <a:cs typeface="Times New Roman" charset="0"/>
              </a:rPr>
              <a:t>İ</a:t>
            </a:r>
            <a:r>
              <a:rPr lang="tr-TR" sz="2200" dirty="0" smtClean="0">
                <a:solidFill>
                  <a:srgbClr val="3333CC"/>
                </a:solidFill>
              </a:rPr>
              <a:t>ş</a:t>
            </a:r>
            <a:r>
              <a:rPr lang="tr-TR" sz="2200" dirty="0" smtClean="0">
                <a:solidFill>
                  <a:srgbClr val="3333CC"/>
                </a:solidFill>
                <a:cs typeface="Times New Roman" charset="0"/>
              </a:rPr>
              <a:t>verenler </a:t>
            </a:r>
            <a:r>
              <a:rPr lang="tr-TR" sz="2200" b="1" dirty="0" smtClean="0">
                <a:solidFill>
                  <a:srgbClr val="3333CC"/>
                </a:solidFill>
                <a:cs typeface="Times New Roman" charset="0"/>
              </a:rPr>
              <a:t>elli veya daha fazla</a:t>
            </a:r>
            <a:r>
              <a:rPr lang="tr-TR" sz="2200" dirty="0" smtClean="0">
                <a:solidFill>
                  <a:srgbClr val="3333CC"/>
                </a:solidFill>
                <a:cs typeface="Times New Roman" charset="0"/>
              </a:rPr>
              <a:t> işçi çalıştırdıklar</a:t>
            </a:r>
            <a:r>
              <a:rPr lang="tr-TR" sz="2200" dirty="0" smtClean="0">
                <a:solidFill>
                  <a:srgbClr val="3333CC"/>
                </a:solidFill>
              </a:rPr>
              <a:t>ı </a:t>
            </a:r>
            <a:r>
              <a:rPr lang="tr-TR" sz="2200" dirty="0" smtClean="0">
                <a:solidFill>
                  <a:srgbClr val="3333CC"/>
                </a:solidFill>
                <a:cs typeface="Times New Roman" charset="0"/>
              </a:rPr>
              <a:t>işyerlerinde</a:t>
            </a:r>
            <a:endParaRPr lang="tr-TR" sz="2200" dirty="0" smtClean="0">
              <a:solidFill>
                <a:srgbClr val="3333CC"/>
              </a:solidFill>
            </a:endParaRPr>
          </a:p>
          <a:p>
            <a:pPr eaLnBrk="1" hangingPunct="1">
              <a:buFont typeface="Wingdings" pitchFamily="2" charset="2"/>
              <a:buNone/>
            </a:pPr>
            <a:r>
              <a:rPr lang="tr-TR" sz="2200" dirty="0" smtClean="0">
                <a:solidFill>
                  <a:srgbClr val="3333CC"/>
                </a:solidFill>
                <a:cs typeface="Times New Roman" charset="0"/>
              </a:rPr>
              <a:t>her yılın Ocak ayı başından itibaren</a:t>
            </a:r>
            <a:r>
              <a:rPr lang="tr-TR" sz="2200" dirty="0" smtClean="0">
                <a:solidFill>
                  <a:srgbClr val="3333CC"/>
                </a:solidFill>
              </a:rPr>
              <a:t> </a:t>
            </a:r>
            <a:r>
              <a:rPr lang="tr-TR" sz="2200" dirty="0" smtClean="0">
                <a:solidFill>
                  <a:srgbClr val="3333CC"/>
                </a:solidFill>
                <a:cs typeface="Times New Roman" charset="0"/>
              </a:rPr>
              <a:t>yürürlüğe girecek şekilde</a:t>
            </a:r>
            <a:endParaRPr lang="tr-TR" sz="2200" dirty="0" smtClean="0">
              <a:solidFill>
                <a:srgbClr val="3333CC"/>
              </a:solidFill>
            </a:endParaRPr>
          </a:p>
          <a:p>
            <a:pPr eaLnBrk="1" hangingPunct="1">
              <a:buFont typeface="Wingdings" pitchFamily="2" charset="2"/>
              <a:buNone/>
            </a:pPr>
            <a:r>
              <a:rPr lang="tr-TR" sz="2200" dirty="0" smtClean="0">
                <a:solidFill>
                  <a:srgbClr val="3333CC"/>
                </a:solidFill>
                <a:cs typeface="Times New Roman" charset="0"/>
              </a:rPr>
              <a:t>Bakanlar Kurulunca</a:t>
            </a:r>
            <a:r>
              <a:rPr lang="tr-TR" sz="2200" dirty="0" smtClean="0">
                <a:solidFill>
                  <a:srgbClr val="3333CC"/>
                </a:solidFill>
              </a:rPr>
              <a:t> </a:t>
            </a:r>
            <a:r>
              <a:rPr lang="tr-TR" sz="2200" dirty="0" smtClean="0">
                <a:solidFill>
                  <a:srgbClr val="3333CC"/>
                </a:solidFill>
                <a:cs typeface="Times New Roman" charset="0"/>
              </a:rPr>
              <a:t>belirlenecek oranlarda özürlü ve eski</a:t>
            </a:r>
            <a:endParaRPr lang="tr-TR" sz="2200" dirty="0" smtClean="0">
              <a:solidFill>
                <a:srgbClr val="3333CC"/>
              </a:solidFill>
            </a:endParaRPr>
          </a:p>
          <a:p>
            <a:pPr eaLnBrk="1" hangingPunct="1">
              <a:buFont typeface="Wingdings" pitchFamily="2" charset="2"/>
              <a:buNone/>
            </a:pPr>
            <a:r>
              <a:rPr lang="tr-TR" sz="2200" dirty="0" smtClean="0">
                <a:solidFill>
                  <a:srgbClr val="3333CC"/>
                </a:solidFill>
                <a:cs typeface="Times New Roman" charset="0"/>
              </a:rPr>
              <a:t>hükümlü ile 3713</a:t>
            </a:r>
            <a:r>
              <a:rPr lang="tr-TR" sz="2200" dirty="0" smtClean="0">
                <a:solidFill>
                  <a:srgbClr val="3333CC"/>
                </a:solidFill>
              </a:rPr>
              <a:t> </a:t>
            </a:r>
            <a:r>
              <a:rPr lang="tr-TR" sz="2200" dirty="0" smtClean="0">
                <a:solidFill>
                  <a:srgbClr val="3333CC"/>
                </a:solidFill>
                <a:cs typeface="Times New Roman" charset="0"/>
              </a:rPr>
              <a:t>sayılı Terörle Mücadele Kanununun ek 1</a:t>
            </a:r>
            <a:endParaRPr lang="tr-TR" sz="2200" dirty="0" smtClean="0">
              <a:solidFill>
                <a:srgbClr val="3333CC"/>
              </a:solidFill>
            </a:endParaRPr>
          </a:p>
          <a:p>
            <a:pPr eaLnBrk="1" hangingPunct="1">
              <a:buFont typeface="Wingdings" pitchFamily="2" charset="2"/>
              <a:buNone/>
            </a:pPr>
            <a:r>
              <a:rPr lang="tr-TR" sz="2200" dirty="0" smtClean="0">
                <a:solidFill>
                  <a:srgbClr val="3333CC"/>
                </a:solidFill>
                <a:cs typeface="Times New Roman" charset="0"/>
              </a:rPr>
              <a:t>inci maddesinin</a:t>
            </a:r>
            <a:r>
              <a:rPr lang="tr-TR" sz="2200" dirty="0" smtClean="0">
                <a:solidFill>
                  <a:srgbClr val="3333CC"/>
                </a:solidFill>
              </a:rPr>
              <a:t> </a:t>
            </a:r>
            <a:r>
              <a:rPr lang="tr-TR" sz="2200" dirty="0" smtClean="0">
                <a:solidFill>
                  <a:srgbClr val="3333CC"/>
                </a:solidFill>
                <a:cs typeface="Times New Roman" charset="0"/>
              </a:rPr>
              <a:t>(B) fıkrası uyarınca istihdamı zorunlu olan</a:t>
            </a:r>
            <a:endParaRPr lang="tr-TR" sz="2200" dirty="0" smtClean="0">
              <a:solidFill>
                <a:srgbClr val="3333CC"/>
              </a:solidFill>
            </a:endParaRPr>
          </a:p>
          <a:p>
            <a:pPr eaLnBrk="1" hangingPunct="1">
              <a:buFont typeface="Wingdings" pitchFamily="2" charset="2"/>
              <a:buNone/>
            </a:pPr>
            <a:r>
              <a:rPr lang="tr-TR" sz="2200" dirty="0" smtClean="0">
                <a:solidFill>
                  <a:srgbClr val="3333CC"/>
                </a:solidFill>
                <a:cs typeface="Times New Roman" charset="0"/>
              </a:rPr>
              <a:t>Terör</a:t>
            </a:r>
            <a:r>
              <a:rPr lang="tr-TR" sz="2200" dirty="0" smtClean="0">
                <a:solidFill>
                  <a:srgbClr val="3333CC"/>
                </a:solidFill>
              </a:rPr>
              <a:t> </a:t>
            </a:r>
            <a:r>
              <a:rPr lang="tr-TR" sz="2200" dirty="0" smtClean="0">
                <a:solidFill>
                  <a:srgbClr val="3333CC"/>
                </a:solidFill>
                <a:cs typeface="Times New Roman" charset="0"/>
              </a:rPr>
              <a:t>mağduru işçiyi meslek, beden ve ruhi durumlarına</a:t>
            </a:r>
            <a:endParaRPr lang="tr-TR" sz="2200" dirty="0" smtClean="0">
              <a:solidFill>
                <a:srgbClr val="3333CC"/>
              </a:solidFill>
            </a:endParaRPr>
          </a:p>
          <a:p>
            <a:pPr eaLnBrk="1" hangingPunct="1">
              <a:buFont typeface="Wingdings" pitchFamily="2" charset="2"/>
              <a:buNone/>
            </a:pPr>
            <a:r>
              <a:rPr lang="tr-TR" sz="2200" dirty="0" smtClean="0">
                <a:solidFill>
                  <a:srgbClr val="3333CC"/>
                </a:solidFill>
                <a:cs typeface="Times New Roman" charset="0"/>
              </a:rPr>
              <a:t>uygun işlerde  çalıştırmakla yükümlüdürler. </a:t>
            </a:r>
            <a:endParaRPr lang="tr-TR" sz="2200" dirty="0" smtClean="0">
              <a:solidFill>
                <a:srgbClr val="3333CC"/>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descr="Rectangle: Click to edit Master text styles&#10;Second level&#10;Third level&#10;Fourth level&#10;Fifth level"/>
          <p:cNvSpPr>
            <a:spLocks noGrp="1" noChangeArrowheads="1"/>
          </p:cNvSpPr>
          <p:nvPr>
            <p:ph/>
          </p:nvPr>
        </p:nvSpPr>
        <p:spPr>
          <a:xfrm>
            <a:off x="609600" y="228600"/>
            <a:ext cx="8001000" cy="5715000"/>
          </a:xfrm>
        </p:spPr>
        <p:txBody>
          <a:bodyPr/>
          <a:lstStyle/>
          <a:p>
            <a:pPr algn="just" eaLnBrk="1" hangingPunct="1">
              <a:buFont typeface="Wingdings" pitchFamily="2" charset="2"/>
              <a:buNone/>
            </a:pPr>
            <a:r>
              <a:rPr lang="tr-TR" sz="2000" dirty="0" smtClean="0">
                <a:solidFill>
                  <a:srgbClr val="3333CC"/>
                </a:solidFill>
                <a:cs typeface="Times New Roman" charset="0"/>
              </a:rPr>
              <a:t>Bu kapsamda çalışt</a:t>
            </a:r>
            <a:r>
              <a:rPr lang="tr-TR" sz="2000" dirty="0" smtClean="0">
                <a:solidFill>
                  <a:srgbClr val="3333CC"/>
                </a:solidFill>
              </a:rPr>
              <a:t>ı</a:t>
            </a:r>
            <a:r>
              <a:rPr lang="tr-TR" sz="2000" dirty="0" smtClean="0">
                <a:solidFill>
                  <a:srgbClr val="3333CC"/>
                </a:solidFill>
                <a:cs typeface="Times New Roman" charset="0"/>
              </a:rPr>
              <a:t>r</a:t>
            </a:r>
            <a:r>
              <a:rPr lang="tr-TR" sz="2000" dirty="0" smtClean="0">
                <a:solidFill>
                  <a:srgbClr val="3333CC"/>
                </a:solidFill>
              </a:rPr>
              <a:t>ı</a:t>
            </a:r>
            <a:r>
              <a:rPr lang="tr-TR" sz="2000" dirty="0" smtClean="0">
                <a:solidFill>
                  <a:srgbClr val="3333CC"/>
                </a:solidFill>
                <a:cs typeface="Times New Roman" charset="0"/>
              </a:rPr>
              <a:t>lacak i</a:t>
            </a:r>
            <a:r>
              <a:rPr lang="tr-TR" sz="2000" dirty="0" smtClean="0">
                <a:solidFill>
                  <a:srgbClr val="3333CC"/>
                </a:solidFill>
              </a:rPr>
              <a:t>ş</a:t>
            </a:r>
            <a:r>
              <a:rPr lang="tr-TR" sz="2000" dirty="0" smtClean="0">
                <a:solidFill>
                  <a:srgbClr val="3333CC"/>
                </a:solidFill>
                <a:cs typeface="Times New Roman" charset="0"/>
              </a:rPr>
              <a:t>çi say</a:t>
            </a:r>
            <a:r>
              <a:rPr lang="tr-TR" sz="2000" dirty="0" smtClean="0">
                <a:solidFill>
                  <a:srgbClr val="3333CC"/>
                </a:solidFill>
              </a:rPr>
              <a:t>ı</a:t>
            </a:r>
            <a:r>
              <a:rPr lang="tr-TR" sz="2000" dirty="0" smtClean="0">
                <a:solidFill>
                  <a:srgbClr val="3333CC"/>
                </a:solidFill>
                <a:cs typeface="Times New Roman" charset="0"/>
              </a:rPr>
              <a:t>s</a:t>
            </a:r>
            <a:r>
              <a:rPr lang="tr-TR" sz="2000" dirty="0" smtClean="0">
                <a:solidFill>
                  <a:srgbClr val="3333CC"/>
                </a:solidFill>
              </a:rPr>
              <a:t>ı</a:t>
            </a:r>
            <a:r>
              <a:rPr lang="tr-TR" sz="2000" dirty="0" smtClean="0">
                <a:solidFill>
                  <a:srgbClr val="3333CC"/>
                </a:solidFill>
                <a:cs typeface="Times New Roman" charset="0"/>
              </a:rPr>
              <a:t>n</a:t>
            </a:r>
            <a:r>
              <a:rPr lang="tr-TR" sz="2000" dirty="0" smtClean="0">
                <a:solidFill>
                  <a:srgbClr val="3333CC"/>
                </a:solidFill>
              </a:rPr>
              <a:t>ı</a:t>
            </a:r>
            <a:r>
              <a:rPr lang="tr-TR" sz="2000" dirty="0" smtClean="0">
                <a:solidFill>
                  <a:srgbClr val="3333CC"/>
                </a:solidFill>
                <a:cs typeface="Times New Roman" charset="0"/>
              </a:rPr>
              <a:t>n tespitinde belirsiz</a:t>
            </a:r>
            <a:r>
              <a:rPr lang="tr-TR" sz="2000" dirty="0" smtClean="0">
                <a:solidFill>
                  <a:srgbClr val="3333CC"/>
                </a:solidFill>
              </a:rPr>
              <a:t> </a:t>
            </a:r>
            <a:r>
              <a:rPr lang="tr-TR" sz="2000" dirty="0" smtClean="0">
                <a:solidFill>
                  <a:srgbClr val="3333CC"/>
                </a:solidFill>
                <a:cs typeface="Times New Roman" charset="0"/>
              </a:rPr>
              <a:t>süreli i</a:t>
            </a:r>
            <a:r>
              <a:rPr lang="tr-TR" sz="2000" dirty="0" smtClean="0">
                <a:solidFill>
                  <a:srgbClr val="3333CC"/>
                </a:solidFill>
              </a:rPr>
              <a:t>ş</a:t>
            </a:r>
          </a:p>
          <a:p>
            <a:pPr algn="just" eaLnBrk="1" hangingPunct="1">
              <a:buFont typeface="Wingdings" pitchFamily="2" charset="2"/>
              <a:buNone/>
            </a:pPr>
            <a:r>
              <a:rPr lang="tr-TR" sz="2000" dirty="0" smtClean="0">
                <a:solidFill>
                  <a:srgbClr val="3333CC"/>
                </a:solidFill>
                <a:cs typeface="Times New Roman" charset="0"/>
              </a:rPr>
              <a:t>sözle</a:t>
            </a:r>
            <a:r>
              <a:rPr lang="tr-TR" sz="2000" dirty="0" smtClean="0">
                <a:solidFill>
                  <a:srgbClr val="3333CC"/>
                </a:solidFill>
              </a:rPr>
              <a:t>ş</a:t>
            </a:r>
            <a:r>
              <a:rPr lang="tr-TR" sz="2000" dirty="0" smtClean="0">
                <a:solidFill>
                  <a:srgbClr val="3333CC"/>
                </a:solidFill>
                <a:cs typeface="Times New Roman" charset="0"/>
              </a:rPr>
              <a:t>mesine ve belirli süreli i</a:t>
            </a:r>
            <a:r>
              <a:rPr lang="tr-TR" sz="2000" dirty="0" smtClean="0">
                <a:solidFill>
                  <a:srgbClr val="3333CC"/>
                </a:solidFill>
              </a:rPr>
              <a:t>ş</a:t>
            </a:r>
            <a:r>
              <a:rPr lang="tr-TR" sz="2000" dirty="0" smtClean="0">
                <a:solidFill>
                  <a:srgbClr val="3333CC"/>
                </a:solidFill>
                <a:cs typeface="Times New Roman" charset="0"/>
              </a:rPr>
              <a:t> sözle</a:t>
            </a:r>
            <a:r>
              <a:rPr lang="tr-TR" sz="2000" dirty="0" smtClean="0">
                <a:solidFill>
                  <a:srgbClr val="3333CC"/>
                </a:solidFill>
              </a:rPr>
              <a:t>ş</a:t>
            </a:r>
            <a:r>
              <a:rPr lang="tr-TR" sz="2000" dirty="0" smtClean="0">
                <a:solidFill>
                  <a:srgbClr val="3333CC"/>
                </a:solidFill>
                <a:cs typeface="Times New Roman" charset="0"/>
              </a:rPr>
              <a:t>mesine göre</a:t>
            </a:r>
            <a:r>
              <a:rPr lang="tr-TR" sz="2000" dirty="0" smtClean="0">
                <a:solidFill>
                  <a:srgbClr val="3333CC"/>
                </a:solidFill>
              </a:rPr>
              <a:t> </a:t>
            </a:r>
            <a:r>
              <a:rPr lang="tr-TR" sz="2000" dirty="0" smtClean="0">
                <a:solidFill>
                  <a:srgbClr val="3333CC"/>
                </a:solidFill>
                <a:cs typeface="Times New Roman" charset="0"/>
              </a:rPr>
              <a:t>çalı</a:t>
            </a:r>
            <a:r>
              <a:rPr lang="tr-TR" sz="2000" dirty="0" smtClean="0">
                <a:solidFill>
                  <a:srgbClr val="3333CC"/>
                </a:solidFill>
              </a:rPr>
              <a:t>ş</a:t>
            </a:r>
            <a:r>
              <a:rPr lang="tr-TR" sz="2000" dirty="0" smtClean="0">
                <a:solidFill>
                  <a:srgbClr val="3333CC"/>
                </a:solidFill>
                <a:cs typeface="Times New Roman" charset="0"/>
              </a:rPr>
              <a:t>tır</a:t>
            </a:r>
            <a:r>
              <a:rPr lang="tr-TR" sz="2000" dirty="0" smtClean="0">
                <a:solidFill>
                  <a:srgbClr val="3333CC"/>
                </a:solidFill>
              </a:rPr>
              <a:t>ı</a:t>
            </a:r>
            <a:r>
              <a:rPr lang="tr-TR" sz="2000" dirty="0" smtClean="0">
                <a:solidFill>
                  <a:srgbClr val="3333CC"/>
                </a:solidFill>
                <a:cs typeface="Times New Roman" charset="0"/>
              </a:rPr>
              <a:t>lan i</a:t>
            </a:r>
            <a:r>
              <a:rPr lang="tr-TR" sz="2000" dirty="0" smtClean="0">
                <a:solidFill>
                  <a:srgbClr val="3333CC"/>
                </a:solidFill>
              </a:rPr>
              <a:t>ş</a:t>
            </a:r>
            <a:r>
              <a:rPr lang="tr-TR" sz="2000" dirty="0" smtClean="0">
                <a:solidFill>
                  <a:srgbClr val="3333CC"/>
                </a:solidFill>
                <a:cs typeface="Times New Roman" charset="0"/>
              </a:rPr>
              <a:t>çiler</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rPr>
              <a:t>e</a:t>
            </a:r>
            <a:r>
              <a:rPr lang="tr-TR" sz="2000" dirty="0" smtClean="0">
                <a:solidFill>
                  <a:srgbClr val="3333CC"/>
                </a:solidFill>
                <a:cs typeface="Times New Roman" charset="0"/>
              </a:rPr>
              <a:t>sas</a:t>
            </a:r>
            <a:r>
              <a:rPr lang="tr-TR" sz="2000" dirty="0" smtClean="0">
                <a:solidFill>
                  <a:srgbClr val="3333CC"/>
                </a:solidFill>
              </a:rPr>
              <a:t> </a:t>
            </a:r>
            <a:r>
              <a:rPr lang="tr-TR" sz="2000" dirty="0" smtClean="0">
                <a:solidFill>
                  <a:srgbClr val="3333CC"/>
                </a:solidFill>
                <a:cs typeface="Times New Roman" charset="0"/>
              </a:rPr>
              <a:t>al</a:t>
            </a:r>
            <a:r>
              <a:rPr lang="tr-TR" sz="2000" dirty="0" smtClean="0">
                <a:solidFill>
                  <a:srgbClr val="3333CC"/>
                </a:solidFill>
              </a:rPr>
              <a:t>ı</a:t>
            </a:r>
            <a:r>
              <a:rPr lang="tr-TR" sz="2000" dirty="0" smtClean="0">
                <a:solidFill>
                  <a:srgbClr val="3333CC"/>
                </a:solidFill>
                <a:cs typeface="Times New Roman" charset="0"/>
              </a:rPr>
              <a:t>n</a:t>
            </a:r>
            <a:r>
              <a:rPr lang="tr-TR" sz="2000" dirty="0" smtClean="0">
                <a:solidFill>
                  <a:srgbClr val="3333CC"/>
                </a:solidFill>
              </a:rPr>
              <a:t>ı</a:t>
            </a:r>
            <a:r>
              <a:rPr lang="tr-TR" sz="2000" dirty="0" smtClean="0">
                <a:solidFill>
                  <a:srgbClr val="3333CC"/>
                </a:solidFill>
                <a:cs typeface="Times New Roman" charset="0"/>
              </a:rPr>
              <a:t>r. K</a:t>
            </a:r>
            <a:r>
              <a:rPr lang="tr-TR" sz="2000" dirty="0" smtClean="0">
                <a:solidFill>
                  <a:srgbClr val="3333CC"/>
                </a:solidFill>
              </a:rPr>
              <a:t>ı</a:t>
            </a:r>
            <a:r>
              <a:rPr lang="tr-TR" sz="2000" dirty="0" smtClean="0">
                <a:solidFill>
                  <a:srgbClr val="3333CC"/>
                </a:solidFill>
                <a:cs typeface="Times New Roman" charset="0"/>
              </a:rPr>
              <a:t>smi süreli i</a:t>
            </a:r>
            <a:r>
              <a:rPr lang="tr-TR" sz="2000" dirty="0" smtClean="0">
                <a:solidFill>
                  <a:srgbClr val="3333CC"/>
                </a:solidFill>
              </a:rPr>
              <a:t>ş</a:t>
            </a:r>
            <a:r>
              <a:rPr lang="tr-TR" sz="2000" dirty="0" smtClean="0">
                <a:solidFill>
                  <a:srgbClr val="3333CC"/>
                </a:solidFill>
                <a:cs typeface="Times New Roman" charset="0"/>
              </a:rPr>
              <a:t> sözle</a:t>
            </a:r>
            <a:r>
              <a:rPr lang="tr-TR" sz="2000" dirty="0" smtClean="0">
                <a:solidFill>
                  <a:srgbClr val="3333CC"/>
                </a:solidFill>
              </a:rPr>
              <a:t>ş</a:t>
            </a:r>
            <a:r>
              <a:rPr lang="tr-TR" sz="2000" dirty="0" smtClean="0">
                <a:solidFill>
                  <a:srgbClr val="3333CC"/>
                </a:solidFill>
                <a:cs typeface="Times New Roman" charset="0"/>
              </a:rPr>
              <a:t>mesine</a:t>
            </a:r>
            <a:r>
              <a:rPr lang="tr-TR" sz="2000" dirty="0" smtClean="0">
                <a:solidFill>
                  <a:srgbClr val="3333CC"/>
                </a:solidFill>
              </a:rPr>
              <a:t> </a:t>
            </a:r>
            <a:r>
              <a:rPr lang="tr-TR" sz="2000" dirty="0" smtClean="0">
                <a:solidFill>
                  <a:srgbClr val="3333CC"/>
                </a:solidFill>
                <a:cs typeface="Times New Roman" charset="0"/>
              </a:rPr>
              <a:t>göre çal</a:t>
            </a:r>
            <a:r>
              <a:rPr lang="tr-TR" sz="2000" dirty="0" smtClean="0">
                <a:solidFill>
                  <a:srgbClr val="3333CC"/>
                </a:solidFill>
              </a:rPr>
              <a:t>ış</a:t>
            </a:r>
            <a:r>
              <a:rPr lang="tr-TR" sz="2000" dirty="0" smtClean="0">
                <a:solidFill>
                  <a:srgbClr val="3333CC"/>
                </a:solidFill>
                <a:cs typeface="Times New Roman" charset="0"/>
              </a:rPr>
              <a:t>anlar, çal</a:t>
            </a:r>
            <a:r>
              <a:rPr lang="tr-TR" sz="2000" dirty="0" smtClean="0">
                <a:solidFill>
                  <a:srgbClr val="3333CC"/>
                </a:solidFill>
              </a:rPr>
              <a:t>ış</a:t>
            </a:r>
            <a:r>
              <a:rPr lang="tr-TR" sz="2000" dirty="0" smtClean="0">
                <a:solidFill>
                  <a:srgbClr val="3333CC"/>
                </a:solidFill>
                <a:cs typeface="Times New Roman" charset="0"/>
              </a:rPr>
              <a:t>ma</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süreleri dikkate</a:t>
            </a:r>
            <a:r>
              <a:rPr lang="tr-TR" sz="2000" dirty="0" smtClean="0">
                <a:solidFill>
                  <a:srgbClr val="3333CC"/>
                </a:solidFill>
              </a:rPr>
              <a:t> </a:t>
            </a:r>
            <a:r>
              <a:rPr lang="tr-TR" sz="2000" dirty="0" smtClean="0">
                <a:solidFill>
                  <a:srgbClr val="3333CC"/>
                </a:solidFill>
                <a:cs typeface="Times New Roman" charset="0"/>
              </a:rPr>
              <a:t>al</a:t>
            </a:r>
            <a:r>
              <a:rPr lang="tr-TR" sz="2000" dirty="0" smtClean="0">
                <a:solidFill>
                  <a:srgbClr val="3333CC"/>
                </a:solidFill>
              </a:rPr>
              <a:t>ı</a:t>
            </a:r>
            <a:r>
              <a:rPr lang="tr-TR" sz="2000" dirty="0" smtClean="0">
                <a:solidFill>
                  <a:srgbClr val="3333CC"/>
                </a:solidFill>
                <a:cs typeface="Times New Roman" charset="0"/>
              </a:rPr>
              <a:t>narak  tam</a:t>
            </a:r>
            <a:r>
              <a:rPr lang="tr-TR" sz="2000" dirty="0" smtClean="0">
                <a:solidFill>
                  <a:srgbClr val="3333CC"/>
                </a:solidFill>
              </a:rPr>
              <a:t> </a:t>
            </a:r>
            <a:r>
              <a:rPr lang="tr-TR" sz="2000" dirty="0" smtClean="0">
                <a:solidFill>
                  <a:srgbClr val="3333CC"/>
                </a:solidFill>
                <a:cs typeface="Times New Roman" charset="0"/>
              </a:rPr>
              <a:t>süreli çalışmaya dönü</a:t>
            </a:r>
            <a:r>
              <a:rPr lang="tr-TR" sz="2000" dirty="0" smtClean="0">
                <a:solidFill>
                  <a:srgbClr val="3333CC"/>
                </a:solidFill>
              </a:rPr>
              <a:t>ş</a:t>
            </a:r>
            <a:r>
              <a:rPr lang="tr-TR" sz="2000" dirty="0" smtClean="0">
                <a:solidFill>
                  <a:srgbClr val="3333CC"/>
                </a:solidFill>
                <a:cs typeface="Times New Roman" charset="0"/>
              </a:rPr>
              <a:t>türülür.</a:t>
            </a:r>
            <a:r>
              <a:rPr lang="tr-TR" sz="2000" dirty="0" smtClean="0">
                <a:solidFill>
                  <a:srgbClr val="3333CC"/>
                </a:solidFill>
              </a:rPr>
              <a:t> </a:t>
            </a:r>
          </a:p>
          <a:p>
            <a:pPr algn="just" eaLnBrk="1" hangingPunct="1">
              <a:buFont typeface="Wingdings" pitchFamily="2" charset="2"/>
              <a:buNone/>
            </a:pP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rPr>
              <a:t>Aynı il sınırları içinde bulunan işyerleri bir işyeri olarak kabul edilir.</a:t>
            </a:r>
          </a:p>
          <a:p>
            <a:pPr algn="just" eaLnBrk="1" hangingPunct="1">
              <a:buFont typeface="Wingdings" pitchFamily="2" charset="2"/>
              <a:buNone/>
            </a:pP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rPr>
              <a:t>Bu kapsamda çalıştırılacak işçilerin toplam oranı %6 dır. Ancak</a:t>
            </a:r>
          </a:p>
          <a:p>
            <a:pPr algn="just" eaLnBrk="1" hangingPunct="1">
              <a:buFont typeface="Wingdings" pitchFamily="2" charset="2"/>
              <a:buNone/>
            </a:pPr>
            <a:r>
              <a:rPr lang="tr-TR" sz="2000" dirty="0" smtClean="0">
                <a:solidFill>
                  <a:srgbClr val="3333CC"/>
                </a:solidFill>
              </a:rPr>
              <a:t>engelliler için belirlenecek oran, toplam oranın yarısından az olamaz.</a:t>
            </a:r>
          </a:p>
          <a:p>
            <a:pPr algn="just" eaLnBrk="1" hangingPunct="1">
              <a:buFont typeface="Wingdings" pitchFamily="2" charset="2"/>
              <a:buNone/>
            </a:pPr>
            <a:endParaRPr lang="tr-TR" sz="2000" dirty="0" smtClean="0">
              <a:solidFill>
                <a:srgbClr val="3333CC"/>
              </a:solidFill>
              <a:cs typeface="Times New Roman" charset="0"/>
            </a:endParaRPr>
          </a:p>
          <a:p>
            <a:pPr algn="just" eaLnBrk="1" hangingPunct="1">
              <a:buFont typeface="Wingdings" pitchFamily="2" charset="2"/>
              <a:buNone/>
            </a:pPr>
            <a:r>
              <a:rPr lang="tr-TR" sz="2000" dirty="0" smtClean="0">
                <a:solidFill>
                  <a:srgbClr val="3333CC"/>
                </a:solidFill>
                <a:cs typeface="Times New Roman" charset="0"/>
              </a:rPr>
              <a:t>İ</a:t>
            </a:r>
            <a:r>
              <a:rPr lang="tr-TR" sz="2000" dirty="0" smtClean="0">
                <a:solidFill>
                  <a:srgbClr val="3333CC"/>
                </a:solidFill>
              </a:rPr>
              <a:t>ş</a:t>
            </a:r>
            <a:r>
              <a:rPr lang="tr-TR" sz="2000" dirty="0" smtClean="0">
                <a:solidFill>
                  <a:srgbClr val="3333CC"/>
                </a:solidFill>
                <a:cs typeface="Times New Roman" charset="0"/>
              </a:rPr>
              <a:t>yerinin i</a:t>
            </a:r>
            <a:r>
              <a:rPr lang="tr-TR" sz="2000" dirty="0" smtClean="0">
                <a:solidFill>
                  <a:srgbClr val="3333CC"/>
                </a:solidFill>
              </a:rPr>
              <a:t>ş</a:t>
            </a:r>
            <a:r>
              <a:rPr lang="tr-TR" sz="2000" dirty="0" smtClean="0">
                <a:solidFill>
                  <a:srgbClr val="3333CC"/>
                </a:solidFill>
                <a:cs typeface="Times New Roman" charset="0"/>
              </a:rPr>
              <a:t>çisi iken sakatlanan, es</a:t>
            </a:r>
            <a:r>
              <a:rPr lang="tr-TR" sz="2000" dirty="0" smtClean="0">
                <a:solidFill>
                  <a:srgbClr val="3333CC"/>
                </a:solidFill>
              </a:rPr>
              <a:t>k</a:t>
            </a:r>
            <a:r>
              <a:rPr lang="tr-TR" sz="2000" dirty="0" smtClean="0">
                <a:solidFill>
                  <a:srgbClr val="3333CC"/>
                </a:solidFill>
                <a:cs typeface="Times New Roman" charset="0"/>
              </a:rPr>
              <a:t>i hükümlü ya da terör</a:t>
            </a:r>
            <a:r>
              <a:rPr lang="tr-TR" sz="2000" dirty="0" smtClean="0">
                <a:solidFill>
                  <a:srgbClr val="3333CC"/>
                </a:solidFill>
              </a:rPr>
              <a:t> </a:t>
            </a:r>
            <a:r>
              <a:rPr lang="tr-TR" sz="2000" dirty="0" smtClean="0">
                <a:solidFill>
                  <a:srgbClr val="3333CC"/>
                </a:solidFill>
                <a:cs typeface="Times New Roman" charset="0"/>
              </a:rPr>
              <a:t>mağduru</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olanlara</a:t>
            </a:r>
            <a:r>
              <a:rPr lang="tr-TR" sz="2000" dirty="0" smtClean="0">
                <a:solidFill>
                  <a:srgbClr val="3333CC"/>
                </a:solidFill>
              </a:rPr>
              <a:t> </a:t>
            </a:r>
            <a:r>
              <a:rPr lang="tr-TR" sz="2000" dirty="0" smtClean="0">
                <a:solidFill>
                  <a:srgbClr val="3333CC"/>
                </a:solidFill>
                <a:cs typeface="Times New Roman" charset="0"/>
              </a:rPr>
              <a:t>öncelik tanınır.</a:t>
            </a:r>
          </a:p>
          <a:p>
            <a:pPr algn="just" eaLnBrk="1" hangingPunct="1">
              <a:buFont typeface="Wingdings" pitchFamily="2" charset="2"/>
              <a:buNone/>
            </a:pPr>
            <a:r>
              <a:rPr lang="tr-TR" sz="2000" dirty="0" smtClean="0">
                <a:solidFill>
                  <a:srgbClr val="3333CC"/>
                </a:solidFill>
                <a:cs typeface="Times New Roman" charset="0"/>
              </a:rPr>
              <a:t>İ</a:t>
            </a:r>
            <a:r>
              <a:rPr lang="tr-TR" sz="2000" dirty="0" smtClean="0">
                <a:solidFill>
                  <a:srgbClr val="3333CC"/>
                </a:solidFill>
              </a:rPr>
              <a:t>ş</a:t>
            </a:r>
            <a:r>
              <a:rPr lang="tr-TR" sz="2000" dirty="0" smtClean="0">
                <a:solidFill>
                  <a:srgbClr val="3333CC"/>
                </a:solidFill>
                <a:cs typeface="Times New Roman" charset="0"/>
              </a:rPr>
              <a:t>verenler çal</a:t>
            </a:r>
            <a:r>
              <a:rPr lang="tr-TR" sz="2000" dirty="0" smtClean="0">
                <a:solidFill>
                  <a:srgbClr val="3333CC"/>
                </a:solidFill>
              </a:rPr>
              <a:t>ış</a:t>
            </a:r>
            <a:r>
              <a:rPr lang="tr-TR" sz="2000" dirty="0" smtClean="0">
                <a:solidFill>
                  <a:srgbClr val="3333CC"/>
                </a:solidFill>
                <a:cs typeface="Times New Roman" charset="0"/>
              </a:rPr>
              <a:t>t</a:t>
            </a:r>
            <a:r>
              <a:rPr lang="tr-TR" sz="2000" dirty="0" smtClean="0">
                <a:solidFill>
                  <a:srgbClr val="3333CC"/>
                </a:solidFill>
              </a:rPr>
              <a:t>ı</a:t>
            </a:r>
            <a:r>
              <a:rPr lang="tr-TR" sz="2000" dirty="0" smtClean="0">
                <a:solidFill>
                  <a:srgbClr val="3333CC"/>
                </a:solidFill>
                <a:cs typeface="Times New Roman" charset="0"/>
              </a:rPr>
              <a:t>rmakla yükümlü olduklar</a:t>
            </a:r>
            <a:r>
              <a:rPr lang="tr-TR" sz="2000" dirty="0" smtClean="0">
                <a:solidFill>
                  <a:srgbClr val="3333CC"/>
                </a:solidFill>
              </a:rPr>
              <a:t>ı</a:t>
            </a:r>
            <a:r>
              <a:rPr lang="tr-TR" sz="2000" dirty="0" smtClean="0">
                <a:solidFill>
                  <a:srgbClr val="3333CC"/>
                </a:solidFill>
                <a:cs typeface="Times New Roman" charset="0"/>
              </a:rPr>
              <a:t> i</a:t>
            </a:r>
            <a:r>
              <a:rPr lang="tr-TR" sz="2000" dirty="0" smtClean="0">
                <a:solidFill>
                  <a:srgbClr val="3333CC"/>
                </a:solidFill>
              </a:rPr>
              <a:t>ş</a:t>
            </a:r>
            <a:r>
              <a:rPr lang="tr-TR" sz="2000" dirty="0" smtClean="0">
                <a:solidFill>
                  <a:srgbClr val="3333CC"/>
                </a:solidFill>
                <a:cs typeface="Times New Roman" charset="0"/>
              </a:rPr>
              <a:t>çileri Türkiye</a:t>
            </a:r>
            <a:r>
              <a:rPr lang="tr-TR" sz="2000" dirty="0" smtClean="0">
                <a:solidFill>
                  <a:srgbClr val="3333CC"/>
                </a:solidFill>
              </a:rPr>
              <a:t> </a:t>
            </a:r>
            <a:r>
              <a:rPr lang="tr-TR" sz="2000" dirty="0" smtClean="0">
                <a:solidFill>
                  <a:srgbClr val="3333CC"/>
                </a:solidFill>
                <a:cs typeface="Times New Roman" charset="0"/>
              </a:rPr>
              <a:t>İ</a:t>
            </a:r>
            <a:r>
              <a:rPr lang="tr-TR" sz="2000" dirty="0" smtClean="0">
                <a:solidFill>
                  <a:srgbClr val="3333CC"/>
                </a:solidFill>
              </a:rPr>
              <a:t>ş</a:t>
            </a:r>
            <a:r>
              <a:rPr lang="tr-TR" sz="2000" dirty="0" smtClean="0">
                <a:solidFill>
                  <a:srgbClr val="3333CC"/>
                </a:solidFill>
                <a:cs typeface="Times New Roman" charset="0"/>
              </a:rPr>
              <a:t> Kurumu</a:t>
            </a:r>
            <a:endParaRPr lang="tr-TR" sz="2000" dirty="0" smtClean="0">
              <a:solidFill>
                <a:srgbClr val="3333CC"/>
              </a:solidFill>
            </a:endParaRPr>
          </a:p>
          <a:p>
            <a:pPr algn="just" eaLnBrk="1" hangingPunct="1">
              <a:buNone/>
            </a:pPr>
            <a:r>
              <a:rPr lang="tr-TR" sz="2000" dirty="0" smtClean="0">
                <a:solidFill>
                  <a:srgbClr val="3333CC"/>
                </a:solidFill>
              </a:rPr>
              <a:t>a</a:t>
            </a:r>
            <a:r>
              <a:rPr lang="tr-TR" sz="2000" dirty="0" smtClean="0">
                <a:solidFill>
                  <a:srgbClr val="3333CC"/>
                </a:solidFill>
                <a:cs typeface="Times New Roman" charset="0"/>
              </a:rPr>
              <a:t>rac</a:t>
            </a:r>
            <a:r>
              <a:rPr lang="tr-TR" sz="2000" dirty="0" smtClean="0">
                <a:solidFill>
                  <a:srgbClr val="3333CC"/>
                </a:solidFill>
              </a:rPr>
              <a:t>ı</a:t>
            </a:r>
            <a:r>
              <a:rPr lang="tr-TR" sz="2000" dirty="0" smtClean="0">
                <a:solidFill>
                  <a:srgbClr val="3333CC"/>
                </a:solidFill>
                <a:cs typeface="Times New Roman" charset="0"/>
              </a:rPr>
              <a:t>l</a:t>
            </a:r>
            <a:r>
              <a:rPr lang="tr-TR" sz="2000" dirty="0" smtClean="0">
                <a:solidFill>
                  <a:srgbClr val="3333CC"/>
                </a:solidFill>
              </a:rPr>
              <a:t>ığı </a:t>
            </a:r>
            <a:r>
              <a:rPr lang="tr-TR" sz="2000" dirty="0" smtClean="0">
                <a:solidFill>
                  <a:srgbClr val="3333CC"/>
                </a:solidFill>
                <a:cs typeface="Times New Roman" charset="0"/>
              </a:rPr>
              <a:t>ile sa</a:t>
            </a:r>
            <a:r>
              <a:rPr lang="tr-TR" sz="2000" dirty="0" smtClean="0">
                <a:solidFill>
                  <a:srgbClr val="3333CC"/>
                </a:solidFill>
              </a:rPr>
              <a:t>ğ</a:t>
            </a:r>
            <a:r>
              <a:rPr lang="tr-TR" sz="2000" dirty="0" smtClean="0">
                <a:solidFill>
                  <a:srgbClr val="3333CC"/>
                </a:solidFill>
                <a:cs typeface="Times New Roman" charset="0"/>
              </a:rPr>
              <a:t>larlar. </a:t>
            </a:r>
          </a:p>
          <a:p>
            <a:pPr algn="just" eaLnBrk="1" hangingPunct="1">
              <a:buNone/>
            </a:pPr>
            <a:r>
              <a:rPr lang="tr-TR" sz="2000" dirty="0" smtClean="0"/>
              <a:t>Özel Sektörde Yüzde 3 Kamuda Y</a:t>
            </a:r>
            <a:r>
              <a:rPr lang="tr-TR" sz="2000" dirty="0" smtClean="0">
                <a:solidFill>
                  <a:schemeClr val="tx1"/>
                </a:solidFill>
                <a:latin typeface="+mn-lt"/>
                <a:ea typeface="+mn-ea"/>
                <a:cs typeface="+mn-cs"/>
              </a:rPr>
              <a:t>üzde dört engelli ve yüzde iki eski hükümlü işçiyi çalıştırmak zorundadır.</a:t>
            </a:r>
            <a:endParaRPr lang="tr-TR" sz="2400" dirty="0" smtClean="0">
              <a:solidFill>
                <a:srgbClr val="3333CC"/>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descr="Rectangle: Click to edit Master text styles&#10;Second level&#10;Third level&#10;Fourth level&#10;Fifth level"/>
          <p:cNvSpPr>
            <a:spLocks noGrp="1" noChangeArrowheads="1"/>
          </p:cNvSpPr>
          <p:nvPr>
            <p:ph/>
          </p:nvPr>
        </p:nvSpPr>
        <p:spPr/>
        <p:txBody>
          <a:bodyPr/>
          <a:lstStyle/>
          <a:p>
            <a:pPr algn="just" eaLnBrk="1" hangingPunct="1">
              <a:buFont typeface="Wingdings" pitchFamily="2" charset="2"/>
              <a:buNone/>
            </a:pPr>
            <a:endParaRPr lang="tr-TR" sz="2400" smtClean="0"/>
          </a:p>
          <a:p>
            <a:pPr algn="just" eaLnBrk="1" hangingPunct="1">
              <a:buFont typeface="Wingdings" pitchFamily="2" charset="2"/>
              <a:buNone/>
            </a:pPr>
            <a:endParaRPr lang="tr-TR" sz="2400" smtClean="0"/>
          </a:p>
          <a:p>
            <a:pPr algn="just" eaLnBrk="1" hangingPunct="1">
              <a:buFont typeface="Wingdings" pitchFamily="2" charset="2"/>
              <a:buNone/>
            </a:pPr>
            <a:endParaRPr lang="tr-TR" sz="2400" smtClean="0"/>
          </a:p>
          <a:p>
            <a:pPr algn="just" eaLnBrk="1" hangingPunct="1">
              <a:buFont typeface="Wingdings" pitchFamily="2" charset="2"/>
              <a:buNone/>
            </a:pPr>
            <a:r>
              <a:rPr lang="tr-TR" sz="2400" smtClean="0">
                <a:solidFill>
                  <a:srgbClr val="3333CC"/>
                </a:solidFill>
                <a:cs typeface="Times New Roman" charset="0"/>
              </a:rPr>
              <a:t>Bu kapsamda çalı</a:t>
            </a:r>
            <a:r>
              <a:rPr lang="tr-TR" sz="2400" smtClean="0">
                <a:solidFill>
                  <a:srgbClr val="3333CC"/>
                </a:solidFill>
              </a:rPr>
              <a:t>ş</a:t>
            </a:r>
            <a:r>
              <a:rPr lang="tr-TR" sz="2400" smtClean="0">
                <a:solidFill>
                  <a:srgbClr val="3333CC"/>
                </a:solidFill>
                <a:cs typeface="Times New Roman" charset="0"/>
              </a:rPr>
              <a:t>tırılacak i</a:t>
            </a:r>
            <a:r>
              <a:rPr lang="tr-TR" sz="2400" smtClean="0">
                <a:solidFill>
                  <a:srgbClr val="3333CC"/>
                </a:solidFill>
              </a:rPr>
              <a:t>ş</a:t>
            </a:r>
            <a:r>
              <a:rPr lang="tr-TR" sz="2400" smtClean="0">
                <a:solidFill>
                  <a:srgbClr val="3333CC"/>
                </a:solidFill>
                <a:cs typeface="Times New Roman" charset="0"/>
              </a:rPr>
              <a:t>çilerin nitelikleri, hangi</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İ</a:t>
            </a:r>
            <a:r>
              <a:rPr lang="tr-TR" sz="2400" smtClean="0">
                <a:solidFill>
                  <a:srgbClr val="3333CC"/>
                </a:solidFill>
              </a:rPr>
              <a:t>ş</a:t>
            </a:r>
            <a:r>
              <a:rPr lang="tr-TR" sz="2400" smtClean="0">
                <a:solidFill>
                  <a:srgbClr val="3333CC"/>
                </a:solidFill>
                <a:cs typeface="Times New Roman" charset="0"/>
              </a:rPr>
              <a:t>lerde</a:t>
            </a:r>
            <a:r>
              <a:rPr lang="tr-TR" sz="2400" smtClean="0">
                <a:solidFill>
                  <a:srgbClr val="3333CC"/>
                </a:solidFill>
              </a:rPr>
              <a:t> </a:t>
            </a:r>
            <a:r>
              <a:rPr lang="tr-TR" sz="2400" smtClean="0">
                <a:solidFill>
                  <a:srgbClr val="3333CC"/>
                </a:solidFill>
                <a:cs typeface="Times New Roman" charset="0"/>
              </a:rPr>
              <a:t>çal</a:t>
            </a:r>
            <a:r>
              <a:rPr lang="tr-TR" sz="2400" smtClean="0">
                <a:solidFill>
                  <a:srgbClr val="3333CC"/>
                </a:solidFill>
              </a:rPr>
              <a:t>ış</a:t>
            </a:r>
            <a:r>
              <a:rPr lang="tr-TR" sz="2400" smtClean="0">
                <a:solidFill>
                  <a:srgbClr val="3333CC"/>
                </a:solidFill>
                <a:cs typeface="Times New Roman" charset="0"/>
              </a:rPr>
              <a:t>t</a:t>
            </a:r>
            <a:r>
              <a:rPr lang="tr-TR" sz="2400" smtClean="0">
                <a:solidFill>
                  <a:srgbClr val="3333CC"/>
                </a:solidFill>
              </a:rPr>
              <a:t>ı</a:t>
            </a:r>
            <a:r>
              <a:rPr lang="tr-TR" sz="2400" smtClean="0">
                <a:solidFill>
                  <a:srgbClr val="3333CC"/>
                </a:solidFill>
                <a:cs typeface="Times New Roman" charset="0"/>
              </a:rPr>
              <a:t>r</a:t>
            </a:r>
            <a:r>
              <a:rPr lang="tr-TR" sz="2400" smtClean="0">
                <a:solidFill>
                  <a:srgbClr val="3333CC"/>
                </a:solidFill>
              </a:rPr>
              <a:t>ı</a:t>
            </a:r>
            <a:r>
              <a:rPr lang="tr-TR" sz="2400" smtClean="0">
                <a:solidFill>
                  <a:srgbClr val="3333CC"/>
                </a:solidFill>
                <a:cs typeface="Times New Roman" charset="0"/>
              </a:rPr>
              <a:t>labilecekleri, bunların i</a:t>
            </a:r>
            <a:r>
              <a:rPr lang="tr-TR" sz="2400" smtClean="0">
                <a:solidFill>
                  <a:srgbClr val="3333CC"/>
                </a:solidFill>
              </a:rPr>
              <a:t>ş</a:t>
            </a:r>
            <a:r>
              <a:rPr lang="tr-TR" sz="2400" smtClean="0">
                <a:solidFill>
                  <a:srgbClr val="3333CC"/>
                </a:solidFill>
                <a:cs typeface="Times New Roman" charset="0"/>
              </a:rPr>
              <a:t>yerlerinde genel</a:t>
            </a:r>
            <a:endParaRPr lang="tr-TR" sz="2400" smtClean="0">
              <a:solidFill>
                <a:srgbClr val="3333CC"/>
              </a:solidFill>
            </a:endParaRPr>
          </a:p>
          <a:p>
            <a:pPr algn="just" eaLnBrk="1" hangingPunct="1">
              <a:buFont typeface="Wingdings" pitchFamily="2" charset="2"/>
              <a:buNone/>
            </a:pPr>
            <a:r>
              <a:rPr lang="tr-TR" sz="2400" smtClean="0">
                <a:solidFill>
                  <a:srgbClr val="3333CC"/>
                </a:solidFill>
              </a:rPr>
              <a:t>h</a:t>
            </a:r>
            <a:r>
              <a:rPr lang="tr-TR" sz="2400" smtClean="0">
                <a:solidFill>
                  <a:srgbClr val="3333CC"/>
                </a:solidFill>
                <a:cs typeface="Times New Roman" charset="0"/>
              </a:rPr>
              <a:t>ükümler</a:t>
            </a:r>
            <a:r>
              <a:rPr lang="tr-TR" sz="2400" smtClean="0">
                <a:solidFill>
                  <a:srgbClr val="3333CC"/>
                </a:solidFill>
              </a:rPr>
              <a:t> </a:t>
            </a:r>
            <a:r>
              <a:rPr lang="tr-TR" sz="2400" smtClean="0">
                <a:solidFill>
                  <a:srgbClr val="3333CC"/>
                </a:solidFill>
                <a:cs typeface="Times New Roman" charset="0"/>
              </a:rPr>
              <a:t>d</a:t>
            </a:r>
            <a:r>
              <a:rPr lang="tr-TR" sz="2400" smtClean="0">
                <a:solidFill>
                  <a:srgbClr val="3333CC"/>
                </a:solidFill>
              </a:rPr>
              <a:t>ışı</a:t>
            </a:r>
            <a:r>
              <a:rPr lang="tr-TR" sz="2400" smtClean="0">
                <a:solidFill>
                  <a:srgbClr val="3333CC"/>
                </a:solidFill>
                <a:cs typeface="Times New Roman" charset="0"/>
              </a:rPr>
              <a:t>nda ba</a:t>
            </a:r>
            <a:r>
              <a:rPr lang="tr-TR" sz="2400" smtClean="0">
                <a:solidFill>
                  <a:srgbClr val="3333CC"/>
                </a:solidFill>
              </a:rPr>
              <a:t>ğ</a:t>
            </a:r>
            <a:r>
              <a:rPr lang="tr-TR" sz="2400" smtClean="0">
                <a:solidFill>
                  <a:srgbClr val="3333CC"/>
                </a:solidFill>
                <a:cs typeface="Times New Roman" charset="0"/>
              </a:rPr>
              <a:t>lı olacakları özel çal</a:t>
            </a:r>
            <a:r>
              <a:rPr lang="tr-TR" sz="2400" smtClean="0">
                <a:solidFill>
                  <a:srgbClr val="3333CC"/>
                </a:solidFill>
              </a:rPr>
              <a:t>ış</a:t>
            </a:r>
            <a:r>
              <a:rPr lang="tr-TR" sz="2400" smtClean="0">
                <a:solidFill>
                  <a:srgbClr val="3333CC"/>
                </a:solidFill>
                <a:cs typeface="Times New Roman" charset="0"/>
              </a:rPr>
              <a:t>ma ile mesleğe</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yöneltilmeleri, mesleki yönden i</a:t>
            </a:r>
            <a:r>
              <a:rPr lang="tr-TR" sz="2400" smtClean="0">
                <a:solidFill>
                  <a:srgbClr val="3333CC"/>
                </a:solidFill>
              </a:rPr>
              <a:t>ş</a:t>
            </a:r>
            <a:r>
              <a:rPr lang="tr-TR" sz="2400" smtClean="0">
                <a:solidFill>
                  <a:srgbClr val="3333CC"/>
                </a:solidFill>
                <a:cs typeface="Times New Roman" charset="0"/>
              </a:rPr>
              <a:t>verence nasıl i</a:t>
            </a:r>
            <a:r>
              <a:rPr lang="tr-TR" sz="2400" smtClean="0">
                <a:solidFill>
                  <a:srgbClr val="3333CC"/>
                </a:solidFill>
              </a:rPr>
              <a:t>ş</a:t>
            </a:r>
            <a:r>
              <a:rPr lang="tr-TR" sz="2400" smtClean="0">
                <a:solidFill>
                  <a:srgbClr val="3333CC"/>
                </a:solidFill>
                <a:cs typeface="Times New Roman" charset="0"/>
              </a:rPr>
              <a:t>e</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alınacakları, Adalet Bakanlığı ile Çalışma ve Sosyal</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Güvenlik Bakanlığınca birlikte çıkarılacak  yönetmelikle</a:t>
            </a:r>
            <a:endParaRPr lang="tr-TR" sz="2400" smtClean="0">
              <a:solidFill>
                <a:srgbClr val="3333CC"/>
              </a:solidFill>
            </a:endParaRPr>
          </a:p>
          <a:p>
            <a:pPr algn="just" eaLnBrk="1" hangingPunct="1">
              <a:buFont typeface="Wingdings" pitchFamily="2" charset="2"/>
              <a:buNone/>
            </a:pPr>
            <a:r>
              <a:rPr lang="tr-TR" sz="2400" smtClean="0">
                <a:solidFill>
                  <a:srgbClr val="3333CC"/>
                </a:solidFill>
                <a:cs typeface="Times New Roman" charset="0"/>
              </a:rPr>
              <a:t>düzenlenir.             </a:t>
            </a:r>
          </a:p>
          <a:p>
            <a:pPr eaLnBrk="1" hangingPunct="1">
              <a:buFont typeface="Wingdings" pitchFamily="2" charset="2"/>
              <a:buNone/>
            </a:pPr>
            <a:endParaRPr lang="en-US" smtClean="0">
              <a:solidFill>
                <a:srgbClr val="3333CC"/>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descr="Rectangle: Click to edit Master text styles&#10;Second level&#10;Third level&#10;Fourth level&#10;Fifth level"/>
          <p:cNvSpPr>
            <a:spLocks noGrp="1" noChangeArrowheads="1"/>
          </p:cNvSpPr>
          <p:nvPr>
            <p:ph/>
          </p:nvPr>
        </p:nvSpPr>
        <p:spPr>
          <a:xfrm>
            <a:off x="609600" y="381000"/>
            <a:ext cx="8001000" cy="5715000"/>
          </a:xfrm>
        </p:spPr>
        <p:txBody>
          <a:bodyPr/>
          <a:lstStyle/>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Belirtilen Oranlarda Sakat, Eski </a:t>
            </a:r>
          </a:p>
          <a:p>
            <a:pPr eaLnBrk="1" hangingPunct="1">
              <a:buFont typeface="Wingdings" pitchFamily="2" charset="2"/>
              <a:buNone/>
            </a:pPr>
            <a:r>
              <a:rPr lang="tr-TR" b="1" dirty="0" smtClean="0">
                <a:solidFill>
                  <a:srgbClr val="3333CC"/>
                </a:solidFill>
              </a:rPr>
              <a:t>Hükümlü ve Terör Mağduru</a:t>
            </a:r>
          </a:p>
          <a:p>
            <a:pPr eaLnBrk="1" hangingPunct="1">
              <a:buFont typeface="Wingdings" pitchFamily="2" charset="2"/>
              <a:buNone/>
            </a:pPr>
            <a:r>
              <a:rPr lang="tr-TR" b="1" dirty="0" smtClean="0">
                <a:solidFill>
                  <a:srgbClr val="3333CC"/>
                </a:solidFill>
              </a:rPr>
              <a:t>Çalıştırılmadığı Takdirde Sonuçları</a:t>
            </a:r>
          </a:p>
          <a:p>
            <a:pPr eaLnBrk="1" hangingPunct="1">
              <a:buFont typeface="Wingdings" pitchFamily="2" charset="2"/>
              <a:buNone/>
            </a:pPr>
            <a:r>
              <a:rPr lang="tr-TR" b="1" dirty="0" smtClean="0">
                <a:solidFill>
                  <a:srgbClr val="3333CC"/>
                </a:solidFill>
              </a:rPr>
              <a:t>Ne Olur?</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r>
              <a:rPr lang="tr-TR" sz="2400" dirty="0" smtClean="0">
                <a:solidFill>
                  <a:srgbClr val="3333CC"/>
                </a:solidFill>
              </a:rPr>
              <a:t>Engelli ve eski hükümlü çalıştırmayan işveren veya </a:t>
            </a:r>
          </a:p>
          <a:p>
            <a:pPr eaLnBrk="1" hangingPunct="1">
              <a:buFont typeface="Wingdings" pitchFamily="2" charset="2"/>
              <a:buNone/>
            </a:pPr>
            <a:r>
              <a:rPr lang="tr-TR" sz="2400" dirty="0" smtClean="0">
                <a:solidFill>
                  <a:srgbClr val="3333CC"/>
                </a:solidFill>
              </a:rPr>
              <a:t>işveren vekiline çalıştırmadığı </a:t>
            </a:r>
            <a:r>
              <a:rPr lang="tr-TR" sz="2400" dirty="0" smtClean="0">
                <a:solidFill>
                  <a:schemeClr val="tx1"/>
                </a:solidFill>
                <a:latin typeface="+mn-lt"/>
                <a:ea typeface="+mn-ea"/>
                <a:cs typeface="+mn-cs"/>
              </a:rPr>
              <a:t>her engelli ve eski hükümlü ve çalıştırmadığı her ay için </a:t>
            </a:r>
            <a:r>
              <a:rPr lang="tr-TR" sz="2400" dirty="0" err="1" smtClean="0">
                <a:solidFill>
                  <a:schemeClr val="tx1"/>
                </a:solidFill>
                <a:latin typeface="+mn-lt"/>
                <a:ea typeface="+mn-ea"/>
                <a:cs typeface="+mn-cs"/>
              </a:rPr>
              <a:t>binyediyüz</a:t>
            </a:r>
            <a:r>
              <a:rPr lang="tr-TR" sz="2400" dirty="0" smtClean="0">
                <a:solidFill>
                  <a:schemeClr val="tx1"/>
                </a:solidFill>
                <a:latin typeface="+mn-lt"/>
                <a:ea typeface="+mn-ea"/>
                <a:cs typeface="+mn-cs"/>
              </a:rPr>
              <a:t> Türk Lirası idari para cezası verilir. Kamu kuruluşları da bu para cezasından hiçbir şekilde muaf tutulamaz.</a:t>
            </a:r>
            <a:endParaRPr lang="en-US" sz="2400" dirty="0" smtClean="0">
              <a:solidFill>
                <a:srgbClr val="3333CC"/>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228600"/>
            <a:ext cx="8229600" cy="1143000"/>
          </a:xfrm>
        </p:spPr>
        <p:txBody>
          <a:bodyPr/>
          <a:lstStyle/>
          <a:p>
            <a:pPr eaLnBrk="1" hangingPunct="1"/>
            <a:r>
              <a:rPr lang="tr-TR" dirty="0" smtClean="0">
                <a:solidFill>
                  <a:srgbClr val="FF3300"/>
                </a:solidFill>
              </a:rPr>
              <a:t>MADDE 38 </a:t>
            </a:r>
            <a:r>
              <a:rPr lang="tr-TR" dirty="0" smtClean="0"/>
              <a:t>Ücret </a:t>
            </a:r>
            <a:r>
              <a:rPr lang="tr-TR" dirty="0"/>
              <a:t>kesme </a:t>
            </a:r>
            <a:r>
              <a:rPr lang="tr-TR" dirty="0" smtClean="0"/>
              <a:t>cezası</a:t>
            </a:r>
            <a:endParaRPr lang="en-US" dirty="0" smtClean="0">
              <a:solidFill>
                <a:srgbClr val="FF3300"/>
              </a:solidFill>
            </a:endParaRPr>
          </a:p>
        </p:txBody>
      </p:sp>
      <p:sp>
        <p:nvSpPr>
          <p:cNvPr id="5325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None/>
            </a:pPr>
            <a:r>
              <a:rPr lang="tr-TR" sz="2000" dirty="0"/>
              <a:t>İşveren toplu sözleşme veya iş sözleşmelerinde gösterilmiş olan sebepler dışında işçiye ücret kesme cezası veremez. İşçi ücretlerinden ceza olarak yapılacak kesintilerin işçiye derhal sebepleriyle beraber bildirilmesi gerekir. İşçi ücretlerinden bu yolda yapılacak kesintiler bir ayda iki gündelikten veya parça başına yahut yapılan iş miktarına göre verilen ücretlerde işçinin iki günlük kazancından fazla olamaz.</a:t>
            </a:r>
            <a:endParaRPr lang="tr-TR" sz="2000" dirty="0" smtClean="0">
              <a:solidFill>
                <a:srgbClr val="3333CC"/>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41/63: Fazla Çalışma Ücreti/Çalışma Süresi</a:t>
            </a:r>
            <a:endParaRPr lang="en-US" smtClean="0">
              <a:solidFill>
                <a:srgbClr val="FF3300"/>
              </a:solidFill>
            </a:endParaRPr>
          </a:p>
        </p:txBody>
      </p:sp>
      <p:sp>
        <p:nvSpPr>
          <p:cNvPr id="5325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algn="just" eaLnBrk="1" hangingPunct="1">
              <a:buFont typeface="Wingdings" pitchFamily="2" charset="2"/>
              <a:buNone/>
            </a:pPr>
            <a:r>
              <a:rPr lang="tr-TR" sz="2800" b="1" dirty="0" smtClean="0">
                <a:solidFill>
                  <a:srgbClr val="3333CC"/>
                </a:solidFill>
              </a:rPr>
              <a:t>Hangi Durumlarda Fazla Mesai Ödenir?</a:t>
            </a:r>
          </a:p>
          <a:p>
            <a:pPr algn="just"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2000" dirty="0" smtClean="0">
              <a:solidFill>
                <a:srgbClr val="3333CC"/>
              </a:solidFill>
            </a:endParaRPr>
          </a:p>
        </p:txBody>
      </p:sp>
    </p:spTree>
    <p:extLst>
      <p:ext uri="{BB962C8B-B14F-4D97-AF65-F5344CB8AC3E}">
        <p14:creationId xmlns:p14="http://schemas.microsoft.com/office/powerpoint/2010/main" val="391483669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41/63: Fazla Çalışma Ücreti/Çalışma Süresi</a:t>
            </a:r>
            <a:endParaRPr lang="en-US" smtClean="0">
              <a:solidFill>
                <a:srgbClr val="FF3300"/>
              </a:solidFill>
            </a:endParaRPr>
          </a:p>
        </p:txBody>
      </p:sp>
      <p:sp>
        <p:nvSpPr>
          <p:cNvPr id="5325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algn="just" eaLnBrk="1" hangingPunct="1">
              <a:buFont typeface="Wingdings" pitchFamily="2" charset="2"/>
              <a:buNone/>
            </a:pPr>
            <a:r>
              <a:rPr lang="tr-TR" sz="2800" b="1" dirty="0" smtClean="0">
                <a:solidFill>
                  <a:srgbClr val="3333CC"/>
                </a:solidFill>
              </a:rPr>
              <a:t>Hangi Durumlarda Fazla Mesai Ödenir?</a:t>
            </a:r>
          </a:p>
          <a:p>
            <a:pPr algn="just" eaLnBrk="1" hangingPunct="1">
              <a:buFont typeface="Wingdings" pitchFamily="2" charset="2"/>
              <a:buNone/>
            </a:pP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Ülkenin genel yararlar</a:t>
            </a:r>
            <a:r>
              <a:rPr lang="tr-TR" sz="2000" dirty="0" smtClean="0">
                <a:solidFill>
                  <a:srgbClr val="3333CC"/>
                </a:solidFill>
              </a:rPr>
              <a:t>ı</a:t>
            </a:r>
            <a:r>
              <a:rPr lang="tr-TR" sz="2000" dirty="0" smtClean="0">
                <a:solidFill>
                  <a:srgbClr val="3333CC"/>
                </a:solidFill>
                <a:cs typeface="Times New Roman" charset="0"/>
              </a:rPr>
              <a:t> yahut i</a:t>
            </a:r>
            <a:r>
              <a:rPr lang="tr-TR" sz="2000" dirty="0" smtClean="0">
                <a:solidFill>
                  <a:srgbClr val="3333CC"/>
                </a:solidFill>
              </a:rPr>
              <a:t>ş</a:t>
            </a:r>
            <a:r>
              <a:rPr lang="tr-TR" sz="2000" dirty="0" smtClean="0">
                <a:solidFill>
                  <a:srgbClr val="3333CC"/>
                </a:solidFill>
                <a:cs typeface="Times New Roman" charset="0"/>
              </a:rPr>
              <a:t>in niteli</a:t>
            </a:r>
            <a:r>
              <a:rPr lang="tr-TR" sz="2000" dirty="0" smtClean="0">
                <a:solidFill>
                  <a:srgbClr val="3333CC"/>
                </a:solidFill>
              </a:rPr>
              <a:t>ği</a:t>
            </a:r>
            <a:r>
              <a:rPr lang="tr-TR" sz="2000" dirty="0" smtClean="0">
                <a:solidFill>
                  <a:srgbClr val="3333CC"/>
                </a:solidFill>
                <a:cs typeface="Times New Roman" charset="0"/>
              </a:rPr>
              <a:t> veya üretimin art</a:t>
            </a:r>
            <a:r>
              <a:rPr lang="tr-TR" sz="2000" dirty="0" smtClean="0">
                <a:solidFill>
                  <a:srgbClr val="3333CC"/>
                </a:solidFill>
              </a:rPr>
              <a:t>ı</a:t>
            </a:r>
            <a:r>
              <a:rPr lang="tr-TR" sz="2000" dirty="0" smtClean="0">
                <a:solidFill>
                  <a:srgbClr val="3333CC"/>
                </a:solidFill>
                <a:cs typeface="Times New Roman" charset="0"/>
              </a:rPr>
              <a:t>r</a:t>
            </a:r>
            <a:r>
              <a:rPr lang="tr-TR" sz="2000" dirty="0" smtClean="0">
                <a:solidFill>
                  <a:srgbClr val="3333CC"/>
                </a:solidFill>
              </a:rPr>
              <a:t>ı</a:t>
            </a:r>
            <a:r>
              <a:rPr lang="tr-TR" sz="2000" dirty="0" smtClean="0">
                <a:solidFill>
                  <a:srgbClr val="3333CC"/>
                </a:solidFill>
                <a:cs typeface="Times New Roman" charset="0"/>
              </a:rPr>
              <a:t>lması</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gibi nedenlerle fazla çalışma yapılabilir. Fazla çal</a:t>
            </a:r>
            <a:r>
              <a:rPr lang="tr-TR" sz="2000" dirty="0" smtClean="0">
                <a:solidFill>
                  <a:srgbClr val="3333CC"/>
                </a:solidFill>
              </a:rPr>
              <a:t>ış</a:t>
            </a:r>
            <a:r>
              <a:rPr lang="tr-TR" sz="2000" dirty="0" smtClean="0">
                <a:solidFill>
                  <a:srgbClr val="3333CC"/>
                </a:solidFill>
                <a:cs typeface="Times New Roman" charset="0"/>
              </a:rPr>
              <a:t>ma, Kanunda</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yaz</a:t>
            </a:r>
            <a:r>
              <a:rPr lang="tr-TR" sz="2000" dirty="0" smtClean="0">
                <a:solidFill>
                  <a:srgbClr val="3333CC"/>
                </a:solidFill>
              </a:rPr>
              <a:t>ı</a:t>
            </a:r>
            <a:r>
              <a:rPr lang="tr-TR" sz="2000" dirty="0" smtClean="0">
                <a:solidFill>
                  <a:srgbClr val="3333CC"/>
                </a:solidFill>
                <a:cs typeface="Times New Roman" charset="0"/>
              </a:rPr>
              <a:t>l</a:t>
            </a:r>
            <a:r>
              <a:rPr lang="tr-TR" sz="2000" dirty="0" smtClean="0">
                <a:solidFill>
                  <a:srgbClr val="3333CC"/>
                </a:solidFill>
              </a:rPr>
              <a:t>ı</a:t>
            </a:r>
            <a:r>
              <a:rPr lang="tr-TR" sz="2000" dirty="0" smtClean="0">
                <a:solidFill>
                  <a:srgbClr val="3333CC"/>
                </a:solidFill>
                <a:cs typeface="Times New Roman" charset="0"/>
              </a:rPr>
              <a:t> ko</a:t>
            </a:r>
            <a:r>
              <a:rPr lang="tr-TR" sz="2000" dirty="0" smtClean="0">
                <a:solidFill>
                  <a:srgbClr val="3333CC"/>
                </a:solidFill>
              </a:rPr>
              <a:t>ş</a:t>
            </a:r>
            <a:r>
              <a:rPr lang="tr-TR" sz="2000" dirty="0" smtClean="0">
                <a:solidFill>
                  <a:srgbClr val="3333CC"/>
                </a:solidFill>
                <a:cs typeface="Times New Roman" charset="0"/>
              </a:rPr>
              <a:t>ullar çerçevesinde, haftal</a:t>
            </a:r>
            <a:r>
              <a:rPr lang="tr-TR" sz="2000" dirty="0" smtClean="0">
                <a:solidFill>
                  <a:srgbClr val="3333CC"/>
                </a:solidFill>
              </a:rPr>
              <a:t>ı</a:t>
            </a:r>
            <a:r>
              <a:rPr lang="tr-TR" sz="2000" dirty="0" smtClean="0">
                <a:solidFill>
                  <a:srgbClr val="3333CC"/>
                </a:solidFill>
                <a:cs typeface="Times New Roman" charset="0"/>
              </a:rPr>
              <a:t>k</a:t>
            </a:r>
            <a:r>
              <a:rPr lang="tr-TR" sz="2000" dirty="0" smtClean="0">
                <a:solidFill>
                  <a:srgbClr val="3333CC"/>
                </a:solidFill>
              </a:rPr>
              <a:t> </a:t>
            </a:r>
            <a:r>
              <a:rPr lang="tr-TR" sz="2000" dirty="0" err="1" smtClean="0">
                <a:solidFill>
                  <a:srgbClr val="3333CC"/>
                </a:solidFill>
                <a:cs typeface="Times New Roman" charset="0"/>
              </a:rPr>
              <a:t>k</a:t>
            </a:r>
            <a:r>
              <a:rPr lang="tr-TR" sz="2000" dirty="0" err="1" smtClean="0">
                <a:solidFill>
                  <a:srgbClr val="3333CC"/>
                </a:solidFill>
              </a:rPr>
              <a:t>ı</a:t>
            </a:r>
            <a:r>
              <a:rPr lang="tr-TR" sz="2000" dirty="0" err="1" smtClean="0">
                <a:solidFill>
                  <a:srgbClr val="3333CC"/>
                </a:solidFill>
                <a:cs typeface="Times New Roman" charset="0"/>
              </a:rPr>
              <a:t>rkbe</a:t>
            </a:r>
            <a:r>
              <a:rPr lang="tr-TR" sz="2000" dirty="0" err="1" smtClean="0">
                <a:solidFill>
                  <a:srgbClr val="3333CC"/>
                </a:solidFill>
              </a:rPr>
              <a:t>ş</a:t>
            </a:r>
            <a:r>
              <a:rPr lang="tr-TR" sz="2000" dirty="0" smtClean="0">
                <a:solidFill>
                  <a:srgbClr val="3333CC"/>
                </a:solidFill>
                <a:cs typeface="Times New Roman" charset="0"/>
              </a:rPr>
              <a:t> saati a</a:t>
            </a:r>
            <a:r>
              <a:rPr lang="tr-TR" sz="2000" dirty="0" smtClean="0">
                <a:solidFill>
                  <a:srgbClr val="3333CC"/>
                </a:solidFill>
              </a:rPr>
              <a:t>ş</a:t>
            </a:r>
            <a:r>
              <a:rPr lang="tr-TR" sz="2000" dirty="0" smtClean="0">
                <a:solidFill>
                  <a:srgbClr val="3333CC"/>
                </a:solidFill>
                <a:cs typeface="Times New Roman" charset="0"/>
              </a:rPr>
              <a:t>an</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çal</a:t>
            </a:r>
            <a:r>
              <a:rPr lang="tr-TR" sz="2000" dirty="0" smtClean="0">
                <a:solidFill>
                  <a:srgbClr val="3333CC"/>
                </a:solidFill>
              </a:rPr>
              <a:t>ış</a:t>
            </a:r>
            <a:r>
              <a:rPr lang="tr-TR" sz="2000" dirty="0" smtClean="0">
                <a:solidFill>
                  <a:srgbClr val="3333CC"/>
                </a:solidFill>
                <a:cs typeface="Times New Roman" charset="0"/>
              </a:rPr>
              <a:t>malardır. 63 üncü  madde hükmüne</a:t>
            </a:r>
            <a:r>
              <a:rPr lang="tr-TR" sz="2000" dirty="0" smtClean="0">
                <a:solidFill>
                  <a:srgbClr val="3333CC"/>
                </a:solidFill>
              </a:rPr>
              <a:t> </a:t>
            </a:r>
            <a:r>
              <a:rPr lang="tr-TR" sz="2000" dirty="0" smtClean="0">
                <a:solidFill>
                  <a:srgbClr val="3333CC"/>
                </a:solidFill>
                <a:cs typeface="Times New Roman" charset="0"/>
              </a:rPr>
              <a:t>göre denkle</a:t>
            </a:r>
            <a:r>
              <a:rPr lang="tr-TR" sz="2000" dirty="0" smtClean="0">
                <a:solidFill>
                  <a:srgbClr val="3333CC"/>
                </a:solidFill>
              </a:rPr>
              <a:t>ş</a:t>
            </a:r>
            <a:r>
              <a:rPr lang="tr-TR" sz="2000" dirty="0" smtClean="0">
                <a:solidFill>
                  <a:srgbClr val="3333CC"/>
                </a:solidFill>
                <a:cs typeface="Times New Roman" charset="0"/>
              </a:rPr>
              <a:t>tirme esasının</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uygulandı</a:t>
            </a:r>
            <a:r>
              <a:rPr lang="tr-TR" sz="2000" dirty="0" smtClean="0">
                <a:solidFill>
                  <a:srgbClr val="3333CC"/>
                </a:solidFill>
              </a:rPr>
              <a:t>ğı</a:t>
            </a:r>
            <a:r>
              <a:rPr lang="tr-TR" sz="2000" dirty="0" smtClean="0">
                <a:solidFill>
                  <a:srgbClr val="3333CC"/>
                </a:solidFill>
                <a:cs typeface="Times New Roman" charset="0"/>
              </a:rPr>
              <a:t> hallerde, i</a:t>
            </a:r>
            <a:r>
              <a:rPr lang="tr-TR" sz="2000" dirty="0" smtClean="0">
                <a:solidFill>
                  <a:srgbClr val="3333CC"/>
                </a:solidFill>
              </a:rPr>
              <a:t>ş</a:t>
            </a:r>
            <a:r>
              <a:rPr lang="tr-TR" sz="2000" dirty="0" smtClean="0">
                <a:solidFill>
                  <a:srgbClr val="3333CC"/>
                </a:solidFill>
                <a:cs typeface="Times New Roman" charset="0"/>
              </a:rPr>
              <a:t>çinin</a:t>
            </a:r>
            <a:r>
              <a:rPr lang="tr-TR" sz="2000" dirty="0" smtClean="0">
                <a:solidFill>
                  <a:srgbClr val="3333CC"/>
                </a:solidFill>
              </a:rPr>
              <a:t> </a:t>
            </a:r>
            <a:r>
              <a:rPr lang="tr-TR" sz="2000" dirty="0" smtClean="0">
                <a:solidFill>
                  <a:srgbClr val="3333CC"/>
                </a:solidFill>
                <a:cs typeface="Times New Roman" charset="0"/>
              </a:rPr>
              <a:t>haftal</a:t>
            </a:r>
            <a:r>
              <a:rPr lang="tr-TR" sz="2000" dirty="0" smtClean="0">
                <a:solidFill>
                  <a:srgbClr val="3333CC"/>
                </a:solidFill>
              </a:rPr>
              <a:t>ı</a:t>
            </a:r>
            <a:r>
              <a:rPr lang="tr-TR" sz="2000" dirty="0" smtClean="0">
                <a:solidFill>
                  <a:srgbClr val="3333CC"/>
                </a:solidFill>
                <a:cs typeface="Times New Roman" charset="0"/>
              </a:rPr>
              <a:t>k ortalama çal</a:t>
            </a:r>
            <a:r>
              <a:rPr lang="tr-TR" sz="2000" dirty="0" smtClean="0">
                <a:solidFill>
                  <a:srgbClr val="3333CC"/>
                </a:solidFill>
              </a:rPr>
              <a:t>ış</a:t>
            </a:r>
            <a:r>
              <a:rPr lang="tr-TR" sz="2000" dirty="0" smtClean="0">
                <a:solidFill>
                  <a:srgbClr val="3333CC"/>
                </a:solidFill>
                <a:cs typeface="Times New Roman" charset="0"/>
              </a:rPr>
              <a:t>ma süresi,</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normal haftalık i</a:t>
            </a:r>
            <a:r>
              <a:rPr lang="tr-TR" sz="2000" dirty="0" smtClean="0">
                <a:solidFill>
                  <a:srgbClr val="3333CC"/>
                </a:solidFill>
              </a:rPr>
              <a:t>ş</a:t>
            </a:r>
            <a:r>
              <a:rPr lang="tr-TR" sz="2000" dirty="0" smtClean="0">
                <a:solidFill>
                  <a:srgbClr val="3333CC"/>
                </a:solidFill>
                <a:cs typeface="Times New Roman" charset="0"/>
              </a:rPr>
              <a:t> süresini</a:t>
            </a:r>
            <a:r>
              <a:rPr lang="tr-TR" sz="2000" dirty="0" smtClean="0">
                <a:solidFill>
                  <a:srgbClr val="3333CC"/>
                </a:solidFill>
              </a:rPr>
              <a:t> </a:t>
            </a:r>
            <a:r>
              <a:rPr lang="tr-TR" sz="2000" dirty="0" smtClean="0">
                <a:solidFill>
                  <a:srgbClr val="3333CC"/>
                </a:solidFill>
                <a:cs typeface="Times New Roman" charset="0"/>
              </a:rPr>
              <a:t>a</a:t>
            </a:r>
            <a:r>
              <a:rPr lang="tr-TR" sz="2000" dirty="0" smtClean="0">
                <a:solidFill>
                  <a:srgbClr val="3333CC"/>
                </a:solidFill>
              </a:rPr>
              <a:t>ş</a:t>
            </a:r>
            <a:r>
              <a:rPr lang="tr-TR" sz="2000" dirty="0" smtClean="0">
                <a:solidFill>
                  <a:srgbClr val="3333CC"/>
                </a:solidFill>
                <a:cs typeface="Times New Roman" charset="0"/>
              </a:rPr>
              <a:t>mamak ko</a:t>
            </a:r>
            <a:r>
              <a:rPr lang="tr-TR" sz="2000" dirty="0" smtClean="0">
                <a:solidFill>
                  <a:srgbClr val="3333CC"/>
                </a:solidFill>
              </a:rPr>
              <a:t>ş</a:t>
            </a:r>
            <a:r>
              <a:rPr lang="tr-TR" sz="2000" dirty="0" smtClean="0">
                <a:solidFill>
                  <a:srgbClr val="3333CC"/>
                </a:solidFill>
                <a:cs typeface="Times New Roman" charset="0"/>
              </a:rPr>
              <a:t>ulu ile, baz</a:t>
            </a:r>
            <a:r>
              <a:rPr lang="tr-TR" sz="2000" dirty="0" smtClean="0">
                <a:solidFill>
                  <a:srgbClr val="3333CC"/>
                </a:solidFill>
              </a:rPr>
              <a:t>ı</a:t>
            </a:r>
            <a:r>
              <a:rPr lang="tr-TR" sz="2000" dirty="0" smtClean="0">
                <a:solidFill>
                  <a:srgbClr val="3333CC"/>
                </a:solidFill>
                <a:cs typeface="Times New Roman" charset="0"/>
              </a:rPr>
              <a:t> haftalarda</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toplam </a:t>
            </a:r>
            <a:r>
              <a:rPr lang="tr-TR" sz="2000" dirty="0" err="1" smtClean="0">
                <a:solidFill>
                  <a:srgbClr val="3333CC"/>
                </a:solidFill>
                <a:cs typeface="Times New Roman" charset="0"/>
              </a:rPr>
              <a:t>kırkbe</a:t>
            </a:r>
            <a:r>
              <a:rPr lang="tr-TR" sz="2000" dirty="0" err="1" smtClean="0">
                <a:solidFill>
                  <a:srgbClr val="3333CC"/>
                </a:solidFill>
              </a:rPr>
              <a:t>ş</a:t>
            </a:r>
            <a:r>
              <a:rPr lang="tr-TR" sz="2000" dirty="0" smtClean="0">
                <a:solidFill>
                  <a:srgbClr val="3333CC"/>
                </a:solidFill>
                <a:cs typeface="Times New Roman" charset="0"/>
              </a:rPr>
              <a:t> saati</a:t>
            </a:r>
            <a:r>
              <a:rPr lang="tr-TR" sz="2000" dirty="0" smtClean="0">
                <a:solidFill>
                  <a:srgbClr val="3333CC"/>
                </a:solidFill>
              </a:rPr>
              <a:t> </a:t>
            </a:r>
            <a:r>
              <a:rPr lang="tr-TR" sz="2000" dirty="0" smtClean="0">
                <a:solidFill>
                  <a:srgbClr val="3333CC"/>
                </a:solidFill>
                <a:cs typeface="Times New Roman" charset="0"/>
              </a:rPr>
              <a:t>a</a:t>
            </a:r>
            <a:r>
              <a:rPr lang="tr-TR" sz="2000" dirty="0" smtClean="0">
                <a:solidFill>
                  <a:srgbClr val="3333CC"/>
                </a:solidFill>
              </a:rPr>
              <a:t>ş</a:t>
            </a:r>
            <a:r>
              <a:rPr lang="tr-TR" sz="2000" dirty="0" smtClean="0">
                <a:solidFill>
                  <a:srgbClr val="3333CC"/>
                </a:solidFill>
                <a:cs typeface="Times New Roman" charset="0"/>
              </a:rPr>
              <a:t>sa dahi bu çal</a:t>
            </a:r>
            <a:r>
              <a:rPr lang="tr-TR" sz="2000" dirty="0" smtClean="0">
                <a:solidFill>
                  <a:srgbClr val="3333CC"/>
                </a:solidFill>
              </a:rPr>
              <a:t>ış</a:t>
            </a:r>
            <a:r>
              <a:rPr lang="tr-TR" sz="2000" dirty="0" smtClean="0">
                <a:solidFill>
                  <a:srgbClr val="3333CC"/>
                </a:solidFill>
                <a:cs typeface="Times New Roman" charset="0"/>
              </a:rPr>
              <a:t>malar fazla çal</a:t>
            </a:r>
            <a:r>
              <a:rPr lang="tr-TR" sz="2000" dirty="0" smtClean="0">
                <a:solidFill>
                  <a:srgbClr val="3333CC"/>
                </a:solidFill>
              </a:rPr>
              <a:t>ış</a:t>
            </a:r>
            <a:r>
              <a:rPr lang="tr-TR" sz="2000" dirty="0" smtClean="0">
                <a:solidFill>
                  <a:srgbClr val="3333CC"/>
                </a:solidFill>
                <a:cs typeface="Times New Roman" charset="0"/>
              </a:rPr>
              <a:t>ma say</a:t>
            </a:r>
            <a:r>
              <a:rPr lang="tr-TR" sz="2000" dirty="0" smtClean="0">
                <a:solidFill>
                  <a:srgbClr val="3333CC"/>
                </a:solidFill>
              </a:rPr>
              <a:t>ı</a:t>
            </a:r>
            <a:r>
              <a:rPr lang="tr-TR" sz="2000" dirty="0" smtClean="0">
                <a:solidFill>
                  <a:srgbClr val="3333CC"/>
                </a:solidFill>
                <a:cs typeface="Times New Roman" charset="0"/>
              </a:rPr>
              <a:t>lmaz.</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rPr>
              <a:t>Ancak günlük olarak ta 11 saati aşmama koşulu vardır.</a:t>
            </a:r>
          </a:p>
          <a:p>
            <a:pPr algn="just" eaLnBrk="1" hangingPunct="1">
              <a:buFont typeface="Wingdings" pitchFamily="2" charset="2"/>
              <a:buNone/>
            </a:pPr>
            <a:r>
              <a:rPr lang="tr-TR" sz="2000" dirty="0" smtClean="0">
                <a:solidFill>
                  <a:srgbClr val="3333CC"/>
                </a:solidFill>
                <a:cs typeface="Times New Roman" charset="0"/>
              </a:rPr>
              <a:t> </a:t>
            </a:r>
          </a:p>
          <a:p>
            <a:pPr algn="just" eaLnBrk="1" hangingPunct="1">
              <a:buFont typeface="Wingdings" pitchFamily="2" charset="2"/>
              <a:buNone/>
            </a:pPr>
            <a:r>
              <a:rPr lang="tr-TR" sz="2000" dirty="0" smtClean="0">
                <a:solidFill>
                  <a:srgbClr val="3333CC"/>
                </a:solidFill>
                <a:cs typeface="Times New Roman" charset="0"/>
              </a:rPr>
              <a:t>Her bir saat fazla çalışma için verilecek ücret normal çalışma</a:t>
            </a:r>
            <a:r>
              <a:rPr lang="tr-TR" sz="2000" dirty="0" smtClean="0">
                <a:solidFill>
                  <a:srgbClr val="3333CC"/>
                </a:solidFill>
              </a:rPr>
              <a:t> </a:t>
            </a:r>
          </a:p>
          <a:p>
            <a:pPr algn="just" eaLnBrk="1" hangingPunct="1">
              <a:buFont typeface="Wingdings" pitchFamily="2" charset="2"/>
              <a:buNone/>
            </a:pPr>
            <a:r>
              <a:rPr lang="tr-TR" sz="2000" dirty="0" smtClean="0">
                <a:solidFill>
                  <a:srgbClr val="3333CC"/>
                </a:solidFill>
                <a:cs typeface="Times New Roman" charset="0"/>
              </a:rPr>
              <a:t>ücretinin saat ba</a:t>
            </a:r>
            <a:r>
              <a:rPr lang="tr-TR" sz="2000" dirty="0" smtClean="0">
                <a:solidFill>
                  <a:srgbClr val="3333CC"/>
                </a:solidFill>
              </a:rPr>
              <a:t>şı</a:t>
            </a:r>
            <a:r>
              <a:rPr lang="tr-TR" sz="2000" dirty="0" smtClean="0">
                <a:solidFill>
                  <a:srgbClr val="3333CC"/>
                </a:solidFill>
                <a:cs typeface="Times New Roman" charset="0"/>
              </a:rPr>
              <a:t>na dü</a:t>
            </a:r>
            <a:r>
              <a:rPr lang="tr-TR" sz="2000" dirty="0" smtClean="0">
                <a:solidFill>
                  <a:srgbClr val="3333CC"/>
                </a:solidFill>
              </a:rPr>
              <a:t>ş</a:t>
            </a:r>
            <a:r>
              <a:rPr lang="tr-TR" sz="2000" dirty="0" smtClean="0">
                <a:solidFill>
                  <a:srgbClr val="3333CC"/>
                </a:solidFill>
                <a:cs typeface="Times New Roman" charset="0"/>
              </a:rPr>
              <a:t>en miktar</a:t>
            </a:r>
            <a:r>
              <a:rPr lang="tr-TR" sz="2000" dirty="0" smtClean="0">
                <a:solidFill>
                  <a:srgbClr val="3333CC"/>
                </a:solidFill>
              </a:rPr>
              <a:t>ı</a:t>
            </a:r>
            <a:r>
              <a:rPr lang="tr-TR" sz="2000" dirty="0" smtClean="0">
                <a:solidFill>
                  <a:srgbClr val="3333CC"/>
                </a:solidFill>
                <a:cs typeface="Times New Roman" charset="0"/>
              </a:rPr>
              <a:t>n</a:t>
            </a:r>
            <a:r>
              <a:rPr lang="tr-TR" sz="2000" dirty="0" smtClean="0">
                <a:solidFill>
                  <a:srgbClr val="3333CC"/>
                </a:solidFill>
              </a:rPr>
              <a:t>ı</a:t>
            </a:r>
            <a:r>
              <a:rPr lang="tr-TR" sz="2000" dirty="0" smtClean="0">
                <a:solidFill>
                  <a:srgbClr val="3333CC"/>
                </a:solidFill>
                <a:cs typeface="Times New Roman" charset="0"/>
              </a:rPr>
              <a:t>n yüzde elli</a:t>
            </a:r>
            <a:r>
              <a:rPr lang="tr-TR" sz="2000" dirty="0" smtClean="0">
                <a:solidFill>
                  <a:srgbClr val="3333CC"/>
                </a:solidFill>
              </a:rPr>
              <a:t> </a:t>
            </a:r>
            <a:r>
              <a:rPr lang="tr-TR" sz="2000" dirty="0" smtClean="0">
                <a:solidFill>
                  <a:srgbClr val="3333CC"/>
                </a:solidFill>
                <a:cs typeface="Times New Roman" charset="0"/>
              </a:rPr>
              <a:t>yükseltilmesi</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suretiyle ödenir. </a:t>
            </a:r>
          </a:p>
          <a:p>
            <a:pPr eaLnBrk="1" hangingPunct="1">
              <a:buFont typeface="Wingdings" pitchFamily="2" charset="2"/>
              <a:buNone/>
            </a:pPr>
            <a:endParaRPr lang="tr-TR" sz="2000" dirty="0" smtClean="0">
              <a:solidFill>
                <a:srgbClr val="3333CC"/>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descr="Rectangle: Click to edit Master text styles&#10;Second level&#10;Third level&#10;Fourth level&#10;Fifth level"/>
          <p:cNvSpPr>
            <a:spLocks noGrp="1" noChangeArrowheads="1"/>
          </p:cNvSpPr>
          <p:nvPr>
            <p:ph/>
          </p:nvPr>
        </p:nvSpPr>
        <p:spPr/>
        <p:txBody>
          <a:bodyPr/>
          <a:lstStyle/>
          <a:p>
            <a:pPr eaLnBrk="1" hangingPunct="1"/>
            <a:endParaRPr lang="tr-TR" dirty="0" smtClean="0"/>
          </a:p>
          <a:p>
            <a:pPr eaLnBrk="1" hangingPunct="1"/>
            <a:endParaRPr lang="tr-TR" dirty="0" smtClean="0"/>
          </a:p>
          <a:p>
            <a:pPr eaLnBrk="1" hangingPunct="1">
              <a:buFont typeface="Wingdings" pitchFamily="2" charset="2"/>
              <a:buNone/>
            </a:pPr>
            <a:endParaRPr lang="tr-TR" sz="2000" dirty="0" smtClean="0"/>
          </a:p>
          <a:p>
            <a:pPr eaLnBrk="1" hangingPunct="1">
              <a:buFont typeface="Wingdings" pitchFamily="2" charset="2"/>
              <a:buNone/>
            </a:pPr>
            <a:r>
              <a:rPr lang="tr-TR" sz="2000" dirty="0" smtClean="0">
                <a:solidFill>
                  <a:srgbClr val="3333CC"/>
                </a:solidFill>
                <a:cs typeface="Times New Roman" charset="0"/>
              </a:rPr>
              <a:t>Fazla çal</a:t>
            </a:r>
            <a:r>
              <a:rPr lang="tr-TR" sz="2000" dirty="0" smtClean="0">
                <a:solidFill>
                  <a:srgbClr val="3333CC"/>
                </a:solidFill>
              </a:rPr>
              <a:t>ış</a:t>
            </a:r>
            <a:r>
              <a:rPr lang="tr-TR" sz="2000" dirty="0" smtClean="0">
                <a:solidFill>
                  <a:srgbClr val="3333CC"/>
                </a:solidFill>
                <a:cs typeface="Times New Roman" charset="0"/>
              </a:rPr>
              <a:t>ma veya fazla sürelerle çal</a:t>
            </a:r>
            <a:r>
              <a:rPr lang="tr-TR" sz="2000" dirty="0" smtClean="0">
                <a:solidFill>
                  <a:srgbClr val="3333CC"/>
                </a:solidFill>
              </a:rPr>
              <a:t>ış</a:t>
            </a:r>
            <a:r>
              <a:rPr lang="tr-TR" sz="2000" dirty="0" smtClean="0">
                <a:solidFill>
                  <a:srgbClr val="3333CC"/>
                </a:solidFill>
                <a:cs typeface="Times New Roman" charset="0"/>
              </a:rPr>
              <a:t>ma yapan i</a:t>
            </a:r>
            <a:r>
              <a:rPr lang="tr-TR" sz="2000" dirty="0" smtClean="0">
                <a:solidFill>
                  <a:srgbClr val="3333CC"/>
                </a:solidFill>
              </a:rPr>
              <a:t>ş</a:t>
            </a:r>
            <a:r>
              <a:rPr lang="tr-TR" sz="2000" dirty="0" smtClean="0">
                <a:solidFill>
                  <a:srgbClr val="3333CC"/>
                </a:solidFill>
                <a:cs typeface="Times New Roman" charset="0"/>
              </a:rPr>
              <a:t>çi</a:t>
            </a:r>
            <a:r>
              <a:rPr lang="tr-TR" sz="2000" dirty="0" smtClean="0">
                <a:solidFill>
                  <a:srgbClr val="3333CC"/>
                </a:solidFill>
              </a:rPr>
              <a:t> </a:t>
            </a:r>
            <a:r>
              <a:rPr lang="tr-TR" sz="2000" dirty="0" smtClean="0">
                <a:solidFill>
                  <a:srgbClr val="3333CC"/>
                </a:solidFill>
                <a:cs typeface="Times New Roman" charset="0"/>
              </a:rPr>
              <a:t>isterse, bu</a:t>
            </a:r>
            <a:endParaRPr lang="tr-TR" sz="2000" dirty="0" smtClean="0">
              <a:solidFill>
                <a:srgbClr val="3333CC"/>
              </a:solidFill>
            </a:endParaRPr>
          </a:p>
          <a:p>
            <a:pPr eaLnBrk="1" hangingPunct="1">
              <a:buFont typeface="Wingdings" pitchFamily="2" charset="2"/>
              <a:buNone/>
            </a:pPr>
            <a:r>
              <a:rPr lang="tr-TR" sz="2000" dirty="0" smtClean="0">
                <a:solidFill>
                  <a:srgbClr val="3333CC"/>
                </a:solidFill>
                <a:cs typeface="Times New Roman" charset="0"/>
              </a:rPr>
              <a:t>çal</a:t>
            </a:r>
            <a:r>
              <a:rPr lang="tr-TR" sz="2000" dirty="0" smtClean="0">
                <a:solidFill>
                  <a:srgbClr val="3333CC"/>
                </a:solidFill>
              </a:rPr>
              <a:t>ış</a:t>
            </a:r>
            <a:r>
              <a:rPr lang="tr-TR" sz="2000" dirty="0" smtClean="0">
                <a:solidFill>
                  <a:srgbClr val="3333CC"/>
                </a:solidFill>
                <a:cs typeface="Times New Roman" charset="0"/>
              </a:rPr>
              <a:t>malar kar</a:t>
            </a:r>
            <a:r>
              <a:rPr lang="tr-TR" sz="2000" dirty="0" smtClean="0">
                <a:solidFill>
                  <a:srgbClr val="3333CC"/>
                </a:solidFill>
              </a:rPr>
              <a:t>şılığı</a:t>
            </a:r>
            <a:r>
              <a:rPr lang="tr-TR" sz="2000" dirty="0" smtClean="0">
                <a:solidFill>
                  <a:srgbClr val="3333CC"/>
                </a:solidFill>
                <a:cs typeface="Times New Roman" charset="0"/>
              </a:rPr>
              <a:t> zaml</a:t>
            </a:r>
            <a:r>
              <a:rPr lang="tr-TR" sz="2000" dirty="0" smtClean="0">
                <a:solidFill>
                  <a:srgbClr val="3333CC"/>
                </a:solidFill>
              </a:rPr>
              <a:t>ı</a:t>
            </a:r>
            <a:r>
              <a:rPr lang="tr-TR" sz="2000" dirty="0" smtClean="0">
                <a:solidFill>
                  <a:srgbClr val="3333CC"/>
                </a:solidFill>
                <a:cs typeface="Times New Roman" charset="0"/>
              </a:rPr>
              <a:t> ücret yerine, fazla</a:t>
            </a:r>
            <a:r>
              <a:rPr lang="tr-TR" sz="2000" dirty="0" smtClean="0">
                <a:solidFill>
                  <a:srgbClr val="3333CC"/>
                </a:solidFill>
              </a:rPr>
              <a:t> </a:t>
            </a:r>
            <a:r>
              <a:rPr lang="tr-TR" sz="2000" dirty="0" smtClean="0">
                <a:solidFill>
                  <a:srgbClr val="3333CC"/>
                </a:solidFill>
                <a:cs typeface="Times New Roman" charset="0"/>
              </a:rPr>
              <a:t>çal</a:t>
            </a:r>
            <a:r>
              <a:rPr lang="tr-TR" sz="2000" dirty="0" smtClean="0">
                <a:solidFill>
                  <a:srgbClr val="3333CC"/>
                </a:solidFill>
              </a:rPr>
              <a:t>ış</a:t>
            </a:r>
            <a:r>
              <a:rPr lang="tr-TR" sz="2000" dirty="0" smtClean="0">
                <a:solidFill>
                  <a:srgbClr val="3333CC"/>
                </a:solidFill>
                <a:cs typeface="Times New Roman" charset="0"/>
              </a:rPr>
              <a:t>t</a:t>
            </a:r>
            <a:r>
              <a:rPr lang="tr-TR" sz="2000" dirty="0" smtClean="0">
                <a:solidFill>
                  <a:srgbClr val="3333CC"/>
                </a:solidFill>
              </a:rPr>
              <a:t>ığı</a:t>
            </a:r>
            <a:r>
              <a:rPr lang="tr-TR" sz="2000" dirty="0" smtClean="0">
                <a:solidFill>
                  <a:srgbClr val="3333CC"/>
                </a:solidFill>
                <a:cs typeface="Times New Roman" charset="0"/>
              </a:rPr>
              <a:t> her saat</a:t>
            </a:r>
            <a:endParaRPr lang="tr-TR" sz="2000" dirty="0" smtClean="0">
              <a:solidFill>
                <a:srgbClr val="3333CC"/>
              </a:solidFill>
            </a:endParaRPr>
          </a:p>
          <a:p>
            <a:pPr eaLnBrk="1" hangingPunct="1">
              <a:buFont typeface="Wingdings" pitchFamily="2" charset="2"/>
              <a:buNone/>
            </a:pPr>
            <a:r>
              <a:rPr lang="tr-TR" sz="2000" dirty="0" smtClean="0">
                <a:solidFill>
                  <a:srgbClr val="3333CC"/>
                </a:solidFill>
                <a:cs typeface="Times New Roman" charset="0"/>
              </a:rPr>
              <a:t>kar</a:t>
            </a:r>
            <a:r>
              <a:rPr lang="tr-TR" sz="2000" dirty="0" smtClean="0">
                <a:solidFill>
                  <a:srgbClr val="3333CC"/>
                </a:solidFill>
              </a:rPr>
              <a:t>şılığı</a:t>
            </a:r>
            <a:r>
              <a:rPr lang="tr-TR" sz="2000" dirty="0" smtClean="0">
                <a:solidFill>
                  <a:srgbClr val="3333CC"/>
                </a:solidFill>
                <a:cs typeface="Times New Roman" charset="0"/>
              </a:rPr>
              <a:t>nda bir saat otuz dakikayı</a:t>
            </a:r>
            <a:r>
              <a:rPr lang="tr-TR" sz="2000" dirty="0" smtClean="0">
                <a:solidFill>
                  <a:srgbClr val="3333CC"/>
                </a:solidFill>
              </a:rPr>
              <a:t> serbest zaman olarak kullanabilir.</a:t>
            </a:r>
          </a:p>
          <a:p>
            <a:pPr eaLnBrk="1" hangingPunct="1">
              <a:buFont typeface="Wingdings" pitchFamily="2" charset="2"/>
              <a:buNone/>
            </a:pP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İ</a:t>
            </a:r>
            <a:r>
              <a:rPr lang="tr-TR" sz="2000" dirty="0" smtClean="0">
                <a:solidFill>
                  <a:srgbClr val="3333CC"/>
                </a:solidFill>
              </a:rPr>
              <a:t>ş</a:t>
            </a:r>
            <a:r>
              <a:rPr lang="tr-TR" sz="2000" dirty="0" smtClean="0">
                <a:solidFill>
                  <a:srgbClr val="3333CC"/>
                </a:solidFill>
                <a:cs typeface="Times New Roman" charset="0"/>
              </a:rPr>
              <a:t>çi hak ettiği serbest zaman</a:t>
            </a:r>
            <a:r>
              <a:rPr lang="tr-TR" sz="2000" dirty="0" smtClean="0">
                <a:solidFill>
                  <a:srgbClr val="3333CC"/>
                </a:solidFill>
              </a:rPr>
              <a:t>ı</a:t>
            </a:r>
            <a:r>
              <a:rPr lang="tr-TR" sz="2000" dirty="0" smtClean="0">
                <a:solidFill>
                  <a:srgbClr val="3333CC"/>
                </a:solidFill>
                <a:cs typeface="Times New Roman" charset="0"/>
              </a:rPr>
              <a:t> alt</a:t>
            </a:r>
            <a:r>
              <a:rPr lang="tr-TR" sz="2000" dirty="0" smtClean="0">
                <a:solidFill>
                  <a:srgbClr val="3333CC"/>
                </a:solidFill>
              </a:rPr>
              <a:t>ı</a:t>
            </a:r>
            <a:r>
              <a:rPr lang="tr-TR" sz="2000" dirty="0" smtClean="0">
                <a:solidFill>
                  <a:srgbClr val="3333CC"/>
                </a:solidFill>
                <a:cs typeface="Times New Roman" charset="0"/>
              </a:rPr>
              <a:t> ay zarf</a:t>
            </a:r>
            <a:r>
              <a:rPr lang="tr-TR" sz="2000" dirty="0" smtClean="0">
                <a:solidFill>
                  <a:srgbClr val="3333CC"/>
                </a:solidFill>
              </a:rPr>
              <a:t>ı</a:t>
            </a:r>
            <a:r>
              <a:rPr lang="tr-TR" sz="2000" dirty="0" smtClean="0">
                <a:solidFill>
                  <a:srgbClr val="3333CC"/>
                </a:solidFill>
                <a:cs typeface="Times New Roman" charset="0"/>
              </a:rPr>
              <a:t>nda, çal</a:t>
            </a:r>
            <a:r>
              <a:rPr lang="tr-TR" sz="2000" dirty="0" smtClean="0">
                <a:solidFill>
                  <a:srgbClr val="3333CC"/>
                </a:solidFill>
              </a:rPr>
              <a:t>ış</a:t>
            </a:r>
            <a:r>
              <a:rPr lang="tr-TR" sz="2000" dirty="0" smtClean="0">
                <a:solidFill>
                  <a:srgbClr val="3333CC"/>
                </a:solidFill>
                <a:cs typeface="Times New Roman" charset="0"/>
              </a:rPr>
              <a:t>ma</a:t>
            </a:r>
            <a:r>
              <a:rPr lang="tr-TR" sz="2000" dirty="0" smtClean="0">
                <a:solidFill>
                  <a:srgbClr val="3333CC"/>
                </a:solidFill>
              </a:rPr>
              <a:t> </a:t>
            </a:r>
            <a:r>
              <a:rPr lang="tr-TR" sz="2000" dirty="0" smtClean="0">
                <a:solidFill>
                  <a:srgbClr val="3333CC"/>
                </a:solidFill>
                <a:cs typeface="Times New Roman" charset="0"/>
              </a:rPr>
              <a:t>süreleri içinde</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ve ücretinde bir kesinti olmadan kullanır. </a:t>
            </a:r>
            <a:endParaRPr lang="tr-TR" sz="2000" dirty="0" smtClean="0">
              <a:solidFill>
                <a:srgbClr val="3333CC"/>
              </a:solidFill>
            </a:endParaRPr>
          </a:p>
          <a:p>
            <a:pPr algn="just" eaLnBrk="1" hangingPunct="1">
              <a:buFont typeface="Wingdings" pitchFamily="2" charset="2"/>
              <a:buNone/>
            </a:pP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Fazla saatlerle çal</a:t>
            </a:r>
            <a:r>
              <a:rPr lang="tr-TR" sz="2000" dirty="0" smtClean="0">
                <a:solidFill>
                  <a:srgbClr val="3333CC"/>
                </a:solidFill>
              </a:rPr>
              <a:t>ış</a:t>
            </a:r>
            <a:r>
              <a:rPr lang="tr-TR" sz="2000" dirty="0" smtClean="0">
                <a:solidFill>
                  <a:srgbClr val="3333CC"/>
                </a:solidFill>
                <a:cs typeface="Times New Roman" charset="0"/>
              </a:rPr>
              <a:t>mak için i</a:t>
            </a:r>
            <a:r>
              <a:rPr lang="tr-TR" sz="2000" dirty="0" smtClean="0">
                <a:solidFill>
                  <a:srgbClr val="3333CC"/>
                </a:solidFill>
              </a:rPr>
              <a:t>ş</a:t>
            </a:r>
            <a:r>
              <a:rPr lang="tr-TR" sz="2000" dirty="0" smtClean="0">
                <a:solidFill>
                  <a:srgbClr val="3333CC"/>
                </a:solidFill>
                <a:cs typeface="Times New Roman" charset="0"/>
              </a:rPr>
              <a:t>çinin onay</a:t>
            </a:r>
            <a:r>
              <a:rPr lang="tr-TR" sz="2000" dirty="0" smtClean="0">
                <a:solidFill>
                  <a:srgbClr val="3333CC"/>
                </a:solidFill>
              </a:rPr>
              <a:t>ı</a:t>
            </a:r>
            <a:r>
              <a:rPr lang="tr-TR" sz="2000" dirty="0" smtClean="0">
                <a:solidFill>
                  <a:srgbClr val="3333CC"/>
                </a:solidFill>
                <a:cs typeface="Times New Roman" charset="0"/>
              </a:rPr>
              <a:t>n</a:t>
            </a:r>
            <a:r>
              <a:rPr lang="tr-TR" sz="2000" dirty="0" smtClean="0">
                <a:solidFill>
                  <a:srgbClr val="3333CC"/>
                </a:solidFill>
              </a:rPr>
              <a:t>ı</a:t>
            </a:r>
            <a:r>
              <a:rPr lang="tr-TR" sz="2000" dirty="0" smtClean="0">
                <a:solidFill>
                  <a:srgbClr val="3333CC"/>
                </a:solidFill>
                <a:cs typeface="Times New Roman" charset="0"/>
              </a:rPr>
              <a:t>n al</a:t>
            </a:r>
            <a:r>
              <a:rPr lang="tr-TR" sz="2000" dirty="0" smtClean="0">
                <a:solidFill>
                  <a:srgbClr val="3333CC"/>
                </a:solidFill>
              </a:rPr>
              <a:t>ı</a:t>
            </a:r>
            <a:r>
              <a:rPr lang="tr-TR" sz="2000" dirty="0" smtClean="0">
                <a:solidFill>
                  <a:srgbClr val="3333CC"/>
                </a:solidFill>
                <a:cs typeface="Times New Roman" charset="0"/>
              </a:rPr>
              <a:t>nmas</a:t>
            </a:r>
            <a:r>
              <a:rPr lang="tr-TR" sz="2000" dirty="0" smtClean="0">
                <a:solidFill>
                  <a:srgbClr val="3333CC"/>
                </a:solidFill>
              </a:rPr>
              <a:t>ı</a:t>
            </a:r>
            <a:r>
              <a:rPr lang="tr-TR" sz="2000" dirty="0" smtClean="0">
                <a:solidFill>
                  <a:srgbClr val="3333CC"/>
                </a:solidFill>
                <a:cs typeface="Times New Roman" charset="0"/>
              </a:rPr>
              <a:t> gerekir. </a:t>
            </a:r>
          </a:p>
          <a:p>
            <a:pPr algn="just" eaLnBrk="1" hangingPunct="1">
              <a:buFont typeface="Wingdings" pitchFamily="2" charset="2"/>
              <a:buNone/>
            </a:pPr>
            <a:r>
              <a:rPr lang="tr-TR" sz="2000" dirty="0" smtClean="0">
                <a:cs typeface="Times New Roman" charset="0"/>
              </a:rPr>
              <a:t> </a:t>
            </a:r>
          </a:p>
          <a:p>
            <a:pPr algn="just" eaLnBrk="1" hangingPunct="1">
              <a:buFont typeface="Wingdings" pitchFamily="2" charset="2"/>
              <a:buNone/>
            </a:pPr>
            <a:endParaRPr lang="tr-TR" sz="2000" dirty="0" smtClean="0"/>
          </a:p>
          <a:p>
            <a:pPr eaLnBrk="1" hangingPunct="1">
              <a:buFont typeface="Wingdings" pitchFamily="2" charset="2"/>
              <a:buNone/>
            </a:pPr>
            <a:endParaRPr lang="en-US" sz="2400" dirty="0"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descr="Rectangle: Click to edit Master text styles&#10;Second level&#10;Third level&#10;Fourth level&#10;Fifth level"/>
          <p:cNvSpPr>
            <a:spLocks noGrp="1" noChangeArrowheads="1"/>
          </p:cNvSpPr>
          <p:nvPr>
            <p:ph/>
          </p:nvPr>
        </p:nvSpPr>
        <p:spPr/>
        <p:txBody>
          <a:bodyPr/>
          <a:lstStyle/>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endParaRPr lang="tr-TR" sz="2000" dirty="0" smtClean="0"/>
          </a:p>
          <a:p>
            <a:pPr algn="just" eaLnBrk="1" hangingPunct="1">
              <a:buFont typeface="Wingdings" pitchFamily="2" charset="2"/>
              <a:buNone/>
            </a:pPr>
            <a:r>
              <a:rPr lang="tr-TR" sz="2000" dirty="0" smtClean="0">
                <a:solidFill>
                  <a:srgbClr val="3333CC"/>
                </a:solidFill>
                <a:cs typeface="Times New Roman" charset="0"/>
              </a:rPr>
              <a:t>Fazla çal</a:t>
            </a:r>
            <a:r>
              <a:rPr lang="tr-TR" sz="2000" dirty="0" smtClean="0">
                <a:solidFill>
                  <a:srgbClr val="3333CC"/>
                </a:solidFill>
              </a:rPr>
              <a:t>ış</a:t>
            </a:r>
            <a:r>
              <a:rPr lang="tr-TR" sz="2000" dirty="0" smtClean="0">
                <a:solidFill>
                  <a:srgbClr val="3333CC"/>
                </a:solidFill>
                <a:cs typeface="Times New Roman" charset="0"/>
              </a:rPr>
              <a:t>ma süresinin toplam</a:t>
            </a:r>
            <a:r>
              <a:rPr lang="tr-TR" sz="2000" dirty="0" smtClean="0">
                <a:solidFill>
                  <a:srgbClr val="3333CC"/>
                </a:solidFill>
              </a:rPr>
              <a:t>ı</a:t>
            </a:r>
            <a:r>
              <a:rPr lang="tr-TR" sz="2000" dirty="0" smtClean="0">
                <a:solidFill>
                  <a:srgbClr val="3333CC"/>
                </a:solidFill>
                <a:cs typeface="Times New Roman" charset="0"/>
              </a:rPr>
              <a:t> bir y</a:t>
            </a:r>
            <a:r>
              <a:rPr lang="tr-TR" sz="2000" dirty="0" smtClean="0">
                <a:solidFill>
                  <a:srgbClr val="3333CC"/>
                </a:solidFill>
              </a:rPr>
              <a:t>ı</a:t>
            </a:r>
            <a:r>
              <a:rPr lang="tr-TR" sz="2000" dirty="0" smtClean="0">
                <a:solidFill>
                  <a:srgbClr val="3333CC"/>
                </a:solidFill>
                <a:cs typeface="Times New Roman" charset="0"/>
              </a:rPr>
              <a:t>lda </a:t>
            </a:r>
            <a:r>
              <a:rPr lang="tr-TR" sz="2000" dirty="0" err="1" smtClean="0">
                <a:solidFill>
                  <a:srgbClr val="3333CC"/>
                </a:solidFill>
                <a:cs typeface="Times New Roman" charset="0"/>
              </a:rPr>
              <a:t>ikiyüzyetmi</a:t>
            </a:r>
            <a:r>
              <a:rPr lang="tr-TR" sz="2000" dirty="0" err="1" smtClean="0">
                <a:solidFill>
                  <a:srgbClr val="3333CC"/>
                </a:solidFill>
              </a:rPr>
              <a:t>ş</a:t>
            </a:r>
            <a:r>
              <a:rPr lang="tr-TR" sz="2000" dirty="0" smtClean="0">
                <a:solidFill>
                  <a:srgbClr val="3333CC"/>
                </a:solidFill>
                <a:cs typeface="Times New Roman" charset="0"/>
              </a:rPr>
              <a:t> saatten fazla</a:t>
            </a:r>
            <a:endParaRPr lang="tr-TR" sz="2000" dirty="0" smtClean="0">
              <a:solidFill>
                <a:srgbClr val="3333CC"/>
              </a:solidFill>
            </a:endParaRPr>
          </a:p>
          <a:p>
            <a:pPr algn="just" eaLnBrk="1" hangingPunct="1">
              <a:buFont typeface="Wingdings" pitchFamily="2" charset="2"/>
              <a:buNone/>
            </a:pPr>
            <a:r>
              <a:rPr lang="tr-TR" sz="2000" dirty="0" smtClean="0">
                <a:solidFill>
                  <a:srgbClr val="3333CC"/>
                </a:solidFill>
                <a:cs typeface="Times New Roman" charset="0"/>
              </a:rPr>
              <a:t>olamaz.</a:t>
            </a:r>
          </a:p>
          <a:p>
            <a:pPr algn="just" eaLnBrk="1" hangingPunct="1">
              <a:buFont typeface="Wingdings" pitchFamily="2" charset="2"/>
              <a:buNone/>
            </a:pPr>
            <a:r>
              <a:rPr lang="tr-TR" sz="2400" dirty="0" smtClean="0">
                <a:solidFill>
                  <a:srgbClr val="3333CC"/>
                </a:solidFill>
                <a:cs typeface="Times New Roman" charset="0"/>
              </a:rPr>
              <a:t> </a:t>
            </a:r>
          </a:p>
          <a:p>
            <a:pPr algn="just" eaLnBrk="1" hangingPunct="1">
              <a:buFont typeface="Wingdings" pitchFamily="2" charset="2"/>
              <a:buNone/>
            </a:pPr>
            <a:r>
              <a:rPr lang="tr-TR" sz="2000" dirty="0" smtClean="0">
                <a:solidFill>
                  <a:srgbClr val="3333CC"/>
                </a:solidFill>
                <a:cs typeface="Times New Roman" charset="0"/>
              </a:rPr>
              <a:t>Fazla çal</a:t>
            </a:r>
            <a:r>
              <a:rPr lang="tr-TR" sz="2000" dirty="0" smtClean="0">
                <a:solidFill>
                  <a:srgbClr val="3333CC"/>
                </a:solidFill>
              </a:rPr>
              <a:t>ış</a:t>
            </a:r>
            <a:r>
              <a:rPr lang="tr-TR" sz="2000" dirty="0" smtClean="0">
                <a:solidFill>
                  <a:srgbClr val="3333CC"/>
                </a:solidFill>
                <a:cs typeface="Times New Roman" charset="0"/>
              </a:rPr>
              <a:t>ma ve fazla sürelerle çal</a:t>
            </a:r>
            <a:r>
              <a:rPr lang="tr-TR" sz="2000" dirty="0" smtClean="0">
                <a:solidFill>
                  <a:srgbClr val="3333CC"/>
                </a:solidFill>
              </a:rPr>
              <a:t>ış</a:t>
            </a:r>
            <a:r>
              <a:rPr lang="tr-TR" sz="2000" dirty="0" smtClean="0">
                <a:solidFill>
                  <a:srgbClr val="3333CC"/>
                </a:solidFill>
                <a:cs typeface="Times New Roman" charset="0"/>
              </a:rPr>
              <a:t>malar</a:t>
            </a:r>
            <a:r>
              <a:rPr lang="tr-TR" sz="2000" dirty="0" smtClean="0">
                <a:solidFill>
                  <a:srgbClr val="3333CC"/>
                </a:solidFill>
              </a:rPr>
              <a:t>ı</a:t>
            </a:r>
            <a:r>
              <a:rPr lang="tr-TR" sz="2000" dirty="0" smtClean="0">
                <a:solidFill>
                  <a:srgbClr val="3333CC"/>
                </a:solidFill>
                <a:cs typeface="Times New Roman" charset="0"/>
              </a:rPr>
              <a:t>n ne </a:t>
            </a:r>
            <a:r>
              <a:rPr lang="tr-TR" sz="2000" dirty="0" smtClean="0">
                <a:solidFill>
                  <a:srgbClr val="3333CC"/>
                </a:solidFill>
              </a:rPr>
              <a:t>ş</a:t>
            </a:r>
            <a:r>
              <a:rPr lang="tr-TR" sz="2000" dirty="0" smtClean="0">
                <a:solidFill>
                  <a:srgbClr val="3333CC"/>
                </a:solidFill>
                <a:cs typeface="Times New Roman" charset="0"/>
              </a:rPr>
              <a:t>ekilde</a:t>
            </a:r>
            <a:r>
              <a:rPr lang="tr-TR" sz="2000" dirty="0" smtClean="0">
                <a:solidFill>
                  <a:srgbClr val="3333CC"/>
                </a:solidFill>
              </a:rPr>
              <a:t> </a:t>
            </a:r>
            <a:r>
              <a:rPr lang="tr-TR" sz="2000" dirty="0" smtClean="0">
                <a:solidFill>
                  <a:srgbClr val="3333CC"/>
                </a:solidFill>
                <a:cs typeface="Times New Roman" charset="0"/>
              </a:rPr>
              <a:t>uygulanaca</a:t>
            </a:r>
            <a:r>
              <a:rPr lang="tr-TR" sz="2000" dirty="0" smtClean="0">
                <a:solidFill>
                  <a:srgbClr val="3333CC"/>
                </a:solidFill>
              </a:rPr>
              <a:t>ğı</a:t>
            </a:r>
          </a:p>
          <a:p>
            <a:pPr algn="just" eaLnBrk="1" hangingPunct="1">
              <a:buFont typeface="Wingdings" pitchFamily="2" charset="2"/>
              <a:buNone/>
            </a:pPr>
            <a:r>
              <a:rPr lang="tr-TR" sz="2000" dirty="0" smtClean="0">
                <a:solidFill>
                  <a:srgbClr val="3333CC"/>
                </a:solidFill>
              </a:rPr>
              <a:t>çı</a:t>
            </a:r>
            <a:r>
              <a:rPr lang="tr-TR" sz="2000" dirty="0" smtClean="0">
                <a:solidFill>
                  <a:srgbClr val="3333CC"/>
                </a:solidFill>
                <a:cs typeface="Times New Roman" charset="0"/>
              </a:rPr>
              <a:t>kar</a:t>
            </a:r>
            <a:r>
              <a:rPr lang="tr-TR" sz="2000" dirty="0" smtClean="0">
                <a:solidFill>
                  <a:srgbClr val="3333CC"/>
                </a:solidFill>
              </a:rPr>
              <a:t>ı</a:t>
            </a:r>
            <a:r>
              <a:rPr lang="tr-TR" sz="2000" dirty="0" smtClean="0">
                <a:solidFill>
                  <a:srgbClr val="3333CC"/>
                </a:solidFill>
                <a:cs typeface="Times New Roman" charset="0"/>
              </a:rPr>
              <a:t>lacak yönetmelikte gösterilir.</a:t>
            </a:r>
          </a:p>
          <a:p>
            <a:pPr algn="just" eaLnBrk="1" hangingPunct="1">
              <a:buFont typeface="Wingdings" pitchFamily="2" charset="2"/>
              <a:buNone/>
            </a:pPr>
            <a:endParaRPr lang="tr-TR" sz="2000" dirty="0" smtClean="0">
              <a:solidFill>
                <a:srgbClr val="3333CC"/>
              </a:solidFill>
              <a:cs typeface="Times New Roman" charset="0"/>
            </a:endParaRPr>
          </a:p>
          <a:p>
            <a:pPr>
              <a:buNone/>
            </a:pPr>
            <a:r>
              <a:rPr lang="tr-TR" sz="2000" dirty="0" smtClean="0"/>
              <a:t>41. Maddeye aykırılık durumunda her işçi için </a:t>
            </a:r>
            <a:r>
              <a:rPr lang="tr-TR" sz="2000" dirty="0" err="1" smtClean="0"/>
              <a:t>ikiyüzyirmi</a:t>
            </a:r>
            <a:r>
              <a:rPr lang="tr-TR" sz="2000" dirty="0" smtClean="0"/>
              <a:t> Türk Lirası idari para cezası, verilir.</a:t>
            </a:r>
            <a:endParaRPr lang="tr-TR" sz="2000" dirty="0" smtClean="0">
              <a:solidFill>
                <a:srgbClr val="3333CC"/>
              </a:solidFill>
              <a:cs typeface="Times New Roman" charset="0"/>
            </a:endParaRPr>
          </a:p>
          <a:p>
            <a:pPr eaLnBrk="1" hangingPunct="1">
              <a:buFont typeface="Wingdings" pitchFamily="2" charset="2"/>
              <a:buNone/>
            </a:pPr>
            <a:endParaRPr lang="en-US" dirty="0" smtClean="0">
              <a:solidFill>
                <a:srgbClr val="3333CC"/>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dirty="0" smtClean="0"/>
          </a:p>
          <a:p>
            <a:pPr eaLnBrk="1" hangingPunct="1">
              <a:buFont typeface="Wingdings" pitchFamily="2" charset="2"/>
              <a:buNone/>
            </a:pPr>
            <a:r>
              <a:rPr lang="tr-TR" b="1" dirty="0" smtClean="0">
                <a:solidFill>
                  <a:srgbClr val="3333CC"/>
                </a:solidFill>
              </a:rPr>
              <a:t>Eşit Davranma İlkesi Hükümlerine </a:t>
            </a:r>
          </a:p>
          <a:p>
            <a:pPr eaLnBrk="1" hangingPunct="1">
              <a:buFont typeface="Wingdings" pitchFamily="2" charset="2"/>
              <a:buNone/>
            </a:pPr>
            <a:r>
              <a:rPr lang="tr-TR" b="1" dirty="0" smtClean="0">
                <a:solidFill>
                  <a:srgbClr val="3333CC"/>
                </a:solidFill>
              </a:rPr>
              <a:t>Aykırı Davranıldığında Sonuçları Ne</a:t>
            </a:r>
          </a:p>
          <a:p>
            <a:pPr eaLnBrk="1" hangingPunct="1">
              <a:buFont typeface="Wingdings" pitchFamily="2" charset="2"/>
              <a:buNone/>
            </a:pPr>
            <a:r>
              <a:rPr lang="tr-TR" b="1" dirty="0" smtClean="0">
                <a:solidFill>
                  <a:srgbClr val="3333CC"/>
                </a:solidFill>
              </a:rPr>
              <a:t>Olabilir?</a:t>
            </a:r>
          </a:p>
          <a:p>
            <a:pPr eaLnBrk="1" hangingPunct="1">
              <a:buFont typeface="Wingdings" pitchFamily="2" charset="2"/>
              <a:buNone/>
            </a:pPr>
            <a:endParaRPr lang="tr-TR" sz="2400" b="1" dirty="0" smtClean="0">
              <a:solidFill>
                <a:srgbClr val="3333CC"/>
              </a:solidFill>
            </a:endParaRPr>
          </a:p>
          <a:p>
            <a:pPr eaLnBrk="1" hangingPunct="1">
              <a:buFont typeface="Wingdings" pitchFamily="2" charset="2"/>
              <a:buNone/>
            </a:pPr>
            <a:r>
              <a:rPr lang="tr-TR" sz="2400" dirty="0" smtClean="0">
                <a:solidFill>
                  <a:srgbClr val="3333CC"/>
                </a:solidFill>
              </a:rPr>
              <a:t>İşçi, dört aya kadar ücreti tutarındaki uygun bir</a:t>
            </a:r>
          </a:p>
          <a:p>
            <a:pPr eaLnBrk="1" hangingPunct="1">
              <a:buFont typeface="Wingdings" pitchFamily="2" charset="2"/>
              <a:buNone/>
            </a:pPr>
            <a:r>
              <a:rPr lang="tr-TR" sz="2400" dirty="0" smtClean="0">
                <a:solidFill>
                  <a:srgbClr val="3333CC"/>
                </a:solidFill>
              </a:rPr>
              <a:t>tazminattan başka yoksun bırakıldığı haklarını da talep</a:t>
            </a:r>
          </a:p>
          <a:p>
            <a:pPr eaLnBrk="1" hangingPunct="1">
              <a:buFont typeface="Wingdings" pitchFamily="2" charset="2"/>
              <a:buNone/>
            </a:pPr>
            <a:r>
              <a:rPr lang="tr-TR" sz="2400" dirty="0" smtClean="0">
                <a:solidFill>
                  <a:srgbClr val="3333CC"/>
                </a:solidFill>
              </a:rPr>
              <a:t>edebilir.</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İşverenin eşit davranmadığı durumda, işçi ispat ile</a:t>
            </a:r>
          </a:p>
          <a:p>
            <a:pPr eaLnBrk="1" hangingPunct="1">
              <a:buFont typeface="Wingdings" pitchFamily="2" charset="2"/>
              <a:buNone/>
            </a:pPr>
            <a:r>
              <a:rPr lang="tr-TR" sz="2400" dirty="0" smtClean="0">
                <a:solidFill>
                  <a:srgbClr val="3333CC"/>
                </a:solidFill>
              </a:rPr>
              <a:t>Yükümlüdür.</a:t>
            </a:r>
          </a:p>
          <a:p>
            <a:pPr eaLnBrk="1" hangingPunct="1">
              <a:buNone/>
            </a:pPr>
            <a:r>
              <a:rPr lang="tr-TR" sz="2400" dirty="0" smtClean="0"/>
              <a:t>(Her işçi için </a:t>
            </a:r>
            <a:r>
              <a:rPr lang="tr-TR" sz="2400" dirty="0" err="1" smtClean="0"/>
              <a:t>yüzelli</a:t>
            </a:r>
            <a:r>
              <a:rPr lang="tr-TR" sz="2400" dirty="0" smtClean="0"/>
              <a:t> Türk Lirası idari para cezası verilir)</a:t>
            </a:r>
            <a:endParaRPr lang="en-US" sz="2400" dirty="0" smtClean="0">
              <a:solidFill>
                <a:srgbClr val="3333CC"/>
              </a:solidFill>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553179"/>
            <a:ext cx="874846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2" eaLnBrk="1" hangingPunct="1"/>
            <a:r>
              <a:rPr kumimoji="0" lang="tr-TR"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 fıkra: 10/9/2014-6552/4 md.) </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Kanunun</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42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nci</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ve</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43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üncü</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maddelerinde</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sayılan</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hâller</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dışında</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yer</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altında</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maden</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işlerinde</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çalışan</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işçilere</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fazla</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çalışma</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yaptırılamaz</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2" eaLnBrk="1" hangingPunct="1"/>
            <a:endParaRPr kumimoji="0" lang="tr-TR"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2"/>
            <a:r>
              <a:rPr kumimoji="0" lang="tr-TR"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 fıkra: 10/9/2014-6552/4 md.) </a:t>
            </a:r>
            <a:r>
              <a:rPr kumimoji="0" lang="tr-TR"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Yer altında maden işlerinde çalışan işçilere, bu Kanunun 42 </a:t>
            </a:r>
            <a:r>
              <a:rPr kumimoji="0" lang="tr-TR" sz="18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nci</a:t>
            </a:r>
            <a:r>
              <a:rPr kumimoji="0" lang="tr-TR"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 43 üncü maddelerinde sayılan hâllerde haftalık otuz yedi buçuk saati aşan her bir saat fazla çalışma için verilecek ücret, normal çalışma ücretinin saat başına düşen miktarının yüzde yüzden az olmamak üzere arttırılması suretiyle ödenir.</a:t>
            </a:r>
            <a:r>
              <a:rPr kumimoji="0" lang="tr-TR" sz="1600" b="0" i="0" u="none" strike="noStrike" cap="none" normalizeH="0" baseline="0" dirty="0" smtClean="0">
                <a:ln>
                  <a:noFill/>
                </a:ln>
                <a:solidFill>
                  <a:schemeClr val="tx1"/>
                </a:solidFill>
                <a:effectLst/>
                <a:latin typeface="Arial" pitchFamily="34" charset="0"/>
                <a:cs typeface="Arial" pitchFamily="34" charset="0"/>
              </a:rPr>
              <a:t> </a:t>
            </a:r>
            <a:endParaRPr kumimoji="0" lang="tr-TR"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44: Ulusal Bayram ve Genel Tatil Günlerinde Çalışma</a:t>
            </a:r>
            <a:endParaRPr lang="en-US" smtClean="0">
              <a:solidFill>
                <a:srgbClr val="FF3300"/>
              </a:solidFill>
            </a:endParaRPr>
          </a:p>
        </p:txBody>
      </p:sp>
      <p:sp>
        <p:nvSpPr>
          <p:cNvPr id="56323"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endParaRPr lang="tr-TR" sz="2000" dirty="0" smtClean="0"/>
          </a:p>
          <a:p>
            <a:pPr eaLnBrk="1" hangingPunct="1">
              <a:buFont typeface="Wingdings" pitchFamily="2" charset="2"/>
              <a:buNone/>
            </a:pPr>
            <a:r>
              <a:rPr lang="tr-TR" b="1" dirty="0" smtClean="0">
                <a:solidFill>
                  <a:srgbClr val="3333CC"/>
                </a:solidFill>
              </a:rPr>
              <a:t>Ulusal Bayram ve Genel Tatil </a:t>
            </a:r>
          </a:p>
          <a:p>
            <a:pPr eaLnBrk="1" hangingPunct="1">
              <a:buFont typeface="Wingdings" pitchFamily="2" charset="2"/>
              <a:buNone/>
            </a:pPr>
            <a:r>
              <a:rPr lang="tr-TR" b="1" dirty="0" smtClean="0">
                <a:solidFill>
                  <a:srgbClr val="3333CC"/>
                </a:solidFill>
              </a:rPr>
              <a:t>Günlerinde İşçi Çalıştırılabilir mi?</a:t>
            </a:r>
          </a:p>
          <a:p>
            <a:pPr eaLnBrk="1" hangingPunct="1">
              <a:buFont typeface="Wingdings" pitchFamily="2" charset="2"/>
              <a:buNone/>
            </a:pPr>
            <a:endParaRPr lang="tr-TR" sz="2000" dirty="0" smtClean="0">
              <a:solidFill>
                <a:srgbClr val="3333CC"/>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44: Ulusal Bayram ve Genel Tatil Günlerinde Çalışma</a:t>
            </a:r>
            <a:endParaRPr lang="en-US" smtClean="0">
              <a:solidFill>
                <a:srgbClr val="FF3300"/>
              </a:solidFill>
            </a:endParaRPr>
          </a:p>
        </p:txBody>
      </p:sp>
      <p:sp>
        <p:nvSpPr>
          <p:cNvPr id="56323"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endParaRPr lang="tr-TR" sz="2000" dirty="0" smtClean="0"/>
          </a:p>
          <a:p>
            <a:pPr eaLnBrk="1" hangingPunct="1">
              <a:buFont typeface="Wingdings" pitchFamily="2" charset="2"/>
              <a:buNone/>
            </a:pPr>
            <a:r>
              <a:rPr lang="tr-TR" b="1" dirty="0" smtClean="0">
                <a:solidFill>
                  <a:srgbClr val="3333CC"/>
                </a:solidFill>
              </a:rPr>
              <a:t>Ulusal Bayram ve Genel Tatil </a:t>
            </a:r>
          </a:p>
          <a:p>
            <a:pPr eaLnBrk="1" hangingPunct="1">
              <a:buFont typeface="Wingdings" pitchFamily="2" charset="2"/>
              <a:buNone/>
            </a:pPr>
            <a:r>
              <a:rPr lang="tr-TR" b="1" dirty="0" smtClean="0">
                <a:solidFill>
                  <a:srgbClr val="3333CC"/>
                </a:solidFill>
              </a:rPr>
              <a:t>Günlerinde İşçi Çalıştırılabilir mi?</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r>
              <a:rPr lang="tr-TR" sz="2000" dirty="0" smtClean="0">
                <a:solidFill>
                  <a:srgbClr val="3333CC"/>
                </a:solidFill>
                <a:cs typeface="Times New Roman" charset="0"/>
              </a:rPr>
              <a:t>Ulusal bayram ve genel tatil günlerinde i</a:t>
            </a:r>
            <a:r>
              <a:rPr lang="tr-TR" sz="2000" dirty="0" smtClean="0">
                <a:solidFill>
                  <a:srgbClr val="3333CC"/>
                </a:solidFill>
              </a:rPr>
              <a:t>ş</a:t>
            </a:r>
            <a:r>
              <a:rPr lang="tr-TR" sz="2000" dirty="0" smtClean="0">
                <a:solidFill>
                  <a:srgbClr val="3333CC"/>
                </a:solidFill>
                <a:cs typeface="Times New Roman" charset="0"/>
              </a:rPr>
              <a:t>yerlerinde çal</a:t>
            </a:r>
            <a:r>
              <a:rPr lang="tr-TR" sz="2000" dirty="0" smtClean="0">
                <a:solidFill>
                  <a:srgbClr val="3333CC"/>
                </a:solidFill>
              </a:rPr>
              <a:t>ışılıp </a:t>
            </a:r>
          </a:p>
          <a:p>
            <a:pPr eaLnBrk="1" hangingPunct="1">
              <a:buFont typeface="Wingdings" pitchFamily="2" charset="2"/>
              <a:buNone/>
            </a:pPr>
            <a:r>
              <a:rPr lang="tr-TR" sz="2000" dirty="0" smtClean="0">
                <a:solidFill>
                  <a:srgbClr val="3333CC"/>
                </a:solidFill>
                <a:cs typeface="Times New Roman" charset="0"/>
              </a:rPr>
              <a:t>çal</a:t>
            </a:r>
            <a:r>
              <a:rPr lang="tr-TR" sz="2000" dirty="0" smtClean="0">
                <a:solidFill>
                  <a:srgbClr val="3333CC"/>
                </a:solidFill>
              </a:rPr>
              <a:t>ışıl</a:t>
            </a:r>
            <a:r>
              <a:rPr lang="tr-TR" sz="2000" dirty="0" smtClean="0">
                <a:solidFill>
                  <a:srgbClr val="3333CC"/>
                </a:solidFill>
                <a:cs typeface="Times New Roman" charset="0"/>
              </a:rPr>
              <a:t>mayaca</a:t>
            </a:r>
            <a:r>
              <a:rPr lang="tr-TR" sz="2000" dirty="0" smtClean="0">
                <a:solidFill>
                  <a:srgbClr val="3333CC"/>
                </a:solidFill>
              </a:rPr>
              <a:t>ğı</a:t>
            </a:r>
            <a:r>
              <a:rPr lang="tr-TR" sz="2000" dirty="0" smtClean="0">
                <a:solidFill>
                  <a:srgbClr val="3333CC"/>
                </a:solidFill>
                <a:cs typeface="Times New Roman" charset="0"/>
              </a:rPr>
              <a:t> toplu i</a:t>
            </a:r>
            <a:r>
              <a:rPr lang="tr-TR" sz="2000" dirty="0" smtClean="0">
                <a:solidFill>
                  <a:srgbClr val="3333CC"/>
                </a:solidFill>
              </a:rPr>
              <a:t>ş</a:t>
            </a:r>
            <a:r>
              <a:rPr lang="tr-TR" sz="2000" dirty="0" smtClean="0">
                <a:solidFill>
                  <a:srgbClr val="3333CC"/>
                </a:solidFill>
                <a:cs typeface="Times New Roman" charset="0"/>
              </a:rPr>
              <a:t> sözle</a:t>
            </a:r>
            <a:r>
              <a:rPr lang="tr-TR" sz="2000" dirty="0" smtClean="0">
                <a:solidFill>
                  <a:srgbClr val="3333CC"/>
                </a:solidFill>
              </a:rPr>
              <a:t>ş</a:t>
            </a:r>
            <a:r>
              <a:rPr lang="tr-TR" sz="2000" dirty="0" smtClean="0">
                <a:solidFill>
                  <a:srgbClr val="3333CC"/>
                </a:solidFill>
                <a:cs typeface="Times New Roman" charset="0"/>
              </a:rPr>
              <a:t>mesi veya i</a:t>
            </a:r>
            <a:r>
              <a:rPr lang="tr-TR" sz="2000" dirty="0" smtClean="0">
                <a:solidFill>
                  <a:srgbClr val="3333CC"/>
                </a:solidFill>
              </a:rPr>
              <a:t>ş</a:t>
            </a:r>
            <a:r>
              <a:rPr lang="tr-TR" sz="2000" dirty="0" smtClean="0">
                <a:solidFill>
                  <a:srgbClr val="3333CC"/>
                </a:solidFill>
                <a:cs typeface="Times New Roman" charset="0"/>
              </a:rPr>
              <a:t> sözle</a:t>
            </a:r>
            <a:r>
              <a:rPr lang="tr-TR" sz="2000" dirty="0" smtClean="0">
                <a:solidFill>
                  <a:srgbClr val="3333CC"/>
                </a:solidFill>
              </a:rPr>
              <a:t>ş</a:t>
            </a:r>
            <a:r>
              <a:rPr lang="tr-TR" sz="2000" dirty="0" smtClean="0">
                <a:solidFill>
                  <a:srgbClr val="3333CC"/>
                </a:solidFill>
                <a:cs typeface="Times New Roman" charset="0"/>
              </a:rPr>
              <a:t>meleri ile</a:t>
            </a:r>
            <a:endParaRPr lang="tr-TR" sz="2000" dirty="0" smtClean="0">
              <a:solidFill>
                <a:srgbClr val="3333CC"/>
              </a:solidFill>
            </a:endParaRPr>
          </a:p>
          <a:p>
            <a:pPr eaLnBrk="1" hangingPunct="1">
              <a:buFont typeface="Wingdings" pitchFamily="2" charset="2"/>
              <a:buNone/>
            </a:pPr>
            <a:r>
              <a:rPr lang="tr-TR" sz="2000" dirty="0" smtClean="0">
                <a:solidFill>
                  <a:srgbClr val="3333CC"/>
                </a:solidFill>
                <a:cs typeface="Times New Roman" charset="0"/>
              </a:rPr>
              <a:t>kararla</a:t>
            </a:r>
            <a:r>
              <a:rPr lang="tr-TR" sz="2000" dirty="0" smtClean="0">
                <a:solidFill>
                  <a:srgbClr val="3333CC"/>
                </a:solidFill>
              </a:rPr>
              <a:t>ş</a:t>
            </a:r>
            <a:r>
              <a:rPr lang="tr-TR" sz="2000" dirty="0" smtClean="0">
                <a:solidFill>
                  <a:srgbClr val="3333CC"/>
                </a:solidFill>
                <a:cs typeface="Times New Roman" charset="0"/>
              </a:rPr>
              <a:t>t</a:t>
            </a:r>
            <a:r>
              <a:rPr lang="tr-TR" sz="2000" dirty="0" smtClean="0">
                <a:solidFill>
                  <a:srgbClr val="3333CC"/>
                </a:solidFill>
              </a:rPr>
              <a:t>ı</a:t>
            </a:r>
            <a:r>
              <a:rPr lang="tr-TR" sz="2000" dirty="0" smtClean="0">
                <a:solidFill>
                  <a:srgbClr val="3333CC"/>
                </a:solidFill>
                <a:cs typeface="Times New Roman" charset="0"/>
              </a:rPr>
              <a:t>r</a:t>
            </a:r>
            <a:r>
              <a:rPr lang="tr-TR" sz="2000" dirty="0" smtClean="0">
                <a:solidFill>
                  <a:srgbClr val="3333CC"/>
                </a:solidFill>
              </a:rPr>
              <a:t>ı</a:t>
            </a:r>
            <a:r>
              <a:rPr lang="tr-TR" sz="2000" dirty="0" smtClean="0">
                <a:solidFill>
                  <a:srgbClr val="3333CC"/>
                </a:solidFill>
                <a:cs typeface="Times New Roman" charset="0"/>
              </a:rPr>
              <a:t>l</a:t>
            </a:r>
            <a:r>
              <a:rPr lang="tr-TR" sz="2000" dirty="0" smtClean="0">
                <a:solidFill>
                  <a:srgbClr val="3333CC"/>
                </a:solidFill>
              </a:rPr>
              <a:t>ı</a:t>
            </a:r>
            <a:r>
              <a:rPr lang="tr-TR" sz="2000" dirty="0" smtClean="0">
                <a:solidFill>
                  <a:srgbClr val="3333CC"/>
                </a:solidFill>
                <a:cs typeface="Times New Roman" charset="0"/>
              </a:rPr>
              <a:t>r. </a:t>
            </a:r>
            <a:r>
              <a:rPr lang="tr-TR" sz="2000" b="1" dirty="0" smtClean="0">
                <a:solidFill>
                  <a:srgbClr val="3333CC"/>
                </a:solidFill>
                <a:cs typeface="Times New Roman" charset="0"/>
              </a:rPr>
              <a:t>Sözle</a:t>
            </a:r>
            <a:r>
              <a:rPr lang="tr-TR" sz="2000" b="1" dirty="0" smtClean="0">
                <a:solidFill>
                  <a:srgbClr val="3333CC"/>
                </a:solidFill>
              </a:rPr>
              <a:t>ş</a:t>
            </a:r>
            <a:r>
              <a:rPr lang="tr-TR" sz="2000" b="1" dirty="0" smtClean="0">
                <a:solidFill>
                  <a:srgbClr val="3333CC"/>
                </a:solidFill>
                <a:cs typeface="Times New Roman" charset="0"/>
              </a:rPr>
              <a:t>melerde hüküm bulunmaması halinde</a:t>
            </a:r>
            <a:endParaRPr lang="tr-TR" sz="2000" b="1" dirty="0" smtClean="0">
              <a:solidFill>
                <a:srgbClr val="3333CC"/>
              </a:solidFill>
            </a:endParaRPr>
          </a:p>
          <a:p>
            <a:pPr eaLnBrk="1" hangingPunct="1">
              <a:buFont typeface="Wingdings" pitchFamily="2" charset="2"/>
              <a:buNone/>
            </a:pPr>
            <a:r>
              <a:rPr lang="tr-TR" sz="2000" b="1" dirty="0" smtClean="0">
                <a:solidFill>
                  <a:srgbClr val="3333CC"/>
                </a:solidFill>
              </a:rPr>
              <a:t>s</a:t>
            </a:r>
            <a:r>
              <a:rPr lang="tr-TR" sz="2000" b="1" dirty="0" smtClean="0">
                <a:solidFill>
                  <a:srgbClr val="3333CC"/>
                </a:solidFill>
                <a:cs typeface="Times New Roman" charset="0"/>
              </a:rPr>
              <a:t>öz</a:t>
            </a:r>
            <a:r>
              <a:rPr lang="tr-TR" sz="2000" b="1" dirty="0" smtClean="0">
                <a:solidFill>
                  <a:srgbClr val="3333CC"/>
                </a:solidFill>
              </a:rPr>
              <a:t> </a:t>
            </a:r>
            <a:r>
              <a:rPr lang="tr-TR" sz="2000" b="1" dirty="0" smtClean="0">
                <a:solidFill>
                  <a:srgbClr val="3333CC"/>
                </a:solidFill>
                <a:cs typeface="Times New Roman" charset="0"/>
              </a:rPr>
              <a:t>konusu günlerde çal</a:t>
            </a:r>
            <a:r>
              <a:rPr lang="tr-TR" sz="2000" b="1" dirty="0" smtClean="0">
                <a:solidFill>
                  <a:srgbClr val="3333CC"/>
                </a:solidFill>
              </a:rPr>
              <a:t>ışıl</a:t>
            </a:r>
            <a:r>
              <a:rPr lang="tr-TR" sz="2000" b="1" dirty="0" smtClean="0">
                <a:solidFill>
                  <a:srgbClr val="3333CC"/>
                </a:solidFill>
                <a:cs typeface="Times New Roman" charset="0"/>
              </a:rPr>
              <a:t>mas</a:t>
            </a:r>
            <a:r>
              <a:rPr lang="tr-TR" sz="2000" b="1" dirty="0" smtClean="0">
                <a:solidFill>
                  <a:srgbClr val="3333CC"/>
                </a:solidFill>
              </a:rPr>
              <a:t>ı</a:t>
            </a:r>
            <a:r>
              <a:rPr lang="tr-TR" sz="2000" b="1" dirty="0" smtClean="0">
                <a:solidFill>
                  <a:srgbClr val="3333CC"/>
                </a:solidFill>
                <a:cs typeface="Times New Roman" charset="0"/>
              </a:rPr>
              <a:t> için i</a:t>
            </a:r>
            <a:r>
              <a:rPr lang="tr-TR" sz="2000" b="1" dirty="0" smtClean="0">
                <a:solidFill>
                  <a:srgbClr val="3333CC"/>
                </a:solidFill>
              </a:rPr>
              <a:t>ş</a:t>
            </a:r>
            <a:r>
              <a:rPr lang="tr-TR" sz="2000" b="1" dirty="0" smtClean="0">
                <a:solidFill>
                  <a:srgbClr val="3333CC"/>
                </a:solidFill>
                <a:cs typeface="Times New Roman" charset="0"/>
              </a:rPr>
              <a:t>çinin onay</a:t>
            </a:r>
            <a:r>
              <a:rPr lang="tr-TR" sz="2000" b="1" dirty="0" smtClean="0">
                <a:solidFill>
                  <a:srgbClr val="3333CC"/>
                </a:solidFill>
              </a:rPr>
              <a:t>ı</a:t>
            </a:r>
            <a:r>
              <a:rPr lang="tr-TR" sz="2000" b="1" dirty="0" smtClean="0">
                <a:solidFill>
                  <a:srgbClr val="3333CC"/>
                </a:solidFill>
                <a:cs typeface="Times New Roman" charset="0"/>
              </a:rPr>
              <a:t> gereklidir.</a:t>
            </a:r>
            <a:r>
              <a:rPr lang="en-US" sz="2000" b="1" dirty="0" smtClean="0">
                <a:solidFill>
                  <a:srgbClr val="3333CC"/>
                </a:solidFill>
              </a:rPr>
              <a:t> </a:t>
            </a:r>
            <a:endParaRPr lang="tr-TR" sz="2000" b="1" dirty="0" smtClean="0">
              <a:solidFill>
                <a:srgbClr val="3333CC"/>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z="2000" dirty="0" smtClean="0"/>
          </a:p>
          <a:p>
            <a:pPr eaLnBrk="1" hangingPunct="1">
              <a:buFont typeface="Wingdings" pitchFamily="2" charset="2"/>
              <a:buNone/>
            </a:pPr>
            <a:endParaRPr lang="tr-TR" sz="2000" dirty="0" smtClean="0"/>
          </a:p>
          <a:p>
            <a:pPr eaLnBrk="1" hangingPunct="1">
              <a:buFont typeface="Wingdings" pitchFamily="2" charset="2"/>
              <a:buNone/>
            </a:pPr>
            <a:endParaRPr lang="tr-TR" sz="2000" dirty="0" smtClean="0"/>
          </a:p>
          <a:p>
            <a:pPr eaLnBrk="1" hangingPunct="1">
              <a:buFont typeface="Wingdings" pitchFamily="2" charset="2"/>
              <a:buNone/>
            </a:pPr>
            <a:r>
              <a:rPr lang="tr-TR" b="1" dirty="0" smtClean="0">
                <a:solidFill>
                  <a:srgbClr val="3333CC"/>
                </a:solidFill>
              </a:rPr>
              <a:t>Ulusal Bayram ve Genel Tatil </a:t>
            </a:r>
          </a:p>
          <a:p>
            <a:pPr eaLnBrk="1" hangingPunct="1">
              <a:buFont typeface="Wingdings" pitchFamily="2" charset="2"/>
              <a:buNone/>
            </a:pPr>
            <a:r>
              <a:rPr lang="tr-TR" b="1" dirty="0" smtClean="0">
                <a:solidFill>
                  <a:srgbClr val="3333CC"/>
                </a:solidFill>
              </a:rPr>
              <a:t>Günleri için İşçiye Ödenen Ücret Nasıl</a:t>
            </a:r>
          </a:p>
          <a:p>
            <a:pPr eaLnBrk="1" hangingPunct="1">
              <a:buFont typeface="Wingdings" pitchFamily="2" charset="2"/>
              <a:buNone/>
            </a:pPr>
            <a:r>
              <a:rPr lang="tr-TR" b="1" dirty="0" smtClean="0">
                <a:solidFill>
                  <a:srgbClr val="3333CC"/>
                </a:solidFill>
              </a:rPr>
              <a:t>Hesaplanır?</a:t>
            </a:r>
          </a:p>
          <a:p>
            <a:pPr eaLnBrk="1" hangingPunct="1">
              <a:buFont typeface="Wingdings" pitchFamily="2" charset="2"/>
              <a:buNone/>
            </a:pPr>
            <a:endParaRPr lang="tr-TR" sz="2000" dirty="0" smtClean="0">
              <a:solidFill>
                <a:srgbClr val="3333CC"/>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sz="2000" smtClean="0"/>
          </a:p>
          <a:p>
            <a:pPr eaLnBrk="1" hangingPunct="1">
              <a:buFont typeface="Wingdings" pitchFamily="2" charset="2"/>
              <a:buNone/>
            </a:pPr>
            <a:endParaRPr lang="tr-TR" sz="2000" smtClean="0"/>
          </a:p>
          <a:p>
            <a:pPr eaLnBrk="1" hangingPunct="1">
              <a:buFont typeface="Wingdings" pitchFamily="2" charset="2"/>
              <a:buNone/>
            </a:pPr>
            <a:endParaRPr lang="tr-TR" sz="2000" smtClean="0"/>
          </a:p>
          <a:p>
            <a:pPr eaLnBrk="1" hangingPunct="1">
              <a:buFont typeface="Wingdings" pitchFamily="2" charset="2"/>
              <a:buNone/>
            </a:pPr>
            <a:r>
              <a:rPr lang="tr-TR" b="1" smtClean="0">
                <a:solidFill>
                  <a:srgbClr val="3333CC"/>
                </a:solidFill>
              </a:rPr>
              <a:t>Ulusal Bayram ve Genel Tatil </a:t>
            </a:r>
          </a:p>
          <a:p>
            <a:pPr eaLnBrk="1" hangingPunct="1">
              <a:buFont typeface="Wingdings" pitchFamily="2" charset="2"/>
              <a:buNone/>
            </a:pPr>
            <a:r>
              <a:rPr lang="tr-TR" b="1" smtClean="0">
                <a:solidFill>
                  <a:srgbClr val="3333CC"/>
                </a:solidFill>
              </a:rPr>
              <a:t>Günleri için İşçiye Ödenen Ücret Nasıl</a:t>
            </a:r>
          </a:p>
          <a:p>
            <a:pPr eaLnBrk="1" hangingPunct="1">
              <a:buFont typeface="Wingdings" pitchFamily="2" charset="2"/>
              <a:buNone/>
            </a:pPr>
            <a:r>
              <a:rPr lang="tr-TR" b="1" smtClean="0">
                <a:solidFill>
                  <a:srgbClr val="3333CC"/>
                </a:solidFill>
              </a:rPr>
              <a:t>Hesaplanır?</a:t>
            </a:r>
          </a:p>
          <a:p>
            <a:pPr eaLnBrk="1" hangingPunct="1">
              <a:buFont typeface="Wingdings" pitchFamily="2" charset="2"/>
              <a:buNone/>
            </a:pPr>
            <a:endParaRPr lang="tr-TR" sz="2000" smtClean="0">
              <a:solidFill>
                <a:srgbClr val="3333CC"/>
              </a:solidFill>
            </a:endParaRPr>
          </a:p>
          <a:p>
            <a:pPr eaLnBrk="1" hangingPunct="1">
              <a:buFont typeface="Wingdings" pitchFamily="2" charset="2"/>
              <a:buNone/>
            </a:pPr>
            <a:r>
              <a:rPr lang="tr-TR" sz="2000" smtClean="0">
                <a:solidFill>
                  <a:srgbClr val="3333CC"/>
                </a:solidFill>
              </a:rPr>
              <a:t>Çalışılan günün ücretleri tam olarak ödenir. Ayrıca çalışılan her gün</a:t>
            </a:r>
          </a:p>
          <a:p>
            <a:pPr eaLnBrk="1" hangingPunct="1">
              <a:buFont typeface="Wingdings" pitchFamily="2" charset="2"/>
              <a:buNone/>
            </a:pPr>
            <a:r>
              <a:rPr lang="tr-TR" sz="2000" smtClean="0">
                <a:solidFill>
                  <a:srgbClr val="3333CC"/>
                </a:solidFill>
              </a:rPr>
              <a:t>için bir günlük ücret daha ödenir.</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46: Hafta Tatili Ücreti</a:t>
            </a:r>
            <a:endParaRPr lang="en-US" smtClean="0">
              <a:solidFill>
                <a:srgbClr val="FF3300"/>
              </a:solidFill>
            </a:endParaRPr>
          </a:p>
        </p:txBody>
      </p:sp>
      <p:sp>
        <p:nvSpPr>
          <p:cNvPr id="58371"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sz="2400" b="1" dirty="0" smtClean="0">
                <a:solidFill>
                  <a:srgbClr val="3333CC"/>
                </a:solidFill>
              </a:rPr>
              <a:t>Hafta Tatili İçin Ücret Ödenir mi?</a:t>
            </a:r>
            <a:r>
              <a:rPr lang="tr-TR" sz="2400" dirty="0" smtClean="0">
                <a:solidFill>
                  <a:srgbClr val="3333CC"/>
                </a:solidFill>
              </a:rPr>
              <a:t> </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endParaRPr lang="tr-TR" b="1" dirty="0" smtClean="0">
              <a:solidFill>
                <a:srgbClr val="3333CC"/>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46: Hafta Tatili Ücreti</a:t>
            </a:r>
            <a:endParaRPr lang="en-US" smtClean="0">
              <a:solidFill>
                <a:srgbClr val="FF3300"/>
              </a:solidFill>
            </a:endParaRPr>
          </a:p>
        </p:txBody>
      </p:sp>
      <p:sp>
        <p:nvSpPr>
          <p:cNvPr id="58371" name="Rectangle 3" descr="Rectangle: Click to edit Master text styles&#10;Second level&#10;Third level&#10;Fourth level&#10;Fifth level"/>
          <p:cNvSpPr>
            <a:spLocks noGrp="1" noChangeArrowheads="1"/>
          </p:cNvSpPr>
          <p:nvPr>
            <p:ph idx="1"/>
          </p:nvPr>
        </p:nvSpPr>
        <p:spPr>
          <a:xfrm>
            <a:off x="609600" y="1676400"/>
            <a:ext cx="7772400" cy="4114800"/>
          </a:xfrm>
        </p:spPr>
        <p:txBody>
          <a:bodyPr/>
          <a:lstStyle/>
          <a:p>
            <a:pPr eaLnBrk="1" hangingPunct="1">
              <a:buFont typeface="Wingdings" pitchFamily="2" charset="2"/>
              <a:buNone/>
            </a:pPr>
            <a:r>
              <a:rPr lang="tr-TR" sz="2400" b="1" smtClean="0">
                <a:solidFill>
                  <a:srgbClr val="3333CC"/>
                </a:solidFill>
              </a:rPr>
              <a:t>Hafta Tatili İçin Ücret Ödenir mi?</a:t>
            </a:r>
            <a:r>
              <a:rPr lang="tr-TR" sz="2400" smtClean="0">
                <a:solidFill>
                  <a:srgbClr val="3333CC"/>
                </a:solidFill>
              </a:rPr>
              <a:t> </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r>
              <a:rPr lang="tr-TR" sz="2400" smtClean="0">
                <a:solidFill>
                  <a:srgbClr val="3333CC"/>
                </a:solidFill>
              </a:rPr>
              <a:t>İşçiye yedi günlük bir zaman dilimi içinde kesintisiz en</a:t>
            </a:r>
          </a:p>
          <a:p>
            <a:pPr eaLnBrk="1" hangingPunct="1">
              <a:buFont typeface="Wingdings" pitchFamily="2" charset="2"/>
              <a:buNone/>
            </a:pPr>
            <a:r>
              <a:rPr lang="tr-TR" sz="2400" smtClean="0">
                <a:solidFill>
                  <a:srgbClr val="3333CC"/>
                </a:solidFill>
              </a:rPr>
              <a:t>az 24 saat dinlenme (hafta tatili) verilir.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r>
              <a:rPr lang="tr-TR" sz="2400" smtClean="0">
                <a:solidFill>
                  <a:srgbClr val="3333CC"/>
                </a:solidFill>
              </a:rPr>
              <a:t>Çalışılmayan hafta tatili günü için işveren tarafından bir</a:t>
            </a:r>
          </a:p>
          <a:p>
            <a:pPr eaLnBrk="1" hangingPunct="1">
              <a:buFont typeface="Wingdings" pitchFamily="2" charset="2"/>
              <a:buNone/>
            </a:pPr>
            <a:r>
              <a:rPr lang="tr-TR" sz="2400" smtClean="0">
                <a:solidFill>
                  <a:srgbClr val="3333CC"/>
                </a:solidFill>
              </a:rPr>
              <a:t>iş karşılığı olmaksızın o günün ücreti tam olarak ödenir.</a:t>
            </a:r>
          </a:p>
          <a:p>
            <a:pPr eaLnBrk="1" hangingPunct="1">
              <a:buFont typeface="Wingdings" pitchFamily="2" charset="2"/>
              <a:buNone/>
            </a:pPr>
            <a:endParaRPr lang="tr-TR" b="1" smtClean="0">
              <a:solidFill>
                <a:srgbClr val="3333CC"/>
              </a:solidFill>
            </a:endParaRPr>
          </a:p>
          <a:p>
            <a:pPr eaLnBrk="1" hangingPunct="1">
              <a:buFont typeface="Wingdings" pitchFamily="2" charset="2"/>
              <a:buNone/>
            </a:pPr>
            <a:endParaRPr lang="tr-TR" b="1" smtClean="0">
              <a:solidFill>
                <a:srgbClr val="3333CC"/>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b="1" dirty="0" smtClean="0"/>
          </a:p>
          <a:p>
            <a:pPr eaLnBrk="1" hangingPunct="1">
              <a:buFont typeface="Wingdings" pitchFamily="2" charset="2"/>
              <a:buNone/>
            </a:pPr>
            <a:r>
              <a:rPr lang="tr-TR" b="1" dirty="0" smtClean="0">
                <a:solidFill>
                  <a:srgbClr val="3333CC"/>
                </a:solidFill>
              </a:rPr>
              <a:t>Hangi Haller Çalışılmadığı Halde </a:t>
            </a:r>
          </a:p>
          <a:p>
            <a:pPr eaLnBrk="1" hangingPunct="1">
              <a:buFont typeface="Wingdings" pitchFamily="2" charset="2"/>
              <a:buNone/>
            </a:pPr>
            <a:r>
              <a:rPr lang="tr-TR" b="1" dirty="0" smtClean="0">
                <a:solidFill>
                  <a:srgbClr val="3333CC"/>
                </a:solidFill>
              </a:rPr>
              <a:t>Kanunen Çalışılmış Olarak Sayılır?</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en-US" sz="2400" dirty="0" smtClean="0">
              <a:solidFill>
                <a:srgbClr val="3333CC"/>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endParaRPr lang="tr-TR" b="1" dirty="0" smtClean="0"/>
          </a:p>
          <a:p>
            <a:pPr eaLnBrk="1" hangingPunct="1">
              <a:buFont typeface="Wingdings" pitchFamily="2" charset="2"/>
              <a:buNone/>
            </a:pPr>
            <a:r>
              <a:rPr lang="tr-TR" b="1" dirty="0" smtClean="0">
                <a:solidFill>
                  <a:srgbClr val="3333CC"/>
                </a:solidFill>
              </a:rPr>
              <a:t>Hangi Haller Çalışılmadığı Halde </a:t>
            </a:r>
          </a:p>
          <a:p>
            <a:pPr eaLnBrk="1" hangingPunct="1">
              <a:buFont typeface="Wingdings" pitchFamily="2" charset="2"/>
              <a:buNone/>
            </a:pPr>
            <a:r>
              <a:rPr lang="tr-TR" b="1" dirty="0" smtClean="0">
                <a:solidFill>
                  <a:srgbClr val="3333CC"/>
                </a:solidFill>
              </a:rPr>
              <a:t>Kanunen Çalışılmış Olarak Sayılır?</a:t>
            </a:r>
          </a:p>
          <a:p>
            <a:pPr eaLnBrk="1" hangingPunct="1"/>
            <a:r>
              <a:rPr lang="tr-TR" sz="2400" dirty="0" smtClean="0">
                <a:solidFill>
                  <a:srgbClr val="3333CC"/>
                </a:solidFill>
              </a:rPr>
              <a:t>Kanundan veya iş sözleşmesinden doğan tatil günleri</a:t>
            </a:r>
          </a:p>
          <a:p>
            <a:pPr eaLnBrk="1" hangingPunct="1"/>
            <a:r>
              <a:rPr lang="tr-TR" sz="2400" dirty="0" smtClean="0">
                <a:solidFill>
                  <a:srgbClr val="3333CC"/>
                </a:solidFill>
              </a:rPr>
              <a:t>Evlenmelerde üç güne kadar, ana veya babanın, eşin, kardeş veya çocukların ölümünde üç güne kadar verilmesi gereken izin süreleri</a:t>
            </a:r>
          </a:p>
          <a:p>
            <a:pPr eaLnBrk="1" hangingPunct="1"/>
            <a:r>
              <a:rPr lang="tr-TR" sz="2400" b="1" dirty="0" smtClean="0">
                <a:solidFill>
                  <a:schemeClr val="tx1"/>
                </a:solidFill>
                <a:latin typeface="+mn-lt"/>
                <a:ea typeface="+mn-ea"/>
                <a:cs typeface="+mn-cs"/>
              </a:rPr>
              <a:t>Ek Madde 2 –</a:t>
            </a:r>
            <a:r>
              <a:rPr lang="tr-TR" sz="2400" dirty="0" smtClean="0">
                <a:solidFill>
                  <a:schemeClr val="tx1"/>
                </a:solidFill>
                <a:latin typeface="+mn-lt"/>
                <a:ea typeface="+mn-ea"/>
                <a:cs typeface="+mn-cs"/>
              </a:rPr>
              <a:t> </a:t>
            </a:r>
            <a:r>
              <a:rPr lang="tr-TR" sz="2400" b="1" dirty="0" smtClean="0">
                <a:solidFill>
                  <a:schemeClr val="tx1"/>
                </a:solidFill>
                <a:latin typeface="+mn-lt"/>
                <a:ea typeface="+mn-ea"/>
                <a:cs typeface="+mn-cs"/>
              </a:rPr>
              <a:t>(Ek: 4/4/2015-6645/35 md.)</a:t>
            </a:r>
          </a:p>
          <a:p>
            <a:pPr eaLnBrk="1" hangingPunct="1"/>
            <a:r>
              <a:rPr lang="tr-TR" sz="2400" dirty="0" smtClean="0">
                <a:solidFill>
                  <a:schemeClr val="tx1"/>
                </a:solidFill>
                <a:latin typeface="+mn-lt"/>
                <a:ea typeface="+mn-ea"/>
                <a:cs typeface="+mn-cs"/>
              </a:rPr>
              <a:t>eşinin doğum yapması hâlinde ise beş gün ücretli izin</a:t>
            </a:r>
            <a:endParaRPr lang="tr-TR" sz="2400" dirty="0" smtClean="0">
              <a:solidFill>
                <a:srgbClr val="3333CC"/>
              </a:solidFill>
            </a:endParaRPr>
          </a:p>
          <a:p>
            <a:pPr eaLnBrk="1" hangingPunct="1"/>
            <a:r>
              <a:rPr lang="tr-TR" sz="2400" dirty="0" smtClean="0">
                <a:solidFill>
                  <a:srgbClr val="3333CC"/>
                </a:solidFill>
              </a:rPr>
              <a:t>Bir haftalık süre içinde kalmak üzere işveren tarafından verilen diğer izinlerle hekim raporuyla verilen hastalık ve dinlenme izinleri</a:t>
            </a:r>
          </a:p>
          <a:p>
            <a:pPr eaLnBrk="1" hangingPunct="1">
              <a:buFont typeface="Wingdings" pitchFamily="2" charset="2"/>
              <a:buNone/>
            </a:pPr>
            <a:r>
              <a:rPr lang="tr-TR" sz="2400" dirty="0" smtClean="0">
                <a:solidFill>
                  <a:srgbClr val="3333CC"/>
                </a:solidFill>
              </a:rPr>
              <a:t>çalışılmış günler gibi hesaba katılır.</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en-US" sz="2400" dirty="0" smtClean="0">
              <a:solidFill>
                <a:srgbClr val="3333CC"/>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53: Yıllık Ücretli İzin Hakkı ve Süreleri</a:t>
            </a:r>
            <a:endParaRPr lang="en-US" smtClean="0">
              <a:solidFill>
                <a:srgbClr val="FF3300"/>
              </a:solidFill>
            </a:endParaRPr>
          </a:p>
        </p:txBody>
      </p:sp>
      <p:sp>
        <p:nvSpPr>
          <p:cNvPr id="60419"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b="1" dirty="0" smtClean="0">
                <a:solidFill>
                  <a:srgbClr val="3333CC"/>
                </a:solidFill>
              </a:rPr>
              <a:t>Yıllık İzine Hak Kazanma Süresi</a:t>
            </a:r>
          </a:p>
          <a:p>
            <a:pPr eaLnBrk="1" hangingPunct="1">
              <a:buFont typeface="Wingdings" pitchFamily="2" charset="2"/>
              <a:buNone/>
            </a:pPr>
            <a:r>
              <a:rPr lang="tr-TR" b="1" dirty="0" smtClean="0">
                <a:solidFill>
                  <a:srgbClr val="3333CC"/>
                </a:solidFill>
              </a:rPr>
              <a:t>Nedir?</a:t>
            </a: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20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772400" cy="1143000"/>
          </a:xfrm>
        </p:spPr>
        <p:txBody>
          <a:bodyPr/>
          <a:lstStyle/>
          <a:p>
            <a:pPr eaLnBrk="1" hangingPunct="1"/>
            <a:r>
              <a:rPr lang="tr-TR" sz="3200" dirty="0" smtClean="0">
                <a:solidFill>
                  <a:srgbClr val="FF3300"/>
                </a:solidFill>
              </a:rPr>
              <a:t>MADDE 7 :</a:t>
            </a:r>
            <a:r>
              <a:rPr lang="tr-TR" sz="3200" dirty="0"/>
              <a:t>Geçici iş ilişkisi</a:t>
            </a:r>
            <a:endParaRPr lang="en-US" sz="3200" dirty="0" smtClean="0">
              <a:solidFill>
                <a:srgbClr val="FF3300"/>
              </a:solidFill>
            </a:endParaRPr>
          </a:p>
        </p:txBody>
      </p:sp>
      <p:sp>
        <p:nvSpPr>
          <p:cNvPr id="9219" name="Rectangle 3" descr="Rectangle: Click to edit Master text styles&#10;Second level&#10;Third level&#10;Fourth level&#10;Fifth level"/>
          <p:cNvSpPr>
            <a:spLocks noGrp="1" noChangeArrowheads="1"/>
          </p:cNvSpPr>
          <p:nvPr>
            <p:ph idx="1"/>
          </p:nvPr>
        </p:nvSpPr>
        <p:spPr>
          <a:xfrm>
            <a:off x="685800" y="1447800"/>
            <a:ext cx="7924800" cy="4114800"/>
          </a:xfrm>
        </p:spPr>
        <p:txBody>
          <a:bodyPr/>
          <a:lstStyle/>
          <a:p>
            <a:pPr eaLnBrk="1" hangingPunct="1">
              <a:buNone/>
            </a:pPr>
            <a:r>
              <a:rPr lang="tr-TR" sz="2400" dirty="0"/>
              <a:t>Geçici iş ilişkisi, özel istihdam bürosu aracılığıyla ya da holding bünyesi içinde veya aynı şirketler topluluğuna bağlı başka bir işyerinde görevlendirme yapılmak suretiyle kurulabilir</a:t>
            </a:r>
            <a:r>
              <a:rPr lang="tr-TR" sz="2400" dirty="0" smtClean="0"/>
              <a:t>.</a:t>
            </a:r>
          </a:p>
          <a:p>
            <a:pPr eaLnBrk="1" hangingPunct="1">
              <a:buNone/>
            </a:pPr>
            <a:endParaRPr lang="tr-TR" sz="2400" dirty="0"/>
          </a:p>
          <a:p>
            <a:pPr eaLnBrk="1" hangingPunct="1">
              <a:buNone/>
            </a:pPr>
            <a:r>
              <a:rPr lang="tr-TR" sz="2400" dirty="0" smtClean="0"/>
              <a:t>Geçici </a:t>
            </a:r>
            <a:r>
              <a:rPr lang="tr-TR" sz="2400" dirty="0"/>
              <a:t>işçi çalıştıran işveren, iş sözleşmesi feshedilen işçisini fesih tarihinden itibaren altı ay geçmeden geçici iş ilişkisi kapsamında </a:t>
            </a:r>
            <a:r>
              <a:rPr lang="tr-TR" sz="2400" dirty="0" smtClean="0"/>
              <a:t>çalıştıramaz</a:t>
            </a:r>
          </a:p>
          <a:p>
            <a:pPr eaLnBrk="1" hangingPunct="1">
              <a:buNone/>
            </a:pPr>
            <a:endParaRPr lang="tr-TR" sz="1600" dirty="0" smtClean="0">
              <a:solidFill>
                <a:srgbClr val="3333CC"/>
              </a:solidFill>
            </a:endParaRPr>
          </a:p>
          <a:p>
            <a:pPr eaLnBrk="1" hangingPunct="1">
              <a:buFont typeface="Wingdings" pitchFamily="2" charset="2"/>
              <a:buNone/>
            </a:pPr>
            <a:endParaRPr lang="en-US" sz="1600" b="1" i="1" dirty="0" smtClean="0">
              <a:solidFill>
                <a:schemeClr val="tx2"/>
              </a:solidFill>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09600" y="228600"/>
            <a:ext cx="8229600" cy="1143000"/>
          </a:xfrm>
        </p:spPr>
        <p:txBody>
          <a:bodyPr/>
          <a:lstStyle/>
          <a:p>
            <a:pPr eaLnBrk="1" hangingPunct="1"/>
            <a:r>
              <a:rPr lang="tr-TR" smtClean="0">
                <a:solidFill>
                  <a:srgbClr val="FF3300"/>
                </a:solidFill>
              </a:rPr>
              <a:t>MADDE 53: Yıllık Ücretli İzin Hakkı ve Süreleri</a:t>
            </a:r>
            <a:endParaRPr lang="en-US" smtClean="0">
              <a:solidFill>
                <a:srgbClr val="FF3300"/>
              </a:solidFill>
            </a:endParaRPr>
          </a:p>
        </p:txBody>
      </p:sp>
      <p:sp>
        <p:nvSpPr>
          <p:cNvPr id="60419"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b="1" smtClean="0">
                <a:solidFill>
                  <a:srgbClr val="3333CC"/>
                </a:solidFill>
              </a:rPr>
              <a:t>Yıllık İzine Hak Kazanma Süresi</a:t>
            </a:r>
          </a:p>
          <a:p>
            <a:pPr eaLnBrk="1" hangingPunct="1">
              <a:buFont typeface="Wingdings" pitchFamily="2" charset="2"/>
              <a:buNone/>
            </a:pPr>
            <a:r>
              <a:rPr lang="tr-TR" b="1" smtClean="0">
                <a:solidFill>
                  <a:srgbClr val="3333CC"/>
                </a:solidFill>
              </a:rPr>
              <a:t>Nedir?</a:t>
            </a:r>
          </a:p>
          <a:p>
            <a:pPr eaLnBrk="1" hangingPunct="1">
              <a:buFont typeface="Wingdings" pitchFamily="2" charset="2"/>
              <a:buNone/>
            </a:pPr>
            <a:r>
              <a:rPr lang="tr-TR" sz="2000" smtClean="0">
                <a:solidFill>
                  <a:srgbClr val="3333CC"/>
                </a:solidFill>
              </a:rPr>
              <a:t>İşyerinde işe başladığı günden itibaren, deneme süresi de içinde</a:t>
            </a:r>
          </a:p>
          <a:p>
            <a:pPr eaLnBrk="1" hangingPunct="1">
              <a:buFont typeface="Wingdings" pitchFamily="2" charset="2"/>
              <a:buNone/>
            </a:pPr>
            <a:r>
              <a:rPr lang="tr-TR" sz="2000" smtClean="0">
                <a:solidFill>
                  <a:srgbClr val="3333CC"/>
                </a:solidFill>
              </a:rPr>
              <a:t>olmak üzere, en az bir yıl çalışmış olan işçilere yıllık ücretli izin</a:t>
            </a:r>
          </a:p>
          <a:p>
            <a:pPr eaLnBrk="1" hangingPunct="1">
              <a:buFont typeface="Wingdings" pitchFamily="2" charset="2"/>
              <a:buNone/>
            </a:pPr>
            <a:r>
              <a:rPr lang="tr-TR" sz="2000" smtClean="0">
                <a:solidFill>
                  <a:srgbClr val="3333CC"/>
                </a:solidFill>
              </a:rPr>
              <a:t>verilir.</a:t>
            </a:r>
          </a:p>
          <a:p>
            <a:pPr eaLnBrk="1" hangingPunct="1">
              <a:buFont typeface="Wingdings" pitchFamily="2" charset="2"/>
              <a:buNone/>
            </a:pPr>
            <a:endParaRPr lang="tr-TR" sz="2000" smtClean="0">
              <a:solidFill>
                <a:srgbClr val="3333CC"/>
              </a:solidFill>
            </a:endParaRPr>
          </a:p>
          <a:p>
            <a:pPr eaLnBrk="1" hangingPunct="1">
              <a:buFont typeface="Wingdings" pitchFamily="2" charset="2"/>
              <a:buNone/>
            </a:pPr>
            <a:r>
              <a:rPr lang="tr-TR" sz="2000" smtClean="0">
                <a:solidFill>
                  <a:srgbClr val="3333CC"/>
                </a:solidFill>
              </a:rPr>
              <a:t>Niteliklerinden ötürü bir yıldan az süren mevsimlik veya kampanya</a:t>
            </a:r>
          </a:p>
          <a:p>
            <a:pPr eaLnBrk="1" hangingPunct="1">
              <a:buFont typeface="Wingdings" pitchFamily="2" charset="2"/>
              <a:buNone/>
            </a:pPr>
            <a:r>
              <a:rPr lang="tr-TR" sz="2000" smtClean="0">
                <a:solidFill>
                  <a:srgbClr val="3333CC"/>
                </a:solidFill>
              </a:rPr>
              <a:t>işlerinde çalışanlara bu Kanunun yıllık ücretli izinlere ilişkin</a:t>
            </a:r>
          </a:p>
          <a:p>
            <a:pPr eaLnBrk="1" hangingPunct="1">
              <a:buFont typeface="Wingdings" pitchFamily="2" charset="2"/>
              <a:buNone/>
            </a:pPr>
            <a:r>
              <a:rPr lang="tr-TR" sz="2000" smtClean="0">
                <a:solidFill>
                  <a:srgbClr val="3333CC"/>
                </a:solidFill>
              </a:rPr>
              <a:t>hükümleri uygulanmaz.</a:t>
            </a:r>
          </a:p>
          <a:p>
            <a:pPr eaLnBrk="1" hangingPunct="1">
              <a:buFont typeface="Wingdings" pitchFamily="2" charset="2"/>
              <a:buNone/>
            </a:pPr>
            <a:endParaRPr lang="tr-TR" sz="2000" smtClean="0">
              <a:solidFill>
                <a:srgbClr val="3333CC"/>
              </a:solidFill>
            </a:endParaRPr>
          </a:p>
          <a:p>
            <a:pPr eaLnBrk="1" hangingPunct="1">
              <a:buFont typeface="Wingdings" pitchFamily="2" charset="2"/>
              <a:buNone/>
            </a:pPr>
            <a:endParaRPr lang="tr-TR" sz="2000" b="1"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descr="Rectangle: Click to edit Master text styles&#10;Second level&#10;Third level&#10;Fourth level&#10;Fifth level"/>
          <p:cNvSpPr>
            <a:spLocks noGrp="1" noChangeArrowheads="1"/>
          </p:cNvSpPr>
          <p:nvPr>
            <p:ph/>
          </p:nvPr>
        </p:nvSpPr>
        <p:spPr/>
        <p:txBody>
          <a:bodyPr/>
          <a:lstStyle/>
          <a:p>
            <a:pPr eaLnBrk="1" hangingPunct="1"/>
            <a:endParaRPr lang="tr-TR" dirty="0" smtClean="0"/>
          </a:p>
          <a:p>
            <a:pPr eaLnBrk="1" hangingPunct="1"/>
            <a:endParaRPr lang="tr-TR" dirty="0" smtClean="0"/>
          </a:p>
          <a:p>
            <a:pPr eaLnBrk="1" hangingPunct="1">
              <a:buFont typeface="Wingdings" pitchFamily="2" charset="2"/>
              <a:buNone/>
            </a:pPr>
            <a:r>
              <a:rPr lang="tr-TR" b="1" dirty="0" smtClean="0">
                <a:solidFill>
                  <a:srgbClr val="3333CC"/>
                </a:solidFill>
              </a:rPr>
              <a:t>Yıllık Ücretli İzin Hakkından</a:t>
            </a:r>
          </a:p>
          <a:p>
            <a:pPr eaLnBrk="1" hangingPunct="1">
              <a:buFont typeface="Wingdings" pitchFamily="2" charset="2"/>
              <a:buNone/>
            </a:pPr>
            <a:r>
              <a:rPr lang="tr-TR" b="1" dirty="0" smtClean="0">
                <a:solidFill>
                  <a:srgbClr val="3333CC"/>
                </a:solidFill>
              </a:rPr>
              <a:t>Vazgeçilebilir mi?</a:t>
            </a:r>
          </a:p>
          <a:p>
            <a:pPr eaLnBrk="1" hangingPunct="1">
              <a:buFont typeface="Wingdings" pitchFamily="2" charset="2"/>
              <a:buNone/>
            </a:pPr>
            <a:endParaRPr lang="tr-TR" b="1" dirty="0" smtClean="0">
              <a:solidFill>
                <a:srgbClr val="3333CC"/>
              </a:solidFill>
            </a:endParaRPr>
          </a:p>
          <a:p>
            <a:pPr eaLnBrk="1" hangingPunct="1">
              <a:buFont typeface="Wingdings" pitchFamily="2" charset="2"/>
              <a:buNone/>
            </a:pPr>
            <a:endParaRPr lang="tr-TR" sz="2400" dirty="0" smtClean="0">
              <a:solidFill>
                <a:srgbClr val="3333CC"/>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descr="Rectangle: Click to edit Master text styles&#10;Second level&#10;Third level&#10;Fourth level&#10;Fifth level"/>
          <p:cNvSpPr>
            <a:spLocks noGrp="1" noChangeArrowheads="1"/>
          </p:cNvSpPr>
          <p:nvPr>
            <p:ph/>
          </p:nvPr>
        </p:nvSpPr>
        <p:spPr/>
        <p:txBody>
          <a:bodyPr/>
          <a:lstStyle/>
          <a:p>
            <a:pPr eaLnBrk="1" hangingPunct="1"/>
            <a:endParaRPr lang="tr-TR" smtClean="0"/>
          </a:p>
          <a:p>
            <a:pPr eaLnBrk="1" hangingPunct="1"/>
            <a:endParaRPr lang="tr-TR" smtClean="0"/>
          </a:p>
          <a:p>
            <a:pPr eaLnBrk="1" hangingPunct="1">
              <a:buFont typeface="Wingdings" pitchFamily="2" charset="2"/>
              <a:buNone/>
            </a:pPr>
            <a:r>
              <a:rPr lang="tr-TR" b="1" smtClean="0">
                <a:solidFill>
                  <a:srgbClr val="3333CC"/>
                </a:solidFill>
              </a:rPr>
              <a:t>Yıllık Ücretli İzin Hakkından</a:t>
            </a:r>
          </a:p>
          <a:p>
            <a:pPr eaLnBrk="1" hangingPunct="1">
              <a:buFont typeface="Wingdings" pitchFamily="2" charset="2"/>
              <a:buNone/>
            </a:pPr>
            <a:r>
              <a:rPr lang="tr-TR" b="1" smtClean="0">
                <a:solidFill>
                  <a:srgbClr val="3333CC"/>
                </a:solidFill>
              </a:rPr>
              <a:t>Vazgeçilebilir mi?</a:t>
            </a:r>
          </a:p>
          <a:p>
            <a:pPr eaLnBrk="1" hangingPunct="1">
              <a:buFont typeface="Wingdings" pitchFamily="2" charset="2"/>
              <a:buNone/>
            </a:pPr>
            <a:endParaRPr lang="tr-TR" b="1" smtClean="0">
              <a:solidFill>
                <a:srgbClr val="3333CC"/>
              </a:solidFill>
            </a:endParaRPr>
          </a:p>
          <a:p>
            <a:pPr eaLnBrk="1" hangingPunct="1">
              <a:buFont typeface="Wingdings" pitchFamily="2" charset="2"/>
              <a:buNone/>
            </a:pPr>
            <a:r>
              <a:rPr lang="tr-TR" sz="2400" smtClean="0">
                <a:solidFill>
                  <a:srgbClr val="3333CC"/>
                </a:solidFill>
              </a:rPr>
              <a:t>Vazgeçilemez.</a:t>
            </a:r>
          </a:p>
          <a:p>
            <a:pPr eaLnBrk="1" hangingPunct="1">
              <a:buFont typeface="Wingdings" pitchFamily="2" charset="2"/>
              <a:buNone/>
            </a:pPr>
            <a:endParaRPr lang="tr-TR" sz="2400" smtClean="0">
              <a:solidFill>
                <a:srgbClr val="3333CC"/>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r>
              <a:rPr lang="tr-TR" b="1" dirty="0" smtClean="0">
                <a:solidFill>
                  <a:srgbClr val="3333CC"/>
                </a:solidFill>
              </a:rPr>
              <a:t>İşçilere Verilecek Yıllık Ücretli İzin</a:t>
            </a:r>
          </a:p>
          <a:p>
            <a:pPr eaLnBrk="1" hangingPunct="1">
              <a:buFont typeface="Wingdings" pitchFamily="2" charset="2"/>
              <a:buNone/>
            </a:pPr>
            <a:r>
              <a:rPr lang="tr-TR" b="1" dirty="0" smtClean="0">
                <a:solidFill>
                  <a:srgbClr val="3333CC"/>
                </a:solidFill>
              </a:rPr>
              <a:t>Süreleri Ne Kadardır?</a:t>
            </a:r>
          </a:p>
          <a:p>
            <a:pPr eaLnBrk="1" hangingPunct="1">
              <a:buFont typeface="Wingdings" pitchFamily="2" charset="2"/>
              <a:buNone/>
            </a:pPr>
            <a:endParaRPr lang="en-US" b="1" dirty="0" smtClean="0">
              <a:solidFill>
                <a:srgbClr val="3333CC"/>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descr="Rectangle: Click to edit Master text styles&#10;Second level&#10;Third level&#10;Fourth level&#10;Fifth level"/>
          <p:cNvSpPr>
            <a:spLocks noGrp="1" noChangeArrowheads="1"/>
          </p:cNvSpPr>
          <p:nvPr>
            <p:ph/>
          </p:nvPr>
        </p:nvSpPr>
        <p:spPr/>
        <p:txBody>
          <a:bodyPr/>
          <a:lstStyle/>
          <a:p>
            <a:pPr eaLnBrk="1" hangingPunct="1">
              <a:buFont typeface="Wingdings" pitchFamily="2" charset="2"/>
              <a:buNone/>
            </a:pPr>
            <a:r>
              <a:rPr lang="tr-TR" b="1" dirty="0" smtClean="0">
                <a:solidFill>
                  <a:srgbClr val="3333CC"/>
                </a:solidFill>
              </a:rPr>
              <a:t>İşçilere Verilecek Yıllık Ücretli İzin</a:t>
            </a:r>
          </a:p>
          <a:p>
            <a:pPr eaLnBrk="1" hangingPunct="1">
              <a:buFont typeface="Wingdings" pitchFamily="2" charset="2"/>
              <a:buNone/>
            </a:pPr>
            <a:r>
              <a:rPr lang="tr-TR" b="1" dirty="0" smtClean="0">
                <a:solidFill>
                  <a:srgbClr val="3333CC"/>
                </a:solidFill>
              </a:rPr>
              <a:t>Süreleri Ne Kadardır?</a:t>
            </a:r>
          </a:p>
          <a:p>
            <a:pPr eaLnBrk="1" hangingPunct="1"/>
            <a:r>
              <a:rPr lang="tr-TR" sz="2400" dirty="0" smtClean="0">
                <a:solidFill>
                  <a:srgbClr val="3333CC"/>
                </a:solidFill>
              </a:rPr>
              <a:t>Bir yıldan beş yıla kadar (beş yıl dahil) olanlara 14 günden</a:t>
            </a:r>
          </a:p>
          <a:p>
            <a:pPr eaLnBrk="1" hangingPunct="1"/>
            <a:r>
              <a:rPr lang="tr-TR" sz="2400" dirty="0" smtClean="0">
                <a:solidFill>
                  <a:srgbClr val="3333CC"/>
                </a:solidFill>
              </a:rPr>
              <a:t>Beş yıldan fazla </a:t>
            </a:r>
            <a:r>
              <a:rPr lang="tr-TR" sz="2400" dirty="0" err="1" smtClean="0">
                <a:solidFill>
                  <a:srgbClr val="3333CC"/>
                </a:solidFill>
              </a:rPr>
              <a:t>onbeş</a:t>
            </a:r>
            <a:r>
              <a:rPr lang="tr-TR" sz="2400" dirty="0" smtClean="0">
                <a:solidFill>
                  <a:srgbClr val="3333CC"/>
                </a:solidFill>
              </a:rPr>
              <a:t> yıldan az olanlara 20 günden,</a:t>
            </a:r>
          </a:p>
          <a:p>
            <a:pPr eaLnBrk="1" hangingPunct="1"/>
            <a:r>
              <a:rPr lang="tr-TR" sz="2400" dirty="0" err="1" smtClean="0">
                <a:solidFill>
                  <a:srgbClr val="3333CC"/>
                </a:solidFill>
              </a:rPr>
              <a:t>Onbeş</a:t>
            </a:r>
            <a:r>
              <a:rPr lang="tr-TR" sz="2400" dirty="0" smtClean="0">
                <a:solidFill>
                  <a:srgbClr val="3333CC"/>
                </a:solidFill>
              </a:rPr>
              <a:t> yıl (dahil) ve daha fazla olanlara 26 günden </a:t>
            </a:r>
          </a:p>
          <a:p>
            <a:pPr eaLnBrk="1" hangingPunct="1">
              <a:buFont typeface="Wingdings" pitchFamily="2" charset="2"/>
              <a:buNone/>
            </a:pPr>
            <a:r>
              <a:rPr lang="tr-TR" sz="2400" dirty="0" smtClean="0">
                <a:solidFill>
                  <a:srgbClr val="3333CC"/>
                </a:solidFill>
              </a:rPr>
              <a:t>az olamaz</a:t>
            </a:r>
          </a:p>
          <a:p>
            <a:pPr eaLnBrk="1" hangingPunct="1">
              <a:buNone/>
            </a:pPr>
            <a:r>
              <a:rPr lang="tr-TR" sz="2400" b="1" dirty="0" smtClean="0">
                <a:solidFill>
                  <a:schemeClr val="tx1"/>
                </a:solidFill>
                <a:latin typeface="+mn-lt"/>
                <a:ea typeface="+mn-ea"/>
                <a:cs typeface="+mn-cs"/>
              </a:rPr>
              <a:t>(Ek cümle: 10/9/2014-6552/5 md.)  </a:t>
            </a:r>
            <a:r>
              <a:rPr lang="tr-TR" sz="2400" dirty="0" smtClean="0">
                <a:solidFill>
                  <a:schemeClr val="tx1"/>
                </a:solidFill>
                <a:latin typeface="+mn-lt"/>
                <a:ea typeface="+mn-ea"/>
                <a:cs typeface="+mn-cs"/>
              </a:rPr>
              <a:t>Yer altı işlerinde çalışan işçilerin yıllık ücretli izin süreleri dörder gün arttırılarak uygulanır</a:t>
            </a:r>
            <a:endParaRPr lang="tr-TR" sz="2400" dirty="0" smtClean="0">
              <a:solidFill>
                <a:srgbClr val="3333CC"/>
              </a:solidFill>
            </a:endParaRPr>
          </a:p>
          <a:p>
            <a:pPr eaLnBrk="1" hangingPunct="1">
              <a:buFont typeface="Wingdings" pitchFamily="2" charset="2"/>
              <a:buNone/>
            </a:pPr>
            <a:r>
              <a:rPr lang="tr-TR" sz="2400" dirty="0" smtClean="0">
                <a:solidFill>
                  <a:srgbClr val="3333CC"/>
                </a:solidFill>
              </a:rPr>
              <a:t>Ancak </a:t>
            </a:r>
            <a:r>
              <a:rPr lang="tr-TR" sz="2400" b="1" dirty="0" err="1" smtClean="0">
                <a:solidFill>
                  <a:srgbClr val="3333CC"/>
                </a:solidFill>
              </a:rPr>
              <a:t>onsekiz</a:t>
            </a:r>
            <a:r>
              <a:rPr lang="tr-TR" sz="2400" b="1" dirty="0" smtClean="0">
                <a:solidFill>
                  <a:srgbClr val="3333CC"/>
                </a:solidFill>
              </a:rPr>
              <a:t> ve daha küçük yaştaki işçilerle elli ve</a:t>
            </a:r>
          </a:p>
          <a:p>
            <a:pPr eaLnBrk="1" hangingPunct="1">
              <a:buFont typeface="Wingdings" pitchFamily="2" charset="2"/>
              <a:buNone/>
            </a:pPr>
            <a:r>
              <a:rPr lang="tr-TR" sz="2400" b="1" dirty="0" smtClean="0">
                <a:solidFill>
                  <a:srgbClr val="3333CC"/>
                </a:solidFill>
              </a:rPr>
              <a:t>daha yukarı yaştaki işçilere</a:t>
            </a:r>
            <a:r>
              <a:rPr lang="tr-TR" sz="2400" dirty="0" smtClean="0">
                <a:solidFill>
                  <a:srgbClr val="3333CC"/>
                </a:solidFill>
              </a:rPr>
              <a:t> verilecek yıllık ücretli izin</a:t>
            </a:r>
          </a:p>
          <a:p>
            <a:pPr eaLnBrk="1" hangingPunct="1">
              <a:buFont typeface="Wingdings" pitchFamily="2" charset="2"/>
              <a:buNone/>
            </a:pPr>
            <a:r>
              <a:rPr lang="tr-TR" sz="2400" dirty="0" smtClean="0">
                <a:solidFill>
                  <a:srgbClr val="3333CC"/>
                </a:solidFill>
              </a:rPr>
              <a:t>süresi 20 günden az olamaz.</a:t>
            </a:r>
          </a:p>
          <a:p>
            <a:pPr eaLnBrk="1" hangingPunct="1">
              <a:buFont typeface="Wingdings" pitchFamily="2" charset="2"/>
              <a:buNone/>
            </a:pPr>
            <a:endParaRPr lang="en-US" b="1" dirty="0" smtClean="0">
              <a:solidFill>
                <a:srgbClr val="3333CC"/>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54: Yıllık Ücretli İzine Hak Kazanma ve İzni Kullanma Dönemi</a:t>
            </a:r>
            <a:endParaRPr lang="en-US" sz="4000" smtClean="0">
              <a:solidFill>
                <a:srgbClr val="FF3300"/>
              </a:solidFill>
            </a:endParaRPr>
          </a:p>
        </p:txBody>
      </p:sp>
      <p:sp>
        <p:nvSpPr>
          <p:cNvPr id="6349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b="1" dirty="0" smtClean="0">
                <a:solidFill>
                  <a:srgbClr val="3333CC"/>
                </a:solidFill>
              </a:rPr>
              <a:t>İşçinin aynı işverenin bir veya çeşitli</a:t>
            </a:r>
          </a:p>
          <a:p>
            <a:pPr eaLnBrk="1" hangingPunct="1">
              <a:buFont typeface="Wingdings" pitchFamily="2" charset="2"/>
              <a:buNone/>
            </a:pPr>
            <a:r>
              <a:rPr lang="tr-TR" b="1" dirty="0" smtClean="0">
                <a:solidFill>
                  <a:srgbClr val="3333CC"/>
                </a:solidFill>
              </a:rPr>
              <a:t>işyerlerinde çalışması söz konusu</a:t>
            </a:r>
          </a:p>
          <a:p>
            <a:pPr eaLnBrk="1" hangingPunct="1">
              <a:buFont typeface="Wingdings" pitchFamily="2" charset="2"/>
              <a:buNone/>
            </a:pPr>
            <a:r>
              <a:rPr lang="tr-TR" b="1" dirty="0" smtClean="0">
                <a:solidFill>
                  <a:srgbClr val="3333CC"/>
                </a:solidFill>
              </a:rPr>
              <a:t>olduğunda yıllık ücretli izin hakkı</a:t>
            </a:r>
          </a:p>
          <a:p>
            <a:pPr eaLnBrk="1" hangingPunct="1">
              <a:buFont typeface="Wingdings" pitchFamily="2" charset="2"/>
              <a:buNone/>
            </a:pPr>
            <a:r>
              <a:rPr lang="tr-TR" b="1" dirty="0" smtClean="0">
                <a:solidFill>
                  <a:srgbClr val="3333CC"/>
                </a:solidFill>
              </a:rPr>
              <a:t>nasıl hesaplanır?</a:t>
            </a:r>
          </a:p>
          <a:p>
            <a:pPr eaLnBrk="1" hangingPunct="1">
              <a:buFont typeface="Wingdings" pitchFamily="2" charset="2"/>
              <a:buNone/>
            </a:pPr>
            <a:endParaRPr lang="tr-TR" sz="2400" dirty="0" smtClean="0">
              <a:solidFill>
                <a:srgbClr val="3333CC"/>
              </a:solidFill>
            </a:endParaRPr>
          </a:p>
          <a:p>
            <a:pPr eaLnBrk="1" hangingPunct="1">
              <a:buFont typeface="Wingdings" pitchFamily="2" charset="2"/>
              <a:buNone/>
            </a:pPr>
            <a:endParaRPr lang="tr-TR" sz="2000" dirty="0" smtClean="0">
              <a:solidFill>
                <a:srgbClr val="3333CC"/>
              </a:solidFill>
            </a:endParaRPr>
          </a:p>
          <a:p>
            <a:pPr eaLnBrk="1" hangingPunct="1">
              <a:buFont typeface="Wingdings" pitchFamily="2" charset="2"/>
              <a:buNone/>
            </a:pPr>
            <a:endParaRPr lang="tr-TR" sz="2000" b="1" dirty="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54: Yıllık Ücretli İzine Hak Kazanma ve İzni Kullanma Dönemi</a:t>
            </a:r>
            <a:endParaRPr lang="en-US" sz="4000" smtClean="0">
              <a:solidFill>
                <a:srgbClr val="FF3300"/>
              </a:solidFill>
            </a:endParaRPr>
          </a:p>
        </p:txBody>
      </p:sp>
      <p:sp>
        <p:nvSpPr>
          <p:cNvPr id="63491" name="Rectangle 3" descr="Rectangle: Click to edit Master text styles&#10;Second level&#10;Third level&#10;Fourth level&#10;Fifth level"/>
          <p:cNvSpPr>
            <a:spLocks noGrp="1" noChangeArrowheads="1"/>
          </p:cNvSpPr>
          <p:nvPr>
            <p:ph idx="1"/>
          </p:nvPr>
        </p:nvSpPr>
        <p:spPr>
          <a:xfrm>
            <a:off x="609600" y="1447800"/>
            <a:ext cx="7772400" cy="4114800"/>
          </a:xfrm>
        </p:spPr>
        <p:txBody>
          <a:bodyPr/>
          <a:lstStyle/>
          <a:p>
            <a:pPr eaLnBrk="1" hangingPunct="1">
              <a:buFont typeface="Wingdings" pitchFamily="2" charset="2"/>
              <a:buNone/>
            </a:pPr>
            <a:r>
              <a:rPr lang="tr-TR" b="1" smtClean="0">
                <a:solidFill>
                  <a:srgbClr val="3333CC"/>
                </a:solidFill>
              </a:rPr>
              <a:t>İşçinin aynı işverenin bir veya çeşitli</a:t>
            </a:r>
          </a:p>
          <a:p>
            <a:pPr eaLnBrk="1" hangingPunct="1">
              <a:buFont typeface="Wingdings" pitchFamily="2" charset="2"/>
              <a:buNone/>
            </a:pPr>
            <a:r>
              <a:rPr lang="tr-TR" b="1" smtClean="0">
                <a:solidFill>
                  <a:srgbClr val="3333CC"/>
                </a:solidFill>
              </a:rPr>
              <a:t>işyerlerinde çalışması söz konusu</a:t>
            </a:r>
          </a:p>
          <a:p>
            <a:pPr eaLnBrk="1" hangingPunct="1">
              <a:buFont typeface="Wingdings" pitchFamily="2" charset="2"/>
              <a:buNone/>
            </a:pPr>
            <a:r>
              <a:rPr lang="tr-TR" b="1" smtClean="0">
                <a:solidFill>
                  <a:srgbClr val="3333CC"/>
                </a:solidFill>
              </a:rPr>
              <a:t>olduğunda yıllık ücretli izin hakkı</a:t>
            </a:r>
          </a:p>
          <a:p>
            <a:pPr eaLnBrk="1" hangingPunct="1">
              <a:buFont typeface="Wingdings" pitchFamily="2" charset="2"/>
              <a:buNone/>
            </a:pPr>
            <a:r>
              <a:rPr lang="tr-TR" b="1" smtClean="0">
                <a:solidFill>
                  <a:srgbClr val="3333CC"/>
                </a:solidFill>
              </a:rPr>
              <a:t>nasıl hesaplanır?</a:t>
            </a:r>
          </a:p>
          <a:p>
            <a:pPr eaLnBrk="1" hangingPunct="1">
              <a:buFont typeface="Wingdings" pitchFamily="2" charset="2"/>
              <a:buNone/>
            </a:pPr>
            <a:endParaRPr lang="tr-TR" sz="2400" smtClean="0">
              <a:solidFill>
                <a:srgbClr val="3333CC"/>
              </a:solidFill>
            </a:endParaRPr>
          </a:p>
          <a:p>
            <a:pPr eaLnBrk="1" hangingPunct="1">
              <a:buFont typeface="Wingdings" pitchFamily="2" charset="2"/>
              <a:buNone/>
            </a:pPr>
            <a:r>
              <a:rPr lang="tr-TR" sz="2400" smtClean="0">
                <a:solidFill>
                  <a:srgbClr val="3333CC"/>
                </a:solidFill>
              </a:rPr>
              <a:t>Aynı işverene ait tüm işyerlerinde geçirilen süreler </a:t>
            </a:r>
          </a:p>
          <a:p>
            <a:pPr eaLnBrk="1" hangingPunct="1">
              <a:buFont typeface="Wingdings" pitchFamily="2" charset="2"/>
              <a:buNone/>
            </a:pPr>
            <a:r>
              <a:rPr lang="tr-TR" sz="2400" smtClean="0">
                <a:solidFill>
                  <a:srgbClr val="3333CC"/>
                </a:solidFill>
              </a:rPr>
              <a:t>birleştirilerek işçinin yıllık ücretli izin hakkı hesaplanır.</a:t>
            </a:r>
          </a:p>
          <a:p>
            <a:pPr eaLnBrk="1" hangingPunct="1">
              <a:buFont typeface="Wingdings" pitchFamily="2" charset="2"/>
              <a:buNone/>
            </a:pPr>
            <a:endParaRPr lang="tr-TR" sz="2000" smtClean="0">
              <a:solidFill>
                <a:srgbClr val="3333CC"/>
              </a:solidFill>
            </a:endParaRPr>
          </a:p>
          <a:p>
            <a:pPr eaLnBrk="1" hangingPunct="1">
              <a:buFont typeface="Wingdings" pitchFamily="2" charset="2"/>
              <a:buNone/>
            </a:pPr>
            <a:endParaRPr lang="tr-TR" sz="2000" b="1" smtClean="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56: Yıllık Ücretli İznin Uygulanması</a:t>
            </a:r>
            <a:endParaRPr lang="en-US" sz="4000" smtClean="0">
              <a:solidFill>
                <a:srgbClr val="FF3300"/>
              </a:solidFill>
            </a:endParaRPr>
          </a:p>
        </p:txBody>
      </p:sp>
      <p:sp>
        <p:nvSpPr>
          <p:cNvPr id="64515" name="Rectangle 3" descr="Rectangle: Click to edit Master text styles&#10;Second level&#10;Third level&#10;Fourth level&#10;Fifth level"/>
          <p:cNvSpPr>
            <a:spLocks noGrp="1" noChangeArrowheads="1"/>
          </p:cNvSpPr>
          <p:nvPr>
            <p:ph idx="1"/>
          </p:nvPr>
        </p:nvSpPr>
        <p:spPr>
          <a:xfrm>
            <a:off x="609600" y="1371600"/>
            <a:ext cx="8001000" cy="4114800"/>
          </a:xfrm>
        </p:spPr>
        <p:txBody>
          <a:bodyPr/>
          <a:lstStyle/>
          <a:p>
            <a:pPr eaLnBrk="1" hangingPunct="1">
              <a:buFont typeface="Wingdings" pitchFamily="2" charset="2"/>
              <a:buNone/>
            </a:pPr>
            <a:r>
              <a:rPr lang="tr-TR" sz="2400" b="1" dirty="0" smtClean="0">
                <a:solidFill>
                  <a:srgbClr val="3333CC"/>
                </a:solidFill>
              </a:rPr>
              <a:t>Yıllık Ücretli İznin Uygulanma Kriterleri Nelerdir?</a:t>
            </a:r>
          </a:p>
          <a:p>
            <a:pPr eaLnBrk="1" hangingPunct="1">
              <a:buFont typeface="Wingdings" pitchFamily="2" charset="2"/>
              <a:buNone/>
            </a:pPr>
            <a:endParaRPr lang="tr-TR" sz="1800" dirty="0" smtClean="0">
              <a:solidFill>
                <a:srgbClr val="3333CC"/>
              </a:solidFil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56: Yıllık Ücretli İznin Uygulanması</a:t>
            </a:r>
            <a:endParaRPr lang="en-US" sz="4000" smtClean="0">
              <a:solidFill>
                <a:srgbClr val="FF3300"/>
              </a:solidFill>
            </a:endParaRPr>
          </a:p>
        </p:txBody>
      </p:sp>
      <p:sp>
        <p:nvSpPr>
          <p:cNvPr id="64515" name="Rectangle 3" descr="Rectangle: Click to edit Master text styles&#10;Second level&#10;Third level&#10;Fourth level&#10;Fifth level"/>
          <p:cNvSpPr>
            <a:spLocks noGrp="1" noChangeArrowheads="1"/>
          </p:cNvSpPr>
          <p:nvPr>
            <p:ph idx="1"/>
          </p:nvPr>
        </p:nvSpPr>
        <p:spPr>
          <a:xfrm>
            <a:off x="609600" y="1371600"/>
            <a:ext cx="8001000" cy="4114800"/>
          </a:xfrm>
        </p:spPr>
        <p:txBody>
          <a:bodyPr/>
          <a:lstStyle/>
          <a:p>
            <a:pPr eaLnBrk="1" hangingPunct="1">
              <a:buFont typeface="Wingdings" pitchFamily="2" charset="2"/>
              <a:buNone/>
            </a:pPr>
            <a:r>
              <a:rPr lang="tr-TR" sz="2400" b="1" dirty="0" smtClean="0">
                <a:solidFill>
                  <a:srgbClr val="3333CC"/>
                </a:solidFill>
              </a:rPr>
              <a:t>Yıllık Ücretli İznin Uygulanma Kriterleri Nelerdir?</a:t>
            </a:r>
          </a:p>
          <a:p>
            <a:pPr eaLnBrk="1" hangingPunct="1">
              <a:buFont typeface="Wingdings" pitchFamily="2" charset="2"/>
              <a:buNone/>
            </a:pPr>
            <a:endParaRPr lang="tr-TR" sz="1800" dirty="0" smtClean="0">
              <a:solidFill>
                <a:srgbClr val="3333CC"/>
              </a:solidFill>
            </a:endParaRPr>
          </a:p>
          <a:p>
            <a:pPr eaLnBrk="1" hangingPunct="1">
              <a:buFont typeface="Wingdings" pitchFamily="2" charset="2"/>
              <a:buNone/>
            </a:pPr>
            <a:r>
              <a:rPr lang="tr-TR" sz="2000" dirty="0" smtClean="0">
                <a:solidFill>
                  <a:srgbClr val="3333CC"/>
                </a:solidFill>
              </a:rPr>
              <a:t>Yıllık ücretli izin işveren tarafından bölünemez.</a:t>
            </a:r>
          </a:p>
          <a:p>
            <a:pPr eaLnBrk="1" hangingPunct="1">
              <a:buFont typeface="Wingdings" pitchFamily="2" charset="2"/>
              <a:buNone/>
            </a:pPr>
            <a:r>
              <a:rPr lang="tr-TR" sz="2000" dirty="0" smtClean="0">
                <a:solidFill>
                  <a:srgbClr val="3333CC"/>
                </a:solidFill>
              </a:rPr>
              <a:t>Ancak izin süreleri </a:t>
            </a:r>
            <a:r>
              <a:rPr lang="tr-TR" sz="2000" b="1" dirty="0" smtClean="0">
                <a:solidFill>
                  <a:srgbClr val="3333CC"/>
                </a:solidFill>
              </a:rPr>
              <a:t>tarafların anlaşması</a:t>
            </a:r>
            <a:r>
              <a:rPr lang="tr-TR" sz="2000" dirty="0" smtClean="0">
                <a:solidFill>
                  <a:srgbClr val="3333CC"/>
                </a:solidFill>
              </a:rPr>
              <a:t> ile bir bölümü 10 günden</a:t>
            </a:r>
          </a:p>
          <a:p>
            <a:pPr eaLnBrk="1" hangingPunct="1">
              <a:buNone/>
            </a:pPr>
            <a:r>
              <a:rPr lang="tr-TR" sz="2000" dirty="0" smtClean="0">
                <a:solidFill>
                  <a:srgbClr val="3333CC"/>
                </a:solidFill>
              </a:rPr>
              <a:t>Az olmamak üzere </a:t>
            </a:r>
            <a:r>
              <a:rPr lang="tr-TR" sz="2000" dirty="0" smtClean="0">
                <a:solidFill>
                  <a:srgbClr val="FF0000"/>
                </a:solidFill>
              </a:rPr>
              <a:t>bölümler hâlinde </a:t>
            </a:r>
            <a:r>
              <a:rPr lang="tr-TR" sz="2000" dirty="0" smtClean="0"/>
              <a:t>kullanılabilir. </a:t>
            </a:r>
            <a:r>
              <a:rPr lang="tr-TR" sz="2000" b="1" dirty="0" smtClean="0"/>
              <a:t>(</a:t>
            </a:r>
            <a:r>
              <a:rPr lang="tr-TR" sz="2000" b="1" dirty="0" smtClean="0">
                <a:solidFill>
                  <a:srgbClr val="FF0000"/>
                </a:solidFill>
              </a:rPr>
              <a:t>Değişik üçüncü fıkra: 14/4/2016-6704/16 md.</a:t>
            </a:r>
            <a:r>
              <a:rPr lang="tr-TR" sz="2000" b="1" dirty="0" smtClean="0"/>
              <a:t>)</a:t>
            </a:r>
            <a:endParaRPr lang="tr-TR" sz="2000" b="1" dirty="0" smtClean="0">
              <a:solidFill>
                <a:srgbClr val="3333CC"/>
              </a:solidFill>
            </a:endParaRPr>
          </a:p>
          <a:p>
            <a:pPr eaLnBrk="1" hangingPunct="1">
              <a:buFont typeface="Wingdings" pitchFamily="2" charset="2"/>
              <a:buNone/>
            </a:pPr>
            <a:r>
              <a:rPr lang="tr-TR" sz="2000" dirty="0" smtClean="0">
                <a:solidFill>
                  <a:srgbClr val="3333CC"/>
                </a:solidFill>
              </a:rPr>
              <a:t>İşveren tarafından bir yıl içinde verilmiş bulunan diğer ücretli ve</a:t>
            </a:r>
          </a:p>
          <a:p>
            <a:pPr eaLnBrk="1" hangingPunct="1">
              <a:buFont typeface="Wingdings" pitchFamily="2" charset="2"/>
              <a:buNone/>
            </a:pPr>
            <a:r>
              <a:rPr lang="tr-TR" sz="2000" dirty="0" smtClean="0">
                <a:solidFill>
                  <a:srgbClr val="3333CC"/>
                </a:solidFill>
              </a:rPr>
              <a:t>ücretsiz izinler veya dinlenme ve hastalık izinleri yıllık izne mahsup</a:t>
            </a:r>
          </a:p>
          <a:p>
            <a:pPr eaLnBrk="1" hangingPunct="1">
              <a:buFont typeface="Wingdings" pitchFamily="2" charset="2"/>
              <a:buNone/>
            </a:pPr>
            <a:r>
              <a:rPr lang="tr-TR" sz="2000" dirty="0" smtClean="0">
                <a:solidFill>
                  <a:srgbClr val="3333CC"/>
                </a:solidFill>
              </a:rPr>
              <a:t>Edilemez.</a:t>
            </a:r>
          </a:p>
          <a:p>
            <a:pPr eaLnBrk="1" hangingPunct="1">
              <a:buFont typeface="Wingdings" pitchFamily="2" charset="2"/>
              <a:buNone/>
            </a:pPr>
            <a:r>
              <a:rPr lang="tr-TR" sz="2000" dirty="0" smtClean="0">
                <a:solidFill>
                  <a:srgbClr val="3333CC"/>
                </a:solidFill>
              </a:rPr>
              <a:t>Yıllık ücretli </a:t>
            </a:r>
            <a:r>
              <a:rPr lang="tr-TR" sz="2000" smtClean="0">
                <a:solidFill>
                  <a:srgbClr val="3333CC"/>
                </a:solidFill>
              </a:rPr>
              <a:t>izinlerini işyerinin bulunduğu </a:t>
            </a:r>
            <a:r>
              <a:rPr lang="tr-TR" sz="2000" dirty="0" smtClean="0">
                <a:solidFill>
                  <a:srgbClr val="3333CC"/>
                </a:solidFill>
              </a:rPr>
              <a:t>yerden başka bir yerde</a:t>
            </a:r>
          </a:p>
          <a:p>
            <a:pPr eaLnBrk="1" hangingPunct="1">
              <a:buFont typeface="Wingdings" pitchFamily="2" charset="2"/>
              <a:buNone/>
            </a:pPr>
            <a:r>
              <a:rPr lang="tr-TR" sz="2000" dirty="0" smtClean="0">
                <a:solidFill>
                  <a:srgbClr val="3333CC"/>
                </a:solidFill>
              </a:rPr>
              <a:t>geçirecek olanlara istemde bulunmaları ve bu hususu belgelemeleri</a:t>
            </a:r>
          </a:p>
          <a:p>
            <a:pPr eaLnBrk="1" hangingPunct="1">
              <a:buFont typeface="Wingdings" pitchFamily="2" charset="2"/>
              <a:buNone/>
            </a:pPr>
            <a:r>
              <a:rPr lang="tr-TR" sz="2000" dirty="0" smtClean="0">
                <a:solidFill>
                  <a:srgbClr val="3333CC"/>
                </a:solidFill>
              </a:rPr>
              <a:t>koşuluyla işveren toplam 4 güne kadar ücretsiz izin vermek</a:t>
            </a:r>
          </a:p>
          <a:p>
            <a:pPr eaLnBrk="1" hangingPunct="1">
              <a:buFont typeface="Wingdings" pitchFamily="2" charset="2"/>
              <a:buNone/>
            </a:pPr>
            <a:r>
              <a:rPr lang="tr-TR" sz="2000" dirty="0" smtClean="0">
                <a:solidFill>
                  <a:srgbClr val="3333CC"/>
                </a:solidFill>
              </a:rPr>
              <a:t>zorundadır. </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09600" y="228600"/>
            <a:ext cx="8229600" cy="1143000"/>
          </a:xfrm>
        </p:spPr>
        <p:txBody>
          <a:bodyPr/>
          <a:lstStyle/>
          <a:p>
            <a:pPr eaLnBrk="1" hangingPunct="1"/>
            <a:r>
              <a:rPr lang="tr-TR" sz="4000" smtClean="0">
                <a:solidFill>
                  <a:srgbClr val="FF3300"/>
                </a:solidFill>
              </a:rPr>
              <a:t>MADDE 58: İzinde Çalışma Yasağı</a:t>
            </a:r>
            <a:endParaRPr lang="en-US" sz="4000" smtClean="0">
              <a:solidFill>
                <a:srgbClr val="FF3300"/>
              </a:solidFill>
            </a:endParaRPr>
          </a:p>
        </p:txBody>
      </p:sp>
      <p:sp>
        <p:nvSpPr>
          <p:cNvPr id="65539" name="Rectangle 3" descr="Rectangle: Click to edit Master text styles&#10;Second level&#10;Third level&#10;Fourth level&#10;Fifth level"/>
          <p:cNvSpPr>
            <a:spLocks noGrp="1" noChangeArrowheads="1"/>
          </p:cNvSpPr>
          <p:nvPr>
            <p:ph idx="1"/>
          </p:nvPr>
        </p:nvSpPr>
        <p:spPr>
          <a:xfrm>
            <a:off x="609600" y="1219200"/>
            <a:ext cx="8001000" cy="4114800"/>
          </a:xfrm>
        </p:spPr>
        <p:txBody>
          <a:bodyPr/>
          <a:lstStyle/>
          <a:p>
            <a:pPr eaLnBrk="1" hangingPunct="1">
              <a:buFont typeface="Wingdings" pitchFamily="2" charset="2"/>
              <a:buNone/>
            </a:pPr>
            <a:endParaRPr lang="tr-TR" sz="2400" b="1" dirty="0" smtClean="0"/>
          </a:p>
          <a:p>
            <a:pPr eaLnBrk="1" hangingPunct="1">
              <a:buFont typeface="Wingdings" pitchFamily="2" charset="2"/>
              <a:buNone/>
            </a:pPr>
            <a:r>
              <a:rPr lang="tr-TR" b="1" dirty="0" smtClean="0">
                <a:solidFill>
                  <a:srgbClr val="3333CC"/>
                </a:solidFill>
              </a:rPr>
              <a:t>İşçi İzinde Başka Bir İşte Çalışabilir</a:t>
            </a:r>
          </a:p>
          <a:p>
            <a:pPr eaLnBrk="1" hangingPunct="1">
              <a:buFont typeface="Wingdings" pitchFamily="2" charset="2"/>
              <a:buNone/>
            </a:pPr>
            <a:r>
              <a:rPr lang="tr-TR" b="1" dirty="0" smtClean="0">
                <a:solidFill>
                  <a:srgbClr val="3333CC"/>
                </a:solidFill>
              </a:rPr>
              <a:t>mi? </a:t>
            </a:r>
          </a:p>
          <a:p>
            <a:pPr eaLnBrk="1" hangingPunct="1">
              <a:buFont typeface="Wingdings" pitchFamily="2" charset="2"/>
              <a:buNone/>
            </a:pPr>
            <a:endParaRPr lang="tr-TR" b="1" dirty="0" smtClean="0">
              <a:solidFill>
                <a:srgbClr val="3333CC"/>
              </a:solidFill>
            </a:endParaRPr>
          </a:p>
        </p:txBody>
      </p:sp>
    </p:spTree>
  </p:cSld>
  <p:clrMapOvr>
    <a:masterClrMapping/>
  </p:clrMapOvr>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2535</TotalTime>
  <Words>10631</Words>
  <Application>Microsoft Office PowerPoint</Application>
  <PresentationFormat>Ekran Gösterisi (4:3)</PresentationFormat>
  <Paragraphs>1258</Paragraphs>
  <Slides>257</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257</vt:i4>
      </vt:variant>
    </vt:vector>
  </HeadingPairs>
  <TitlesOfParts>
    <vt:vector size="265" baseType="lpstr">
      <vt:lpstr>Algerian</vt:lpstr>
      <vt:lpstr>Arial</vt:lpstr>
      <vt:lpstr>Arial Black</vt:lpstr>
      <vt:lpstr>Forte</vt:lpstr>
      <vt:lpstr>Tahoma</vt:lpstr>
      <vt:lpstr>Times New Roman</vt:lpstr>
      <vt:lpstr>Wingdings</vt:lpstr>
      <vt:lpstr>Blueprint</vt:lpstr>
      <vt:lpstr>PowerPoint Sunusu</vt:lpstr>
      <vt:lpstr>PowerPoint Sunusu</vt:lpstr>
      <vt:lpstr>4857 SAYILI İŞ KANUNU</vt:lpstr>
      <vt:lpstr>PowerPoint Sunusu</vt:lpstr>
      <vt:lpstr>MADDE 5 :Eşit Davranma İlkesi</vt:lpstr>
      <vt:lpstr>MADDE 5 :Eşit Davranma İlkesi</vt:lpstr>
      <vt:lpstr>PowerPoint Sunusu</vt:lpstr>
      <vt:lpstr>PowerPoint Sunusu</vt:lpstr>
      <vt:lpstr>MADDE 7 :Geçici iş ilişkisi</vt:lpstr>
      <vt:lpstr>MADDE 8 : İş Sözleşmesi, Türleri ve Feshi</vt:lpstr>
      <vt:lpstr>MADDE 8 : İş Sözleşmesi, Türleri ve Feshi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MADDE 12: Belirli ve belirsiz süreli iş sözleşmesi ayırımın sınırları</vt:lpstr>
      <vt:lpstr>MADDE 17: SÜRELİ FESİH</vt:lpstr>
      <vt:lpstr>MADDE 17: SÜRELİ FESİH</vt:lpstr>
      <vt:lpstr>MADDE 18 : FESHİN GEÇERLİ SEBEBE DAYANDIRILMASI</vt:lpstr>
      <vt:lpstr>MADDE 18 : FESHİN GEÇERLİ SEBEBE DAYANDIRILMASI</vt:lpstr>
      <vt:lpstr>PowerPoint Sunusu</vt:lpstr>
      <vt:lpstr>PowerPoint Sunusu</vt:lpstr>
      <vt:lpstr>PowerPoint Sunusu</vt:lpstr>
      <vt:lpstr>PowerPoint Sunusu</vt:lpstr>
      <vt:lpstr>PowerPoint Sunusu</vt:lpstr>
      <vt:lpstr>PowerPoint Sunusu</vt:lpstr>
      <vt:lpstr>MADDE 19 : Sözleşmenin Feshinde Usul</vt:lpstr>
      <vt:lpstr>MADDE 19 : Sözleşmenin Feshinde Usul</vt:lpstr>
      <vt:lpstr>MADDE 20 : Fesih Bildirimine İtiraz ve Usul</vt:lpstr>
      <vt:lpstr>MADDE 20 : Fesih Bildirimine İtiraz ve Usul</vt:lpstr>
      <vt:lpstr>PowerPoint Sunusu</vt:lpstr>
      <vt:lpstr>PowerPoint Sunusu</vt:lpstr>
      <vt:lpstr>MADDE 21 : Geçersiz Sebeple Yapılan Feshin Sonuçları</vt:lpstr>
      <vt:lpstr>MADDE 21 : Geçersiz Sebeple Yapılan Feshin Sonuçları</vt:lpstr>
      <vt:lpstr>PowerPoint Sunusu</vt:lpstr>
      <vt:lpstr>PowerPoint Sunusu</vt:lpstr>
      <vt:lpstr>MADDE 22:Çalışma Koşullarında Değişiklik ve İş Sözleşmesinin Feshi</vt:lpstr>
      <vt:lpstr>MADDE 22:Çalışma Koşullarında Değişiklik ve İş Sözleşmesinin Feshi</vt:lpstr>
      <vt:lpstr>PowerPoint Sunusu</vt:lpstr>
      <vt:lpstr>MADDE 23:Yeni İşverenin Sorumluluğu</vt:lpstr>
      <vt:lpstr>MADDE 23:Yeni İşverenin Sorumluluğu</vt:lpstr>
      <vt:lpstr>PowerPoint Sunusu</vt:lpstr>
      <vt:lpstr>MADDE 24: İşçinin Haklı Nedenle Derhal Fesih Hakkı</vt:lpstr>
      <vt:lpstr>MADDE 24: İşçinin Haklı Nedenle Derhal Fesih Hakkı</vt:lpstr>
      <vt:lpstr>PowerPoint Sunusu</vt:lpstr>
      <vt:lpstr>PowerPoint Sunusu</vt:lpstr>
      <vt:lpstr>PowerPoint Sunusu</vt:lpstr>
      <vt:lpstr>PowerPoint Sunusu</vt:lpstr>
      <vt:lpstr>MADDE 25: İşverenin Haklı Nedenle Derhal Fesih Hakkı</vt:lpstr>
      <vt:lpstr>MADDE 25: İşverenin Haklı Nedenle Derhal Fesih Hakkı</vt:lpstr>
      <vt:lpstr>PowerPoint Sunusu</vt:lpstr>
      <vt:lpstr>PowerPoint Sunusu</vt:lpstr>
      <vt:lpstr>PowerPoint Sunusu</vt:lpstr>
      <vt:lpstr>PowerPoint Sunusu</vt:lpstr>
      <vt:lpstr>MADDE 26: Derhal Fesih Hakkını Kullanma Süresi</vt:lpstr>
      <vt:lpstr>MADDE 26: Derhal Fesih Hakkını Kullanma Süresi</vt:lpstr>
      <vt:lpstr>MADDE 27: Yeni İş Arama İzni</vt:lpstr>
      <vt:lpstr>MADDE 27: Yeni İş Arama İzni</vt:lpstr>
      <vt:lpstr>PowerPoint Sunusu</vt:lpstr>
      <vt:lpstr>MADDE 29: Toplu İşçi Çıkarma</vt:lpstr>
      <vt:lpstr>MADDE 29: Toplu İşçi Çıkarma</vt:lpstr>
      <vt:lpstr>PowerPoint Sunusu</vt:lpstr>
      <vt:lpstr>PowerPoint Sunusu</vt:lpstr>
      <vt:lpstr>PowerPoint Sunusu</vt:lpstr>
      <vt:lpstr>MADDE 30: Engelli, Eski Hükümlü ve Terör Mağduru Çalıştırma Zorunluluğu</vt:lpstr>
      <vt:lpstr>MADDE 30: Engelli, Eski Hükümlü ve Terör Mağduru Çalıştırma Zorunluluğu</vt:lpstr>
      <vt:lpstr>PowerPoint Sunusu</vt:lpstr>
      <vt:lpstr>PowerPoint Sunusu</vt:lpstr>
      <vt:lpstr>PowerPoint Sunusu</vt:lpstr>
      <vt:lpstr>MADDE 38 Ücret kesme cezası</vt:lpstr>
      <vt:lpstr>MADDE 41/63: Fazla Çalışma Ücreti/Çalışma Süresi</vt:lpstr>
      <vt:lpstr>MADDE 41/63: Fazla Çalışma Ücreti/Çalışma Süresi</vt:lpstr>
      <vt:lpstr>PowerPoint Sunusu</vt:lpstr>
      <vt:lpstr>PowerPoint Sunusu</vt:lpstr>
      <vt:lpstr>PowerPoint Sunusu</vt:lpstr>
      <vt:lpstr>MADDE 44: Ulusal Bayram ve Genel Tatil Günlerinde Çalışma</vt:lpstr>
      <vt:lpstr>MADDE 44: Ulusal Bayram ve Genel Tatil Günlerinde Çalışma</vt:lpstr>
      <vt:lpstr>PowerPoint Sunusu</vt:lpstr>
      <vt:lpstr>PowerPoint Sunusu</vt:lpstr>
      <vt:lpstr>MADDE 46: Hafta Tatili Ücreti</vt:lpstr>
      <vt:lpstr>MADDE 46: Hafta Tatili Ücreti</vt:lpstr>
      <vt:lpstr>PowerPoint Sunusu</vt:lpstr>
      <vt:lpstr>PowerPoint Sunusu</vt:lpstr>
      <vt:lpstr>MADDE 53: Yıllık Ücretli İzin Hakkı ve Süreleri</vt:lpstr>
      <vt:lpstr>MADDE 53: Yıllık Ücretli İzin Hakkı ve Süreleri</vt:lpstr>
      <vt:lpstr>PowerPoint Sunusu</vt:lpstr>
      <vt:lpstr>PowerPoint Sunusu</vt:lpstr>
      <vt:lpstr>PowerPoint Sunusu</vt:lpstr>
      <vt:lpstr>PowerPoint Sunusu</vt:lpstr>
      <vt:lpstr>MADDE 54: Yıllık Ücretli İzine Hak Kazanma ve İzni Kullanma Dönemi</vt:lpstr>
      <vt:lpstr>MADDE 54: Yıllık Ücretli İzine Hak Kazanma ve İzni Kullanma Dönemi</vt:lpstr>
      <vt:lpstr>MADDE 56: Yıllık Ücretli İznin Uygulanması</vt:lpstr>
      <vt:lpstr>MADDE 56: Yıllık Ücretli İznin Uygulanması</vt:lpstr>
      <vt:lpstr>MADDE 58: İzinde Çalışma Yasağı</vt:lpstr>
      <vt:lpstr>MADDE 58: İzinde Çalışma Yasağı</vt:lpstr>
      <vt:lpstr>MADDE 2: Tanımlar</vt:lpstr>
      <vt:lpstr>MADDE 2: Tanımlar</vt:lpstr>
      <vt:lpstr>MADDE 2: Tanımlar</vt:lpstr>
      <vt:lpstr>PowerPoint Sunusu</vt:lpstr>
      <vt:lpstr>PowerPoint Sunusu</vt:lpstr>
      <vt:lpstr>PowerPoint Sunusu</vt:lpstr>
      <vt:lpstr>PowerPoint Sunusu</vt:lpstr>
      <vt:lpstr>PowerPoint Sunusu</vt:lpstr>
      <vt:lpstr>PowerPoint Sunusu</vt:lpstr>
      <vt:lpstr>PowerPoint Sunusu</vt:lpstr>
      <vt:lpstr>PowerPoint Sunusu</vt:lpstr>
      <vt:lpstr>MADDE 3:İşyerini bildirme </vt:lpstr>
      <vt:lpstr>MADDE 64: Telafi Çalışması</vt:lpstr>
      <vt:lpstr>MADDE 64: Telafi Çalışması</vt:lpstr>
      <vt:lpstr>MADDE 68: Ara Dinlenmesi</vt:lpstr>
      <vt:lpstr>MADDE 68: Ara Dinlenmesi</vt:lpstr>
      <vt:lpstr>MADDE 69:Gece süresi ve gece çalışmaları </vt:lpstr>
      <vt:lpstr>MADDE 71:– (Değişik birinci fıkra: 4/4/2015-6645/38 md.) On b e ş y a şın ı d o ld u r m a m ış ço cu k la r ın ça lışt ır ılm a sı y a sa k t ır .  An ca k , o n d ö r t y a şın ı d o ld u r m u ş ve zo r u n lu ilk ö ğr et im ça ğın ı t a m a m la m ış o la n ço cu kla r ; b e d e n se l, zih in se l, so sy a l ve a h la k i ge lişm e le r in e ve e ğit im e d e va m e d e n le r in o k u lla r ın a d e va m ın a e n ge l o lm a y a ca k h a fif işle r d e ça lışt ır ıla b ilir ler .  On d ö r t y a şın ı d o ld u r m a m ış ço cu kla r ise b e d e n se l, zih in se l, so sy a l ve a h la k i ge lişm e le r in e ve e ğit im e d e va m e d e n le r in o k u lla r ın a d e va m ın a e n ge l o lm a y a ca k sa n a t , k ü ltü r ve r e k la m fa a liy e t le r in d e y a zılı sö zle şm e y a p m a k ve h e r b ir fa a liy e t için a y r ı izin a lm a k şa r t ıy la ça lıştır ıla b ilir ler .   Genç işçi: onbeş yaşını tamamlamış, ancak onsekiz yaşını tamamlamamış işçi</vt:lpstr>
      <vt:lpstr>(Değişik dördüncü fıkra: 4/4/2015-6645/38 md.) Zo r u n lu ilk ö ğr et im ça ğın ı t a m a m la m ış ve ö r gü n e ğit im e d e va m e t m e y e n ço cu k la r ın ça lışm a sa a t le r i gü n d e y e d i ve h a ft a d a o t u z b e ş sa a t t e n ; sa n a t , k ü lt ü r ve r e k la m fa a liy e t le r in d e ça lışa n la r ın ise gü n d e b e ş ve h a ft a d a o t u z sa a t t e n fa zla o la m a z. Bu sü r e , o n b e ş y a şın ı t a m a m la m ış ço cu kla r için gü n d e se k iz ve h a ft a d a k ır k sa a t e k a d a r a r t ır ıla b ilir . Okul öncesi çocuklar ile okula devam eden çocukların eğitim dönemindeki çalışma süreleri, eğitim saatleri dışında olmak üzere, en fazla günde iki saat ve haftada on saat olabilir. </vt:lpstr>
      <vt:lpstr>MADDE 72: Yer ve su altında çalıştırma yasağı </vt:lpstr>
      <vt:lpstr>MADDE 74: Analık Halinde Çalışma ve Süt İzni</vt:lpstr>
      <vt:lpstr>MADDE 74: Analık Halinde Çalışma ve Süt İzni</vt:lpstr>
      <vt:lpstr>MADDE 74: Analık Halinde Çalışma ve Süt İzni</vt:lpstr>
      <vt:lpstr>PowerPoint Sunusu</vt:lpstr>
      <vt:lpstr>PowerPoint Sunusu</vt:lpstr>
      <vt:lpstr>PowerPoint Sunusu</vt:lpstr>
      <vt:lpstr>PowerPoint Sunusu</vt:lpstr>
      <vt:lpstr>PowerPoint Sunusu</vt:lpstr>
      <vt:lpstr>6331 SAYILI İŞ SAĞLIĞI ve GÜVENLİĞİ KANUNU</vt:lpstr>
      <vt:lpstr>  BİRİNCİ BÖLÜM  Amaç, Kapsam ve Tanımlar </vt:lpstr>
      <vt:lpstr>  Amaç </vt:lpstr>
      <vt:lpstr>  MADDE 3 – (1) Bu Kanunun uygulanmasında;  a) Bakanlık: Çalışma ve Sosyal Güvenlik Bakanlığını,   b) Çalışan: Kendi özel kanunlarındaki statülerine bakılmaksızın kamu veya özel işyerlerinde istihdam edilen gerçek kişiyi,   c) Çalışan temsilcisi: İş sağlığı ve güvenliği ile ilgili çalışmalara katılma, çalışmaları izleme, tedbir alınmasını isteme, tekliflerde bulunma ve benzeri konularda çalışanları temsil etmeye yetkili çalışanı,   ç) Destek elemanı: Asli görevinin yanında iş sağlığı ve güvenliği ile ilgili önleme, koruma, tahliye, yangınla mücadele, ilk yardım ve benzeri konularda özel olarak görevlendirilmiş uygun donanım ve yeterli eğitime sahip kişiyi,   İş Güvenliği Uzmanı: Usul ve esasları yönetmelikle belirlenen, iş sağlığı ve güvenliği alanında görev yapmak üzere Bakanlıkça yetkilendirilmiş, iş güvenliği uzmanlığı belgesine sahip, Bakanlık ve ilgili kuruluşlarında çalışma hayatını denetleyen müfettişler ile mühendislik veya mimarlık eğitimi veren fakültelerin mezunları ile teknik elemanı,   g) İş kazası: İşyerinde veya işin yürütümü nedeniyle meydana gelen, ölüme sebebiyet veren veya vücut bütünlüğünü ruhen ya da bedenen engelli hâle getiren olayı, (1)   </vt:lpstr>
      <vt:lpstr>ğ) İşveren: Çalışan istihdam eden gerçek veya tüzel kişi yahut tüzel kişiliği olmayan kurum ve kuruluşları,   h) İşyeri: Mal veya hizmet üretmek amacıyla maddi olan ve olmayan unsurlar ile çalışanın birlikte örgütlendiği, işverenin işyerinde ürettiği mal veya hizmet ile nitelik yönünden bağlılığı bulunan ve aynı yönetim altında örgütlenen işyerine bağlı yerler ile dinlenme, çocuk emzirme, yemek, uyku, yıkanma, muayene ve bakım, beden ve mesleki eğitim yerleri ve avlu gibi diğer eklentiler ve araçları da içeren organizasyonu,   ı) İşyeri hekimi: İş sağlığı ve güvenliği alanında görev yapmak üzere Bakanlıkça yetkilendirilmiş, işyeri hekimliği belgesine sahip hekimi,   i) İşyeri sağlık ve güvenlik birimi: İşyerinde iş sağlığı ve güvenliği hizmetlerini yürütmek üzere kurulan, gerekli donanım ve personele sahip olan birimi,   </vt:lpstr>
      <vt:lpstr>  k) Kurul: İş sağlığı ve güvenliği kurulunu,   1) Meslek hastalığı: Mesleki risklere maruziyet sonucu ortaya çıkan hastalığı,   m) Ortak sağlık ve güvenlik birimi: Kamu kurum ve kuruluşları, organize sanayi bölgeleri ile Türk Ticaret Kanununa göre faaliyet gösteren şirketler tarafından, işyerlerine iş sağlığı ve güvenliği hizmetlerini sunmak üzere kurulan gerekli donanım ve personele sahip olan ve Bakanlıkça yetkilendirilen birimi,   n) Önleme: İşyerinde yürütülen işlerin bütün safhalarında iş sağlığı ve güvenliği ile ilgili riskleri ortadan kaldırmak veya azaltmak için planlanan ve alınan tedbirlerin tümünü,   o) Risk: Tehlikeden kaynaklanacak kayıp, yaralanma ya da başka zararlı sonuç meydana gelme ihtimalini,   </vt:lpstr>
      <vt:lpstr> ö) Risk değerlendirmesi: İşyerinde var olan ya da dışarıdan gelebilecek tehlikelerin belirlenmesi, bu tehlikelerin riske dönüşmesine yol açan faktörler ile tehlikelerden kaynaklanan risklerin analiz edilerek derecelendirilmesi ve kontrol tedbirlerinin kararlaştırılması amacıyla yapılması gerekli çalışmaları,   p) Tehlike: İşyerinde var olan ya da dışarıdan gelebilecek, çalışanı veya işyerini etkileyebilecek zarar veya hasar verme potansiyelini   r) Tehlike sınıfı: İş sağlığı ve güvenliği açısından, yapılan işin özelliği, işin her safhasında kullanılan veya ortaya çıkan maddeler, iş ekipmanı, üretim yöntem ve şekilleri, çalışma ortam ve şartları ile ilgili diğer hususlar dikkate alınarak işyeri için belirlenen tehlike grubunu,    ifade eder. s) Konsey: Ulusal İş Sağlığı ve Güvenliği Konseyini t) Genç çalışan: Onbeş yaşını bitirmiş ancak onsekiz yaşını doldurmamış çalışanı</vt:lpstr>
      <vt:lpstr>MADDE 3-(2) İşveren adına hareket eden, işin ve işyerinin yönetiminde görev alan işveren vekilleri, bu Kanunun uygulanması bakımından işveren sayılır. </vt:lpstr>
      <vt:lpstr>İKİNCİ BÖLÜM  İşveren ile Çalışanların Görev, Yetki ve Yükümlülükleri </vt:lpstr>
      <vt:lpstr>İşverenin genel yükümlülüğü   MADDE 4 – (1) İşveren, çalışanların işle ilgili sağlık ve güvenliğini sağlamakla yükümlü olup bu çerçevede;  a) Mesleki risklerin önlenmesi, eğitim ve bilgi verilmesi dâhil her türlü tedbirin alınması, organizasyonun yapılması, gerekli araç ve gereçlerin sağlanması, sağlık ve güvenlik tedbirlerinin değişen şartlara uygun hale getirilmesi ve mevcut durumun iyileştirilmesi için çalışmalar yapar.  b) İşyerinde alınan iş sağlığı ve güvenliği tedbirlerine uyulup uyulmadığını izler, denetler ve uygunsuzlukların giderilmesini sağlar.  c) Risk değerlendirmesi yapar veya yaptırır.  ç) Çalışana görev verirken, çalışanın sağlık ve güvenlik yönünden işe uygunluğunu göz önüne alır.  d) Yeterli bilgi ve talimat verilenler dışındaki çalışanların hayati ve özel tehlike bulunan yerlere girmemesi için gerekli tedbirleri alır.  (2) İşyeri dışındaki uzman kişi ve kuruluşlardan hizmet alınması, işverenin sorumluluklarını ortadan kaldırmaz.  (3) Çalışanların iş sağlığı ve güvenliği alanındaki yükümlülükleri, işverenin sorumluluklarını etkilemez.  (4) İşveren, iş sağlığı ve güvenliği tedbirlerinin maliyetini çalışanlara yansıtamaz </vt:lpstr>
      <vt:lpstr>Risklerden korunma ilkeleri   MADDE 5 – (1) İşverenin yükümlülüklerinin yerine getirilmesinde aşağıdaki ilkeler göz önünde bulundurulur:  a) Risklerden kaçınmak.  b) Kaçınılması mümkün olmayan riskleri analiz etmek.  c) Risklerle kaynağında mücadele etmek.  ç) İşin kişilere uygun hale getirilmesi için işyerlerinin tasarımı ile iş ekipmanı, çalışma şekli ve üretim metotlarının seçiminde özen göstermek, özellikle tekdüze çalışma ve üretim temposunun sağlık ve güvenliğe olumsuz etkilerini önlemek, önlenemiyor ise en aza indirmek.  d) Teknik gelişmelere uyum sağlamak.  e) Tehlikeli olanı, tehlikesiz veya daha az tehlikeli olanla değiştirmek.  f) Teknoloji, iş organizasyonu, çalışma şartları, sosyal ilişkiler ve çalışma ortamı ile ilgili faktörlerin etkilerini kapsayan tutarlı ve genel bir önleme politikası geliştirmek.  g) Toplu korunma tedbirlerine, kişisel korunma tedbirlerine göre öncelik vermek.  ğ) Çalışanlara uygun talimatlar vermek </vt:lpstr>
      <vt:lpstr>İş sağlığı ve güvenliği hizmetleri   MADDE 6 – (1) Mesleki risklerin önlenmesi ve bu risklerden korunulmasına yönelik çalışmaları da kapsayacak, iş sağlığı ve güvenliği hizmetlerinin sunulması için işveren;  a) Çalışanları arasından iş güvenliği uzmanı, işyeri hekimi ve on ve daha fazla çalışanı olan çok tehlikeli sınıfta yer alan işyerlerinde diğer sağlık personeli görevlendirir. Çalışanları arasında belirlenen niteliklere sahip personel bulunmaması hâlinde, bu hizmetin tamamını veya bir kısmını ortak sağlık ve güvenlik birimlerinden hizmet alarak yerine getirebilir. Ancak belirlenen niteliklere ve gerekli belgeye sahip olması hâlinde, tehlike sınıfı ve çalışan sayısı dikkate alınarak, bu hizmetin yerine getirilmesini kendisi üstlenebilir. (Ek cümle: 10/9/2014-6552/16 md.) Belirlenen niteliklere ve gerekli belgeye sahip olmayan ancak 10’dan az çalışanı bulunan ve az tehlikeli sınıfta yer alan işyeri işverenleri veya işveren vekili tarafından Bakanlıkça ilan edilen eğitimleri tamamlamak şartıyla işe giriş ve periyodik muayeneler ve tetkikler hariç iş sağlığı ve güvenliği hizmetlerini yürütebilirler. (1)  b) Görevlendirdikleri kişi veya hizmet aldığı kurum ve kuruluşların görevlerini yerine getirmeleri amacıyla araç, gereç, mekân ve zaman gibi gerekli bütün ihtiyaçlarını karşılar.  </vt:lpstr>
      <vt:lpstr>c) İşyerinde sağlık ve güvenlik hizmetlerini yürütenler arasında iş birliği ve koordinasyonu sağlar.  ç) Görevlendirdikleri kişi veya hizmet aldığı kurum ve kuruluşlar tarafından iş sağlığı ve güvenliği ile ilgili mevzuata uygun olan ve yazılı olarak bildirilen tedbirleri yerine getirir.  d) Çalışanların sağlık ve güvenliğini etkilediği bilinen veya etkilemesi muhtemel konular hakkında; görevlendirdikleri kişi veya hizmet aldığı kurum ve kuruluşları, başka işyerlerinden çalışmak üzere kendi işyerine gelen çalışanları ve bunların işverenlerini bilgilendirir.  (2) 4/1/2002 tarihli ve 4734 sayılı Kamu İhale Kanunu kapsamındaki kamu kurum ve kuruluşları; iş sağlığı ve güvenliği hizmetlerini, Sağlık Bakanlığına ait döner sermayeli kuruluşlardan doğrudan alabileceği gibi 4734 sayılı Kanun hükümleri çerçevesinde de alabilir.  (3) Tam süreli işyeri hekimi görevlendirilen işyerlerinde, diğer sağlık personeli görevlendirilmesi zorunlu değildir.  (4) (Ek: 10/9/2014-6552/16 md.) Birinci fıkranın (a) bendine göre yapılacak görevlendirme süresinin belirlenmesinde 5/6/1986 tarihli ve 3308 sayılı Mesleki Eğitim Kanunu ile 4/11/1981 tarihli ve 2547 sayılı Yükseköğretim Kanunu kapsamındaki öğrenci statüsünde olan çırak ve stajyerler, çalışan sayısının toplamına dâhil edilmez </vt:lpstr>
      <vt:lpstr>İşyeri hekimleri ve iş güvenliği uzmanları   MADDE 8 – (1) İşyeri hekimi ve iş güvenliği uzmanlarının hak ve yetkileri, görevlerini yerine getirmeleri nedeniyle kısıtlanamaz. Bu kişiler, görevlerini mesleğin gerektirdiği etik ilkeler ve mesleki bağımsızlık içerisinde yürütür.  (2) (Değişik: 4/4/2015-6645/1 md.) İşverene iş sağlığı ve güvenliği ile ilgili konularda rehberlik ve danışmanlık yapmak üzere görevlendirilen işyeri hekimi ve iş güvenliği uzmanı, görev aldığı işyerinde göreviyle ilgili mevzuat ve teknik gelişmeleri göz önünde bulundurarak iş sağlığı ve güvenliği ile ilgili eksiklik ve aksaklıkları, tedbir ve tavsiyeleri belirler ve işverene yazılı olarak bildirir. Eksiklik ve aksaklıkların düzeltilmesinden, tedbir ve tavsiyelerin yerine getirilmesinden işveren sorumludur. Bildirilen eksiklik ve aksaklıkların acil durdurmayı gerektirmesi veya yangın, patlama, göçme, kimyasal sızıntı ve benzeri acil ve hayati tehlike arz etmesi, meslek hastalığına sebep olabilecek ortamların bulunmasına rağmen işveren tarafından gerekli tedbirlerin alınmaması hâlinde, bu durum işyeri hekimi veya iş güvenliği uzmanınca, Bakanlığın yetkili birimine, varsa yetkili sendika temsilcisine, yoksa çalışan temsilcisine bildirilir. Bildirim yapmadığı tespit edilen işyeri hekimi ve iş güvenliği uzmanının belgesi üç ay, tekrarında ise altı ay süreyle askıya alınır. Bu bildirimden dolayı işvereni tarafından işyeri hekimi veya iş güvenliği uzmanının iş sözleşmesine son verilemez ve bu kişiler hiçbir şekilde hak kaybına uğratılamaz. Aksi takdirde işveren hakkında bir yıllık sözleşme ücreti tutarından az olmamak üzere tazminata hükmedilir. İşyeri hekimi veya iş güvenliği uzmanının iş kanunları ve diğer kanunlara göre sahip olduğu hakları saklıdır. Açılan davada, kötü niyetle gerçek dışı bildirimde bulunduğu mahkeme kararıyla tespit edilen kişinin belgesi altı ay süreyle askıya alınır. </vt:lpstr>
      <vt:lpstr>(3) Hizmet sunan kuruluşlar ile işyeri hekimi ve iş güvenliği uzmanları, iş sağlığı ve güvenliği hizmetlerinin yürütülmesindeki ihmallerinden dolayı, hizmet sundukları işverene karşı sorumludur.  (4) Çalışanın ölümü veya maluliyetiyle sonuçlanacak şekilde vücut bütünlüğünün bozulmasına neden olan iş kazası veya meslek hastalığının meydana gelmesinde ihmali tespit edilen işyeri hekimi veya iş güvenliği uzmanının yetki belgesi askıya alınır.  (5) İş güvenliği uzmanlarının görev alabilmeleri için; çok tehlikeli sınıfta yer alan işyerlerinde (A) sınıfı, tehlikeli sınıfta yer alan işyerlerinde en az (B) sınıfı, az tehlikeli sınıfta yer alan işyerlerinde ise en az (C) sınıfı iş güvenliği uzmanlığı belgesine sahip olmaları şartı aranır. Bakanlık, iş güvenliği uzmanlarının ve işyeri hekimlerinin görevlendirilmesi konusunda sektörel alanda özel düzenleme yapabilir. (Ek cümle: 4/4/2015-6645/1 md.) Sektörel düzenleme çerçevesinde maden ve yapı ile diğer sektörlerde öncelikli olarak hangi meslekî unvana sahip iş güvenliği uzmanlarının görev yapacağının ve bunların yanında görev yapacak diğer mesleklere sahip iş güvenliği uzmanlarının belirlenmesine dair usul ve esaslar, Bakanlıkça belirlenir.  (6) Belirlenen çalışma süresi nedeniyle işyeri hekimi ve iş güvenliği uzmanının tam süreli görevlendirilmesi gereken durumlarda; işveren, işyeri sağlık ve güvenlik birimi kurar. Bu durumda, çalışanların tabi olduğu kanun hükümleri saklı kalmak kaydıyla, 22/5/2003 tarihli ve 4857 sayılı İş Kanununa göre belirlenen haftalık çalışma süresi dikkate alınır.  </vt:lpstr>
      <vt:lpstr>(7) Kamu kurum ve kuruluşlarında ilgili mevzuata göre çalıştırılan işyeri hekimi veya iş güvenliği uzmanı olma niteliğini haiz personel, gerekli belgeye sahip olmaları şartıyla asli görevlerinin yanında, belirlenen çalışma süresine riayet ederek çalışmakta oldukları kurumda veya ilgili personelin muvafakati ve üst yöneticinin onayı ile diğer kamu kurum ve kuruluşlarında görevlendirilebilir. Bu şekilde görevlendirilecek personele, görev yaptığı her saat için (200) gösterge rakamının memur aylık katsayısı ile çarpımı tutarında ilave ödeme, hizmet alan kurum tarafından yapılır. Bu ödemeden damga vergisi hariç herhangi bir kesinti yapılmaz. Bu durumdaki görevlendirmeye ilişkin ilave ödemelerde, günlük mesai saatlerine bağlı kalmak kaydıyla, aylık toplam seksen saatten fazla olan görevlendirmeler dikkate alınmaz.  (8) Kamu sağlık hizmetlerinde tam süreli çalışmaya ilişkin mevzuat hükümleri saklı kalmak kaydıyla, işyeri hekimlerinin ve diğer sağlık personelinin işyeri sağlık ve güvenlik birimi ile ortak sağlık ve güvenlik birimlerinde görevlendirilmelerinde ve hizmet verilen işyerlerinde çalışanlarla sınırlı olmak üzere görevlerini yerine getirmelerinde, diğer kanunların kısıtlayıcı hükümleri uygulanmaz. </vt:lpstr>
      <vt:lpstr>Tehlike sınıfının belirlenmesi   MADDE 9 – (1) İşyeri tehlike sınıfları; 31/5/2006 tarihli ve 5510 sayılı Sosyal Sigortalar ve Genel Sağlık Sigortası Kanununun 83 üncü maddesine göre belirlenen kısa vadeli sigorta kolları prim tarifesi de dikkate alınarak, İş Sağlığı ve Güvenliği Genel Müdürünün Başkanlığında ilgili taraflarca oluşturulan komisyonun görüşleri doğrultusunda, Bakanlıkça çıkarılacak tebliğ ile tespit edilir.  (2) İşyeri tehlike sınıflarının tespitinde, o işyerinde yapılan asıl iş dikkate alınır </vt:lpstr>
      <vt:lpstr>TEHLİKE SINIFLARI</vt:lpstr>
      <vt:lpstr>TEHLİKE SINIFLARI</vt:lpstr>
      <vt:lpstr>TEHLİKE SINIFLARI</vt:lpstr>
      <vt:lpstr>Risk değerlendirmesi, kontrol, ölçüm ve araştırma   MADDE 10 – (1) İşveren, iş sağlığı ve güvenliği yönünden risk değerlendirmesi yapmak veya yaptırmakla yükümlüdür. Risk değerlendirmesi yapılırken aşağıdaki hususlar dikkate alınır:  a) Belirli risklerden etkilenecek çalışanların durumu.  b) Kullanılacak iş ekipmanı ile kimyasal madde ve müstahzarların seçimi.  c) İşyerinin tertip ve düzeni.  ç) Genç, yaşlı, engelli, gebe veya emziren çalışanlar gibi özel politika gerektiren gruplar ile kadın çalışanların durumu.  (2) İşveren, yapılacak risk değerlendirmesi sonucu alınacak iş sağlığı ve güvenliği tedbirleri ile kullanılması gereken koruyucu donanım veya ekipmanı belirler.  (3) İşyerinde uygulanacak iş sağlığı ve güvenliği tedbirleri, çalışma şekilleri ve üretim yöntemleri; çalışanların sağlık ve güvenlik yönünden korunma düzeyini yükseltecek ve işyerinin idari yapılanmasının her kademesinde uygulanabilir nitelikte olmalıdır.  (4) İşveren, iş sağlığı ve güvenliği yönünden çalışma ortamına ve çalışanların bu ortamda maruz kaldığı risklerin belirlenmesine yönelik gerekli kontrol, ölçüm, inceleme ve araştırmaların yapılmasını sağlar. </vt:lpstr>
      <vt:lpstr>Acil durum planları, yangınla mücadele ve ilk yardım   MADDE 11 – (1) İşveren;  a) Çalışma ortamı, kullanılan maddeler, iş ekipmanı ile çevre şartlarını dikkate alarak meydana gelebilecek acil durumları önceden değerlendirerek, çalışanları ve çalışma çevresini etkilemesi mümkün ve muhtemel acil durumları belirler ve bunların olumsuz etkilerini önleyici ve sınırlandırıcı tedbirleri alır.  b) Acil durumların olumsuz etkilerinden korunmak üzere gerekli ölçüm ve değerlendirmeleri yapar, acil durum planlarını hazırlar.  c) Acil durumlarla mücadele için işyerinin büyüklüğü ve taşıdığı özel tehlikeler, yapılan işin niteliği, çalışan sayısı ile işyerinde bulunan diğer kişileri dikkate alarak; önleme, koruma, tahliye, yangınla mücadele, ilk yardım ve benzeri konularda uygun donanıma sahip ve bu konularda eğitimli yeterli sayıda kişiyi görevlendirir, araç ve gereçleri sağlayarak eğitim ve tatbikatları yaptırır ve ekiplerin her zaman hazır bulunmalarını sağlar.  ç) Özellikle ilk yardım, acil tıbbi müdahale, kurtarma ve yangınla mücadele konularında, işyeri dışındaki kuruluşlarla irtibatı sağlayacak gerekli düzenlemeleri yapar. </vt:lpstr>
      <vt:lpstr>Tahliye   MADDE 12 – (1) Ciddi, yakın ve önlenemeyen tehlikenin meydana gelmesi durumunda işveren;  a) Çalışanların işi bırakarak derhal çalışma yerlerinden ayrılıp güvenli bir yere gidebilmeleri için, önceden gerekli düzenlemeleri yapar ve çalışanlara gerekli talimatları verir.  b) Durumun devam etmesi hâlinde, zorunluluk olmadıkça, gerekli donanıma sahip ve özel olarak görevlendirilenler dışındaki çalışanlardan işlerine devam etmelerini isteyemez.  (2) İşveren, çalışanların kendileri veya diğer kişilerin güvenliği için ciddi ve yakın bir tehlike ile karşılaştıkları ve amirine hemen haber veremedikleri durumlarda; istenmeyen sonuçların önlenmesi için, bilgileri ve mevcut teknik donanımları çerçevesinde müdahale edebilmelerine imkân sağlar. Böyle bir durumda çalışanlar, ihmal veya dikkatsiz davranışları olmadıkça yaptıkları müdahaleden dolayı sorumlu tutulamaz. </vt:lpstr>
      <vt:lpstr>Çalışmaktan kaçınma hakkı   MADDE 13 – (1) Ciddi ve yakın tehlike ile karşı karşıya kalan çalışanlar kurula, kurulun bulunmadığı işyerlerinde ise işverene başvurarak durumun tespit edilmesini ve gerekli tedbirlerin alınmasına karar verilmesini talep edebilir. Kurul acilen toplanarak, işveren ise derhâl kararını verir ve durumu tutanakla tespit eder. Karar, çalışana ve çalışan temsilcisine yazılı olarak bildirilir.  (2) Kurul veya işverenin çalışanın talebi yönünde karar vermesi hâlinde çalışan, gerekli tedbirler alınıncaya kadar çalışmaktan kaçınabilir. Çalışanların çalışmaktan kaçındığı dönemdeki ücreti ile kanunlardan ve iş sözleşmesinden doğan diğer hakları saklıdır.  (3) Çalışanlar ciddi ve yakın tehlikenin önlenemez olduğu durumlarda birinci fıkradaki usule uymak zorunda olmaksızın işyerini veya tehlikeli bölgeyi terk ederek belirlenen güvenli yere gider. Çalışanların bu hareketlerinden dolayı hakları kısıtlanamaz.  (4) İş sözleşmesiyle çalışanlar, talep etmelerine rağmen gerekli tedbirlerin alınmadığı durumlarda, tabi oldukları kanun hükümlerine göre iş sözleşmelerini feshedebilir. Toplu sözleşme veya toplu iş sözleşmesi ile çalışan kamu personeli, bu maddeye göre çalışmadığı dönemde fiilen çalışmış sayılır.  (5) Bu Kanunun 25 inci maddesine göre işyerinde işin durdurulması hâlinde, bu madde hükümleri uygulanmaz. </vt:lpstr>
      <vt:lpstr>İş kazası ve meslek hastalıklarının kayıt ve bildirimi   MADDE 14 – (1) İşveren;  a) Bütün iş kazalarının ve meslek hastalıklarının kaydını tutar, gerekli incelemeleri yaparak bunlar ile ilgili raporları düzenler.  b) İşyerinde meydana gelen ancak yaralanma veya ölüme neden olmadığı halde işyeri ya da iş ekipmanının zarara uğramasına yol açan veya çalışan, işyeri ya da iş ekipmanını zarara uğratma potansiyeli olan olayları inceleyerek bunlar ile ilgili raporları düzenler.  (2) İşveren, aşağıdaki hallerde belirtilen sürede Sosyal Güvenlik Kurumuna bildirimde bulunur:  a) İş kazalarını kazadan sonraki üç iş günü içinde.  b) Sağlık hizmeti sunucuları veya işyeri hekimi tarafından kendisine bildirilen meslek hastalıklarını, öğrendiği tarihten itibaren üç iş günü içinde.  (3) İşyeri hekimi veya sağlık hizmeti sunucuları; meslek hastalığı ön tanısı koydukları vakaları, Sosyal Güvenlik Kurumu tarafından yetkilendirilen sağlık hizmeti sunucularına sevk eder.  (4) Sağlık hizmeti sunucuları kendilerine intikal eden iş kazalarını, yetkilendirilen sağlık hizmeti sunucuları ise meslek hastalığı tanısı koydukları vakaları en geç on gün içinde Sosyal Güvenlik Kurumuna bildirir.  (5) Bu maddenin uygulanmasına ilişkin usul ve esaslar, Sağlık Bakanlığının uygun görüşü alınarak Bakanlıkça belirlenir </vt:lpstr>
      <vt:lpstr>Sağlık gözetimi   MADDE 15 – (1) İşveren;  a) Çalışanların işyerinde maruz kalacakları sağlık ve güvenlik risklerini dikkate alarak sağlık gözetimine tabi tutulmalarını sağlar.  b) Aşağıdaki hallerde çalışanların sağlık muayenelerinin yapılmasını sağlamak zorundadır:  1) İşe girişlerinde.  2) İş değişikliğinde.  3) İş kazası, meslek hastalığı veya sağlık nedeniyle tekrarlanan işten uzaklaşmalarından sonra işe dönüşlerinde talep etmeleri hâlinde.  4) İşin devamı süresince, çalışanın ve işin niteliği ile işyerinin tehlike sınıfına göre Bakanlıkça belirlenen düzenli aralıklarla.  (2) Tehlikeli ve çok tehlikeli sınıfta yer alan işlerde çalışacaklar, yapacakları işe uygun olduklarını belirten sağlık raporu olmadan işe başlatılamaz. (1)  (3) (Değişik birinci cümle: 10/9/2014-6552/17 md.) Bu Kanun kapsamında alınması gereken sağlık raporları işyeri hekiminden alınır. 10’dan az çalışanı bulunan ve az tehlikeli işyerleri için ise kamu hizmet sunucuları veya aile hekimlerinden de alınabilir. Raporlara itirazlar Sağlık Bakanlığı tarafından belirlenen hakem hastanelere yapılır, verilen kararlar kesindir.  (4) Sağlık gözetiminden doğan maliyet ve bu gözetimden kaynaklı her türlü ek maliyet işverence karşılanır, çalışana yansıtılamaz.  (5) Sağlık muayenesi yaptırılan çalışanın özel hayatı ve itibarının korunması açısından sağlık bilgileri gizli tutulur. </vt:lpstr>
      <vt:lpstr>Çalışanların bilgilendirilmesi   MADDE 16 – (1) İşyerinde iş sağlığı ve güvenliğinin sağlanması ve sürdürülebilmesi amacıyla işveren, çalışanları ve çalışan temsilcilerini işyerinin özelliklerini de dikkate alarak aşağıdaki konularda bilgilendirir:  a) İşyerinde karşılaşılabilecek sağlık ve güvenlik riskleri, koruyucu ve önleyici tedbirler.  b) Kendileri ile ilgili yasal hak ve sorumluluklar.  c) İlk yardım, olağan dışı durumlar, afetler ve yangınla mücadele ve tahliye işleri konusunda görevlendirilen kişiler.  (2) İşveren;  a) 12 nci maddede belirtilen ciddi ve yakın tehlikeye maruz kalan veya kalma riski olan bütün çalışanları, tehlikeler ile bunlardan doğan risklere karşı alınmış ve alınacak tedbirler hakkında derhal bilgilendirir.  b) Başka işyerlerinden çalışmak üzere kendi işyerine gelen çalışanların birinci fıkrada belirtilen bilgileri almalarını sağlamak üzere, söz konusu çalışanların işverenlerine gerekli bilgileri verir.  c) Risk değerlendirmesi, iş sağlığı ve güvenliği ile ilgili koruyucu ve önleyici tedbirler, ölçüm, analiz, teknik kontrol, kayıtlar, raporlar ve teftişten elde edilen bilgilere, destek elemanları ile çalışan temsilcilerinin ulaşmasını sağlar. </vt:lpstr>
      <vt:lpstr>Çalışanların eğitimi   MADDE 17 – (1) İşveren, çalışanların iş sağlığı ve güvenliği eğitimlerini almasını sağlar. Bu eğitim özellikle; işe başlamadan önce, çalışma yeri veya iş değişikliğinde, iş ekipmanının değişmesi hâlinde veya yeni teknoloji uygulanması hâlinde verilir. Eğitimler, değişen ve ortaya çıkan yeni risklere uygun olarak yenilenir, gerektiğinde ve düzenli aralıklarla tekrarlanır.  (2) Çalışan temsilcileri özel olarak eğitilir.  (3) Mesleki eğitim alma zorunluluğu bulunan tehlikeli ve çok tehlikeli sınıfta yer alan işlerde, yapacağı işle ilgili mesleki eğitim aldığını belgeleyemeyenler çalıştırılamaz.  (4) İş kazası geçiren veya meslek hastalığına yakalanan çalışana işe başlamadan önce, söz konusu kazanın veya meslek hastalığının sebepleri, korunma yolları ve güvenli çalışma yöntemleri ile ilgili ilave eğitim verilir. Ayrıca, herhangi bir sebeple altı aydan fazla süreyle işten uzak kalanlara, tekrar işe başlatılmadan önce bilgi yenileme eğitimi verilir. </vt:lpstr>
      <vt:lpstr>(5) Tehlikeli ve çok tehlikeli sınıfta yer alan işyerlerinde; yapılacak işlerde karşılaşılacak sağlık ve güvenlik riskleri ile ilgili yeterli bilgi ve talimatları içeren eğitimin alındığına dair belge olmaksızın, başka işyerlerinden çalışmak üzere gelen çalışanlar işe başlatılamaz.  (6) Geçici iş ilişkisi kurulan işveren, iş sağlığı ve güvenliği risklerine karşı çalışana gerekli eğitimin verilmesini sağlar.  (7) Bu madde kapsamında verilecek eğitimin maliyeti çalışanlara yansıtılamaz. Eğitimlerde geçen süre çalışma süresinden sayılır. Eğitim sürelerinin haftalık çalışma süresinin üzerinde olması hâlinde, bu süreler fazla sürelerle çalışma veya fazla çalışma olarak değerlendirilir. </vt:lpstr>
      <vt:lpstr>Çalışanların görüşlerinin alınması ve katılımlarının sağlanması   MADDE 18 – (1) İşveren, görüş alma ve katılımın sağlanması konusunda, çalışanlara veya iki ve daha fazla çalışan temsilcisinin bulunduğu işyerlerinde varsa işyeri yetkili sendika temsilcilerine yoksa çalışan temsilcilerine aşağıdaki imkânları sağlar:  a) İş sağlığı ve güvenliği ile ilgili konularda görüşlerinin alınması, teklif getirme hakkının tanınması ve bu konulardaki görüşmelerde yer alma ve katılımlarının sağlanması.  b) Yeni teknolojilerin uygulanması, seçilecek iş ekipmanı, çalışma ortamı ve şartlarının çalışanların sağlık ve güvenliğine etkisi konularında görüşlerinin alınması.  (2) İşveren, destek elemanları ile çalışan temsilcilerinin aşağıdaki konularda önceden görüşlerinin alınmasını sağlar:  a) İşyerinden görevlendirilecek veya işyeri dışından hizmet alınacak işyeri hekimi, iş güvenliği uzmanı ve diğer personel ile ilk yardım, yangınla mücadele ve tahliye işleri için kişilerin görevlendirilmesi.  b) Risk değerlendirmesi yapılarak, alınması gereken koruyucu ve önleyici tedbirlerin ve kullanılması gereken koruyucu donanım ve ekipmanın belirlenmesi.  c) Sağlık ve güvenlik risklerinin önlenmesi ve koruyucu hizmetlerin yürütülmesi.  ç) Çalışanların bilgilendirilmesi.  d) Çalışanlara verilecek eğitimin planlanması.  (3) Çalışanların veya çalışan temsilcilerinin, işyerinde iş sağlığı ve güvenliği için alınan önlemlerin yetersiz olduğu durumlarda veya teftiş sırasında, yetkili makama başvurmalarından dolayı hakları kısıtlanamaz. </vt:lpstr>
      <vt:lpstr>Çalışanların yükümlülükleri   MADDE 19 – (1) Çalışanlar, iş sağlığı ve güvenliği ile ilgili aldıkları eğitim ve işverenin bu konudaki talimatları doğrultusunda, kendilerinin ve hareketlerinden veya yaptıkları işten etkilenen diğer çalışanların sağlık ve güvenliklerini tehlikeye düşürmemekle yükümlüdür.  (2) Çalışanların, işveren tarafından verilen eğitim ve talimatlar doğrultusunda yükümlülükleri şunlardır:  a) İşyerindeki makine, cihaz, araç, gereç, tehlikeli madde, taşıma ekipmanı ve diğer üretim araçlarını kurallara uygun şekilde kullanmak, bunların güvenlik donanımlarını doğru olarak kullanmak, keyfi olarak çıkarmamak ve değiştirmemek.  b) Kendilerine sağlanan kişisel koruyucu donanımı doğru kullanmak ve korumak.  c) İşyerindeki makine, cihaz, araç, gereç, tesis ve binalarda sağlık ve güvenlik yönünden ciddi ve yakın bir tehlike ile karşılaştıklarında ve koruma tedbirlerinde bir eksiklik gördüklerinde, işverene veya çalışan temsilcisine derhal haber vermek.  ç) Teftişe yetkili makam tarafından işyerinde tespit edilen noksanlık ve mevzuata aykırılıkların giderilmesi konusunda, işveren ve çalışan temsilcisi ile iş birliği yapmak.  d) Kendi görev alanında, iş sağlığı ve güvenliğinin sağlanması için işveren ve çalışan temsilcisi ile iş birliği yapmak. </vt:lpstr>
      <vt:lpstr>Çalışan temsilcisi   MADDE 20 – (1) İşveren; işyerinin değişik bölümlerindeki riskler ve çalışan sayılarını göz önünde bulundurarak dengeli dağılıma özen göstermek kaydıyla, çalışanlar arasında yapılacak seçim veya seçimle belirlenemediği durumda atama yoluyla, aşağıda belirtilen sayılarda çalışan temsilcisini görevlendirir:  a) İki ile elli arasında çalışanı bulunan işyerlerinde bir.  b) Ellibir ile yüz arasında çalışanı bulunan işyerlerinde iki.  c) Yüzbir ile beşyüz arasında çalışanı bulunan işyerlerinde üç.  ç) Beşyüzbir ile bin arasında çalışanı bulunan işyerlerinde dört.  d) Binbir ile ikibin arasında çalışanı bulunan işyerlerinde beş.  e) İkibinbir ve üzeri çalışanı bulunan işyerlerinde altı.  (2) Birden fazla çalışan temsilcisinin bulunması durumunda baş temsilci, çalışan temsilcileri arasında yapılacak seçimle belirlenir.  (3) Çalışan temsilcileri, tehlike kaynağının yok edilmesi veya tehlikeden kaynaklanan riskin azaltılması için, işverene öneride bulunma ve işverenden gerekli tedbirlerin alınmasını isteme hakkına sahiptir.  (4) Görevlerini yürütmeleri nedeniyle, çalışan temsilcileri ve destek elemanlarının hakları kısıtlanamaz ve görevlerini yerine getirebilmeleri için işveren tarafından gerekli imkânlar sağlanır.  (5) İşyerinde yetkili sendika bulunması hâlinde, işyeri sendika temsilcileri çalışan temsilcisi olarak da görev yapar. </vt:lpstr>
      <vt:lpstr>İş sağlığı ve güvenliği kurulu   MADDE 22 – (1) Elli ve daha fazla çalışanın bulunduğu ve altı aydan fazla süren sürekli işlerin yapıldığı işyerlerinde işveren, iş sağlığı ve güvenliği ile ilgili çalışmalarda bulunmak üzere kurul oluşturur. İşveren, iş sağlığı ve güvenliği mevzuatına uygun kurul kararlarını uygular.  (2) Altı aydan fazla süren asıl işveren-alt işveren ilişkisinin bulunduğu hallerde;  a) Asıl işveren ve alt işveren tarafından ayrı ayrı kurul oluşturulmuş ise, faaliyetlerin yürütülmesi ve kararların uygulanması konusunda iş birliği ve koordinasyon asıl işverence sağlanır.  b) Asıl işveren tarafından kurul oluşturulmuş ise, kurul oluşturması gerekmeyen alt işveren, koordinasyonu sağlamak üzere vekâleten yetkili bir temsilci atar.  c) İşyerinde kurul oluşturması gerekmeyen asıl işveren, alt işverenin oluşturduğu kurula iş birliği ve koordinasyonu sağlamak üzere vekâleten yetkili bir temsilci atar.  ç) Kurul oluşturması gerekmeyen asıl işveren ve alt işverenin toplam çalışan sayısı elliden fazla ise, koordinasyonu asıl işverence yapılmak kaydıyla, asıl işveren ve alt işveren tarafından birlikte bir kurul oluşturulur.  (3) Aynı çalışma alanında birden fazla işverenin bulunması ve bu işverenlerce birden fazla kurulun oluşturulması hâlinde işverenler, birbirlerinin çalışmalarını etkileyebilecek kurul kararları hakkında diğer işverenleri bilgilendirir.  </vt:lpstr>
      <vt:lpstr>İş sağlığı ve güvenliğinin koordinasyonu   MADDE 23 – (1) Aynı çalışma alanını birden fazla işverenin paylaşması durumunda işverenler; iş hijyeni ile iş sağlığı ve güvenliği önlemlerinin uygulanmasında iş birliği yapar, yapılan işin yapısı göz önüne alınarak mesleki risklerin önlenmesi ve bu risklerden korunulması çalışmalarını koordinasyon içinde yapar, birbirlerini ve çalışan temsilcilerini bu riskler konusunda bilgilendirir.  (2) Birden fazla işyerinin bulunduğu iş merkezleri, iş hanları, sanayi bölgeleri veya siteleri gibi yerlerde, iş sağlığı ve güvenliği konusundaki koordinasyon yönetim tarafından sağlanır. Yönetim, işyerlerinde iş sağlığı ve güvenliği yönünden diğer işyerlerini etkileyecek tehlikeler hususunda gerekli tedbirleri almaları için işverenleri uyarır. Bu uyarılara uymayan işverenleri Bakanlığa bildirir. </vt:lpstr>
      <vt:lpstr>DÖRDÜNCÜ BÖLÜM  Teftiş ve İdari Yaptırımlar </vt:lpstr>
      <vt:lpstr>Teftiş, inceleme, araştırma, müfettişin yetki, yükümlülük ve sorumluluğu   MADDE 24 – (1) Bu Kanun hükümlerinin uygulanmasının izlenmesi ve teftişi, iş sağlığı ve güvenliği yönünden teftiş yapmaya yetkili Bakanlık iş müfettişlerince yapılır. Bu Kanun kapsamında yapılacak teftiş ve incelemelerde, 4857 sayılı Kanunun 92, 93, 96, 97 ve 107 nci maddeleri uygulanır.  (2) Bakanlık, işyerlerinde iş sağlığı ve güvenliği konularında ölçüm, inceleme ve araştırma yapmaya, bu amaçla numune almaya ve eğitim kurumları ile ortak sağlık ve güvenlik birimlerinde kontrol ve denetim yapmaya yetkilidir. Bu konularda yetkilendirilenler mümkün olduğu kadar işi aksatmamak, işverenin ve işyerinin meslek sırları ile gördükleri ve öğrendikleri hususları tamamen gizli tutmakla yükümlüdür. Kontrol ve denetimin usul ve esasları Bakanlıkça düzenlenir.  (3) Askeri işyerleriyle yurt güvenliği için gerekli maddeler üretilen işyerlerinin denetim ve teftişi konusu ve sonuçlarına ait işlemler, Millî Savunma Bakanlığı ve Bakanlıkça birlikte hazırlanacak yönetmeliğe göre yürütülür. </vt:lpstr>
      <vt:lpstr>İşin durdurulması   MADDE 25 – (1) İşyerindeki bina ve eklentilerde, çalışma yöntem ve şekillerinde veya iş ekipmanlarında çalışanlar için hayati tehlike oluşturan bir husus tespit edildiğinde; bu tehlike giderilinceye kadar, hayati tehlikenin niteliği ve bu tehlikeden doğabilecek riskin etkileyebileceği alan ile çalışanlar dikkate alınarak, işyerinin bir bölümünde veya tamamında iş durdurulur. Ayrıca çok tehlikeli sınıfta yer alan maden, metal ve yapı işleri ile tehlikeli kimyasallarla çalışılan işlerin yapıldığı veya büyük endüstriyel kazaların olabileceği işyerlerinde, risk değerlendirmesi yapılmamış olması durumunda iş durdurulur.  (2) İş sağlığı ve güvenliği bakımından teftişe yetkili üç iş müfettişinden oluşan heyet, iş sağlığı ve güvenliği bakımından teftişe yetkili iş müfettişinin tespiti üzerine gerekli incelemeleri yaparak, tespit tarihinden itibaren iki gün içerisinde işin durdurulmasına karar verebilir. Ancak tespit edilen hususun acil müdahaleyi gerektirmesi hâlinde; tespiti yapan iş müfettişi, heyet tarafından karar alınıncaya kadar geçerli olmak kaydıyla işi durdurur.  (3) İşin durdurulması kararı, ilgili mülki idare amirine ve işyeri dosyasının bulunduğu Çalışma ve İş Kurumu il müdürlüğüne bir gün içinde gönderilir. İşin durdurulması kararı, mülki idare amiri tarafından kolluk kuvvetleri marifetiyle yirmidört saat içinde yerine getirilir. Ancak, tespit edilen hususun acil müdahaleyi gerektirmesi nedeniyle verilen işin durdurulması kararı, mülki idare amiri tarafından kolluk kuvvetleri marifetiyle aynı gün yerine getirilir. </vt:lpstr>
      <vt:lpstr>(4) İşveren, yerine getirildiği tarihten itibaren altı iş günü içinde, yetkili iş mahkemesinde işin durdurulması kararına itiraz edebilir. İtiraz, işin durdurulması kararının uygulanmasını etkilemez. Mahkeme itirazı öncelikle görüşür ve altı iş günü içinde karara bağlar. Mahkeme kararı kesindir.  (5) İşverenin işin durdurulmasını gerektiren hususların giderildiğini Bakanlığa yazılı olarak bildirmesi hâlinde, en geç yedi gün içinde işyerinde inceleme yapılarak işverenin talebi sonuçlandırılır.  (6) İşveren, işin durdurulması sebebiyle işsiz kalan çalışanlara ücretlerini ödemekle veya ücretlerinde bir düşüklük olmamak üzere meslek veya durumlarına göre başka bir iş vermekle yükümlüdür.  (7) (Ek: 4/4/2015-6645/2 md.) Çok tehlikeli sınıfta yer alan ve ihale ile alınan işlerde; teknolojik gelişme, iş gücü kapasitesinin artırılması, üretim metotlarında yenilik gibi bir kısım unsurlar sağlanmadan üretim ve/veya imalat planlarına, iş programlarına aykırı hareket edilerek üretim zorlaması nedeniyle hayati tehlike oluşturacak şekilde çalışma biçimleri, işin durdurulma sebebi sayılır.  (8) (Ek: 4/4/2015-6645/2 md.) İşyerinde durdurulan işlerde izinsiz çalışma yaptıran işveren veya işveren vekillerine üç yıldan beş yıla kadar hapis cezası verilir. </vt:lpstr>
      <vt:lpstr>İdari para cezaları ve uygulanması  MADDE 26</vt:lpstr>
      <vt:lpstr>PowerPoint Sunusu</vt:lpstr>
      <vt:lpstr>PowerPoint Sunusu</vt:lpstr>
      <vt:lpstr>TEMİZLİK VE BAKIM HİZMETLERİ ÇALIŞANLARININ İŞ SAĞLIĞI VE GÜVENLİĞİ ÇALIŞMALARI </vt:lpstr>
      <vt:lpstr>PowerPoint Sunusu</vt:lpstr>
      <vt:lpstr>TEMİZLİKTE KİMYASAL TEHLİKELER  </vt:lpstr>
      <vt:lpstr>PowerPoint Sunusu</vt:lpstr>
      <vt:lpstr>PowerPoint Sunusu</vt:lpstr>
      <vt:lpstr>Temizleme İşleminde Üretilen Kimyasallara Maruz Kalma </vt:lpstr>
      <vt:lpstr>PowerPoint Sunusu</vt:lpstr>
      <vt:lpstr>Temizlik Ürünlerindeki Kimyasal Bileşenlere Maruz Kalma</vt:lpstr>
      <vt:lpstr>PowerPoint Sunusu</vt:lpstr>
      <vt:lpstr>UYGULAMA ESASLARI: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6331 SAYILI İŞ SAĞLIĞI ve GÜVENLİĞİ KANUNU</vt:lpstr>
      <vt:lpstr>  BİRİNCİ BÖLÜM  Amaç, Kapsam ve Tanımlar </vt:lpstr>
      <vt:lpstr>  Amaç </vt:lpstr>
      <vt:lpstr>  MADDE 3 – (1) Bu Kanunun uygulanmasında;  a) Bakanlık: Çalışma ve Sosyal Güvenlik Bakanlığını,   b) Çalışan: Kendi özel kanunlarındaki statülerine bakılmaksızın kamu veya özel işyerlerinde istihdam edilen gerçek kişiyi,   c) Çalışan temsilcisi: İş sağlığı ve güvenliği ile ilgili çalışmalara katılma, çalışmaları izleme, tedbir alınmasını isteme, tekliflerde bulunma ve benzeri konularda çalışanları temsil etmeye yetkili çalışanı,   ç) Destek elemanı: Asli görevinin yanında iş sağlığı ve güvenliği ile ilgili önleme, koruma, tahliye, yangınla mücadele, ilk yardım ve benzeri konularda özel olarak görevlendirilmiş uygun donanım ve yeterli eğitime sahip kişiyi,   İş Güvenliği Uzmanı: Usul ve esasları yönetmelikle belirlenen, iş sağlığı ve güvenliği alanında görev yapmak üzere Bakanlıkça yetkilendirilmiş, iş güvenliği uzmanlığı belgesine sahip, Bakanlık ve ilgili kuruluşlarında çalışma hayatını denetleyen müfettişler ile mühendislik veya mimarlık eğitimi veren fakültelerin mezunları ile teknik elemanı,   g) İş kazası: İşyerinde veya işin yürütümü nedeniyle meydana gelen, ölüme sebebiyet veren veya vücut bütünlüğünü ruhen ya da bedenen engelli hâle getiren olayı, (1)   </vt:lpstr>
      <vt:lpstr>ğ) İşveren: Çalışan istihdam eden gerçek veya tüzel kişi yahut tüzel kişiliği olmayan kurum ve kuruluşları,   h) İşyeri: Mal veya hizmet üretmek amacıyla maddi olan ve olmayan unsurlar ile çalışanın birlikte örgütlendiği, işverenin işyerinde ürettiği mal veya hizmet ile nitelik yönünden bağlılığı bulunan ve aynı yönetim altında örgütlenen işyerine bağlı yerler ile dinlenme, çocuk emzirme, yemek, uyku, yıkanma, muayene ve bakım, beden ve mesleki eğitim yerleri ve avlu gibi diğer eklentiler ve araçları da içeren organizasyonu,   ı) İşyeri hekimi: İş sağlığı ve güvenliği alanında görev yapmak üzere Bakanlıkça yetkilendirilmiş, işyeri hekimliği belgesine sahip hekimi,   i) İşyeri sağlık ve güvenlik birimi: İşyerinde iş sağlığı ve güvenliği hizmetlerini yürütmek üzere kurulan, gerekli donanım ve personele sahip olan birimi,   </vt:lpstr>
      <vt:lpstr>  k) Kurul: İş sağlığı ve güvenliği kurulunu,   1) Meslek hastalığı: Mesleki risklere maruziyet sonucu ortaya çıkan hastalığı,   m) Ortak sağlık ve güvenlik birimi: Kamu kurum ve kuruluşları, organize sanayi bölgeleri ile Türk Ticaret Kanununa göre faaliyet gösteren şirketler tarafından, işyerlerine iş sağlığı ve güvenliği hizmetlerini sunmak üzere kurulan gerekli donanım ve personele sahip olan ve Bakanlıkça yetkilendirilen birimi,   n) Önleme: İşyerinde yürütülen işlerin bütün safhalarında iş sağlığı ve güvenliği ile ilgili riskleri ortadan kaldırmak veya azaltmak için planlanan ve alınan tedbirlerin tümünü,   o) Risk: Tehlikeden kaynaklanacak kayıp, yaralanma ya da başka zararlı sonuç meydana gelme ihtimalini,   </vt:lpstr>
      <vt:lpstr> ö) Risk değerlendirmesi: İşyerinde var olan ya da dışarıdan gelebilecek tehlikelerin belirlenmesi, bu tehlikelerin riske dönüşmesine yol açan faktörler ile tehlikelerden kaynaklanan risklerin analiz edilerek derecelendirilmesi ve kontrol tedbirlerinin kararlaştırılması amacıyla yapılması gerekli çalışmaları,   p) Tehlike: İşyerinde var olan ya da dışarıdan gelebilecek, çalışanı veya işyerini etkileyebilecek zarar veya hasar verme potansiyelini   r) Tehlike sınıfı: İş sağlığı ve güvenliği açısından, yapılan işin özelliği, işin her safhasında kullanılan veya ortaya çıkan maddeler, iş ekipmanı, üretim yöntem ve şekilleri, çalışma ortam ve şartları ile ilgili diğer hususlar dikkate alınarak işyeri için belirlenen tehlike grubunu,    ifade eder. s) Konsey: Ulusal İş Sağlığı ve Güvenliği Konseyini t) Genç çalışan: Onbeş yaşını bitirmiş ancak onsekiz yaşını doldurmamış çalışanı</vt:lpstr>
      <vt:lpstr>MADDE 3-(2) İşveren adına hareket eden, işin ve işyerinin yönetiminde görev alan işveren vekilleri, bu Kanunun uygulanması bakımından işveren sayılır. </vt:lpstr>
      <vt:lpstr>İKİNCİ BÖLÜM  İşveren ile Çalışanların Görev, Yetki ve Yükümlülükleri </vt:lpstr>
      <vt:lpstr>İşverenin genel yükümlülüğü   MADDE 4 – (1) İşveren, çalışanların işle ilgili sağlık ve güvenliğini sağlamakla yükümlü olup bu çerçevede;  a) Mesleki risklerin önlenmesi, eğitim ve bilgi verilmesi dâhil her türlü tedbirin alınması, organizasyonun yapılması, gerekli araç ve gereçlerin sağlanması, sağlık ve güvenlik tedbirlerinin değişen şartlara uygun hale getirilmesi ve mevcut durumun iyileştirilmesi için çalışmalar yapar.  b) İşyerinde alınan iş sağlığı ve güvenliği tedbirlerine uyulup uyulmadığını izler, denetler ve uygunsuzlukların giderilmesini sağlar.  c) Risk değerlendirmesi yapar veya yaptırır.  ç) Çalışana görev verirken, çalışanın sağlık ve güvenlik yönünden işe uygunluğunu göz önüne alır.  d) Yeterli bilgi ve talimat verilenler dışındaki çalışanların hayati ve özel tehlike bulunan yerlere girmemesi için gerekli tedbirleri alır.  (2) İşyeri dışındaki uzman kişi ve kuruluşlardan hizmet alınması, işverenin sorumluluklarını ortadan kaldırmaz.  (3) Çalışanların iş sağlığı ve güvenliği alanındaki yükümlülükleri, işverenin sorumluluklarını etkilemez.  (4) İşveren, iş sağlığı ve güvenliği tedbirlerinin maliyetini çalışanlara yansıtamaz </vt:lpstr>
      <vt:lpstr>Risklerden korunma ilkeleri   MADDE 5 – (1) İşverenin yükümlülüklerinin yerine getirilmesinde aşağıdaki ilkeler göz önünde bulundurulur:  a) Risklerden kaçınmak.  b) Kaçınılması mümkün olmayan riskleri analiz etmek.  c) Risklerle kaynağında mücadele etmek.  ç) İşin kişilere uygun hale getirilmesi için işyerlerinin tasarımı ile iş ekipmanı, çalışma şekli ve üretim metotlarının seçiminde özen göstermek, özellikle tekdüze çalışma ve üretim temposunun sağlık ve güvenliğe olumsuz etkilerini önlemek, önlenemiyor ise en aza indirmek.  d) Teknik gelişmelere uyum sağlamak.  e) Tehlikeli olanı, tehlikesiz veya daha az tehlikeli olanla değiştirmek.  f) Teknoloji, iş organizasyonu, çalışma şartları, sosyal ilişkiler ve çalışma ortamı ile ilgili faktörlerin etkilerini kapsayan tutarlı ve genel bir önleme politikası geliştirmek.  g) Toplu korunma tedbirlerine, kişisel korunma tedbirlerine göre öncelik vermek.  ğ) Çalışanlara uygun talimatlar vermek </vt:lpstr>
      <vt:lpstr>İş sağlığı ve güvenliği hizmetleri   MADDE 6 – (1) Mesleki risklerin önlenmesi ve bu risklerden korunulmasına yönelik çalışmaları da kapsayacak, iş sağlığı ve güvenliği hizmetlerinin sunulması için işveren;  a) Çalışanları arasından iş güvenliği uzmanı, işyeri hekimi ve on ve daha fazla çalışanı olan çok tehlikeli sınıfta yer alan işyerlerinde diğer sağlık personeli görevlendirir. Çalışanları arasında belirlenen niteliklere sahip personel bulunmaması hâlinde, bu hizmetin tamamını veya bir kısmını ortak sağlık ve güvenlik birimlerinden hizmet alarak yerine getirebilir. Ancak belirlenen niteliklere ve gerekli belgeye sahip olması hâlinde, tehlike sınıfı ve çalışan sayısı dikkate alınarak, bu hizmetin yerine getirilmesini kendisi üstlenebilir. (Ek cümle: 10/9/2014-6552/16 md.) Belirlenen niteliklere ve gerekli belgeye sahip olmayan ancak 10’dan az çalışanı bulunan ve az tehlikeli sınıfta yer alan işyeri işverenleri veya işveren vekili tarafından Bakanlıkça ilan edilen eğitimleri tamamlamak şartıyla işe giriş ve periyodik muayeneler ve tetkikler hariç iş sağlığı ve güvenliği hizmetlerini yürütebilirler. (1)  b) Görevlendirdikleri kişi veya hizmet aldığı kurum ve kuruluşların görevlerini yerine getirmeleri amacıyla araç, gereç, mekân ve zaman gibi gerekli bütün ihtiyaçlarını karşılar.  </vt:lpstr>
      <vt:lpstr>c) İşyerinde sağlık ve güvenlik hizmetlerini yürütenler arasında iş birliği ve koordinasyonu sağlar.  ç) Görevlendirdikleri kişi veya hizmet aldığı kurum ve kuruluşlar tarafından iş sağlığı ve güvenliği ile ilgili mevzuata uygun olan ve yazılı olarak bildirilen tedbirleri yerine getirir.  d) Çalışanların sağlık ve güvenliğini etkilediği bilinen veya etkilemesi muhtemel konular hakkında; görevlendirdikleri kişi veya hizmet aldığı kurum ve kuruluşları, başka işyerlerinden çalışmak üzere kendi işyerine gelen çalışanları ve bunların işverenlerini bilgilendirir.  (2) 4/1/2002 tarihli ve 4734 sayılı Kamu İhale Kanunu kapsamındaki kamu kurum ve kuruluşları; iş sağlığı ve güvenliği hizmetlerini, Sağlık Bakanlığına ait döner sermayeli kuruluşlardan doğrudan alabileceği gibi 4734 sayılı Kanun hükümleri çerçevesinde de alabilir.  (3) Tam süreli işyeri hekimi görevlendirilen işyerlerinde, diğer sağlık personeli görevlendirilmesi zorunlu değildir.  (4) (Ek: 10/9/2014-6552/16 md.) Birinci fıkranın (a) bendine göre yapılacak görevlendirme süresinin belirlenmesinde 5/6/1986 tarihli ve 3308 sayılı Mesleki Eğitim Kanunu ile 4/11/1981 tarihli ve 2547 sayılı Yükseköğretim Kanunu kapsamındaki öğrenci statüsünde olan çırak ve stajyerler, çalışan sayısının toplamına dâhil edilmez </vt:lpstr>
      <vt:lpstr>İşyeri hekimleri ve iş güvenliği uzmanları   MADDE 8 – (1) İşyeri hekimi ve iş güvenliği uzmanlarının hak ve yetkileri, görevlerini yerine getirmeleri nedeniyle kısıtlanamaz. Bu kişiler, görevlerini mesleğin gerektirdiği etik ilkeler ve mesleki bağımsızlık içerisinde yürütür.  (2) (Değişik: 4/4/2015-6645/1 md.) İşverene iş sağlığı ve güvenliği ile ilgili konularda rehberlik ve danışmanlık yapmak üzere görevlendirilen işyeri hekimi ve iş güvenliği uzmanı, görev aldığı işyerinde göreviyle ilgili mevzuat ve teknik gelişmeleri göz önünde bulundurarak iş sağlığı ve güvenliği ile ilgili eksiklik ve aksaklıkları, tedbir ve tavsiyeleri belirler ve işverene yazılı olarak bildirir. Eksiklik ve aksaklıkların düzeltilmesinden, tedbir ve tavsiyelerin yerine getirilmesinden işveren sorumludur. Bildirilen eksiklik ve aksaklıkların acil durdurmayı gerektirmesi veya yangın, patlama, göçme, kimyasal sızıntı ve benzeri acil ve hayati tehlike arz etmesi, meslek hastalığına sebep olabilecek ortamların bulunmasına rağmen işveren tarafından gerekli tedbirlerin alınmaması hâlinde, bu durum işyeri hekimi veya iş güvenliği uzmanınca, Bakanlığın yetkili birimine, varsa yetkili sendika temsilcisine, yoksa çalışan temsilcisine bildirilir. Bildirim yapmadığı tespit edilen işyeri hekimi ve iş güvenliği uzmanının belgesi üç ay, tekrarında ise altı ay süreyle askıya alınır. Bu bildirimden dolayı işvereni tarafından işyeri hekimi veya iş güvenliği uzmanının iş sözleşmesine son verilemez ve bu kişiler hiçbir şekilde hak kaybına uğratılamaz. Aksi takdirde işveren hakkında bir yıllık sözleşme ücreti tutarından az olmamak üzere tazminata hükmedilir. İşyeri hekimi veya iş güvenliği uzmanının iş kanunları ve diğer kanunlara göre sahip olduğu hakları saklıdır. Açılan davada, kötü niyetle gerçek dışı bildirimde bulunduğu mahkeme kararıyla tespit edilen kişinin belgesi altı ay süreyle askıya alınır. </vt:lpstr>
      <vt:lpstr>(3) Hizmet sunan kuruluşlar ile işyeri hekimi ve iş güvenliği uzmanları, iş sağlığı ve güvenliği hizmetlerinin yürütülmesindeki ihmallerinden dolayı, hizmet sundukları işverene karşı sorumludur.  (4) Çalışanın ölümü veya maluliyetiyle sonuçlanacak şekilde vücut bütünlüğünün bozulmasına neden olan iş kazası veya meslek hastalığının meydana gelmesinde ihmali tespit edilen işyeri hekimi veya iş güvenliği uzmanının yetki belgesi askıya alınır.  (5) İş güvenliği uzmanlarının görev alabilmeleri için; çok tehlikeli sınıfta yer alan işyerlerinde (A) sınıfı, tehlikeli sınıfta yer alan işyerlerinde en az (B) sınıfı, az tehlikeli sınıfta yer alan işyerlerinde ise en az (C) sınıfı iş güvenliği uzmanlığı belgesine sahip olmaları şartı aranır. Bakanlık, iş güvenliği uzmanlarının ve işyeri hekimlerinin görevlendirilmesi konusunda sektörel alanda özel düzenleme yapabilir. (Ek cümle: 4/4/2015-6645/1 md.) Sektörel düzenleme çerçevesinde maden ve yapı ile diğer sektörlerde öncelikli olarak hangi meslekî unvana sahip iş güvenliği uzmanlarının görev yapacağının ve bunların yanında görev yapacak diğer mesleklere sahip iş güvenliği uzmanlarının belirlenmesine dair usul ve esaslar, Bakanlıkça belirlenir.  (6) Belirlenen çalışma süresi nedeniyle işyeri hekimi ve iş güvenliği uzmanının tam süreli görevlendirilmesi gereken durumlarda; işveren, işyeri sağlık ve güvenlik birimi kurar. Bu durumda, çalışanların tabi olduğu kanun hükümleri saklı kalmak kaydıyla, 22/5/2003 tarihli ve 4857 sayılı İş Kanununa göre belirlenen haftalık çalışma süresi dikkate alınır.  </vt:lpstr>
      <vt:lpstr>(7) Kamu kurum ve kuruluşlarında ilgili mevzuata göre çalıştırılan işyeri hekimi veya iş güvenliği uzmanı olma niteliğini haiz personel, gerekli belgeye sahip olmaları şartıyla asli görevlerinin yanında, belirlenen çalışma süresine riayet ederek çalışmakta oldukları kurumda veya ilgili personelin muvafakati ve üst yöneticinin onayı ile diğer kamu kurum ve kuruluşlarında görevlendirilebilir. Bu şekilde görevlendirilecek personele, görev yaptığı her saat için (200) gösterge rakamının memur aylık katsayısı ile çarpımı tutarında ilave ödeme, hizmet alan kurum tarafından yapılır. Bu ödemeden damga vergisi hariç herhangi bir kesinti yapılmaz. Bu durumdaki görevlendirmeye ilişkin ilave ödemelerde, günlük mesai saatlerine bağlı kalmak kaydıyla, aylık toplam seksen saatten fazla olan görevlendirmeler dikkate alınmaz.  (8) Kamu sağlık hizmetlerinde tam süreli çalışmaya ilişkin mevzuat hükümleri saklı kalmak kaydıyla, işyeri hekimlerinin ve diğer sağlık personelinin işyeri sağlık ve güvenlik birimi ile ortak sağlık ve güvenlik birimlerinde görevlendirilmelerinde ve hizmet verilen işyerlerinde çalışanlarla sınırlı olmak üzere görevlerini yerine getirmelerinde, diğer kanunların kısıtlayıcı hükümleri uygulanmaz. </vt:lpstr>
      <vt:lpstr>Tehlike sınıfının belirlenmesi   MADDE 9 – (1) İşyeri tehlike sınıfları; 31/5/2006 tarihli ve 5510 sayılı Sosyal Sigortalar ve Genel Sağlık Sigortası Kanununun 83 üncü maddesine göre belirlenen kısa vadeli sigorta kolları prim tarifesi de dikkate alınarak, İş Sağlığı ve Güvenliği Genel Müdürünün Başkanlığında ilgili taraflarca oluşturulan komisyonun görüşleri doğrultusunda, Bakanlıkça çıkarılacak tebliğ ile tespit edilir.  (2) İşyeri tehlike sınıflarının tespitinde, o işyerinde yapılan asıl iş dikkate alınır </vt:lpstr>
      <vt:lpstr>TEHLİKE SINIFLARI</vt:lpstr>
      <vt:lpstr>TEHLİKE SINIFLARI</vt:lpstr>
      <vt:lpstr>TEHLİKE SINIFLARI</vt:lpstr>
      <vt:lpstr>Risk değerlendirmesi, kontrol, ölçüm ve araştırma   MADDE 10 – (1) İşveren, iş sağlığı ve güvenliği yönünden risk değerlendirmesi yapmak veya yaptırmakla yükümlüdür. Risk değerlendirmesi yapılırken aşağıdaki hususlar dikkate alınır:  a) Belirli risklerden etkilenecek çalışanların durumu.  b) Kullanılacak iş ekipmanı ile kimyasal madde ve müstahzarların seçimi.  c) İşyerinin tertip ve düzeni.  ç) Genç, yaşlı, engelli, gebe veya emziren çalışanlar gibi özel politika gerektiren gruplar ile kadın çalışanların durumu.  (2) İşveren, yapılacak risk değerlendirmesi sonucu alınacak iş sağlığı ve güvenliği tedbirleri ile kullanılması gereken koruyucu donanım veya ekipmanı belirler.  (3) İşyerinde uygulanacak iş sağlığı ve güvenliği tedbirleri, çalışma şekilleri ve üretim yöntemleri; çalışanların sağlık ve güvenlik yönünden korunma düzeyini yükseltecek ve işyerinin idari yapılanmasının her kademesinde uygulanabilir nitelikte olmalıdır.  (4) İşveren, iş sağlığı ve güvenliği yönünden çalışma ortamına ve çalışanların bu ortamda maruz kaldığı risklerin belirlenmesine yönelik gerekli kontrol, ölçüm, inceleme ve araştırmaların yapılmasını sağlar. </vt:lpstr>
      <vt:lpstr>Acil durum planları, yangınla mücadele ve ilk yardım   MADDE 11 – (1) İşveren;  a) Çalışma ortamı, kullanılan maddeler, iş ekipmanı ile çevre şartlarını dikkate alarak meydana gelebilecek acil durumları önceden değerlendirerek, çalışanları ve çalışma çevresini etkilemesi mümkün ve muhtemel acil durumları belirler ve bunların olumsuz etkilerini önleyici ve sınırlandırıcı tedbirleri alır.  b) Acil durumların olumsuz etkilerinden korunmak üzere gerekli ölçüm ve değerlendirmeleri yapar, acil durum planlarını hazırlar.  c) Acil durumlarla mücadele için işyerinin büyüklüğü ve taşıdığı özel tehlikeler, yapılan işin niteliği, çalışan sayısı ile işyerinde bulunan diğer kişileri dikkate alarak; önleme, koruma, tahliye, yangınla mücadele, ilk yardım ve benzeri konularda uygun donanıma sahip ve bu konularda eğitimli yeterli sayıda kişiyi görevlendirir, araç ve gereçleri sağlayarak eğitim ve tatbikatları yaptırır ve ekiplerin her zaman hazır bulunmalarını sağlar.  ç) Özellikle ilk yardım, acil tıbbi müdahale, kurtarma ve yangınla mücadele konularında, işyeri dışındaki kuruluşlarla irtibatı sağlayacak gerekli düzenlemeleri yapar. </vt:lpstr>
      <vt:lpstr>Tahliye   MADDE 12 – (1) Ciddi, yakın ve önlenemeyen tehlikenin meydana gelmesi durumunda işveren;  a) Çalışanların işi bırakarak derhal çalışma yerlerinden ayrılıp güvenli bir yere gidebilmeleri için, önceden gerekli düzenlemeleri yapar ve çalışanlara gerekli talimatları verir.  b) Durumun devam etmesi hâlinde, zorunluluk olmadıkça, gerekli donanıma sahip ve özel olarak görevlendirilenler dışındaki çalışanlardan işlerine devam etmelerini isteyemez.  (2) İşveren, çalışanların kendileri veya diğer kişilerin güvenliği için ciddi ve yakın bir tehlike ile karşılaştıkları ve amirine hemen haber veremedikleri durumlarda; istenmeyen sonuçların önlenmesi için, bilgileri ve mevcut teknik donanımları çerçevesinde müdahale edebilmelerine imkân sağlar. Böyle bir durumda çalışanlar, ihmal veya dikkatsiz davranışları olmadıkça yaptıkları müdahaleden dolayı sorumlu tutulamaz. </vt:lpstr>
      <vt:lpstr>Çalışmaktan kaçınma hakkı   MADDE 13 – (1) Ciddi ve yakın tehlike ile karşı karşıya kalan çalışanlar kurula, kurulun bulunmadığı işyerlerinde ise işverene başvurarak durumun tespit edilmesini ve gerekli tedbirlerin alınmasına karar verilmesini talep edebilir. Kurul acilen toplanarak, işveren ise derhâl kararını verir ve durumu tutanakla tespit eder. Karar, çalışana ve çalışan temsilcisine yazılı olarak bildirilir.  (2) Kurul veya işverenin çalışanın talebi yönünde karar vermesi hâlinde çalışan, gerekli tedbirler alınıncaya kadar çalışmaktan kaçınabilir. Çalışanların çalışmaktan kaçındığı dönemdeki ücreti ile kanunlardan ve iş sözleşmesinden doğan diğer hakları saklıdır.  (3) Çalışanlar ciddi ve yakın tehlikenin önlenemez olduğu durumlarda birinci fıkradaki usule uymak zorunda olmaksızın işyerini veya tehlikeli bölgeyi terk ederek belirlenen güvenli yere gider. Çalışanların bu hareketlerinden dolayı hakları kısıtlanamaz.  (4) İş sözleşmesiyle çalışanlar, talep etmelerine rağmen gerekli tedbirlerin alınmadığı durumlarda, tabi oldukları kanun hükümlerine göre iş sözleşmelerini feshedebilir. Toplu sözleşme veya toplu iş sözleşmesi ile çalışan kamu personeli, bu maddeye göre çalışmadığı dönemde fiilen çalışmış sayılır.  (5) Bu Kanunun 25 inci maddesine göre işyerinde işin durdurulması hâlinde, bu madde hükümleri uygulanmaz. </vt:lpstr>
      <vt:lpstr>İş kazası ve meslek hastalıklarının kayıt ve bildirimi   MADDE 14 – (1) İşveren;  a) Bütün iş kazalarının ve meslek hastalıklarının kaydını tutar, gerekli incelemeleri yaparak bunlar ile ilgili raporları düzenler.  b) İşyerinde meydana gelen ancak yaralanma veya ölüme neden olmadığı halde işyeri ya da iş ekipmanının zarara uğramasına yol açan veya çalışan, işyeri ya da iş ekipmanını zarara uğratma potansiyeli olan olayları inceleyerek bunlar ile ilgili raporları düzenler.  (2) İşveren, aşağıdaki hallerde belirtilen sürede Sosyal Güvenlik Kurumuna bildirimde bulunur:  a) İş kazalarını kazadan sonraki üç iş günü içinde.  b) Sağlık hizmeti sunucuları veya işyeri hekimi tarafından kendisine bildirilen meslek hastalıklarını, öğrendiği tarihten itibaren üç iş günü içinde.  (3) İşyeri hekimi veya sağlık hizmeti sunucuları; meslek hastalığı ön tanısı koydukları vakaları, Sosyal Güvenlik Kurumu tarafından yetkilendirilen sağlık hizmeti sunucularına sevk eder.  (4) Sağlık hizmeti sunucuları kendilerine intikal eden iş kazalarını, yetkilendirilen sağlık hizmeti sunucuları ise meslek hastalığı tanısı koydukları vakaları en geç on gün içinde Sosyal Güvenlik Kurumuna bildirir.  (5) Bu maddenin uygulanmasına ilişkin usul ve esaslar, Sağlık Bakanlığının uygun görüşü alınarak Bakanlıkça belirlenir </vt:lpstr>
      <vt:lpstr>Sağlık gözetimi   MADDE 15 – (1) İşveren;  a) Çalışanların işyerinde maruz kalacakları sağlık ve güvenlik risklerini dikkate alarak sağlık gözetimine tabi tutulmalarını sağlar.  b) Aşağıdaki hallerde çalışanların sağlık muayenelerinin yapılmasını sağlamak zorundadır:  1) İşe girişlerinde.  2) İş değişikliğinde.  3) İş kazası, meslek hastalığı veya sağlık nedeniyle tekrarlanan işten uzaklaşmalarından sonra işe dönüşlerinde talep etmeleri hâlinde.  4) İşin devamı süresince, çalışanın ve işin niteliği ile işyerinin tehlike sınıfına göre Bakanlıkça belirlenen düzenli aralıklarla.  (2) Tehlikeli ve çok tehlikeli sınıfta yer alan işlerde çalışacaklar, yapacakları işe uygun olduklarını belirten sağlık raporu olmadan işe başlatılamaz. (1)  (3) (Değişik birinci cümle: 10/9/2014-6552/17 md.) Bu Kanun kapsamında alınması gereken sağlık raporları işyeri hekiminden alınır. 10’dan az çalışanı bulunan ve az tehlikeli işyerleri için ise kamu hizmet sunucuları veya aile hekimlerinden de alınabilir. Raporlara itirazlar Sağlık Bakanlığı tarafından belirlenen hakem hastanelere yapılır, verilen kararlar kesindir.  (4) Sağlık gözetiminden doğan maliyet ve bu gözetimden kaynaklı her türlü ek maliyet işverence karşılanır, çalışana yansıtılamaz.  (5) Sağlık muayenesi yaptırılan çalışanın özel hayatı ve itibarının korunması açısından sağlık bilgileri gizli tutulur. </vt:lpstr>
      <vt:lpstr>Çalışanların bilgilendirilmesi   MADDE 16 – (1) İşyerinde iş sağlığı ve güvenliğinin sağlanması ve sürdürülebilmesi amacıyla işveren, çalışanları ve çalışan temsilcilerini işyerinin özelliklerini de dikkate alarak aşağıdaki konularda bilgilendirir:  a) İşyerinde karşılaşılabilecek sağlık ve güvenlik riskleri, koruyucu ve önleyici tedbirler.  b) Kendileri ile ilgili yasal hak ve sorumluluklar.  c) İlk yardım, olağan dışı durumlar, afetler ve yangınla mücadele ve tahliye işleri konusunda görevlendirilen kişiler.  (2) İşveren;  a) 12 nci maddede belirtilen ciddi ve yakın tehlikeye maruz kalan veya kalma riski olan bütün çalışanları, tehlikeler ile bunlardan doğan risklere karşı alınmış ve alınacak tedbirler hakkında derhal bilgilendirir.  b) Başka işyerlerinden çalışmak üzere kendi işyerine gelen çalışanların birinci fıkrada belirtilen bilgileri almalarını sağlamak üzere, söz konusu çalışanların işverenlerine gerekli bilgileri verir.  c) Risk değerlendirmesi, iş sağlığı ve güvenliği ile ilgili koruyucu ve önleyici tedbirler, ölçüm, analiz, teknik kontrol, kayıtlar, raporlar ve teftişten elde edilen bilgilere, destek elemanları ile çalışan temsilcilerinin ulaşmasını sağlar. </vt:lpstr>
      <vt:lpstr>Çalışanların eğitimi   MADDE 17 – (1) İşveren, çalışanların iş sağlığı ve güvenliği eğitimlerini almasını sağlar. Bu eğitim özellikle; işe başlamadan önce, çalışma yeri veya iş değişikliğinde, iş ekipmanının değişmesi hâlinde veya yeni teknoloji uygulanması hâlinde verilir. Eğitimler, değişen ve ortaya çıkan yeni risklere uygun olarak yenilenir, gerektiğinde ve düzenli aralıklarla tekrarlanır.  (2) Çalışan temsilcileri özel olarak eğitilir.  (3) Mesleki eğitim alma zorunluluğu bulunan tehlikeli ve çok tehlikeli sınıfta yer alan işlerde, yapacağı işle ilgili mesleki eğitim aldığını belgeleyemeyenler çalıştırılamaz.  (4) İş kazası geçiren veya meslek hastalığına yakalanan çalışana işe başlamadan önce, söz konusu kazanın veya meslek hastalığının sebepleri, korunma yolları ve güvenli çalışma yöntemleri ile ilgili ilave eğitim verilir. Ayrıca, herhangi bir sebeple altı aydan fazla süreyle işten uzak kalanlara, tekrar işe başlatılmadan önce bilgi yenileme eğitimi verilir. </vt:lpstr>
      <vt:lpstr>(5) Tehlikeli ve çok tehlikeli sınıfta yer alan işyerlerinde; yapılacak işlerde karşılaşılacak sağlık ve güvenlik riskleri ile ilgili yeterli bilgi ve talimatları içeren eğitimin alındığına dair belge olmaksızın, başka işyerlerinden çalışmak üzere gelen çalışanlar işe başlatılamaz.  (6) Geçici iş ilişkisi kurulan işveren, iş sağlığı ve güvenliği risklerine karşı çalışana gerekli eğitimin verilmesini sağlar.  (7) Bu madde kapsamında verilecek eğitimin maliyeti çalışanlara yansıtılamaz. Eğitimlerde geçen süre çalışma süresinden sayılır. Eğitim sürelerinin haftalık çalışma süresinin üzerinde olması hâlinde, bu süreler fazla sürelerle çalışma veya fazla çalışma olarak değerlendirilir. </vt:lpstr>
      <vt:lpstr>Çalışanların görüşlerinin alınması ve katılımlarının sağlanması   MADDE 18 – (1) İşveren, görüş alma ve katılımın sağlanması konusunda, çalışanlara veya iki ve daha fazla çalışan temsilcisinin bulunduğu işyerlerinde varsa işyeri yetkili sendika temsilcilerine yoksa çalışan temsilcilerine aşağıdaki imkânları sağlar:  a) İş sağlığı ve güvenliği ile ilgili konularda görüşlerinin alınması, teklif getirme hakkının tanınması ve bu konulardaki görüşmelerde yer alma ve katılımlarının sağlanması.  b) Yeni teknolojilerin uygulanması, seçilecek iş ekipmanı, çalışma ortamı ve şartlarının çalışanların sağlık ve güvenliğine etkisi konularında görüşlerinin alınması.  (2) İşveren, destek elemanları ile çalışan temsilcilerinin aşağıdaki konularda önceden görüşlerinin alınmasını sağlar:  a) İşyerinden görevlendirilecek veya işyeri dışından hizmet alınacak işyeri hekimi, iş güvenliği uzmanı ve diğer personel ile ilk yardım, yangınla mücadele ve tahliye işleri için kişilerin görevlendirilmesi.  b) Risk değerlendirmesi yapılarak, alınması gereken koruyucu ve önleyici tedbirlerin ve kullanılması gereken koruyucu donanım ve ekipmanın belirlenmesi.  c) Sağlık ve güvenlik risklerinin önlenmesi ve koruyucu hizmetlerin yürütülmesi.  ç) Çalışanların bilgilendirilmesi.  d) Çalışanlara verilecek eğitimin planlanması.  (3) Çalışanların veya çalışan temsilcilerinin, işyerinde iş sağlığı ve güvenliği için alınan önlemlerin yetersiz olduğu durumlarda veya teftiş sırasında, yetkili makama başvurmalarından dolayı hakları kısıtlanamaz. </vt:lpstr>
      <vt:lpstr>Çalışanların yükümlülükleri   MADDE 19 – (1) Çalışanlar, iş sağlığı ve güvenliği ile ilgili aldıkları eğitim ve işverenin bu konudaki talimatları doğrultusunda, kendilerinin ve hareketlerinden veya yaptıkları işten etkilenen diğer çalışanların sağlık ve güvenliklerini tehlikeye düşürmemekle yükümlüdür.  (2) Çalışanların, işveren tarafından verilen eğitim ve talimatlar doğrultusunda yükümlülükleri şunlardır:  a) İşyerindeki makine, cihaz, araç, gereç, tehlikeli madde, taşıma ekipmanı ve diğer üretim araçlarını kurallara uygun şekilde kullanmak, bunların güvenlik donanımlarını doğru olarak kullanmak, keyfi olarak çıkarmamak ve değiştirmemek.  b) Kendilerine sağlanan kişisel koruyucu donanımı doğru kullanmak ve korumak.  c) İşyerindeki makine, cihaz, araç, gereç, tesis ve binalarda sağlık ve güvenlik yönünden ciddi ve yakın bir tehlike ile karşılaştıklarında ve koruma tedbirlerinde bir eksiklik gördüklerinde, işverene veya çalışan temsilcisine derhal haber vermek.  ç) Teftişe yetkili makam tarafından işyerinde tespit edilen noksanlık ve mevzuata aykırılıkların giderilmesi konusunda, işveren ve çalışan temsilcisi ile iş birliği yapmak.  d) Kendi görev alanında, iş sağlığı ve güvenliğinin sağlanması için işveren ve çalışan temsilcisi ile iş birliği yapmak. </vt:lpstr>
      <vt:lpstr>Çalışan temsilcisi   MADDE 20 – (1) İşveren; işyerinin değişik bölümlerindeki riskler ve çalışan sayılarını göz önünde bulundurarak dengeli dağılıma özen göstermek kaydıyla, çalışanlar arasında yapılacak seçim veya seçimle belirlenemediği durumda atama yoluyla, aşağıda belirtilen sayılarda çalışan temsilcisini görevlendirir:  a) İki ile elli arasında çalışanı bulunan işyerlerinde bir.  b) Ellibir ile yüz arasında çalışanı bulunan işyerlerinde iki.  c) Yüzbir ile beşyüz arasında çalışanı bulunan işyerlerinde üç.  ç) Beşyüzbir ile bin arasında çalışanı bulunan işyerlerinde dört.  d) Binbir ile ikibin arasında çalışanı bulunan işyerlerinde beş.  e) İkibinbir ve üzeri çalışanı bulunan işyerlerinde altı.  (2) Birden fazla çalışan temsilcisinin bulunması durumunda baş temsilci, çalışan temsilcileri arasında yapılacak seçimle belirlenir.  (3) Çalışan temsilcileri, tehlike kaynağının yok edilmesi veya tehlikeden kaynaklanan riskin azaltılması için, işverene öneride bulunma ve işverenden gerekli tedbirlerin alınmasını isteme hakkına sahiptir.  (4) Görevlerini yürütmeleri nedeniyle, çalışan temsilcileri ve destek elemanlarının hakları kısıtlanamaz ve görevlerini yerine getirebilmeleri için işveren tarafından gerekli imkânlar sağlanır.  (5) İşyerinde yetkili sendika bulunması hâlinde, işyeri sendika temsilcileri çalışan temsilcisi olarak da görev yapar. </vt:lpstr>
      <vt:lpstr>İş sağlığı ve güvenliği kurulu   MADDE 22 – (1) Elli ve daha fazla çalışanın bulunduğu ve altı aydan fazla süren sürekli işlerin yapıldığı işyerlerinde işveren, iş sağlığı ve güvenliği ile ilgili çalışmalarda bulunmak üzere kurul oluşturur. İşveren, iş sağlığı ve güvenliği mevzuatına uygun kurul kararlarını uygular.  (2) Altı aydan fazla süren asıl işveren-alt işveren ilişkisinin bulunduğu hallerde;  a) Asıl işveren ve alt işveren tarafından ayrı ayrı kurul oluşturulmuş ise, faaliyetlerin yürütülmesi ve kararların uygulanması konusunda iş birliği ve koordinasyon asıl işverence sağlanır.  b) Asıl işveren tarafından kurul oluşturulmuş ise, kurul oluşturması gerekmeyen alt işveren, koordinasyonu sağlamak üzere vekâleten yetkili bir temsilci atar.  c) İşyerinde kurul oluşturması gerekmeyen asıl işveren, alt işverenin oluşturduğu kurula iş birliği ve koordinasyonu sağlamak üzere vekâleten yetkili bir temsilci atar.  ç) Kurul oluşturması gerekmeyen asıl işveren ve alt işverenin toplam çalışan sayısı elliden fazla ise, koordinasyonu asıl işverence yapılmak kaydıyla, asıl işveren ve alt işveren tarafından birlikte bir kurul oluşturulur.  (3) Aynı çalışma alanında birden fazla işverenin bulunması ve bu işverenlerce birden fazla kurulun oluşturulması hâlinde işverenler, birbirlerinin çalışmalarını etkileyebilecek kurul kararları hakkında diğer işverenleri bilgilendirir.  </vt:lpstr>
      <vt:lpstr>İş sağlığı ve güvenliğinin koordinasyonu   MADDE 23 – (1) Aynı çalışma alanını birden fazla işverenin paylaşması durumunda işverenler; iş hijyeni ile iş sağlığı ve güvenliği önlemlerinin uygulanmasında iş birliği yapar, yapılan işin yapısı göz önüne alınarak mesleki risklerin önlenmesi ve bu risklerden korunulması çalışmalarını koordinasyon içinde yapar, birbirlerini ve çalışan temsilcilerini bu riskler konusunda bilgilendirir.  (2) Birden fazla işyerinin bulunduğu iş merkezleri, iş hanları, sanayi bölgeleri veya siteleri gibi yerlerde, iş sağlığı ve güvenliği konusundaki koordinasyon yönetim tarafından sağlanır. Yönetim, işyerlerinde iş sağlığı ve güvenliği yönünden diğer işyerlerini etkileyecek tehlikeler hususunda gerekli tedbirleri almaları için işverenleri uyarır. Bu uyarılara uymayan işverenleri Bakanlığa bildirir. </vt:lpstr>
      <vt:lpstr>DÖRDÜNCÜ BÖLÜM  Teftiş ve İdari Yaptırımlar </vt:lpstr>
      <vt:lpstr>Teftiş, inceleme, araştırma, müfettişin yetki, yükümlülük ve sorumluluğu   MADDE 24 – (1) Bu Kanun hükümlerinin uygulanmasının izlenmesi ve teftişi, iş sağlığı ve güvenliği yönünden teftiş yapmaya yetkili Bakanlık iş müfettişlerince yapılır. Bu Kanun kapsamında yapılacak teftiş ve incelemelerde, 4857 sayılı Kanunun 92, 93, 96, 97 ve 107 nci maddeleri uygulanır.  (2) Bakanlık, işyerlerinde iş sağlığı ve güvenliği konularında ölçüm, inceleme ve araştırma yapmaya, bu amaçla numune almaya ve eğitim kurumları ile ortak sağlık ve güvenlik birimlerinde kontrol ve denetim yapmaya yetkilidir. Bu konularda yetkilendirilenler mümkün olduğu kadar işi aksatmamak, işverenin ve işyerinin meslek sırları ile gördükleri ve öğrendikleri hususları tamamen gizli tutmakla yükümlüdür. Kontrol ve denetimin usul ve esasları Bakanlıkça düzenlenir.  (3) Askeri işyerleriyle yurt güvenliği için gerekli maddeler üretilen işyerlerinin denetim ve teftişi konusu ve sonuçlarına ait işlemler, Millî Savunma Bakanlığı ve Bakanlıkça birlikte hazırlanacak yönetmeliğe göre yürütülür. </vt:lpstr>
      <vt:lpstr>İşin durdurulması   MADDE 25 – (1) İşyerindeki bina ve eklentilerde, çalışma yöntem ve şekillerinde veya iş ekipmanlarında çalışanlar için hayati tehlike oluşturan bir husus tespit edildiğinde; bu tehlike giderilinceye kadar, hayati tehlikenin niteliği ve bu tehlikeden doğabilecek riskin etkileyebileceği alan ile çalışanlar dikkate alınarak, işyerinin bir bölümünde veya tamamında iş durdurulur. Ayrıca çok tehlikeli sınıfta yer alan maden, metal ve yapı işleri ile tehlikeli kimyasallarla çalışılan işlerin yapıldığı veya büyük endüstriyel kazaların olabileceği işyerlerinde, risk değerlendirmesi yapılmamış olması durumunda iş durdurulur.  (2) İş sağlığı ve güvenliği bakımından teftişe yetkili üç iş müfettişinden oluşan heyet, iş sağlığı ve güvenliği bakımından teftişe yetkili iş müfettişinin tespiti üzerine gerekli incelemeleri yaparak, tespit tarihinden itibaren iki gün içerisinde işin durdurulmasına karar verebilir. Ancak tespit edilen hususun acil müdahaleyi gerektirmesi hâlinde; tespiti yapan iş müfettişi, heyet tarafından karar alınıncaya kadar geçerli olmak kaydıyla işi durdurur.  (3) İşin durdurulması kararı, ilgili mülki idare amirine ve işyeri dosyasının bulunduğu Çalışma ve İş Kurumu il müdürlüğüne bir gün içinde gönderilir. İşin durdurulması kararı, mülki idare amiri tarafından kolluk kuvvetleri marifetiyle yirmidört saat içinde yerine getirilir. Ancak, tespit edilen hususun acil müdahaleyi gerektirmesi nedeniyle verilen işin durdurulması kararı, mülki idare amiri tarafından kolluk kuvvetleri marifetiyle aynı gün yerine getirilir. </vt:lpstr>
      <vt:lpstr>(4) İşveren, yerine getirildiği tarihten itibaren altı iş günü içinde, yetkili iş mahkemesinde işin durdurulması kararına itiraz edebilir. İtiraz, işin durdurulması kararının uygulanmasını etkilemez. Mahkeme itirazı öncelikle görüşür ve altı iş günü içinde karara bağlar. Mahkeme kararı kesindir.  (5) İşverenin işin durdurulmasını gerektiren hususların giderildiğini Bakanlığa yazılı olarak bildirmesi hâlinde, en geç yedi gün içinde işyerinde inceleme yapılarak işverenin talebi sonuçlandırılır.  (6) İşveren, işin durdurulması sebebiyle işsiz kalan çalışanlara ücretlerini ödemekle veya ücretlerinde bir düşüklük olmamak üzere meslek veya durumlarına göre başka bir iş vermekle yükümlüdür.  (7) (Ek: 4/4/2015-6645/2 md.) Çok tehlikeli sınıfta yer alan ve ihale ile alınan işlerde; teknolojik gelişme, iş gücü kapasitesinin artırılması, üretim metotlarında yenilik gibi bir kısım unsurlar sağlanmadan üretim ve/veya imalat planlarına, iş programlarına aykırı hareket edilerek üretim zorlaması nedeniyle hayati tehlike oluşturacak şekilde çalışma biçimleri, işin durdurulma sebebi sayılır.  (8) (Ek: 4/4/2015-6645/2 md.) İşyerinde durdurulan işlerde izinsiz çalışma yaptıran işveren veya işveren vekillerine üç yıldan beş yıla kadar hapis cezası verilir. </vt:lpstr>
      <vt:lpstr>İdari para cezaları ve uygulanması  MADDE 26</vt:lpstr>
      <vt:lpstr>PowerPoint Sunusu</vt:lpstr>
      <vt:lpstr>TEMİZLİK VE BAKIM HİZMETLERİ ÇALIŞANLARININ İŞ SAĞLIĞI VE GÜVENLİĞİ ÇALIŞMALARI </vt:lpstr>
      <vt:lpstr>PowerPoint Sunusu</vt:lpstr>
      <vt:lpstr>TEMİZLİKTE KİMYASAL TEHLİKELER  </vt:lpstr>
      <vt:lpstr>PowerPoint Sunusu</vt:lpstr>
      <vt:lpstr>PowerPoint Sunusu</vt:lpstr>
      <vt:lpstr>Temizleme İşleminde Üretilen Kimyasallara Maruz Kalma </vt:lpstr>
      <vt:lpstr>PowerPoint Sunusu</vt:lpstr>
      <vt:lpstr>Temizlik Ürünlerindeki Kimyasal Bileşenlere Maruz Kalma</vt:lpstr>
      <vt:lpstr>PowerPoint Sunusu</vt:lpstr>
      <vt:lpstr>UYGULAMA ESASLARI: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Garanti Teknoloji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4857 SAYILI İŞ KANUNU</dc:title>
  <dc:creator>User of Garanti Teknoloji</dc:creator>
  <cp:lastModifiedBy>user</cp:lastModifiedBy>
  <cp:revision>173</cp:revision>
  <dcterms:created xsi:type="dcterms:W3CDTF">2003-06-26T18:23:23Z</dcterms:created>
  <dcterms:modified xsi:type="dcterms:W3CDTF">2025-10-06T07:25:03Z</dcterms:modified>
</cp:coreProperties>
</file>