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84" r:id="rId1"/>
  </p:sldMasterIdLst>
  <p:sldIdLst>
    <p:sldId id="256" r:id="rId2"/>
    <p:sldId id="257" r:id="rId3"/>
    <p:sldId id="304" r:id="rId4"/>
    <p:sldId id="293" r:id="rId5"/>
    <p:sldId id="296" r:id="rId6"/>
    <p:sldId id="258" r:id="rId7"/>
    <p:sldId id="259" r:id="rId8"/>
    <p:sldId id="260" r:id="rId9"/>
    <p:sldId id="261" r:id="rId10"/>
    <p:sldId id="286" r:id="rId11"/>
    <p:sldId id="285" r:id="rId12"/>
    <p:sldId id="262" r:id="rId13"/>
    <p:sldId id="281" r:id="rId14"/>
    <p:sldId id="280" r:id="rId15"/>
    <p:sldId id="263" r:id="rId16"/>
    <p:sldId id="264" r:id="rId17"/>
    <p:sldId id="290" r:id="rId18"/>
    <p:sldId id="265" r:id="rId19"/>
    <p:sldId id="266" r:id="rId20"/>
    <p:sldId id="282" r:id="rId21"/>
    <p:sldId id="297" r:id="rId22"/>
    <p:sldId id="267" r:id="rId23"/>
    <p:sldId id="298" r:id="rId24"/>
    <p:sldId id="283" r:id="rId25"/>
    <p:sldId id="299" r:id="rId26"/>
    <p:sldId id="295" r:id="rId27"/>
    <p:sldId id="291" r:id="rId28"/>
    <p:sldId id="287" r:id="rId29"/>
    <p:sldId id="268" r:id="rId30"/>
    <p:sldId id="300" r:id="rId31"/>
    <p:sldId id="301" r:id="rId32"/>
    <p:sldId id="269" r:id="rId33"/>
    <p:sldId id="270" r:id="rId34"/>
    <p:sldId id="292" r:id="rId35"/>
    <p:sldId id="271" r:id="rId36"/>
    <p:sldId id="294" r:id="rId37"/>
    <p:sldId id="272" r:id="rId38"/>
    <p:sldId id="273" r:id="rId39"/>
    <p:sldId id="274" r:id="rId40"/>
    <p:sldId id="302" r:id="rId41"/>
    <p:sldId id="275" r:id="rId42"/>
    <p:sldId id="303" r:id="rId43"/>
    <p:sldId id="276" r:id="rId44"/>
    <p:sldId id="277" r:id="rId45"/>
    <p:sldId id="284" r:id="rId46"/>
    <p:sldId id="305" r:id="rId47"/>
    <p:sldId id="279"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ullanıcı" initials="K" lastIdx="1" clrIdx="0">
    <p:extLst>
      <p:ext uri="{19B8F6BF-5375-455C-9EA6-DF929625EA0E}">
        <p15:presenceInfo xmlns:p15="http://schemas.microsoft.com/office/powerpoint/2012/main" userId="Kullanıcı"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26" autoAdjust="0"/>
    <p:restoredTop sz="94660"/>
  </p:normalViewPr>
  <p:slideViewPr>
    <p:cSldViewPr snapToGrid="0">
      <p:cViewPr varScale="1">
        <p:scale>
          <a:sx n="115" d="100"/>
          <a:sy n="115" d="100"/>
        </p:scale>
        <p:origin x="288" y="11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4866178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158628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297484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1132126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9782063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773402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396985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3112601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3157165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969590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298749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70">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10/22/2025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47404535"/>
      </p:ext>
    </p:extLst>
  </p:cSld>
  <p:clrMap bg1="dk1" tx1="lt1" bg2="dk2" tx2="lt2" accent1="accent1" accent2="accent2" accent3="accent3" accent4="accent4" accent5="accent5" accent6="accent6" hlink="hlink" folHlink="folHlink"/>
  <p:sldLayoutIdLst>
    <p:sldLayoutId id="2147484085" r:id="rId1"/>
    <p:sldLayoutId id="2147484086" r:id="rId2"/>
    <p:sldLayoutId id="2147484087" r:id="rId3"/>
    <p:sldLayoutId id="2147484088" r:id="rId4"/>
    <p:sldLayoutId id="2147484089" r:id="rId5"/>
    <p:sldLayoutId id="2147484090" r:id="rId6"/>
    <p:sldLayoutId id="2147484091" r:id="rId7"/>
    <p:sldLayoutId id="2147484092" r:id="rId8"/>
    <p:sldLayoutId id="2147484093" r:id="rId9"/>
    <p:sldLayoutId id="2147484094" r:id="rId10"/>
    <p:sldLayoutId id="2147484095" r:id="rId11"/>
  </p:sldLayoutIdLst>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5BEC5C-167D-4429-88D3-B1D16CC8389B}"/>
              </a:ext>
            </a:extLst>
          </p:cNvPr>
          <p:cNvSpPr>
            <a:spLocks noGrp="1"/>
          </p:cNvSpPr>
          <p:nvPr>
            <p:ph type="ctrTitle"/>
          </p:nvPr>
        </p:nvSpPr>
        <p:spPr>
          <a:xfrm>
            <a:off x="1066800" y="209334"/>
            <a:ext cx="10099964" cy="96830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anchor="ctr">
            <a:noAutofit/>
          </a:bodyPr>
          <a:lstStyle/>
          <a:p>
            <a:r>
              <a:rPr lang="tr-TR" sz="3000" b="1" smtClean="0"/>
              <a:t>ÖĞRENCİLERİN DİSİPLİN İŞLERİ</a:t>
            </a:r>
            <a:endParaRPr lang="tr-TR" sz="3000" b="1" dirty="0">
              <a:latin typeface="+mn-lt"/>
            </a:endParaRPr>
          </a:p>
        </p:txBody>
      </p:sp>
      <p:sp>
        <p:nvSpPr>
          <p:cNvPr id="3" name="Alt Başlık 2">
            <a:extLst>
              <a:ext uri="{FF2B5EF4-FFF2-40B4-BE49-F238E27FC236}">
                <a16:creationId xmlns:a16="http://schemas.microsoft.com/office/drawing/2014/main" id="{4172FD22-6A84-4BCE-8DD3-D31956B72A21}"/>
              </a:ext>
            </a:extLst>
          </p:cNvPr>
          <p:cNvSpPr>
            <a:spLocks noGrp="1"/>
          </p:cNvSpPr>
          <p:nvPr>
            <p:ph type="subTitle" idx="1"/>
          </p:nvPr>
        </p:nvSpPr>
        <p:spPr>
          <a:xfrm>
            <a:off x="872836" y="1551708"/>
            <a:ext cx="10293928" cy="4904509"/>
          </a:xfrm>
          <a:noFill/>
        </p:spPr>
        <p:txBody>
          <a:bodyPr>
            <a:normAutofit/>
          </a:bodyPr>
          <a:lstStyle/>
          <a:p>
            <a:endParaRPr lang="tr-TR" sz="2500" b="1" smtClean="0"/>
          </a:p>
          <a:p>
            <a:endParaRPr lang="tr-TR" sz="2500" b="1" smtClean="0"/>
          </a:p>
          <a:p>
            <a:r>
              <a:rPr lang="tr-TR" sz="3600" smtClean="0"/>
              <a:t>ÖĞRENCİ İŞLERİ DAİRE BAŞKANLIĞI</a:t>
            </a:r>
          </a:p>
          <a:p>
            <a:endParaRPr lang="tr-TR" sz="3600" smtClean="0"/>
          </a:p>
          <a:p>
            <a:r>
              <a:rPr lang="tr-TR" sz="3600" smtClean="0"/>
              <a:t>ÖĞRENCİ DİSİPLİN İŞLERİ </a:t>
            </a:r>
          </a:p>
          <a:p>
            <a:r>
              <a:rPr lang="tr-TR" sz="3600" smtClean="0"/>
              <a:t>ŞUBE MÜDÜRÜ SEVİM KILINÇ</a:t>
            </a:r>
          </a:p>
          <a:p>
            <a:endParaRPr lang="tr-TR" sz="3600" b="1" smtClean="0"/>
          </a:p>
          <a:p>
            <a:endParaRPr lang="tr-TR" sz="2500" b="1" dirty="0" smtClean="0"/>
          </a:p>
        </p:txBody>
      </p:sp>
      <p:pic>
        <p:nvPicPr>
          <p:cNvPr id="4" name="image2.png"/>
          <p:cNvPicPr/>
          <p:nvPr/>
        </p:nvPicPr>
        <p:blipFill>
          <a:blip r:embed="rId2" cstate="print"/>
          <a:stretch>
            <a:fillRect/>
          </a:stretch>
        </p:blipFill>
        <p:spPr>
          <a:xfrm>
            <a:off x="10030691" y="209334"/>
            <a:ext cx="1136073" cy="968303"/>
          </a:xfrm>
          <a:prstGeom prst="rect">
            <a:avLst/>
          </a:prstGeom>
        </p:spPr>
      </p:pic>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3"/>
          <a:stretch>
            <a:fillRect/>
          </a:stretch>
        </p:blipFill>
        <p:spPr>
          <a:xfrm>
            <a:off x="1066800" y="209334"/>
            <a:ext cx="1136073" cy="968303"/>
          </a:xfrm>
          <a:prstGeom prst="rect">
            <a:avLst/>
          </a:prstGeom>
        </p:spPr>
      </p:pic>
      <p:sp>
        <p:nvSpPr>
          <p:cNvPr id="6" name="Dikdörtgen 5"/>
          <p:cNvSpPr/>
          <p:nvPr/>
        </p:nvSpPr>
        <p:spPr>
          <a:xfrm>
            <a:off x="3048000" y="2967335"/>
            <a:ext cx="6096000" cy="923330"/>
          </a:xfrm>
          <a:prstGeom prst="rect">
            <a:avLst/>
          </a:prstGeom>
        </p:spPr>
        <p:txBody>
          <a:bodyPr>
            <a:spAutoFit/>
          </a:bodyPr>
          <a:lstStyle/>
          <a:p>
            <a:endParaRPr lang="tr-TR" dirty="0"/>
          </a:p>
          <a:p>
            <a:endParaRPr lang="tr-TR" dirty="0"/>
          </a:p>
          <a:p>
            <a:endParaRPr lang="tr-TR" dirty="0"/>
          </a:p>
        </p:txBody>
      </p:sp>
      <p:pic>
        <p:nvPicPr>
          <p:cNvPr id="9" name="image2.png"/>
          <p:cNvPicPr/>
          <p:nvPr/>
        </p:nvPicPr>
        <p:blipFill>
          <a:blip r:embed="rId2" cstate="print"/>
          <a:stretch>
            <a:fillRect/>
          </a:stretch>
        </p:blipFill>
        <p:spPr>
          <a:xfrm>
            <a:off x="1066800" y="209333"/>
            <a:ext cx="1136073" cy="968303"/>
          </a:xfrm>
          <a:prstGeom prst="rect">
            <a:avLst/>
          </a:prstGeom>
        </p:spPr>
      </p:pic>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3"/>
          <a:stretch>
            <a:fillRect/>
          </a:stretch>
        </p:blipFill>
        <p:spPr>
          <a:xfrm>
            <a:off x="1066800" y="209334"/>
            <a:ext cx="1413164" cy="968303"/>
          </a:xfrm>
          <a:prstGeom prst="rect">
            <a:avLst/>
          </a:prstGeom>
        </p:spPr>
      </p:pic>
    </p:spTree>
    <p:extLst>
      <p:ext uri="{BB962C8B-B14F-4D97-AF65-F5344CB8AC3E}">
        <p14:creationId xmlns:p14="http://schemas.microsoft.com/office/powerpoint/2010/main" val="4115358047"/>
      </p:ext>
    </p:extLst>
  </p:cSld>
  <p:clrMapOvr>
    <a:masterClrMapping/>
  </p:clrMapOvr>
  <mc:AlternateContent xmlns:mc="http://schemas.openxmlformats.org/markup-compatibility/2006" xmlns:p14="http://schemas.microsoft.com/office/powerpoint/2010/main">
    <mc:Choice Requires="p14">
      <p:transition spd="slow" p14:dur="3900">
        <p14:glitter dir="d" pattern="hexagon"/>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501218"/>
            <a:ext cx="10515600" cy="90949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6" name="İçerik Yer Tutucusu 2">
            <a:extLst>
              <a:ext uri="{FF2B5EF4-FFF2-40B4-BE49-F238E27FC236}">
                <a16:creationId xmlns:a16="http://schemas.microsoft.com/office/drawing/2014/main" id="{06284256-68FA-4154-9BDD-1CED569A5BB7}"/>
              </a:ext>
            </a:extLst>
          </p:cNvPr>
          <p:cNvSpPr txBox="1">
            <a:spLocks/>
          </p:cNvSpPr>
          <p:nvPr/>
        </p:nvSpPr>
        <p:spPr>
          <a:xfrm>
            <a:off x="838200" y="1330036"/>
            <a:ext cx="10515599" cy="51261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tr-TR" b="1" dirty="0" smtClean="0"/>
          </a:p>
          <a:p>
            <a:pPr marL="0" indent="0" algn="just">
              <a:buNone/>
            </a:pPr>
            <a:r>
              <a:rPr lang="tr-TR" b="1" dirty="0" smtClean="0"/>
              <a:t>	</a:t>
            </a:r>
            <a:r>
              <a:rPr lang="en-US" b="1" dirty="0" smtClean="0"/>
              <a:t>c</a:t>
            </a:r>
            <a:r>
              <a:rPr lang="en-US" b="1" dirty="0"/>
              <a:t>) </a:t>
            </a:r>
            <a:r>
              <a:rPr lang="en-US" b="1" dirty="0" err="1"/>
              <a:t>Yükseköğretim</a:t>
            </a:r>
            <a:r>
              <a:rPr lang="en-US" b="1" dirty="0"/>
              <a:t> </a:t>
            </a:r>
            <a:r>
              <a:rPr lang="en-US" b="1" dirty="0" err="1"/>
              <a:t>kurumundan</a:t>
            </a:r>
            <a:r>
              <a:rPr lang="en-US" b="1" dirty="0"/>
              <a:t> </a:t>
            </a:r>
            <a:r>
              <a:rPr lang="en-US" b="1" dirty="0" err="1"/>
              <a:t>bir</a:t>
            </a:r>
            <a:r>
              <a:rPr lang="en-US" b="1" dirty="0"/>
              <a:t> </a:t>
            </a:r>
            <a:r>
              <a:rPr lang="en-US" b="1" dirty="0" err="1"/>
              <a:t>yarıyıl</a:t>
            </a:r>
            <a:r>
              <a:rPr lang="en-US" b="1" dirty="0"/>
              <a:t> </a:t>
            </a:r>
            <a:r>
              <a:rPr lang="en-US" b="1" dirty="0" err="1"/>
              <a:t>için</a:t>
            </a:r>
            <a:r>
              <a:rPr lang="en-US" b="1" dirty="0"/>
              <a:t> </a:t>
            </a:r>
            <a:r>
              <a:rPr lang="en-US" b="1" dirty="0" err="1"/>
              <a:t>uzaklaştırma</a:t>
            </a:r>
            <a:r>
              <a:rPr lang="en-US" b="1" dirty="0"/>
              <a:t>:</a:t>
            </a:r>
            <a:r>
              <a:rPr lang="en-US" dirty="0"/>
              <a:t> </a:t>
            </a:r>
            <a:r>
              <a:rPr lang="en-US" dirty="0" err="1"/>
              <a:t>Öğrenciye</a:t>
            </a:r>
            <a:r>
              <a:rPr lang="en-US" dirty="0"/>
              <a:t>, </a:t>
            </a:r>
            <a:r>
              <a:rPr lang="en-US" dirty="0" err="1"/>
              <a:t>yükseköğretim</a:t>
            </a:r>
            <a:r>
              <a:rPr lang="en-US" dirty="0"/>
              <a:t> </a:t>
            </a:r>
            <a:r>
              <a:rPr lang="en-US" dirty="0" err="1"/>
              <a:t>kurumundan</a:t>
            </a:r>
            <a:r>
              <a:rPr lang="en-US" dirty="0"/>
              <a:t> </a:t>
            </a:r>
            <a:r>
              <a:rPr lang="en-US" dirty="0" err="1"/>
              <a:t>bir</a:t>
            </a:r>
            <a:r>
              <a:rPr lang="en-US" dirty="0"/>
              <a:t> </a:t>
            </a:r>
            <a:r>
              <a:rPr lang="en-US" dirty="0" err="1"/>
              <a:t>yarıyıl</a:t>
            </a:r>
            <a:r>
              <a:rPr lang="en-US" dirty="0"/>
              <a:t> </a:t>
            </a:r>
            <a:r>
              <a:rPr lang="en-US" dirty="0" err="1"/>
              <a:t>uzaklaştırıldığının</a:t>
            </a:r>
            <a:r>
              <a:rPr lang="en-US" dirty="0"/>
              <a:t> </a:t>
            </a:r>
            <a:r>
              <a:rPr lang="en-US" dirty="0" err="1"/>
              <a:t>ve</a:t>
            </a:r>
            <a:r>
              <a:rPr lang="en-US" dirty="0"/>
              <a:t> </a:t>
            </a:r>
            <a:r>
              <a:rPr lang="en-US" dirty="0" err="1"/>
              <a:t>bu</a:t>
            </a:r>
            <a:r>
              <a:rPr lang="en-US" dirty="0"/>
              <a:t> </a:t>
            </a:r>
            <a:r>
              <a:rPr lang="en-US" dirty="0" err="1"/>
              <a:t>sürede</a:t>
            </a:r>
            <a:r>
              <a:rPr lang="en-US" dirty="0"/>
              <a:t> </a:t>
            </a:r>
            <a:r>
              <a:rPr lang="en-US" dirty="0" err="1"/>
              <a:t>öğrencilik</a:t>
            </a:r>
            <a:r>
              <a:rPr lang="en-US" dirty="0"/>
              <a:t> </a:t>
            </a:r>
            <a:r>
              <a:rPr lang="en-US" dirty="0" err="1"/>
              <a:t>haklarından</a:t>
            </a:r>
            <a:r>
              <a:rPr lang="en-US" dirty="0"/>
              <a:t> </a:t>
            </a:r>
            <a:r>
              <a:rPr lang="en-US" dirty="0" err="1"/>
              <a:t>yararlanamayacağının</a:t>
            </a:r>
            <a:r>
              <a:rPr lang="en-US" dirty="0"/>
              <a:t> </a:t>
            </a:r>
            <a:r>
              <a:rPr lang="en-US" dirty="0" err="1"/>
              <a:t>yazı</a:t>
            </a:r>
            <a:r>
              <a:rPr lang="en-US" dirty="0"/>
              <a:t> </a:t>
            </a:r>
            <a:r>
              <a:rPr lang="en-US" dirty="0" err="1"/>
              <a:t>ile</a:t>
            </a:r>
            <a:r>
              <a:rPr lang="en-US" dirty="0"/>
              <a:t> </a:t>
            </a:r>
            <a:r>
              <a:rPr lang="en-US" dirty="0" err="1"/>
              <a:t>bildirilmesidir</a:t>
            </a:r>
            <a:r>
              <a:rPr lang="en-US" dirty="0"/>
              <a:t>. </a:t>
            </a:r>
            <a:r>
              <a:rPr lang="en-US" dirty="0" err="1"/>
              <a:t>Yükseköğretim</a:t>
            </a:r>
            <a:r>
              <a:rPr lang="en-US" dirty="0"/>
              <a:t> </a:t>
            </a:r>
            <a:r>
              <a:rPr lang="en-US" dirty="0" err="1"/>
              <a:t>kurumundan</a:t>
            </a:r>
            <a:r>
              <a:rPr lang="en-US" dirty="0"/>
              <a:t> </a:t>
            </a:r>
            <a:r>
              <a:rPr lang="en-US" dirty="0" err="1"/>
              <a:t>bir</a:t>
            </a:r>
            <a:r>
              <a:rPr lang="en-US" dirty="0"/>
              <a:t> </a:t>
            </a:r>
            <a:r>
              <a:rPr lang="en-US" dirty="0" err="1"/>
              <a:t>yarıyıl</a:t>
            </a:r>
            <a:r>
              <a:rPr lang="en-US" dirty="0"/>
              <a:t> </a:t>
            </a:r>
            <a:r>
              <a:rPr lang="en-US" dirty="0" err="1"/>
              <a:t>için</a:t>
            </a:r>
            <a:r>
              <a:rPr lang="en-US" dirty="0"/>
              <a:t> </a:t>
            </a:r>
            <a:r>
              <a:rPr lang="en-US" dirty="0" err="1"/>
              <a:t>uzaklaştırma</a:t>
            </a:r>
            <a:r>
              <a:rPr lang="en-US" dirty="0"/>
              <a:t> </a:t>
            </a:r>
            <a:r>
              <a:rPr lang="en-US" dirty="0" err="1"/>
              <a:t>cezasını</a:t>
            </a:r>
            <a:r>
              <a:rPr lang="en-US" dirty="0"/>
              <a:t> </a:t>
            </a:r>
            <a:r>
              <a:rPr lang="en-US" dirty="0" err="1"/>
              <a:t>gerektiren</a:t>
            </a:r>
            <a:r>
              <a:rPr lang="en-US" dirty="0"/>
              <a:t> </a:t>
            </a:r>
            <a:r>
              <a:rPr lang="en-US" dirty="0" err="1"/>
              <a:t>eylemler</a:t>
            </a:r>
            <a:r>
              <a:rPr lang="en-US" dirty="0"/>
              <a:t> </a:t>
            </a:r>
            <a:r>
              <a:rPr lang="en-US" dirty="0" err="1"/>
              <a:t>şunlardır</a:t>
            </a:r>
            <a:r>
              <a:rPr lang="en-US" dirty="0"/>
              <a:t>:</a:t>
            </a:r>
            <a:endParaRPr lang="tr-TR" dirty="0"/>
          </a:p>
          <a:p>
            <a:pPr marL="0" indent="0" algn="just">
              <a:buNone/>
            </a:pPr>
            <a:r>
              <a:rPr lang="en-US" dirty="0"/>
              <a:t>1) </a:t>
            </a:r>
            <a:r>
              <a:rPr lang="en-US" dirty="0" err="1"/>
              <a:t>Yükseköğretim</a:t>
            </a:r>
            <a:r>
              <a:rPr lang="en-US" dirty="0"/>
              <a:t> </a:t>
            </a:r>
            <a:r>
              <a:rPr lang="en-US" dirty="0" err="1"/>
              <a:t>kurumlarında</a:t>
            </a:r>
            <a:r>
              <a:rPr lang="en-US" dirty="0"/>
              <a:t> </a:t>
            </a:r>
            <a:r>
              <a:rPr lang="en-US" dirty="0" err="1"/>
              <a:t>işgal</a:t>
            </a:r>
            <a:r>
              <a:rPr lang="en-US" dirty="0"/>
              <a:t> </a:t>
            </a:r>
            <a:r>
              <a:rPr lang="en-US" dirty="0" err="1"/>
              <a:t>ve</a:t>
            </a:r>
            <a:r>
              <a:rPr lang="en-US" dirty="0"/>
              <a:t> </a:t>
            </a:r>
            <a:r>
              <a:rPr lang="en-US" dirty="0" err="1"/>
              <a:t>benzeri</a:t>
            </a:r>
            <a:r>
              <a:rPr lang="en-US" dirty="0"/>
              <a:t> </a:t>
            </a:r>
            <a:r>
              <a:rPr lang="en-US" dirty="0" err="1"/>
              <a:t>fiillerle</a:t>
            </a:r>
            <a:r>
              <a:rPr lang="en-US" dirty="0"/>
              <a:t> </a:t>
            </a:r>
            <a:r>
              <a:rPr lang="en-US" dirty="0" err="1"/>
              <a:t>yükseköğretim</a:t>
            </a:r>
            <a:r>
              <a:rPr lang="en-US" dirty="0"/>
              <a:t> </a:t>
            </a:r>
            <a:r>
              <a:rPr lang="en-US" dirty="0" err="1"/>
              <a:t>kurumunun</a:t>
            </a:r>
            <a:r>
              <a:rPr lang="en-US" dirty="0"/>
              <a:t> </a:t>
            </a:r>
            <a:r>
              <a:rPr lang="en-US" dirty="0" err="1"/>
              <a:t>hizmetlerini</a:t>
            </a:r>
            <a:r>
              <a:rPr lang="en-US" dirty="0"/>
              <a:t> </a:t>
            </a:r>
            <a:r>
              <a:rPr lang="en-US" dirty="0" err="1"/>
              <a:t>engelleyici</a:t>
            </a:r>
            <a:r>
              <a:rPr lang="en-US" dirty="0"/>
              <a:t> </a:t>
            </a:r>
            <a:r>
              <a:rPr lang="en-US" dirty="0" err="1"/>
              <a:t>eylemlerde</a:t>
            </a:r>
            <a:r>
              <a:rPr lang="en-US" dirty="0"/>
              <a:t> </a:t>
            </a:r>
            <a:r>
              <a:rPr lang="en-US" dirty="0" err="1"/>
              <a:t>bulunmak</a:t>
            </a:r>
            <a:r>
              <a:rPr lang="en-US" dirty="0"/>
              <a:t>,</a:t>
            </a:r>
            <a:endParaRPr lang="tr-TR" dirty="0"/>
          </a:p>
          <a:p>
            <a:pPr marL="0" indent="0" algn="just">
              <a:buNone/>
            </a:pPr>
            <a:r>
              <a:rPr lang="en-US" dirty="0"/>
              <a:t>2) </a:t>
            </a:r>
            <a:r>
              <a:rPr lang="en-US" dirty="0" err="1"/>
              <a:t>Kurum</a:t>
            </a:r>
            <a:r>
              <a:rPr lang="en-US" dirty="0"/>
              <a:t> </a:t>
            </a:r>
            <a:r>
              <a:rPr lang="en-US" dirty="0" err="1"/>
              <a:t>personeli</a:t>
            </a:r>
            <a:r>
              <a:rPr lang="en-US" dirty="0"/>
              <a:t> </a:t>
            </a:r>
            <a:r>
              <a:rPr lang="en-US" dirty="0" err="1"/>
              <a:t>veya</a:t>
            </a:r>
            <a:r>
              <a:rPr lang="en-US" dirty="0"/>
              <a:t> </a:t>
            </a:r>
            <a:r>
              <a:rPr lang="en-US" dirty="0" err="1"/>
              <a:t>öğrencilerine</a:t>
            </a:r>
            <a:r>
              <a:rPr lang="en-US" dirty="0"/>
              <a:t> </a:t>
            </a:r>
            <a:r>
              <a:rPr lang="en-US" dirty="0" err="1"/>
              <a:t>fiili</a:t>
            </a:r>
            <a:r>
              <a:rPr lang="en-US" dirty="0"/>
              <a:t> </a:t>
            </a:r>
            <a:r>
              <a:rPr lang="en-US" dirty="0" err="1"/>
              <a:t>saldırıda</a:t>
            </a:r>
            <a:r>
              <a:rPr lang="en-US" dirty="0"/>
              <a:t> </a:t>
            </a:r>
            <a:r>
              <a:rPr lang="en-US" dirty="0" err="1"/>
              <a:t>bulunmak</a:t>
            </a:r>
            <a:r>
              <a:rPr lang="en-US" dirty="0"/>
              <a:t>,</a:t>
            </a:r>
            <a:endParaRPr lang="tr-TR" dirty="0"/>
          </a:p>
          <a:p>
            <a:pPr marL="0" indent="0" algn="just">
              <a:buNone/>
            </a:pPr>
            <a:r>
              <a:rPr lang="en-US" dirty="0"/>
              <a:t>3) </a:t>
            </a:r>
            <a:r>
              <a:rPr lang="en-US" dirty="0" err="1"/>
              <a:t>Yükseköğretim</a:t>
            </a:r>
            <a:r>
              <a:rPr lang="en-US" dirty="0"/>
              <a:t> </a:t>
            </a:r>
            <a:r>
              <a:rPr lang="en-US" dirty="0" err="1"/>
              <a:t>kurumlarında</a:t>
            </a:r>
            <a:r>
              <a:rPr lang="en-US" dirty="0"/>
              <a:t> </a:t>
            </a:r>
            <a:r>
              <a:rPr lang="en-US" dirty="0" err="1"/>
              <a:t>hırsızlık</a:t>
            </a:r>
            <a:r>
              <a:rPr lang="en-US" dirty="0"/>
              <a:t> </a:t>
            </a:r>
            <a:r>
              <a:rPr lang="en-US" dirty="0" err="1"/>
              <a:t>yapmak</a:t>
            </a:r>
            <a:r>
              <a:rPr lang="en-US" dirty="0"/>
              <a:t>,</a:t>
            </a:r>
            <a:endParaRPr lang="tr-TR" dirty="0"/>
          </a:p>
        </p:txBody>
      </p:sp>
      <p:pic>
        <p:nvPicPr>
          <p:cNvPr id="7" name="Resim 6">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503718"/>
            <a:ext cx="1397001" cy="906993"/>
          </a:xfrm>
          <a:prstGeom prst="rect">
            <a:avLst/>
          </a:prstGeom>
        </p:spPr>
      </p:pic>
      <p:pic>
        <p:nvPicPr>
          <p:cNvPr id="8" name="image2.png"/>
          <p:cNvPicPr/>
          <p:nvPr/>
        </p:nvPicPr>
        <p:blipFill>
          <a:blip r:embed="rId3" cstate="print"/>
          <a:stretch>
            <a:fillRect/>
          </a:stretch>
        </p:blipFill>
        <p:spPr>
          <a:xfrm>
            <a:off x="10217726" y="442408"/>
            <a:ext cx="1136073" cy="968303"/>
          </a:xfrm>
          <a:prstGeom prst="rect">
            <a:avLst/>
          </a:prstGeom>
        </p:spPr>
      </p:pic>
    </p:spTree>
    <p:extLst>
      <p:ext uri="{BB962C8B-B14F-4D97-AF65-F5344CB8AC3E}">
        <p14:creationId xmlns:p14="http://schemas.microsoft.com/office/powerpoint/2010/main" val="63070246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501216"/>
            <a:ext cx="10515600" cy="909495"/>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7" name="İçerik Yer Tutucusu 2">
            <a:extLst>
              <a:ext uri="{FF2B5EF4-FFF2-40B4-BE49-F238E27FC236}">
                <a16:creationId xmlns:a16="http://schemas.microsoft.com/office/drawing/2014/main" id="{06284256-68FA-4154-9BDD-1CED569A5BB7}"/>
              </a:ext>
            </a:extLst>
          </p:cNvPr>
          <p:cNvSpPr txBox="1">
            <a:spLocks/>
          </p:cNvSpPr>
          <p:nvPr/>
        </p:nvSpPr>
        <p:spPr>
          <a:xfrm>
            <a:off x="838200" y="1330036"/>
            <a:ext cx="10515599" cy="512618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tr-TR" dirty="0" smtClean="0"/>
          </a:p>
          <a:p>
            <a:pPr marL="0" indent="0" algn="just">
              <a:lnSpc>
                <a:spcPct val="110000"/>
              </a:lnSpc>
              <a:buNone/>
            </a:pPr>
            <a:r>
              <a:rPr lang="en-US" dirty="0"/>
              <a:t>4) </a:t>
            </a:r>
            <a:r>
              <a:rPr lang="en-US" dirty="0" err="1"/>
              <a:t>Yükseköğretim</a:t>
            </a:r>
            <a:r>
              <a:rPr lang="en-US" dirty="0"/>
              <a:t> </a:t>
            </a:r>
            <a:r>
              <a:rPr lang="en-US" dirty="0" err="1"/>
              <a:t>kurumu</a:t>
            </a:r>
            <a:r>
              <a:rPr lang="en-US" dirty="0"/>
              <a:t> </a:t>
            </a:r>
            <a:r>
              <a:rPr lang="en-US" dirty="0" err="1"/>
              <a:t>bünyesinde</a:t>
            </a:r>
            <a:r>
              <a:rPr lang="en-US" dirty="0"/>
              <a:t> </a:t>
            </a:r>
            <a:r>
              <a:rPr lang="en-US" dirty="0" err="1"/>
              <a:t>mevcut</a:t>
            </a:r>
            <a:r>
              <a:rPr lang="en-US" dirty="0"/>
              <a:t> </a:t>
            </a:r>
            <a:r>
              <a:rPr lang="en-US" dirty="0" err="1"/>
              <a:t>bina</a:t>
            </a:r>
            <a:r>
              <a:rPr lang="en-US" dirty="0"/>
              <a:t>, </a:t>
            </a:r>
            <a:r>
              <a:rPr lang="en-US" dirty="0" err="1"/>
              <a:t>demirbaş</a:t>
            </a:r>
            <a:r>
              <a:rPr lang="en-US" dirty="0"/>
              <a:t> </a:t>
            </a:r>
            <a:r>
              <a:rPr lang="en-US" dirty="0" err="1"/>
              <a:t>eşya</a:t>
            </a:r>
            <a:r>
              <a:rPr lang="en-US" dirty="0"/>
              <a:t> </a:t>
            </a:r>
            <a:r>
              <a:rPr lang="en-US" dirty="0" err="1"/>
              <a:t>ve</a:t>
            </a:r>
            <a:r>
              <a:rPr lang="en-US" dirty="0"/>
              <a:t> </a:t>
            </a:r>
            <a:r>
              <a:rPr lang="en-US" dirty="0" err="1"/>
              <a:t>benzeri</a:t>
            </a:r>
            <a:r>
              <a:rPr lang="en-US" dirty="0"/>
              <a:t> </a:t>
            </a:r>
            <a:r>
              <a:rPr lang="en-US" dirty="0" err="1"/>
              <a:t>malzemeyi</a:t>
            </a:r>
            <a:r>
              <a:rPr lang="en-US" dirty="0"/>
              <a:t> </a:t>
            </a:r>
            <a:r>
              <a:rPr lang="en-US" dirty="0" err="1"/>
              <a:t>tahrip</a:t>
            </a:r>
            <a:r>
              <a:rPr lang="en-US" dirty="0"/>
              <a:t> </a:t>
            </a:r>
            <a:r>
              <a:rPr lang="en-US" dirty="0" err="1"/>
              <a:t>etmek</a:t>
            </a:r>
            <a:r>
              <a:rPr lang="en-US" dirty="0"/>
              <a:t> </a:t>
            </a:r>
            <a:r>
              <a:rPr lang="en-US" dirty="0" err="1"/>
              <a:t>veya</a:t>
            </a:r>
            <a:r>
              <a:rPr lang="en-US" dirty="0"/>
              <a:t> </a:t>
            </a:r>
            <a:r>
              <a:rPr lang="en-US" dirty="0" err="1"/>
              <a:t>bilişim</a:t>
            </a:r>
            <a:r>
              <a:rPr lang="en-US" dirty="0"/>
              <a:t> </a:t>
            </a:r>
            <a:r>
              <a:rPr lang="en-US" dirty="0" err="1"/>
              <a:t>sistemine</a:t>
            </a:r>
            <a:r>
              <a:rPr lang="en-US" dirty="0"/>
              <a:t> </a:t>
            </a:r>
            <a:r>
              <a:rPr lang="en-US" dirty="0" err="1"/>
              <a:t>zarar</a:t>
            </a:r>
            <a:r>
              <a:rPr lang="en-US" dirty="0"/>
              <a:t> </a:t>
            </a:r>
            <a:r>
              <a:rPr lang="en-US" dirty="0" err="1"/>
              <a:t>vermek</a:t>
            </a:r>
            <a:r>
              <a:rPr lang="en-US" dirty="0"/>
              <a:t>,</a:t>
            </a:r>
            <a:endParaRPr lang="tr-TR" dirty="0"/>
          </a:p>
          <a:p>
            <a:pPr marL="0" indent="0" algn="just">
              <a:lnSpc>
                <a:spcPct val="110000"/>
              </a:lnSpc>
              <a:buNone/>
            </a:pPr>
            <a:r>
              <a:rPr lang="en-US" dirty="0"/>
              <a:t>5) </a:t>
            </a:r>
            <a:r>
              <a:rPr lang="en-US" dirty="0" err="1"/>
              <a:t>Sınavlarda</a:t>
            </a:r>
            <a:r>
              <a:rPr lang="en-US" dirty="0"/>
              <a:t> </a:t>
            </a:r>
            <a:r>
              <a:rPr lang="en-US" dirty="0" err="1"/>
              <a:t>kopya</a:t>
            </a:r>
            <a:r>
              <a:rPr lang="en-US" dirty="0"/>
              <a:t> </a:t>
            </a:r>
            <a:r>
              <a:rPr lang="en-US" dirty="0" err="1"/>
              <a:t>çekmek</a:t>
            </a:r>
            <a:r>
              <a:rPr lang="en-US" dirty="0"/>
              <a:t> </a:t>
            </a:r>
            <a:r>
              <a:rPr lang="en-US" dirty="0" err="1"/>
              <a:t>veya</a:t>
            </a:r>
            <a:r>
              <a:rPr lang="en-US" dirty="0"/>
              <a:t> </a:t>
            </a:r>
            <a:r>
              <a:rPr lang="en-US" dirty="0" err="1"/>
              <a:t>çektirmek</a:t>
            </a:r>
            <a:r>
              <a:rPr lang="en-US" dirty="0"/>
              <a:t>,</a:t>
            </a:r>
            <a:endParaRPr lang="tr-TR" dirty="0"/>
          </a:p>
          <a:p>
            <a:pPr marL="0" indent="0" algn="just">
              <a:lnSpc>
                <a:spcPct val="110000"/>
              </a:lnSpc>
              <a:buNone/>
            </a:pPr>
            <a:r>
              <a:rPr lang="en-US" dirty="0"/>
              <a:t>6) </a:t>
            </a:r>
            <a:r>
              <a:rPr lang="en-US" dirty="0" err="1"/>
              <a:t>Seminer</a:t>
            </a:r>
            <a:r>
              <a:rPr lang="en-US" dirty="0"/>
              <a:t>, </a:t>
            </a:r>
            <a:r>
              <a:rPr lang="en-US" dirty="0" err="1"/>
              <a:t>tez</a:t>
            </a:r>
            <a:r>
              <a:rPr lang="en-US" dirty="0"/>
              <a:t> </a:t>
            </a:r>
            <a:r>
              <a:rPr lang="en-US" dirty="0" err="1"/>
              <a:t>ve</a:t>
            </a:r>
            <a:r>
              <a:rPr lang="en-US" dirty="0"/>
              <a:t> </a:t>
            </a:r>
            <a:r>
              <a:rPr lang="en-US" dirty="0" err="1"/>
              <a:t>yayınlarında</a:t>
            </a:r>
            <a:r>
              <a:rPr lang="en-US" dirty="0"/>
              <a:t> </a:t>
            </a:r>
            <a:r>
              <a:rPr lang="en-US" dirty="0" err="1"/>
              <a:t>intihal</a:t>
            </a:r>
            <a:r>
              <a:rPr lang="en-US" dirty="0"/>
              <a:t> </a:t>
            </a:r>
            <a:r>
              <a:rPr lang="en-US" dirty="0" err="1"/>
              <a:t>yapmak</a:t>
            </a:r>
            <a:r>
              <a:rPr lang="en-US" dirty="0"/>
              <a:t> </a:t>
            </a:r>
            <a:r>
              <a:rPr lang="en-US" dirty="0" err="1"/>
              <a:t>veya</a:t>
            </a:r>
            <a:r>
              <a:rPr lang="en-US" dirty="0"/>
              <a:t> </a:t>
            </a:r>
            <a:r>
              <a:rPr lang="en-US" dirty="0" err="1"/>
              <a:t>bunları</a:t>
            </a:r>
            <a:r>
              <a:rPr lang="en-US" dirty="0"/>
              <a:t> </a:t>
            </a:r>
            <a:r>
              <a:rPr lang="en-US" dirty="0" err="1"/>
              <a:t>anket</a:t>
            </a:r>
            <a:r>
              <a:rPr lang="en-US" dirty="0"/>
              <a:t> </a:t>
            </a:r>
            <a:r>
              <a:rPr lang="en-US" dirty="0" err="1"/>
              <a:t>uygulaması</a:t>
            </a:r>
            <a:r>
              <a:rPr lang="en-US" dirty="0"/>
              <a:t>, </a:t>
            </a:r>
            <a:r>
              <a:rPr lang="en-US" dirty="0" err="1"/>
              <a:t>veri</a:t>
            </a:r>
            <a:r>
              <a:rPr lang="en-US" dirty="0"/>
              <a:t> </a:t>
            </a:r>
            <a:r>
              <a:rPr lang="en-US" dirty="0" err="1"/>
              <a:t>toplama</a:t>
            </a:r>
            <a:r>
              <a:rPr lang="en-US" dirty="0"/>
              <a:t> </a:t>
            </a:r>
            <a:r>
              <a:rPr lang="en-US" dirty="0" err="1"/>
              <a:t>gibi</a:t>
            </a:r>
            <a:r>
              <a:rPr lang="en-US" dirty="0"/>
              <a:t> </a:t>
            </a:r>
            <a:r>
              <a:rPr lang="en-US" dirty="0" err="1"/>
              <a:t>akademik</a:t>
            </a:r>
            <a:r>
              <a:rPr lang="en-US" dirty="0"/>
              <a:t> </a:t>
            </a:r>
            <a:r>
              <a:rPr lang="en-US" dirty="0" err="1"/>
              <a:t>değerlendirme</a:t>
            </a:r>
            <a:r>
              <a:rPr lang="en-US" dirty="0"/>
              <a:t> </a:t>
            </a:r>
            <a:r>
              <a:rPr lang="en-US" dirty="0" err="1"/>
              <a:t>içermeyen</a:t>
            </a:r>
            <a:r>
              <a:rPr lang="en-US" dirty="0"/>
              <a:t> </a:t>
            </a:r>
            <a:r>
              <a:rPr lang="en-US" dirty="0" err="1"/>
              <a:t>katkılar</a:t>
            </a:r>
            <a:r>
              <a:rPr lang="en-US" dirty="0"/>
              <a:t> </a:t>
            </a:r>
            <a:r>
              <a:rPr lang="en-US" dirty="0" err="1"/>
              <a:t>hariç</a:t>
            </a:r>
            <a:r>
              <a:rPr lang="en-US" dirty="0"/>
              <a:t> </a:t>
            </a:r>
            <a:r>
              <a:rPr lang="en-US" dirty="0" err="1"/>
              <a:t>olmak</a:t>
            </a:r>
            <a:r>
              <a:rPr lang="en-US" dirty="0"/>
              <a:t> </a:t>
            </a:r>
            <a:r>
              <a:rPr lang="en-US" dirty="0" err="1"/>
              <a:t>üzere</a:t>
            </a:r>
            <a:r>
              <a:rPr lang="en-US" dirty="0"/>
              <a:t>, </a:t>
            </a:r>
            <a:r>
              <a:rPr lang="en-US" dirty="0" err="1"/>
              <a:t>kişisel</a:t>
            </a:r>
            <a:r>
              <a:rPr lang="en-US" dirty="0"/>
              <a:t> </a:t>
            </a:r>
            <a:r>
              <a:rPr lang="en-US" dirty="0" err="1"/>
              <a:t>emeği</a:t>
            </a:r>
            <a:r>
              <a:rPr lang="en-US" dirty="0"/>
              <a:t> </a:t>
            </a:r>
            <a:r>
              <a:rPr lang="en-US" dirty="0" err="1"/>
              <a:t>ve</a:t>
            </a:r>
            <a:r>
              <a:rPr lang="en-US" dirty="0"/>
              <a:t> </a:t>
            </a:r>
            <a:r>
              <a:rPr lang="en-US" dirty="0" err="1"/>
              <a:t>akademik</a:t>
            </a:r>
            <a:r>
              <a:rPr lang="en-US" dirty="0"/>
              <a:t> </a:t>
            </a:r>
            <a:r>
              <a:rPr lang="en-US" dirty="0" err="1"/>
              <a:t>birikimi</a:t>
            </a:r>
            <a:r>
              <a:rPr lang="en-US" dirty="0"/>
              <a:t> </a:t>
            </a:r>
            <a:r>
              <a:rPr lang="en-US" dirty="0" err="1"/>
              <a:t>dışında</a:t>
            </a:r>
            <a:r>
              <a:rPr lang="en-US" dirty="0"/>
              <a:t> </a:t>
            </a:r>
            <a:r>
              <a:rPr lang="en-US" dirty="0" err="1"/>
              <a:t>kısmen</a:t>
            </a:r>
            <a:r>
              <a:rPr lang="en-US" dirty="0"/>
              <a:t> </a:t>
            </a:r>
            <a:r>
              <a:rPr lang="en-US" dirty="0" err="1"/>
              <a:t>ya</a:t>
            </a:r>
            <a:r>
              <a:rPr lang="en-US" dirty="0"/>
              <a:t> da </a:t>
            </a:r>
            <a:r>
              <a:rPr lang="en-US" dirty="0" err="1"/>
              <a:t>tamamen</a:t>
            </a:r>
            <a:r>
              <a:rPr lang="en-US" dirty="0"/>
              <a:t> </a:t>
            </a:r>
            <a:r>
              <a:rPr lang="en-US" dirty="0" err="1"/>
              <a:t>başkalarına</a:t>
            </a:r>
            <a:r>
              <a:rPr lang="en-US" dirty="0"/>
              <a:t> </a:t>
            </a:r>
            <a:r>
              <a:rPr lang="en-US" dirty="0" err="1"/>
              <a:t>yazdırmak</a:t>
            </a:r>
            <a:r>
              <a:rPr lang="en-US" dirty="0"/>
              <a:t>,</a:t>
            </a:r>
            <a:endParaRPr lang="tr-TR" dirty="0"/>
          </a:p>
          <a:p>
            <a:pPr marL="0" indent="0" algn="just">
              <a:lnSpc>
                <a:spcPct val="110000"/>
              </a:lnSpc>
              <a:buNone/>
            </a:pPr>
            <a:r>
              <a:rPr lang="en-US" dirty="0"/>
              <a:t>7) </a:t>
            </a:r>
            <a:r>
              <a:rPr lang="en-US" dirty="0" err="1"/>
              <a:t>Yükseköğretim</a:t>
            </a:r>
            <a:r>
              <a:rPr lang="en-US" dirty="0"/>
              <a:t> </a:t>
            </a:r>
            <a:r>
              <a:rPr lang="en-US" dirty="0" err="1"/>
              <a:t>kurumundan</a:t>
            </a:r>
            <a:r>
              <a:rPr lang="en-US" dirty="0"/>
              <a:t> </a:t>
            </a:r>
            <a:r>
              <a:rPr lang="en-US" dirty="0" err="1"/>
              <a:t>uzaklaştırma</a:t>
            </a:r>
            <a:r>
              <a:rPr lang="en-US" dirty="0"/>
              <a:t> </a:t>
            </a:r>
            <a:r>
              <a:rPr lang="en-US" dirty="0" err="1"/>
              <a:t>cezası</a:t>
            </a:r>
            <a:r>
              <a:rPr lang="en-US" dirty="0"/>
              <a:t> </a:t>
            </a:r>
            <a:r>
              <a:rPr lang="en-US" dirty="0" err="1"/>
              <a:t>almış</a:t>
            </a:r>
            <a:r>
              <a:rPr lang="en-US" dirty="0"/>
              <a:t> </a:t>
            </a:r>
            <a:r>
              <a:rPr lang="en-US" dirty="0" err="1"/>
              <a:t>olmasına</a:t>
            </a:r>
            <a:r>
              <a:rPr lang="en-US" dirty="0"/>
              <a:t> </a:t>
            </a:r>
            <a:r>
              <a:rPr lang="en-US" dirty="0" err="1"/>
              <a:t>rağmen</a:t>
            </a:r>
            <a:r>
              <a:rPr lang="en-US" dirty="0"/>
              <a:t> </a:t>
            </a:r>
            <a:r>
              <a:rPr lang="en-US" dirty="0" err="1"/>
              <a:t>bu</a:t>
            </a:r>
            <a:r>
              <a:rPr lang="en-US" dirty="0"/>
              <a:t> </a:t>
            </a:r>
            <a:r>
              <a:rPr lang="en-US" dirty="0" err="1"/>
              <a:t>karara</a:t>
            </a:r>
            <a:r>
              <a:rPr lang="en-US" dirty="0"/>
              <a:t> </a:t>
            </a:r>
            <a:r>
              <a:rPr lang="en-US" dirty="0" err="1"/>
              <a:t>uymamak</a:t>
            </a:r>
            <a:r>
              <a:rPr lang="en-US" dirty="0"/>
              <a:t>,</a:t>
            </a:r>
            <a:endParaRPr lang="tr-TR" dirty="0"/>
          </a:p>
          <a:p>
            <a:pPr marL="0" indent="0" algn="just">
              <a:lnSpc>
                <a:spcPct val="110000"/>
              </a:lnSpc>
              <a:buNone/>
            </a:pPr>
            <a:r>
              <a:rPr lang="en-US" dirty="0"/>
              <a:t>8) 24/6/2004 </a:t>
            </a:r>
            <a:r>
              <a:rPr lang="en-US" dirty="0" err="1"/>
              <a:t>tarihli</a:t>
            </a:r>
            <a:r>
              <a:rPr lang="en-US" dirty="0"/>
              <a:t> </a:t>
            </a:r>
            <a:r>
              <a:rPr lang="en-US" dirty="0" err="1"/>
              <a:t>ve</a:t>
            </a:r>
            <a:r>
              <a:rPr lang="en-US" dirty="0"/>
              <a:t> 5199 </a:t>
            </a:r>
            <a:r>
              <a:rPr lang="en-US" dirty="0" err="1"/>
              <a:t>sayılı</a:t>
            </a:r>
            <a:r>
              <a:rPr lang="en-US" dirty="0"/>
              <a:t> </a:t>
            </a:r>
            <a:r>
              <a:rPr lang="en-US" dirty="0" err="1"/>
              <a:t>Hayvanları</a:t>
            </a:r>
            <a:r>
              <a:rPr lang="en-US" dirty="0"/>
              <a:t> </a:t>
            </a:r>
            <a:r>
              <a:rPr lang="en-US" dirty="0" err="1"/>
              <a:t>Koruma</a:t>
            </a:r>
            <a:r>
              <a:rPr lang="en-US" dirty="0"/>
              <a:t> </a:t>
            </a:r>
            <a:r>
              <a:rPr lang="en-US" dirty="0" err="1"/>
              <a:t>Kanununun</a:t>
            </a:r>
            <a:r>
              <a:rPr lang="en-US" dirty="0"/>
              <a:t> 28/A </a:t>
            </a:r>
            <a:r>
              <a:rPr lang="en-US" dirty="0" err="1"/>
              <a:t>maddesinin</a:t>
            </a:r>
            <a:r>
              <a:rPr lang="en-US" dirty="0"/>
              <a:t> </a:t>
            </a:r>
            <a:r>
              <a:rPr lang="en-US" dirty="0" err="1"/>
              <a:t>üçüncü</a:t>
            </a:r>
            <a:r>
              <a:rPr lang="en-US" dirty="0"/>
              <a:t> </a:t>
            </a:r>
            <a:r>
              <a:rPr lang="en-US" dirty="0" err="1"/>
              <a:t>ve</a:t>
            </a:r>
            <a:r>
              <a:rPr lang="en-US" dirty="0"/>
              <a:t> </a:t>
            </a:r>
            <a:r>
              <a:rPr lang="en-US" dirty="0" err="1"/>
              <a:t>dördüncü</a:t>
            </a:r>
            <a:r>
              <a:rPr lang="en-US" dirty="0"/>
              <a:t> </a:t>
            </a:r>
            <a:r>
              <a:rPr lang="en-US" dirty="0" err="1"/>
              <a:t>fıkralarında</a:t>
            </a:r>
            <a:r>
              <a:rPr lang="en-US" dirty="0"/>
              <a:t> </a:t>
            </a:r>
            <a:r>
              <a:rPr lang="en-US" dirty="0" err="1"/>
              <a:t>sayılan</a:t>
            </a:r>
            <a:r>
              <a:rPr lang="en-US" dirty="0"/>
              <a:t> </a:t>
            </a:r>
            <a:r>
              <a:rPr lang="en-US" dirty="0" err="1"/>
              <a:t>fiillerden</a:t>
            </a:r>
            <a:r>
              <a:rPr lang="en-US" dirty="0"/>
              <a:t> </a:t>
            </a:r>
            <a:r>
              <a:rPr lang="en-US" dirty="0" err="1"/>
              <a:t>birini</a:t>
            </a:r>
            <a:r>
              <a:rPr lang="en-US" dirty="0"/>
              <a:t> </a:t>
            </a:r>
            <a:r>
              <a:rPr lang="en-US" dirty="0" err="1"/>
              <a:t>yükseköğretim</a:t>
            </a:r>
            <a:r>
              <a:rPr lang="en-US" dirty="0"/>
              <a:t> </a:t>
            </a:r>
            <a:r>
              <a:rPr lang="en-US" dirty="0" err="1"/>
              <a:t>kurumlarında</a:t>
            </a:r>
            <a:r>
              <a:rPr lang="en-US" dirty="0"/>
              <a:t> </a:t>
            </a:r>
            <a:r>
              <a:rPr lang="en-US" dirty="0" err="1"/>
              <a:t>işlemek</a:t>
            </a:r>
            <a:r>
              <a:rPr lang="en-US" dirty="0"/>
              <a:t>.</a:t>
            </a:r>
            <a:endParaRPr lang="tr-TR" dirty="0"/>
          </a:p>
        </p:txBody>
      </p:sp>
      <p:pic>
        <p:nvPicPr>
          <p:cNvPr id="6" name="Resim 5">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501215"/>
            <a:ext cx="1397001" cy="906993"/>
          </a:xfrm>
          <a:prstGeom prst="rect">
            <a:avLst/>
          </a:prstGeom>
        </p:spPr>
      </p:pic>
      <p:pic>
        <p:nvPicPr>
          <p:cNvPr id="8" name="image2.png"/>
          <p:cNvPicPr/>
          <p:nvPr/>
        </p:nvPicPr>
        <p:blipFill>
          <a:blip r:embed="rId3" cstate="print"/>
          <a:stretch>
            <a:fillRect/>
          </a:stretch>
        </p:blipFill>
        <p:spPr>
          <a:xfrm>
            <a:off x="10217726" y="439905"/>
            <a:ext cx="1136073" cy="968303"/>
          </a:xfrm>
          <a:prstGeom prst="rect">
            <a:avLst/>
          </a:prstGeom>
        </p:spPr>
      </p:pic>
    </p:spTree>
    <p:extLst>
      <p:ext uri="{BB962C8B-B14F-4D97-AF65-F5344CB8AC3E}">
        <p14:creationId xmlns:p14="http://schemas.microsoft.com/office/powerpoint/2010/main" val="82633750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0949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496290"/>
            <a:ext cx="10515599" cy="4959927"/>
          </a:xfrm>
        </p:spPr>
        <p:txBody>
          <a:bodyPr>
            <a:noAutofit/>
          </a:bodyPr>
          <a:lstStyle/>
          <a:p>
            <a:pPr marL="0" indent="0" algn="just">
              <a:buNone/>
            </a:pPr>
            <a:r>
              <a:rPr lang="tr-TR" sz="2500" b="1" dirty="0"/>
              <a:t>	</a:t>
            </a:r>
            <a:r>
              <a:rPr lang="en-US" b="1" dirty="0"/>
              <a:t>ç) </a:t>
            </a:r>
            <a:r>
              <a:rPr lang="en-US" b="1" dirty="0" err="1"/>
              <a:t>Yükseköğretim</a:t>
            </a:r>
            <a:r>
              <a:rPr lang="en-US" b="1" dirty="0"/>
              <a:t> </a:t>
            </a:r>
            <a:r>
              <a:rPr lang="en-US" b="1" dirty="0" err="1"/>
              <a:t>kurumundan</a:t>
            </a:r>
            <a:r>
              <a:rPr lang="en-US" b="1" dirty="0"/>
              <a:t> </a:t>
            </a:r>
            <a:r>
              <a:rPr lang="en-US" b="1" dirty="0" err="1"/>
              <a:t>iki</a:t>
            </a:r>
            <a:r>
              <a:rPr lang="en-US" b="1" dirty="0"/>
              <a:t> </a:t>
            </a:r>
            <a:r>
              <a:rPr lang="en-US" b="1" dirty="0" err="1"/>
              <a:t>yarıyıl</a:t>
            </a:r>
            <a:r>
              <a:rPr lang="en-US" b="1" dirty="0"/>
              <a:t> </a:t>
            </a:r>
            <a:r>
              <a:rPr lang="en-US" b="1" dirty="0" err="1"/>
              <a:t>için</a:t>
            </a:r>
            <a:r>
              <a:rPr lang="en-US" b="1" dirty="0"/>
              <a:t> </a:t>
            </a:r>
            <a:r>
              <a:rPr lang="en-US" b="1" dirty="0" err="1"/>
              <a:t>uzaklaştırma</a:t>
            </a:r>
            <a:r>
              <a:rPr lang="en-US" dirty="0"/>
              <a:t>: </a:t>
            </a:r>
            <a:r>
              <a:rPr lang="en-US" dirty="0" err="1"/>
              <a:t>Öğrenciye</a:t>
            </a:r>
            <a:r>
              <a:rPr lang="en-US" dirty="0"/>
              <a:t>, </a:t>
            </a:r>
            <a:r>
              <a:rPr lang="en-US" dirty="0" err="1"/>
              <a:t>yükseköğretim</a:t>
            </a:r>
            <a:r>
              <a:rPr lang="en-US" dirty="0"/>
              <a:t> </a:t>
            </a:r>
            <a:r>
              <a:rPr lang="en-US" dirty="0" err="1"/>
              <a:t>kurumundan</a:t>
            </a:r>
            <a:r>
              <a:rPr lang="en-US" dirty="0"/>
              <a:t> </a:t>
            </a:r>
            <a:r>
              <a:rPr lang="en-US" dirty="0" err="1"/>
              <a:t>iki</a:t>
            </a:r>
            <a:r>
              <a:rPr lang="en-US" dirty="0"/>
              <a:t> </a:t>
            </a:r>
            <a:r>
              <a:rPr lang="en-US" dirty="0" err="1"/>
              <a:t>yarıyıl</a:t>
            </a:r>
            <a:r>
              <a:rPr lang="en-US" dirty="0"/>
              <a:t> </a:t>
            </a:r>
            <a:r>
              <a:rPr lang="en-US" dirty="0" err="1"/>
              <a:t>uzaklaştırıldığının</a:t>
            </a:r>
            <a:r>
              <a:rPr lang="en-US" dirty="0"/>
              <a:t> </a:t>
            </a:r>
            <a:r>
              <a:rPr lang="en-US" dirty="0" err="1"/>
              <a:t>ve</a:t>
            </a:r>
            <a:r>
              <a:rPr lang="en-US" dirty="0"/>
              <a:t> </a:t>
            </a:r>
            <a:r>
              <a:rPr lang="en-US" dirty="0" err="1"/>
              <a:t>bu</a:t>
            </a:r>
            <a:r>
              <a:rPr lang="en-US" dirty="0"/>
              <a:t> </a:t>
            </a:r>
            <a:r>
              <a:rPr lang="en-US" dirty="0" err="1"/>
              <a:t>sürede</a:t>
            </a:r>
            <a:r>
              <a:rPr lang="en-US" dirty="0"/>
              <a:t> </a:t>
            </a:r>
            <a:r>
              <a:rPr lang="en-US" dirty="0" err="1"/>
              <a:t>öğrencilik</a:t>
            </a:r>
            <a:r>
              <a:rPr lang="en-US" dirty="0"/>
              <a:t> </a:t>
            </a:r>
            <a:r>
              <a:rPr lang="en-US" dirty="0" err="1"/>
              <a:t>haklarından</a:t>
            </a:r>
            <a:r>
              <a:rPr lang="en-US" dirty="0"/>
              <a:t> </a:t>
            </a:r>
            <a:r>
              <a:rPr lang="en-US" dirty="0" err="1"/>
              <a:t>yararlanamayacağının</a:t>
            </a:r>
            <a:r>
              <a:rPr lang="en-US" dirty="0"/>
              <a:t> </a:t>
            </a:r>
            <a:r>
              <a:rPr lang="en-US" dirty="0" err="1"/>
              <a:t>yazı</a:t>
            </a:r>
            <a:r>
              <a:rPr lang="en-US" dirty="0"/>
              <a:t> </a:t>
            </a:r>
            <a:r>
              <a:rPr lang="en-US" dirty="0" err="1"/>
              <a:t>ile</a:t>
            </a:r>
            <a:r>
              <a:rPr lang="en-US" dirty="0"/>
              <a:t> </a:t>
            </a:r>
            <a:r>
              <a:rPr lang="en-US" dirty="0" err="1"/>
              <a:t>bildirilmesidir</a:t>
            </a:r>
            <a:r>
              <a:rPr lang="en-US" dirty="0"/>
              <a:t>. </a:t>
            </a:r>
            <a:r>
              <a:rPr lang="en-US" dirty="0" err="1"/>
              <a:t>Yükseköğretim</a:t>
            </a:r>
            <a:r>
              <a:rPr lang="en-US" dirty="0"/>
              <a:t> </a:t>
            </a:r>
            <a:r>
              <a:rPr lang="en-US" dirty="0" err="1"/>
              <a:t>kurumundan</a:t>
            </a:r>
            <a:r>
              <a:rPr lang="en-US" dirty="0"/>
              <a:t> </a:t>
            </a:r>
            <a:r>
              <a:rPr lang="en-US" dirty="0" err="1"/>
              <a:t>iki</a:t>
            </a:r>
            <a:r>
              <a:rPr lang="en-US" dirty="0"/>
              <a:t> </a:t>
            </a:r>
            <a:r>
              <a:rPr lang="en-US" dirty="0" err="1"/>
              <a:t>yarıyıl</a:t>
            </a:r>
            <a:r>
              <a:rPr lang="en-US" dirty="0"/>
              <a:t> </a:t>
            </a:r>
            <a:r>
              <a:rPr lang="en-US" dirty="0" err="1"/>
              <a:t>için</a:t>
            </a:r>
            <a:r>
              <a:rPr lang="en-US" dirty="0"/>
              <a:t> </a:t>
            </a:r>
            <a:r>
              <a:rPr lang="en-US" dirty="0" err="1"/>
              <a:t>uzaklaştırma</a:t>
            </a:r>
            <a:r>
              <a:rPr lang="en-US" dirty="0"/>
              <a:t> </a:t>
            </a:r>
            <a:r>
              <a:rPr lang="en-US" dirty="0" err="1"/>
              <a:t>cezasını</a:t>
            </a:r>
            <a:r>
              <a:rPr lang="en-US" dirty="0"/>
              <a:t> </a:t>
            </a:r>
            <a:r>
              <a:rPr lang="en-US" dirty="0" err="1"/>
              <a:t>gerektiren</a:t>
            </a:r>
            <a:r>
              <a:rPr lang="en-US" dirty="0"/>
              <a:t> </a:t>
            </a:r>
            <a:r>
              <a:rPr lang="en-US" dirty="0" err="1"/>
              <a:t>eylemler</a:t>
            </a:r>
            <a:r>
              <a:rPr lang="en-US" dirty="0"/>
              <a:t> </a:t>
            </a:r>
            <a:r>
              <a:rPr lang="en-US" dirty="0" err="1"/>
              <a:t>şunlardır</a:t>
            </a:r>
            <a:r>
              <a:rPr lang="en-US" dirty="0"/>
              <a:t>:</a:t>
            </a:r>
            <a:endParaRPr lang="tr-TR" dirty="0"/>
          </a:p>
          <a:p>
            <a:pPr marL="0" indent="0" algn="just">
              <a:buNone/>
            </a:pPr>
            <a:r>
              <a:rPr lang="en-US" dirty="0"/>
              <a:t>1) </a:t>
            </a:r>
            <a:r>
              <a:rPr lang="en-US" dirty="0" err="1"/>
              <a:t>Yükseköğretim</a:t>
            </a:r>
            <a:r>
              <a:rPr lang="en-US" dirty="0"/>
              <a:t> </a:t>
            </a:r>
            <a:r>
              <a:rPr lang="en-US" dirty="0" err="1"/>
              <a:t>kurumu</a:t>
            </a:r>
            <a:r>
              <a:rPr lang="en-US" dirty="0"/>
              <a:t> </a:t>
            </a:r>
            <a:r>
              <a:rPr lang="en-US" dirty="0" err="1"/>
              <a:t>görevlilerine</a:t>
            </a:r>
            <a:r>
              <a:rPr lang="en-US" dirty="0"/>
              <a:t> </a:t>
            </a:r>
            <a:r>
              <a:rPr lang="en-US" dirty="0" err="1"/>
              <a:t>karşı</a:t>
            </a:r>
            <a:r>
              <a:rPr lang="en-US" dirty="0"/>
              <a:t> </a:t>
            </a:r>
            <a:r>
              <a:rPr lang="en-US" dirty="0" err="1"/>
              <a:t>cebir</a:t>
            </a:r>
            <a:r>
              <a:rPr lang="en-US" dirty="0"/>
              <a:t> </a:t>
            </a:r>
            <a:r>
              <a:rPr lang="en-US" dirty="0" err="1"/>
              <a:t>ve</a:t>
            </a:r>
            <a:r>
              <a:rPr lang="en-US" dirty="0"/>
              <a:t> </a:t>
            </a:r>
            <a:r>
              <a:rPr lang="en-US" dirty="0" err="1"/>
              <a:t>şiddet</a:t>
            </a:r>
            <a:r>
              <a:rPr lang="en-US" dirty="0"/>
              <a:t> </a:t>
            </a:r>
            <a:r>
              <a:rPr lang="en-US" dirty="0" err="1"/>
              <a:t>kullanarak</a:t>
            </a:r>
            <a:r>
              <a:rPr lang="en-US" dirty="0"/>
              <a:t> </a:t>
            </a:r>
            <a:r>
              <a:rPr lang="en-US" dirty="0" err="1"/>
              <a:t>görevin</a:t>
            </a:r>
            <a:r>
              <a:rPr lang="en-US" dirty="0"/>
              <a:t> </a:t>
            </a:r>
            <a:r>
              <a:rPr lang="en-US" dirty="0" err="1"/>
              <a:t>yapılmasına</a:t>
            </a:r>
            <a:r>
              <a:rPr lang="en-US" dirty="0"/>
              <a:t> </a:t>
            </a:r>
            <a:r>
              <a:rPr lang="en-US" dirty="0" err="1"/>
              <a:t>engel</a:t>
            </a:r>
            <a:r>
              <a:rPr lang="en-US" dirty="0"/>
              <a:t> </a:t>
            </a:r>
            <a:r>
              <a:rPr lang="en-US" dirty="0" err="1"/>
              <a:t>olmak</a:t>
            </a:r>
            <a:r>
              <a:rPr lang="en-US" dirty="0"/>
              <a:t>,</a:t>
            </a:r>
            <a:endParaRPr lang="tr-TR" dirty="0"/>
          </a:p>
          <a:p>
            <a:pPr marL="0" indent="0" algn="just">
              <a:buNone/>
            </a:pPr>
            <a:r>
              <a:rPr lang="en-US" dirty="0"/>
              <a:t>2) </a:t>
            </a:r>
            <a:r>
              <a:rPr lang="en-US" dirty="0" err="1"/>
              <a:t>Öğrencilere</a:t>
            </a:r>
            <a:r>
              <a:rPr lang="en-US" dirty="0"/>
              <a:t> </a:t>
            </a:r>
            <a:r>
              <a:rPr lang="en-US" dirty="0" err="1"/>
              <a:t>karşı</a:t>
            </a:r>
            <a:r>
              <a:rPr lang="en-US" dirty="0"/>
              <a:t> </a:t>
            </a:r>
            <a:r>
              <a:rPr lang="en-US" dirty="0" err="1"/>
              <a:t>cebir</a:t>
            </a:r>
            <a:r>
              <a:rPr lang="en-US" dirty="0"/>
              <a:t> </a:t>
            </a:r>
            <a:r>
              <a:rPr lang="en-US" dirty="0" err="1"/>
              <a:t>ve</a:t>
            </a:r>
            <a:r>
              <a:rPr lang="en-US" dirty="0"/>
              <a:t> </a:t>
            </a:r>
            <a:r>
              <a:rPr lang="en-US" dirty="0" err="1"/>
              <a:t>şiddet</a:t>
            </a:r>
            <a:r>
              <a:rPr lang="en-US" dirty="0"/>
              <a:t> </a:t>
            </a:r>
            <a:r>
              <a:rPr lang="en-US" dirty="0" err="1"/>
              <a:t>kullanarak</a:t>
            </a:r>
            <a:r>
              <a:rPr lang="en-US" dirty="0"/>
              <a:t> </a:t>
            </a:r>
            <a:r>
              <a:rPr lang="en-US" dirty="0" err="1"/>
              <a:t>yükseköğretim</a:t>
            </a:r>
            <a:r>
              <a:rPr lang="en-US" dirty="0"/>
              <a:t> </a:t>
            </a:r>
            <a:r>
              <a:rPr lang="en-US" dirty="0" err="1"/>
              <a:t>hizmetlerinden</a:t>
            </a:r>
            <a:r>
              <a:rPr lang="en-US" dirty="0"/>
              <a:t> </a:t>
            </a:r>
            <a:r>
              <a:rPr lang="en-US" dirty="0" err="1"/>
              <a:t>yararlanmalarını</a:t>
            </a:r>
            <a:r>
              <a:rPr lang="en-US" dirty="0"/>
              <a:t> </a:t>
            </a:r>
            <a:r>
              <a:rPr lang="en-US" dirty="0" err="1"/>
              <a:t>engellemek</a:t>
            </a:r>
            <a:r>
              <a:rPr lang="en-US" dirty="0"/>
              <a:t>,</a:t>
            </a:r>
            <a:endParaRPr lang="tr-TR" dirty="0"/>
          </a:p>
          <a:p>
            <a:pPr marL="0" indent="0" algn="just">
              <a:buNone/>
            </a:pPr>
            <a:r>
              <a:rPr lang="en-US" dirty="0"/>
              <a:t>3) </a:t>
            </a:r>
            <a:r>
              <a:rPr lang="en-US" dirty="0" err="1"/>
              <a:t>Yükseköğretim</a:t>
            </a:r>
            <a:r>
              <a:rPr lang="en-US" dirty="0"/>
              <a:t> </a:t>
            </a:r>
            <a:r>
              <a:rPr lang="en-US" dirty="0" err="1"/>
              <a:t>kurumları</a:t>
            </a:r>
            <a:r>
              <a:rPr lang="en-US" dirty="0"/>
              <a:t> </a:t>
            </a:r>
            <a:r>
              <a:rPr lang="en-US" dirty="0" err="1"/>
              <a:t>içerisinde</a:t>
            </a:r>
            <a:r>
              <a:rPr lang="en-US" dirty="0"/>
              <a:t> </a:t>
            </a:r>
            <a:r>
              <a:rPr lang="en-US" dirty="0" err="1"/>
              <a:t>uyuşturucu</a:t>
            </a:r>
            <a:r>
              <a:rPr lang="en-US" dirty="0"/>
              <a:t> </a:t>
            </a:r>
            <a:r>
              <a:rPr lang="en-US" dirty="0" err="1"/>
              <a:t>veya</a:t>
            </a:r>
            <a:r>
              <a:rPr lang="en-US" dirty="0"/>
              <a:t> </a:t>
            </a:r>
            <a:r>
              <a:rPr lang="en-US" dirty="0" err="1"/>
              <a:t>uyarıcı</a:t>
            </a:r>
            <a:r>
              <a:rPr lang="en-US" dirty="0"/>
              <a:t> </a:t>
            </a:r>
            <a:r>
              <a:rPr lang="en-US" dirty="0" err="1"/>
              <a:t>madde</a:t>
            </a:r>
            <a:r>
              <a:rPr lang="en-US" dirty="0"/>
              <a:t> </a:t>
            </a:r>
            <a:r>
              <a:rPr lang="en-US" dirty="0" err="1"/>
              <a:t>kullanmak</a:t>
            </a:r>
            <a:r>
              <a:rPr lang="en-US" dirty="0"/>
              <a:t>, </a:t>
            </a:r>
            <a:r>
              <a:rPr lang="en-US" dirty="0" err="1"/>
              <a:t>taşımak</a:t>
            </a:r>
            <a:r>
              <a:rPr lang="en-US" dirty="0"/>
              <a:t>, </a:t>
            </a:r>
            <a:r>
              <a:rPr lang="en-US" dirty="0" err="1"/>
              <a:t>bulundurmak</a:t>
            </a:r>
            <a:r>
              <a:rPr lang="en-US" dirty="0"/>
              <a:t>,</a:t>
            </a:r>
            <a:endParaRPr lang="tr-TR" dirty="0"/>
          </a:p>
          <a:p>
            <a:pPr marL="0" lvl="0" indent="0" algn="just">
              <a:buNone/>
            </a:pPr>
            <a:r>
              <a:rPr lang="tr-TR" sz="2000" dirty="0"/>
              <a:t>	</a:t>
            </a:r>
          </a:p>
          <a:p>
            <a:pPr marL="0" indent="0" algn="just">
              <a:buNone/>
            </a:pPr>
            <a:r>
              <a:rPr lang="tr-TR" sz="1500" dirty="0"/>
              <a:t>	</a:t>
            </a:r>
          </a:p>
        </p:txBody>
      </p:sp>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322791" y="229494"/>
            <a:ext cx="1136073" cy="968303"/>
          </a:xfrm>
          <a:prstGeom prst="rect">
            <a:avLst/>
          </a:prstGeom>
        </p:spPr>
      </p:pic>
    </p:spTree>
    <p:extLst>
      <p:ext uri="{BB962C8B-B14F-4D97-AF65-F5344CB8AC3E}">
        <p14:creationId xmlns:p14="http://schemas.microsoft.com/office/powerpoint/2010/main" val="255576822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0949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5"/>
            <a:ext cx="10515599" cy="5276127"/>
          </a:xfrm>
        </p:spPr>
        <p:txBody>
          <a:bodyPr>
            <a:noAutofit/>
          </a:bodyPr>
          <a:lstStyle/>
          <a:p>
            <a:pPr marL="0" indent="0" algn="just">
              <a:buNone/>
            </a:pPr>
            <a:endParaRPr lang="tr-TR" dirty="0" smtClean="0"/>
          </a:p>
          <a:p>
            <a:pPr marL="0" indent="0" algn="just">
              <a:buNone/>
            </a:pPr>
            <a:r>
              <a:rPr lang="en-US" dirty="0" smtClean="0"/>
              <a:t>4</a:t>
            </a:r>
            <a:r>
              <a:rPr lang="en-US" dirty="0"/>
              <a:t>) </a:t>
            </a:r>
            <a:r>
              <a:rPr lang="en-US" dirty="0" err="1"/>
              <a:t>Sınavlarda</a:t>
            </a:r>
            <a:r>
              <a:rPr lang="en-US" dirty="0"/>
              <a:t> </a:t>
            </a:r>
            <a:r>
              <a:rPr lang="en-US" dirty="0" err="1"/>
              <a:t>tehditle</a:t>
            </a:r>
            <a:r>
              <a:rPr lang="en-US" dirty="0"/>
              <a:t> </a:t>
            </a:r>
            <a:r>
              <a:rPr lang="en-US" dirty="0" err="1"/>
              <a:t>kopya</a:t>
            </a:r>
            <a:r>
              <a:rPr lang="en-US" dirty="0"/>
              <a:t> </a:t>
            </a:r>
            <a:r>
              <a:rPr lang="en-US" dirty="0" err="1"/>
              <a:t>çekmek</a:t>
            </a:r>
            <a:r>
              <a:rPr lang="en-US" dirty="0"/>
              <a:t>, </a:t>
            </a:r>
            <a:r>
              <a:rPr lang="en-US" dirty="0" err="1"/>
              <a:t>kopya</a:t>
            </a:r>
            <a:r>
              <a:rPr lang="en-US" dirty="0"/>
              <a:t> </a:t>
            </a:r>
            <a:r>
              <a:rPr lang="en-US" dirty="0" err="1"/>
              <a:t>çeken</a:t>
            </a:r>
            <a:r>
              <a:rPr lang="en-US" dirty="0"/>
              <a:t> </a:t>
            </a:r>
            <a:r>
              <a:rPr lang="en-US" dirty="0" err="1"/>
              <a:t>öğrencilerin</a:t>
            </a:r>
            <a:r>
              <a:rPr lang="en-US" dirty="0"/>
              <a:t> </a:t>
            </a:r>
            <a:r>
              <a:rPr lang="en-US" dirty="0" err="1"/>
              <a:t>sınav</a:t>
            </a:r>
            <a:r>
              <a:rPr lang="en-US" dirty="0"/>
              <a:t> </a:t>
            </a:r>
            <a:r>
              <a:rPr lang="en-US" dirty="0" err="1"/>
              <a:t>salonundan</a:t>
            </a:r>
            <a:r>
              <a:rPr lang="en-US" dirty="0"/>
              <a:t> </a:t>
            </a:r>
            <a:r>
              <a:rPr lang="en-US" dirty="0" err="1"/>
              <a:t>çıkarılmasına</a:t>
            </a:r>
            <a:r>
              <a:rPr lang="en-US" dirty="0"/>
              <a:t> </a:t>
            </a:r>
            <a:r>
              <a:rPr lang="en-US" dirty="0" err="1"/>
              <a:t>engel</a:t>
            </a:r>
            <a:r>
              <a:rPr lang="en-US" dirty="0"/>
              <a:t> </a:t>
            </a:r>
            <a:r>
              <a:rPr lang="en-US" dirty="0" err="1"/>
              <a:t>olmak</a:t>
            </a:r>
            <a:r>
              <a:rPr lang="en-US" dirty="0"/>
              <a:t>, </a:t>
            </a:r>
            <a:r>
              <a:rPr lang="en-US" dirty="0" err="1"/>
              <a:t>kendi</a:t>
            </a:r>
            <a:r>
              <a:rPr lang="en-US" dirty="0"/>
              <a:t> </a:t>
            </a:r>
            <a:r>
              <a:rPr lang="en-US" dirty="0" err="1"/>
              <a:t>yerine</a:t>
            </a:r>
            <a:r>
              <a:rPr lang="en-US" dirty="0"/>
              <a:t> </a:t>
            </a:r>
            <a:r>
              <a:rPr lang="en-US" dirty="0" err="1"/>
              <a:t>başkasını</a:t>
            </a:r>
            <a:r>
              <a:rPr lang="en-US" dirty="0"/>
              <a:t> </a:t>
            </a:r>
            <a:r>
              <a:rPr lang="en-US" dirty="0" err="1"/>
              <a:t>sınava</a:t>
            </a:r>
            <a:r>
              <a:rPr lang="en-US" dirty="0"/>
              <a:t> </a:t>
            </a:r>
            <a:r>
              <a:rPr lang="en-US" dirty="0" err="1"/>
              <a:t>sokmak</a:t>
            </a:r>
            <a:r>
              <a:rPr lang="en-US" dirty="0"/>
              <a:t> </a:t>
            </a:r>
            <a:r>
              <a:rPr lang="en-US" dirty="0" err="1"/>
              <a:t>veya</a:t>
            </a:r>
            <a:r>
              <a:rPr lang="en-US" dirty="0"/>
              <a:t> </a:t>
            </a:r>
            <a:r>
              <a:rPr lang="en-US" dirty="0" err="1"/>
              <a:t>başkasının</a:t>
            </a:r>
            <a:r>
              <a:rPr lang="en-US" dirty="0"/>
              <a:t> </a:t>
            </a:r>
            <a:r>
              <a:rPr lang="en-US" dirty="0" err="1"/>
              <a:t>yerine</a:t>
            </a:r>
            <a:r>
              <a:rPr lang="en-US" dirty="0"/>
              <a:t> </a:t>
            </a:r>
            <a:r>
              <a:rPr lang="en-US" dirty="0" err="1"/>
              <a:t>sınava</a:t>
            </a:r>
            <a:r>
              <a:rPr lang="en-US" dirty="0"/>
              <a:t> </a:t>
            </a:r>
            <a:r>
              <a:rPr lang="en-US" dirty="0" err="1"/>
              <a:t>girmek</a:t>
            </a:r>
            <a:r>
              <a:rPr lang="en-US" dirty="0"/>
              <a:t>,</a:t>
            </a:r>
            <a:endParaRPr lang="tr-TR" dirty="0"/>
          </a:p>
          <a:p>
            <a:pPr marL="0" indent="0" algn="just">
              <a:buNone/>
            </a:pPr>
            <a:r>
              <a:rPr lang="en-US" dirty="0"/>
              <a:t>5) </a:t>
            </a:r>
            <a:r>
              <a:rPr lang="en-US" dirty="0" err="1"/>
              <a:t>Yükseköğretim</a:t>
            </a:r>
            <a:r>
              <a:rPr lang="en-US" dirty="0"/>
              <a:t> </a:t>
            </a:r>
            <a:r>
              <a:rPr lang="en-US" dirty="0" err="1"/>
              <a:t>kurumlarında</a:t>
            </a:r>
            <a:r>
              <a:rPr lang="en-US" dirty="0"/>
              <a:t> </a:t>
            </a:r>
            <a:r>
              <a:rPr lang="en-US" dirty="0" err="1"/>
              <a:t>cinsel</a:t>
            </a:r>
            <a:r>
              <a:rPr lang="en-US" dirty="0"/>
              <a:t> </a:t>
            </a:r>
            <a:r>
              <a:rPr lang="en-US" dirty="0" err="1"/>
              <a:t>tacizde</a:t>
            </a:r>
            <a:r>
              <a:rPr lang="en-US" dirty="0"/>
              <a:t> </a:t>
            </a:r>
            <a:r>
              <a:rPr lang="en-US" dirty="0" err="1"/>
              <a:t>bulunmak</a:t>
            </a:r>
            <a:r>
              <a:rPr lang="en-US" dirty="0"/>
              <a:t>,</a:t>
            </a:r>
            <a:endParaRPr lang="tr-TR" dirty="0"/>
          </a:p>
          <a:p>
            <a:pPr marL="0" indent="0" algn="just">
              <a:buNone/>
            </a:pPr>
            <a:r>
              <a:rPr lang="en-US" dirty="0"/>
              <a:t>6) </a:t>
            </a:r>
            <a:r>
              <a:rPr lang="en-US" dirty="0" err="1"/>
              <a:t>Yükseköğretim</a:t>
            </a:r>
            <a:r>
              <a:rPr lang="en-US" dirty="0"/>
              <a:t> </a:t>
            </a:r>
            <a:r>
              <a:rPr lang="en-US" dirty="0" err="1"/>
              <a:t>kurumlarında</a:t>
            </a:r>
            <a:r>
              <a:rPr lang="en-US" dirty="0"/>
              <a:t> 10/7/1953 </a:t>
            </a:r>
            <a:r>
              <a:rPr lang="en-US" dirty="0" err="1"/>
              <a:t>tarihli</a:t>
            </a:r>
            <a:r>
              <a:rPr lang="en-US" dirty="0"/>
              <a:t> </a:t>
            </a:r>
            <a:r>
              <a:rPr lang="en-US" dirty="0" err="1"/>
              <a:t>ve</a:t>
            </a:r>
            <a:r>
              <a:rPr lang="en-US" dirty="0"/>
              <a:t> 6136 </a:t>
            </a:r>
            <a:r>
              <a:rPr lang="en-US" dirty="0" err="1"/>
              <a:t>sayılı</a:t>
            </a:r>
            <a:r>
              <a:rPr lang="en-US" dirty="0"/>
              <a:t> </a:t>
            </a:r>
            <a:r>
              <a:rPr lang="en-US" dirty="0" err="1"/>
              <a:t>Ateşli</a:t>
            </a:r>
            <a:r>
              <a:rPr lang="en-US" dirty="0"/>
              <a:t> </a:t>
            </a:r>
            <a:r>
              <a:rPr lang="en-US" dirty="0" err="1"/>
              <a:t>Silahlar</a:t>
            </a:r>
            <a:r>
              <a:rPr lang="en-US" dirty="0"/>
              <a:t> </a:t>
            </a:r>
            <a:r>
              <a:rPr lang="en-US" dirty="0" err="1"/>
              <a:t>ve</a:t>
            </a:r>
            <a:r>
              <a:rPr lang="en-US" dirty="0"/>
              <a:t> </a:t>
            </a:r>
            <a:r>
              <a:rPr lang="en-US" dirty="0" err="1"/>
              <a:t>Bıçaklar</a:t>
            </a:r>
            <a:r>
              <a:rPr lang="en-US" dirty="0"/>
              <a:t> </a:t>
            </a:r>
            <a:r>
              <a:rPr lang="en-US" dirty="0" err="1"/>
              <a:t>ile</a:t>
            </a:r>
            <a:r>
              <a:rPr lang="en-US" dirty="0"/>
              <a:t> </a:t>
            </a:r>
            <a:r>
              <a:rPr lang="en-US" dirty="0" err="1"/>
              <a:t>Diğer</a:t>
            </a:r>
            <a:r>
              <a:rPr lang="en-US" dirty="0"/>
              <a:t> </a:t>
            </a:r>
            <a:r>
              <a:rPr lang="en-US" dirty="0" err="1"/>
              <a:t>Aletler</a:t>
            </a:r>
            <a:r>
              <a:rPr lang="en-US" dirty="0"/>
              <a:t> </a:t>
            </a:r>
            <a:r>
              <a:rPr lang="en-US" dirty="0" err="1"/>
              <a:t>Hakkında</a:t>
            </a:r>
            <a:r>
              <a:rPr lang="en-US" dirty="0"/>
              <a:t> </a:t>
            </a:r>
            <a:r>
              <a:rPr lang="en-US" dirty="0" err="1"/>
              <a:t>Kanuna</a:t>
            </a:r>
            <a:r>
              <a:rPr lang="en-US" dirty="0"/>
              <a:t> </a:t>
            </a:r>
            <a:r>
              <a:rPr lang="en-US" dirty="0" err="1"/>
              <a:t>aykırı</a:t>
            </a:r>
            <a:r>
              <a:rPr lang="en-US" dirty="0"/>
              <a:t> </a:t>
            </a:r>
            <a:r>
              <a:rPr lang="en-US" dirty="0" err="1"/>
              <a:t>olarak</a:t>
            </a:r>
            <a:r>
              <a:rPr lang="en-US" dirty="0"/>
              <a:t> </a:t>
            </a:r>
            <a:r>
              <a:rPr lang="en-US" dirty="0" err="1"/>
              <a:t>ateşli</a:t>
            </a:r>
            <a:r>
              <a:rPr lang="en-US" dirty="0"/>
              <a:t> </a:t>
            </a:r>
            <a:r>
              <a:rPr lang="en-US" dirty="0" err="1"/>
              <a:t>silahlarla</a:t>
            </a:r>
            <a:r>
              <a:rPr lang="en-US" dirty="0"/>
              <a:t> </a:t>
            </a:r>
            <a:r>
              <a:rPr lang="en-US" dirty="0" err="1"/>
              <a:t>mermilerini</a:t>
            </a:r>
            <a:r>
              <a:rPr lang="en-US" dirty="0"/>
              <a:t> </a:t>
            </a:r>
            <a:r>
              <a:rPr lang="en-US" dirty="0" err="1"/>
              <a:t>ve</a:t>
            </a:r>
            <a:r>
              <a:rPr lang="en-US" dirty="0"/>
              <a:t> </a:t>
            </a:r>
            <a:r>
              <a:rPr lang="en-US" dirty="0" err="1"/>
              <a:t>bıçaklarla</a:t>
            </a:r>
            <a:r>
              <a:rPr lang="en-US" dirty="0"/>
              <a:t> </a:t>
            </a:r>
            <a:r>
              <a:rPr lang="en-US" dirty="0" err="1"/>
              <a:t>saldırı</a:t>
            </a:r>
            <a:r>
              <a:rPr lang="en-US" dirty="0"/>
              <a:t> </a:t>
            </a:r>
            <a:r>
              <a:rPr lang="en-US" dirty="0" err="1"/>
              <a:t>ve</a:t>
            </a:r>
            <a:r>
              <a:rPr lang="en-US" dirty="0"/>
              <a:t> </a:t>
            </a:r>
            <a:r>
              <a:rPr lang="en-US" dirty="0" err="1"/>
              <a:t>savunmada</a:t>
            </a:r>
            <a:r>
              <a:rPr lang="en-US" dirty="0"/>
              <a:t> </a:t>
            </a:r>
            <a:r>
              <a:rPr lang="en-US" dirty="0" err="1"/>
              <a:t>kullanılmak</a:t>
            </a:r>
            <a:r>
              <a:rPr lang="en-US" dirty="0"/>
              <a:t> </a:t>
            </a:r>
            <a:r>
              <a:rPr lang="en-US" dirty="0" err="1"/>
              <a:t>üzere</a:t>
            </a:r>
            <a:r>
              <a:rPr lang="en-US" dirty="0"/>
              <a:t> </a:t>
            </a:r>
            <a:r>
              <a:rPr lang="en-US" dirty="0" err="1"/>
              <a:t>özel</a:t>
            </a:r>
            <a:r>
              <a:rPr lang="en-US" dirty="0"/>
              <a:t> </a:t>
            </a:r>
            <a:r>
              <a:rPr lang="en-US" dirty="0" err="1"/>
              <a:t>olarak</a:t>
            </a:r>
            <a:r>
              <a:rPr lang="en-US" dirty="0"/>
              <a:t> </a:t>
            </a:r>
            <a:r>
              <a:rPr lang="en-US" dirty="0" err="1"/>
              <a:t>yapılmış</a:t>
            </a:r>
            <a:r>
              <a:rPr lang="en-US" dirty="0"/>
              <a:t> </a:t>
            </a:r>
            <a:r>
              <a:rPr lang="en-US" dirty="0" err="1"/>
              <a:t>bulunan</a:t>
            </a:r>
            <a:r>
              <a:rPr lang="en-US" dirty="0"/>
              <a:t> </a:t>
            </a:r>
            <a:r>
              <a:rPr lang="en-US" dirty="0" err="1"/>
              <a:t>diğer</a:t>
            </a:r>
            <a:r>
              <a:rPr lang="en-US" dirty="0"/>
              <a:t> </a:t>
            </a:r>
            <a:r>
              <a:rPr lang="en-US" dirty="0" err="1"/>
              <a:t>aletleri</a:t>
            </a:r>
            <a:r>
              <a:rPr lang="en-US" dirty="0"/>
              <a:t>, </a:t>
            </a:r>
            <a:r>
              <a:rPr lang="en-US" dirty="0" err="1"/>
              <a:t>patlayıcı</a:t>
            </a:r>
            <a:r>
              <a:rPr lang="en-US" dirty="0"/>
              <a:t> </a:t>
            </a:r>
            <a:r>
              <a:rPr lang="en-US" dirty="0" err="1"/>
              <a:t>maddeleri</a:t>
            </a:r>
            <a:r>
              <a:rPr lang="en-US" dirty="0"/>
              <a:t> </a:t>
            </a:r>
            <a:r>
              <a:rPr lang="en-US" dirty="0" err="1"/>
              <a:t>taşımak</a:t>
            </a:r>
            <a:r>
              <a:rPr lang="en-US" dirty="0"/>
              <a:t> </a:t>
            </a:r>
            <a:r>
              <a:rPr lang="en-US" dirty="0" err="1"/>
              <a:t>ve</a:t>
            </a:r>
            <a:r>
              <a:rPr lang="en-US" dirty="0"/>
              <a:t> </a:t>
            </a:r>
            <a:r>
              <a:rPr lang="en-US" dirty="0" err="1"/>
              <a:t>bulundurmak</a:t>
            </a:r>
            <a:r>
              <a:rPr lang="en-US" dirty="0"/>
              <a:t>,</a:t>
            </a:r>
            <a:endParaRPr lang="tr-TR" dirty="0"/>
          </a:p>
          <a:p>
            <a:pPr marL="0" indent="0" algn="just">
              <a:buNone/>
            </a:pPr>
            <a:endParaRPr lang="tr-TR" sz="2500" dirty="0" smtClean="0"/>
          </a:p>
          <a:p>
            <a:pPr marL="0" lvl="0" indent="0" algn="just">
              <a:buNone/>
            </a:pPr>
            <a:endParaRPr lang="tr-TR" sz="2000" dirty="0"/>
          </a:p>
          <a:p>
            <a:pPr marL="0" indent="0" algn="just">
              <a:buNone/>
            </a:pPr>
            <a:r>
              <a:rPr lang="tr-TR" sz="1500" dirty="0"/>
              <a:t>	</a:t>
            </a:r>
          </a:p>
        </p:txBody>
      </p:sp>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22431"/>
            <a:ext cx="1136073" cy="968303"/>
          </a:xfrm>
          <a:prstGeom prst="rect">
            <a:avLst/>
          </a:prstGeom>
        </p:spPr>
      </p:pic>
    </p:spTree>
    <p:extLst>
      <p:ext uri="{BB962C8B-B14F-4D97-AF65-F5344CB8AC3E}">
        <p14:creationId xmlns:p14="http://schemas.microsoft.com/office/powerpoint/2010/main" val="311305434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0949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199" y="1385455"/>
            <a:ext cx="10515599" cy="5220708"/>
          </a:xfrm>
        </p:spPr>
        <p:txBody>
          <a:bodyPr>
            <a:noAutofit/>
          </a:bodyPr>
          <a:lstStyle/>
          <a:p>
            <a:pPr marL="0" indent="0" algn="just">
              <a:buNone/>
            </a:pPr>
            <a:endParaRPr lang="tr-TR" dirty="0" smtClean="0"/>
          </a:p>
          <a:p>
            <a:pPr marL="0" indent="0" algn="just">
              <a:buNone/>
            </a:pPr>
            <a:endParaRPr lang="tr-TR" dirty="0"/>
          </a:p>
          <a:p>
            <a:pPr marL="0" indent="0" algn="just">
              <a:buNone/>
            </a:pPr>
            <a:r>
              <a:rPr lang="en-US" dirty="0" smtClean="0"/>
              <a:t>7</a:t>
            </a:r>
            <a:r>
              <a:rPr lang="en-US" dirty="0"/>
              <a:t>) </a:t>
            </a:r>
            <a:r>
              <a:rPr lang="en-US" dirty="0" err="1"/>
              <a:t>Yükseköğretim</a:t>
            </a:r>
            <a:r>
              <a:rPr lang="en-US" dirty="0"/>
              <a:t> </a:t>
            </a:r>
            <a:r>
              <a:rPr lang="en-US" dirty="0" err="1"/>
              <a:t>kurumunun</a:t>
            </a:r>
            <a:r>
              <a:rPr lang="en-US" dirty="0"/>
              <a:t> </a:t>
            </a:r>
            <a:r>
              <a:rPr lang="en-US" dirty="0" err="1"/>
              <a:t>bilişim</a:t>
            </a:r>
            <a:r>
              <a:rPr lang="en-US" dirty="0"/>
              <a:t> </a:t>
            </a:r>
            <a:r>
              <a:rPr lang="en-US" dirty="0" err="1"/>
              <a:t>sistemine</a:t>
            </a:r>
            <a:r>
              <a:rPr lang="en-US" dirty="0"/>
              <a:t> </a:t>
            </a:r>
            <a:r>
              <a:rPr lang="en-US" dirty="0" err="1"/>
              <a:t>girerek</a:t>
            </a:r>
            <a:r>
              <a:rPr lang="en-US" dirty="0"/>
              <a:t> </a:t>
            </a:r>
            <a:r>
              <a:rPr lang="en-US" dirty="0" err="1"/>
              <a:t>kendisine</a:t>
            </a:r>
            <a:r>
              <a:rPr lang="en-US" dirty="0"/>
              <a:t> </a:t>
            </a:r>
            <a:r>
              <a:rPr lang="en-US" dirty="0" err="1"/>
              <a:t>veya</a:t>
            </a:r>
            <a:r>
              <a:rPr lang="en-US" dirty="0"/>
              <a:t> </a:t>
            </a:r>
            <a:r>
              <a:rPr lang="en-US" dirty="0" err="1"/>
              <a:t>başkasının</a:t>
            </a:r>
            <a:r>
              <a:rPr lang="en-US" dirty="0"/>
              <a:t> </a:t>
            </a:r>
            <a:r>
              <a:rPr lang="en-US" dirty="0" err="1"/>
              <a:t>yararına</a:t>
            </a:r>
            <a:r>
              <a:rPr lang="en-US" dirty="0"/>
              <a:t> </a:t>
            </a:r>
            <a:r>
              <a:rPr lang="en-US" dirty="0" err="1"/>
              <a:t>haksız</a:t>
            </a:r>
            <a:r>
              <a:rPr lang="en-US" dirty="0"/>
              <a:t> </a:t>
            </a:r>
            <a:r>
              <a:rPr lang="en-US" dirty="0" err="1"/>
              <a:t>bir</a:t>
            </a:r>
            <a:r>
              <a:rPr lang="en-US" dirty="0"/>
              <a:t> </a:t>
            </a:r>
            <a:r>
              <a:rPr lang="en-US" dirty="0" err="1"/>
              <a:t>çıkar</a:t>
            </a:r>
            <a:r>
              <a:rPr lang="en-US" dirty="0"/>
              <a:t> </a:t>
            </a:r>
            <a:r>
              <a:rPr lang="en-US" dirty="0" err="1"/>
              <a:t>sağlamak</a:t>
            </a:r>
            <a:r>
              <a:rPr lang="en-US" dirty="0"/>
              <a:t> </a:t>
            </a:r>
            <a:r>
              <a:rPr lang="en-US" dirty="0" err="1"/>
              <a:t>ya</a:t>
            </a:r>
            <a:r>
              <a:rPr lang="en-US" dirty="0"/>
              <a:t> da </a:t>
            </a:r>
            <a:r>
              <a:rPr lang="en-US" dirty="0" err="1"/>
              <a:t>kişilerin</a:t>
            </a:r>
            <a:r>
              <a:rPr lang="en-US" dirty="0"/>
              <a:t> </a:t>
            </a:r>
            <a:r>
              <a:rPr lang="en-US" dirty="0" err="1"/>
              <a:t>mağduriyetine</a:t>
            </a:r>
            <a:r>
              <a:rPr lang="en-US" dirty="0"/>
              <a:t> </a:t>
            </a:r>
            <a:r>
              <a:rPr lang="en-US" dirty="0" err="1"/>
              <a:t>neden</a:t>
            </a:r>
            <a:r>
              <a:rPr lang="en-US" dirty="0"/>
              <a:t> </a:t>
            </a:r>
            <a:r>
              <a:rPr lang="en-US" dirty="0" err="1"/>
              <a:t>olmak</a:t>
            </a:r>
            <a:r>
              <a:rPr lang="en-US" dirty="0"/>
              <a:t>,</a:t>
            </a:r>
            <a:endParaRPr lang="tr-TR" dirty="0"/>
          </a:p>
          <a:p>
            <a:pPr marL="0" indent="0" algn="just">
              <a:buNone/>
            </a:pPr>
            <a:r>
              <a:rPr lang="en-US" dirty="0"/>
              <a:t>8) </a:t>
            </a:r>
            <a:r>
              <a:rPr lang="en-US" dirty="0" err="1"/>
              <a:t>Soruşturma</a:t>
            </a:r>
            <a:r>
              <a:rPr lang="en-US" dirty="0"/>
              <a:t> </a:t>
            </a:r>
            <a:r>
              <a:rPr lang="en-US" dirty="0" err="1"/>
              <a:t>ile</a:t>
            </a:r>
            <a:r>
              <a:rPr lang="en-US" dirty="0"/>
              <a:t> </a:t>
            </a:r>
            <a:r>
              <a:rPr lang="en-US" dirty="0" err="1"/>
              <a:t>görevlendirilenleri</a:t>
            </a:r>
            <a:r>
              <a:rPr lang="en-US" dirty="0"/>
              <a:t> </a:t>
            </a:r>
            <a:r>
              <a:rPr lang="en-US" dirty="0" err="1"/>
              <a:t>tehdit</a:t>
            </a:r>
            <a:r>
              <a:rPr lang="en-US" dirty="0"/>
              <a:t> </a:t>
            </a:r>
            <a:r>
              <a:rPr lang="en-US" dirty="0" err="1"/>
              <a:t>etmek</a:t>
            </a:r>
            <a:r>
              <a:rPr lang="en-US" dirty="0"/>
              <a:t>,</a:t>
            </a:r>
            <a:endParaRPr lang="tr-TR" dirty="0"/>
          </a:p>
          <a:p>
            <a:pPr marL="0" indent="0" algn="just">
              <a:buNone/>
            </a:pPr>
            <a:r>
              <a:rPr lang="en-US" dirty="0"/>
              <a:t>9) 5199 </a:t>
            </a:r>
            <a:r>
              <a:rPr lang="en-US" dirty="0" err="1"/>
              <a:t>sayılı</a:t>
            </a:r>
            <a:r>
              <a:rPr lang="en-US" dirty="0"/>
              <a:t> </a:t>
            </a:r>
            <a:r>
              <a:rPr lang="en-US" dirty="0" err="1"/>
              <a:t>Kanunun</a:t>
            </a:r>
            <a:r>
              <a:rPr lang="en-US" dirty="0"/>
              <a:t> 28/A </a:t>
            </a:r>
            <a:r>
              <a:rPr lang="en-US" dirty="0" err="1"/>
              <a:t>maddesinin</a:t>
            </a:r>
            <a:r>
              <a:rPr lang="en-US" dirty="0"/>
              <a:t> </a:t>
            </a:r>
            <a:r>
              <a:rPr lang="en-US" dirty="0" err="1"/>
              <a:t>ikinci</a:t>
            </a:r>
            <a:r>
              <a:rPr lang="en-US" dirty="0"/>
              <a:t> </a:t>
            </a:r>
            <a:r>
              <a:rPr lang="en-US" dirty="0" err="1"/>
              <a:t>fıkrasında</a:t>
            </a:r>
            <a:r>
              <a:rPr lang="en-US" dirty="0"/>
              <a:t> </a:t>
            </a:r>
            <a:r>
              <a:rPr lang="en-US" dirty="0" err="1"/>
              <a:t>sayılan</a:t>
            </a:r>
            <a:r>
              <a:rPr lang="en-US" dirty="0"/>
              <a:t> </a:t>
            </a:r>
            <a:r>
              <a:rPr lang="en-US" dirty="0" err="1"/>
              <a:t>fiili</a:t>
            </a:r>
            <a:r>
              <a:rPr lang="en-US" dirty="0"/>
              <a:t> </a:t>
            </a:r>
            <a:r>
              <a:rPr lang="en-US" dirty="0" err="1"/>
              <a:t>yükseköğretim</a:t>
            </a:r>
            <a:r>
              <a:rPr lang="en-US" dirty="0"/>
              <a:t> </a:t>
            </a:r>
            <a:r>
              <a:rPr lang="en-US" dirty="0" err="1"/>
              <a:t>kurumlarında</a:t>
            </a:r>
            <a:r>
              <a:rPr lang="en-US" dirty="0"/>
              <a:t> </a:t>
            </a:r>
            <a:r>
              <a:rPr lang="en-US" dirty="0" err="1"/>
              <a:t>işlemek</a:t>
            </a:r>
            <a:r>
              <a:rPr lang="en-US" dirty="0"/>
              <a:t>.</a:t>
            </a:r>
            <a:endParaRPr lang="tr-TR" dirty="0"/>
          </a:p>
        </p:txBody>
      </p:sp>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5" y="193027"/>
            <a:ext cx="1136073" cy="968303"/>
          </a:xfrm>
          <a:prstGeom prst="rect">
            <a:avLst/>
          </a:prstGeom>
        </p:spPr>
      </p:pic>
    </p:spTree>
    <p:extLst>
      <p:ext uri="{BB962C8B-B14F-4D97-AF65-F5344CB8AC3E}">
        <p14:creationId xmlns:p14="http://schemas.microsoft.com/office/powerpoint/2010/main" val="172773526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38897"/>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496291"/>
            <a:ext cx="10515599" cy="4959927"/>
          </a:xfrm>
        </p:spPr>
        <p:txBody>
          <a:bodyPr>
            <a:normAutofit fontScale="85000" lnSpcReduction="20000"/>
          </a:bodyPr>
          <a:lstStyle/>
          <a:p>
            <a:pPr marL="0" indent="0" algn="just">
              <a:buNone/>
            </a:pPr>
            <a:r>
              <a:rPr lang="tr-TR" b="1" dirty="0"/>
              <a:t>	</a:t>
            </a:r>
            <a:r>
              <a:rPr lang="en-US" sz="3300" b="1" dirty="0"/>
              <a:t>d) </a:t>
            </a:r>
            <a:r>
              <a:rPr lang="en-US" sz="3300" b="1" dirty="0" err="1"/>
              <a:t>Yükseköğretim</a:t>
            </a:r>
            <a:r>
              <a:rPr lang="en-US" sz="3300" b="1" dirty="0"/>
              <a:t> </a:t>
            </a:r>
            <a:r>
              <a:rPr lang="en-US" sz="3300" b="1" dirty="0" err="1"/>
              <a:t>kurumundan</a:t>
            </a:r>
            <a:r>
              <a:rPr lang="en-US" sz="3300" b="1" dirty="0"/>
              <a:t> </a:t>
            </a:r>
            <a:r>
              <a:rPr lang="en-US" sz="3300" b="1" dirty="0" err="1"/>
              <a:t>çıkarma</a:t>
            </a:r>
            <a:r>
              <a:rPr lang="en-US" sz="3300" dirty="0"/>
              <a:t>: </a:t>
            </a:r>
            <a:r>
              <a:rPr lang="en-US" sz="2900" dirty="0" err="1"/>
              <a:t>Öğrenciye</a:t>
            </a:r>
            <a:r>
              <a:rPr lang="en-US" sz="2900" dirty="0"/>
              <a:t>, </a:t>
            </a:r>
            <a:r>
              <a:rPr lang="en-US" sz="2900" dirty="0" err="1"/>
              <a:t>bir</a:t>
            </a:r>
            <a:r>
              <a:rPr lang="en-US" sz="2900" dirty="0"/>
              <a:t> </a:t>
            </a:r>
            <a:r>
              <a:rPr lang="en-US" sz="2900" dirty="0" err="1"/>
              <a:t>daha</a:t>
            </a:r>
            <a:r>
              <a:rPr lang="en-US" sz="2900" dirty="0"/>
              <a:t> </a:t>
            </a:r>
            <a:r>
              <a:rPr lang="en-US" sz="2900" dirty="0" err="1"/>
              <a:t>çıkarıldığı</a:t>
            </a:r>
            <a:r>
              <a:rPr lang="en-US" sz="2900" dirty="0"/>
              <a:t> </a:t>
            </a:r>
            <a:r>
              <a:rPr lang="en-US" sz="2900" dirty="0" err="1"/>
              <a:t>yükseköğretim</a:t>
            </a:r>
            <a:r>
              <a:rPr lang="en-US" sz="2900" dirty="0"/>
              <a:t> </a:t>
            </a:r>
            <a:r>
              <a:rPr lang="en-US" sz="2900" dirty="0" err="1"/>
              <a:t>kurumuna</a:t>
            </a:r>
            <a:r>
              <a:rPr lang="en-US" sz="2900" dirty="0"/>
              <a:t> </a:t>
            </a:r>
            <a:r>
              <a:rPr lang="en-US" sz="2900" dirty="0" err="1"/>
              <a:t>alınmamak</a:t>
            </a:r>
            <a:r>
              <a:rPr lang="en-US" sz="2900" dirty="0"/>
              <a:t> </a:t>
            </a:r>
            <a:r>
              <a:rPr lang="en-US" sz="2900" dirty="0" err="1"/>
              <a:t>üzere</a:t>
            </a:r>
            <a:r>
              <a:rPr lang="en-US" sz="2900" dirty="0"/>
              <a:t> </a:t>
            </a:r>
            <a:r>
              <a:rPr lang="en-US" sz="2900" dirty="0" err="1"/>
              <a:t>öğrencilikten</a:t>
            </a:r>
            <a:r>
              <a:rPr lang="en-US" sz="2900" dirty="0"/>
              <a:t> </a:t>
            </a:r>
            <a:r>
              <a:rPr lang="en-US" sz="2900" dirty="0" err="1"/>
              <a:t>çıkarıldığının</a:t>
            </a:r>
            <a:r>
              <a:rPr lang="en-US" sz="2900" dirty="0"/>
              <a:t> </a:t>
            </a:r>
            <a:r>
              <a:rPr lang="en-US" sz="2900" dirty="0" err="1"/>
              <a:t>yazı</a:t>
            </a:r>
            <a:r>
              <a:rPr lang="en-US" sz="2900" dirty="0"/>
              <a:t> </a:t>
            </a:r>
            <a:r>
              <a:rPr lang="en-US" sz="2900" dirty="0" err="1"/>
              <a:t>ile</a:t>
            </a:r>
            <a:r>
              <a:rPr lang="en-US" sz="2900" dirty="0"/>
              <a:t> </a:t>
            </a:r>
            <a:r>
              <a:rPr lang="en-US" sz="2900" dirty="0" err="1"/>
              <a:t>bildirilmesidir</a:t>
            </a:r>
            <a:r>
              <a:rPr lang="en-US" sz="2900" dirty="0"/>
              <a:t>. </a:t>
            </a:r>
            <a:r>
              <a:rPr lang="en-US" sz="2900" dirty="0" err="1"/>
              <a:t>Yükseköğretim</a:t>
            </a:r>
            <a:r>
              <a:rPr lang="en-US" sz="2900" dirty="0"/>
              <a:t> </a:t>
            </a:r>
            <a:r>
              <a:rPr lang="en-US" sz="2900" dirty="0" err="1"/>
              <a:t>kurumundan</a:t>
            </a:r>
            <a:r>
              <a:rPr lang="en-US" sz="2900" dirty="0"/>
              <a:t> </a:t>
            </a:r>
            <a:r>
              <a:rPr lang="en-US" sz="2900" dirty="0" err="1"/>
              <a:t>çıkarma</a:t>
            </a:r>
            <a:r>
              <a:rPr lang="en-US" sz="2900" dirty="0"/>
              <a:t> </a:t>
            </a:r>
            <a:r>
              <a:rPr lang="en-US" sz="2900" dirty="0" err="1"/>
              <a:t>cezasını</a:t>
            </a:r>
            <a:r>
              <a:rPr lang="en-US" sz="2900" dirty="0"/>
              <a:t> </a:t>
            </a:r>
            <a:r>
              <a:rPr lang="en-US" sz="2900" dirty="0" err="1"/>
              <a:t>gerektiren</a:t>
            </a:r>
            <a:r>
              <a:rPr lang="en-US" sz="2900" dirty="0"/>
              <a:t> </a:t>
            </a:r>
            <a:r>
              <a:rPr lang="en-US" sz="2900" dirty="0" err="1"/>
              <a:t>eylemler</a:t>
            </a:r>
            <a:r>
              <a:rPr lang="en-US" sz="2900" dirty="0"/>
              <a:t> </a:t>
            </a:r>
            <a:r>
              <a:rPr lang="en-US" sz="2900" dirty="0" err="1"/>
              <a:t>şunlardır</a:t>
            </a:r>
            <a:r>
              <a:rPr lang="en-US" sz="2900" dirty="0"/>
              <a:t>:</a:t>
            </a:r>
            <a:endParaRPr lang="tr-TR" sz="2900" dirty="0"/>
          </a:p>
          <a:p>
            <a:pPr marL="0" indent="0" algn="just">
              <a:buNone/>
            </a:pPr>
            <a:r>
              <a:rPr lang="en-US" sz="2900" dirty="0"/>
              <a:t>1) </a:t>
            </a:r>
            <a:r>
              <a:rPr lang="en-US" sz="2900" dirty="0" err="1"/>
              <a:t>Mahkeme</a:t>
            </a:r>
            <a:r>
              <a:rPr lang="en-US" sz="2900" dirty="0"/>
              <a:t> </a:t>
            </a:r>
            <a:r>
              <a:rPr lang="en-US" sz="2900" dirty="0" err="1"/>
              <a:t>kararıyla</a:t>
            </a:r>
            <a:r>
              <a:rPr lang="en-US" sz="2900" dirty="0"/>
              <a:t> </a:t>
            </a:r>
            <a:r>
              <a:rPr lang="en-US" sz="2900" dirty="0" err="1"/>
              <a:t>kesinleşmiş</a:t>
            </a:r>
            <a:r>
              <a:rPr lang="en-US" sz="2900" dirty="0"/>
              <a:t> </a:t>
            </a:r>
            <a:r>
              <a:rPr lang="en-US" sz="2900" dirty="0" err="1"/>
              <a:t>olmak</a:t>
            </a:r>
            <a:r>
              <a:rPr lang="en-US" sz="2900" dirty="0"/>
              <a:t> </a:t>
            </a:r>
            <a:r>
              <a:rPr lang="en-US" sz="2900" dirty="0" err="1"/>
              <a:t>kaydıyla</a:t>
            </a:r>
            <a:r>
              <a:rPr lang="en-US" sz="2900" dirty="0"/>
              <a:t> </a:t>
            </a:r>
            <a:r>
              <a:rPr lang="en-US" sz="2900" dirty="0" err="1"/>
              <a:t>suç</a:t>
            </a:r>
            <a:r>
              <a:rPr lang="en-US" sz="2900" dirty="0"/>
              <a:t> </a:t>
            </a:r>
            <a:r>
              <a:rPr lang="en-US" sz="2900" dirty="0" err="1"/>
              <a:t>işlemek</a:t>
            </a:r>
            <a:r>
              <a:rPr lang="en-US" sz="2900" dirty="0"/>
              <a:t> </a:t>
            </a:r>
            <a:r>
              <a:rPr lang="en-US" sz="2900" dirty="0" err="1"/>
              <a:t>amacıyla</a:t>
            </a:r>
            <a:r>
              <a:rPr lang="en-US" sz="2900" dirty="0"/>
              <a:t> </a:t>
            </a:r>
            <a:r>
              <a:rPr lang="en-US" sz="2900" dirty="0" err="1"/>
              <a:t>örgüt</a:t>
            </a:r>
            <a:r>
              <a:rPr lang="en-US" sz="2900" dirty="0"/>
              <a:t> </a:t>
            </a:r>
            <a:r>
              <a:rPr lang="en-US" sz="2900" dirty="0" err="1"/>
              <a:t>kurmak</a:t>
            </a:r>
            <a:r>
              <a:rPr lang="en-US" sz="2900" dirty="0"/>
              <a:t>, </a:t>
            </a:r>
            <a:r>
              <a:rPr lang="en-US" sz="2900" dirty="0" err="1"/>
              <a:t>böyle</a:t>
            </a:r>
            <a:r>
              <a:rPr lang="en-US" sz="2900" dirty="0"/>
              <a:t> </a:t>
            </a:r>
            <a:r>
              <a:rPr lang="en-US" sz="2900" dirty="0" err="1"/>
              <a:t>bir</a:t>
            </a:r>
            <a:r>
              <a:rPr lang="en-US" sz="2900" dirty="0"/>
              <a:t> </a:t>
            </a:r>
            <a:r>
              <a:rPr lang="en-US" sz="2900" dirty="0" err="1"/>
              <a:t>örgütü</a:t>
            </a:r>
            <a:r>
              <a:rPr lang="en-US" sz="2900" dirty="0"/>
              <a:t> </a:t>
            </a:r>
            <a:r>
              <a:rPr lang="en-US" sz="2900" dirty="0" err="1"/>
              <a:t>yönetmek</a:t>
            </a:r>
            <a:r>
              <a:rPr lang="en-US" sz="2900" dirty="0"/>
              <a:t> </a:t>
            </a:r>
            <a:r>
              <a:rPr lang="en-US" sz="2900" dirty="0" err="1"/>
              <a:t>veya</a:t>
            </a:r>
            <a:r>
              <a:rPr lang="en-US" sz="2900" dirty="0"/>
              <a:t> </a:t>
            </a:r>
            <a:r>
              <a:rPr lang="en-US" sz="2900" dirty="0" err="1"/>
              <a:t>bu</a:t>
            </a:r>
            <a:r>
              <a:rPr lang="en-US" sz="2900" dirty="0"/>
              <a:t> </a:t>
            </a:r>
            <a:r>
              <a:rPr lang="en-US" sz="2900" dirty="0" err="1"/>
              <a:t>amaçla</a:t>
            </a:r>
            <a:r>
              <a:rPr lang="en-US" sz="2900" dirty="0"/>
              <a:t> </a:t>
            </a:r>
            <a:r>
              <a:rPr lang="en-US" sz="2900" dirty="0" err="1"/>
              <a:t>kurulan</a:t>
            </a:r>
            <a:r>
              <a:rPr lang="en-US" sz="2900" dirty="0"/>
              <a:t> </a:t>
            </a:r>
            <a:r>
              <a:rPr lang="en-US" sz="2900" dirty="0" err="1"/>
              <a:t>örgüte</a:t>
            </a:r>
            <a:r>
              <a:rPr lang="en-US" sz="2900" dirty="0"/>
              <a:t> </a:t>
            </a:r>
            <a:r>
              <a:rPr lang="en-US" sz="2900" dirty="0" err="1"/>
              <a:t>üye</a:t>
            </a:r>
            <a:r>
              <a:rPr lang="en-US" sz="2900" dirty="0"/>
              <a:t> </a:t>
            </a:r>
            <a:r>
              <a:rPr lang="en-US" sz="2900" dirty="0" err="1"/>
              <a:t>olmak</a:t>
            </a:r>
            <a:r>
              <a:rPr lang="en-US" sz="2900" dirty="0"/>
              <a:t>,</a:t>
            </a:r>
            <a:endParaRPr lang="tr-TR" sz="2900" dirty="0"/>
          </a:p>
          <a:p>
            <a:pPr marL="0" indent="0" algn="just">
              <a:buNone/>
            </a:pPr>
            <a:r>
              <a:rPr lang="en-US" sz="2900" dirty="0"/>
              <a:t>2) </a:t>
            </a:r>
            <a:r>
              <a:rPr lang="tr-TR" sz="2900" dirty="0"/>
              <a:t>(İptal alt bent: Anayasa Mahkemesinin 22/2/2024 tarihli ve E: 2023/78, K: 2024/55 sayılı Kararı ile)</a:t>
            </a:r>
          </a:p>
          <a:p>
            <a:pPr marL="0" indent="0" algn="just">
              <a:buNone/>
            </a:pPr>
            <a:r>
              <a:rPr lang="en-US" sz="2900" dirty="0" smtClean="0"/>
              <a:t>3</a:t>
            </a:r>
            <a:r>
              <a:rPr lang="en-US" sz="2900" dirty="0"/>
              <a:t>) </a:t>
            </a:r>
            <a:r>
              <a:rPr lang="en-US" sz="2900" dirty="0" err="1"/>
              <a:t>Uyuşturucu</a:t>
            </a:r>
            <a:r>
              <a:rPr lang="en-US" sz="2900" dirty="0"/>
              <a:t> </a:t>
            </a:r>
            <a:r>
              <a:rPr lang="en-US" sz="2900" dirty="0" err="1"/>
              <a:t>veya</a:t>
            </a:r>
            <a:r>
              <a:rPr lang="en-US" sz="2900" dirty="0"/>
              <a:t> </a:t>
            </a:r>
            <a:r>
              <a:rPr lang="en-US" sz="2900" dirty="0" err="1"/>
              <a:t>uyarıcı</a:t>
            </a:r>
            <a:r>
              <a:rPr lang="en-US" sz="2900" dirty="0"/>
              <a:t> </a:t>
            </a:r>
            <a:r>
              <a:rPr lang="en-US" sz="2900" dirty="0" err="1"/>
              <a:t>maddeleri</a:t>
            </a:r>
            <a:r>
              <a:rPr lang="en-US" sz="2900" dirty="0"/>
              <a:t> </a:t>
            </a:r>
            <a:r>
              <a:rPr lang="en-US" sz="2900" dirty="0" err="1"/>
              <a:t>satmak</a:t>
            </a:r>
            <a:r>
              <a:rPr lang="en-US" sz="2900" dirty="0"/>
              <a:t>, </a:t>
            </a:r>
            <a:r>
              <a:rPr lang="en-US" sz="2900" dirty="0" err="1"/>
              <a:t>başkalarına</a:t>
            </a:r>
            <a:r>
              <a:rPr lang="en-US" sz="2900" dirty="0"/>
              <a:t> </a:t>
            </a:r>
            <a:r>
              <a:rPr lang="en-US" sz="2900" dirty="0" err="1"/>
              <a:t>vermek</a:t>
            </a:r>
            <a:r>
              <a:rPr lang="en-US" sz="2900" dirty="0"/>
              <a:t> </a:t>
            </a:r>
            <a:r>
              <a:rPr lang="en-US" sz="2900" dirty="0" err="1"/>
              <a:t>ya</a:t>
            </a:r>
            <a:r>
              <a:rPr lang="en-US" sz="2900" dirty="0"/>
              <a:t> da </a:t>
            </a:r>
            <a:r>
              <a:rPr lang="en-US" sz="2900" dirty="0" err="1"/>
              <a:t>ticaretini</a:t>
            </a:r>
            <a:r>
              <a:rPr lang="en-US" sz="2900" dirty="0"/>
              <a:t> </a:t>
            </a:r>
            <a:r>
              <a:rPr lang="en-US" sz="2900" dirty="0" err="1"/>
              <a:t>yapmak</a:t>
            </a:r>
            <a:r>
              <a:rPr lang="en-US" sz="2900" dirty="0"/>
              <a:t>,</a:t>
            </a:r>
            <a:endParaRPr lang="tr-TR" sz="2900" dirty="0"/>
          </a:p>
          <a:p>
            <a:pPr marL="0" indent="0" algn="just">
              <a:buNone/>
            </a:pPr>
            <a:r>
              <a:rPr lang="en-US" sz="2900" dirty="0"/>
              <a:t>4) 6136 </a:t>
            </a:r>
            <a:r>
              <a:rPr lang="en-US" sz="2900" dirty="0" err="1"/>
              <a:t>sayılı</a:t>
            </a:r>
            <a:r>
              <a:rPr lang="en-US" sz="2900" dirty="0"/>
              <a:t> </a:t>
            </a:r>
            <a:r>
              <a:rPr lang="en-US" sz="2900" dirty="0" err="1"/>
              <a:t>Kanuna</a:t>
            </a:r>
            <a:r>
              <a:rPr lang="en-US" sz="2900" dirty="0"/>
              <a:t> </a:t>
            </a:r>
            <a:r>
              <a:rPr lang="en-US" sz="2900" dirty="0" err="1"/>
              <a:t>aykırı</a:t>
            </a:r>
            <a:r>
              <a:rPr lang="en-US" sz="2900" dirty="0"/>
              <a:t> </a:t>
            </a:r>
            <a:r>
              <a:rPr lang="en-US" sz="2900" dirty="0" err="1"/>
              <a:t>olarak</a:t>
            </a:r>
            <a:r>
              <a:rPr lang="en-US" sz="2900" dirty="0"/>
              <a:t> </a:t>
            </a:r>
            <a:r>
              <a:rPr lang="en-US" sz="2900" dirty="0" err="1"/>
              <a:t>ateşli</a:t>
            </a:r>
            <a:r>
              <a:rPr lang="en-US" sz="2900" dirty="0"/>
              <a:t> </a:t>
            </a:r>
            <a:r>
              <a:rPr lang="en-US" sz="2900" dirty="0" err="1"/>
              <a:t>silahlarla</a:t>
            </a:r>
            <a:r>
              <a:rPr lang="en-US" sz="2900" dirty="0"/>
              <a:t>, </a:t>
            </a:r>
            <a:r>
              <a:rPr lang="en-US" sz="2900" dirty="0" err="1"/>
              <a:t>mermilerini</a:t>
            </a:r>
            <a:r>
              <a:rPr lang="en-US" sz="2900" dirty="0"/>
              <a:t> </a:t>
            </a:r>
            <a:r>
              <a:rPr lang="en-US" sz="2900" dirty="0" err="1"/>
              <a:t>ve</a:t>
            </a:r>
            <a:r>
              <a:rPr lang="en-US" sz="2900" dirty="0"/>
              <a:t> </a:t>
            </a:r>
            <a:r>
              <a:rPr lang="en-US" sz="2900" dirty="0" err="1"/>
              <a:t>bıçaklarla</a:t>
            </a:r>
            <a:r>
              <a:rPr lang="en-US" sz="2900" dirty="0"/>
              <a:t> </a:t>
            </a:r>
            <a:r>
              <a:rPr lang="en-US" sz="2900" dirty="0" err="1"/>
              <a:t>saldırı</a:t>
            </a:r>
            <a:r>
              <a:rPr lang="en-US" sz="2900" dirty="0"/>
              <a:t> </a:t>
            </a:r>
            <a:r>
              <a:rPr lang="en-US" sz="2900" dirty="0" err="1"/>
              <a:t>ve</a:t>
            </a:r>
            <a:r>
              <a:rPr lang="en-US" sz="2900" dirty="0"/>
              <a:t> </a:t>
            </a:r>
            <a:r>
              <a:rPr lang="en-US" sz="2900" dirty="0" err="1"/>
              <a:t>savunmada</a:t>
            </a:r>
            <a:r>
              <a:rPr lang="en-US" sz="2900" dirty="0"/>
              <a:t> </a:t>
            </a:r>
            <a:r>
              <a:rPr lang="en-US" sz="2900" dirty="0" err="1"/>
              <a:t>kullanılmak</a:t>
            </a:r>
            <a:r>
              <a:rPr lang="en-US" sz="2900" dirty="0"/>
              <a:t> </a:t>
            </a:r>
            <a:r>
              <a:rPr lang="en-US" sz="2900" dirty="0" err="1"/>
              <a:t>üzere</a:t>
            </a:r>
            <a:r>
              <a:rPr lang="en-US" sz="2900" dirty="0"/>
              <a:t> </a:t>
            </a:r>
            <a:r>
              <a:rPr lang="en-US" sz="2900" dirty="0" err="1"/>
              <a:t>özel</a:t>
            </a:r>
            <a:r>
              <a:rPr lang="en-US" sz="2900" dirty="0"/>
              <a:t> </a:t>
            </a:r>
            <a:r>
              <a:rPr lang="en-US" sz="2900" dirty="0" err="1"/>
              <a:t>olarak</a:t>
            </a:r>
            <a:r>
              <a:rPr lang="en-US" sz="2900" dirty="0"/>
              <a:t> </a:t>
            </a:r>
            <a:r>
              <a:rPr lang="en-US" sz="2900" dirty="0" err="1"/>
              <a:t>yapılmış</a:t>
            </a:r>
            <a:r>
              <a:rPr lang="en-US" sz="2900" dirty="0"/>
              <a:t> </a:t>
            </a:r>
            <a:r>
              <a:rPr lang="en-US" sz="2900" dirty="0" err="1"/>
              <a:t>bulunan</a:t>
            </a:r>
            <a:r>
              <a:rPr lang="en-US" sz="2900" dirty="0"/>
              <a:t> </a:t>
            </a:r>
            <a:r>
              <a:rPr lang="en-US" sz="2900" dirty="0" err="1"/>
              <a:t>diğer</a:t>
            </a:r>
            <a:r>
              <a:rPr lang="en-US" sz="2900" dirty="0"/>
              <a:t> </a:t>
            </a:r>
            <a:r>
              <a:rPr lang="en-US" sz="2900" dirty="0" err="1"/>
              <a:t>aletleri</a:t>
            </a:r>
            <a:r>
              <a:rPr lang="en-US" sz="2900" dirty="0"/>
              <a:t>, </a:t>
            </a:r>
            <a:r>
              <a:rPr lang="en-US" sz="2900" dirty="0" err="1"/>
              <a:t>patlayıcı</a:t>
            </a:r>
            <a:r>
              <a:rPr lang="en-US" sz="2900" dirty="0"/>
              <a:t> </a:t>
            </a:r>
            <a:r>
              <a:rPr lang="en-US" sz="2900" dirty="0" err="1"/>
              <a:t>maddeleri</a:t>
            </a:r>
            <a:r>
              <a:rPr lang="en-US" sz="2900" dirty="0"/>
              <a:t> </a:t>
            </a:r>
            <a:r>
              <a:rPr lang="en-US" sz="2900" dirty="0" err="1"/>
              <a:t>kullanmak</a:t>
            </a:r>
            <a:r>
              <a:rPr lang="en-US" sz="2900" dirty="0"/>
              <a:t>,</a:t>
            </a:r>
            <a:endParaRPr lang="tr-TR" sz="2900" dirty="0"/>
          </a:p>
          <a:p>
            <a:pPr marL="0" indent="0" algn="just">
              <a:buNone/>
            </a:pPr>
            <a:r>
              <a:rPr lang="en-US" sz="2900" dirty="0"/>
              <a:t>5) </a:t>
            </a:r>
            <a:r>
              <a:rPr lang="en-US" sz="2900" dirty="0" err="1"/>
              <a:t>Kişilerin</a:t>
            </a:r>
            <a:r>
              <a:rPr lang="en-US" sz="2900" dirty="0"/>
              <a:t> </a:t>
            </a:r>
            <a:r>
              <a:rPr lang="en-US" sz="2900" dirty="0" err="1"/>
              <a:t>vücudu</a:t>
            </a:r>
            <a:r>
              <a:rPr lang="en-US" sz="2900" dirty="0"/>
              <a:t> </a:t>
            </a:r>
            <a:r>
              <a:rPr lang="en-US" sz="2900" dirty="0" err="1"/>
              <a:t>üzerinde</a:t>
            </a:r>
            <a:r>
              <a:rPr lang="en-US" sz="2900" dirty="0"/>
              <a:t> </a:t>
            </a:r>
            <a:r>
              <a:rPr lang="en-US" sz="2900" dirty="0" err="1"/>
              <a:t>cinsel</a:t>
            </a:r>
            <a:r>
              <a:rPr lang="en-US" sz="2900" dirty="0"/>
              <a:t> </a:t>
            </a:r>
            <a:r>
              <a:rPr lang="en-US" sz="2900" dirty="0" err="1"/>
              <a:t>davranışlarda</a:t>
            </a:r>
            <a:r>
              <a:rPr lang="en-US" sz="2900" dirty="0"/>
              <a:t> </a:t>
            </a:r>
            <a:r>
              <a:rPr lang="en-US" sz="2900" dirty="0" err="1"/>
              <a:t>bulunmak</a:t>
            </a:r>
            <a:r>
              <a:rPr lang="en-US" sz="2900" dirty="0"/>
              <a:t> </a:t>
            </a:r>
            <a:r>
              <a:rPr lang="en-US" sz="2900" dirty="0" err="1"/>
              <a:t>suretiyle</a:t>
            </a:r>
            <a:r>
              <a:rPr lang="en-US" sz="2900" dirty="0"/>
              <a:t> </a:t>
            </a:r>
            <a:r>
              <a:rPr lang="en-US" sz="2900" dirty="0" err="1"/>
              <a:t>cinsel</a:t>
            </a:r>
            <a:r>
              <a:rPr lang="en-US" sz="2900" dirty="0"/>
              <a:t> </a:t>
            </a:r>
            <a:r>
              <a:rPr lang="en-US" sz="2900" dirty="0" err="1"/>
              <a:t>dokunulmazlıklarını</a:t>
            </a:r>
            <a:r>
              <a:rPr lang="en-US" sz="2900" dirty="0"/>
              <a:t> </a:t>
            </a:r>
            <a:r>
              <a:rPr lang="en-US" sz="2900" dirty="0" err="1"/>
              <a:t>ihlal</a:t>
            </a:r>
            <a:r>
              <a:rPr lang="en-US" sz="2900" dirty="0"/>
              <a:t> </a:t>
            </a:r>
            <a:r>
              <a:rPr lang="en-US" sz="2900" dirty="0" err="1"/>
              <a:t>etmek</a:t>
            </a:r>
            <a:r>
              <a:rPr lang="en-US" sz="2900" dirty="0"/>
              <a:t>.</a:t>
            </a:r>
            <a:endParaRPr lang="tr-TR" sz="2900" dirty="0"/>
          </a:p>
          <a:p>
            <a:pPr marL="0" indent="358775" algn="just" defTabSz="457207" fontAlgn="auto">
              <a:spcAft>
                <a:spcPts val="0"/>
              </a:spcAft>
              <a:buClr>
                <a:schemeClr val="bg2">
                  <a:lumMod val="40000"/>
                  <a:lumOff val="60000"/>
                </a:schemeClr>
              </a:buClr>
              <a:buFont typeface="Wingdings 2" panose="05020102010507070707" pitchFamily="18" charset="2"/>
              <a:buNone/>
              <a:defRPr/>
            </a:pPr>
            <a:endParaRPr lang="tr-TR" dirty="0"/>
          </a:p>
        </p:txBody>
      </p:sp>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22431"/>
            <a:ext cx="1136073" cy="968303"/>
          </a:xfrm>
          <a:prstGeom prst="rect">
            <a:avLst/>
          </a:prstGeom>
        </p:spPr>
      </p:pic>
    </p:spTree>
    <p:extLst>
      <p:ext uri="{BB962C8B-B14F-4D97-AF65-F5344CB8AC3E}">
        <p14:creationId xmlns:p14="http://schemas.microsoft.com/office/powerpoint/2010/main" val="395292736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45960"/>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a:bodyPr>
          <a:lstStyle/>
          <a:p>
            <a:pPr marL="0" indent="0" algn="just">
              <a:buNone/>
            </a:pPr>
            <a:endParaRPr lang="tr-TR" b="1" dirty="0" smtClean="0"/>
          </a:p>
          <a:p>
            <a:pPr marL="0" indent="0" algn="just">
              <a:buNone/>
            </a:pPr>
            <a:endParaRPr lang="tr-TR" b="1" dirty="0" smtClean="0"/>
          </a:p>
          <a:p>
            <a:pPr marL="0" indent="0" algn="just">
              <a:buNone/>
            </a:pPr>
            <a:r>
              <a:rPr lang="tr-TR" b="1" dirty="0" smtClean="0"/>
              <a:t>	</a:t>
            </a:r>
            <a:r>
              <a:rPr lang="en-US" b="1" dirty="0" smtClean="0"/>
              <a:t>(</a:t>
            </a:r>
            <a:r>
              <a:rPr lang="en-US" b="1" dirty="0"/>
              <a:t>2) </a:t>
            </a:r>
            <a:r>
              <a:rPr lang="en-US" b="1" dirty="0" err="1"/>
              <a:t>Disiplin</a:t>
            </a:r>
            <a:r>
              <a:rPr lang="en-US" b="1" dirty="0"/>
              <a:t> </a:t>
            </a:r>
            <a:r>
              <a:rPr lang="en-US" b="1" dirty="0" err="1"/>
              <a:t>suçunun</a:t>
            </a:r>
            <a:r>
              <a:rPr lang="en-US" b="1" dirty="0"/>
              <a:t> </a:t>
            </a:r>
            <a:r>
              <a:rPr lang="en-US" b="1" dirty="0" err="1"/>
              <a:t>tekerrürü</a:t>
            </a:r>
            <a:r>
              <a:rPr lang="en-US" dirty="0"/>
              <a:t>:</a:t>
            </a:r>
            <a:endParaRPr lang="tr-TR" dirty="0"/>
          </a:p>
          <a:p>
            <a:pPr marL="0" indent="0" algn="just">
              <a:buNone/>
            </a:pPr>
            <a:r>
              <a:rPr lang="en-US" dirty="0" smtClean="0"/>
              <a:t>a) </a:t>
            </a:r>
            <a:r>
              <a:rPr lang="en-US" dirty="0" err="1" smtClean="0"/>
              <a:t>Disiplin</a:t>
            </a:r>
            <a:r>
              <a:rPr lang="en-US" dirty="0" smtClean="0"/>
              <a:t> </a:t>
            </a:r>
            <a:r>
              <a:rPr lang="en-US" dirty="0" err="1"/>
              <a:t>cezası</a:t>
            </a:r>
            <a:r>
              <a:rPr lang="en-US" dirty="0"/>
              <a:t> </a:t>
            </a:r>
            <a:r>
              <a:rPr lang="en-US" dirty="0" err="1"/>
              <a:t>verilmesine</a:t>
            </a:r>
            <a:r>
              <a:rPr lang="en-US" dirty="0"/>
              <a:t> </a:t>
            </a:r>
            <a:r>
              <a:rPr lang="en-US" dirty="0" err="1"/>
              <a:t>sebep</a:t>
            </a:r>
            <a:r>
              <a:rPr lang="en-US" dirty="0"/>
              <a:t> </a:t>
            </a:r>
            <a:r>
              <a:rPr lang="en-US" dirty="0" err="1"/>
              <a:t>olmuş</a:t>
            </a:r>
            <a:r>
              <a:rPr lang="en-US" dirty="0"/>
              <a:t> </a:t>
            </a:r>
            <a:r>
              <a:rPr lang="en-US" dirty="0" err="1"/>
              <a:t>bir</a:t>
            </a:r>
            <a:r>
              <a:rPr lang="en-US" dirty="0"/>
              <a:t> </a:t>
            </a:r>
            <a:r>
              <a:rPr lang="en-US" dirty="0" err="1"/>
              <a:t>eylemin</a:t>
            </a:r>
            <a:r>
              <a:rPr lang="en-US" dirty="0"/>
              <a:t>, </a:t>
            </a:r>
            <a:r>
              <a:rPr lang="en-US" dirty="0" err="1"/>
              <a:t>cezanın</a:t>
            </a:r>
            <a:r>
              <a:rPr lang="en-US" dirty="0"/>
              <a:t> </a:t>
            </a:r>
            <a:r>
              <a:rPr lang="en-US" dirty="0" err="1"/>
              <a:t>bildiriminden</a:t>
            </a:r>
            <a:r>
              <a:rPr lang="en-US" dirty="0"/>
              <a:t> </a:t>
            </a:r>
            <a:r>
              <a:rPr lang="en-US" dirty="0" err="1"/>
              <a:t>sonra</a:t>
            </a:r>
            <a:r>
              <a:rPr lang="en-US" dirty="0"/>
              <a:t> </a:t>
            </a:r>
            <a:r>
              <a:rPr lang="en-US" dirty="0" err="1"/>
              <a:t>ve</a:t>
            </a:r>
            <a:r>
              <a:rPr lang="en-US" dirty="0"/>
              <a:t> </a:t>
            </a:r>
            <a:r>
              <a:rPr lang="en-US" dirty="0" err="1"/>
              <a:t>disiplin</a:t>
            </a:r>
            <a:r>
              <a:rPr lang="en-US" dirty="0"/>
              <a:t> </a:t>
            </a:r>
            <a:r>
              <a:rPr lang="en-US" dirty="0" err="1"/>
              <a:t>ceza</a:t>
            </a:r>
            <a:r>
              <a:rPr lang="en-US" dirty="0"/>
              <a:t> </a:t>
            </a:r>
            <a:r>
              <a:rPr lang="en-US" dirty="0" err="1"/>
              <a:t>zamanaşımı</a:t>
            </a:r>
            <a:r>
              <a:rPr lang="en-US" dirty="0"/>
              <a:t> </a:t>
            </a:r>
            <a:r>
              <a:rPr lang="en-US" dirty="0" err="1"/>
              <a:t>süresi</a:t>
            </a:r>
            <a:r>
              <a:rPr lang="en-US" dirty="0"/>
              <a:t> </a:t>
            </a:r>
            <a:r>
              <a:rPr lang="en-US" dirty="0" err="1"/>
              <a:t>içerisinde</a:t>
            </a:r>
            <a:r>
              <a:rPr lang="en-US" dirty="0"/>
              <a:t> </a:t>
            </a:r>
            <a:r>
              <a:rPr lang="en-US" dirty="0" err="1"/>
              <a:t>tekerrüründe</a:t>
            </a:r>
            <a:r>
              <a:rPr lang="en-US" dirty="0"/>
              <a:t> </a:t>
            </a:r>
            <a:r>
              <a:rPr lang="en-US" dirty="0" err="1"/>
              <a:t>bir</a:t>
            </a:r>
            <a:r>
              <a:rPr lang="en-US" dirty="0"/>
              <a:t> </a:t>
            </a:r>
            <a:r>
              <a:rPr lang="en-US" dirty="0" err="1"/>
              <a:t>derece</a:t>
            </a:r>
            <a:r>
              <a:rPr lang="en-US" dirty="0"/>
              <a:t> </a:t>
            </a:r>
            <a:r>
              <a:rPr lang="en-US" dirty="0" err="1"/>
              <a:t>ağır</a:t>
            </a:r>
            <a:r>
              <a:rPr lang="en-US" dirty="0"/>
              <a:t> </a:t>
            </a:r>
            <a:r>
              <a:rPr lang="en-US" dirty="0" err="1"/>
              <a:t>ceza</a:t>
            </a:r>
            <a:r>
              <a:rPr lang="en-US" dirty="0"/>
              <a:t> </a:t>
            </a:r>
            <a:r>
              <a:rPr lang="en-US" dirty="0" err="1"/>
              <a:t>uygulanır</a:t>
            </a:r>
            <a:r>
              <a:rPr lang="en-US" dirty="0" smtClean="0"/>
              <a:t>.</a:t>
            </a:r>
            <a:endParaRPr lang="tr-TR" dirty="0"/>
          </a:p>
          <a:p>
            <a:pPr marL="0" indent="0" algn="just">
              <a:buNone/>
            </a:pPr>
            <a:r>
              <a:rPr lang="en-US" dirty="0"/>
              <a:t>b) </a:t>
            </a:r>
            <a:r>
              <a:rPr lang="en-US" dirty="0" err="1"/>
              <a:t>Disiplin</a:t>
            </a:r>
            <a:r>
              <a:rPr lang="en-US" dirty="0"/>
              <a:t> </a:t>
            </a:r>
            <a:r>
              <a:rPr lang="en-US" dirty="0" err="1"/>
              <a:t>suçunun</a:t>
            </a:r>
            <a:r>
              <a:rPr lang="en-US" dirty="0"/>
              <a:t> </a:t>
            </a:r>
            <a:r>
              <a:rPr lang="en-US" dirty="0" err="1"/>
              <a:t>tekerrürü</a:t>
            </a:r>
            <a:r>
              <a:rPr lang="en-US" dirty="0"/>
              <a:t> </a:t>
            </a:r>
            <a:r>
              <a:rPr lang="en-US" dirty="0" err="1"/>
              <a:t>gerekçesiyle</a:t>
            </a:r>
            <a:r>
              <a:rPr lang="en-US" dirty="0"/>
              <a:t> </a:t>
            </a:r>
            <a:r>
              <a:rPr lang="en-US" dirty="0" err="1"/>
              <a:t>yükseköğretim</a:t>
            </a:r>
            <a:r>
              <a:rPr lang="en-US" dirty="0"/>
              <a:t> </a:t>
            </a:r>
            <a:r>
              <a:rPr lang="en-US" dirty="0" err="1"/>
              <a:t>kurumundan</a:t>
            </a:r>
            <a:r>
              <a:rPr lang="en-US" dirty="0"/>
              <a:t> </a:t>
            </a:r>
            <a:r>
              <a:rPr lang="en-US" dirty="0" err="1"/>
              <a:t>çıkarma</a:t>
            </a:r>
            <a:r>
              <a:rPr lang="en-US" dirty="0"/>
              <a:t> </a:t>
            </a:r>
            <a:r>
              <a:rPr lang="en-US" dirty="0" err="1"/>
              <a:t>cezası</a:t>
            </a:r>
            <a:r>
              <a:rPr lang="en-US" dirty="0"/>
              <a:t> </a:t>
            </a:r>
            <a:r>
              <a:rPr lang="en-US" dirty="0" err="1"/>
              <a:t>verilemez</a:t>
            </a:r>
            <a:r>
              <a:rPr lang="en-US" dirty="0"/>
              <a:t>.</a:t>
            </a:r>
            <a:endParaRPr lang="tr-TR" dirty="0"/>
          </a:p>
          <a:p>
            <a:pPr marL="0" indent="358775" algn="just" defTabSz="457207" fontAlgn="auto">
              <a:spcAft>
                <a:spcPts val="0"/>
              </a:spcAft>
              <a:buClr>
                <a:schemeClr val="accent3"/>
              </a:buClr>
              <a:buFont typeface="Wingdings 2" panose="05020102010507070707" pitchFamily="18" charset="2"/>
              <a:buNone/>
              <a:defRPr/>
            </a:pPr>
            <a:endParaRPr lang="tr-TR" dirty="0"/>
          </a:p>
        </p:txBody>
      </p:sp>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29494"/>
            <a:ext cx="1136073" cy="968303"/>
          </a:xfrm>
          <a:prstGeom prst="rect">
            <a:avLst/>
          </a:prstGeom>
        </p:spPr>
      </p:pic>
    </p:spTree>
    <p:extLst>
      <p:ext uri="{BB962C8B-B14F-4D97-AF65-F5344CB8AC3E}">
        <p14:creationId xmlns:p14="http://schemas.microsoft.com/office/powerpoint/2010/main" val="210828610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76616"/>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a:bodyPr>
          <a:lstStyle/>
          <a:p>
            <a:pPr marL="0" lvl="0" indent="0" algn="just">
              <a:buNone/>
            </a:pPr>
            <a:endParaRPr lang="tr-TR" b="1" dirty="0" smtClean="0"/>
          </a:p>
          <a:p>
            <a:pPr marL="0" lvl="0" indent="0" algn="just">
              <a:buNone/>
            </a:pPr>
            <a:r>
              <a:rPr lang="tr-TR" b="1" dirty="0" smtClean="0">
                <a:solidFill>
                  <a:srgbClr val="FF0000"/>
                </a:solidFill>
              </a:rPr>
              <a:t>ÖNEMLİ NOT:</a:t>
            </a:r>
          </a:p>
          <a:p>
            <a:pPr algn="just">
              <a:buFont typeface="Wingdings" panose="05000000000000000000" pitchFamily="2" charset="2"/>
              <a:buChar char="ü"/>
            </a:pPr>
            <a:r>
              <a:rPr lang="tr-TR" dirty="0" smtClean="0"/>
              <a:t>Tekerrür </a:t>
            </a:r>
            <a:r>
              <a:rPr lang="tr-TR" dirty="0"/>
              <a:t>olması için yapılan eylemlerin aynı olması gerekir. </a:t>
            </a:r>
            <a:endParaRPr lang="tr-TR" dirty="0" smtClean="0"/>
          </a:p>
          <a:p>
            <a:pPr algn="just">
              <a:buFont typeface="Wingdings" panose="05000000000000000000" pitchFamily="2" charset="2"/>
              <a:buChar char="ü"/>
            </a:pPr>
            <a:r>
              <a:rPr lang="tr-TR" dirty="0" smtClean="0"/>
              <a:t>Tekerrür </a:t>
            </a:r>
            <a:r>
              <a:rPr lang="tr-TR" dirty="0"/>
              <a:t>değerlendirilirken eylemin karşılığı olan asıl ceza esas alınmalı, iyi hal nedeniyle uygulanan bir alt ceza esas alınmamalıdır. Temel cezanın bir derece ağırı verilir. </a:t>
            </a:r>
          </a:p>
          <a:p>
            <a:pPr lvl="0" algn="just">
              <a:buFont typeface="Wingdings" panose="05000000000000000000" pitchFamily="2" charset="2"/>
              <a:buChar char="ü"/>
            </a:pPr>
            <a:r>
              <a:rPr lang="tr-TR" dirty="0"/>
              <a:t>Tekerrür uygulaması takdire bağlı değildir, şartları varsa uygulanması zorunludur.</a:t>
            </a:r>
          </a:p>
          <a:p>
            <a:pPr marL="0" indent="0" algn="just">
              <a:buNone/>
            </a:pPr>
            <a:endParaRPr lang="tr-TR" dirty="0"/>
          </a:p>
          <a:p>
            <a:pPr marL="0" indent="358775" algn="just" defTabSz="457207" fontAlgn="auto">
              <a:spcAft>
                <a:spcPts val="0"/>
              </a:spcAft>
              <a:buClr>
                <a:schemeClr val="accent3"/>
              </a:buClr>
              <a:buFont typeface="Wingdings 2" panose="05020102010507070707" pitchFamily="18" charset="2"/>
              <a:buNone/>
              <a:defRPr/>
            </a:pPr>
            <a:endParaRPr lang="tr-TR" dirty="0"/>
          </a:p>
        </p:txBody>
      </p:sp>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71750"/>
          </a:xfrm>
          <a:prstGeom prst="rect">
            <a:avLst/>
          </a:prstGeom>
        </p:spPr>
      </p:pic>
      <p:pic>
        <p:nvPicPr>
          <p:cNvPr id="6" name="image2.png"/>
          <p:cNvPicPr/>
          <p:nvPr/>
        </p:nvPicPr>
        <p:blipFill>
          <a:blip r:embed="rId3" cstate="print"/>
          <a:stretch>
            <a:fillRect/>
          </a:stretch>
        </p:blipFill>
        <p:spPr>
          <a:xfrm>
            <a:off x="10217726" y="260150"/>
            <a:ext cx="1136073" cy="968303"/>
          </a:xfrm>
          <a:prstGeom prst="rect">
            <a:avLst/>
          </a:prstGeom>
        </p:spPr>
      </p:pic>
    </p:spTree>
    <p:extLst>
      <p:ext uri="{BB962C8B-B14F-4D97-AF65-F5344CB8AC3E}">
        <p14:creationId xmlns:p14="http://schemas.microsoft.com/office/powerpoint/2010/main" val="42165783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596" cy="945960"/>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i="1" dirty="0"/>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197" y="1330037"/>
            <a:ext cx="10515599" cy="5112428"/>
          </a:xfrm>
        </p:spPr>
        <p:txBody>
          <a:bodyPr>
            <a:normAutofit fontScale="92500" lnSpcReduction="20000"/>
          </a:bodyPr>
          <a:lstStyle/>
          <a:p>
            <a:pPr marL="0" indent="0" algn="just">
              <a:lnSpc>
                <a:spcPct val="100000"/>
              </a:lnSpc>
              <a:buNone/>
            </a:pPr>
            <a:r>
              <a:rPr lang="tr-TR" sz="2000" dirty="0"/>
              <a:t>	</a:t>
            </a:r>
            <a:r>
              <a:rPr lang="en-US" sz="3000" b="1" dirty="0"/>
              <a:t>(3) </a:t>
            </a:r>
            <a:r>
              <a:rPr lang="en-US" sz="3000" b="1" dirty="0" err="1"/>
              <a:t>Disiplin</a:t>
            </a:r>
            <a:r>
              <a:rPr lang="en-US" sz="3000" b="1" dirty="0"/>
              <a:t> </a:t>
            </a:r>
            <a:r>
              <a:rPr lang="en-US" sz="3000" b="1" dirty="0" err="1"/>
              <a:t>amirleri</a:t>
            </a:r>
            <a:r>
              <a:rPr lang="en-US" sz="3000" b="1" dirty="0"/>
              <a:t>:</a:t>
            </a:r>
            <a:endParaRPr lang="tr-TR" sz="3000" b="1" dirty="0"/>
          </a:p>
          <a:p>
            <a:pPr marL="0" indent="0" algn="just">
              <a:lnSpc>
                <a:spcPct val="100000"/>
              </a:lnSpc>
              <a:buNone/>
            </a:pPr>
            <a:r>
              <a:rPr lang="en-US" dirty="0"/>
              <a:t>a) </a:t>
            </a:r>
            <a:r>
              <a:rPr lang="en-US" dirty="0" err="1"/>
              <a:t>Bir</a:t>
            </a:r>
            <a:r>
              <a:rPr lang="en-US" dirty="0"/>
              <a:t> </a:t>
            </a:r>
            <a:r>
              <a:rPr lang="en-US" dirty="0" err="1"/>
              <a:t>fakülte</a:t>
            </a:r>
            <a:r>
              <a:rPr lang="en-US" dirty="0"/>
              <a:t>, </a:t>
            </a:r>
            <a:r>
              <a:rPr lang="en-US" dirty="0" err="1"/>
              <a:t>enstitü</a:t>
            </a:r>
            <a:r>
              <a:rPr lang="en-US" dirty="0"/>
              <a:t>, </a:t>
            </a:r>
            <a:r>
              <a:rPr lang="en-US" dirty="0" err="1"/>
              <a:t>konservatuvar</a:t>
            </a:r>
            <a:r>
              <a:rPr lang="en-US" dirty="0"/>
              <a:t>, </a:t>
            </a:r>
            <a:r>
              <a:rPr lang="en-US" dirty="0" err="1"/>
              <a:t>yüksekokul</a:t>
            </a:r>
            <a:r>
              <a:rPr lang="en-US" dirty="0"/>
              <a:t> </a:t>
            </a:r>
            <a:r>
              <a:rPr lang="en-US" dirty="0" err="1"/>
              <a:t>veya</a:t>
            </a:r>
            <a:r>
              <a:rPr lang="en-US" dirty="0"/>
              <a:t> </a:t>
            </a:r>
            <a:r>
              <a:rPr lang="en-US" dirty="0" err="1"/>
              <a:t>meslek</a:t>
            </a:r>
            <a:r>
              <a:rPr lang="en-US" dirty="0"/>
              <a:t> </a:t>
            </a:r>
            <a:r>
              <a:rPr lang="en-US" dirty="0" err="1"/>
              <a:t>yüksekokulu</a:t>
            </a:r>
            <a:r>
              <a:rPr lang="en-US" dirty="0"/>
              <a:t> </a:t>
            </a:r>
            <a:r>
              <a:rPr lang="en-US" dirty="0" err="1"/>
              <a:t>içinde</a:t>
            </a:r>
            <a:r>
              <a:rPr lang="en-US" dirty="0"/>
              <a:t> </a:t>
            </a:r>
            <a:r>
              <a:rPr lang="en-US" dirty="0" err="1"/>
              <a:t>öğrencilerin</a:t>
            </a:r>
            <a:r>
              <a:rPr lang="en-US" dirty="0"/>
              <a:t> </a:t>
            </a:r>
            <a:r>
              <a:rPr lang="en-US" dirty="0" err="1"/>
              <a:t>işlemiş</a:t>
            </a:r>
            <a:r>
              <a:rPr lang="en-US" dirty="0"/>
              <a:t> </a:t>
            </a:r>
            <a:r>
              <a:rPr lang="en-US" dirty="0" err="1"/>
              <a:t>oldukları</a:t>
            </a:r>
            <a:r>
              <a:rPr lang="en-US" dirty="0"/>
              <a:t> </a:t>
            </a:r>
            <a:r>
              <a:rPr lang="en-US" dirty="0" err="1"/>
              <a:t>disiplin</a:t>
            </a:r>
            <a:r>
              <a:rPr lang="en-US" dirty="0"/>
              <a:t> </a:t>
            </a:r>
            <a:r>
              <a:rPr lang="en-US" dirty="0" err="1"/>
              <a:t>suçlarından</a:t>
            </a:r>
            <a:r>
              <a:rPr lang="en-US" dirty="0"/>
              <a:t> </a:t>
            </a:r>
            <a:r>
              <a:rPr lang="en-US" dirty="0" err="1"/>
              <a:t>dolayı</a:t>
            </a:r>
            <a:r>
              <a:rPr lang="en-US" dirty="0"/>
              <a:t> </a:t>
            </a:r>
            <a:r>
              <a:rPr lang="en-US" dirty="0" err="1"/>
              <a:t>soruşturma</a:t>
            </a:r>
            <a:r>
              <a:rPr lang="en-US" dirty="0"/>
              <a:t> </a:t>
            </a:r>
            <a:r>
              <a:rPr lang="en-US" dirty="0" err="1"/>
              <a:t>açmaya</a:t>
            </a:r>
            <a:r>
              <a:rPr lang="en-US" dirty="0"/>
              <a:t> </a:t>
            </a:r>
            <a:r>
              <a:rPr lang="en-US" dirty="0" err="1"/>
              <a:t>ilgili</a:t>
            </a:r>
            <a:r>
              <a:rPr lang="en-US" dirty="0"/>
              <a:t> </a:t>
            </a:r>
            <a:r>
              <a:rPr lang="en-US" dirty="0" err="1"/>
              <a:t>fakülte</a:t>
            </a:r>
            <a:r>
              <a:rPr lang="en-US" dirty="0"/>
              <a:t> </a:t>
            </a:r>
            <a:r>
              <a:rPr lang="en-US" dirty="0" err="1"/>
              <a:t>dekanı</a:t>
            </a:r>
            <a:r>
              <a:rPr lang="en-US" dirty="0"/>
              <a:t>, </a:t>
            </a:r>
            <a:r>
              <a:rPr lang="en-US" dirty="0" err="1"/>
              <a:t>enstitü</a:t>
            </a:r>
            <a:r>
              <a:rPr lang="en-US" dirty="0"/>
              <a:t>, </a:t>
            </a:r>
            <a:r>
              <a:rPr lang="en-US" dirty="0" err="1"/>
              <a:t>konservatuvar</a:t>
            </a:r>
            <a:r>
              <a:rPr lang="en-US" dirty="0"/>
              <a:t>, </a:t>
            </a:r>
            <a:r>
              <a:rPr lang="en-US" dirty="0" err="1"/>
              <a:t>yüksekokul</a:t>
            </a:r>
            <a:r>
              <a:rPr lang="en-US" dirty="0"/>
              <a:t> </a:t>
            </a:r>
            <a:r>
              <a:rPr lang="en-US" dirty="0" err="1"/>
              <a:t>veya</a:t>
            </a:r>
            <a:r>
              <a:rPr lang="en-US" dirty="0"/>
              <a:t> </a:t>
            </a:r>
            <a:r>
              <a:rPr lang="en-US" dirty="0" err="1"/>
              <a:t>meslek</a:t>
            </a:r>
            <a:r>
              <a:rPr lang="en-US" dirty="0"/>
              <a:t> </a:t>
            </a:r>
            <a:r>
              <a:rPr lang="en-US" dirty="0" err="1"/>
              <a:t>yüksekokulu</a:t>
            </a:r>
            <a:r>
              <a:rPr lang="en-US" dirty="0"/>
              <a:t> </a:t>
            </a:r>
            <a:r>
              <a:rPr lang="en-US" dirty="0" err="1"/>
              <a:t>müdürü</a:t>
            </a:r>
            <a:r>
              <a:rPr lang="en-US" dirty="0"/>
              <a:t> </a:t>
            </a:r>
            <a:r>
              <a:rPr lang="en-US" dirty="0" err="1"/>
              <a:t>yetkilidir</a:t>
            </a:r>
            <a:r>
              <a:rPr lang="en-US" dirty="0"/>
              <a:t>.</a:t>
            </a:r>
            <a:endParaRPr lang="tr-TR" dirty="0"/>
          </a:p>
          <a:p>
            <a:pPr marL="0" indent="0" algn="just">
              <a:lnSpc>
                <a:spcPct val="100000"/>
              </a:lnSpc>
              <a:buNone/>
            </a:pPr>
            <a:r>
              <a:rPr lang="en-US" dirty="0"/>
              <a:t>b) Bu </a:t>
            </a:r>
            <a:r>
              <a:rPr lang="en-US" dirty="0" err="1"/>
              <a:t>fıkranın</a:t>
            </a:r>
            <a:r>
              <a:rPr lang="en-US" dirty="0"/>
              <a:t> (a) </a:t>
            </a:r>
            <a:r>
              <a:rPr lang="en-US" dirty="0" err="1"/>
              <a:t>bendi</a:t>
            </a:r>
            <a:r>
              <a:rPr lang="en-US" dirty="0"/>
              <a:t> </a:t>
            </a:r>
            <a:r>
              <a:rPr lang="en-US" dirty="0" err="1"/>
              <a:t>hükmü</a:t>
            </a:r>
            <a:r>
              <a:rPr lang="en-US" dirty="0"/>
              <a:t> </a:t>
            </a:r>
            <a:r>
              <a:rPr lang="en-US" dirty="0" err="1"/>
              <a:t>hariç</a:t>
            </a:r>
            <a:r>
              <a:rPr lang="en-US" dirty="0"/>
              <a:t> </a:t>
            </a:r>
            <a:r>
              <a:rPr lang="en-US" dirty="0" err="1"/>
              <a:t>olmak</a:t>
            </a:r>
            <a:r>
              <a:rPr lang="en-US" dirty="0"/>
              <a:t> </a:t>
            </a:r>
            <a:r>
              <a:rPr lang="en-US" dirty="0" err="1"/>
              <a:t>üzere</a:t>
            </a:r>
            <a:r>
              <a:rPr lang="en-US" dirty="0"/>
              <a:t>, </a:t>
            </a:r>
            <a:r>
              <a:rPr lang="en-US" dirty="0" err="1"/>
              <a:t>yükseköğretim</a:t>
            </a:r>
            <a:r>
              <a:rPr lang="en-US" dirty="0"/>
              <a:t> </a:t>
            </a:r>
            <a:r>
              <a:rPr lang="en-US" dirty="0" err="1"/>
              <a:t>kurumları</a:t>
            </a:r>
            <a:r>
              <a:rPr lang="en-US" dirty="0"/>
              <a:t> </a:t>
            </a:r>
            <a:r>
              <a:rPr lang="en-US" dirty="0" err="1"/>
              <a:t>içinde</a:t>
            </a:r>
            <a:r>
              <a:rPr lang="en-US" dirty="0"/>
              <a:t> </a:t>
            </a:r>
            <a:r>
              <a:rPr lang="en-US" dirty="0" err="1"/>
              <a:t>veya</a:t>
            </a:r>
            <a:r>
              <a:rPr lang="en-US" dirty="0"/>
              <a:t> </a:t>
            </a:r>
            <a:r>
              <a:rPr lang="en-US" dirty="0" err="1"/>
              <a:t>dışında</a:t>
            </a:r>
            <a:r>
              <a:rPr lang="en-US" dirty="0"/>
              <a:t>, </a:t>
            </a:r>
            <a:r>
              <a:rPr lang="en-US" dirty="0" err="1"/>
              <a:t>müşterek</a:t>
            </a:r>
            <a:r>
              <a:rPr lang="en-US" dirty="0"/>
              <a:t> </a:t>
            </a:r>
            <a:r>
              <a:rPr lang="en-US" dirty="0" err="1"/>
              <a:t>alan</a:t>
            </a:r>
            <a:r>
              <a:rPr lang="en-US" dirty="0"/>
              <a:t> </a:t>
            </a:r>
            <a:r>
              <a:rPr lang="en-US" dirty="0" err="1"/>
              <a:t>ya</a:t>
            </a:r>
            <a:r>
              <a:rPr lang="en-US" dirty="0"/>
              <a:t> da </a:t>
            </a:r>
            <a:r>
              <a:rPr lang="en-US" dirty="0" err="1"/>
              <a:t>mekânlarda</a:t>
            </a:r>
            <a:r>
              <a:rPr lang="en-US" dirty="0"/>
              <a:t> </a:t>
            </a:r>
            <a:r>
              <a:rPr lang="en-US" dirty="0" err="1"/>
              <a:t>işlenen</a:t>
            </a:r>
            <a:r>
              <a:rPr lang="en-US" dirty="0"/>
              <a:t> </a:t>
            </a:r>
            <a:r>
              <a:rPr lang="en-US" dirty="0" err="1"/>
              <a:t>disiplin</a:t>
            </a:r>
            <a:r>
              <a:rPr lang="en-US" dirty="0"/>
              <a:t> </a:t>
            </a:r>
            <a:r>
              <a:rPr lang="en-US" dirty="0" err="1"/>
              <a:t>suçları</a:t>
            </a:r>
            <a:r>
              <a:rPr lang="en-US" dirty="0"/>
              <a:t>, </a:t>
            </a:r>
            <a:r>
              <a:rPr lang="en-US" dirty="0" err="1"/>
              <a:t>öğrencilerin</a:t>
            </a:r>
            <a:r>
              <a:rPr lang="en-US" dirty="0"/>
              <a:t> </a:t>
            </a:r>
            <a:r>
              <a:rPr lang="en-US" dirty="0" err="1"/>
              <a:t>toplu</a:t>
            </a:r>
            <a:r>
              <a:rPr lang="en-US" dirty="0"/>
              <a:t> </a:t>
            </a:r>
            <a:r>
              <a:rPr lang="en-US" dirty="0" err="1"/>
              <a:t>olarak</a:t>
            </a:r>
            <a:r>
              <a:rPr lang="en-US" dirty="0"/>
              <a:t> </a:t>
            </a:r>
            <a:r>
              <a:rPr lang="en-US" dirty="0" err="1"/>
              <a:t>işledikleri</a:t>
            </a:r>
            <a:r>
              <a:rPr lang="en-US" dirty="0"/>
              <a:t> </a:t>
            </a:r>
            <a:r>
              <a:rPr lang="en-US" dirty="0" err="1"/>
              <a:t>disiplin</a:t>
            </a:r>
            <a:r>
              <a:rPr lang="en-US" dirty="0"/>
              <a:t> </a:t>
            </a:r>
            <a:r>
              <a:rPr lang="en-US" dirty="0" err="1"/>
              <a:t>suçları</a:t>
            </a:r>
            <a:r>
              <a:rPr lang="en-US" dirty="0"/>
              <a:t> </a:t>
            </a:r>
            <a:r>
              <a:rPr lang="en-US" dirty="0" err="1"/>
              <a:t>ile</a:t>
            </a:r>
            <a:r>
              <a:rPr lang="en-US" dirty="0"/>
              <a:t> </a:t>
            </a:r>
            <a:r>
              <a:rPr lang="en-US" dirty="0" err="1"/>
              <a:t>birden</a:t>
            </a:r>
            <a:r>
              <a:rPr lang="en-US" dirty="0"/>
              <a:t> </a:t>
            </a:r>
            <a:r>
              <a:rPr lang="en-US" dirty="0" err="1"/>
              <a:t>çok</a:t>
            </a:r>
            <a:r>
              <a:rPr lang="en-US" dirty="0"/>
              <a:t> </a:t>
            </a:r>
            <a:r>
              <a:rPr lang="en-US" dirty="0" err="1"/>
              <a:t>fakülte</a:t>
            </a:r>
            <a:r>
              <a:rPr lang="en-US" dirty="0"/>
              <a:t>, </a:t>
            </a:r>
            <a:r>
              <a:rPr lang="en-US" dirty="0" err="1"/>
              <a:t>enstitü</a:t>
            </a:r>
            <a:r>
              <a:rPr lang="en-US" dirty="0"/>
              <a:t>, </a:t>
            </a:r>
            <a:r>
              <a:rPr lang="en-US" dirty="0" err="1"/>
              <a:t>konservatuvar</a:t>
            </a:r>
            <a:r>
              <a:rPr lang="en-US" dirty="0"/>
              <a:t>, </a:t>
            </a:r>
            <a:r>
              <a:rPr lang="en-US" dirty="0" err="1"/>
              <a:t>yüksekokul</a:t>
            </a:r>
            <a:r>
              <a:rPr lang="en-US" dirty="0"/>
              <a:t> </a:t>
            </a:r>
            <a:r>
              <a:rPr lang="en-US" dirty="0" err="1"/>
              <a:t>veya</a:t>
            </a:r>
            <a:r>
              <a:rPr lang="en-US" dirty="0"/>
              <a:t> </a:t>
            </a:r>
            <a:r>
              <a:rPr lang="en-US" dirty="0" err="1"/>
              <a:t>meslek</a:t>
            </a:r>
            <a:r>
              <a:rPr lang="en-US" dirty="0"/>
              <a:t> </a:t>
            </a:r>
            <a:r>
              <a:rPr lang="en-US" dirty="0" err="1"/>
              <a:t>yüksekokulu</a:t>
            </a:r>
            <a:r>
              <a:rPr lang="en-US" dirty="0"/>
              <a:t> </a:t>
            </a:r>
            <a:r>
              <a:rPr lang="en-US" dirty="0" err="1"/>
              <a:t>öğrencilerinin</a:t>
            </a:r>
            <a:r>
              <a:rPr lang="en-US" dirty="0"/>
              <a:t> </a:t>
            </a:r>
            <a:r>
              <a:rPr lang="en-US" dirty="0" err="1"/>
              <a:t>birlikte</a:t>
            </a:r>
            <a:r>
              <a:rPr lang="en-US" dirty="0"/>
              <a:t> </a:t>
            </a:r>
            <a:r>
              <a:rPr lang="en-US" dirty="0" err="1"/>
              <a:t>işledikleri</a:t>
            </a:r>
            <a:r>
              <a:rPr lang="en-US" dirty="0"/>
              <a:t> </a:t>
            </a:r>
            <a:r>
              <a:rPr lang="en-US" dirty="0" err="1"/>
              <a:t>disiplin</a:t>
            </a:r>
            <a:r>
              <a:rPr lang="en-US" dirty="0"/>
              <a:t> </a:t>
            </a:r>
            <a:r>
              <a:rPr lang="en-US" dirty="0" err="1"/>
              <a:t>suçlarında</a:t>
            </a:r>
            <a:r>
              <a:rPr lang="en-US" dirty="0"/>
              <a:t>, </a:t>
            </a:r>
            <a:r>
              <a:rPr lang="en-US" dirty="0" err="1"/>
              <a:t>soruşturma</a:t>
            </a:r>
            <a:r>
              <a:rPr lang="en-US" dirty="0"/>
              <a:t> </a:t>
            </a:r>
            <a:r>
              <a:rPr lang="en-US" dirty="0" err="1"/>
              <a:t>açmaya</a:t>
            </a:r>
            <a:r>
              <a:rPr lang="en-US" dirty="0"/>
              <a:t> </a:t>
            </a:r>
            <a:r>
              <a:rPr lang="en-US" dirty="0" err="1"/>
              <a:t>rektör</a:t>
            </a:r>
            <a:r>
              <a:rPr lang="en-US" dirty="0"/>
              <a:t> </a:t>
            </a:r>
            <a:r>
              <a:rPr lang="en-US" dirty="0" err="1"/>
              <a:t>yetkilidir</a:t>
            </a:r>
            <a:r>
              <a:rPr lang="en-US" dirty="0"/>
              <a:t>.</a:t>
            </a:r>
            <a:endParaRPr lang="tr-TR" dirty="0"/>
          </a:p>
          <a:p>
            <a:pPr marL="0" indent="0" algn="just">
              <a:lnSpc>
                <a:spcPct val="100000"/>
              </a:lnSpc>
              <a:buNone/>
            </a:pPr>
            <a:r>
              <a:rPr lang="en-US" dirty="0"/>
              <a:t>c) </a:t>
            </a:r>
            <a:r>
              <a:rPr lang="en-US" dirty="0" err="1"/>
              <a:t>Soruşturma</a:t>
            </a:r>
            <a:r>
              <a:rPr lang="en-US" dirty="0"/>
              <a:t>, </a:t>
            </a:r>
            <a:r>
              <a:rPr lang="en-US" dirty="0" err="1"/>
              <a:t>yetkili</a:t>
            </a:r>
            <a:r>
              <a:rPr lang="en-US" dirty="0"/>
              <a:t> </a:t>
            </a:r>
            <a:r>
              <a:rPr lang="en-US" dirty="0" err="1"/>
              <a:t>disiplin</a:t>
            </a:r>
            <a:r>
              <a:rPr lang="en-US" dirty="0"/>
              <a:t> </a:t>
            </a:r>
            <a:r>
              <a:rPr lang="en-US" dirty="0" err="1"/>
              <a:t>amirinin</a:t>
            </a:r>
            <a:r>
              <a:rPr lang="en-US" dirty="0"/>
              <a:t> </a:t>
            </a:r>
            <a:r>
              <a:rPr lang="en-US" dirty="0" err="1"/>
              <a:t>belirleyeceği</a:t>
            </a:r>
            <a:r>
              <a:rPr lang="en-US" dirty="0"/>
              <a:t> </a:t>
            </a:r>
            <a:r>
              <a:rPr lang="en-US" dirty="0" err="1"/>
              <a:t>soruşturmacı</a:t>
            </a:r>
            <a:r>
              <a:rPr lang="en-US" dirty="0"/>
              <a:t> </a:t>
            </a:r>
            <a:r>
              <a:rPr lang="en-US" dirty="0" err="1"/>
              <a:t>veya</a:t>
            </a:r>
            <a:r>
              <a:rPr lang="en-US" dirty="0"/>
              <a:t> </a:t>
            </a:r>
            <a:r>
              <a:rPr lang="en-US" dirty="0" err="1"/>
              <a:t>soruşturmacılar</a:t>
            </a:r>
            <a:r>
              <a:rPr lang="en-US" dirty="0"/>
              <a:t> </a:t>
            </a:r>
            <a:r>
              <a:rPr lang="en-US" dirty="0" err="1"/>
              <a:t>eliyle</a:t>
            </a:r>
            <a:r>
              <a:rPr lang="en-US" dirty="0"/>
              <a:t> </a:t>
            </a:r>
            <a:r>
              <a:rPr lang="en-US" dirty="0" err="1"/>
              <a:t>yürütülür</a:t>
            </a:r>
            <a:r>
              <a:rPr lang="en-US" dirty="0"/>
              <a:t>. </a:t>
            </a:r>
            <a:r>
              <a:rPr lang="en-US" dirty="0" err="1"/>
              <a:t>Disiplin</a:t>
            </a:r>
            <a:r>
              <a:rPr lang="en-US" dirty="0"/>
              <a:t> </a:t>
            </a:r>
            <a:r>
              <a:rPr lang="en-US" dirty="0" err="1"/>
              <a:t>amiri</a:t>
            </a:r>
            <a:r>
              <a:rPr lang="en-US" dirty="0"/>
              <a:t> </a:t>
            </a:r>
            <a:r>
              <a:rPr lang="en-US" dirty="0" err="1"/>
              <a:t>gerekli</a:t>
            </a:r>
            <a:r>
              <a:rPr lang="en-US" dirty="0"/>
              <a:t> </a:t>
            </a:r>
            <a:r>
              <a:rPr lang="en-US" dirty="0" err="1"/>
              <a:t>gördüğü</a:t>
            </a:r>
            <a:r>
              <a:rPr lang="en-US" dirty="0"/>
              <a:t> </a:t>
            </a:r>
            <a:r>
              <a:rPr lang="en-US" dirty="0" err="1"/>
              <a:t>takdirde</a:t>
            </a:r>
            <a:r>
              <a:rPr lang="en-US" dirty="0"/>
              <a:t> </a:t>
            </a:r>
            <a:r>
              <a:rPr lang="en-US" dirty="0" err="1"/>
              <a:t>başka</a:t>
            </a:r>
            <a:r>
              <a:rPr lang="en-US" dirty="0"/>
              <a:t> </a:t>
            </a:r>
            <a:r>
              <a:rPr lang="en-US" dirty="0" err="1"/>
              <a:t>bir</a:t>
            </a:r>
            <a:r>
              <a:rPr lang="en-US" dirty="0"/>
              <a:t> </a:t>
            </a:r>
            <a:r>
              <a:rPr lang="en-US" dirty="0" err="1"/>
              <a:t>yükseköğretim</a:t>
            </a:r>
            <a:r>
              <a:rPr lang="en-US" dirty="0"/>
              <a:t> </a:t>
            </a:r>
            <a:r>
              <a:rPr lang="en-US" dirty="0" err="1"/>
              <a:t>kurumundan</a:t>
            </a:r>
            <a:r>
              <a:rPr lang="en-US" dirty="0"/>
              <a:t> </a:t>
            </a:r>
            <a:r>
              <a:rPr lang="en-US" dirty="0" err="1"/>
              <a:t>soruşturmacı</a:t>
            </a:r>
            <a:r>
              <a:rPr lang="en-US" dirty="0"/>
              <a:t> </a:t>
            </a:r>
            <a:r>
              <a:rPr lang="en-US" dirty="0" err="1"/>
              <a:t>görevlendirilmesini</a:t>
            </a:r>
            <a:r>
              <a:rPr lang="en-US" dirty="0"/>
              <a:t> de </a:t>
            </a:r>
            <a:r>
              <a:rPr lang="en-US" dirty="0" err="1"/>
              <a:t>talep</a:t>
            </a:r>
            <a:r>
              <a:rPr lang="en-US" dirty="0"/>
              <a:t> </a:t>
            </a:r>
            <a:r>
              <a:rPr lang="en-US" dirty="0" err="1"/>
              <a:t>edebilir</a:t>
            </a:r>
            <a:r>
              <a:rPr lang="en-US" dirty="0"/>
              <a:t>.</a:t>
            </a:r>
            <a:endParaRPr lang="tr-TR" dirty="0"/>
          </a:p>
        </p:txBody>
      </p:sp>
      <p:pic>
        <p:nvPicPr>
          <p:cNvPr id="6" name="Resim 5">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8" name="image2.png"/>
          <p:cNvPicPr/>
          <p:nvPr/>
        </p:nvPicPr>
        <p:blipFill>
          <a:blip r:embed="rId3" cstate="print"/>
          <a:stretch>
            <a:fillRect/>
          </a:stretch>
        </p:blipFill>
        <p:spPr>
          <a:xfrm>
            <a:off x="10217723" y="229494"/>
            <a:ext cx="1136073" cy="968303"/>
          </a:xfrm>
          <a:prstGeom prst="rect">
            <a:avLst/>
          </a:prstGeom>
        </p:spPr>
      </p:pic>
    </p:spTree>
    <p:extLst>
      <p:ext uri="{BB962C8B-B14F-4D97-AF65-F5344CB8AC3E}">
        <p14:creationId xmlns:p14="http://schemas.microsoft.com/office/powerpoint/2010/main" val="411459306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15306"/>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Autofit/>
          </a:bodyPr>
          <a:lstStyle/>
          <a:p>
            <a:pPr marL="0" indent="0" algn="just">
              <a:buNone/>
            </a:pPr>
            <a:r>
              <a:rPr lang="tr-TR" sz="1500" b="1" dirty="0"/>
              <a:t>	</a:t>
            </a:r>
            <a:endParaRPr lang="tr-TR" sz="1500" b="1" dirty="0" smtClean="0"/>
          </a:p>
          <a:p>
            <a:pPr marL="0" indent="0" algn="just">
              <a:buNone/>
            </a:pPr>
            <a:r>
              <a:rPr lang="tr-TR" sz="1500" b="1" dirty="0"/>
              <a:t>	</a:t>
            </a:r>
            <a:r>
              <a:rPr lang="en-US" b="1" dirty="0" smtClean="0"/>
              <a:t>(</a:t>
            </a:r>
            <a:r>
              <a:rPr lang="en-US" b="1" dirty="0"/>
              <a:t>4) </a:t>
            </a:r>
            <a:r>
              <a:rPr lang="en-US" b="1" dirty="0" err="1"/>
              <a:t>Soruşturmanın</a:t>
            </a:r>
            <a:r>
              <a:rPr lang="en-US" b="1" dirty="0"/>
              <a:t> </a:t>
            </a:r>
            <a:r>
              <a:rPr lang="en-US" b="1" dirty="0" err="1"/>
              <a:t>süresi</a:t>
            </a:r>
            <a:r>
              <a:rPr lang="en-US" b="1" dirty="0"/>
              <a:t> </a:t>
            </a:r>
            <a:r>
              <a:rPr lang="en-US" b="1" dirty="0" err="1"/>
              <a:t>ve</a:t>
            </a:r>
            <a:r>
              <a:rPr lang="en-US" b="1" dirty="0"/>
              <a:t> </a:t>
            </a:r>
            <a:r>
              <a:rPr lang="en-US" b="1" dirty="0" err="1"/>
              <a:t>zamanaşımı</a:t>
            </a:r>
            <a:r>
              <a:rPr lang="en-US" b="1" dirty="0"/>
              <a:t>:</a:t>
            </a:r>
            <a:endParaRPr lang="tr-TR" b="1" dirty="0"/>
          </a:p>
          <a:p>
            <a:pPr marL="0" indent="0" algn="just">
              <a:buNone/>
            </a:pPr>
            <a:r>
              <a:rPr lang="en-US" dirty="0"/>
              <a:t>a) </a:t>
            </a:r>
            <a:r>
              <a:rPr lang="en-US" dirty="0" err="1"/>
              <a:t>Disiplin</a:t>
            </a:r>
            <a:r>
              <a:rPr lang="en-US" dirty="0"/>
              <a:t> </a:t>
            </a:r>
            <a:r>
              <a:rPr lang="en-US" dirty="0" err="1"/>
              <a:t>soruşturmasına</a:t>
            </a:r>
            <a:r>
              <a:rPr lang="en-US" dirty="0"/>
              <a:t>, </a:t>
            </a:r>
            <a:r>
              <a:rPr lang="en-US" dirty="0" err="1"/>
              <a:t>disipline</a:t>
            </a:r>
            <a:r>
              <a:rPr lang="en-US" dirty="0"/>
              <a:t> </a:t>
            </a:r>
            <a:r>
              <a:rPr lang="en-US" dirty="0" err="1"/>
              <a:t>konu</a:t>
            </a:r>
            <a:r>
              <a:rPr lang="en-US" dirty="0"/>
              <a:t> </a:t>
            </a:r>
            <a:r>
              <a:rPr lang="en-US" dirty="0" err="1"/>
              <a:t>olay</a:t>
            </a:r>
            <a:r>
              <a:rPr lang="en-US" dirty="0"/>
              <a:t> </a:t>
            </a:r>
            <a:r>
              <a:rPr lang="en-US" dirty="0" err="1"/>
              <a:t>öğrenilince</a:t>
            </a:r>
            <a:r>
              <a:rPr lang="en-US" dirty="0"/>
              <a:t> </a:t>
            </a:r>
            <a:r>
              <a:rPr lang="en-US" dirty="0" err="1"/>
              <a:t>derhal</a:t>
            </a:r>
            <a:r>
              <a:rPr lang="en-US" dirty="0"/>
              <a:t> </a:t>
            </a:r>
            <a:r>
              <a:rPr lang="en-US" dirty="0" err="1"/>
              <a:t>başlanılır</a:t>
            </a:r>
            <a:r>
              <a:rPr lang="en-US" dirty="0"/>
              <a:t> </a:t>
            </a:r>
            <a:r>
              <a:rPr lang="en-US" dirty="0" err="1"/>
              <a:t>ve</a:t>
            </a:r>
            <a:r>
              <a:rPr lang="en-US" dirty="0"/>
              <a:t> </a:t>
            </a:r>
            <a:r>
              <a:rPr lang="en-US" dirty="0" err="1"/>
              <a:t>soruşturma</a:t>
            </a:r>
            <a:r>
              <a:rPr lang="en-US" dirty="0"/>
              <a:t> </a:t>
            </a:r>
            <a:r>
              <a:rPr lang="en-US" dirty="0" err="1"/>
              <a:t>en</a:t>
            </a:r>
            <a:r>
              <a:rPr lang="en-US" dirty="0"/>
              <a:t> </a:t>
            </a:r>
            <a:r>
              <a:rPr lang="en-US" dirty="0" err="1"/>
              <a:t>geç</a:t>
            </a:r>
            <a:r>
              <a:rPr lang="en-US" dirty="0"/>
              <a:t> </a:t>
            </a:r>
            <a:r>
              <a:rPr lang="en-US" dirty="0" err="1"/>
              <a:t>otuz</a:t>
            </a:r>
            <a:r>
              <a:rPr lang="en-US" dirty="0"/>
              <a:t> </a:t>
            </a:r>
            <a:r>
              <a:rPr lang="en-US" dirty="0" err="1"/>
              <a:t>gün</a:t>
            </a:r>
            <a:r>
              <a:rPr lang="en-US" dirty="0"/>
              <a:t> </a:t>
            </a:r>
            <a:r>
              <a:rPr lang="en-US" dirty="0" err="1"/>
              <a:t>içinde</a:t>
            </a:r>
            <a:r>
              <a:rPr lang="en-US" dirty="0"/>
              <a:t> </a:t>
            </a:r>
            <a:r>
              <a:rPr lang="en-US" dirty="0" err="1"/>
              <a:t>sonuçlandırılır</a:t>
            </a:r>
            <a:r>
              <a:rPr lang="en-US" dirty="0"/>
              <a:t>. </a:t>
            </a:r>
            <a:r>
              <a:rPr lang="en-US" dirty="0" err="1"/>
              <a:t>Soruşturma</a:t>
            </a:r>
            <a:r>
              <a:rPr lang="en-US" dirty="0"/>
              <a:t> </a:t>
            </a:r>
            <a:r>
              <a:rPr lang="en-US" dirty="0" err="1"/>
              <a:t>bu</a:t>
            </a:r>
            <a:r>
              <a:rPr lang="en-US" dirty="0"/>
              <a:t> </a:t>
            </a:r>
            <a:r>
              <a:rPr lang="en-US" dirty="0" err="1"/>
              <a:t>süre</a:t>
            </a:r>
            <a:r>
              <a:rPr lang="en-US" dirty="0"/>
              <a:t> </a:t>
            </a:r>
            <a:r>
              <a:rPr lang="en-US" dirty="0" err="1"/>
              <a:t>içinde</a:t>
            </a:r>
            <a:r>
              <a:rPr lang="en-US" dirty="0"/>
              <a:t> </a:t>
            </a:r>
            <a:r>
              <a:rPr lang="en-US" dirty="0" err="1"/>
              <a:t>tamamlanamaz</a:t>
            </a:r>
            <a:r>
              <a:rPr lang="en-US" dirty="0"/>
              <a:t> </a:t>
            </a:r>
            <a:r>
              <a:rPr lang="en-US" dirty="0" err="1"/>
              <a:t>ise</a:t>
            </a:r>
            <a:r>
              <a:rPr lang="en-US" dirty="0"/>
              <a:t> </a:t>
            </a:r>
            <a:r>
              <a:rPr lang="en-US" dirty="0" err="1"/>
              <a:t>soruşturmacı</a:t>
            </a:r>
            <a:r>
              <a:rPr lang="en-US" dirty="0"/>
              <a:t> </a:t>
            </a:r>
            <a:r>
              <a:rPr lang="en-US" dirty="0" err="1"/>
              <a:t>gerekçeli</a:t>
            </a:r>
            <a:r>
              <a:rPr lang="en-US" dirty="0"/>
              <a:t> </a:t>
            </a:r>
            <a:r>
              <a:rPr lang="en-US" dirty="0" err="1"/>
              <a:t>olarak</a:t>
            </a:r>
            <a:r>
              <a:rPr lang="en-US" dirty="0"/>
              <a:t> </a:t>
            </a:r>
            <a:r>
              <a:rPr lang="en-US" dirty="0" err="1"/>
              <a:t>ek</a:t>
            </a:r>
            <a:r>
              <a:rPr lang="en-US" dirty="0"/>
              <a:t> </a:t>
            </a:r>
            <a:r>
              <a:rPr lang="en-US" dirty="0" err="1"/>
              <a:t>süre</a:t>
            </a:r>
            <a:r>
              <a:rPr lang="en-US" dirty="0"/>
              <a:t> </a:t>
            </a:r>
            <a:r>
              <a:rPr lang="en-US" dirty="0" err="1"/>
              <a:t>talep</a:t>
            </a:r>
            <a:r>
              <a:rPr lang="en-US" dirty="0"/>
              <a:t> </a:t>
            </a:r>
            <a:r>
              <a:rPr lang="en-US" dirty="0" err="1"/>
              <a:t>edebilir</a:t>
            </a:r>
            <a:r>
              <a:rPr lang="en-US" dirty="0"/>
              <a:t>. </a:t>
            </a:r>
            <a:r>
              <a:rPr lang="en-US" dirty="0" err="1"/>
              <a:t>Disiplin</a:t>
            </a:r>
            <a:r>
              <a:rPr lang="en-US" dirty="0"/>
              <a:t> </a:t>
            </a:r>
            <a:r>
              <a:rPr lang="en-US" dirty="0" err="1"/>
              <a:t>amiri</a:t>
            </a:r>
            <a:r>
              <a:rPr lang="en-US" dirty="0"/>
              <a:t> </a:t>
            </a:r>
            <a:r>
              <a:rPr lang="en-US" dirty="0" err="1"/>
              <a:t>sunulan</a:t>
            </a:r>
            <a:r>
              <a:rPr lang="en-US" dirty="0"/>
              <a:t> </a:t>
            </a:r>
            <a:r>
              <a:rPr lang="en-US" dirty="0" err="1"/>
              <a:t>gerekçeyi</a:t>
            </a:r>
            <a:r>
              <a:rPr lang="en-US" dirty="0"/>
              <a:t> </a:t>
            </a:r>
            <a:r>
              <a:rPr lang="en-US" dirty="0" err="1"/>
              <a:t>ve</a:t>
            </a:r>
            <a:r>
              <a:rPr lang="en-US" dirty="0"/>
              <a:t> </a:t>
            </a:r>
            <a:r>
              <a:rPr lang="en-US" dirty="0" err="1"/>
              <a:t>zamanaşımı</a:t>
            </a:r>
            <a:r>
              <a:rPr lang="en-US" dirty="0"/>
              <a:t> </a:t>
            </a:r>
            <a:r>
              <a:rPr lang="en-US" dirty="0" err="1"/>
              <a:t>sürelerini</a:t>
            </a:r>
            <a:r>
              <a:rPr lang="en-US" dirty="0"/>
              <a:t> </a:t>
            </a:r>
            <a:r>
              <a:rPr lang="en-US" dirty="0" err="1"/>
              <a:t>dikkate</a:t>
            </a:r>
            <a:r>
              <a:rPr lang="en-US" dirty="0"/>
              <a:t> </a:t>
            </a:r>
            <a:r>
              <a:rPr lang="en-US" dirty="0" err="1"/>
              <a:t>alarak</a:t>
            </a:r>
            <a:r>
              <a:rPr lang="en-US" dirty="0"/>
              <a:t> her </a:t>
            </a:r>
            <a:r>
              <a:rPr lang="en-US" dirty="0" err="1"/>
              <a:t>defasında</a:t>
            </a:r>
            <a:r>
              <a:rPr lang="en-US" dirty="0"/>
              <a:t> </a:t>
            </a:r>
            <a:r>
              <a:rPr lang="en-US" dirty="0" err="1"/>
              <a:t>otuz</a:t>
            </a:r>
            <a:r>
              <a:rPr lang="en-US" dirty="0"/>
              <a:t> </a:t>
            </a:r>
            <a:r>
              <a:rPr lang="en-US" dirty="0" err="1"/>
              <a:t>günü</a:t>
            </a:r>
            <a:r>
              <a:rPr lang="en-US" dirty="0"/>
              <a:t> </a:t>
            </a:r>
            <a:r>
              <a:rPr lang="en-US" dirty="0" err="1"/>
              <a:t>geçmemek</a:t>
            </a:r>
            <a:r>
              <a:rPr lang="en-US" dirty="0"/>
              <a:t> </a:t>
            </a:r>
            <a:r>
              <a:rPr lang="en-US" dirty="0" err="1"/>
              <a:t>üzere</a:t>
            </a:r>
            <a:r>
              <a:rPr lang="en-US" dirty="0"/>
              <a:t> </a:t>
            </a:r>
            <a:r>
              <a:rPr lang="en-US" dirty="0" err="1"/>
              <a:t>altmış</a:t>
            </a:r>
            <a:r>
              <a:rPr lang="en-US" dirty="0"/>
              <a:t> </a:t>
            </a:r>
            <a:r>
              <a:rPr lang="en-US" dirty="0" err="1"/>
              <a:t>güne</a:t>
            </a:r>
            <a:r>
              <a:rPr lang="en-US" dirty="0"/>
              <a:t> </a:t>
            </a:r>
            <a:r>
              <a:rPr lang="en-US" dirty="0" err="1"/>
              <a:t>kadar</a:t>
            </a:r>
            <a:r>
              <a:rPr lang="en-US" dirty="0"/>
              <a:t>, </a:t>
            </a:r>
            <a:r>
              <a:rPr lang="en-US" dirty="0" err="1"/>
              <a:t>toplu</a:t>
            </a:r>
            <a:r>
              <a:rPr lang="en-US" dirty="0"/>
              <a:t> </a:t>
            </a:r>
            <a:r>
              <a:rPr lang="en-US" dirty="0" err="1"/>
              <a:t>olarak</a:t>
            </a:r>
            <a:r>
              <a:rPr lang="en-US" dirty="0"/>
              <a:t> </a:t>
            </a:r>
            <a:r>
              <a:rPr lang="en-US" dirty="0" err="1"/>
              <a:t>işlenen</a:t>
            </a:r>
            <a:r>
              <a:rPr lang="en-US" dirty="0"/>
              <a:t> </a:t>
            </a:r>
            <a:r>
              <a:rPr lang="en-US" dirty="0" err="1"/>
              <a:t>suçlarda</a:t>
            </a:r>
            <a:r>
              <a:rPr lang="en-US" dirty="0"/>
              <a:t> </a:t>
            </a:r>
            <a:r>
              <a:rPr lang="en-US" dirty="0" err="1"/>
              <a:t>ise</a:t>
            </a:r>
            <a:r>
              <a:rPr lang="en-US" dirty="0"/>
              <a:t> </a:t>
            </a:r>
            <a:r>
              <a:rPr lang="en-US" dirty="0" err="1"/>
              <a:t>doksan</a:t>
            </a:r>
            <a:r>
              <a:rPr lang="en-US" dirty="0"/>
              <a:t> </a:t>
            </a:r>
            <a:r>
              <a:rPr lang="en-US" dirty="0" err="1"/>
              <a:t>güne</a:t>
            </a:r>
            <a:r>
              <a:rPr lang="en-US" dirty="0"/>
              <a:t> </a:t>
            </a:r>
            <a:r>
              <a:rPr lang="en-US" dirty="0" err="1"/>
              <a:t>kadar</a:t>
            </a:r>
            <a:r>
              <a:rPr lang="en-US" dirty="0"/>
              <a:t> </a:t>
            </a:r>
            <a:r>
              <a:rPr lang="en-US" dirty="0" err="1"/>
              <a:t>ek</a:t>
            </a:r>
            <a:r>
              <a:rPr lang="en-US" dirty="0"/>
              <a:t> </a:t>
            </a:r>
            <a:r>
              <a:rPr lang="en-US" dirty="0" err="1"/>
              <a:t>süre</a:t>
            </a:r>
            <a:r>
              <a:rPr lang="en-US" dirty="0"/>
              <a:t> </a:t>
            </a:r>
            <a:r>
              <a:rPr lang="en-US" dirty="0" err="1"/>
              <a:t>verebilir</a:t>
            </a:r>
            <a:r>
              <a:rPr lang="en-US" dirty="0"/>
              <a:t>.</a:t>
            </a:r>
            <a:endParaRPr lang="tr-TR" dirty="0"/>
          </a:p>
          <a:p>
            <a:pPr marL="0" lvl="0" indent="0" algn="just">
              <a:buNone/>
            </a:pPr>
            <a:r>
              <a:rPr lang="tr-TR" dirty="0"/>
              <a:t>	</a:t>
            </a:r>
          </a:p>
        </p:txBody>
      </p:sp>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198840"/>
            <a:ext cx="1136073" cy="968303"/>
          </a:xfrm>
          <a:prstGeom prst="rect">
            <a:avLst/>
          </a:prstGeom>
        </p:spPr>
      </p:pic>
    </p:spTree>
    <p:extLst>
      <p:ext uri="{BB962C8B-B14F-4D97-AF65-F5344CB8AC3E}">
        <p14:creationId xmlns:p14="http://schemas.microsoft.com/office/powerpoint/2010/main" val="12841534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6"/>
            <a:ext cx="10515600" cy="968304"/>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latin typeface="+mn-lt"/>
            </a:endParaRPr>
          </a:p>
        </p:txBody>
      </p:sp>
      <p:sp>
        <p:nvSpPr>
          <p:cNvPr id="8" name="Metin Yer Tutucusu 7">
            <a:extLst>
              <a:ext uri="{FF2B5EF4-FFF2-40B4-BE49-F238E27FC236}">
                <a16:creationId xmlns:a16="http://schemas.microsoft.com/office/drawing/2014/main" id="{72F7A664-4983-4611-A3E8-C389C5EC8A73}"/>
              </a:ext>
            </a:extLst>
          </p:cNvPr>
          <p:cNvSpPr>
            <a:spLocks noGrp="1"/>
          </p:cNvSpPr>
          <p:nvPr>
            <p:ph type="body" idx="1"/>
          </p:nvPr>
        </p:nvSpPr>
        <p:spPr>
          <a:xfrm>
            <a:off x="831850" y="1551709"/>
            <a:ext cx="10515600" cy="4537941"/>
          </a:xfrm>
        </p:spPr>
        <p:txBody>
          <a:bodyPr>
            <a:normAutofit/>
          </a:bodyPr>
          <a:lstStyle/>
          <a:p>
            <a:endParaRPr lang="tr-TR" b="1" dirty="0"/>
          </a:p>
          <a:p>
            <a:pPr algn="ctr"/>
            <a:endParaRPr lang="tr-TR" b="1" dirty="0" smtClean="0"/>
          </a:p>
          <a:p>
            <a:pPr lvl="0" algn="just"/>
            <a:endParaRPr lang="tr-TR" sz="3000" dirty="0" smtClean="0"/>
          </a:p>
          <a:p>
            <a:pPr lvl="0" algn="ctr"/>
            <a:r>
              <a:rPr lang="tr-TR" sz="3600" b="1" dirty="0" smtClean="0"/>
              <a:t>2547 SAYILI YÜKSEKÖĞRETİM KANUNU </a:t>
            </a:r>
          </a:p>
          <a:p>
            <a:pPr lvl="0" algn="ctr"/>
            <a:r>
              <a:rPr lang="tr-TR" sz="3600" b="1" dirty="0" smtClean="0"/>
              <a:t>MADDE 54 </a:t>
            </a:r>
          </a:p>
          <a:p>
            <a:pPr lvl="0" algn="ctr"/>
            <a:r>
              <a:rPr lang="tr-TR" sz="3600" b="1" dirty="0" smtClean="0"/>
              <a:t>ÖĞRENCİLERİN DİSİPLİN İŞLERİ</a:t>
            </a:r>
            <a:endParaRPr lang="tr-TR" sz="3600" b="1" dirty="0"/>
          </a:p>
          <a:p>
            <a:pPr algn="just"/>
            <a:endParaRPr lang="tr-TR" b="1" u="sng" dirty="0"/>
          </a:p>
          <a:p>
            <a:pPr algn="just"/>
            <a:r>
              <a:rPr lang="tr-TR" sz="2500" dirty="0" smtClean="0"/>
              <a:t>		</a:t>
            </a:r>
            <a:endParaRPr lang="tr-TR" sz="2500" dirty="0"/>
          </a:p>
        </p:txBody>
      </p:sp>
      <p:pic>
        <p:nvPicPr>
          <p:cNvPr id="4" name="image2.png">
            <a:extLst>
              <a:ext uri="{FF2B5EF4-FFF2-40B4-BE49-F238E27FC236}">
                <a16:creationId xmlns:a16="http://schemas.microsoft.com/office/drawing/2014/main" id="{581AE2B3-7540-46DB-8102-8B95961997CA}"/>
              </a:ext>
            </a:extLst>
          </p:cNvPr>
          <p:cNvPicPr/>
          <p:nvPr/>
        </p:nvPicPr>
        <p:blipFill>
          <a:blip r:embed="rId2" cstate="print"/>
          <a:stretch>
            <a:fillRect/>
          </a:stretch>
        </p:blipFill>
        <p:spPr>
          <a:xfrm>
            <a:off x="10356272" y="251837"/>
            <a:ext cx="997527" cy="909494"/>
          </a:xfrm>
          <a:prstGeom prst="rect">
            <a:avLst/>
          </a:prstGeom>
        </p:spPr>
      </p:pic>
      <p:pic>
        <p:nvPicPr>
          <p:cNvPr id="7" name="image2.png">
            <a:extLst>
              <a:ext uri="{FF2B5EF4-FFF2-40B4-BE49-F238E27FC236}">
                <a16:creationId xmlns:a16="http://schemas.microsoft.com/office/drawing/2014/main" id="{581AE2B3-7540-46DB-8102-8B95961997CA}"/>
              </a:ext>
            </a:extLst>
          </p:cNvPr>
          <p:cNvPicPr/>
          <p:nvPr/>
        </p:nvPicPr>
        <p:blipFill>
          <a:blip r:embed="rId2" cstate="print"/>
          <a:stretch>
            <a:fillRect/>
          </a:stretch>
        </p:blipFill>
        <p:spPr>
          <a:xfrm>
            <a:off x="831850" y="260150"/>
            <a:ext cx="997527" cy="909494"/>
          </a:xfrm>
          <a:prstGeom prst="rect">
            <a:avLst/>
          </a:prstGeom>
        </p:spPr>
      </p:pic>
      <p:pic>
        <p:nvPicPr>
          <p:cNvPr id="6" name="Resim 5">
            <a:extLst>
              <a:ext uri="{FF2B5EF4-FFF2-40B4-BE49-F238E27FC236}">
                <a16:creationId xmlns:a16="http://schemas.microsoft.com/office/drawing/2014/main" id="{E94F09F2-98EF-42CE-8F3F-D4583E9C2C93}"/>
              </a:ext>
            </a:extLst>
          </p:cNvPr>
          <p:cNvPicPr>
            <a:picLocks noChangeAspect="1"/>
          </p:cNvPicPr>
          <p:nvPr/>
        </p:nvPicPr>
        <p:blipFill>
          <a:blip r:embed="rId3"/>
          <a:stretch>
            <a:fillRect/>
          </a:stretch>
        </p:blipFill>
        <p:spPr>
          <a:xfrm>
            <a:off x="838199" y="260150"/>
            <a:ext cx="1433337" cy="930584"/>
          </a:xfrm>
          <a:prstGeom prst="rect">
            <a:avLst/>
          </a:prstGeom>
        </p:spPr>
      </p:pic>
      <p:pic>
        <p:nvPicPr>
          <p:cNvPr id="9" name="image2.png"/>
          <p:cNvPicPr/>
          <p:nvPr/>
        </p:nvPicPr>
        <p:blipFill>
          <a:blip r:embed="rId2" cstate="print"/>
          <a:stretch>
            <a:fillRect/>
          </a:stretch>
        </p:blipFill>
        <p:spPr>
          <a:xfrm>
            <a:off x="10194058" y="222431"/>
            <a:ext cx="1136073" cy="968303"/>
          </a:xfrm>
          <a:prstGeom prst="rect">
            <a:avLst/>
          </a:prstGeom>
        </p:spPr>
      </p:pic>
    </p:spTree>
    <p:extLst>
      <p:ext uri="{BB962C8B-B14F-4D97-AF65-F5344CB8AC3E}">
        <p14:creationId xmlns:p14="http://schemas.microsoft.com/office/powerpoint/2010/main" val="201469626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6"/>
            <a:ext cx="10515600" cy="915307"/>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Autofit/>
          </a:bodyPr>
          <a:lstStyle/>
          <a:p>
            <a:pPr marL="0" indent="0" algn="just">
              <a:buNone/>
            </a:pPr>
            <a:r>
              <a:rPr lang="tr-TR" dirty="0" smtClean="0"/>
              <a:t>	</a:t>
            </a:r>
            <a:r>
              <a:rPr lang="en-US" dirty="0" smtClean="0"/>
              <a:t>b</a:t>
            </a:r>
            <a:r>
              <a:rPr lang="en-US" dirty="0"/>
              <a:t>) Bu </a:t>
            </a:r>
            <a:r>
              <a:rPr lang="en-US" dirty="0" err="1"/>
              <a:t>maddede</a:t>
            </a:r>
            <a:r>
              <a:rPr lang="en-US" dirty="0"/>
              <a:t> </a:t>
            </a:r>
            <a:r>
              <a:rPr lang="en-US" dirty="0" err="1"/>
              <a:t>sayılan</a:t>
            </a:r>
            <a:r>
              <a:rPr lang="en-US" dirty="0"/>
              <a:t> </a:t>
            </a:r>
            <a:r>
              <a:rPr lang="en-US" dirty="0" err="1"/>
              <a:t>disiplin</a:t>
            </a:r>
            <a:r>
              <a:rPr lang="en-US" dirty="0"/>
              <a:t> </a:t>
            </a:r>
            <a:r>
              <a:rPr lang="en-US" dirty="0" err="1"/>
              <a:t>suçu</a:t>
            </a:r>
            <a:r>
              <a:rPr lang="en-US" dirty="0"/>
              <a:t> </a:t>
            </a:r>
            <a:r>
              <a:rPr lang="en-US" dirty="0" err="1"/>
              <a:t>niteliğindeki</a:t>
            </a:r>
            <a:r>
              <a:rPr lang="en-US" dirty="0"/>
              <a:t> </a:t>
            </a:r>
            <a:r>
              <a:rPr lang="en-US" dirty="0" err="1"/>
              <a:t>eylemleri</a:t>
            </a:r>
            <a:r>
              <a:rPr lang="en-US" dirty="0"/>
              <a:t> </a:t>
            </a:r>
            <a:r>
              <a:rPr lang="en-US" dirty="0" err="1"/>
              <a:t>işleyen</a:t>
            </a:r>
            <a:r>
              <a:rPr lang="en-US" dirty="0"/>
              <a:t> </a:t>
            </a:r>
            <a:r>
              <a:rPr lang="en-US" dirty="0" err="1"/>
              <a:t>öğrenciler</a:t>
            </a:r>
            <a:r>
              <a:rPr lang="en-US" dirty="0"/>
              <a:t> </a:t>
            </a:r>
            <a:r>
              <a:rPr lang="en-US" dirty="0" err="1"/>
              <a:t>hakkında</a:t>
            </a:r>
            <a:r>
              <a:rPr lang="en-US" dirty="0"/>
              <a:t>, </a:t>
            </a:r>
            <a:r>
              <a:rPr lang="en-US" dirty="0" err="1"/>
              <a:t>bu</a:t>
            </a:r>
            <a:r>
              <a:rPr lang="en-US" dirty="0"/>
              <a:t> </a:t>
            </a:r>
            <a:r>
              <a:rPr lang="en-US" dirty="0" err="1"/>
              <a:t>eylemlerin</a:t>
            </a:r>
            <a:r>
              <a:rPr lang="en-US" dirty="0"/>
              <a:t> </a:t>
            </a:r>
            <a:r>
              <a:rPr lang="en-US" dirty="0" err="1"/>
              <a:t>işlendiğinin</a:t>
            </a:r>
            <a:r>
              <a:rPr lang="en-US" dirty="0"/>
              <a:t> </a:t>
            </a:r>
            <a:r>
              <a:rPr lang="en-US" dirty="0" err="1"/>
              <a:t>soruşturma</a:t>
            </a:r>
            <a:r>
              <a:rPr lang="en-US" dirty="0"/>
              <a:t> </a:t>
            </a:r>
            <a:r>
              <a:rPr lang="en-US" dirty="0" err="1"/>
              <a:t>açmaya</a:t>
            </a:r>
            <a:r>
              <a:rPr lang="en-US" dirty="0"/>
              <a:t> </a:t>
            </a:r>
            <a:r>
              <a:rPr lang="en-US" dirty="0" err="1"/>
              <a:t>yetkili</a:t>
            </a:r>
            <a:r>
              <a:rPr lang="en-US" dirty="0"/>
              <a:t> </a:t>
            </a:r>
            <a:r>
              <a:rPr lang="en-US" dirty="0" err="1"/>
              <a:t>amirlerce</a:t>
            </a:r>
            <a:r>
              <a:rPr lang="en-US" dirty="0"/>
              <a:t> </a:t>
            </a:r>
            <a:r>
              <a:rPr lang="en-US" dirty="0" err="1"/>
              <a:t>öğrenildiği</a:t>
            </a:r>
            <a:r>
              <a:rPr lang="en-US" dirty="0"/>
              <a:t> </a:t>
            </a:r>
            <a:r>
              <a:rPr lang="en-US" dirty="0" err="1"/>
              <a:t>tarihten</a:t>
            </a:r>
            <a:r>
              <a:rPr lang="en-US" dirty="0"/>
              <a:t> </a:t>
            </a:r>
            <a:r>
              <a:rPr lang="en-US" dirty="0" err="1"/>
              <a:t>itibaren</a:t>
            </a:r>
            <a:r>
              <a:rPr lang="en-US" dirty="0"/>
              <a:t>;</a:t>
            </a:r>
            <a:endParaRPr lang="tr-TR" dirty="0"/>
          </a:p>
          <a:p>
            <a:pPr marL="514350" indent="-514350" algn="just">
              <a:buAutoNum type="arabicParenR"/>
            </a:pPr>
            <a:r>
              <a:rPr lang="en-US" dirty="0" err="1" smtClean="0"/>
              <a:t>Kınama</a:t>
            </a:r>
            <a:r>
              <a:rPr lang="en-US" dirty="0"/>
              <a:t>, </a:t>
            </a:r>
            <a:r>
              <a:rPr lang="en-US" dirty="0" err="1"/>
              <a:t>yükseköğretim</a:t>
            </a:r>
            <a:r>
              <a:rPr lang="en-US" dirty="0"/>
              <a:t> </a:t>
            </a:r>
            <a:r>
              <a:rPr lang="en-US" dirty="0" err="1"/>
              <a:t>kurumundan</a:t>
            </a:r>
            <a:r>
              <a:rPr lang="en-US" dirty="0"/>
              <a:t> </a:t>
            </a:r>
            <a:r>
              <a:rPr lang="en-US" dirty="0" err="1"/>
              <a:t>bir</a:t>
            </a:r>
            <a:r>
              <a:rPr lang="en-US" dirty="0"/>
              <a:t> </a:t>
            </a:r>
            <a:r>
              <a:rPr lang="en-US" dirty="0" err="1"/>
              <a:t>haftadan</a:t>
            </a:r>
            <a:r>
              <a:rPr lang="en-US" dirty="0"/>
              <a:t> </a:t>
            </a:r>
            <a:r>
              <a:rPr lang="en-US" dirty="0" err="1"/>
              <a:t>bir</a:t>
            </a:r>
            <a:r>
              <a:rPr lang="en-US" dirty="0"/>
              <a:t> </a:t>
            </a:r>
            <a:r>
              <a:rPr lang="en-US" dirty="0" err="1"/>
              <a:t>aya</a:t>
            </a:r>
            <a:r>
              <a:rPr lang="en-US" dirty="0"/>
              <a:t> </a:t>
            </a:r>
            <a:r>
              <a:rPr lang="en-US" dirty="0" err="1"/>
              <a:t>kadar</a:t>
            </a:r>
            <a:r>
              <a:rPr lang="en-US" dirty="0"/>
              <a:t> </a:t>
            </a:r>
            <a:r>
              <a:rPr lang="en-US" dirty="0" err="1"/>
              <a:t>uzaklaştırma</a:t>
            </a:r>
            <a:r>
              <a:rPr lang="en-US" dirty="0"/>
              <a:t> </a:t>
            </a:r>
            <a:r>
              <a:rPr lang="en-US" dirty="0" err="1"/>
              <a:t>cezalarında</a:t>
            </a:r>
            <a:r>
              <a:rPr lang="en-US" dirty="0"/>
              <a:t> </a:t>
            </a:r>
            <a:r>
              <a:rPr lang="en-US" dirty="0" err="1"/>
              <a:t>bir</a:t>
            </a:r>
            <a:r>
              <a:rPr lang="en-US" dirty="0"/>
              <a:t> ay </a:t>
            </a:r>
            <a:r>
              <a:rPr lang="en-US" dirty="0" err="1"/>
              <a:t>içinde</a:t>
            </a:r>
            <a:r>
              <a:rPr lang="en-US" dirty="0" smtClean="0"/>
              <a:t>,</a:t>
            </a:r>
            <a:endParaRPr lang="tr-TR" dirty="0" smtClean="0"/>
          </a:p>
          <a:p>
            <a:pPr marL="0" indent="0" algn="just">
              <a:buNone/>
            </a:pPr>
            <a:endParaRPr lang="tr-TR" dirty="0" smtClean="0"/>
          </a:p>
          <a:p>
            <a:pPr marL="0" indent="0" algn="just">
              <a:buNone/>
            </a:pPr>
            <a:r>
              <a:rPr lang="tr-TR" dirty="0" smtClean="0">
                <a:solidFill>
                  <a:srgbClr val="FF0000"/>
                </a:solidFill>
              </a:rPr>
              <a:t>Örneğin</a:t>
            </a:r>
            <a:r>
              <a:rPr lang="tr-TR" dirty="0">
                <a:solidFill>
                  <a:srgbClr val="FF0000"/>
                </a:solidFill>
              </a:rPr>
              <a:t>; </a:t>
            </a:r>
            <a:r>
              <a:rPr lang="tr-TR" dirty="0"/>
              <a:t>öğrencilerden biri 17.02.2020 tarihinde kınama cezasını gerektiren eylemi gerçekleştirmiş olsun. Disiplin amiri bu eylemin gerçekleştirildiğini 20.02.2020 tarihinde öğrenmiş ise, en geç 20.03.2020 tarihine kadar disiplin soruşturmasını başlatması gerekmektedir. </a:t>
            </a:r>
          </a:p>
        </p:txBody>
      </p:sp>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60150"/>
            <a:ext cx="1136073" cy="968303"/>
          </a:xfrm>
          <a:prstGeom prst="rect">
            <a:avLst/>
          </a:prstGeom>
        </p:spPr>
      </p:pic>
    </p:spTree>
    <p:extLst>
      <p:ext uri="{BB962C8B-B14F-4D97-AF65-F5344CB8AC3E}">
        <p14:creationId xmlns:p14="http://schemas.microsoft.com/office/powerpoint/2010/main" val="141804792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6"/>
            <a:ext cx="10515600" cy="915307"/>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Autofit/>
          </a:bodyPr>
          <a:lstStyle/>
          <a:p>
            <a:pPr marL="0" indent="0" algn="just">
              <a:buNone/>
            </a:pPr>
            <a:r>
              <a:rPr lang="tr-TR" dirty="0" smtClean="0"/>
              <a:t>	</a:t>
            </a:r>
            <a:r>
              <a:rPr lang="en-US" dirty="0" smtClean="0"/>
              <a:t>2</a:t>
            </a:r>
            <a:r>
              <a:rPr lang="en-US" dirty="0"/>
              <a:t>) </a:t>
            </a:r>
            <a:r>
              <a:rPr lang="en-US" dirty="0" err="1"/>
              <a:t>Yükseköğretim</a:t>
            </a:r>
            <a:r>
              <a:rPr lang="en-US" dirty="0"/>
              <a:t> </a:t>
            </a:r>
            <a:r>
              <a:rPr lang="en-US" dirty="0" err="1"/>
              <a:t>kurumundan</a:t>
            </a:r>
            <a:r>
              <a:rPr lang="en-US" dirty="0"/>
              <a:t> </a:t>
            </a:r>
            <a:r>
              <a:rPr lang="en-US" dirty="0" err="1"/>
              <a:t>bir</a:t>
            </a:r>
            <a:r>
              <a:rPr lang="en-US" dirty="0"/>
              <a:t> </a:t>
            </a:r>
            <a:r>
              <a:rPr lang="en-US" dirty="0" err="1"/>
              <a:t>veya</a:t>
            </a:r>
            <a:r>
              <a:rPr lang="en-US" dirty="0"/>
              <a:t> </a:t>
            </a:r>
            <a:r>
              <a:rPr lang="en-US" dirty="0" err="1"/>
              <a:t>iki</a:t>
            </a:r>
            <a:r>
              <a:rPr lang="en-US" dirty="0"/>
              <a:t> </a:t>
            </a:r>
            <a:r>
              <a:rPr lang="en-US" dirty="0" err="1"/>
              <a:t>yarıyıl</a:t>
            </a:r>
            <a:r>
              <a:rPr lang="en-US" dirty="0"/>
              <a:t> </a:t>
            </a:r>
            <a:r>
              <a:rPr lang="en-US" dirty="0" err="1"/>
              <a:t>için</a:t>
            </a:r>
            <a:r>
              <a:rPr lang="en-US" dirty="0"/>
              <a:t> </a:t>
            </a:r>
            <a:r>
              <a:rPr lang="en-US" dirty="0" err="1"/>
              <a:t>uzaklaştırma</a:t>
            </a:r>
            <a:r>
              <a:rPr lang="en-US" dirty="0"/>
              <a:t> </a:t>
            </a:r>
            <a:r>
              <a:rPr lang="en-US" dirty="0" err="1"/>
              <a:t>ile</a:t>
            </a:r>
            <a:r>
              <a:rPr lang="en-US" dirty="0"/>
              <a:t> </a:t>
            </a:r>
            <a:r>
              <a:rPr lang="en-US" dirty="0" err="1"/>
              <a:t>yükseköğretim</a:t>
            </a:r>
            <a:r>
              <a:rPr lang="en-US" dirty="0"/>
              <a:t> </a:t>
            </a:r>
            <a:r>
              <a:rPr lang="en-US" dirty="0" err="1"/>
              <a:t>kurumundan</a:t>
            </a:r>
            <a:r>
              <a:rPr lang="en-US" dirty="0"/>
              <a:t> </a:t>
            </a:r>
            <a:r>
              <a:rPr lang="en-US" dirty="0" err="1"/>
              <a:t>çıkarma</a:t>
            </a:r>
            <a:r>
              <a:rPr lang="en-US" dirty="0"/>
              <a:t> </a:t>
            </a:r>
            <a:r>
              <a:rPr lang="en-US" dirty="0" err="1"/>
              <a:t>cezalarında</a:t>
            </a:r>
            <a:r>
              <a:rPr lang="en-US" dirty="0"/>
              <a:t> </a:t>
            </a:r>
            <a:r>
              <a:rPr lang="en-US" dirty="0" err="1"/>
              <a:t>üç</a:t>
            </a:r>
            <a:r>
              <a:rPr lang="en-US" dirty="0"/>
              <a:t> ay </a:t>
            </a:r>
            <a:r>
              <a:rPr lang="en-US" dirty="0" err="1"/>
              <a:t>içinde</a:t>
            </a:r>
            <a:r>
              <a:rPr lang="en-US" dirty="0" smtClean="0"/>
              <a:t>,</a:t>
            </a:r>
            <a:r>
              <a:rPr lang="tr-TR" dirty="0" smtClean="0"/>
              <a:t> </a:t>
            </a:r>
            <a:r>
              <a:rPr lang="en-US" dirty="0" err="1" smtClean="0"/>
              <a:t>disiplin</a:t>
            </a:r>
            <a:r>
              <a:rPr lang="en-US" dirty="0" smtClean="0"/>
              <a:t> </a:t>
            </a:r>
            <a:r>
              <a:rPr lang="en-US" dirty="0" err="1"/>
              <a:t>soruşturmasına</a:t>
            </a:r>
            <a:r>
              <a:rPr lang="en-US" dirty="0"/>
              <a:t> </a:t>
            </a:r>
            <a:r>
              <a:rPr lang="en-US" dirty="0" err="1"/>
              <a:t>başlanmadığı</a:t>
            </a:r>
            <a:r>
              <a:rPr lang="en-US" dirty="0"/>
              <a:t> </a:t>
            </a:r>
            <a:r>
              <a:rPr lang="en-US" dirty="0" err="1"/>
              <a:t>takdirde</a:t>
            </a:r>
            <a:r>
              <a:rPr lang="en-US" dirty="0"/>
              <a:t>, </a:t>
            </a:r>
            <a:r>
              <a:rPr lang="en-US" dirty="0" err="1"/>
              <a:t>disiplin</a:t>
            </a:r>
            <a:r>
              <a:rPr lang="en-US" dirty="0"/>
              <a:t> </a:t>
            </a:r>
            <a:r>
              <a:rPr lang="en-US" dirty="0" err="1"/>
              <a:t>cezası</a:t>
            </a:r>
            <a:r>
              <a:rPr lang="en-US" dirty="0"/>
              <a:t> </a:t>
            </a:r>
            <a:r>
              <a:rPr lang="en-US" dirty="0" err="1"/>
              <a:t>verme</a:t>
            </a:r>
            <a:r>
              <a:rPr lang="en-US" dirty="0"/>
              <a:t> </a:t>
            </a:r>
            <a:r>
              <a:rPr lang="en-US" dirty="0" err="1"/>
              <a:t>yetkisi</a:t>
            </a:r>
            <a:r>
              <a:rPr lang="en-US" dirty="0"/>
              <a:t> </a:t>
            </a:r>
            <a:r>
              <a:rPr lang="en-US" dirty="0" err="1"/>
              <a:t>zamanaşımına</a:t>
            </a:r>
            <a:r>
              <a:rPr lang="en-US" dirty="0"/>
              <a:t> </a:t>
            </a:r>
            <a:r>
              <a:rPr lang="en-US" dirty="0" err="1"/>
              <a:t>uğrar</a:t>
            </a:r>
            <a:r>
              <a:rPr lang="en-US" dirty="0" smtClean="0"/>
              <a:t>.</a:t>
            </a:r>
            <a:endParaRPr lang="tr-TR" dirty="0" smtClean="0"/>
          </a:p>
          <a:p>
            <a:pPr marL="0" indent="0" algn="just">
              <a:buNone/>
            </a:pPr>
            <a:endParaRPr lang="tr-TR" dirty="0" smtClean="0"/>
          </a:p>
          <a:p>
            <a:pPr marL="0" indent="0" algn="just">
              <a:buNone/>
            </a:pPr>
            <a:r>
              <a:rPr lang="tr-TR" dirty="0" smtClean="0">
                <a:solidFill>
                  <a:srgbClr val="FF0000"/>
                </a:solidFill>
              </a:rPr>
              <a:t>Örneğin</a:t>
            </a:r>
            <a:r>
              <a:rPr lang="tr-TR" dirty="0">
                <a:solidFill>
                  <a:srgbClr val="FF0000"/>
                </a:solidFill>
              </a:rPr>
              <a:t>; </a:t>
            </a:r>
            <a:r>
              <a:rPr lang="tr-TR" dirty="0"/>
              <a:t>öğrencilerden biri 25.03.2020 tarihinde Yükseköğretim kurumundan çıkarma cezasını gerektiren eylemi gerçekleştirmiş olsun. Disiplin amiri bu eylemin gerçekleştirildiğini 06.04.2020 tarihinde öğrenmiş ise, en geç 06.07.2020 tarihine kadar disiplin soruşturmasını başlatması gerekmektedir. </a:t>
            </a:r>
          </a:p>
        </p:txBody>
      </p:sp>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60150"/>
            <a:ext cx="1136073" cy="968303"/>
          </a:xfrm>
          <a:prstGeom prst="rect">
            <a:avLst/>
          </a:prstGeom>
        </p:spPr>
      </p:pic>
    </p:spTree>
    <p:extLst>
      <p:ext uri="{BB962C8B-B14F-4D97-AF65-F5344CB8AC3E}">
        <p14:creationId xmlns:p14="http://schemas.microsoft.com/office/powerpoint/2010/main" val="315706802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39654"/>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191491"/>
            <a:ext cx="10515599" cy="5264727"/>
          </a:xfrm>
        </p:spPr>
        <p:txBody>
          <a:bodyPr>
            <a:normAutofit/>
          </a:bodyPr>
          <a:lstStyle/>
          <a:p>
            <a:pPr marL="0" indent="0" algn="just">
              <a:buNone/>
            </a:pPr>
            <a:r>
              <a:rPr lang="tr-TR" b="1" dirty="0" smtClean="0"/>
              <a:t>c</a:t>
            </a:r>
            <a:r>
              <a:rPr lang="tr-TR" b="1" dirty="0"/>
              <a:t>) </a:t>
            </a:r>
            <a:r>
              <a:rPr lang="en-US" dirty="0" err="1" smtClean="0"/>
              <a:t>Disiplin</a:t>
            </a:r>
            <a:r>
              <a:rPr lang="en-US" dirty="0" smtClean="0"/>
              <a:t> </a:t>
            </a:r>
            <a:r>
              <a:rPr lang="en-US" dirty="0" err="1"/>
              <a:t>cezasını</a:t>
            </a:r>
            <a:r>
              <a:rPr lang="en-US" dirty="0"/>
              <a:t> </a:t>
            </a:r>
            <a:r>
              <a:rPr lang="en-US" dirty="0" err="1"/>
              <a:t>gerektiren</a:t>
            </a:r>
            <a:r>
              <a:rPr lang="en-US" dirty="0"/>
              <a:t> </a:t>
            </a:r>
            <a:r>
              <a:rPr lang="en-US" dirty="0" err="1"/>
              <a:t>eylemlerin</a:t>
            </a:r>
            <a:r>
              <a:rPr lang="en-US" dirty="0"/>
              <a:t> </a:t>
            </a:r>
            <a:r>
              <a:rPr lang="en-US" dirty="0" err="1"/>
              <a:t>işlendiği</a:t>
            </a:r>
            <a:r>
              <a:rPr lang="en-US" dirty="0"/>
              <a:t> </a:t>
            </a:r>
            <a:r>
              <a:rPr lang="en-US" dirty="0" err="1"/>
              <a:t>tarihten</a:t>
            </a:r>
            <a:r>
              <a:rPr lang="en-US" dirty="0"/>
              <a:t> </a:t>
            </a:r>
            <a:r>
              <a:rPr lang="en-US" dirty="0" err="1"/>
              <a:t>itibaren</a:t>
            </a:r>
            <a:r>
              <a:rPr lang="en-US" dirty="0"/>
              <a:t>, </a:t>
            </a:r>
            <a:r>
              <a:rPr lang="en-US" dirty="0" err="1"/>
              <a:t>en</a:t>
            </a:r>
            <a:r>
              <a:rPr lang="en-US" dirty="0"/>
              <a:t> </a:t>
            </a:r>
            <a:r>
              <a:rPr lang="en-US" dirty="0" err="1"/>
              <a:t>geç</a:t>
            </a:r>
            <a:r>
              <a:rPr lang="en-US" dirty="0"/>
              <a:t> </a:t>
            </a:r>
            <a:r>
              <a:rPr lang="en-US" dirty="0" err="1"/>
              <a:t>iki</a:t>
            </a:r>
            <a:r>
              <a:rPr lang="en-US" dirty="0"/>
              <a:t> </a:t>
            </a:r>
            <a:r>
              <a:rPr lang="en-US" dirty="0" err="1"/>
              <a:t>yıl</a:t>
            </a:r>
            <a:r>
              <a:rPr lang="en-US" dirty="0"/>
              <a:t> </a:t>
            </a:r>
            <a:r>
              <a:rPr lang="en-US" dirty="0" err="1"/>
              <a:t>içinde</a:t>
            </a:r>
            <a:r>
              <a:rPr lang="en-US" dirty="0"/>
              <a:t> </a:t>
            </a:r>
            <a:r>
              <a:rPr lang="en-US" dirty="0" err="1"/>
              <a:t>disiplin</a:t>
            </a:r>
            <a:r>
              <a:rPr lang="en-US" dirty="0"/>
              <a:t> </a:t>
            </a:r>
            <a:r>
              <a:rPr lang="en-US" dirty="0" err="1"/>
              <a:t>cezası</a:t>
            </a:r>
            <a:r>
              <a:rPr lang="en-US" dirty="0"/>
              <a:t> </a:t>
            </a:r>
            <a:r>
              <a:rPr lang="en-US" dirty="0" err="1"/>
              <a:t>verilmediği</a:t>
            </a:r>
            <a:r>
              <a:rPr lang="en-US" dirty="0"/>
              <a:t> </a:t>
            </a:r>
            <a:r>
              <a:rPr lang="en-US" dirty="0" err="1"/>
              <a:t>takdirde</a:t>
            </a:r>
            <a:r>
              <a:rPr lang="en-US" dirty="0"/>
              <a:t>, </a:t>
            </a:r>
            <a:r>
              <a:rPr lang="en-US" dirty="0" err="1"/>
              <a:t>disiplin</a:t>
            </a:r>
            <a:r>
              <a:rPr lang="en-US" dirty="0"/>
              <a:t> </a:t>
            </a:r>
            <a:r>
              <a:rPr lang="en-US" dirty="0" err="1"/>
              <a:t>cezası</a:t>
            </a:r>
            <a:r>
              <a:rPr lang="en-US" dirty="0"/>
              <a:t> </a:t>
            </a:r>
            <a:r>
              <a:rPr lang="en-US" dirty="0" err="1"/>
              <a:t>verme</a:t>
            </a:r>
            <a:r>
              <a:rPr lang="en-US" dirty="0"/>
              <a:t> </a:t>
            </a:r>
            <a:r>
              <a:rPr lang="en-US" dirty="0" err="1"/>
              <a:t>yetkisi</a:t>
            </a:r>
            <a:r>
              <a:rPr lang="en-US" dirty="0"/>
              <a:t> </a:t>
            </a:r>
            <a:r>
              <a:rPr lang="en-US" dirty="0" err="1"/>
              <a:t>zamanaşımına</a:t>
            </a:r>
            <a:r>
              <a:rPr lang="en-US" dirty="0"/>
              <a:t> </a:t>
            </a:r>
            <a:r>
              <a:rPr lang="en-US" dirty="0" err="1"/>
              <a:t>uğrar</a:t>
            </a:r>
            <a:r>
              <a:rPr lang="en-US" dirty="0"/>
              <a:t>. </a:t>
            </a:r>
            <a:r>
              <a:rPr lang="en-US" dirty="0" err="1"/>
              <a:t>Ancak</a:t>
            </a:r>
            <a:r>
              <a:rPr lang="en-US" dirty="0"/>
              <a:t>, </a:t>
            </a:r>
            <a:r>
              <a:rPr lang="en-US" dirty="0" err="1"/>
              <a:t>bu</a:t>
            </a:r>
            <a:r>
              <a:rPr lang="en-US" dirty="0"/>
              <a:t> </a:t>
            </a:r>
            <a:r>
              <a:rPr lang="en-US" dirty="0" err="1"/>
              <a:t>maddenin</a:t>
            </a:r>
            <a:r>
              <a:rPr lang="en-US" dirty="0"/>
              <a:t> </a:t>
            </a:r>
            <a:r>
              <a:rPr lang="en-US" dirty="0" err="1"/>
              <a:t>birinci</a:t>
            </a:r>
            <a:r>
              <a:rPr lang="en-US" dirty="0"/>
              <a:t> </a:t>
            </a:r>
            <a:r>
              <a:rPr lang="en-US" dirty="0" err="1"/>
              <a:t>fıkrasının</a:t>
            </a:r>
            <a:r>
              <a:rPr lang="en-US" dirty="0"/>
              <a:t> (d) </a:t>
            </a:r>
            <a:r>
              <a:rPr lang="en-US" dirty="0" err="1"/>
              <a:t>bendinin</a:t>
            </a:r>
            <a:r>
              <a:rPr lang="en-US" dirty="0"/>
              <a:t> (1) </a:t>
            </a:r>
            <a:r>
              <a:rPr lang="en-US" dirty="0" err="1"/>
              <a:t>numaralı</a:t>
            </a:r>
            <a:r>
              <a:rPr lang="en-US" dirty="0"/>
              <a:t> alt </a:t>
            </a:r>
            <a:r>
              <a:rPr lang="en-US" dirty="0" err="1"/>
              <a:t>bendi</a:t>
            </a:r>
            <a:r>
              <a:rPr lang="en-US" dirty="0"/>
              <a:t> </a:t>
            </a:r>
            <a:r>
              <a:rPr lang="en-US" dirty="0" err="1"/>
              <a:t>kapsamındaki</a:t>
            </a:r>
            <a:r>
              <a:rPr lang="en-US" dirty="0"/>
              <a:t> </a:t>
            </a:r>
            <a:r>
              <a:rPr lang="en-US" dirty="0" err="1"/>
              <a:t>fiillerde</a:t>
            </a:r>
            <a:r>
              <a:rPr lang="en-US" dirty="0"/>
              <a:t>; </a:t>
            </a:r>
            <a:r>
              <a:rPr lang="en-US" dirty="0" err="1"/>
              <a:t>zamanaşımı</a:t>
            </a:r>
            <a:r>
              <a:rPr lang="en-US" dirty="0"/>
              <a:t> </a:t>
            </a:r>
            <a:r>
              <a:rPr lang="en-US" dirty="0" err="1"/>
              <a:t>süresi</a:t>
            </a:r>
            <a:r>
              <a:rPr lang="en-US" dirty="0"/>
              <a:t> </a:t>
            </a:r>
            <a:r>
              <a:rPr lang="en-US" dirty="0" err="1"/>
              <a:t>adli</a:t>
            </a:r>
            <a:r>
              <a:rPr lang="en-US" dirty="0"/>
              <a:t> </a:t>
            </a:r>
            <a:r>
              <a:rPr lang="en-US" dirty="0" err="1"/>
              <a:t>yargı</a:t>
            </a:r>
            <a:r>
              <a:rPr lang="en-US" dirty="0"/>
              <a:t> </a:t>
            </a:r>
            <a:r>
              <a:rPr lang="en-US" dirty="0" err="1"/>
              <a:t>hükmünün</a:t>
            </a:r>
            <a:r>
              <a:rPr lang="en-US" dirty="0"/>
              <a:t> </a:t>
            </a:r>
            <a:r>
              <a:rPr lang="en-US" dirty="0" err="1"/>
              <a:t>kesinleştiği</a:t>
            </a:r>
            <a:r>
              <a:rPr lang="en-US" dirty="0"/>
              <a:t> </a:t>
            </a:r>
            <a:r>
              <a:rPr lang="en-US" dirty="0" err="1"/>
              <a:t>günden</a:t>
            </a:r>
            <a:r>
              <a:rPr lang="en-US" dirty="0"/>
              <a:t> </a:t>
            </a:r>
            <a:r>
              <a:rPr lang="en-US" dirty="0" err="1"/>
              <a:t>itibaren</a:t>
            </a:r>
            <a:r>
              <a:rPr lang="en-US" dirty="0"/>
              <a:t> </a:t>
            </a:r>
            <a:r>
              <a:rPr lang="en-US" dirty="0" err="1"/>
              <a:t>başlar</a:t>
            </a:r>
            <a:r>
              <a:rPr lang="en-US" dirty="0" smtClean="0"/>
              <a:t>.</a:t>
            </a:r>
            <a:r>
              <a:rPr lang="tr-TR" dirty="0" smtClean="0"/>
              <a:t> </a:t>
            </a:r>
            <a:r>
              <a:rPr lang="tr-TR" sz="1400" dirty="0" smtClean="0"/>
              <a:t>(</a:t>
            </a:r>
            <a:r>
              <a:rPr lang="tr-TR" sz="1400" dirty="0"/>
              <a:t>Mahkeme kararıyla kesinleşmiş olmak kaydıyla suç işlemek amacıyla örgüt kurmak, böyle bir örgütü yönetmek veya bu amaçla kurulan örgüte üye olmak</a:t>
            </a:r>
            <a:r>
              <a:rPr lang="tr-TR" sz="1400" dirty="0" smtClean="0"/>
              <a:t>,)</a:t>
            </a:r>
            <a:endParaRPr lang="tr-TR" sz="1400" dirty="0"/>
          </a:p>
          <a:p>
            <a:pPr marL="0" indent="0" algn="just">
              <a:buNone/>
            </a:pPr>
            <a:endParaRPr lang="tr-TR" dirty="0"/>
          </a:p>
          <a:p>
            <a:pPr marL="0" indent="0" algn="just">
              <a:buNone/>
            </a:pPr>
            <a:r>
              <a:rPr lang="en-US" dirty="0"/>
              <a:t>ç) </a:t>
            </a:r>
            <a:r>
              <a:rPr lang="en-US" dirty="0" err="1"/>
              <a:t>Disiplin</a:t>
            </a:r>
            <a:r>
              <a:rPr lang="en-US" dirty="0"/>
              <a:t> </a:t>
            </a:r>
            <a:r>
              <a:rPr lang="en-US" dirty="0" err="1"/>
              <a:t>cezasının</a:t>
            </a:r>
            <a:r>
              <a:rPr lang="en-US" dirty="0"/>
              <a:t> </a:t>
            </a:r>
            <a:r>
              <a:rPr lang="en-US" dirty="0" err="1"/>
              <a:t>yargı</a:t>
            </a:r>
            <a:r>
              <a:rPr lang="en-US" dirty="0"/>
              <a:t> </a:t>
            </a:r>
            <a:r>
              <a:rPr lang="en-US" dirty="0" err="1"/>
              <a:t>kararıyla</a:t>
            </a:r>
            <a:r>
              <a:rPr lang="en-US" dirty="0"/>
              <a:t> </a:t>
            </a:r>
            <a:r>
              <a:rPr lang="en-US" dirty="0" err="1"/>
              <a:t>iptal</a:t>
            </a:r>
            <a:r>
              <a:rPr lang="en-US" dirty="0"/>
              <a:t> </a:t>
            </a:r>
            <a:r>
              <a:rPr lang="en-US" dirty="0" err="1"/>
              <a:t>edilmesi</a:t>
            </a:r>
            <a:r>
              <a:rPr lang="en-US" dirty="0"/>
              <a:t> </a:t>
            </a:r>
            <a:r>
              <a:rPr lang="en-US" dirty="0" err="1"/>
              <a:t>hâlinde</a:t>
            </a:r>
            <a:r>
              <a:rPr lang="en-US" dirty="0"/>
              <a:t>, </a:t>
            </a:r>
            <a:r>
              <a:rPr lang="en-US" dirty="0" err="1"/>
              <a:t>kararın</a:t>
            </a:r>
            <a:r>
              <a:rPr lang="en-US" dirty="0"/>
              <a:t> </a:t>
            </a:r>
            <a:r>
              <a:rPr lang="en-US" dirty="0" err="1"/>
              <a:t>idareye</a:t>
            </a:r>
            <a:r>
              <a:rPr lang="en-US" dirty="0"/>
              <a:t> </a:t>
            </a:r>
            <a:r>
              <a:rPr lang="en-US" dirty="0" err="1"/>
              <a:t>ulaştığı</a:t>
            </a:r>
            <a:r>
              <a:rPr lang="en-US" dirty="0"/>
              <a:t> </a:t>
            </a:r>
            <a:r>
              <a:rPr lang="en-US" dirty="0" err="1"/>
              <a:t>tarihten</a:t>
            </a:r>
            <a:r>
              <a:rPr lang="en-US" dirty="0"/>
              <a:t> </a:t>
            </a:r>
            <a:r>
              <a:rPr lang="en-US" dirty="0" err="1"/>
              <a:t>itibaren</a:t>
            </a:r>
            <a:r>
              <a:rPr lang="en-US" dirty="0"/>
              <a:t> </a:t>
            </a:r>
            <a:r>
              <a:rPr lang="en-US" dirty="0" err="1"/>
              <a:t>kalan</a:t>
            </a:r>
            <a:r>
              <a:rPr lang="en-US" dirty="0"/>
              <a:t> </a:t>
            </a:r>
            <a:r>
              <a:rPr lang="en-US" dirty="0" err="1"/>
              <a:t>disiplin</a:t>
            </a:r>
            <a:r>
              <a:rPr lang="en-US" dirty="0"/>
              <a:t> </a:t>
            </a:r>
            <a:r>
              <a:rPr lang="en-US" dirty="0" err="1"/>
              <a:t>ceza</a:t>
            </a:r>
            <a:r>
              <a:rPr lang="en-US" dirty="0"/>
              <a:t> </a:t>
            </a:r>
            <a:r>
              <a:rPr lang="en-US" dirty="0" err="1"/>
              <a:t>zamanaşımı</a:t>
            </a:r>
            <a:r>
              <a:rPr lang="en-US" dirty="0"/>
              <a:t> </a:t>
            </a:r>
            <a:r>
              <a:rPr lang="en-US" dirty="0" err="1"/>
              <a:t>süresi</a:t>
            </a:r>
            <a:r>
              <a:rPr lang="en-US" dirty="0"/>
              <a:t> </a:t>
            </a:r>
            <a:r>
              <a:rPr lang="en-US" dirty="0" err="1"/>
              <a:t>içerisinde</a:t>
            </a:r>
            <a:r>
              <a:rPr lang="en-US" dirty="0"/>
              <a:t>, </a:t>
            </a:r>
            <a:r>
              <a:rPr lang="en-US" dirty="0" err="1"/>
              <a:t>zamanaşımı</a:t>
            </a:r>
            <a:r>
              <a:rPr lang="en-US" dirty="0"/>
              <a:t> </a:t>
            </a:r>
            <a:r>
              <a:rPr lang="en-US" dirty="0" err="1"/>
              <a:t>süresinin</a:t>
            </a:r>
            <a:r>
              <a:rPr lang="en-US" dirty="0"/>
              <a:t> </a:t>
            </a:r>
            <a:r>
              <a:rPr lang="en-US" dirty="0" err="1"/>
              <a:t>dolması</a:t>
            </a:r>
            <a:r>
              <a:rPr lang="en-US" dirty="0"/>
              <a:t> </a:t>
            </a:r>
            <a:r>
              <a:rPr lang="en-US" dirty="0" err="1"/>
              <a:t>veya</a:t>
            </a:r>
            <a:r>
              <a:rPr lang="en-US" dirty="0"/>
              <a:t> </a:t>
            </a:r>
            <a:r>
              <a:rPr lang="en-US" dirty="0" err="1"/>
              <a:t>dolmasına</a:t>
            </a:r>
            <a:r>
              <a:rPr lang="en-US" dirty="0"/>
              <a:t> </a:t>
            </a:r>
            <a:r>
              <a:rPr lang="en-US" dirty="0" err="1"/>
              <a:t>üç</a:t>
            </a:r>
            <a:r>
              <a:rPr lang="en-US" dirty="0"/>
              <a:t> </a:t>
            </a:r>
            <a:r>
              <a:rPr lang="en-US" dirty="0" err="1"/>
              <a:t>aydan</a:t>
            </a:r>
            <a:r>
              <a:rPr lang="en-US" dirty="0"/>
              <a:t> </a:t>
            </a:r>
            <a:r>
              <a:rPr lang="en-US" dirty="0" err="1"/>
              <a:t>daha</a:t>
            </a:r>
            <a:r>
              <a:rPr lang="en-US" dirty="0"/>
              <a:t> </a:t>
            </a:r>
            <a:r>
              <a:rPr lang="en-US" dirty="0" err="1"/>
              <a:t>az</a:t>
            </a:r>
            <a:r>
              <a:rPr lang="en-US" dirty="0"/>
              <a:t> </a:t>
            </a:r>
            <a:r>
              <a:rPr lang="en-US" dirty="0" err="1"/>
              <a:t>süre</a:t>
            </a:r>
            <a:r>
              <a:rPr lang="en-US" dirty="0"/>
              <a:t> </a:t>
            </a:r>
            <a:r>
              <a:rPr lang="en-US" dirty="0" err="1"/>
              <a:t>kalması</a:t>
            </a:r>
            <a:r>
              <a:rPr lang="en-US" dirty="0"/>
              <a:t> </a:t>
            </a:r>
            <a:r>
              <a:rPr lang="en-US" dirty="0" err="1"/>
              <a:t>hâlinde</a:t>
            </a:r>
            <a:r>
              <a:rPr lang="en-US" dirty="0"/>
              <a:t> </a:t>
            </a:r>
            <a:r>
              <a:rPr lang="en-US" dirty="0" err="1"/>
              <a:t>en</a:t>
            </a:r>
            <a:r>
              <a:rPr lang="en-US" dirty="0"/>
              <a:t> </a:t>
            </a:r>
            <a:r>
              <a:rPr lang="en-US" dirty="0" err="1"/>
              <a:t>geç</a:t>
            </a:r>
            <a:r>
              <a:rPr lang="en-US" dirty="0"/>
              <a:t> </a:t>
            </a:r>
            <a:r>
              <a:rPr lang="en-US" dirty="0" err="1"/>
              <a:t>üç</a:t>
            </a:r>
            <a:r>
              <a:rPr lang="en-US" dirty="0"/>
              <a:t> ay </a:t>
            </a:r>
            <a:r>
              <a:rPr lang="en-US" dirty="0" err="1"/>
              <a:t>içerisinde</a:t>
            </a:r>
            <a:r>
              <a:rPr lang="en-US" dirty="0"/>
              <a:t> </a:t>
            </a:r>
            <a:r>
              <a:rPr lang="en-US" dirty="0" err="1"/>
              <a:t>kararın</a:t>
            </a:r>
            <a:r>
              <a:rPr lang="en-US" dirty="0"/>
              <a:t> </a:t>
            </a:r>
            <a:r>
              <a:rPr lang="en-US" dirty="0" err="1"/>
              <a:t>gereklerine</a:t>
            </a:r>
            <a:r>
              <a:rPr lang="en-US" dirty="0"/>
              <a:t> </a:t>
            </a:r>
            <a:r>
              <a:rPr lang="en-US" dirty="0" err="1"/>
              <a:t>göre</a:t>
            </a:r>
            <a:r>
              <a:rPr lang="en-US" dirty="0"/>
              <a:t> </a:t>
            </a:r>
            <a:r>
              <a:rPr lang="en-US" dirty="0" err="1"/>
              <a:t>yeniden</a:t>
            </a:r>
            <a:r>
              <a:rPr lang="en-US" dirty="0"/>
              <a:t> </a:t>
            </a:r>
            <a:r>
              <a:rPr lang="en-US" dirty="0" err="1"/>
              <a:t>disiplin</a:t>
            </a:r>
            <a:r>
              <a:rPr lang="en-US" dirty="0"/>
              <a:t> </a:t>
            </a:r>
            <a:r>
              <a:rPr lang="en-US" dirty="0" err="1"/>
              <a:t>cezası</a:t>
            </a:r>
            <a:r>
              <a:rPr lang="en-US" dirty="0"/>
              <a:t> </a:t>
            </a:r>
            <a:r>
              <a:rPr lang="en-US" dirty="0" err="1"/>
              <a:t>tesis</a:t>
            </a:r>
            <a:r>
              <a:rPr lang="en-US" dirty="0"/>
              <a:t> </a:t>
            </a:r>
            <a:r>
              <a:rPr lang="en-US" dirty="0" err="1"/>
              <a:t>edilebilir</a:t>
            </a:r>
            <a:r>
              <a:rPr lang="en-US" dirty="0"/>
              <a:t>.</a:t>
            </a:r>
            <a:endParaRPr lang="tr-TR" dirty="0"/>
          </a:p>
        </p:txBody>
      </p:sp>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23188"/>
            <a:ext cx="1136073" cy="968303"/>
          </a:xfrm>
          <a:prstGeom prst="rect">
            <a:avLst/>
          </a:prstGeom>
        </p:spPr>
      </p:pic>
    </p:spTree>
    <p:extLst>
      <p:ext uri="{BB962C8B-B14F-4D97-AF65-F5344CB8AC3E}">
        <p14:creationId xmlns:p14="http://schemas.microsoft.com/office/powerpoint/2010/main" val="296402463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39654"/>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191491"/>
            <a:ext cx="10515599" cy="5264727"/>
          </a:xfrm>
        </p:spPr>
        <p:txBody>
          <a:bodyPr>
            <a:normAutofit/>
          </a:bodyPr>
          <a:lstStyle/>
          <a:p>
            <a:pPr marL="0" indent="0" algn="just">
              <a:buNone/>
            </a:pPr>
            <a:endParaRPr lang="tr-TR" dirty="0" smtClean="0"/>
          </a:p>
          <a:p>
            <a:pPr marL="0" indent="0" algn="just">
              <a:buNone/>
            </a:pPr>
            <a:r>
              <a:rPr lang="tr-TR" dirty="0" smtClean="0">
                <a:solidFill>
                  <a:srgbClr val="FF0000"/>
                </a:solidFill>
              </a:rPr>
              <a:t>ÖNEMLİ </a:t>
            </a:r>
            <a:r>
              <a:rPr lang="tr-TR" dirty="0">
                <a:solidFill>
                  <a:srgbClr val="FF0000"/>
                </a:solidFill>
              </a:rPr>
              <a:t>NOT: </a:t>
            </a:r>
            <a:endParaRPr lang="tr-TR" dirty="0" smtClean="0">
              <a:solidFill>
                <a:srgbClr val="FF0000"/>
              </a:solidFill>
            </a:endParaRPr>
          </a:p>
          <a:p>
            <a:pPr algn="just">
              <a:buFont typeface="Wingdings" panose="05000000000000000000" pitchFamily="2" charset="2"/>
              <a:buChar char="ü"/>
            </a:pPr>
            <a:r>
              <a:rPr lang="tr-TR" dirty="0" smtClean="0"/>
              <a:t>Disiplin </a:t>
            </a:r>
            <a:r>
              <a:rPr lang="tr-TR" dirty="0"/>
              <a:t>cezalarının verilmesinde yönetmelikte belirtilen zaman aşımı sürelerine dikkat edilmelidir</a:t>
            </a:r>
            <a:r>
              <a:rPr lang="tr-TR" dirty="0" smtClean="0"/>
              <a:t>.</a:t>
            </a:r>
          </a:p>
          <a:p>
            <a:pPr marL="0" indent="0" algn="just">
              <a:buNone/>
            </a:pPr>
            <a:endParaRPr lang="tr-TR" dirty="0"/>
          </a:p>
          <a:p>
            <a:pPr algn="just">
              <a:buFont typeface="Wingdings" panose="05000000000000000000" pitchFamily="2" charset="2"/>
              <a:buChar char="ü"/>
            </a:pPr>
            <a:r>
              <a:rPr lang="tr-TR" dirty="0" smtClean="0"/>
              <a:t>Görüldüğü </a:t>
            </a:r>
            <a:r>
              <a:rPr lang="tr-TR" dirty="0"/>
              <a:t>üzere disiplin soruşturmalarında, hem soruşturmaya başlarken hem de </a:t>
            </a:r>
            <a:r>
              <a:rPr lang="tr-TR" dirty="0" smtClean="0"/>
              <a:t>bitirirken, Soruşturmacılar </a:t>
            </a:r>
            <a:r>
              <a:rPr lang="tr-TR" dirty="0"/>
              <a:t>ek süre talep ederken, itiraz mercileri karar verirken, disiplin amiri ek süre verirken yasal </a:t>
            </a:r>
            <a:r>
              <a:rPr lang="tr-TR" dirty="0" smtClean="0"/>
              <a:t>sürelerin geçip geçmediğine </a:t>
            </a:r>
            <a:r>
              <a:rPr lang="tr-TR" dirty="0"/>
              <a:t>dikkat </a:t>
            </a:r>
            <a:r>
              <a:rPr lang="tr-TR" dirty="0" smtClean="0"/>
              <a:t>etmelidirler. </a:t>
            </a:r>
            <a:endParaRPr lang="tr-TR" dirty="0"/>
          </a:p>
          <a:p>
            <a:pPr marL="0" indent="0" algn="just">
              <a:buNone/>
            </a:pPr>
            <a:endParaRPr lang="tr-TR" dirty="0"/>
          </a:p>
          <a:p>
            <a:pPr marL="0" indent="0" algn="just">
              <a:buNone/>
            </a:pPr>
            <a:endParaRPr lang="tr-TR" dirty="0"/>
          </a:p>
        </p:txBody>
      </p:sp>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23188"/>
            <a:ext cx="1136073" cy="968303"/>
          </a:xfrm>
          <a:prstGeom prst="rect">
            <a:avLst/>
          </a:prstGeom>
        </p:spPr>
      </p:pic>
    </p:spTree>
    <p:extLst>
      <p:ext uri="{BB962C8B-B14F-4D97-AF65-F5344CB8AC3E}">
        <p14:creationId xmlns:p14="http://schemas.microsoft.com/office/powerpoint/2010/main" val="174023259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15306"/>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a:bodyPr>
          <a:lstStyle/>
          <a:p>
            <a:pPr marL="0" indent="0" algn="just">
              <a:buNone/>
            </a:pPr>
            <a:r>
              <a:rPr lang="tr-TR" b="1" dirty="0"/>
              <a:t>	</a:t>
            </a:r>
            <a:endParaRPr lang="tr-TR" b="1" dirty="0" smtClean="0"/>
          </a:p>
          <a:p>
            <a:pPr marL="0" indent="0" algn="just">
              <a:buNone/>
            </a:pPr>
            <a:endParaRPr lang="tr-TR" b="1" dirty="0"/>
          </a:p>
          <a:p>
            <a:pPr marL="0" indent="0" algn="just">
              <a:buNone/>
            </a:pPr>
            <a:r>
              <a:rPr lang="tr-TR" b="1" dirty="0" smtClean="0"/>
              <a:t>	(</a:t>
            </a:r>
            <a:r>
              <a:rPr lang="tr-TR" b="1" dirty="0"/>
              <a:t>5) Savunma hakkı:</a:t>
            </a:r>
          </a:p>
          <a:p>
            <a:pPr marL="514350" indent="-514350" algn="just">
              <a:buAutoNum type="alphaLcParenR"/>
            </a:pPr>
            <a:r>
              <a:rPr lang="en-US" dirty="0" err="1" smtClean="0"/>
              <a:t>Hakkında</a:t>
            </a:r>
            <a:r>
              <a:rPr lang="en-US" dirty="0" smtClean="0"/>
              <a:t> </a:t>
            </a:r>
            <a:r>
              <a:rPr lang="en-US" dirty="0" err="1"/>
              <a:t>disiplin</a:t>
            </a:r>
            <a:r>
              <a:rPr lang="en-US" dirty="0"/>
              <a:t> </a:t>
            </a:r>
            <a:r>
              <a:rPr lang="en-US" dirty="0" err="1"/>
              <a:t>soruşturması</a:t>
            </a:r>
            <a:r>
              <a:rPr lang="en-US" dirty="0"/>
              <a:t> </a:t>
            </a:r>
            <a:r>
              <a:rPr lang="en-US" dirty="0" err="1"/>
              <a:t>açılan</a:t>
            </a:r>
            <a:r>
              <a:rPr lang="en-US" dirty="0"/>
              <a:t> </a:t>
            </a:r>
            <a:r>
              <a:rPr lang="en-US" dirty="0" err="1"/>
              <a:t>öğrenciye</a:t>
            </a:r>
            <a:r>
              <a:rPr lang="en-US" dirty="0"/>
              <a:t> </a:t>
            </a:r>
            <a:r>
              <a:rPr lang="en-US" dirty="0" err="1"/>
              <a:t>isnat</a:t>
            </a:r>
            <a:r>
              <a:rPr lang="en-US" dirty="0"/>
              <a:t> </a:t>
            </a:r>
            <a:r>
              <a:rPr lang="en-US" dirty="0" err="1"/>
              <a:t>edilen</a:t>
            </a:r>
            <a:r>
              <a:rPr lang="en-US" dirty="0"/>
              <a:t> </a:t>
            </a:r>
            <a:r>
              <a:rPr lang="en-US" dirty="0" err="1"/>
              <a:t>suçun</a:t>
            </a:r>
            <a:r>
              <a:rPr lang="en-US" dirty="0"/>
              <a:t> </a:t>
            </a:r>
            <a:r>
              <a:rPr lang="en-US" dirty="0" err="1"/>
              <a:t>neden</a:t>
            </a:r>
            <a:r>
              <a:rPr lang="en-US" dirty="0"/>
              <a:t> </a:t>
            </a:r>
            <a:r>
              <a:rPr lang="en-US" dirty="0" err="1"/>
              <a:t>ibaret</a:t>
            </a:r>
            <a:r>
              <a:rPr lang="en-US" dirty="0"/>
              <a:t> </a:t>
            </a:r>
            <a:r>
              <a:rPr lang="en-US" dirty="0" err="1"/>
              <a:t>olduğu</a:t>
            </a:r>
            <a:r>
              <a:rPr lang="en-US" dirty="0"/>
              <a:t>, </a:t>
            </a:r>
            <a:r>
              <a:rPr lang="en-US" dirty="0" err="1"/>
              <a:t>savunmasını</a:t>
            </a:r>
            <a:r>
              <a:rPr lang="en-US" dirty="0"/>
              <a:t> </a:t>
            </a:r>
            <a:r>
              <a:rPr lang="en-US" dirty="0" err="1"/>
              <a:t>yapacağı</a:t>
            </a:r>
            <a:r>
              <a:rPr lang="en-US" dirty="0"/>
              <a:t> </a:t>
            </a:r>
            <a:r>
              <a:rPr lang="en-US" dirty="0" err="1"/>
              <a:t>tarihten</a:t>
            </a:r>
            <a:r>
              <a:rPr lang="en-US" dirty="0"/>
              <a:t> </a:t>
            </a:r>
            <a:r>
              <a:rPr lang="en-US" dirty="0" err="1"/>
              <a:t>en</a:t>
            </a:r>
            <a:r>
              <a:rPr lang="en-US" dirty="0"/>
              <a:t> </a:t>
            </a:r>
            <a:r>
              <a:rPr lang="en-US" dirty="0" err="1"/>
              <a:t>az</a:t>
            </a:r>
            <a:r>
              <a:rPr lang="en-US" dirty="0"/>
              <a:t> </a:t>
            </a:r>
            <a:r>
              <a:rPr lang="en-US" dirty="0" err="1"/>
              <a:t>yedi</a:t>
            </a:r>
            <a:r>
              <a:rPr lang="en-US" dirty="0"/>
              <a:t> </a:t>
            </a:r>
            <a:r>
              <a:rPr lang="en-US" dirty="0" err="1"/>
              <a:t>gün</a:t>
            </a:r>
            <a:r>
              <a:rPr lang="en-US" dirty="0"/>
              <a:t> </a:t>
            </a:r>
            <a:r>
              <a:rPr lang="en-US" dirty="0" err="1"/>
              <a:t>önce</a:t>
            </a:r>
            <a:r>
              <a:rPr lang="en-US" dirty="0"/>
              <a:t> </a:t>
            </a:r>
            <a:r>
              <a:rPr lang="en-US" dirty="0" err="1"/>
              <a:t>yazılı</a:t>
            </a:r>
            <a:r>
              <a:rPr lang="en-US" dirty="0"/>
              <a:t> </a:t>
            </a:r>
            <a:r>
              <a:rPr lang="en-US" dirty="0" err="1"/>
              <a:t>olarak</a:t>
            </a:r>
            <a:r>
              <a:rPr lang="en-US" dirty="0"/>
              <a:t> </a:t>
            </a:r>
            <a:r>
              <a:rPr lang="en-US" dirty="0" err="1"/>
              <a:t>bildirilir</a:t>
            </a:r>
            <a:r>
              <a:rPr lang="en-US" dirty="0"/>
              <a:t>; </a:t>
            </a:r>
            <a:r>
              <a:rPr lang="en-US" dirty="0" err="1"/>
              <a:t>ayrıca</a:t>
            </a:r>
            <a:r>
              <a:rPr lang="en-US" dirty="0"/>
              <a:t> </a:t>
            </a:r>
            <a:r>
              <a:rPr lang="en-US" dirty="0" err="1"/>
              <a:t>öğrenci</a:t>
            </a:r>
            <a:r>
              <a:rPr lang="en-US" dirty="0"/>
              <a:t> </a:t>
            </a:r>
            <a:r>
              <a:rPr lang="en-US" dirty="0" err="1"/>
              <a:t>bilgi</a:t>
            </a:r>
            <a:r>
              <a:rPr lang="en-US" dirty="0"/>
              <a:t> </a:t>
            </a:r>
            <a:r>
              <a:rPr lang="en-US" dirty="0" err="1"/>
              <a:t>sistemi</a:t>
            </a:r>
            <a:r>
              <a:rPr lang="en-US" dirty="0"/>
              <a:t> </a:t>
            </a:r>
            <a:r>
              <a:rPr lang="en-US" dirty="0" err="1"/>
              <a:t>üzerinden</a:t>
            </a:r>
            <a:r>
              <a:rPr lang="en-US" dirty="0"/>
              <a:t> </a:t>
            </a:r>
            <a:r>
              <a:rPr lang="en-US" dirty="0" err="1"/>
              <a:t>veya</a:t>
            </a:r>
            <a:r>
              <a:rPr lang="en-US" dirty="0"/>
              <a:t> </a:t>
            </a:r>
            <a:r>
              <a:rPr lang="en-US" dirty="0" err="1"/>
              <a:t>elektronik</a:t>
            </a:r>
            <a:r>
              <a:rPr lang="en-US" dirty="0"/>
              <a:t> </a:t>
            </a:r>
            <a:r>
              <a:rPr lang="en-US" dirty="0" err="1"/>
              <a:t>posta</a:t>
            </a:r>
            <a:r>
              <a:rPr lang="en-US" dirty="0"/>
              <a:t> </a:t>
            </a:r>
            <a:r>
              <a:rPr lang="en-US" dirty="0" err="1"/>
              <a:t>ya</a:t>
            </a:r>
            <a:r>
              <a:rPr lang="en-US" dirty="0"/>
              <a:t> da </a:t>
            </a:r>
            <a:r>
              <a:rPr lang="en-US" dirty="0" err="1"/>
              <a:t>kısa</a:t>
            </a:r>
            <a:r>
              <a:rPr lang="en-US" dirty="0"/>
              <a:t> </a:t>
            </a:r>
            <a:r>
              <a:rPr lang="en-US" dirty="0" err="1"/>
              <a:t>mesaj</a:t>
            </a:r>
            <a:r>
              <a:rPr lang="en-US" dirty="0"/>
              <a:t> </a:t>
            </a:r>
            <a:r>
              <a:rPr lang="en-US" dirty="0" err="1"/>
              <a:t>ile</a:t>
            </a:r>
            <a:r>
              <a:rPr lang="en-US" dirty="0"/>
              <a:t> de </a:t>
            </a:r>
            <a:r>
              <a:rPr lang="en-US" dirty="0" err="1"/>
              <a:t>bildirilebilir</a:t>
            </a:r>
            <a:r>
              <a:rPr lang="en-US" dirty="0"/>
              <a:t>. Bu </a:t>
            </a:r>
            <a:r>
              <a:rPr lang="en-US" dirty="0" err="1"/>
              <a:t>yazıda</a:t>
            </a:r>
            <a:r>
              <a:rPr lang="en-US" dirty="0"/>
              <a:t>; </a:t>
            </a:r>
            <a:r>
              <a:rPr lang="en-US" dirty="0" err="1"/>
              <a:t>öğrenciden</a:t>
            </a:r>
            <a:r>
              <a:rPr lang="en-US" dirty="0"/>
              <a:t> </a:t>
            </a:r>
            <a:r>
              <a:rPr lang="en-US" dirty="0" err="1"/>
              <a:t>belirtilen</a:t>
            </a:r>
            <a:r>
              <a:rPr lang="en-US" dirty="0"/>
              <a:t> </a:t>
            </a:r>
            <a:r>
              <a:rPr lang="en-US" dirty="0" err="1"/>
              <a:t>gün</a:t>
            </a:r>
            <a:r>
              <a:rPr lang="en-US" dirty="0"/>
              <a:t>, </a:t>
            </a:r>
            <a:r>
              <a:rPr lang="en-US" dirty="0" err="1"/>
              <a:t>saat</a:t>
            </a:r>
            <a:r>
              <a:rPr lang="en-US" dirty="0"/>
              <a:t> </a:t>
            </a:r>
            <a:r>
              <a:rPr lang="en-US" dirty="0" err="1"/>
              <a:t>ve</a:t>
            </a:r>
            <a:r>
              <a:rPr lang="en-US" dirty="0"/>
              <a:t> </a:t>
            </a:r>
            <a:r>
              <a:rPr lang="en-US" dirty="0" err="1"/>
              <a:t>yerde</a:t>
            </a:r>
            <a:r>
              <a:rPr lang="en-US" dirty="0"/>
              <a:t> </a:t>
            </a:r>
            <a:r>
              <a:rPr lang="en-US" dirty="0" err="1"/>
              <a:t>savunmasını</a:t>
            </a:r>
            <a:r>
              <a:rPr lang="en-US" dirty="0"/>
              <a:t> </a:t>
            </a:r>
            <a:r>
              <a:rPr lang="en-US" dirty="0" err="1"/>
              <a:t>yapmak</a:t>
            </a:r>
            <a:r>
              <a:rPr lang="en-US" dirty="0"/>
              <a:t> </a:t>
            </a:r>
            <a:r>
              <a:rPr lang="en-US" dirty="0" err="1"/>
              <a:t>üzere</a:t>
            </a:r>
            <a:r>
              <a:rPr lang="en-US" dirty="0"/>
              <a:t> </a:t>
            </a:r>
            <a:r>
              <a:rPr lang="en-US" dirty="0" err="1"/>
              <a:t>hazır</a:t>
            </a:r>
            <a:r>
              <a:rPr lang="en-US" dirty="0"/>
              <a:t> </a:t>
            </a:r>
            <a:r>
              <a:rPr lang="en-US" dirty="0" err="1"/>
              <a:t>bulunması</a:t>
            </a:r>
            <a:r>
              <a:rPr lang="en-US" dirty="0"/>
              <a:t> </a:t>
            </a:r>
            <a:r>
              <a:rPr lang="en-US" dirty="0" err="1"/>
              <a:t>istenilir</a:t>
            </a:r>
            <a:r>
              <a:rPr lang="en-US" dirty="0" smtClean="0"/>
              <a:t>.</a:t>
            </a:r>
            <a:endParaRPr lang="tr-TR" dirty="0" smtClean="0"/>
          </a:p>
          <a:p>
            <a:pPr marL="0" indent="0" algn="just">
              <a:buNone/>
            </a:pPr>
            <a:endParaRPr lang="tr-TR" dirty="0"/>
          </a:p>
          <a:p>
            <a:pPr marL="0" lvl="0" indent="0" algn="just">
              <a:buNone/>
            </a:pPr>
            <a:endParaRPr lang="tr-TR" sz="1600" dirty="0"/>
          </a:p>
          <a:p>
            <a:pPr marL="0" lvl="0" indent="0" algn="just">
              <a:buNone/>
            </a:pPr>
            <a:endParaRPr lang="tr-TR" sz="2700" dirty="0"/>
          </a:p>
          <a:p>
            <a:pPr marL="0" indent="0" algn="just" defTabSz="457207" fontAlgn="auto">
              <a:spcAft>
                <a:spcPts val="0"/>
              </a:spcAft>
              <a:buClr>
                <a:schemeClr val="bg2">
                  <a:lumMod val="40000"/>
                  <a:lumOff val="60000"/>
                </a:schemeClr>
              </a:buClr>
              <a:buFont typeface="Wingdings 2" panose="05020102010507070707" pitchFamily="18" charset="2"/>
              <a:buNone/>
              <a:defRPr/>
            </a:pPr>
            <a:endParaRPr lang="tr-TR" dirty="0"/>
          </a:p>
        </p:txBody>
      </p:sp>
      <p:pic>
        <p:nvPicPr>
          <p:cNvPr id="7" name="Resim 6">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02875"/>
            <a:ext cx="1136073" cy="968303"/>
          </a:xfrm>
          <a:prstGeom prst="rect">
            <a:avLst/>
          </a:prstGeom>
        </p:spPr>
      </p:pic>
    </p:spTree>
    <p:extLst>
      <p:ext uri="{BB962C8B-B14F-4D97-AF65-F5344CB8AC3E}">
        <p14:creationId xmlns:p14="http://schemas.microsoft.com/office/powerpoint/2010/main" val="82612660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15306"/>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a:bodyPr>
          <a:lstStyle/>
          <a:p>
            <a:pPr marL="0" indent="0" algn="just">
              <a:buNone/>
            </a:pPr>
            <a:r>
              <a:rPr lang="tr-TR" b="1" dirty="0"/>
              <a:t>	</a:t>
            </a:r>
            <a:endParaRPr lang="tr-TR" b="1" dirty="0" smtClean="0"/>
          </a:p>
          <a:p>
            <a:pPr marL="0" indent="0" algn="just">
              <a:buNone/>
            </a:pPr>
            <a:r>
              <a:rPr lang="tr-TR" b="1" dirty="0">
                <a:solidFill>
                  <a:srgbClr val="FF0000"/>
                </a:solidFill>
              </a:rPr>
              <a:t>ÖNEMLİ NOT: </a:t>
            </a:r>
          </a:p>
          <a:p>
            <a:pPr algn="just">
              <a:buFont typeface="Wingdings" panose="05000000000000000000" pitchFamily="2" charset="2"/>
              <a:buChar char="ü"/>
            </a:pPr>
            <a:r>
              <a:rPr lang="tr-TR" dirty="0" smtClean="0"/>
              <a:t>Posta </a:t>
            </a:r>
            <a:r>
              <a:rPr lang="tr-TR" dirty="0"/>
              <a:t>ile tebliğ yapılacak ise iadeli taahhütlü tebligat yapılmalıdır. </a:t>
            </a:r>
          </a:p>
          <a:p>
            <a:pPr algn="just">
              <a:buFont typeface="Wingdings" panose="05000000000000000000" pitchFamily="2" charset="2"/>
              <a:buChar char="ü"/>
            </a:pPr>
            <a:r>
              <a:rPr lang="tr-TR" dirty="0" smtClean="0"/>
              <a:t>Elden </a:t>
            </a:r>
            <a:r>
              <a:rPr lang="tr-TR" dirty="0"/>
              <a:t>tebliğ yapılacak ise tebliğ – tebellüğ belgesi düzenlenmeli veya</a:t>
            </a:r>
          </a:p>
          <a:p>
            <a:pPr algn="just">
              <a:buFont typeface="Wingdings" panose="05000000000000000000" pitchFamily="2" charset="2"/>
              <a:buChar char="ü"/>
            </a:pPr>
            <a:r>
              <a:rPr lang="tr-TR" dirty="0" smtClean="0"/>
              <a:t> Savunmaya </a:t>
            </a:r>
            <a:r>
              <a:rPr lang="tr-TR" dirty="0"/>
              <a:t>davet yazısı iki nüsha düzenlenerek bir nüshası öğrenciye teslim edilmeli, diğer nüshasına da öğrenci tarafından alındığı tarih belirtilip “savunmaya davet yazısını elden tebliğ aldım” yazdırılıp, öğrenciye imzalattırılmalıdır.</a:t>
            </a:r>
          </a:p>
          <a:p>
            <a:pPr marL="0" indent="0" algn="just">
              <a:buNone/>
            </a:pPr>
            <a:endParaRPr lang="tr-TR" dirty="0"/>
          </a:p>
          <a:p>
            <a:pPr marL="0" lvl="0" indent="0" algn="just">
              <a:buNone/>
            </a:pPr>
            <a:endParaRPr lang="tr-TR" sz="1600" dirty="0"/>
          </a:p>
          <a:p>
            <a:pPr marL="0" lvl="0" indent="0" algn="just">
              <a:buNone/>
            </a:pPr>
            <a:endParaRPr lang="tr-TR" sz="2700" dirty="0"/>
          </a:p>
          <a:p>
            <a:pPr marL="0" indent="0" algn="just" defTabSz="457207" fontAlgn="auto">
              <a:spcAft>
                <a:spcPts val="0"/>
              </a:spcAft>
              <a:buClr>
                <a:schemeClr val="bg2">
                  <a:lumMod val="40000"/>
                  <a:lumOff val="60000"/>
                </a:schemeClr>
              </a:buClr>
              <a:buFont typeface="Wingdings 2" panose="05020102010507070707" pitchFamily="18" charset="2"/>
              <a:buNone/>
              <a:defRPr/>
            </a:pPr>
            <a:endParaRPr lang="tr-TR" dirty="0"/>
          </a:p>
        </p:txBody>
      </p:sp>
      <p:pic>
        <p:nvPicPr>
          <p:cNvPr id="7" name="Resim 6">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02875"/>
            <a:ext cx="1136073" cy="968303"/>
          </a:xfrm>
          <a:prstGeom prst="rect">
            <a:avLst/>
          </a:prstGeom>
        </p:spPr>
      </p:pic>
    </p:spTree>
    <p:extLst>
      <p:ext uri="{BB962C8B-B14F-4D97-AF65-F5344CB8AC3E}">
        <p14:creationId xmlns:p14="http://schemas.microsoft.com/office/powerpoint/2010/main" val="111613586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45960"/>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fontScale="92500" lnSpcReduction="10000"/>
          </a:bodyPr>
          <a:lstStyle/>
          <a:p>
            <a:pPr marL="0" indent="0" algn="just">
              <a:buNone/>
            </a:pPr>
            <a:r>
              <a:rPr lang="tr-TR" b="1" dirty="0"/>
              <a:t>	</a:t>
            </a:r>
            <a:endParaRPr lang="tr-TR" dirty="0" smtClean="0"/>
          </a:p>
          <a:p>
            <a:pPr marL="0" indent="0" algn="just">
              <a:buNone/>
            </a:pPr>
            <a:r>
              <a:rPr lang="tr-TR" dirty="0" smtClean="0">
                <a:solidFill>
                  <a:srgbClr val="FF0000"/>
                </a:solidFill>
              </a:rPr>
              <a:t>ÖNEMLİ NOT:</a:t>
            </a:r>
            <a:endParaRPr lang="tr-TR" dirty="0">
              <a:solidFill>
                <a:srgbClr val="FF0000"/>
              </a:solidFill>
            </a:endParaRPr>
          </a:p>
          <a:p>
            <a:pPr algn="just">
              <a:buFont typeface="Wingdings" panose="05000000000000000000" pitchFamily="2" charset="2"/>
              <a:buChar char="ü"/>
            </a:pPr>
            <a:r>
              <a:rPr lang="tr-TR" dirty="0"/>
              <a:t>Soruşturulan kişinin ifadeye çağrılması ile ifadesinin alınması tarihleri arasında en az 7 GÜN bulunmalıdır. Bu süre belirlenirken ifadeye davet yazısının tebliğ edildiği gün </a:t>
            </a:r>
            <a:r>
              <a:rPr lang="tr-TR" dirty="0" smtClean="0"/>
              <a:t>hesaba </a:t>
            </a:r>
            <a:r>
              <a:rPr lang="tr-TR" dirty="0"/>
              <a:t>katılmamalıdır. Bu durumda tebliği izleyen günden sonra en erken 8. gün öğrencinin savunması alınmalıdır. Danıştay kararlarına göre, aksi uygulama savunma hakkının kısıtlanması sonucunu doğurur ve işlemi </a:t>
            </a:r>
            <a:r>
              <a:rPr lang="tr-TR" dirty="0" err="1"/>
              <a:t>usuli</a:t>
            </a:r>
            <a:r>
              <a:rPr lang="tr-TR" dirty="0"/>
              <a:t> açıdan </a:t>
            </a:r>
            <a:r>
              <a:rPr lang="tr-TR" dirty="0" smtClean="0"/>
              <a:t>sakatlar</a:t>
            </a:r>
            <a:endParaRPr lang="tr-TR" dirty="0"/>
          </a:p>
          <a:p>
            <a:pPr lvl="0" algn="just">
              <a:buFont typeface="Wingdings" panose="05000000000000000000" pitchFamily="2" charset="2"/>
              <a:buChar char="ü"/>
            </a:pPr>
            <a:r>
              <a:rPr lang="tr-TR" dirty="0" smtClean="0"/>
              <a:t>Bu </a:t>
            </a:r>
            <a:r>
              <a:rPr lang="tr-TR" dirty="0"/>
              <a:t>savunmanın alınmasında, tüm soruşturma süreçlerinde olduğu gibi süreler son derece önemli olup, yapılan yazışmalarla ilgili tebliğ tebellüğ belgeleri eksiksiz doldurularak tarihlerin ve sürelerin doğru hesaplanması konusunda azami dikkatin gösterilmesi </a:t>
            </a:r>
            <a:r>
              <a:rPr lang="tr-TR" dirty="0" smtClean="0"/>
              <a:t>gerekmektedir</a:t>
            </a:r>
            <a:endParaRPr lang="tr-TR" dirty="0"/>
          </a:p>
          <a:p>
            <a:pPr lvl="0" algn="just">
              <a:buFont typeface="Wingdings" panose="05000000000000000000" pitchFamily="2" charset="2"/>
              <a:buChar char="ü"/>
            </a:pPr>
            <a:r>
              <a:rPr lang="tr-TR" dirty="0"/>
              <a:t>Tanık ifadesinin alınması için yedi gün beklenmesine gerek yoktur.</a:t>
            </a:r>
          </a:p>
          <a:p>
            <a:pPr marL="0" indent="0" algn="just">
              <a:buNone/>
            </a:pPr>
            <a:endParaRPr lang="tr-TR" dirty="0"/>
          </a:p>
          <a:p>
            <a:pPr marL="0" lvl="0" indent="0" algn="just">
              <a:buNone/>
            </a:pPr>
            <a:endParaRPr lang="tr-TR" sz="1600" dirty="0"/>
          </a:p>
          <a:p>
            <a:pPr marL="0" lvl="0" indent="0" algn="just">
              <a:buNone/>
            </a:pPr>
            <a:endParaRPr lang="tr-TR" sz="2700" dirty="0"/>
          </a:p>
          <a:p>
            <a:pPr marL="0" indent="0" algn="just" defTabSz="457207" fontAlgn="auto">
              <a:spcAft>
                <a:spcPts val="0"/>
              </a:spcAft>
              <a:buClr>
                <a:schemeClr val="bg2">
                  <a:lumMod val="40000"/>
                  <a:lumOff val="60000"/>
                </a:schemeClr>
              </a:buClr>
              <a:buFont typeface="Wingdings 2" panose="05020102010507070707" pitchFamily="18" charset="2"/>
              <a:buNone/>
              <a:defRPr/>
            </a:pPr>
            <a:endParaRPr lang="tr-TR"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29494"/>
            <a:ext cx="1136073" cy="968303"/>
          </a:xfrm>
          <a:prstGeom prst="rect">
            <a:avLst/>
          </a:prstGeom>
        </p:spPr>
      </p:pic>
    </p:spTree>
    <p:extLst>
      <p:ext uri="{BB962C8B-B14F-4D97-AF65-F5344CB8AC3E}">
        <p14:creationId xmlns:p14="http://schemas.microsoft.com/office/powerpoint/2010/main" val="250551146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45960"/>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a:bodyPr>
          <a:lstStyle/>
          <a:p>
            <a:pPr marL="0" indent="0" algn="just">
              <a:buNone/>
            </a:pPr>
            <a:endParaRPr lang="tr-TR" b="1" dirty="0"/>
          </a:p>
          <a:p>
            <a:pPr marL="0" indent="0" algn="just">
              <a:buNone/>
            </a:pPr>
            <a:r>
              <a:rPr lang="en-US" dirty="0" smtClean="0"/>
              <a:t>b</a:t>
            </a:r>
            <a:r>
              <a:rPr lang="en-US" dirty="0"/>
              <a:t>) </a:t>
            </a:r>
            <a:r>
              <a:rPr lang="en-US" dirty="0" err="1"/>
              <a:t>Savunma</a:t>
            </a:r>
            <a:r>
              <a:rPr lang="en-US" dirty="0"/>
              <a:t> </a:t>
            </a:r>
            <a:r>
              <a:rPr lang="en-US" dirty="0" err="1"/>
              <a:t>yapmak</a:t>
            </a:r>
            <a:r>
              <a:rPr lang="en-US" dirty="0"/>
              <a:t> </a:t>
            </a:r>
            <a:r>
              <a:rPr lang="en-US" dirty="0" err="1"/>
              <a:t>üzere</a:t>
            </a:r>
            <a:r>
              <a:rPr lang="en-US" dirty="0"/>
              <a:t> </a:t>
            </a:r>
            <a:r>
              <a:rPr lang="en-US" dirty="0" err="1"/>
              <a:t>gelen</a:t>
            </a:r>
            <a:r>
              <a:rPr lang="en-US" dirty="0"/>
              <a:t> </a:t>
            </a:r>
            <a:r>
              <a:rPr lang="en-US" dirty="0" err="1"/>
              <a:t>kişi</a:t>
            </a:r>
            <a:r>
              <a:rPr lang="en-US" dirty="0"/>
              <a:t>, </a:t>
            </a:r>
            <a:r>
              <a:rPr lang="en-US" dirty="0" err="1"/>
              <a:t>savunmasını</a:t>
            </a:r>
            <a:r>
              <a:rPr lang="en-US" dirty="0"/>
              <a:t> </a:t>
            </a:r>
            <a:r>
              <a:rPr lang="en-US" dirty="0" err="1"/>
              <a:t>sözlü</a:t>
            </a:r>
            <a:r>
              <a:rPr lang="en-US" dirty="0"/>
              <a:t> </a:t>
            </a:r>
            <a:r>
              <a:rPr lang="en-US" dirty="0" err="1"/>
              <a:t>olarak</a:t>
            </a:r>
            <a:r>
              <a:rPr lang="en-US" dirty="0"/>
              <a:t> </a:t>
            </a:r>
            <a:r>
              <a:rPr lang="en-US" dirty="0" err="1"/>
              <a:t>yapabileceği</a:t>
            </a:r>
            <a:r>
              <a:rPr lang="en-US" dirty="0"/>
              <a:t> </a:t>
            </a:r>
            <a:r>
              <a:rPr lang="en-US" dirty="0" err="1"/>
              <a:t>gibi</a:t>
            </a:r>
            <a:r>
              <a:rPr lang="en-US" dirty="0"/>
              <a:t> </a:t>
            </a:r>
            <a:r>
              <a:rPr lang="en-US" dirty="0" err="1"/>
              <a:t>yazılı</a:t>
            </a:r>
            <a:r>
              <a:rPr lang="en-US" dirty="0"/>
              <a:t> </a:t>
            </a:r>
            <a:r>
              <a:rPr lang="en-US" dirty="0" err="1"/>
              <a:t>olarak</a:t>
            </a:r>
            <a:r>
              <a:rPr lang="en-US" dirty="0"/>
              <a:t> da </a:t>
            </a:r>
            <a:r>
              <a:rPr lang="en-US" dirty="0" err="1"/>
              <a:t>sunabilir</a:t>
            </a:r>
            <a:r>
              <a:rPr lang="en-US" dirty="0"/>
              <a:t>. </a:t>
            </a:r>
            <a:r>
              <a:rPr lang="en-US" dirty="0" err="1"/>
              <a:t>Yazılı</a:t>
            </a:r>
            <a:r>
              <a:rPr lang="en-US" dirty="0"/>
              <a:t> </a:t>
            </a:r>
            <a:r>
              <a:rPr lang="en-US" dirty="0" err="1"/>
              <a:t>savunma</a:t>
            </a:r>
            <a:r>
              <a:rPr lang="en-US" dirty="0"/>
              <a:t> </a:t>
            </a:r>
            <a:r>
              <a:rPr lang="en-US" dirty="0" err="1"/>
              <a:t>sunulduktan</a:t>
            </a:r>
            <a:r>
              <a:rPr lang="en-US" dirty="0"/>
              <a:t> </a:t>
            </a:r>
            <a:r>
              <a:rPr lang="en-US" dirty="0" err="1"/>
              <a:t>sonra</a:t>
            </a:r>
            <a:r>
              <a:rPr lang="en-US" dirty="0"/>
              <a:t> </a:t>
            </a:r>
            <a:r>
              <a:rPr lang="en-US" dirty="0" err="1"/>
              <a:t>soruşturmacı</a:t>
            </a:r>
            <a:r>
              <a:rPr lang="en-US" dirty="0"/>
              <a:t> </a:t>
            </a:r>
            <a:r>
              <a:rPr lang="en-US" dirty="0" err="1"/>
              <a:t>öğrenciye</a:t>
            </a:r>
            <a:r>
              <a:rPr lang="en-US" dirty="0"/>
              <a:t> </a:t>
            </a:r>
            <a:r>
              <a:rPr lang="en-US" dirty="0" err="1"/>
              <a:t>ek</a:t>
            </a:r>
            <a:r>
              <a:rPr lang="en-US" dirty="0"/>
              <a:t> </a:t>
            </a:r>
            <a:r>
              <a:rPr lang="en-US" dirty="0" err="1"/>
              <a:t>sorular</a:t>
            </a:r>
            <a:r>
              <a:rPr lang="en-US" dirty="0"/>
              <a:t> </a:t>
            </a:r>
            <a:r>
              <a:rPr lang="en-US" dirty="0" err="1"/>
              <a:t>yöneltebilir</a:t>
            </a:r>
            <a:r>
              <a:rPr lang="en-US" dirty="0" smtClean="0"/>
              <a:t>.</a:t>
            </a:r>
            <a:endParaRPr lang="tr-TR" dirty="0" smtClean="0"/>
          </a:p>
          <a:p>
            <a:pPr marL="0" indent="0" algn="just">
              <a:buNone/>
            </a:pPr>
            <a:r>
              <a:rPr lang="en-US" dirty="0"/>
              <a:t>c) </a:t>
            </a:r>
            <a:r>
              <a:rPr lang="en-US" dirty="0" err="1"/>
              <a:t>Öğrenciye</a:t>
            </a:r>
            <a:r>
              <a:rPr lang="en-US" dirty="0"/>
              <a:t> </a:t>
            </a:r>
            <a:r>
              <a:rPr lang="en-US" dirty="0" err="1"/>
              <a:t>gönderilecek</a:t>
            </a:r>
            <a:r>
              <a:rPr lang="en-US" dirty="0"/>
              <a:t> </a:t>
            </a:r>
            <a:r>
              <a:rPr lang="en-US" dirty="0" err="1"/>
              <a:t>davetiyede</a:t>
            </a:r>
            <a:r>
              <a:rPr lang="en-US" dirty="0"/>
              <a:t>; </a:t>
            </a:r>
            <a:r>
              <a:rPr lang="en-US" dirty="0" err="1"/>
              <a:t>çağrıya</a:t>
            </a:r>
            <a:r>
              <a:rPr lang="en-US" dirty="0"/>
              <a:t> </a:t>
            </a:r>
            <a:r>
              <a:rPr lang="en-US" dirty="0" err="1"/>
              <a:t>özürsüz</a:t>
            </a:r>
            <a:r>
              <a:rPr lang="en-US" dirty="0"/>
              <a:t> </a:t>
            </a:r>
            <a:r>
              <a:rPr lang="en-US" dirty="0" err="1"/>
              <a:t>olduğu</a:t>
            </a:r>
            <a:r>
              <a:rPr lang="en-US" dirty="0"/>
              <a:t> </a:t>
            </a:r>
            <a:r>
              <a:rPr lang="en-US" dirty="0" err="1"/>
              <a:t>halde</a:t>
            </a:r>
            <a:r>
              <a:rPr lang="en-US" dirty="0"/>
              <a:t> </a:t>
            </a:r>
            <a:r>
              <a:rPr lang="en-US" dirty="0" err="1"/>
              <a:t>uymadığı</a:t>
            </a:r>
            <a:r>
              <a:rPr lang="en-US" dirty="0"/>
              <a:t> </a:t>
            </a:r>
            <a:r>
              <a:rPr lang="en-US" dirty="0" err="1"/>
              <a:t>veya</a:t>
            </a:r>
            <a:r>
              <a:rPr lang="en-US" dirty="0"/>
              <a:t> </a:t>
            </a:r>
            <a:r>
              <a:rPr lang="en-US" dirty="0" err="1"/>
              <a:t>özrünü</a:t>
            </a:r>
            <a:r>
              <a:rPr lang="en-US" dirty="0"/>
              <a:t> </a:t>
            </a:r>
            <a:r>
              <a:rPr lang="en-US" dirty="0" err="1"/>
              <a:t>zamanında</a:t>
            </a:r>
            <a:r>
              <a:rPr lang="en-US" dirty="0"/>
              <a:t> </a:t>
            </a:r>
            <a:r>
              <a:rPr lang="en-US" dirty="0" err="1"/>
              <a:t>bildirmediği</a:t>
            </a:r>
            <a:r>
              <a:rPr lang="en-US" dirty="0"/>
              <a:t> </a:t>
            </a:r>
            <a:r>
              <a:rPr lang="en-US" dirty="0" err="1"/>
              <a:t>takdirde</a:t>
            </a:r>
            <a:r>
              <a:rPr lang="en-US" dirty="0"/>
              <a:t>, </a:t>
            </a:r>
            <a:r>
              <a:rPr lang="en-US" dirty="0" err="1"/>
              <a:t>savunma</a:t>
            </a:r>
            <a:r>
              <a:rPr lang="en-US" dirty="0"/>
              <a:t> </a:t>
            </a:r>
            <a:r>
              <a:rPr lang="en-US" dirty="0" err="1"/>
              <a:t>hakkından</a:t>
            </a:r>
            <a:r>
              <a:rPr lang="en-US" dirty="0"/>
              <a:t> </a:t>
            </a:r>
            <a:r>
              <a:rPr lang="en-US" dirty="0" err="1"/>
              <a:t>vazgeçmiş</a:t>
            </a:r>
            <a:r>
              <a:rPr lang="en-US" dirty="0"/>
              <a:t> </a:t>
            </a:r>
            <a:r>
              <a:rPr lang="en-US" dirty="0" err="1"/>
              <a:t>sayılacağı</a:t>
            </a:r>
            <a:r>
              <a:rPr lang="en-US" dirty="0"/>
              <a:t> </a:t>
            </a:r>
            <a:r>
              <a:rPr lang="en-US" dirty="0" err="1"/>
              <a:t>ve</a:t>
            </a:r>
            <a:r>
              <a:rPr lang="en-US" dirty="0"/>
              <a:t> </a:t>
            </a:r>
            <a:r>
              <a:rPr lang="en-US" dirty="0" err="1"/>
              <a:t>mevcut</a:t>
            </a:r>
            <a:r>
              <a:rPr lang="en-US" dirty="0"/>
              <a:t> </a:t>
            </a:r>
            <a:r>
              <a:rPr lang="en-US" dirty="0" err="1"/>
              <a:t>delillere</a:t>
            </a:r>
            <a:r>
              <a:rPr lang="en-US" dirty="0"/>
              <a:t> </a:t>
            </a:r>
            <a:r>
              <a:rPr lang="en-US" dirty="0" err="1"/>
              <a:t>dayanılmak</a:t>
            </a:r>
            <a:r>
              <a:rPr lang="en-US" dirty="0"/>
              <a:t> </a:t>
            </a:r>
            <a:r>
              <a:rPr lang="en-US" dirty="0" err="1"/>
              <a:t>suretiyle</a:t>
            </a:r>
            <a:r>
              <a:rPr lang="en-US" dirty="0"/>
              <a:t> </a:t>
            </a:r>
            <a:r>
              <a:rPr lang="en-US" dirty="0" err="1"/>
              <a:t>hakkında</a:t>
            </a:r>
            <a:r>
              <a:rPr lang="en-US" dirty="0"/>
              <a:t> </a:t>
            </a:r>
            <a:r>
              <a:rPr lang="en-US" dirty="0" err="1"/>
              <a:t>gerekli</a:t>
            </a:r>
            <a:r>
              <a:rPr lang="en-US" dirty="0"/>
              <a:t> </a:t>
            </a:r>
            <a:r>
              <a:rPr lang="en-US" dirty="0" err="1"/>
              <a:t>kararın</a:t>
            </a:r>
            <a:r>
              <a:rPr lang="en-US" dirty="0"/>
              <a:t> </a:t>
            </a:r>
            <a:r>
              <a:rPr lang="en-US" dirty="0" err="1"/>
              <a:t>verileceği</a:t>
            </a:r>
            <a:r>
              <a:rPr lang="en-US" dirty="0"/>
              <a:t> </a:t>
            </a:r>
            <a:r>
              <a:rPr lang="en-US" dirty="0" err="1"/>
              <a:t>belirtilir</a:t>
            </a:r>
            <a:r>
              <a:rPr lang="en-US" dirty="0"/>
              <a:t>.</a:t>
            </a:r>
            <a:endParaRPr lang="tr-TR" dirty="0"/>
          </a:p>
          <a:p>
            <a:pPr marL="0" indent="0" algn="just">
              <a:buNone/>
            </a:pPr>
            <a:endParaRPr lang="tr-TR" dirty="0"/>
          </a:p>
          <a:p>
            <a:pPr marL="0" indent="0" algn="just">
              <a:buNone/>
            </a:pPr>
            <a:endParaRPr lang="tr-TR" dirty="0"/>
          </a:p>
          <a:p>
            <a:pPr marL="0" lvl="0" indent="0" algn="just">
              <a:buNone/>
            </a:pPr>
            <a:endParaRPr lang="tr-TR" sz="1600" dirty="0"/>
          </a:p>
          <a:p>
            <a:pPr marL="0" lvl="0" indent="0" algn="just">
              <a:buNone/>
            </a:pPr>
            <a:endParaRPr lang="tr-TR" sz="2700" dirty="0"/>
          </a:p>
          <a:p>
            <a:pPr marL="0" indent="0" algn="just" defTabSz="457207" fontAlgn="auto">
              <a:spcAft>
                <a:spcPts val="0"/>
              </a:spcAft>
              <a:buClr>
                <a:schemeClr val="bg2">
                  <a:lumMod val="40000"/>
                  <a:lumOff val="60000"/>
                </a:schemeClr>
              </a:buClr>
              <a:buFont typeface="Wingdings 2" panose="05020102010507070707" pitchFamily="18" charset="2"/>
              <a:buNone/>
              <a:defRPr/>
            </a:pPr>
            <a:endParaRPr lang="tr-TR"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29494"/>
            <a:ext cx="1136073" cy="968303"/>
          </a:xfrm>
          <a:prstGeom prst="rect">
            <a:avLst/>
          </a:prstGeom>
        </p:spPr>
      </p:pic>
    </p:spTree>
    <p:extLst>
      <p:ext uri="{BB962C8B-B14F-4D97-AF65-F5344CB8AC3E}">
        <p14:creationId xmlns:p14="http://schemas.microsoft.com/office/powerpoint/2010/main" val="329258161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317501"/>
            <a:ext cx="10515600" cy="927100"/>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6" name="Dikdörtgen 5"/>
          <p:cNvSpPr/>
          <p:nvPr/>
        </p:nvSpPr>
        <p:spPr>
          <a:xfrm>
            <a:off x="748145" y="1995055"/>
            <a:ext cx="10605655" cy="2375009"/>
          </a:xfrm>
          <a:prstGeom prst="rect">
            <a:avLst/>
          </a:prstGeom>
        </p:spPr>
        <p:txBody>
          <a:bodyPr wrap="square">
            <a:spAutoFit/>
          </a:bodyPr>
          <a:lstStyle/>
          <a:p>
            <a:pPr algn="just">
              <a:spcBef>
                <a:spcPts val="1000"/>
              </a:spcBef>
            </a:pPr>
            <a:r>
              <a:rPr lang="en-US" sz="2800" dirty="0" smtClean="0"/>
              <a:t>ç</a:t>
            </a:r>
            <a:r>
              <a:rPr lang="en-US" sz="2800" dirty="0"/>
              <a:t>) </a:t>
            </a:r>
            <a:r>
              <a:rPr lang="en-US" sz="2800" dirty="0" err="1"/>
              <a:t>Geçerli</a:t>
            </a:r>
            <a:r>
              <a:rPr lang="en-US" sz="2800" dirty="0"/>
              <a:t> </a:t>
            </a:r>
            <a:r>
              <a:rPr lang="en-US" sz="2800" dirty="0" err="1"/>
              <a:t>bir</a:t>
            </a:r>
            <a:r>
              <a:rPr lang="en-US" sz="2800" dirty="0"/>
              <a:t> </a:t>
            </a:r>
            <a:r>
              <a:rPr lang="en-US" sz="2800" dirty="0" err="1"/>
              <a:t>özür</a:t>
            </a:r>
            <a:r>
              <a:rPr lang="en-US" sz="2800" dirty="0"/>
              <a:t> </a:t>
            </a:r>
            <a:r>
              <a:rPr lang="en-US" sz="2800" dirty="0" err="1"/>
              <a:t>bildiren</a:t>
            </a:r>
            <a:r>
              <a:rPr lang="en-US" sz="2800" dirty="0"/>
              <a:t> </a:t>
            </a:r>
            <a:r>
              <a:rPr lang="en-US" sz="2800" dirty="0" err="1"/>
              <a:t>veya</a:t>
            </a:r>
            <a:r>
              <a:rPr lang="en-US" sz="2800" dirty="0"/>
              <a:t> </a:t>
            </a:r>
            <a:r>
              <a:rPr lang="en-US" sz="2800" dirty="0" err="1"/>
              <a:t>mücbir</a:t>
            </a:r>
            <a:r>
              <a:rPr lang="en-US" sz="2800" dirty="0"/>
              <a:t> </a:t>
            </a:r>
            <a:r>
              <a:rPr lang="en-US" sz="2800" dirty="0" err="1"/>
              <a:t>sebep</a:t>
            </a:r>
            <a:r>
              <a:rPr lang="en-US" sz="2800" dirty="0"/>
              <a:t> </a:t>
            </a:r>
            <a:r>
              <a:rPr lang="en-US" sz="2800" dirty="0" err="1"/>
              <a:t>dolayısıyla</a:t>
            </a:r>
            <a:r>
              <a:rPr lang="en-US" sz="2800" dirty="0"/>
              <a:t> </a:t>
            </a:r>
            <a:r>
              <a:rPr lang="en-US" sz="2800" dirty="0" err="1"/>
              <a:t>davete</a:t>
            </a:r>
            <a:r>
              <a:rPr lang="en-US" sz="2800" dirty="0"/>
              <a:t> </a:t>
            </a:r>
            <a:r>
              <a:rPr lang="en-US" sz="2800" dirty="0" err="1"/>
              <a:t>uymadığı</a:t>
            </a:r>
            <a:r>
              <a:rPr lang="en-US" sz="2800" dirty="0"/>
              <a:t> </a:t>
            </a:r>
            <a:r>
              <a:rPr lang="en-US" sz="2800" dirty="0" err="1"/>
              <a:t>anlaşılan</a:t>
            </a:r>
            <a:r>
              <a:rPr lang="en-US" sz="2800" dirty="0"/>
              <a:t> </a:t>
            </a:r>
            <a:r>
              <a:rPr lang="en-US" sz="2800" dirty="0" err="1"/>
              <a:t>öğrenciye</a:t>
            </a:r>
            <a:r>
              <a:rPr lang="en-US" sz="2800" dirty="0"/>
              <a:t> </a:t>
            </a:r>
            <a:r>
              <a:rPr lang="en-US" sz="2800" dirty="0" err="1"/>
              <a:t>uygun</a:t>
            </a:r>
            <a:r>
              <a:rPr lang="en-US" sz="2800" dirty="0"/>
              <a:t> </a:t>
            </a:r>
            <a:r>
              <a:rPr lang="en-US" sz="2800" dirty="0" err="1"/>
              <a:t>bir</a:t>
            </a:r>
            <a:r>
              <a:rPr lang="en-US" sz="2800" dirty="0"/>
              <a:t> </a:t>
            </a:r>
            <a:r>
              <a:rPr lang="en-US" sz="2800" dirty="0" err="1"/>
              <a:t>süre</a:t>
            </a:r>
            <a:r>
              <a:rPr lang="en-US" sz="2800" dirty="0"/>
              <a:t> </a:t>
            </a:r>
            <a:r>
              <a:rPr lang="en-US" sz="2800" dirty="0" err="1"/>
              <a:t>verilir</a:t>
            </a:r>
            <a:r>
              <a:rPr lang="en-US" sz="2800" dirty="0"/>
              <a:t>. </a:t>
            </a:r>
            <a:r>
              <a:rPr lang="en-US" sz="2800" dirty="0" err="1"/>
              <a:t>Tutuklu</a:t>
            </a:r>
            <a:r>
              <a:rPr lang="en-US" sz="2800" dirty="0"/>
              <a:t> </a:t>
            </a:r>
            <a:r>
              <a:rPr lang="en-US" sz="2800" dirty="0" err="1"/>
              <a:t>öğrencilere</a:t>
            </a:r>
            <a:r>
              <a:rPr lang="en-US" sz="2800" dirty="0"/>
              <a:t> </a:t>
            </a:r>
            <a:r>
              <a:rPr lang="en-US" sz="2800" dirty="0" err="1"/>
              <a:t>savunmalarını</a:t>
            </a:r>
            <a:r>
              <a:rPr lang="en-US" sz="2800" dirty="0"/>
              <a:t> </a:t>
            </a:r>
            <a:r>
              <a:rPr lang="en-US" sz="2800" dirty="0" err="1"/>
              <a:t>yazılı</a:t>
            </a:r>
            <a:r>
              <a:rPr lang="en-US" sz="2800" dirty="0"/>
              <a:t> </a:t>
            </a:r>
            <a:r>
              <a:rPr lang="en-US" sz="2800" dirty="0" err="1"/>
              <a:t>olarak</a:t>
            </a:r>
            <a:r>
              <a:rPr lang="en-US" sz="2800" dirty="0"/>
              <a:t> </a:t>
            </a:r>
            <a:r>
              <a:rPr lang="en-US" sz="2800" dirty="0" err="1"/>
              <a:t>gönderebilecekleri</a:t>
            </a:r>
            <a:r>
              <a:rPr lang="en-US" sz="2800" dirty="0"/>
              <a:t> </a:t>
            </a:r>
            <a:r>
              <a:rPr lang="en-US" sz="2800" dirty="0" err="1"/>
              <a:t>bildirilir</a:t>
            </a:r>
            <a:r>
              <a:rPr lang="en-US" sz="2800" dirty="0"/>
              <a:t>.</a:t>
            </a:r>
            <a:endParaRPr lang="tr-TR" sz="2800" dirty="0"/>
          </a:p>
          <a:p>
            <a:pPr algn="just">
              <a:spcBef>
                <a:spcPts val="1000"/>
              </a:spcBef>
            </a:pPr>
            <a:r>
              <a:rPr lang="en-US" sz="2800" dirty="0"/>
              <a:t>d) </a:t>
            </a:r>
            <a:r>
              <a:rPr lang="en-US" sz="2800" dirty="0" err="1"/>
              <a:t>Soruşturma</a:t>
            </a:r>
            <a:r>
              <a:rPr lang="en-US" sz="2800" dirty="0"/>
              <a:t> </a:t>
            </a:r>
            <a:r>
              <a:rPr lang="en-US" sz="2800" dirty="0" err="1"/>
              <a:t>öğrencinin</a:t>
            </a:r>
            <a:r>
              <a:rPr lang="en-US" sz="2800" dirty="0"/>
              <a:t> </a:t>
            </a:r>
            <a:r>
              <a:rPr lang="en-US" sz="2800" dirty="0" err="1"/>
              <a:t>kendini</a:t>
            </a:r>
            <a:r>
              <a:rPr lang="en-US" sz="2800" dirty="0"/>
              <a:t> </a:t>
            </a:r>
            <a:r>
              <a:rPr lang="en-US" sz="2800" dirty="0" err="1"/>
              <a:t>gereği</a:t>
            </a:r>
            <a:r>
              <a:rPr lang="en-US" sz="2800" dirty="0"/>
              <a:t> </a:t>
            </a:r>
            <a:r>
              <a:rPr lang="en-US" sz="2800" dirty="0" err="1"/>
              <a:t>gibi</a:t>
            </a:r>
            <a:r>
              <a:rPr lang="en-US" sz="2800" dirty="0"/>
              <a:t> </a:t>
            </a:r>
            <a:r>
              <a:rPr lang="en-US" sz="2800" dirty="0" err="1"/>
              <a:t>savunmasına</a:t>
            </a:r>
            <a:r>
              <a:rPr lang="en-US" sz="2800" dirty="0"/>
              <a:t> </a:t>
            </a:r>
            <a:r>
              <a:rPr lang="en-US" sz="2800" dirty="0" err="1"/>
              <a:t>imkân</a:t>
            </a:r>
            <a:r>
              <a:rPr lang="en-US" sz="2800" dirty="0"/>
              <a:t> </a:t>
            </a:r>
            <a:r>
              <a:rPr lang="en-US" sz="2800" dirty="0" err="1"/>
              <a:t>verecek</a:t>
            </a:r>
            <a:r>
              <a:rPr lang="en-US" sz="2800" dirty="0"/>
              <a:t> </a:t>
            </a:r>
            <a:r>
              <a:rPr lang="en-US" sz="2800" dirty="0" err="1"/>
              <a:t>şekilde</a:t>
            </a:r>
            <a:r>
              <a:rPr lang="en-US" sz="2800" dirty="0"/>
              <a:t> </a:t>
            </a:r>
            <a:r>
              <a:rPr lang="en-US" sz="2800" dirty="0" err="1"/>
              <a:t>yürütülür</a:t>
            </a:r>
            <a:r>
              <a:rPr lang="en-US" sz="2800" dirty="0"/>
              <a:t>.</a:t>
            </a:r>
            <a:endParaRPr lang="tr-TR" sz="2800"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200" y="328513"/>
            <a:ext cx="1397001" cy="906993"/>
          </a:xfrm>
          <a:prstGeom prst="rect">
            <a:avLst/>
          </a:prstGeom>
        </p:spPr>
      </p:pic>
      <p:pic>
        <p:nvPicPr>
          <p:cNvPr id="7" name="image2.png"/>
          <p:cNvPicPr/>
          <p:nvPr/>
        </p:nvPicPr>
        <p:blipFill>
          <a:blip r:embed="rId3" cstate="print"/>
          <a:stretch>
            <a:fillRect/>
          </a:stretch>
        </p:blipFill>
        <p:spPr>
          <a:xfrm>
            <a:off x="10217727" y="267203"/>
            <a:ext cx="1136073" cy="968303"/>
          </a:xfrm>
          <a:prstGeom prst="rect">
            <a:avLst/>
          </a:prstGeom>
        </p:spPr>
      </p:pic>
    </p:spTree>
    <p:extLst>
      <p:ext uri="{BB962C8B-B14F-4D97-AF65-F5344CB8AC3E}">
        <p14:creationId xmlns:p14="http://schemas.microsoft.com/office/powerpoint/2010/main" val="247743110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6"/>
            <a:ext cx="10515600" cy="96830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274618"/>
            <a:ext cx="10515599" cy="5181600"/>
          </a:xfrm>
        </p:spPr>
        <p:txBody>
          <a:bodyPr>
            <a:normAutofit/>
          </a:bodyPr>
          <a:lstStyle/>
          <a:p>
            <a:pPr marL="0" indent="0" algn="just">
              <a:buNone/>
            </a:pPr>
            <a:r>
              <a:rPr lang="tr-TR" sz="2500" b="1" dirty="0"/>
              <a:t>	</a:t>
            </a:r>
            <a:r>
              <a:rPr lang="en-US" b="1" dirty="0"/>
              <a:t>(6) </a:t>
            </a:r>
            <a:r>
              <a:rPr lang="en-US" b="1" dirty="0" err="1"/>
              <a:t>Disiplin</a:t>
            </a:r>
            <a:r>
              <a:rPr lang="en-US" b="1" dirty="0"/>
              <a:t> </a:t>
            </a:r>
            <a:r>
              <a:rPr lang="en-US" b="1" dirty="0" err="1"/>
              <a:t>soruşturmasında</a:t>
            </a:r>
            <a:r>
              <a:rPr lang="en-US" b="1" dirty="0"/>
              <a:t> </a:t>
            </a:r>
            <a:r>
              <a:rPr lang="en-US" b="1" dirty="0" err="1"/>
              <a:t>uyulacak</a:t>
            </a:r>
            <a:r>
              <a:rPr lang="en-US" b="1" dirty="0"/>
              <a:t> </a:t>
            </a:r>
            <a:r>
              <a:rPr lang="en-US" b="1" dirty="0" err="1"/>
              <a:t>esaslar</a:t>
            </a:r>
            <a:r>
              <a:rPr lang="en-US" b="1" dirty="0"/>
              <a:t>:</a:t>
            </a:r>
            <a:endParaRPr lang="tr-TR" b="1" dirty="0"/>
          </a:p>
          <a:p>
            <a:pPr marL="514350" indent="-514350" algn="just">
              <a:buAutoNum type="alphaLcParenR"/>
            </a:pPr>
            <a:r>
              <a:rPr lang="en-US" dirty="0" err="1" smtClean="0"/>
              <a:t>Soruşturmanın</a:t>
            </a:r>
            <a:r>
              <a:rPr lang="en-US" dirty="0" smtClean="0"/>
              <a:t> </a:t>
            </a:r>
            <a:r>
              <a:rPr lang="en-US" dirty="0" err="1"/>
              <a:t>gizliliği</a:t>
            </a:r>
            <a:r>
              <a:rPr lang="en-US" dirty="0"/>
              <a:t> </a:t>
            </a:r>
            <a:r>
              <a:rPr lang="en-US" dirty="0" err="1"/>
              <a:t>esastır</a:t>
            </a:r>
            <a:r>
              <a:rPr lang="en-US" dirty="0" smtClean="0"/>
              <a:t>.</a:t>
            </a:r>
            <a:endParaRPr lang="tr-TR" dirty="0" smtClean="0"/>
          </a:p>
          <a:p>
            <a:pPr marL="0" indent="0" algn="just">
              <a:buNone/>
            </a:pPr>
            <a:endParaRPr lang="tr-TR" dirty="0" smtClean="0">
              <a:solidFill>
                <a:srgbClr val="FF0000"/>
              </a:solidFill>
            </a:endParaRPr>
          </a:p>
          <a:p>
            <a:pPr marL="0" indent="0" algn="just">
              <a:buNone/>
            </a:pPr>
            <a:r>
              <a:rPr lang="tr-TR" dirty="0" smtClean="0">
                <a:solidFill>
                  <a:srgbClr val="FF0000"/>
                </a:solidFill>
              </a:rPr>
              <a:t>ÖNEMLİ </a:t>
            </a:r>
            <a:r>
              <a:rPr lang="tr-TR" dirty="0">
                <a:solidFill>
                  <a:srgbClr val="FF0000"/>
                </a:solidFill>
              </a:rPr>
              <a:t>NOT</a:t>
            </a:r>
            <a:r>
              <a:rPr lang="tr-TR" dirty="0" smtClean="0">
                <a:solidFill>
                  <a:srgbClr val="FF0000"/>
                </a:solidFill>
              </a:rPr>
              <a:t>:</a:t>
            </a:r>
            <a:endParaRPr lang="tr-TR" dirty="0"/>
          </a:p>
          <a:p>
            <a:pPr algn="just">
              <a:buFont typeface="Wingdings" panose="05000000000000000000" pitchFamily="2" charset="2"/>
              <a:buChar char="ü"/>
            </a:pPr>
            <a:r>
              <a:rPr lang="tr-TR" dirty="0"/>
              <a:t>Soruşturmacı, soruşturmayı bizzat kendisi yürütmelidir; soruşturma kapsamındaki her türlü işlemi kendisi yapmalıdır. Ancak yeminli katip atamak sureti ile </a:t>
            </a:r>
            <a:r>
              <a:rPr lang="tr-TR" dirty="0" smtClean="0"/>
              <a:t>bu </a:t>
            </a:r>
            <a:r>
              <a:rPr lang="tr-TR" dirty="0"/>
              <a:t>kişilerin yardımını alabilecektir</a:t>
            </a:r>
          </a:p>
          <a:p>
            <a:pPr algn="just">
              <a:buFont typeface="Wingdings" panose="05000000000000000000" pitchFamily="2" charset="2"/>
              <a:buChar char="ü"/>
            </a:pPr>
            <a:r>
              <a:rPr lang="tr-TR" dirty="0" smtClean="0"/>
              <a:t>26.04.2022 </a:t>
            </a:r>
            <a:r>
              <a:rPr lang="tr-TR" dirty="0"/>
              <a:t>tarihli Resmi </a:t>
            </a:r>
            <a:r>
              <a:rPr lang="tr-TR" dirty="0" err="1"/>
              <a:t>Gazete’de</a:t>
            </a:r>
            <a:r>
              <a:rPr lang="tr-TR" dirty="0"/>
              <a:t> yayımlanan yönetmelik değişikliği sonucunda, disiplin soruşturmaları Öğrenci Disiplin yazışmaları ‘’Hizmete Özel’’ gizlilik derecesi ile nitelendirildiğinden EBYS üzerinden gerçekleştirilmelidir.</a:t>
            </a:r>
          </a:p>
          <a:p>
            <a:pPr marL="0" indent="0" algn="just">
              <a:buNone/>
            </a:pPr>
            <a:endParaRPr lang="tr-TR"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51837"/>
            <a:ext cx="1136073" cy="968303"/>
          </a:xfrm>
          <a:prstGeom prst="rect">
            <a:avLst/>
          </a:prstGeom>
        </p:spPr>
      </p:pic>
    </p:spTree>
    <p:extLst>
      <p:ext uri="{BB962C8B-B14F-4D97-AF65-F5344CB8AC3E}">
        <p14:creationId xmlns:p14="http://schemas.microsoft.com/office/powerpoint/2010/main" val="163941658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6"/>
            <a:ext cx="10515600" cy="968304"/>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latin typeface="+mn-lt"/>
            </a:endParaRPr>
          </a:p>
        </p:txBody>
      </p:sp>
      <p:sp>
        <p:nvSpPr>
          <p:cNvPr id="8" name="Metin Yer Tutucusu 7">
            <a:extLst>
              <a:ext uri="{FF2B5EF4-FFF2-40B4-BE49-F238E27FC236}">
                <a16:creationId xmlns:a16="http://schemas.microsoft.com/office/drawing/2014/main" id="{72F7A664-4983-4611-A3E8-C389C5EC8A73}"/>
              </a:ext>
            </a:extLst>
          </p:cNvPr>
          <p:cNvSpPr>
            <a:spLocks noGrp="1"/>
          </p:cNvSpPr>
          <p:nvPr>
            <p:ph type="body" idx="1"/>
          </p:nvPr>
        </p:nvSpPr>
        <p:spPr>
          <a:xfrm>
            <a:off x="831850" y="1551709"/>
            <a:ext cx="10515600" cy="4537941"/>
          </a:xfrm>
        </p:spPr>
        <p:txBody>
          <a:bodyPr>
            <a:normAutofit/>
          </a:bodyPr>
          <a:lstStyle/>
          <a:p>
            <a:endParaRPr lang="tr-TR" b="1" dirty="0"/>
          </a:p>
          <a:p>
            <a:pPr algn="ctr"/>
            <a:endParaRPr lang="tr-TR" b="1" dirty="0" smtClean="0"/>
          </a:p>
          <a:p>
            <a:pPr lvl="0" algn="just"/>
            <a:endParaRPr lang="tr-TR" sz="3000" dirty="0" smtClean="0"/>
          </a:p>
          <a:p>
            <a:pPr algn="ctr"/>
            <a:r>
              <a:rPr lang="tr-TR" sz="2800" dirty="0" smtClean="0"/>
              <a:t>YÜKSEKÖĞRETİM KURUMLARI ÖĞRENCİ DİSİPLİN YÖNETMELİĞİ </a:t>
            </a:r>
          </a:p>
          <a:p>
            <a:pPr algn="ctr"/>
            <a:r>
              <a:rPr lang="tr-TR" sz="2800" dirty="0" smtClean="0"/>
              <a:t>11.03.2023 TARİHLİ VE 32129 SAYILI RESMİ GAZETE İLE YÜRÜRLÜKTEN KALDIRILMIŞTIR.</a:t>
            </a:r>
            <a:endParaRPr lang="tr-TR" sz="2800" dirty="0"/>
          </a:p>
          <a:p>
            <a:pPr algn="ctr"/>
            <a:r>
              <a:rPr lang="tr-TR" sz="2500" dirty="0" smtClean="0"/>
              <a:t>		</a:t>
            </a:r>
            <a:endParaRPr lang="tr-TR" sz="2500" dirty="0"/>
          </a:p>
        </p:txBody>
      </p:sp>
      <p:pic>
        <p:nvPicPr>
          <p:cNvPr id="4" name="image2.png">
            <a:extLst>
              <a:ext uri="{FF2B5EF4-FFF2-40B4-BE49-F238E27FC236}">
                <a16:creationId xmlns:a16="http://schemas.microsoft.com/office/drawing/2014/main" id="{581AE2B3-7540-46DB-8102-8B95961997CA}"/>
              </a:ext>
            </a:extLst>
          </p:cNvPr>
          <p:cNvPicPr/>
          <p:nvPr/>
        </p:nvPicPr>
        <p:blipFill>
          <a:blip r:embed="rId2" cstate="print"/>
          <a:stretch>
            <a:fillRect/>
          </a:stretch>
        </p:blipFill>
        <p:spPr>
          <a:xfrm>
            <a:off x="10356272" y="251837"/>
            <a:ext cx="997527" cy="909494"/>
          </a:xfrm>
          <a:prstGeom prst="rect">
            <a:avLst/>
          </a:prstGeom>
        </p:spPr>
      </p:pic>
      <p:pic>
        <p:nvPicPr>
          <p:cNvPr id="7" name="image2.png">
            <a:extLst>
              <a:ext uri="{FF2B5EF4-FFF2-40B4-BE49-F238E27FC236}">
                <a16:creationId xmlns:a16="http://schemas.microsoft.com/office/drawing/2014/main" id="{581AE2B3-7540-46DB-8102-8B95961997CA}"/>
              </a:ext>
            </a:extLst>
          </p:cNvPr>
          <p:cNvPicPr/>
          <p:nvPr/>
        </p:nvPicPr>
        <p:blipFill>
          <a:blip r:embed="rId2" cstate="print"/>
          <a:stretch>
            <a:fillRect/>
          </a:stretch>
        </p:blipFill>
        <p:spPr>
          <a:xfrm>
            <a:off x="831850" y="260150"/>
            <a:ext cx="997527" cy="909494"/>
          </a:xfrm>
          <a:prstGeom prst="rect">
            <a:avLst/>
          </a:prstGeom>
        </p:spPr>
      </p:pic>
      <p:pic>
        <p:nvPicPr>
          <p:cNvPr id="6" name="Resim 5">
            <a:extLst>
              <a:ext uri="{FF2B5EF4-FFF2-40B4-BE49-F238E27FC236}">
                <a16:creationId xmlns:a16="http://schemas.microsoft.com/office/drawing/2014/main" id="{E94F09F2-98EF-42CE-8F3F-D4583E9C2C93}"/>
              </a:ext>
            </a:extLst>
          </p:cNvPr>
          <p:cNvPicPr>
            <a:picLocks noChangeAspect="1"/>
          </p:cNvPicPr>
          <p:nvPr/>
        </p:nvPicPr>
        <p:blipFill>
          <a:blip r:embed="rId3"/>
          <a:stretch>
            <a:fillRect/>
          </a:stretch>
        </p:blipFill>
        <p:spPr>
          <a:xfrm>
            <a:off x="838199" y="260150"/>
            <a:ext cx="1433337" cy="930584"/>
          </a:xfrm>
          <a:prstGeom prst="rect">
            <a:avLst/>
          </a:prstGeom>
        </p:spPr>
      </p:pic>
      <p:pic>
        <p:nvPicPr>
          <p:cNvPr id="9" name="image2.png"/>
          <p:cNvPicPr/>
          <p:nvPr/>
        </p:nvPicPr>
        <p:blipFill>
          <a:blip r:embed="rId2" cstate="print"/>
          <a:stretch>
            <a:fillRect/>
          </a:stretch>
        </p:blipFill>
        <p:spPr>
          <a:xfrm>
            <a:off x="10194058" y="222431"/>
            <a:ext cx="1136073" cy="968303"/>
          </a:xfrm>
          <a:prstGeom prst="rect">
            <a:avLst/>
          </a:prstGeom>
        </p:spPr>
      </p:pic>
    </p:spTree>
    <p:extLst>
      <p:ext uri="{BB962C8B-B14F-4D97-AF65-F5344CB8AC3E}">
        <p14:creationId xmlns:p14="http://schemas.microsoft.com/office/powerpoint/2010/main" val="347739303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6"/>
            <a:ext cx="10515600" cy="96830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274618"/>
            <a:ext cx="10515599" cy="5181600"/>
          </a:xfrm>
        </p:spPr>
        <p:txBody>
          <a:bodyPr>
            <a:normAutofit lnSpcReduction="10000"/>
          </a:bodyPr>
          <a:lstStyle/>
          <a:p>
            <a:pPr marL="0" indent="0" algn="just">
              <a:buNone/>
            </a:pPr>
            <a:r>
              <a:rPr lang="tr-TR" sz="2500" b="1" dirty="0" smtClean="0"/>
              <a:t>	</a:t>
            </a:r>
            <a:r>
              <a:rPr lang="en-US" dirty="0" smtClean="0"/>
              <a:t>b) </a:t>
            </a:r>
            <a:r>
              <a:rPr lang="en-US" dirty="0" err="1" smtClean="0"/>
              <a:t>Soruşturmacı</a:t>
            </a:r>
            <a:r>
              <a:rPr lang="en-US" dirty="0" smtClean="0"/>
              <a:t> </a:t>
            </a:r>
            <a:r>
              <a:rPr lang="en-US" dirty="0" err="1" smtClean="0"/>
              <a:t>tanık</a:t>
            </a:r>
            <a:r>
              <a:rPr lang="en-US" dirty="0" smtClean="0"/>
              <a:t> </a:t>
            </a:r>
            <a:r>
              <a:rPr lang="en-US" dirty="0" err="1" smtClean="0"/>
              <a:t>dinleyebilir</a:t>
            </a:r>
            <a:r>
              <a:rPr lang="en-US" dirty="0" smtClean="0"/>
              <a:t>, </a:t>
            </a:r>
            <a:r>
              <a:rPr lang="en-US" dirty="0" err="1" smtClean="0"/>
              <a:t>keşif</a:t>
            </a:r>
            <a:r>
              <a:rPr lang="en-US" dirty="0" smtClean="0"/>
              <a:t> </a:t>
            </a:r>
            <a:r>
              <a:rPr lang="en-US" dirty="0" err="1" smtClean="0"/>
              <a:t>yapabilir</a:t>
            </a:r>
            <a:r>
              <a:rPr lang="en-US" dirty="0" smtClean="0"/>
              <a:t> </a:t>
            </a:r>
            <a:r>
              <a:rPr lang="en-US" dirty="0" err="1" smtClean="0"/>
              <a:t>ve</a:t>
            </a:r>
            <a:r>
              <a:rPr lang="en-US" dirty="0" smtClean="0"/>
              <a:t> </a:t>
            </a:r>
            <a:r>
              <a:rPr lang="en-US" dirty="0" err="1" smtClean="0"/>
              <a:t>bilirkişiye</a:t>
            </a:r>
            <a:r>
              <a:rPr lang="en-US" dirty="0" smtClean="0"/>
              <a:t> </a:t>
            </a:r>
            <a:r>
              <a:rPr lang="en-US" dirty="0" err="1" smtClean="0"/>
              <a:t>başvurabilir</a:t>
            </a:r>
            <a:r>
              <a:rPr lang="en-US" dirty="0" smtClean="0"/>
              <a:t>. </a:t>
            </a:r>
            <a:r>
              <a:rPr lang="en-US" dirty="0" err="1" smtClean="0"/>
              <a:t>Soruşturma</a:t>
            </a:r>
            <a:r>
              <a:rPr lang="en-US" dirty="0" smtClean="0"/>
              <a:t> </a:t>
            </a:r>
            <a:r>
              <a:rPr lang="en-US" dirty="0" err="1" smtClean="0"/>
              <a:t>işlemleri</a:t>
            </a:r>
            <a:r>
              <a:rPr lang="en-US" dirty="0" smtClean="0"/>
              <a:t> </a:t>
            </a:r>
            <a:r>
              <a:rPr lang="en-US" dirty="0" err="1" smtClean="0"/>
              <a:t>bir</a:t>
            </a:r>
            <a:r>
              <a:rPr lang="en-US" dirty="0" smtClean="0"/>
              <a:t> </a:t>
            </a:r>
            <a:r>
              <a:rPr lang="en-US" dirty="0" err="1" smtClean="0"/>
              <a:t>tutanakla</a:t>
            </a:r>
            <a:r>
              <a:rPr lang="en-US" dirty="0" smtClean="0"/>
              <a:t> </a:t>
            </a:r>
            <a:r>
              <a:rPr lang="en-US" dirty="0" err="1" smtClean="0"/>
              <a:t>tespit</a:t>
            </a:r>
            <a:r>
              <a:rPr lang="en-US" dirty="0" smtClean="0"/>
              <a:t> </a:t>
            </a:r>
            <a:r>
              <a:rPr lang="en-US" dirty="0" err="1" smtClean="0"/>
              <a:t>olunur</a:t>
            </a:r>
            <a:r>
              <a:rPr lang="en-US" dirty="0" smtClean="0"/>
              <a:t>. </a:t>
            </a:r>
            <a:r>
              <a:rPr lang="en-US" dirty="0" err="1" smtClean="0"/>
              <a:t>Tutanak</a:t>
            </a:r>
            <a:r>
              <a:rPr lang="en-US" dirty="0" smtClean="0"/>
              <a:t>; </a:t>
            </a:r>
            <a:r>
              <a:rPr lang="en-US" dirty="0" err="1" smtClean="0"/>
              <a:t>işlemin</a:t>
            </a:r>
            <a:r>
              <a:rPr lang="en-US" dirty="0" smtClean="0"/>
              <a:t> </a:t>
            </a:r>
            <a:r>
              <a:rPr lang="en-US" dirty="0" err="1" smtClean="0"/>
              <a:t>nerede</a:t>
            </a:r>
            <a:r>
              <a:rPr lang="en-US" dirty="0" smtClean="0"/>
              <a:t> </a:t>
            </a:r>
            <a:r>
              <a:rPr lang="en-US" dirty="0" err="1" smtClean="0"/>
              <a:t>ve</a:t>
            </a:r>
            <a:r>
              <a:rPr lang="en-US" dirty="0" smtClean="0"/>
              <a:t> ne zaman </a:t>
            </a:r>
            <a:r>
              <a:rPr lang="en-US" dirty="0" err="1" smtClean="0"/>
              <a:t>yapıldığı</a:t>
            </a:r>
            <a:r>
              <a:rPr lang="en-US" dirty="0" smtClean="0"/>
              <a:t>, </a:t>
            </a:r>
            <a:r>
              <a:rPr lang="en-US" dirty="0" err="1" smtClean="0"/>
              <a:t>işlemin</a:t>
            </a:r>
            <a:r>
              <a:rPr lang="en-US" dirty="0" smtClean="0"/>
              <a:t> </a:t>
            </a:r>
            <a:r>
              <a:rPr lang="en-US" dirty="0" err="1" smtClean="0"/>
              <a:t>mahiyeti</a:t>
            </a:r>
            <a:r>
              <a:rPr lang="en-US" dirty="0" smtClean="0"/>
              <a:t>, </a:t>
            </a:r>
            <a:r>
              <a:rPr lang="en-US" dirty="0" err="1" smtClean="0"/>
              <a:t>kimlerin</a:t>
            </a:r>
            <a:r>
              <a:rPr lang="en-US" dirty="0" smtClean="0"/>
              <a:t> </a:t>
            </a:r>
            <a:r>
              <a:rPr lang="en-US" dirty="0" err="1" smtClean="0"/>
              <a:t>katıldığı</a:t>
            </a:r>
            <a:r>
              <a:rPr lang="en-US" dirty="0" smtClean="0"/>
              <a:t>, </a:t>
            </a:r>
            <a:r>
              <a:rPr lang="en-US" dirty="0" err="1" smtClean="0"/>
              <a:t>ifade</a:t>
            </a:r>
            <a:r>
              <a:rPr lang="en-US" dirty="0" smtClean="0"/>
              <a:t> </a:t>
            </a:r>
            <a:r>
              <a:rPr lang="en-US" dirty="0" err="1" smtClean="0"/>
              <a:t>alınmış</a:t>
            </a:r>
            <a:r>
              <a:rPr lang="en-US" dirty="0" smtClean="0"/>
              <a:t> </a:t>
            </a:r>
            <a:r>
              <a:rPr lang="en-US" dirty="0" err="1" smtClean="0"/>
              <a:t>ise</a:t>
            </a:r>
            <a:r>
              <a:rPr lang="en-US" dirty="0" smtClean="0"/>
              <a:t> </a:t>
            </a:r>
            <a:r>
              <a:rPr lang="en-US" dirty="0" err="1" smtClean="0"/>
              <a:t>soruları</a:t>
            </a:r>
            <a:r>
              <a:rPr lang="en-US" dirty="0" smtClean="0"/>
              <a:t> </a:t>
            </a:r>
            <a:r>
              <a:rPr lang="en-US" dirty="0" err="1" smtClean="0"/>
              <a:t>ve</a:t>
            </a:r>
            <a:r>
              <a:rPr lang="en-US" dirty="0" smtClean="0"/>
              <a:t> </a:t>
            </a:r>
            <a:r>
              <a:rPr lang="en-US" dirty="0" err="1" smtClean="0"/>
              <a:t>cevapları</a:t>
            </a:r>
            <a:r>
              <a:rPr lang="en-US" dirty="0" smtClean="0"/>
              <a:t> </a:t>
            </a:r>
            <a:r>
              <a:rPr lang="en-US" dirty="0" err="1" smtClean="0"/>
              <a:t>belirtecek</a:t>
            </a:r>
            <a:r>
              <a:rPr lang="en-US" dirty="0" smtClean="0"/>
              <a:t> </a:t>
            </a:r>
            <a:r>
              <a:rPr lang="en-US" dirty="0" err="1" smtClean="0"/>
              <a:t>şekilde</a:t>
            </a:r>
            <a:r>
              <a:rPr lang="en-US" dirty="0" smtClean="0"/>
              <a:t> </a:t>
            </a:r>
            <a:r>
              <a:rPr lang="en-US" dirty="0" err="1" smtClean="0"/>
              <a:t>düzenlenir</a:t>
            </a:r>
            <a:r>
              <a:rPr lang="en-US" dirty="0" smtClean="0"/>
              <a:t> </a:t>
            </a:r>
            <a:r>
              <a:rPr lang="en-US" dirty="0" err="1" smtClean="0"/>
              <a:t>ve</a:t>
            </a:r>
            <a:r>
              <a:rPr lang="en-US" dirty="0" smtClean="0"/>
              <a:t> </a:t>
            </a:r>
            <a:r>
              <a:rPr lang="en-US" dirty="0" err="1" smtClean="0"/>
              <a:t>soruşturmacı</a:t>
            </a:r>
            <a:r>
              <a:rPr lang="en-US" dirty="0" smtClean="0"/>
              <a:t>, </a:t>
            </a:r>
            <a:r>
              <a:rPr lang="en-US" dirty="0" err="1" smtClean="0"/>
              <a:t>katip</a:t>
            </a:r>
            <a:r>
              <a:rPr lang="en-US" dirty="0" smtClean="0"/>
              <a:t>, </a:t>
            </a:r>
            <a:r>
              <a:rPr lang="en-US" dirty="0" err="1" smtClean="0"/>
              <a:t>ifade</a:t>
            </a:r>
            <a:r>
              <a:rPr lang="en-US" dirty="0" smtClean="0"/>
              <a:t> </a:t>
            </a:r>
            <a:r>
              <a:rPr lang="en-US" dirty="0" err="1" smtClean="0"/>
              <a:t>sahibi</a:t>
            </a:r>
            <a:r>
              <a:rPr lang="en-US" dirty="0" smtClean="0"/>
              <a:t> </a:t>
            </a:r>
            <a:r>
              <a:rPr lang="en-US" dirty="0" err="1" smtClean="0"/>
              <a:t>ve</a:t>
            </a:r>
            <a:r>
              <a:rPr lang="en-US" dirty="0" smtClean="0"/>
              <a:t> </a:t>
            </a:r>
            <a:r>
              <a:rPr lang="en-US" dirty="0" err="1" smtClean="0"/>
              <a:t>varsa</a:t>
            </a:r>
            <a:r>
              <a:rPr lang="en-US" dirty="0" smtClean="0"/>
              <a:t> </a:t>
            </a:r>
            <a:r>
              <a:rPr lang="en-US" dirty="0" err="1" smtClean="0"/>
              <a:t>keşif</a:t>
            </a:r>
            <a:r>
              <a:rPr lang="en-US" dirty="0" smtClean="0"/>
              <a:t> </a:t>
            </a:r>
            <a:r>
              <a:rPr lang="en-US" dirty="0" err="1" smtClean="0"/>
              <a:t>sırasında</a:t>
            </a:r>
            <a:r>
              <a:rPr lang="en-US" dirty="0" smtClean="0"/>
              <a:t> </a:t>
            </a:r>
            <a:r>
              <a:rPr lang="en-US" dirty="0" err="1" smtClean="0"/>
              <a:t>hazır</a:t>
            </a:r>
            <a:r>
              <a:rPr lang="en-US" dirty="0" smtClean="0"/>
              <a:t> </a:t>
            </a:r>
            <a:r>
              <a:rPr lang="en-US" dirty="0" err="1" smtClean="0"/>
              <a:t>bulunanlarca</a:t>
            </a:r>
            <a:r>
              <a:rPr lang="en-US" dirty="0" smtClean="0"/>
              <a:t> </a:t>
            </a:r>
            <a:r>
              <a:rPr lang="en-US" dirty="0" err="1" smtClean="0"/>
              <a:t>imzalanır</a:t>
            </a:r>
            <a:r>
              <a:rPr lang="en-US" dirty="0" smtClean="0"/>
              <a:t>. </a:t>
            </a:r>
            <a:r>
              <a:rPr lang="en-US" dirty="0" err="1" smtClean="0"/>
              <a:t>İfade</a:t>
            </a:r>
            <a:r>
              <a:rPr lang="en-US" dirty="0" smtClean="0"/>
              <a:t> </a:t>
            </a:r>
            <a:r>
              <a:rPr lang="en-US" dirty="0" err="1" smtClean="0"/>
              <a:t>alınırken</a:t>
            </a:r>
            <a:r>
              <a:rPr lang="en-US" dirty="0" smtClean="0"/>
              <a:t> </a:t>
            </a:r>
            <a:r>
              <a:rPr lang="en-US" dirty="0" err="1" smtClean="0"/>
              <a:t>tanığa</a:t>
            </a:r>
            <a:r>
              <a:rPr lang="en-US" dirty="0" smtClean="0"/>
              <a:t> </a:t>
            </a:r>
            <a:r>
              <a:rPr lang="en-US" dirty="0" err="1" smtClean="0"/>
              <a:t>ve</a:t>
            </a:r>
            <a:r>
              <a:rPr lang="en-US" dirty="0" smtClean="0"/>
              <a:t> </a:t>
            </a:r>
            <a:r>
              <a:rPr lang="en-US" dirty="0" err="1" smtClean="0"/>
              <a:t>bilirkişi</a:t>
            </a:r>
            <a:r>
              <a:rPr lang="en-US" dirty="0" smtClean="0"/>
              <a:t> </a:t>
            </a:r>
            <a:r>
              <a:rPr lang="en-US" dirty="0" err="1" smtClean="0"/>
              <a:t>tayini</a:t>
            </a:r>
            <a:r>
              <a:rPr lang="en-US" dirty="0" smtClean="0"/>
              <a:t> </a:t>
            </a:r>
            <a:r>
              <a:rPr lang="en-US" dirty="0" err="1" smtClean="0"/>
              <a:t>durumunda</a:t>
            </a:r>
            <a:r>
              <a:rPr lang="en-US" dirty="0" smtClean="0"/>
              <a:t> </a:t>
            </a:r>
            <a:r>
              <a:rPr lang="en-US" dirty="0" err="1" smtClean="0"/>
              <a:t>bilirkişiye</a:t>
            </a:r>
            <a:r>
              <a:rPr lang="en-US" dirty="0" smtClean="0"/>
              <a:t> </a:t>
            </a:r>
            <a:r>
              <a:rPr lang="en-US" dirty="0" err="1" smtClean="0"/>
              <a:t>yemin</a:t>
            </a:r>
            <a:r>
              <a:rPr lang="en-US" dirty="0" smtClean="0"/>
              <a:t> </a:t>
            </a:r>
            <a:r>
              <a:rPr lang="en-US" dirty="0" err="1" smtClean="0"/>
              <a:t>ettirilir</a:t>
            </a:r>
            <a:r>
              <a:rPr lang="en-US" dirty="0" smtClean="0"/>
              <a:t>; </a:t>
            </a:r>
            <a:r>
              <a:rPr lang="en-US" dirty="0" err="1" smtClean="0"/>
              <a:t>tanığın</a:t>
            </a:r>
            <a:r>
              <a:rPr lang="en-US" dirty="0" smtClean="0"/>
              <a:t> </a:t>
            </a:r>
            <a:r>
              <a:rPr lang="en-US" dirty="0" err="1" smtClean="0"/>
              <a:t>kimliği</a:t>
            </a:r>
            <a:r>
              <a:rPr lang="en-US" dirty="0" smtClean="0"/>
              <a:t>, </a:t>
            </a:r>
            <a:r>
              <a:rPr lang="en-US" dirty="0" err="1" smtClean="0"/>
              <a:t>adresi</a:t>
            </a:r>
            <a:r>
              <a:rPr lang="en-US" dirty="0" smtClean="0"/>
              <a:t> </a:t>
            </a:r>
            <a:r>
              <a:rPr lang="en-US" dirty="0" err="1" smtClean="0"/>
              <a:t>ve</a:t>
            </a:r>
            <a:r>
              <a:rPr lang="en-US" dirty="0" smtClean="0"/>
              <a:t> </a:t>
            </a:r>
            <a:r>
              <a:rPr lang="en-US" dirty="0" err="1" smtClean="0"/>
              <a:t>benzeri</a:t>
            </a:r>
            <a:r>
              <a:rPr lang="en-US" dirty="0" smtClean="0"/>
              <a:t> </a:t>
            </a:r>
            <a:r>
              <a:rPr lang="en-US" dirty="0" err="1" smtClean="0"/>
              <a:t>açıklayıcı</a:t>
            </a:r>
            <a:r>
              <a:rPr lang="en-US" dirty="0" smtClean="0"/>
              <a:t> </a:t>
            </a:r>
            <a:r>
              <a:rPr lang="en-US" dirty="0" err="1" smtClean="0"/>
              <a:t>bilgileri</a:t>
            </a:r>
            <a:r>
              <a:rPr lang="en-US" dirty="0" smtClean="0"/>
              <a:t> </a:t>
            </a:r>
            <a:r>
              <a:rPr lang="en-US" dirty="0" err="1" smtClean="0"/>
              <a:t>belirtilir</a:t>
            </a:r>
            <a:r>
              <a:rPr lang="en-US" dirty="0" smtClean="0"/>
              <a:t>.</a:t>
            </a:r>
            <a:endParaRPr lang="tr-TR" dirty="0" smtClean="0"/>
          </a:p>
          <a:p>
            <a:pPr marL="0" indent="0" algn="just">
              <a:buNone/>
            </a:pPr>
            <a:r>
              <a:rPr lang="tr-TR" dirty="0">
                <a:solidFill>
                  <a:srgbClr val="FF0000"/>
                </a:solidFill>
              </a:rPr>
              <a:t>ÖNEMLİ NOT:</a:t>
            </a:r>
          </a:p>
          <a:p>
            <a:pPr marL="0" indent="0" algn="just">
              <a:buNone/>
            </a:pPr>
            <a:r>
              <a:rPr lang="tr-TR" dirty="0" smtClean="0"/>
              <a:t>Tanık </a:t>
            </a:r>
            <a:r>
              <a:rPr lang="tr-TR" dirty="0"/>
              <a:t>dinlenmesi, zorunlu olmamakla birlikte soruşturulan olayın açıklığa kavuşturulması açısından faydalı bir işlemdir. Özellikle tutanaklarda, olaya şahit olan kişilerin isimleri geçiyorsa bu kişilerin tanık olarak dinlenmemesi, disiplin soruşturmasının idari yargı makamlarınca bozulması sonucuna yol açar.</a:t>
            </a:r>
          </a:p>
          <a:p>
            <a:pPr marL="0" indent="0" algn="just">
              <a:buNone/>
            </a:pPr>
            <a:endParaRPr lang="tr-TR" dirty="0" smtClean="0"/>
          </a:p>
          <a:p>
            <a:endParaRPr lang="tr-TR"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51837"/>
            <a:ext cx="1136073" cy="968303"/>
          </a:xfrm>
          <a:prstGeom prst="rect">
            <a:avLst/>
          </a:prstGeom>
        </p:spPr>
      </p:pic>
    </p:spTree>
    <p:extLst>
      <p:ext uri="{BB962C8B-B14F-4D97-AF65-F5344CB8AC3E}">
        <p14:creationId xmlns:p14="http://schemas.microsoft.com/office/powerpoint/2010/main" val="38844495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6"/>
            <a:ext cx="10515600" cy="96830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274618"/>
            <a:ext cx="10515599" cy="5181600"/>
          </a:xfrm>
        </p:spPr>
        <p:txBody>
          <a:bodyPr>
            <a:normAutofit/>
          </a:bodyPr>
          <a:lstStyle/>
          <a:p>
            <a:pPr marL="0" indent="0" algn="just">
              <a:buNone/>
            </a:pPr>
            <a:endParaRPr lang="tr-TR" dirty="0" smtClean="0"/>
          </a:p>
          <a:p>
            <a:pPr marL="0" indent="0" algn="just">
              <a:buNone/>
            </a:pPr>
            <a:r>
              <a:rPr lang="en-US" dirty="0" smtClean="0"/>
              <a:t>c</a:t>
            </a:r>
            <a:r>
              <a:rPr lang="en-US" dirty="0"/>
              <a:t>) </a:t>
            </a:r>
            <a:r>
              <a:rPr lang="en-US" dirty="0" err="1"/>
              <a:t>Yükseköğretim</a:t>
            </a:r>
            <a:r>
              <a:rPr lang="en-US" dirty="0"/>
              <a:t> </a:t>
            </a:r>
            <a:r>
              <a:rPr lang="en-US" dirty="0" err="1"/>
              <a:t>kurumlarının</a:t>
            </a:r>
            <a:r>
              <a:rPr lang="en-US" dirty="0"/>
              <a:t> </a:t>
            </a:r>
            <a:r>
              <a:rPr lang="en-US" dirty="0" err="1"/>
              <a:t>personeli</a:t>
            </a:r>
            <a:r>
              <a:rPr lang="en-US" dirty="0"/>
              <a:t>, </a:t>
            </a:r>
            <a:r>
              <a:rPr lang="en-US" dirty="0" err="1"/>
              <a:t>soruşturmacıların</a:t>
            </a:r>
            <a:r>
              <a:rPr lang="en-US" dirty="0"/>
              <a:t> </a:t>
            </a:r>
            <a:r>
              <a:rPr lang="en-US" dirty="0" err="1"/>
              <a:t>istedikleri</a:t>
            </a:r>
            <a:r>
              <a:rPr lang="en-US" dirty="0"/>
              <a:t> her </a:t>
            </a:r>
            <a:r>
              <a:rPr lang="en-US" dirty="0" err="1"/>
              <a:t>türlü</a:t>
            </a:r>
            <a:r>
              <a:rPr lang="en-US" dirty="0"/>
              <a:t> </a:t>
            </a:r>
            <a:r>
              <a:rPr lang="en-US" dirty="0" err="1"/>
              <a:t>bilgi</a:t>
            </a:r>
            <a:r>
              <a:rPr lang="en-US" dirty="0"/>
              <a:t>, </a:t>
            </a:r>
            <a:r>
              <a:rPr lang="en-US" dirty="0" err="1"/>
              <a:t>dosya</a:t>
            </a:r>
            <a:r>
              <a:rPr lang="en-US" dirty="0"/>
              <a:t> </a:t>
            </a:r>
            <a:r>
              <a:rPr lang="en-US" dirty="0" err="1"/>
              <a:t>ve</a:t>
            </a:r>
            <a:r>
              <a:rPr lang="en-US" dirty="0"/>
              <a:t> </a:t>
            </a:r>
            <a:r>
              <a:rPr lang="en-US" dirty="0" err="1"/>
              <a:t>başka</a:t>
            </a:r>
            <a:r>
              <a:rPr lang="en-US" dirty="0"/>
              <a:t> </a:t>
            </a:r>
            <a:r>
              <a:rPr lang="en-US" dirty="0" err="1"/>
              <a:t>belgeleri</a:t>
            </a:r>
            <a:r>
              <a:rPr lang="en-US" dirty="0"/>
              <a:t> </a:t>
            </a:r>
            <a:r>
              <a:rPr lang="en-US" dirty="0" err="1"/>
              <a:t>hiçbir</a:t>
            </a:r>
            <a:r>
              <a:rPr lang="en-US" dirty="0"/>
              <a:t> </a:t>
            </a:r>
            <a:r>
              <a:rPr lang="en-US" dirty="0" err="1"/>
              <a:t>gecikmeye</a:t>
            </a:r>
            <a:r>
              <a:rPr lang="en-US" dirty="0"/>
              <a:t> </a:t>
            </a:r>
            <a:r>
              <a:rPr lang="en-US" dirty="0" err="1"/>
              <a:t>mahal</a:t>
            </a:r>
            <a:r>
              <a:rPr lang="en-US" dirty="0"/>
              <a:t> </a:t>
            </a:r>
            <a:r>
              <a:rPr lang="en-US" dirty="0" err="1"/>
              <a:t>bırakmaksızın</a:t>
            </a:r>
            <a:r>
              <a:rPr lang="en-US" dirty="0"/>
              <a:t> </a:t>
            </a:r>
            <a:r>
              <a:rPr lang="en-US" dirty="0" err="1"/>
              <a:t>verirler</a:t>
            </a:r>
            <a:r>
              <a:rPr lang="en-US" dirty="0"/>
              <a:t> </a:t>
            </a:r>
            <a:r>
              <a:rPr lang="en-US" dirty="0" err="1"/>
              <a:t>ve</a:t>
            </a:r>
            <a:r>
              <a:rPr lang="en-US" dirty="0"/>
              <a:t> </a:t>
            </a:r>
            <a:r>
              <a:rPr lang="en-US" dirty="0" err="1"/>
              <a:t>istenecek</a:t>
            </a:r>
            <a:r>
              <a:rPr lang="en-US" dirty="0"/>
              <a:t> </a:t>
            </a:r>
            <a:r>
              <a:rPr lang="en-US" dirty="0" err="1"/>
              <a:t>yardımları</a:t>
            </a:r>
            <a:r>
              <a:rPr lang="en-US" dirty="0"/>
              <a:t> </a:t>
            </a:r>
            <a:r>
              <a:rPr lang="en-US" dirty="0" err="1"/>
              <a:t>yerine</a:t>
            </a:r>
            <a:r>
              <a:rPr lang="en-US" dirty="0"/>
              <a:t> </a:t>
            </a:r>
            <a:r>
              <a:rPr lang="en-US" dirty="0" err="1"/>
              <a:t>getirirler</a:t>
            </a:r>
            <a:r>
              <a:rPr lang="en-US" dirty="0" smtClean="0"/>
              <a:t>.</a:t>
            </a:r>
            <a:endParaRPr lang="tr-TR" dirty="0" smtClean="0"/>
          </a:p>
          <a:p>
            <a:pPr marL="0" indent="0" algn="just">
              <a:buNone/>
            </a:pPr>
            <a:r>
              <a:rPr lang="tr-TR" dirty="0" smtClean="0">
                <a:solidFill>
                  <a:srgbClr val="FF0000"/>
                </a:solidFill>
              </a:rPr>
              <a:t>ÖNEMLİ NOT: </a:t>
            </a:r>
            <a:r>
              <a:rPr lang="tr-TR" dirty="0" smtClean="0"/>
              <a:t>Soruşturmacı</a:t>
            </a:r>
            <a:r>
              <a:rPr lang="tr-TR" dirty="0"/>
              <a:t>, kurum içinden bilgi ve belgeleri bizzat, diğer kurumlardan bilgi ve belge taleplerini ise Rektörlük aracılığıyla talep edebilirler. </a:t>
            </a:r>
          </a:p>
          <a:p>
            <a:pPr marL="0" indent="0" algn="just">
              <a:buNone/>
            </a:pPr>
            <a:r>
              <a:rPr lang="en-US" dirty="0" smtClean="0"/>
              <a:t>ç</a:t>
            </a:r>
            <a:r>
              <a:rPr lang="en-US" dirty="0"/>
              <a:t>) </a:t>
            </a:r>
            <a:r>
              <a:rPr lang="en-US" dirty="0" err="1"/>
              <a:t>Soruşturmacı</a:t>
            </a:r>
            <a:r>
              <a:rPr lang="en-US" dirty="0"/>
              <a:t>, </a:t>
            </a:r>
            <a:r>
              <a:rPr lang="en-US" dirty="0" err="1"/>
              <a:t>hakkında</a:t>
            </a:r>
            <a:r>
              <a:rPr lang="en-US" dirty="0"/>
              <a:t> </a:t>
            </a:r>
            <a:r>
              <a:rPr lang="en-US" dirty="0" err="1"/>
              <a:t>soruşturma</a:t>
            </a:r>
            <a:r>
              <a:rPr lang="en-US" dirty="0"/>
              <a:t> </a:t>
            </a:r>
            <a:r>
              <a:rPr lang="en-US" dirty="0" err="1"/>
              <a:t>açılan</a:t>
            </a:r>
            <a:r>
              <a:rPr lang="en-US" dirty="0"/>
              <a:t> </a:t>
            </a:r>
            <a:r>
              <a:rPr lang="en-US" dirty="0" err="1"/>
              <a:t>kişi</a:t>
            </a:r>
            <a:r>
              <a:rPr lang="en-US" dirty="0"/>
              <a:t> </a:t>
            </a:r>
            <a:r>
              <a:rPr lang="en-US" dirty="0" err="1"/>
              <a:t>ve</a:t>
            </a:r>
            <a:r>
              <a:rPr lang="en-US" dirty="0"/>
              <a:t> </a:t>
            </a:r>
            <a:r>
              <a:rPr lang="en-US" dirty="0" err="1"/>
              <a:t>eylemlerle</a:t>
            </a:r>
            <a:r>
              <a:rPr lang="en-US" dirty="0"/>
              <a:t> </a:t>
            </a:r>
            <a:r>
              <a:rPr lang="en-US" dirty="0" err="1"/>
              <a:t>sınırlı</a:t>
            </a:r>
            <a:r>
              <a:rPr lang="en-US" dirty="0"/>
              <a:t> </a:t>
            </a:r>
            <a:r>
              <a:rPr lang="en-US" dirty="0" err="1"/>
              <a:t>olmak</a:t>
            </a:r>
            <a:r>
              <a:rPr lang="en-US" dirty="0"/>
              <a:t> </a:t>
            </a:r>
            <a:r>
              <a:rPr lang="en-US" dirty="0" err="1"/>
              <a:t>üzere</a:t>
            </a:r>
            <a:r>
              <a:rPr lang="en-US" dirty="0"/>
              <a:t> </a:t>
            </a:r>
            <a:r>
              <a:rPr lang="en-US" dirty="0" err="1"/>
              <a:t>soruşturmayı</a:t>
            </a:r>
            <a:r>
              <a:rPr lang="en-US" dirty="0"/>
              <a:t> </a:t>
            </a:r>
            <a:r>
              <a:rPr lang="en-US" dirty="0" err="1"/>
              <a:t>yürütür</a:t>
            </a:r>
            <a:r>
              <a:rPr lang="en-US" dirty="0"/>
              <a:t> </a:t>
            </a:r>
            <a:r>
              <a:rPr lang="en-US" dirty="0" err="1"/>
              <a:t>ve</a:t>
            </a:r>
            <a:r>
              <a:rPr lang="en-US" dirty="0"/>
              <a:t> </a:t>
            </a:r>
            <a:r>
              <a:rPr lang="en-US" dirty="0" err="1"/>
              <a:t>tamamlar</a:t>
            </a:r>
            <a:r>
              <a:rPr lang="en-US" dirty="0"/>
              <a:t>. </a:t>
            </a:r>
            <a:r>
              <a:rPr lang="en-US" dirty="0" err="1"/>
              <a:t>Soruşturma</a:t>
            </a:r>
            <a:r>
              <a:rPr lang="en-US" dirty="0"/>
              <a:t> </a:t>
            </a:r>
            <a:r>
              <a:rPr lang="en-US" dirty="0" err="1"/>
              <a:t>esnasında</a:t>
            </a:r>
            <a:r>
              <a:rPr lang="en-US" dirty="0"/>
              <a:t> </a:t>
            </a:r>
            <a:r>
              <a:rPr lang="en-US" dirty="0" err="1"/>
              <a:t>soruşturulan</a:t>
            </a:r>
            <a:r>
              <a:rPr lang="en-US" dirty="0"/>
              <a:t> </a:t>
            </a:r>
            <a:r>
              <a:rPr lang="en-US" dirty="0" err="1"/>
              <a:t>eylemin</a:t>
            </a:r>
            <a:r>
              <a:rPr lang="en-US" dirty="0"/>
              <a:t> </a:t>
            </a:r>
            <a:r>
              <a:rPr lang="en-US" dirty="0" err="1"/>
              <a:t>dışında</a:t>
            </a:r>
            <a:r>
              <a:rPr lang="en-US" dirty="0"/>
              <a:t> </a:t>
            </a:r>
            <a:r>
              <a:rPr lang="en-US" dirty="0" err="1"/>
              <a:t>başka</a:t>
            </a:r>
            <a:r>
              <a:rPr lang="en-US" dirty="0"/>
              <a:t> </a:t>
            </a:r>
            <a:r>
              <a:rPr lang="en-US" dirty="0" err="1"/>
              <a:t>disiplin</a:t>
            </a:r>
            <a:r>
              <a:rPr lang="en-US" dirty="0"/>
              <a:t> </a:t>
            </a:r>
            <a:r>
              <a:rPr lang="en-US" dirty="0" err="1"/>
              <a:t>suçlarının</a:t>
            </a:r>
            <a:r>
              <a:rPr lang="en-US" dirty="0"/>
              <a:t> </a:t>
            </a:r>
            <a:r>
              <a:rPr lang="en-US" dirty="0" err="1"/>
              <a:t>işlendiğini</a:t>
            </a:r>
            <a:r>
              <a:rPr lang="en-US" dirty="0"/>
              <a:t> </a:t>
            </a:r>
            <a:r>
              <a:rPr lang="en-US" dirty="0" err="1"/>
              <a:t>veya</a:t>
            </a:r>
            <a:r>
              <a:rPr lang="en-US" dirty="0"/>
              <a:t> </a:t>
            </a:r>
            <a:r>
              <a:rPr lang="en-US" dirty="0" err="1"/>
              <a:t>aynı</a:t>
            </a:r>
            <a:r>
              <a:rPr lang="en-US" dirty="0"/>
              <a:t> </a:t>
            </a:r>
            <a:r>
              <a:rPr lang="en-US" dirty="0" err="1"/>
              <a:t>suç</a:t>
            </a:r>
            <a:r>
              <a:rPr lang="en-US" dirty="0"/>
              <a:t> </a:t>
            </a:r>
            <a:r>
              <a:rPr lang="en-US" dirty="0" err="1"/>
              <a:t>kapsamında</a:t>
            </a:r>
            <a:r>
              <a:rPr lang="en-US" dirty="0"/>
              <a:t> </a:t>
            </a:r>
            <a:r>
              <a:rPr lang="en-US" dirty="0" err="1"/>
              <a:t>başka</a:t>
            </a:r>
            <a:r>
              <a:rPr lang="en-US" dirty="0"/>
              <a:t> </a:t>
            </a:r>
            <a:r>
              <a:rPr lang="en-US" dirty="0" err="1"/>
              <a:t>kişilerin</a:t>
            </a:r>
            <a:r>
              <a:rPr lang="en-US" dirty="0"/>
              <a:t> </a:t>
            </a:r>
            <a:r>
              <a:rPr lang="en-US" dirty="0" err="1"/>
              <a:t>soruşturmaya</a:t>
            </a:r>
            <a:r>
              <a:rPr lang="en-US" dirty="0"/>
              <a:t> </a:t>
            </a:r>
            <a:r>
              <a:rPr lang="en-US" dirty="0" err="1"/>
              <a:t>dahil</a:t>
            </a:r>
            <a:r>
              <a:rPr lang="en-US" dirty="0"/>
              <a:t> </a:t>
            </a:r>
            <a:r>
              <a:rPr lang="en-US" dirty="0" err="1"/>
              <a:t>edilmesi</a:t>
            </a:r>
            <a:r>
              <a:rPr lang="en-US" dirty="0"/>
              <a:t> </a:t>
            </a:r>
            <a:r>
              <a:rPr lang="en-US" dirty="0" err="1"/>
              <a:t>gerektiğini</a:t>
            </a:r>
            <a:r>
              <a:rPr lang="en-US" dirty="0"/>
              <a:t> </a:t>
            </a:r>
            <a:r>
              <a:rPr lang="en-US" dirty="0" err="1"/>
              <a:t>tespit</a:t>
            </a:r>
            <a:r>
              <a:rPr lang="en-US" dirty="0"/>
              <a:t> </a:t>
            </a:r>
            <a:r>
              <a:rPr lang="en-US" dirty="0" err="1"/>
              <a:t>eden</a:t>
            </a:r>
            <a:r>
              <a:rPr lang="en-US" dirty="0"/>
              <a:t> </a:t>
            </a:r>
            <a:r>
              <a:rPr lang="en-US" dirty="0" err="1"/>
              <a:t>soruşturmacı</a:t>
            </a:r>
            <a:r>
              <a:rPr lang="en-US" dirty="0"/>
              <a:t>, </a:t>
            </a:r>
            <a:r>
              <a:rPr lang="en-US" dirty="0" err="1"/>
              <a:t>durumu</a:t>
            </a:r>
            <a:r>
              <a:rPr lang="en-US" dirty="0"/>
              <a:t> </a:t>
            </a:r>
            <a:r>
              <a:rPr lang="en-US" dirty="0" err="1"/>
              <a:t>yetkili</a:t>
            </a:r>
            <a:r>
              <a:rPr lang="en-US" dirty="0"/>
              <a:t> </a:t>
            </a:r>
            <a:r>
              <a:rPr lang="en-US" dirty="0" err="1"/>
              <a:t>mercie</a:t>
            </a:r>
            <a:r>
              <a:rPr lang="en-US" dirty="0"/>
              <a:t> </a:t>
            </a:r>
            <a:r>
              <a:rPr lang="en-US" dirty="0" err="1"/>
              <a:t>bildirir</a:t>
            </a:r>
            <a:r>
              <a:rPr lang="en-US" dirty="0"/>
              <a:t>.</a:t>
            </a:r>
            <a:endParaRPr lang="tr-TR" dirty="0"/>
          </a:p>
          <a:p>
            <a:pPr marL="0" indent="0" algn="just">
              <a:buNone/>
            </a:pPr>
            <a:endParaRPr lang="tr-TR" dirty="0" smtClean="0"/>
          </a:p>
          <a:p>
            <a:pPr marL="0" indent="0" algn="just">
              <a:buNone/>
            </a:pPr>
            <a:endParaRPr lang="tr-TR" dirty="0"/>
          </a:p>
          <a:p>
            <a:pPr marL="0" indent="0" algn="just">
              <a:buNone/>
            </a:pPr>
            <a:endParaRPr lang="en-US"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51837"/>
            <a:ext cx="1136073" cy="968303"/>
          </a:xfrm>
          <a:prstGeom prst="rect">
            <a:avLst/>
          </a:prstGeom>
        </p:spPr>
      </p:pic>
    </p:spTree>
    <p:extLst>
      <p:ext uri="{BB962C8B-B14F-4D97-AF65-F5344CB8AC3E}">
        <p14:creationId xmlns:p14="http://schemas.microsoft.com/office/powerpoint/2010/main" val="76881650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199" y="251836"/>
            <a:ext cx="10515600" cy="915307"/>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a:bodyPr>
          <a:lstStyle/>
          <a:p>
            <a:pPr marL="0" indent="0" algn="just">
              <a:buNone/>
            </a:pPr>
            <a:endParaRPr lang="tr-TR" dirty="0" smtClean="0"/>
          </a:p>
          <a:p>
            <a:pPr marL="0" indent="0" algn="just">
              <a:buNone/>
            </a:pPr>
            <a:r>
              <a:rPr lang="en-US" dirty="0" smtClean="0"/>
              <a:t>d</a:t>
            </a:r>
            <a:r>
              <a:rPr lang="en-US" dirty="0"/>
              <a:t>) </a:t>
            </a:r>
            <a:r>
              <a:rPr lang="en-US" dirty="0" err="1"/>
              <a:t>Öğrencinin</a:t>
            </a:r>
            <a:r>
              <a:rPr lang="en-US" dirty="0"/>
              <a:t>, </a:t>
            </a:r>
            <a:r>
              <a:rPr lang="en-US" dirty="0" err="1"/>
              <a:t>disiplin</a:t>
            </a:r>
            <a:r>
              <a:rPr lang="en-US" dirty="0"/>
              <a:t> </a:t>
            </a:r>
            <a:r>
              <a:rPr lang="en-US" dirty="0" err="1"/>
              <a:t>suçunu</a:t>
            </a:r>
            <a:r>
              <a:rPr lang="en-US" dirty="0"/>
              <a:t> </a:t>
            </a:r>
            <a:r>
              <a:rPr lang="en-US" dirty="0" err="1"/>
              <a:t>işledikten</a:t>
            </a:r>
            <a:r>
              <a:rPr lang="en-US" dirty="0"/>
              <a:t> </a:t>
            </a:r>
            <a:r>
              <a:rPr lang="en-US" dirty="0" err="1"/>
              <a:t>sonra</a:t>
            </a:r>
            <a:r>
              <a:rPr lang="en-US" dirty="0"/>
              <a:t> </a:t>
            </a:r>
            <a:r>
              <a:rPr lang="en-US" dirty="0" err="1"/>
              <a:t>yükseköğretim</a:t>
            </a:r>
            <a:r>
              <a:rPr lang="en-US" dirty="0"/>
              <a:t> </a:t>
            </a:r>
            <a:r>
              <a:rPr lang="en-US" dirty="0" err="1"/>
              <a:t>kurumundan</a:t>
            </a:r>
            <a:r>
              <a:rPr lang="en-US" dirty="0"/>
              <a:t> her ne </a:t>
            </a:r>
            <a:r>
              <a:rPr lang="en-US" dirty="0" err="1"/>
              <a:t>sebeple</a:t>
            </a:r>
            <a:r>
              <a:rPr lang="en-US" dirty="0"/>
              <a:t> </a:t>
            </a:r>
            <a:r>
              <a:rPr lang="en-US" dirty="0" err="1"/>
              <a:t>olursa</a:t>
            </a:r>
            <a:r>
              <a:rPr lang="en-US" dirty="0"/>
              <a:t> </a:t>
            </a:r>
            <a:r>
              <a:rPr lang="en-US" dirty="0" err="1"/>
              <a:t>olsun</a:t>
            </a:r>
            <a:r>
              <a:rPr lang="en-US" dirty="0"/>
              <a:t> </a:t>
            </a:r>
            <a:r>
              <a:rPr lang="en-US" dirty="0" err="1"/>
              <a:t>ayrılmış</a:t>
            </a:r>
            <a:r>
              <a:rPr lang="en-US" dirty="0"/>
              <a:t> </a:t>
            </a:r>
            <a:r>
              <a:rPr lang="en-US" dirty="0" err="1"/>
              <a:t>olması</a:t>
            </a:r>
            <a:r>
              <a:rPr lang="en-US" dirty="0"/>
              <a:t>, </a:t>
            </a:r>
            <a:r>
              <a:rPr lang="en-US" dirty="0" err="1"/>
              <a:t>soruşturma</a:t>
            </a:r>
            <a:r>
              <a:rPr lang="en-US" dirty="0"/>
              <a:t> </a:t>
            </a:r>
            <a:r>
              <a:rPr lang="en-US" dirty="0" err="1"/>
              <a:t>açılmasına</a:t>
            </a:r>
            <a:r>
              <a:rPr lang="en-US" dirty="0"/>
              <a:t>, </a:t>
            </a:r>
            <a:r>
              <a:rPr lang="en-US" dirty="0" err="1"/>
              <a:t>devamına</a:t>
            </a:r>
            <a:r>
              <a:rPr lang="en-US" dirty="0"/>
              <a:t> </a:t>
            </a:r>
            <a:r>
              <a:rPr lang="en-US" dirty="0" err="1"/>
              <a:t>ve</a:t>
            </a:r>
            <a:r>
              <a:rPr lang="en-US" dirty="0"/>
              <a:t> </a:t>
            </a:r>
            <a:r>
              <a:rPr lang="en-US" dirty="0" err="1"/>
              <a:t>gerekli</a:t>
            </a:r>
            <a:r>
              <a:rPr lang="en-US" dirty="0"/>
              <a:t> </a:t>
            </a:r>
            <a:r>
              <a:rPr lang="en-US" dirty="0" err="1"/>
              <a:t>kararların</a:t>
            </a:r>
            <a:r>
              <a:rPr lang="en-US" dirty="0"/>
              <a:t> </a:t>
            </a:r>
            <a:r>
              <a:rPr lang="en-US" dirty="0" err="1"/>
              <a:t>alınmasına</a:t>
            </a:r>
            <a:r>
              <a:rPr lang="en-US" dirty="0"/>
              <a:t> </a:t>
            </a:r>
            <a:r>
              <a:rPr lang="en-US" dirty="0" err="1"/>
              <a:t>engel</a:t>
            </a:r>
            <a:r>
              <a:rPr lang="en-US" dirty="0"/>
              <a:t> </a:t>
            </a:r>
            <a:r>
              <a:rPr lang="en-US" dirty="0" err="1"/>
              <a:t>teşkil</a:t>
            </a:r>
            <a:r>
              <a:rPr lang="en-US" dirty="0"/>
              <a:t> </a:t>
            </a:r>
            <a:r>
              <a:rPr lang="en-US" dirty="0" err="1"/>
              <a:t>etmez</a:t>
            </a:r>
            <a:r>
              <a:rPr lang="en-US" dirty="0"/>
              <a:t>.</a:t>
            </a:r>
            <a:endParaRPr lang="tr-TR" dirty="0"/>
          </a:p>
          <a:p>
            <a:pPr marL="0" indent="0" algn="just">
              <a:buNone/>
            </a:pPr>
            <a:r>
              <a:rPr lang="en-US" dirty="0"/>
              <a:t>e) </a:t>
            </a:r>
            <a:r>
              <a:rPr lang="en-US" dirty="0" err="1"/>
              <a:t>Öğrenci</a:t>
            </a:r>
            <a:r>
              <a:rPr lang="en-US" dirty="0"/>
              <a:t> </a:t>
            </a:r>
            <a:r>
              <a:rPr lang="en-US" dirty="0" err="1"/>
              <a:t>başka</a:t>
            </a:r>
            <a:r>
              <a:rPr lang="en-US" dirty="0"/>
              <a:t> </a:t>
            </a:r>
            <a:r>
              <a:rPr lang="en-US" dirty="0" err="1"/>
              <a:t>bir</a:t>
            </a:r>
            <a:r>
              <a:rPr lang="en-US" dirty="0"/>
              <a:t> </a:t>
            </a:r>
            <a:r>
              <a:rPr lang="en-US" dirty="0" err="1"/>
              <a:t>yükseköğretim</a:t>
            </a:r>
            <a:r>
              <a:rPr lang="en-US" dirty="0"/>
              <a:t> </a:t>
            </a:r>
            <a:r>
              <a:rPr lang="en-US" dirty="0" err="1"/>
              <a:t>kurumunda</a:t>
            </a:r>
            <a:r>
              <a:rPr lang="en-US" dirty="0"/>
              <a:t> </a:t>
            </a:r>
            <a:r>
              <a:rPr lang="en-US" dirty="0" err="1"/>
              <a:t>eğitim</a:t>
            </a:r>
            <a:r>
              <a:rPr lang="en-US" dirty="0"/>
              <a:t> </a:t>
            </a:r>
            <a:r>
              <a:rPr lang="en-US" dirty="0" err="1"/>
              <a:t>aldığı</a:t>
            </a:r>
            <a:r>
              <a:rPr lang="en-US" dirty="0"/>
              <a:t> </a:t>
            </a:r>
            <a:r>
              <a:rPr lang="en-US" dirty="0" err="1"/>
              <a:t>sırada</a:t>
            </a:r>
            <a:r>
              <a:rPr lang="en-US" dirty="0"/>
              <a:t> </a:t>
            </a:r>
            <a:r>
              <a:rPr lang="en-US" dirty="0" err="1"/>
              <a:t>disiplin</a:t>
            </a:r>
            <a:r>
              <a:rPr lang="en-US" dirty="0"/>
              <a:t> </a:t>
            </a:r>
            <a:r>
              <a:rPr lang="en-US" dirty="0" err="1"/>
              <a:t>cezasını</a:t>
            </a:r>
            <a:r>
              <a:rPr lang="en-US" dirty="0"/>
              <a:t> </a:t>
            </a:r>
            <a:r>
              <a:rPr lang="en-US" dirty="0" err="1"/>
              <a:t>gerektiren</a:t>
            </a:r>
            <a:r>
              <a:rPr lang="en-US" dirty="0"/>
              <a:t> </a:t>
            </a:r>
            <a:r>
              <a:rPr lang="en-US" dirty="0" err="1"/>
              <a:t>bir</a:t>
            </a:r>
            <a:r>
              <a:rPr lang="en-US" dirty="0"/>
              <a:t> </a:t>
            </a:r>
            <a:r>
              <a:rPr lang="en-US" dirty="0" err="1"/>
              <a:t>suç</a:t>
            </a:r>
            <a:r>
              <a:rPr lang="en-US" dirty="0"/>
              <a:t> </a:t>
            </a:r>
            <a:r>
              <a:rPr lang="en-US" dirty="0" err="1"/>
              <a:t>işlediğinde</a:t>
            </a:r>
            <a:r>
              <a:rPr lang="en-US" dirty="0"/>
              <a:t> </a:t>
            </a:r>
            <a:r>
              <a:rPr lang="en-US" dirty="0" err="1"/>
              <a:t>soruşturma</a:t>
            </a:r>
            <a:r>
              <a:rPr lang="en-US" dirty="0"/>
              <a:t> </a:t>
            </a:r>
            <a:r>
              <a:rPr lang="en-US" dirty="0" err="1"/>
              <a:t>yapma</a:t>
            </a:r>
            <a:r>
              <a:rPr lang="en-US" dirty="0"/>
              <a:t> </a:t>
            </a:r>
            <a:r>
              <a:rPr lang="en-US" dirty="0" err="1"/>
              <a:t>ve</a:t>
            </a:r>
            <a:r>
              <a:rPr lang="en-US" dirty="0"/>
              <a:t> </a:t>
            </a:r>
            <a:r>
              <a:rPr lang="en-US" dirty="0" err="1"/>
              <a:t>disiplin</a:t>
            </a:r>
            <a:r>
              <a:rPr lang="en-US" dirty="0"/>
              <a:t> </a:t>
            </a:r>
            <a:r>
              <a:rPr lang="en-US" dirty="0" err="1"/>
              <a:t>cezası</a:t>
            </a:r>
            <a:r>
              <a:rPr lang="en-US" dirty="0"/>
              <a:t> </a:t>
            </a:r>
            <a:r>
              <a:rPr lang="en-US" dirty="0" err="1"/>
              <a:t>verme</a:t>
            </a:r>
            <a:r>
              <a:rPr lang="en-US" dirty="0"/>
              <a:t> </a:t>
            </a:r>
            <a:r>
              <a:rPr lang="en-US" dirty="0" err="1"/>
              <a:t>yetkisi</a:t>
            </a:r>
            <a:r>
              <a:rPr lang="en-US" dirty="0"/>
              <a:t> o </a:t>
            </a:r>
            <a:r>
              <a:rPr lang="en-US" dirty="0" err="1"/>
              <a:t>yükseköğretim</a:t>
            </a:r>
            <a:r>
              <a:rPr lang="en-US" dirty="0"/>
              <a:t> </a:t>
            </a:r>
            <a:r>
              <a:rPr lang="en-US" dirty="0" err="1"/>
              <a:t>kurumuna</a:t>
            </a:r>
            <a:r>
              <a:rPr lang="en-US" dirty="0"/>
              <a:t> </a:t>
            </a:r>
            <a:r>
              <a:rPr lang="en-US" dirty="0" err="1"/>
              <a:t>aittir</a:t>
            </a:r>
            <a:r>
              <a:rPr lang="en-US" dirty="0"/>
              <a:t>. </a:t>
            </a:r>
            <a:r>
              <a:rPr lang="en-US" dirty="0" err="1"/>
              <a:t>Öğrenci</a:t>
            </a:r>
            <a:r>
              <a:rPr lang="en-US" dirty="0"/>
              <a:t> </a:t>
            </a:r>
            <a:r>
              <a:rPr lang="en-US" dirty="0" err="1"/>
              <a:t>hakkında</a:t>
            </a:r>
            <a:r>
              <a:rPr lang="en-US" dirty="0"/>
              <a:t> </a:t>
            </a:r>
            <a:r>
              <a:rPr lang="en-US" dirty="0" err="1"/>
              <a:t>verilen</a:t>
            </a:r>
            <a:r>
              <a:rPr lang="en-US" dirty="0"/>
              <a:t> </a:t>
            </a:r>
            <a:r>
              <a:rPr lang="en-US" dirty="0" err="1"/>
              <a:t>karar</a:t>
            </a:r>
            <a:r>
              <a:rPr lang="en-US" dirty="0"/>
              <a:t>, </a:t>
            </a:r>
            <a:r>
              <a:rPr lang="en-US" dirty="0" err="1"/>
              <a:t>uygulanmak</a:t>
            </a:r>
            <a:r>
              <a:rPr lang="en-US" dirty="0"/>
              <a:t> </a:t>
            </a:r>
            <a:r>
              <a:rPr lang="en-US" dirty="0" err="1"/>
              <a:t>üzere</a:t>
            </a:r>
            <a:r>
              <a:rPr lang="en-US" dirty="0"/>
              <a:t> </a:t>
            </a:r>
            <a:r>
              <a:rPr lang="en-US" dirty="0" err="1"/>
              <a:t>öğrencinin</a:t>
            </a:r>
            <a:r>
              <a:rPr lang="en-US" dirty="0"/>
              <a:t> </a:t>
            </a:r>
            <a:r>
              <a:rPr lang="en-US" dirty="0" err="1"/>
              <a:t>kayıtlı</a:t>
            </a:r>
            <a:r>
              <a:rPr lang="en-US" dirty="0"/>
              <a:t> </a:t>
            </a:r>
            <a:r>
              <a:rPr lang="en-US" dirty="0" err="1"/>
              <a:t>olduğu</a:t>
            </a:r>
            <a:r>
              <a:rPr lang="en-US" dirty="0"/>
              <a:t> </a:t>
            </a:r>
            <a:r>
              <a:rPr lang="en-US" dirty="0" err="1"/>
              <a:t>yükseköğretim</a:t>
            </a:r>
            <a:r>
              <a:rPr lang="en-US" dirty="0"/>
              <a:t> </a:t>
            </a:r>
            <a:r>
              <a:rPr lang="en-US" dirty="0" err="1"/>
              <a:t>kurumuna</a:t>
            </a:r>
            <a:r>
              <a:rPr lang="en-US" dirty="0"/>
              <a:t> </a:t>
            </a:r>
            <a:r>
              <a:rPr lang="en-US" dirty="0" err="1"/>
              <a:t>gecikmeksizin</a:t>
            </a:r>
            <a:r>
              <a:rPr lang="en-US" dirty="0"/>
              <a:t> </a:t>
            </a:r>
            <a:r>
              <a:rPr lang="en-US" dirty="0" err="1"/>
              <a:t>bildirilir</a:t>
            </a:r>
            <a:r>
              <a:rPr lang="en-US" dirty="0"/>
              <a:t>.</a:t>
            </a:r>
            <a:endParaRPr lang="tr-TR" dirty="0"/>
          </a:p>
          <a:p>
            <a:pPr marL="0" indent="0" algn="just">
              <a:buNone/>
            </a:pPr>
            <a:endParaRPr lang="tr-TR" sz="2500" dirty="0"/>
          </a:p>
          <a:p>
            <a:pPr marL="0" indent="358775" algn="just" defTabSz="457207" fontAlgn="auto">
              <a:spcAft>
                <a:spcPts val="0"/>
              </a:spcAft>
              <a:buClr>
                <a:schemeClr val="bg2">
                  <a:lumMod val="40000"/>
                  <a:lumOff val="60000"/>
                </a:schemeClr>
              </a:buClr>
              <a:buFont typeface="Wingdings 2" panose="05020102010507070707" pitchFamily="18" charset="2"/>
              <a:buNone/>
              <a:defRPr/>
            </a:pPr>
            <a:endParaRPr lang="tr-TR" sz="2500"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51836"/>
            <a:ext cx="1136073" cy="968303"/>
          </a:xfrm>
          <a:prstGeom prst="rect">
            <a:avLst/>
          </a:prstGeom>
        </p:spPr>
      </p:pic>
    </p:spTree>
    <p:extLst>
      <p:ext uri="{BB962C8B-B14F-4D97-AF65-F5344CB8AC3E}">
        <p14:creationId xmlns:p14="http://schemas.microsoft.com/office/powerpoint/2010/main" val="144865686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199" y="217200"/>
            <a:ext cx="10515600" cy="93965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5"/>
            <a:ext cx="10515599" cy="5444838"/>
          </a:xfrm>
        </p:spPr>
        <p:txBody>
          <a:bodyPr>
            <a:noAutofit/>
          </a:bodyPr>
          <a:lstStyle/>
          <a:p>
            <a:pPr marL="0" indent="0" algn="just">
              <a:buNone/>
            </a:pPr>
            <a:r>
              <a:rPr lang="en-US" sz="2400" dirty="0"/>
              <a:t>f) (</a:t>
            </a:r>
            <a:r>
              <a:rPr lang="en-US" sz="2400" dirty="0" err="1"/>
              <a:t>İptal</a:t>
            </a:r>
            <a:r>
              <a:rPr lang="en-US" sz="2400" dirty="0"/>
              <a:t> bent: </a:t>
            </a:r>
            <a:r>
              <a:rPr lang="en-US" sz="2400" dirty="0" err="1"/>
              <a:t>Anayasa</a:t>
            </a:r>
            <a:r>
              <a:rPr lang="en-US" sz="2400" dirty="0"/>
              <a:t> </a:t>
            </a:r>
            <a:r>
              <a:rPr lang="en-US" sz="2400" dirty="0" err="1"/>
              <a:t>Mahkemesinin</a:t>
            </a:r>
            <a:r>
              <a:rPr lang="en-US" sz="2400" dirty="0"/>
              <a:t> 22/2/2024 </a:t>
            </a:r>
            <a:r>
              <a:rPr lang="en-US" sz="2400" dirty="0" err="1"/>
              <a:t>tarihli</a:t>
            </a:r>
            <a:r>
              <a:rPr lang="en-US" sz="2400" dirty="0"/>
              <a:t> </a:t>
            </a:r>
            <a:r>
              <a:rPr lang="en-US" sz="2400" dirty="0" err="1"/>
              <a:t>ve</a:t>
            </a:r>
            <a:r>
              <a:rPr lang="en-US" sz="2400" dirty="0"/>
              <a:t> E: 2023/78, K: 2024/55 </a:t>
            </a:r>
            <a:r>
              <a:rPr lang="en-US" sz="2400" dirty="0" err="1"/>
              <a:t>sayılı</a:t>
            </a:r>
            <a:r>
              <a:rPr lang="en-US" sz="2400" dirty="0"/>
              <a:t> </a:t>
            </a:r>
            <a:r>
              <a:rPr lang="en-US" sz="2400" dirty="0" err="1"/>
              <a:t>Kararı</a:t>
            </a:r>
            <a:r>
              <a:rPr lang="en-US" sz="2400" dirty="0"/>
              <a:t> </a:t>
            </a:r>
            <a:r>
              <a:rPr lang="en-US" sz="2400" dirty="0" err="1"/>
              <a:t>ile</a:t>
            </a:r>
            <a:r>
              <a:rPr lang="en-US" sz="2400" dirty="0" smtClean="0"/>
              <a:t>)</a:t>
            </a:r>
            <a:endParaRPr lang="tr-TR" sz="2400" dirty="0" smtClean="0"/>
          </a:p>
          <a:p>
            <a:pPr marL="0" indent="0" algn="just">
              <a:buNone/>
            </a:pPr>
            <a:r>
              <a:rPr lang="en-US" dirty="0" smtClean="0"/>
              <a:t>g</a:t>
            </a:r>
            <a:r>
              <a:rPr lang="en-US" dirty="0"/>
              <a:t>) </a:t>
            </a:r>
            <a:r>
              <a:rPr lang="en-US" dirty="0" err="1"/>
              <a:t>Soruşturma</a:t>
            </a:r>
            <a:r>
              <a:rPr lang="en-US" dirty="0"/>
              <a:t> </a:t>
            </a:r>
            <a:r>
              <a:rPr lang="en-US" dirty="0" err="1"/>
              <a:t>sonuçlandığında</a:t>
            </a:r>
            <a:r>
              <a:rPr lang="en-US" dirty="0"/>
              <a:t> </a:t>
            </a:r>
            <a:r>
              <a:rPr lang="en-US" dirty="0" err="1"/>
              <a:t>bir</a:t>
            </a:r>
            <a:r>
              <a:rPr lang="en-US" dirty="0"/>
              <a:t> </a:t>
            </a:r>
            <a:r>
              <a:rPr lang="en-US" dirty="0" err="1"/>
              <a:t>rapor</a:t>
            </a:r>
            <a:r>
              <a:rPr lang="en-US" dirty="0"/>
              <a:t> </a:t>
            </a:r>
            <a:r>
              <a:rPr lang="en-US" dirty="0" err="1"/>
              <a:t>düzenlenir</a:t>
            </a:r>
            <a:r>
              <a:rPr lang="en-US" dirty="0"/>
              <a:t>. </a:t>
            </a:r>
            <a:r>
              <a:rPr lang="en-US" dirty="0" err="1"/>
              <a:t>Raporda</a:t>
            </a:r>
            <a:r>
              <a:rPr lang="en-US" dirty="0"/>
              <a:t> </a:t>
            </a:r>
            <a:r>
              <a:rPr lang="en-US" dirty="0" err="1"/>
              <a:t>soruşturma</a:t>
            </a:r>
            <a:r>
              <a:rPr lang="en-US" dirty="0"/>
              <a:t> </a:t>
            </a:r>
            <a:r>
              <a:rPr lang="en-US" dirty="0" err="1"/>
              <a:t>onayı</a:t>
            </a:r>
            <a:r>
              <a:rPr lang="en-US" dirty="0"/>
              <a:t>, </a:t>
            </a:r>
            <a:r>
              <a:rPr lang="en-US" dirty="0" err="1"/>
              <a:t>soruşturmaya</a:t>
            </a:r>
            <a:r>
              <a:rPr lang="en-US" dirty="0"/>
              <a:t> </a:t>
            </a:r>
            <a:r>
              <a:rPr lang="en-US" dirty="0" err="1"/>
              <a:t>başlama</a:t>
            </a:r>
            <a:r>
              <a:rPr lang="en-US" dirty="0"/>
              <a:t> </a:t>
            </a:r>
            <a:r>
              <a:rPr lang="en-US" dirty="0" err="1"/>
              <a:t>tarihi</a:t>
            </a:r>
            <a:r>
              <a:rPr lang="en-US" dirty="0"/>
              <a:t>, </a:t>
            </a:r>
            <a:r>
              <a:rPr lang="en-US" dirty="0" err="1"/>
              <a:t>soruşturulanın</a:t>
            </a:r>
            <a:r>
              <a:rPr lang="en-US" dirty="0"/>
              <a:t> </a:t>
            </a:r>
            <a:r>
              <a:rPr lang="en-US" dirty="0" err="1"/>
              <a:t>kimliği</a:t>
            </a:r>
            <a:r>
              <a:rPr lang="en-US" dirty="0"/>
              <a:t>, </a:t>
            </a:r>
            <a:r>
              <a:rPr lang="en-US" dirty="0" err="1"/>
              <a:t>isnat</a:t>
            </a:r>
            <a:r>
              <a:rPr lang="en-US" dirty="0"/>
              <a:t> </a:t>
            </a:r>
            <a:r>
              <a:rPr lang="en-US" dirty="0" err="1"/>
              <a:t>edilen</a:t>
            </a:r>
            <a:r>
              <a:rPr lang="en-US" dirty="0"/>
              <a:t> </a:t>
            </a:r>
            <a:r>
              <a:rPr lang="en-US" dirty="0" err="1"/>
              <a:t>suç</a:t>
            </a:r>
            <a:r>
              <a:rPr lang="en-US" dirty="0"/>
              <a:t> </a:t>
            </a:r>
            <a:r>
              <a:rPr lang="en-US" dirty="0" err="1"/>
              <a:t>konuları</a:t>
            </a:r>
            <a:r>
              <a:rPr lang="en-US" dirty="0"/>
              <a:t>, </a:t>
            </a:r>
            <a:r>
              <a:rPr lang="en-US" dirty="0" err="1"/>
              <a:t>soruşturmanın</a:t>
            </a:r>
            <a:r>
              <a:rPr lang="en-US" dirty="0"/>
              <a:t> </a:t>
            </a:r>
            <a:r>
              <a:rPr lang="en-US" dirty="0" err="1"/>
              <a:t>safhaları</a:t>
            </a:r>
            <a:r>
              <a:rPr lang="en-US" dirty="0"/>
              <a:t>, </a:t>
            </a:r>
            <a:r>
              <a:rPr lang="en-US" dirty="0" err="1"/>
              <a:t>deliller</a:t>
            </a:r>
            <a:r>
              <a:rPr lang="en-US" dirty="0"/>
              <a:t> </a:t>
            </a:r>
            <a:r>
              <a:rPr lang="en-US" dirty="0" err="1"/>
              <a:t>ve</a:t>
            </a:r>
            <a:r>
              <a:rPr lang="en-US" dirty="0"/>
              <a:t> </a:t>
            </a:r>
            <a:r>
              <a:rPr lang="en-US" dirty="0" err="1"/>
              <a:t>alınan</a:t>
            </a:r>
            <a:r>
              <a:rPr lang="en-US" dirty="0"/>
              <a:t> </a:t>
            </a:r>
            <a:r>
              <a:rPr lang="en-US" dirty="0" err="1"/>
              <a:t>savunma</a:t>
            </a:r>
            <a:r>
              <a:rPr lang="en-US" dirty="0"/>
              <a:t> </a:t>
            </a:r>
            <a:r>
              <a:rPr lang="en-US" dirty="0" err="1"/>
              <a:t>özetlenir</a:t>
            </a:r>
            <a:r>
              <a:rPr lang="en-US" dirty="0"/>
              <a:t>. </a:t>
            </a:r>
            <a:r>
              <a:rPr lang="en-US" dirty="0" err="1"/>
              <a:t>İsnat</a:t>
            </a:r>
            <a:r>
              <a:rPr lang="en-US" dirty="0"/>
              <a:t> </a:t>
            </a:r>
            <a:r>
              <a:rPr lang="en-US" dirty="0" err="1"/>
              <a:t>edilen</a:t>
            </a:r>
            <a:r>
              <a:rPr lang="en-US" dirty="0"/>
              <a:t> </a:t>
            </a:r>
            <a:r>
              <a:rPr lang="en-US" dirty="0" err="1"/>
              <a:t>suçun</a:t>
            </a:r>
            <a:r>
              <a:rPr lang="en-US" dirty="0"/>
              <a:t> </a:t>
            </a:r>
            <a:r>
              <a:rPr lang="en-US" dirty="0" err="1"/>
              <a:t>sabit</a:t>
            </a:r>
            <a:r>
              <a:rPr lang="en-US" dirty="0"/>
              <a:t> </a:t>
            </a:r>
            <a:r>
              <a:rPr lang="en-US" dirty="0" err="1"/>
              <a:t>olup</a:t>
            </a:r>
            <a:r>
              <a:rPr lang="en-US" dirty="0"/>
              <a:t> </a:t>
            </a:r>
            <a:r>
              <a:rPr lang="en-US" dirty="0" err="1"/>
              <a:t>olmadığı</a:t>
            </a:r>
            <a:r>
              <a:rPr lang="en-US" dirty="0"/>
              <a:t> </a:t>
            </a:r>
            <a:r>
              <a:rPr lang="en-US" dirty="0" err="1"/>
              <a:t>tartışılır</a:t>
            </a:r>
            <a:r>
              <a:rPr lang="en-US" dirty="0"/>
              <a:t> </a:t>
            </a:r>
            <a:r>
              <a:rPr lang="en-US" dirty="0" err="1"/>
              <a:t>ve</a:t>
            </a:r>
            <a:r>
              <a:rPr lang="en-US" dirty="0"/>
              <a:t> </a:t>
            </a:r>
            <a:r>
              <a:rPr lang="en-US" dirty="0" err="1"/>
              <a:t>sabit</a:t>
            </a:r>
            <a:r>
              <a:rPr lang="en-US" dirty="0"/>
              <a:t> </a:t>
            </a:r>
            <a:r>
              <a:rPr lang="en-US" dirty="0" err="1"/>
              <a:t>bulunması</a:t>
            </a:r>
            <a:r>
              <a:rPr lang="en-US" dirty="0"/>
              <a:t> </a:t>
            </a:r>
            <a:r>
              <a:rPr lang="en-US" dirty="0" err="1"/>
              <a:t>halinde</a:t>
            </a:r>
            <a:r>
              <a:rPr lang="en-US" dirty="0"/>
              <a:t> </a:t>
            </a:r>
            <a:r>
              <a:rPr lang="en-US" dirty="0" err="1"/>
              <a:t>eyleme</a:t>
            </a:r>
            <a:r>
              <a:rPr lang="en-US" dirty="0"/>
              <a:t> </a:t>
            </a:r>
            <a:r>
              <a:rPr lang="en-US" dirty="0" err="1"/>
              <a:t>uyan</a:t>
            </a:r>
            <a:r>
              <a:rPr lang="en-US" dirty="0"/>
              <a:t> </a:t>
            </a:r>
            <a:r>
              <a:rPr lang="en-US" dirty="0" err="1"/>
              <a:t>disiplin</a:t>
            </a:r>
            <a:r>
              <a:rPr lang="en-US" dirty="0"/>
              <a:t> </a:t>
            </a:r>
            <a:r>
              <a:rPr lang="en-US" dirty="0" err="1"/>
              <a:t>cezası</a:t>
            </a:r>
            <a:r>
              <a:rPr lang="en-US" dirty="0"/>
              <a:t> </a:t>
            </a:r>
            <a:r>
              <a:rPr lang="en-US" dirty="0" err="1"/>
              <a:t>teklif</a:t>
            </a:r>
            <a:r>
              <a:rPr lang="en-US" dirty="0"/>
              <a:t> </a:t>
            </a:r>
            <a:r>
              <a:rPr lang="en-US" dirty="0" err="1"/>
              <a:t>edilir</a:t>
            </a:r>
            <a:r>
              <a:rPr lang="en-US" dirty="0"/>
              <a:t>. </a:t>
            </a:r>
            <a:r>
              <a:rPr lang="en-US" dirty="0" err="1"/>
              <a:t>Soruşturmayla</a:t>
            </a:r>
            <a:r>
              <a:rPr lang="en-US" dirty="0"/>
              <a:t> </a:t>
            </a:r>
            <a:r>
              <a:rPr lang="en-US" dirty="0" err="1"/>
              <a:t>ilgili</a:t>
            </a:r>
            <a:r>
              <a:rPr lang="en-US" dirty="0"/>
              <a:t> </a:t>
            </a:r>
            <a:r>
              <a:rPr lang="en-US" dirty="0" err="1"/>
              <a:t>belgelerin</a:t>
            </a:r>
            <a:r>
              <a:rPr lang="en-US" dirty="0"/>
              <a:t> </a:t>
            </a:r>
            <a:r>
              <a:rPr lang="en-US" dirty="0" err="1"/>
              <a:t>asıl</a:t>
            </a:r>
            <a:r>
              <a:rPr lang="en-US" dirty="0"/>
              <a:t> </a:t>
            </a:r>
            <a:r>
              <a:rPr lang="en-US" dirty="0" err="1"/>
              <a:t>veya</a:t>
            </a:r>
            <a:r>
              <a:rPr lang="en-US" dirty="0"/>
              <a:t> </a:t>
            </a:r>
            <a:r>
              <a:rPr lang="en-US" dirty="0" err="1"/>
              <a:t>suretleri</a:t>
            </a:r>
            <a:r>
              <a:rPr lang="en-US" dirty="0"/>
              <a:t> </a:t>
            </a:r>
            <a:r>
              <a:rPr lang="en-US" dirty="0" err="1"/>
              <a:t>bir</a:t>
            </a:r>
            <a:r>
              <a:rPr lang="en-US" dirty="0"/>
              <a:t> </a:t>
            </a:r>
            <a:r>
              <a:rPr lang="en-US" dirty="0" err="1"/>
              <a:t>dizi</a:t>
            </a:r>
            <a:r>
              <a:rPr lang="en-US" dirty="0"/>
              <a:t> </a:t>
            </a:r>
            <a:r>
              <a:rPr lang="en-US" dirty="0" err="1"/>
              <a:t>pusulasına</a:t>
            </a:r>
            <a:r>
              <a:rPr lang="en-US" dirty="0"/>
              <a:t> </a:t>
            </a:r>
            <a:r>
              <a:rPr lang="en-US" dirty="0" err="1"/>
              <a:t>bağlanarak</a:t>
            </a:r>
            <a:r>
              <a:rPr lang="en-US" dirty="0"/>
              <a:t> </a:t>
            </a:r>
            <a:r>
              <a:rPr lang="en-US" dirty="0" err="1"/>
              <a:t>rapora</a:t>
            </a:r>
            <a:r>
              <a:rPr lang="en-US" dirty="0"/>
              <a:t> </a:t>
            </a:r>
            <a:r>
              <a:rPr lang="en-US" dirty="0" err="1"/>
              <a:t>eklenir</a:t>
            </a:r>
            <a:r>
              <a:rPr lang="en-US" dirty="0"/>
              <a:t>. </a:t>
            </a:r>
            <a:r>
              <a:rPr lang="en-US" dirty="0" err="1"/>
              <a:t>Soruşturma</a:t>
            </a:r>
            <a:r>
              <a:rPr lang="en-US" dirty="0"/>
              <a:t> </a:t>
            </a:r>
            <a:r>
              <a:rPr lang="en-US" dirty="0" err="1"/>
              <a:t>raporu</a:t>
            </a:r>
            <a:r>
              <a:rPr lang="en-US" dirty="0"/>
              <a:t>, </a:t>
            </a:r>
            <a:r>
              <a:rPr lang="en-US" dirty="0" err="1"/>
              <a:t>dosya</a:t>
            </a:r>
            <a:r>
              <a:rPr lang="en-US" dirty="0"/>
              <a:t> </a:t>
            </a:r>
            <a:r>
              <a:rPr lang="en-US" dirty="0" err="1"/>
              <a:t>ile</a:t>
            </a:r>
            <a:r>
              <a:rPr lang="en-US" dirty="0"/>
              <a:t> </a:t>
            </a:r>
            <a:r>
              <a:rPr lang="en-US" dirty="0" err="1"/>
              <a:t>birlikte</a:t>
            </a:r>
            <a:r>
              <a:rPr lang="en-US" dirty="0"/>
              <a:t> </a:t>
            </a:r>
            <a:r>
              <a:rPr lang="en-US" dirty="0" err="1"/>
              <a:t>soruşturmayı</a:t>
            </a:r>
            <a:r>
              <a:rPr lang="en-US" dirty="0"/>
              <a:t> </a:t>
            </a:r>
            <a:r>
              <a:rPr lang="en-US" dirty="0" err="1"/>
              <a:t>açan</a:t>
            </a:r>
            <a:r>
              <a:rPr lang="en-US" dirty="0"/>
              <a:t> </a:t>
            </a:r>
            <a:r>
              <a:rPr lang="en-US" dirty="0" err="1"/>
              <a:t>mercie</a:t>
            </a:r>
            <a:r>
              <a:rPr lang="en-US" dirty="0"/>
              <a:t> </a:t>
            </a:r>
            <a:r>
              <a:rPr lang="en-US" dirty="0" err="1"/>
              <a:t>tevdi</a:t>
            </a:r>
            <a:r>
              <a:rPr lang="en-US" dirty="0"/>
              <a:t> </a:t>
            </a:r>
            <a:r>
              <a:rPr lang="en-US" dirty="0" err="1"/>
              <a:t>edilir</a:t>
            </a:r>
            <a:r>
              <a:rPr lang="en-US" dirty="0"/>
              <a:t>.</a:t>
            </a:r>
            <a:endParaRPr lang="tr-TR" dirty="0"/>
          </a:p>
          <a:p>
            <a:pPr lvl="0">
              <a:buFont typeface="Wingdings" panose="05000000000000000000" pitchFamily="2" charset="2"/>
              <a:buChar char="ü"/>
            </a:pPr>
            <a:r>
              <a:rPr lang="tr-TR" sz="2000" dirty="0" smtClean="0">
                <a:solidFill>
                  <a:srgbClr val="FF0000"/>
                </a:solidFill>
              </a:rPr>
              <a:t>ÖNEMLİ NOT: </a:t>
            </a:r>
            <a:r>
              <a:rPr lang="tr-TR" sz="2000" dirty="0" smtClean="0"/>
              <a:t>Soruşturma </a:t>
            </a:r>
            <a:r>
              <a:rPr lang="tr-TR" sz="2000" dirty="0"/>
              <a:t>Raporunda Soruşturma sonucu tespit edilen fiil ve bu fiil ile 2547 sayılı Yükseköğretim Kanununun ilgili maddesinin hangi bendinde belirtilen hangi suçun işlendiği açıkça belirtilmelidir.</a:t>
            </a:r>
            <a:r>
              <a:rPr lang="tr-TR" sz="2000" b="1" dirty="0"/>
              <a:t> </a:t>
            </a:r>
            <a:endParaRPr lang="tr-TR" sz="2000" dirty="0"/>
          </a:p>
          <a:p>
            <a:pPr>
              <a:buFont typeface="Wingdings" panose="05000000000000000000" pitchFamily="2" charset="2"/>
              <a:buChar char="ü"/>
            </a:pPr>
            <a:r>
              <a:rPr lang="tr-TR" sz="2000" dirty="0"/>
              <a:t>Soruşturmacı hazırlamış olduğu soruşturma raporunun her sayfasını </a:t>
            </a:r>
            <a:r>
              <a:rPr lang="tr-TR" sz="2000" dirty="0" smtClean="0"/>
              <a:t>imzalamalıdır.</a:t>
            </a:r>
            <a:r>
              <a:rPr lang="tr-TR" dirty="0"/>
              <a:t>	</a:t>
            </a:r>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17200"/>
            <a:ext cx="1397001" cy="906993"/>
          </a:xfrm>
          <a:prstGeom prst="rect">
            <a:avLst/>
          </a:prstGeom>
        </p:spPr>
      </p:pic>
      <p:pic>
        <p:nvPicPr>
          <p:cNvPr id="6" name="image2.png"/>
          <p:cNvPicPr/>
          <p:nvPr/>
        </p:nvPicPr>
        <p:blipFill>
          <a:blip r:embed="rId3" cstate="print"/>
          <a:stretch>
            <a:fillRect/>
          </a:stretch>
        </p:blipFill>
        <p:spPr>
          <a:xfrm>
            <a:off x="10217726" y="202874"/>
            <a:ext cx="1136073" cy="968303"/>
          </a:xfrm>
          <a:prstGeom prst="rect">
            <a:avLst/>
          </a:prstGeom>
        </p:spPr>
      </p:pic>
    </p:spTree>
    <p:extLst>
      <p:ext uri="{BB962C8B-B14F-4D97-AF65-F5344CB8AC3E}">
        <p14:creationId xmlns:p14="http://schemas.microsoft.com/office/powerpoint/2010/main" val="220369782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199" y="217200"/>
            <a:ext cx="10515600" cy="93965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5"/>
            <a:ext cx="10515599" cy="5444838"/>
          </a:xfrm>
        </p:spPr>
        <p:txBody>
          <a:bodyPr>
            <a:noAutofit/>
          </a:bodyPr>
          <a:lstStyle/>
          <a:p>
            <a:pPr marL="0" indent="0" algn="just">
              <a:buNone/>
            </a:pPr>
            <a:endParaRPr lang="tr-TR" dirty="0" smtClean="0"/>
          </a:p>
          <a:p>
            <a:pPr marL="0" indent="0" algn="just">
              <a:buNone/>
            </a:pPr>
            <a:endParaRPr lang="tr-TR" dirty="0"/>
          </a:p>
          <a:p>
            <a:pPr marL="0" indent="0" algn="just">
              <a:buNone/>
            </a:pPr>
            <a:r>
              <a:rPr lang="en-US" dirty="0" smtClean="0"/>
              <a:t>ğ</a:t>
            </a:r>
            <a:r>
              <a:rPr lang="en-US" dirty="0"/>
              <a:t>) </a:t>
            </a:r>
            <a:r>
              <a:rPr lang="en-US" dirty="0" err="1"/>
              <a:t>Aynı</a:t>
            </a:r>
            <a:r>
              <a:rPr lang="en-US" dirty="0"/>
              <a:t> </a:t>
            </a:r>
            <a:r>
              <a:rPr lang="en-US" dirty="0" err="1"/>
              <a:t>olaydan</a:t>
            </a:r>
            <a:r>
              <a:rPr lang="en-US" dirty="0"/>
              <a:t> </a:t>
            </a:r>
            <a:r>
              <a:rPr lang="en-US" dirty="0" err="1"/>
              <a:t>dolayı</a:t>
            </a:r>
            <a:r>
              <a:rPr lang="en-US" dirty="0"/>
              <a:t>, </a:t>
            </a:r>
            <a:r>
              <a:rPr lang="en-US" dirty="0" err="1"/>
              <a:t>öğrenci</a:t>
            </a:r>
            <a:r>
              <a:rPr lang="en-US" dirty="0"/>
              <a:t> </a:t>
            </a:r>
            <a:r>
              <a:rPr lang="en-US" dirty="0" err="1"/>
              <a:t>hakkında</a:t>
            </a:r>
            <a:r>
              <a:rPr lang="en-US" dirty="0"/>
              <a:t> </a:t>
            </a:r>
            <a:r>
              <a:rPr lang="en-US" dirty="0" err="1"/>
              <a:t>ceza</a:t>
            </a:r>
            <a:r>
              <a:rPr lang="en-US" dirty="0"/>
              <a:t> </a:t>
            </a:r>
            <a:r>
              <a:rPr lang="en-US" dirty="0" err="1"/>
              <a:t>kovuşturmasının</a:t>
            </a:r>
            <a:r>
              <a:rPr lang="en-US" dirty="0"/>
              <a:t> </a:t>
            </a:r>
            <a:r>
              <a:rPr lang="en-US" dirty="0" err="1"/>
              <a:t>başlamış</a:t>
            </a:r>
            <a:r>
              <a:rPr lang="en-US" dirty="0"/>
              <a:t> </a:t>
            </a:r>
            <a:r>
              <a:rPr lang="en-US" dirty="0" err="1"/>
              <a:t>olması</a:t>
            </a:r>
            <a:r>
              <a:rPr lang="en-US" dirty="0"/>
              <a:t>, </a:t>
            </a:r>
            <a:r>
              <a:rPr lang="en-US" dirty="0" err="1"/>
              <a:t>disiplin</a:t>
            </a:r>
            <a:r>
              <a:rPr lang="en-US" dirty="0"/>
              <a:t> </a:t>
            </a:r>
            <a:r>
              <a:rPr lang="en-US" dirty="0" err="1"/>
              <a:t>soruşturmasını</a:t>
            </a:r>
            <a:r>
              <a:rPr lang="en-US" dirty="0"/>
              <a:t> </a:t>
            </a:r>
            <a:r>
              <a:rPr lang="en-US" dirty="0" err="1"/>
              <a:t>geciktirmez</a:t>
            </a:r>
            <a:r>
              <a:rPr lang="en-US" dirty="0"/>
              <a:t>. </a:t>
            </a:r>
            <a:r>
              <a:rPr lang="en-US" dirty="0" err="1"/>
              <a:t>Öğrenci</a:t>
            </a:r>
            <a:r>
              <a:rPr lang="en-US" dirty="0"/>
              <a:t> </a:t>
            </a:r>
            <a:r>
              <a:rPr lang="en-US" dirty="0" err="1"/>
              <a:t>hakkında</a:t>
            </a:r>
            <a:r>
              <a:rPr lang="en-US" dirty="0"/>
              <a:t> </a:t>
            </a:r>
            <a:r>
              <a:rPr lang="en-US" dirty="0" err="1"/>
              <a:t>ceza</a:t>
            </a:r>
            <a:r>
              <a:rPr lang="en-US" dirty="0"/>
              <a:t> </a:t>
            </a:r>
            <a:r>
              <a:rPr lang="en-US" dirty="0" err="1"/>
              <a:t>kovuşturması</a:t>
            </a:r>
            <a:r>
              <a:rPr lang="en-US" dirty="0"/>
              <a:t> </a:t>
            </a:r>
            <a:r>
              <a:rPr lang="en-US" dirty="0" err="1"/>
              <a:t>açılmış</a:t>
            </a:r>
            <a:r>
              <a:rPr lang="en-US" dirty="0"/>
              <a:t> </a:t>
            </a:r>
            <a:r>
              <a:rPr lang="en-US" dirty="0" err="1"/>
              <a:t>olması</a:t>
            </a:r>
            <a:r>
              <a:rPr lang="en-US" dirty="0"/>
              <a:t>, </a:t>
            </a:r>
            <a:r>
              <a:rPr lang="en-US" dirty="0" err="1"/>
              <a:t>mahkûm</a:t>
            </a:r>
            <a:r>
              <a:rPr lang="en-US" dirty="0"/>
              <a:t> </a:t>
            </a:r>
            <a:r>
              <a:rPr lang="en-US" dirty="0" err="1"/>
              <a:t>olması</a:t>
            </a:r>
            <a:r>
              <a:rPr lang="en-US" dirty="0"/>
              <a:t> </a:t>
            </a:r>
            <a:r>
              <a:rPr lang="en-US" dirty="0" err="1"/>
              <a:t>veya</a:t>
            </a:r>
            <a:r>
              <a:rPr lang="en-US" dirty="0"/>
              <a:t> </a:t>
            </a:r>
            <a:r>
              <a:rPr lang="en-US" dirty="0" err="1"/>
              <a:t>olmaması</a:t>
            </a:r>
            <a:r>
              <a:rPr lang="en-US" dirty="0"/>
              <a:t> </a:t>
            </a:r>
            <a:r>
              <a:rPr lang="en-US" dirty="0" err="1"/>
              <a:t>disiplin</a:t>
            </a:r>
            <a:r>
              <a:rPr lang="en-US" dirty="0"/>
              <a:t> </a:t>
            </a:r>
            <a:r>
              <a:rPr lang="en-US" dirty="0" err="1"/>
              <a:t>cezasının</a:t>
            </a:r>
            <a:r>
              <a:rPr lang="en-US" dirty="0"/>
              <a:t> </a:t>
            </a:r>
            <a:r>
              <a:rPr lang="en-US" dirty="0" err="1"/>
              <a:t>verilmesine</a:t>
            </a:r>
            <a:r>
              <a:rPr lang="en-US" dirty="0"/>
              <a:t> </a:t>
            </a:r>
            <a:r>
              <a:rPr lang="en-US" dirty="0" err="1"/>
              <a:t>engel</a:t>
            </a:r>
            <a:r>
              <a:rPr lang="en-US" dirty="0"/>
              <a:t> </a:t>
            </a:r>
            <a:r>
              <a:rPr lang="en-US" dirty="0" err="1"/>
              <a:t>teşkil</a:t>
            </a:r>
            <a:r>
              <a:rPr lang="en-US" dirty="0"/>
              <a:t> </a:t>
            </a:r>
            <a:r>
              <a:rPr lang="en-US" dirty="0" err="1" smtClean="0"/>
              <a:t>etmez</a:t>
            </a:r>
            <a:r>
              <a:rPr lang="tr-TR" dirty="0" smtClean="0"/>
              <a:t>.</a:t>
            </a:r>
            <a:r>
              <a:rPr lang="tr-TR" dirty="0"/>
              <a:t>	</a:t>
            </a:r>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17200"/>
            <a:ext cx="1397001" cy="906993"/>
          </a:xfrm>
          <a:prstGeom prst="rect">
            <a:avLst/>
          </a:prstGeom>
        </p:spPr>
      </p:pic>
      <p:pic>
        <p:nvPicPr>
          <p:cNvPr id="6" name="image2.png"/>
          <p:cNvPicPr/>
          <p:nvPr/>
        </p:nvPicPr>
        <p:blipFill>
          <a:blip r:embed="rId3" cstate="print"/>
          <a:stretch>
            <a:fillRect/>
          </a:stretch>
        </p:blipFill>
        <p:spPr>
          <a:xfrm>
            <a:off x="10217726" y="202874"/>
            <a:ext cx="1136073" cy="968303"/>
          </a:xfrm>
          <a:prstGeom prst="rect">
            <a:avLst/>
          </a:prstGeom>
        </p:spPr>
      </p:pic>
    </p:spTree>
    <p:extLst>
      <p:ext uri="{BB962C8B-B14F-4D97-AF65-F5344CB8AC3E}">
        <p14:creationId xmlns:p14="http://schemas.microsoft.com/office/powerpoint/2010/main" val="309544922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8"/>
            <a:ext cx="10515600" cy="967361"/>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5"/>
            <a:ext cx="10515599" cy="5276127"/>
          </a:xfrm>
        </p:spPr>
        <p:txBody>
          <a:bodyPr>
            <a:noAutofit/>
          </a:bodyPr>
          <a:lstStyle/>
          <a:p>
            <a:pPr marL="0" indent="0" algn="just">
              <a:lnSpc>
                <a:spcPct val="80000"/>
              </a:lnSpc>
              <a:buNone/>
            </a:pPr>
            <a:r>
              <a:rPr lang="tr-TR" sz="2200" b="1" dirty="0"/>
              <a:t>	</a:t>
            </a:r>
            <a:endParaRPr lang="tr-TR" sz="2200" b="1" dirty="0" smtClean="0"/>
          </a:p>
          <a:p>
            <a:pPr marL="0" indent="0" algn="just">
              <a:lnSpc>
                <a:spcPct val="80000"/>
              </a:lnSpc>
              <a:buNone/>
            </a:pPr>
            <a:r>
              <a:rPr lang="tr-TR" sz="2200" b="1" dirty="0"/>
              <a:t>	</a:t>
            </a:r>
            <a:r>
              <a:rPr lang="en-US" b="1" dirty="0" smtClean="0"/>
              <a:t>(</a:t>
            </a:r>
            <a:r>
              <a:rPr lang="en-US" b="1" dirty="0"/>
              <a:t>7) </a:t>
            </a:r>
            <a:r>
              <a:rPr lang="en-US" b="1" dirty="0" err="1"/>
              <a:t>Disiplin</a:t>
            </a:r>
            <a:r>
              <a:rPr lang="en-US" b="1" dirty="0"/>
              <a:t> </a:t>
            </a:r>
            <a:r>
              <a:rPr lang="en-US" b="1" dirty="0" err="1"/>
              <a:t>cezası</a:t>
            </a:r>
            <a:r>
              <a:rPr lang="en-US" b="1" dirty="0"/>
              <a:t> </a:t>
            </a:r>
            <a:r>
              <a:rPr lang="en-US" b="1" dirty="0" err="1"/>
              <a:t>verme</a:t>
            </a:r>
            <a:r>
              <a:rPr lang="en-US" b="1" dirty="0"/>
              <a:t> </a:t>
            </a:r>
            <a:r>
              <a:rPr lang="en-US" b="1" dirty="0" err="1"/>
              <a:t>yetkisi</a:t>
            </a:r>
            <a:r>
              <a:rPr lang="en-US" b="1" dirty="0"/>
              <a:t>:</a:t>
            </a:r>
            <a:endParaRPr lang="tr-TR" b="1" dirty="0"/>
          </a:p>
          <a:p>
            <a:pPr marL="514350" indent="-514350" algn="just">
              <a:lnSpc>
                <a:spcPct val="80000"/>
              </a:lnSpc>
              <a:buAutoNum type="alphaLcParenR"/>
            </a:pPr>
            <a:r>
              <a:rPr lang="en-US" dirty="0" err="1" smtClean="0"/>
              <a:t>Kınama</a:t>
            </a:r>
            <a:r>
              <a:rPr lang="en-US" dirty="0" smtClean="0"/>
              <a:t> </a:t>
            </a:r>
            <a:r>
              <a:rPr lang="en-US" dirty="0" err="1"/>
              <a:t>ve</a:t>
            </a:r>
            <a:r>
              <a:rPr lang="en-US" dirty="0"/>
              <a:t> </a:t>
            </a:r>
            <a:r>
              <a:rPr lang="en-US" dirty="0" err="1"/>
              <a:t>yükseköğretim</a:t>
            </a:r>
            <a:r>
              <a:rPr lang="en-US" dirty="0"/>
              <a:t> </a:t>
            </a:r>
            <a:r>
              <a:rPr lang="en-US" dirty="0" err="1"/>
              <a:t>kurumlarından</a:t>
            </a:r>
            <a:r>
              <a:rPr lang="en-US" dirty="0"/>
              <a:t> </a:t>
            </a:r>
            <a:r>
              <a:rPr lang="en-US" dirty="0" err="1"/>
              <a:t>bir</a:t>
            </a:r>
            <a:r>
              <a:rPr lang="en-US" dirty="0"/>
              <a:t> </a:t>
            </a:r>
            <a:r>
              <a:rPr lang="en-US" dirty="0" err="1"/>
              <a:t>haftadan</a:t>
            </a:r>
            <a:r>
              <a:rPr lang="en-US" dirty="0"/>
              <a:t> </a:t>
            </a:r>
            <a:r>
              <a:rPr lang="en-US" dirty="0" err="1"/>
              <a:t>bir</a:t>
            </a:r>
            <a:r>
              <a:rPr lang="en-US" dirty="0"/>
              <a:t> </a:t>
            </a:r>
            <a:r>
              <a:rPr lang="en-US" dirty="0" err="1"/>
              <a:t>aya</a:t>
            </a:r>
            <a:r>
              <a:rPr lang="en-US" dirty="0"/>
              <a:t> </a:t>
            </a:r>
            <a:r>
              <a:rPr lang="en-US" dirty="0" err="1" smtClean="0"/>
              <a:t>kadar</a:t>
            </a:r>
            <a:r>
              <a:rPr lang="en-US" dirty="0" smtClean="0"/>
              <a:t> </a:t>
            </a:r>
            <a:r>
              <a:rPr lang="en-US" dirty="0" err="1" smtClean="0"/>
              <a:t>uzaklaştırma</a:t>
            </a:r>
            <a:r>
              <a:rPr lang="en-US" dirty="0" smtClean="0"/>
              <a:t> </a:t>
            </a:r>
            <a:r>
              <a:rPr lang="en-US" dirty="0" err="1"/>
              <a:t>cezaları</a:t>
            </a:r>
            <a:r>
              <a:rPr lang="en-US" dirty="0"/>
              <a:t> </a:t>
            </a:r>
            <a:r>
              <a:rPr lang="en-US" dirty="0" err="1"/>
              <a:t>ilgili</a:t>
            </a:r>
            <a:r>
              <a:rPr lang="en-US" dirty="0"/>
              <a:t> </a:t>
            </a:r>
            <a:r>
              <a:rPr lang="en-US" dirty="0" err="1"/>
              <a:t>fakülte</a:t>
            </a:r>
            <a:r>
              <a:rPr lang="en-US" dirty="0"/>
              <a:t> </a:t>
            </a:r>
            <a:r>
              <a:rPr lang="en-US" dirty="0" err="1"/>
              <a:t>dekanı</a:t>
            </a:r>
            <a:r>
              <a:rPr lang="en-US" dirty="0"/>
              <a:t>, </a:t>
            </a:r>
            <a:r>
              <a:rPr lang="en-US" dirty="0" err="1"/>
              <a:t>enstitü</a:t>
            </a:r>
            <a:r>
              <a:rPr lang="en-US" dirty="0"/>
              <a:t>, </a:t>
            </a:r>
            <a:r>
              <a:rPr lang="en-US" dirty="0" err="1"/>
              <a:t>konservatuvar</a:t>
            </a:r>
            <a:r>
              <a:rPr lang="en-US" dirty="0"/>
              <a:t>, </a:t>
            </a:r>
            <a:r>
              <a:rPr lang="en-US" dirty="0" err="1"/>
              <a:t>yüksekokul</a:t>
            </a:r>
            <a:r>
              <a:rPr lang="en-US" dirty="0"/>
              <a:t> </a:t>
            </a:r>
            <a:r>
              <a:rPr lang="en-US" dirty="0" err="1"/>
              <a:t>veya</a:t>
            </a:r>
            <a:r>
              <a:rPr lang="en-US" dirty="0"/>
              <a:t> </a:t>
            </a:r>
            <a:r>
              <a:rPr lang="en-US" dirty="0" err="1"/>
              <a:t>meslek</a:t>
            </a:r>
            <a:r>
              <a:rPr lang="en-US" dirty="0"/>
              <a:t> </a:t>
            </a:r>
            <a:r>
              <a:rPr lang="en-US" dirty="0" err="1"/>
              <a:t>yüksekokulu</a:t>
            </a:r>
            <a:r>
              <a:rPr lang="en-US" dirty="0"/>
              <a:t> </a:t>
            </a:r>
            <a:r>
              <a:rPr lang="en-US" dirty="0" err="1"/>
              <a:t>müdürünce</a:t>
            </a:r>
            <a:r>
              <a:rPr lang="en-US" dirty="0"/>
              <a:t> </a:t>
            </a:r>
            <a:r>
              <a:rPr lang="en-US" dirty="0" err="1"/>
              <a:t>verilir</a:t>
            </a:r>
            <a:r>
              <a:rPr lang="en-US" dirty="0" smtClean="0"/>
              <a:t>.</a:t>
            </a:r>
            <a:endParaRPr lang="tr-TR" dirty="0" smtClean="0"/>
          </a:p>
          <a:p>
            <a:pPr marL="0" indent="0" algn="just">
              <a:lnSpc>
                <a:spcPct val="80000"/>
              </a:lnSpc>
              <a:buNone/>
            </a:pPr>
            <a:endParaRPr lang="tr-TR" dirty="0" smtClean="0"/>
          </a:p>
          <a:p>
            <a:pPr marL="0" indent="0" algn="just">
              <a:lnSpc>
                <a:spcPct val="80000"/>
              </a:lnSpc>
              <a:buNone/>
            </a:pPr>
            <a:r>
              <a:rPr lang="en-US" dirty="0" smtClean="0"/>
              <a:t>b</a:t>
            </a:r>
            <a:r>
              <a:rPr lang="en-US" dirty="0"/>
              <a:t>) </a:t>
            </a:r>
            <a:r>
              <a:rPr lang="en-US" dirty="0" err="1"/>
              <a:t>Müşterek</a:t>
            </a:r>
            <a:r>
              <a:rPr lang="en-US" dirty="0"/>
              <a:t> </a:t>
            </a:r>
            <a:r>
              <a:rPr lang="en-US" dirty="0" err="1"/>
              <a:t>mekânlarda</a:t>
            </a:r>
            <a:r>
              <a:rPr lang="en-US" dirty="0"/>
              <a:t> </a:t>
            </a:r>
            <a:r>
              <a:rPr lang="en-US" dirty="0" err="1"/>
              <a:t>işlenen</a:t>
            </a:r>
            <a:r>
              <a:rPr lang="en-US" dirty="0"/>
              <a:t> </a:t>
            </a:r>
            <a:r>
              <a:rPr lang="en-US" dirty="0" err="1"/>
              <a:t>disiplin</a:t>
            </a:r>
            <a:r>
              <a:rPr lang="en-US" dirty="0"/>
              <a:t> </a:t>
            </a:r>
            <a:r>
              <a:rPr lang="en-US" dirty="0" err="1"/>
              <a:t>suçlarından</a:t>
            </a:r>
            <a:r>
              <a:rPr lang="en-US" dirty="0"/>
              <a:t> </a:t>
            </a:r>
            <a:r>
              <a:rPr lang="en-US" dirty="0" err="1"/>
              <a:t>dolayı</a:t>
            </a:r>
            <a:r>
              <a:rPr lang="en-US" dirty="0"/>
              <a:t> </a:t>
            </a:r>
            <a:r>
              <a:rPr lang="en-US" dirty="0" err="1"/>
              <a:t>kınama</a:t>
            </a:r>
            <a:r>
              <a:rPr lang="en-US" dirty="0"/>
              <a:t> </a:t>
            </a:r>
            <a:r>
              <a:rPr lang="en-US" dirty="0" err="1"/>
              <a:t>ve</a:t>
            </a:r>
            <a:r>
              <a:rPr lang="en-US" dirty="0"/>
              <a:t> </a:t>
            </a:r>
            <a:r>
              <a:rPr lang="tr-TR" dirty="0" smtClean="0"/>
              <a:t>               </a:t>
            </a:r>
            <a:r>
              <a:rPr lang="en-US" dirty="0" err="1" smtClean="0"/>
              <a:t>yükseköğretim</a:t>
            </a:r>
            <a:r>
              <a:rPr lang="en-US" dirty="0" smtClean="0"/>
              <a:t> </a:t>
            </a:r>
            <a:r>
              <a:rPr lang="en-US" dirty="0" err="1"/>
              <a:t>kurumlarından</a:t>
            </a:r>
            <a:r>
              <a:rPr lang="en-US" dirty="0"/>
              <a:t> </a:t>
            </a:r>
            <a:r>
              <a:rPr lang="en-US" dirty="0" err="1"/>
              <a:t>bir</a:t>
            </a:r>
            <a:r>
              <a:rPr lang="en-US" dirty="0"/>
              <a:t> </a:t>
            </a:r>
            <a:r>
              <a:rPr lang="en-US" dirty="0" err="1"/>
              <a:t>aya</a:t>
            </a:r>
            <a:r>
              <a:rPr lang="en-US" dirty="0"/>
              <a:t> </a:t>
            </a:r>
            <a:r>
              <a:rPr lang="en-US" dirty="0" err="1"/>
              <a:t>kadar</a:t>
            </a:r>
            <a:r>
              <a:rPr lang="en-US" dirty="0"/>
              <a:t> </a:t>
            </a:r>
            <a:r>
              <a:rPr lang="en-US" dirty="0" err="1"/>
              <a:t>uzaklaştırma</a:t>
            </a:r>
            <a:r>
              <a:rPr lang="en-US" dirty="0"/>
              <a:t> </a:t>
            </a:r>
            <a:r>
              <a:rPr lang="en-US" dirty="0" err="1"/>
              <a:t>cezası</a:t>
            </a:r>
            <a:r>
              <a:rPr lang="en-US" dirty="0"/>
              <a:t> </a:t>
            </a:r>
            <a:r>
              <a:rPr lang="en-US" dirty="0" err="1"/>
              <a:t>verme</a:t>
            </a:r>
            <a:r>
              <a:rPr lang="en-US" dirty="0"/>
              <a:t> </a:t>
            </a:r>
            <a:r>
              <a:rPr lang="tr-TR" dirty="0" smtClean="0"/>
              <a:t>  </a:t>
            </a:r>
            <a:r>
              <a:rPr lang="en-US" dirty="0" err="1" smtClean="0"/>
              <a:t>yetkisi</a:t>
            </a:r>
            <a:r>
              <a:rPr lang="en-US" dirty="0" smtClean="0"/>
              <a:t> </a:t>
            </a:r>
            <a:r>
              <a:rPr lang="en-US" dirty="0" err="1"/>
              <a:t>rektöre</a:t>
            </a:r>
            <a:r>
              <a:rPr lang="en-US" dirty="0"/>
              <a:t> </a:t>
            </a:r>
            <a:r>
              <a:rPr lang="en-US" dirty="0" err="1"/>
              <a:t>aittir</a:t>
            </a:r>
            <a:r>
              <a:rPr lang="en-US" dirty="0" smtClean="0"/>
              <a:t>.</a:t>
            </a:r>
            <a:endParaRPr lang="tr-TR"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50896"/>
            <a:ext cx="1136073" cy="968303"/>
          </a:xfrm>
          <a:prstGeom prst="rect">
            <a:avLst/>
          </a:prstGeom>
        </p:spPr>
      </p:pic>
    </p:spTree>
    <p:extLst>
      <p:ext uri="{BB962C8B-B14F-4D97-AF65-F5344CB8AC3E}">
        <p14:creationId xmlns:p14="http://schemas.microsoft.com/office/powerpoint/2010/main" val="64850847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8"/>
            <a:ext cx="10515600" cy="94180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5"/>
            <a:ext cx="10515599" cy="5276127"/>
          </a:xfrm>
        </p:spPr>
        <p:txBody>
          <a:bodyPr>
            <a:noAutofit/>
          </a:bodyPr>
          <a:lstStyle/>
          <a:p>
            <a:pPr marL="0" indent="0" algn="just">
              <a:lnSpc>
                <a:spcPct val="80000"/>
              </a:lnSpc>
              <a:buNone/>
            </a:pPr>
            <a:r>
              <a:rPr lang="tr-TR" sz="2200" b="1" dirty="0"/>
              <a:t>	</a:t>
            </a:r>
            <a:endParaRPr lang="tr-TR" sz="2200" b="1" dirty="0" smtClean="0"/>
          </a:p>
          <a:p>
            <a:pPr marL="0" indent="0" algn="just">
              <a:lnSpc>
                <a:spcPct val="80000"/>
              </a:lnSpc>
              <a:buNone/>
            </a:pPr>
            <a:endParaRPr lang="tr-TR" sz="2200" b="1" dirty="0"/>
          </a:p>
          <a:p>
            <a:pPr marL="0" indent="0" algn="just">
              <a:lnSpc>
                <a:spcPct val="80000"/>
              </a:lnSpc>
              <a:buNone/>
            </a:pPr>
            <a:r>
              <a:rPr lang="en-US" dirty="0" smtClean="0"/>
              <a:t>c</a:t>
            </a:r>
            <a:r>
              <a:rPr lang="en-US" dirty="0"/>
              <a:t>) </a:t>
            </a:r>
            <a:r>
              <a:rPr lang="en-US" dirty="0" err="1"/>
              <a:t>Yükseköğretim</a:t>
            </a:r>
            <a:r>
              <a:rPr lang="en-US" dirty="0"/>
              <a:t> </a:t>
            </a:r>
            <a:r>
              <a:rPr lang="en-US" dirty="0" err="1"/>
              <a:t>kurumundan</a:t>
            </a:r>
            <a:r>
              <a:rPr lang="en-US" dirty="0"/>
              <a:t> </a:t>
            </a:r>
            <a:r>
              <a:rPr lang="en-US" dirty="0" err="1"/>
              <a:t>bir</a:t>
            </a:r>
            <a:r>
              <a:rPr lang="en-US" dirty="0"/>
              <a:t> </a:t>
            </a:r>
            <a:r>
              <a:rPr lang="en-US" dirty="0" err="1"/>
              <a:t>veya</a:t>
            </a:r>
            <a:r>
              <a:rPr lang="en-US" dirty="0"/>
              <a:t> </a:t>
            </a:r>
            <a:r>
              <a:rPr lang="en-US" dirty="0" err="1"/>
              <a:t>iki</a:t>
            </a:r>
            <a:r>
              <a:rPr lang="en-US" dirty="0"/>
              <a:t> </a:t>
            </a:r>
            <a:r>
              <a:rPr lang="en-US" dirty="0" err="1"/>
              <a:t>yarıyıl</a:t>
            </a:r>
            <a:r>
              <a:rPr lang="en-US" dirty="0"/>
              <a:t> </a:t>
            </a:r>
            <a:r>
              <a:rPr lang="en-US" dirty="0" err="1"/>
              <a:t>için</a:t>
            </a:r>
            <a:r>
              <a:rPr lang="en-US" dirty="0"/>
              <a:t> </a:t>
            </a:r>
            <a:r>
              <a:rPr lang="en-US" dirty="0" err="1"/>
              <a:t>uzaklaştırma</a:t>
            </a:r>
            <a:r>
              <a:rPr lang="en-US" dirty="0"/>
              <a:t> </a:t>
            </a:r>
            <a:r>
              <a:rPr lang="en-US" dirty="0" err="1"/>
              <a:t>cezası</a:t>
            </a:r>
            <a:r>
              <a:rPr lang="en-US" dirty="0"/>
              <a:t> </a:t>
            </a:r>
            <a:r>
              <a:rPr lang="en-US" dirty="0" err="1"/>
              <a:t>ile</a:t>
            </a:r>
            <a:r>
              <a:rPr lang="en-US" dirty="0"/>
              <a:t> </a:t>
            </a:r>
            <a:r>
              <a:rPr lang="en-US" dirty="0" err="1"/>
              <a:t>yükseköğretim</a:t>
            </a:r>
            <a:r>
              <a:rPr lang="en-US" dirty="0"/>
              <a:t> </a:t>
            </a:r>
            <a:r>
              <a:rPr lang="en-US" dirty="0" err="1"/>
              <a:t>kurumundan</a:t>
            </a:r>
            <a:r>
              <a:rPr lang="en-US" dirty="0"/>
              <a:t> </a:t>
            </a:r>
            <a:r>
              <a:rPr lang="en-US" dirty="0" err="1"/>
              <a:t>çıkarma</a:t>
            </a:r>
            <a:r>
              <a:rPr lang="en-US" dirty="0"/>
              <a:t> </a:t>
            </a:r>
            <a:r>
              <a:rPr lang="en-US" dirty="0" err="1"/>
              <a:t>cezaları</a:t>
            </a:r>
            <a:r>
              <a:rPr lang="en-US" dirty="0"/>
              <a:t>, </a:t>
            </a:r>
            <a:r>
              <a:rPr lang="en-US" dirty="0" err="1"/>
              <a:t>yetkili</a:t>
            </a:r>
            <a:r>
              <a:rPr lang="en-US" dirty="0"/>
              <a:t> </a:t>
            </a:r>
            <a:r>
              <a:rPr lang="en-US" dirty="0" err="1"/>
              <a:t>disiplin</a:t>
            </a:r>
            <a:r>
              <a:rPr lang="en-US" dirty="0"/>
              <a:t> </a:t>
            </a:r>
            <a:r>
              <a:rPr lang="en-US" dirty="0" err="1"/>
              <a:t>kurulunca</a:t>
            </a:r>
            <a:r>
              <a:rPr lang="en-US" dirty="0"/>
              <a:t> </a:t>
            </a:r>
            <a:r>
              <a:rPr lang="en-US" dirty="0" err="1"/>
              <a:t>verilir</a:t>
            </a:r>
            <a:r>
              <a:rPr lang="en-US" dirty="0" smtClean="0"/>
              <a:t>.</a:t>
            </a:r>
            <a:endParaRPr lang="tr-TR" dirty="0" smtClean="0"/>
          </a:p>
          <a:p>
            <a:pPr marL="0" indent="0" algn="just">
              <a:lnSpc>
                <a:spcPct val="80000"/>
              </a:lnSpc>
              <a:buNone/>
            </a:pPr>
            <a:r>
              <a:rPr lang="tr-TR" dirty="0">
                <a:solidFill>
                  <a:srgbClr val="FF0000"/>
                </a:solidFill>
              </a:rPr>
              <a:t>ÖNEMLİ NOT:</a:t>
            </a:r>
            <a:r>
              <a:rPr lang="en-US" dirty="0">
                <a:solidFill>
                  <a:srgbClr val="FF0000"/>
                </a:solidFill>
              </a:rPr>
              <a:t> </a:t>
            </a:r>
            <a:endParaRPr lang="tr-TR" dirty="0">
              <a:solidFill>
                <a:srgbClr val="FF0000"/>
              </a:solidFill>
            </a:endParaRPr>
          </a:p>
          <a:p>
            <a:pPr marL="0" indent="0" algn="just">
              <a:lnSpc>
                <a:spcPct val="80000"/>
              </a:lnSpc>
              <a:buNone/>
            </a:pPr>
            <a:r>
              <a:rPr lang="en-US" dirty="0" err="1"/>
              <a:t>Bir</a:t>
            </a:r>
            <a:r>
              <a:rPr lang="en-US" dirty="0"/>
              <a:t> </a:t>
            </a:r>
            <a:r>
              <a:rPr lang="en-US" dirty="0" err="1"/>
              <a:t>derece</a:t>
            </a:r>
            <a:r>
              <a:rPr lang="en-US" dirty="0"/>
              <a:t> alt </a:t>
            </a:r>
            <a:r>
              <a:rPr lang="en-US" dirty="0" err="1"/>
              <a:t>cezayı</a:t>
            </a:r>
            <a:r>
              <a:rPr lang="en-US" dirty="0"/>
              <a:t>, </a:t>
            </a:r>
            <a:r>
              <a:rPr lang="en-US" dirty="0" err="1"/>
              <a:t>asıl</a:t>
            </a:r>
            <a:r>
              <a:rPr lang="en-US" dirty="0"/>
              <a:t> </a:t>
            </a:r>
            <a:r>
              <a:rPr lang="en-US" dirty="0" err="1"/>
              <a:t>cezayı</a:t>
            </a:r>
            <a:r>
              <a:rPr lang="en-US" dirty="0"/>
              <a:t> </a:t>
            </a:r>
            <a:r>
              <a:rPr lang="en-US" dirty="0" err="1"/>
              <a:t>vermeye</a:t>
            </a:r>
            <a:r>
              <a:rPr lang="en-US" dirty="0"/>
              <a:t> </a:t>
            </a:r>
            <a:r>
              <a:rPr lang="en-US" dirty="0" err="1"/>
              <a:t>yetkili</a:t>
            </a:r>
            <a:r>
              <a:rPr lang="en-US" dirty="0"/>
              <a:t> </a:t>
            </a:r>
            <a:r>
              <a:rPr lang="en-US" dirty="0" err="1"/>
              <a:t>makam</a:t>
            </a:r>
            <a:r>
              <a:rPr lang="en-US" dirty="0"/>
              <a:t> </a:t>
            </a:r>
            <a:r>
              <a:rPr lang="en-US" dirty="0" err="1"/>
              <a:t>verir</a:t>
            </a:r>
            <a:r>
              <a:rPr lang="en-US" dirty="0"/>
              <a:t>.</a:t>
            </a:r>
            <a:endParaRPr lang="tr-TR" dirty="0"/>
          </a:p>
          <a:p>
            <a:pPr marL="0" indent="0" algn="just">
              <a:lnSpc>
                <a:spcPct val="80000"/>
              </a:lnSpc>
              <a:buNone/>
            </a:pPr>
            <a:endParaRPr lang="tr-TR" dirty="0"/>
          </a:p>
          <a:p>
            <a:pPr marL="0" indent="0" algn="just">
              <a:lnSpc>
                <a:spcPct val="80000"/>
              </a:lnSpc>
              <a:buNone/>
            </a:pPr>
            <a:r>
              <a:rPr lang="en-US" dirty="0"/>
              <a:t>ç) </a:t>
            </a:r>
            <a:r>
              <a:rPr lang="en-US" dirty="0" err="1"/>
              <a:t>Fakülte</a:t>
            </a:r>
            <a:r>
              <a:rPr lang="en-US" dirty="0"/>
              <a:t>, </a:t>
            </a:r>
            <a:r>
              <a:rPr lang="en-US" dirty="0" err="1"/>
              <a:t>enstitü</a:t>
            </a:r>
            <a:r>
              <a:rPr lang="en-US" dirty="0"/>
              <a:t>, </a:t>
            </a:r>
            <a:r>
              <a:rPr lang="en-US" dirty="0" err="1"/>
              <a:t>konservatuvar</a:t>
            </a:r>
            <a:r>
              <a:rPr lang="en-US" dirty="0"/>
              <a:t>, </a:t>
            </a:r>
            <a:r>
              <a:rPr lang="en-US" dirty="0" err="1"/>
              <a:t>yüksekokul</a:t>
            </a:r>
            <a:r>
              <a:rPr lang="en-US" dirty="0"/>
              <a:t> </a:t>
            </a:r>
            <a:r>
              <a:rPr lang="en-US" dirty="0" err="1"/>
              <a:t>veya</a:t>
            </a:r>
            <a:r>
              <a:rPr lang="en-US" dirty="0"/>
              <a:t> </a:t>
            </a:r>
            <a:r>
              <a:rPr lang="en-US" dirty="0" err="1"/>
              <a:t>meslek</a:t>
            </a:r>
            <a:r>
              <a:rPr lang="en-US" dirty="0"/>
              <a:t> </a:t>
            </a:r>
            <a:r>
              <a:rPr lang="en-US" dirty="0" err="1"/>
              <a:t>yüksekokulunca</a:t>
            </a:r>
            <a:r>
              <a:rPr lang="en-US" dirty="0"/>
              <a:t> </a:t>
            </a:r>
            <a:r>
              <a:rPr lang="en-US" dirty="0" err="1"/>
              <a:t>yürütülen</a:t>
            </a:r>
            <a:r>
              <a:rPr lang="en-US" dirty="0"/>
              <a:t> </a:t>
            </a:r>
            <a:r>
              <a:rPr lang="en-US" dirty="0" err="1"/>
              <a:t>soruşturmalarda</a:t>
            </a:r>
            <a:r>
              <a:rPr lang="en-US" dirty="0"/>
              <a:t> </a:t>
            </a:r>
            <a:r>
              <a:rPr lang="en-US" dirty="0" err="1"/>
              <a:t>bu</a:t>
            </a:r>
            <a:r>
              <a:rPr lang="en-US" dirty="0"/>
              <a:t> </a:t>
            </a:r>
            <a:r>
              <a:rPr lang="en-US" dirty="0" err="1"/>
              <a:t>birimlerin</a:t>
            </a:r>
            <a:r>
              <a:rPr lang="en-US" dirty="0"/>
              <a:t> </a:t>
            </a:r>
            <a:r>
              <a:rPr lang="en-US" dirty="0" err="1"/>
              <a:t>yönetim</a:t>
            </a:r>
            <a:r>
              <a:rPr lang="en-US" dirty="0"/>
              <a:t> </a:t>
            </a:r>
            <a:r>
              <a:rPr lang="en-US" dirty="0" err="1"/>
              <a:t>kurulları</a:t>
            </a:r>
            <a:r>
              <a:rPr lang="en-US" dirty="0"/>
              <a:t>, </a:t>
            </a:r>
            <a:r>
              <a:rPr lang="en-US" dirty="0" err="1"/>
              <a:t>rektörlük</a:t>
            </a:r>
            <a:r>
              <a:rPr lang="en-US" dirty="0"/>
              <a:t> </a:t>
            </a:r>
            <a:r>
              <a:rPr lang="en-US" dirty="0" err="1"/>
              <a:t>tarafından</a:t>
            </a:r>
            <a:r>
              <a:rPr lang="en-US" dirty="0"/>
              <a:t> </a:t>
            </a:r>
            <a:r>
              <a:rPr lang="en-US" dirty="0" err="1"/>
              <a:t>yürütülen</a:t>
            </a:r>
            <a:r>
              <a:rPr lang="en-US" dirty="0"/>
              <a:t> </a:t>
            </a:r>
            <a:r>
              <a:rPr lang="en-US" dirty="0" err="1"/>
              <a:t>soruşturmalarda</a:t>
            </a:r>
            <a:r>
              <a:rPr lang="en-US" dirty="0"/>
              <a:t> </a:t>
            </a:r>
            <a:r>
              <a:rPr lang="en-US" dirty="0" err="1"/>
              <a:t>ise</a:t>
            </a:r>
            <a:r>
              <a:rPr lang="en-US" dirty="0"/>
              <a:t> </a:t>
            </a:r>
            <a:r>
              <a:rPr lang="en-US" dirty="0" err="1"/>
              <a:t>üniversite</a:t>
            </a:r>
            <a:r>
              <a:rPr lang="en-US" dirty="0"/>
              <a:t> </a:t>
            </a:r>
            <a:r>
              <a:rPr lang="en-US" dirty="0" err="1"/>
              <a:t>yönetim</a:t>
            </a:r>
            <a:r>
              <a:rPr lang="en-US" dirty="0"/>
              <a:t> </a:t>
            </a:r>
            <a:r>
              <a:rPr lang="en-US" dirty="0" err="1"/>
              <a:t>kurulu</a:t>
            </a:r>
            <a:r>
              <a:rPr lang="en-US" dirty="0"/>
              <a:t>, </a:t>
            </a:r>
            <a:r>
              <a:rPr lang="en-US" dirty="0" err="1"/>
              <a:t>disiplin</a:t>
            </a:r>
            <a:r>
              <a:rPr lang="en-US" dirty="0"/>
              <a:t> </a:t>
            </a:r>
            <a:r>
              <a:rPr lang="en-US" dirty="0" err="1"/>
              <a:t>kurulu</a:t>
            </a:r>
            <a:r>
              <a:rPr lang="en-US" dirty="0"/>
              <a:t> </a:t>
            </a:r>
            <a:r>
              <a:rPr lang="en-US" dirty="0" err="1"/>
              <a:t>görevini</a:t>
            </a:r>
            <a:r>
              <a:rPr lang="en-US" dirty="0"/>
              <a:t> </a:t>
            </a:r>
            <a:r>
              <a:rPr lang="en-US" dirty="0" err="1"/>
              <a:t>yerine</a:t>
            </a:r>
            <a:r>
              <a:rPr lang="en-US" dirty="0"/>
              <a:t> </a:t>
            </a:r>
            <a:r>
              <a:rPr lang="en-US" dirty="0" err="1"/>
              <a:t>getirir</a:t>
            </a:r>
            <a:r>
              <a:rPr lang="en-US" dirty="0"/>
              <a:t>.</a:t>
            </a:r>
            <a:endParaRPr lang="tr-TR"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25338"/>
            <a:ext cx="1136073" cy="968303"/>
          </a:xfrm>
          <a:prstGeom prst="rect">
            <a:avLst/>
          </a:prstGeom>
        </p:spPr>
      </p:pic>
    </p:spTree>
    <p:extLst>
      <p:ext uri="{BB962C8B-B14F-4D97-AF65-F5344CB8AC3E}">
        <p14:creationId xmlns:p14="http://schemas.microsoft.com/office/powerpoint/2010/main" val="263808434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5466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fontScale="62500" lnSpcReduction="20000"/>
          </a:bodyPr>
          <a:lstStyle/>
          <a:p>
            <a:pPr marL="0" indent="0" algn="just">
              <a:lnSpc>
                <a:spcPct val="100000"/>
              </a:lnSpc>
              <a:buNone/>
            </a:pPr>
            <a:r>
              <a:rPr lang="tr-TR" sz="2500" b="1" dirty="0"/>
              <a:t>	</a:t>
            </a:r>
            <a:r>
              <a:rPr lang="en-US" sz="4500" b="1" dirty="0"/>
              <a:t>(8) </a:t>
            </a:r>
            <a:r>
              <a:rPr lang="en-US" sz="4500" b="1" dirty="0" err="1"/>
              <a:t>Disiplin</a:t>
            </a:r>
            <a:r>
              <a:rPr lang="en-US" sz="4500" b="1" dirty="0"/>
              <a:t> </a:t>
            </a:r>
            <a:r>
              <a:rPr lang="en-US" sz="4500" b="1" dirty="0" err="1"/>
              <a:t>kurullarının</a:t>
            </a:r>
            <a:r>
              <a:rPr lang="en-US" sz="4500" b="1" dirty="0"/>
              <a:t> </a:t>
            </a:r>
            <a:r>
              <a:rPr lang="en-US" sz="4500" b="1" dirty="0" err="1"/>
              <a:t>çalışma</a:t>
            </a:r>
            <a:r>
              <a:rPr lang="en-US" sz="4500" b="1" dirty="0"/>
              <a:t> </a:t>
            </a:r>
            <a:r>
              <a:rPr lang="en-US" sz="4500" b="1" dirty="0" err="1"/>
              <a:t>usulü</a:t>
            </a:r>
            <a:r>
              <a:rPr lang="en-US" sz="4500" b="1" dirty="0"/>
              <a:t>:</a:t>
            </a:r>
            <a:endParaRPr lang="tr-TR" sz="4500" b="1" dirty="0"/>
          </a:p>
          <a:p>
            <a:pPr marL="0" indent="0" algn="just">
              <a:lnSpc>
                <a:spcPct val="100000"/>
              </a:lnSpc>
              <a:buNone/>
            </a:pPr>
            <a:r>
              <a:rPr lang="en-US" sz="4000" dirty="0"/>
              <a:t>a) </a:t>
            </a:r>
            <a:r>
              <a:rPr lang="en-US" sz="4000" dirty="0" err="1"/>
              <a:t>Disiplin</a:t>
            </a:r>
            <a:r>
              <a:rPr lang="en-US" sz="4000" dirty="0"/>
              <a:t> </a:t>
            </a:r>
            <a:r>
              <a:rPr lang="en-US" sz="4000" dirty="0" err="1"/>
              <a:t>kurulu</a:t>
            </a:r>
            <a:r>
              <a:rPr lang="en-US" sz="4000" dirty="0"/>
              <a:t>, </a:t>
            </a:r>
            <a:r>
              <a:rPr lang="en-US" sz="4000" dirty="0" err="1"/>
              <a:t>başkanın</a:t>
            </a:r>
            <a:r>
              <a:rPr lang="en-US" sz="4000" dirty="0"/>
              <a:t> </a:t>
            </a:r>
            <a:r>
              <a:rPr lang="en-US" sz="4000" dirty="0" err="1"/>
              <a:t>çağrısı</a:t>
            </a:r>
            <a:r>
              <a:rPr lang="en-US" sz="4000" dirty="0"/>
              <a:t> </a:t>
            </a:r>
            <a:r>
              <a:rPr lang="en-US" sz="4000" dirty="0" err="1"/>
              <a:t>üzerine</a:t>
            </a:r>
            <a:r>
              <a:rPr lang="en-US" sz="4000" dirty="0"/>
              <a:t> </a:t>
            </a:r>
            <a:r>
              <a:rPr lang="en-US" sz="4000" dirty="0" err="1"/>
              <a:t>belirlenecek</a:t>
            </a:r>
            <a:r>
              <a:rPr lang="en-US" sz="4000" dirty="0"/>
              <a:t> </a:t>
            </a:r>
            <a:r>
              <a:rPr lang="en-US" sz="4000" dirty="0" err="1"/>
              <a:t>yer</a:t>
            </a:r>
            <a:r>
              <a:rPr lang="en-US" sz="4000" dirty="0"/>
              <a:t>, </a:t>
            </a:r>
            <a:r>
              <a:rPr lang="en-US" sz="4000" dirty="0" err="1"/>
              <a:t>gün</a:t>
            </a:r>
            <a:r>
              <a:rPr lang="en-US" sz="4000" dirty="0"/>
              <a:t> </a:t>
            </a:r>
            <a:r>
              <a:rPr lang="en-US" sz="4000" dirty="0" err="1"/>
              <a:t>ve</a:t>
            </a:r>
            <a:r>
              <a:rPr lang="en-US" sz="4000" dirty="0"/>
              <a:t> </a:t>
            </a:r>
            <a:r>
              <a:rPr lang="en-US" sz="4000" dirty="0" err="1"/>
              <a:t>saatte</a:t>
            </a:r>
            <a:r>
              <a:rPr lang="en-US" sz="4000" dirty="0"/>
              <a:t> </a:t>
            </a:r>
            <a:r>
              <a:rPr lang="en-US" sz="4000" dirty="0" err="1"/>
              <a:t>toplanır</a:t>
            </a:r>
            <a:r>
              <a:rPr lang="en-US" sz="4000" dirty="0"/>
              <a:t>.</a:t>
            </a:r>
            <a:endParaRPr lang="tr-TR" sz="4000" dirty="0"/>
          </a:p>
          <a:p>
            <a:pPr marL="0" indent="0" algn="just">
              <a:lnSpc>
                <a:spcPct val="100000"/>
              </a:lnSpc>
              <a:buNone/>
            </a:pPr>
            <a:r>
              <a:rPr lang="en-US" sz="4000" dirty="0"/>
              <a:t>b) </a:t>
            </a:r>
            <a:r>
              <a:rPr lang="en-US" sz="4000" dirty="0" err="1"/>
              <a:t>Toplantı</a:t>
            </a:r>
            <a:r>
              <a:rPr lang="en-US" sz="4000" dirty="0"/>
              <a:t> </a:t>
            </a:r>
            <a:r>
              <a:rPr lang="en-US" sz="4000" dirty="0" err="1"/>
              <a:t>gündeminin</a:t>
            </a:r>
            <a:r>
              <a:rPr lang="en-US" sz="4000" dirty="0"/>
              <a:t> </a:t>
            </a:r>
            <a:r>
              <a:rPr lang="en-US" sz="4000" dirty="0" err="1"/>
              <a:t>hazırlanması</a:t>
            </a:r>
            <a:r>
              <a:rPr lang="en-US" sz="4000" dirty="0"/>
              <a:t>, </a:t>
            </a:r>
            <a:r>
              <a:rPr lang="en-US" sz="4000" dirty="0" err="1"/>
              <a:t>ilgililere</a:t>
            </a:r>
            <a:r>
              <a:rPr lang="en-US" sz="4000" dirty="0"/>
              <a:t> </a:t>
            </a:r>
            <a:r>
              <a:rPr lang="en-US" sz="4000" dirty="0" err="1"/>
              <a:t>duyurulması</a:t>
            </a:r>
            <a:r>
              <a:rPr lang="en-US" sz="4000" dirty="0"/>
              <a:t>, </a:t>
            </a:r>
            <a:r>
              <a:rPr lang="en-US" sz="4000" dirty="0" err="1"/>
              <a:t>kurul</a:t>
            </a:r>
            <a:r>
              <a:rPr lang="en-US" sz="4000" dirty="0"/>
              <a:t> </a:t>
            </a:r>
            <a:r>
              <a:rPr lang="en-US" sz="4000" dirty="0" err="1"/>
              <a:t>çalışmalarının</a:t>
            </a:r>
            <a:r>
              <a:rPr lang="en-US" sz="4000" dirty="0"/>
              <a:t> </a:t>
            </a:r>
            <a:r>
              <a:rPr lang="en-US" sz="4000" dirty="0" err="1"/>
              <a:t>düzenli</a:t>
            </a:r>
            <a:r>
              <a:rPr lang="en-US" sz="4000" dirty="0"/>
              <a:t> </a:t>
            </a:r>
            <a:r>
              <a:rPr lang="en-US" sz="4000" dirty="0" err="1"/>
              <a:t>yürütülmesi</a:t>
            </a:r>
            <a:r>
              <a:rPr lang="en-US" sz="4000" dirty="0"/>
              <a:t>, </a:t>
            </a:r>
            <a:r>
              <a:rPr lang="en-US" sz="4000" dirty="0" err="1"/>
              <a:t>başkan</a:t>
            </a:r>
            <a:r>
              <a:rPr lang="en-US" sz="4000" dirty="0"/>
              <a:t> </a:t>
            </a:r>
            <a:r>
              <a:rPr lang="en-US" sz="4000" dirty="0" err="1"/>
              <a:t>tarafından</a:t>
            </a:r>
            <a:r>
              <a:rPr lang="en-US" sz="4000" dirty="0"/>
              <a:t> </a:t>
            </a:r>
            <a:r>
              <a:rPr lang="en-US" sz="4000" dirty="0" err="1"/>
              <a:t>sağlanır</a:t>
            </a:r>
            <a:r>
              <a:rPr lang="en-US" sz="4000" dirty="0"/>
              <a:t>.</a:t>
            </a:r>
            <a:endParaRPr lang="tr-TR" sz="4000" dirty="0"/>
          </a:p>
          <a:p>
            <a:pPr marL="0" indent="0" algn="just">
              <a:lnSpc>
                <a:spcPct val="100000"/>
              </a:lnSpc>
              <a:buNone/>
            </a:pPr>
            <a:r>
              <a:rPr lang="en-US" sz="4000" dirty="0"/>
              <a:t>c) </a:t>
            </a:r>
            <a:r>
              <a:rPr lang="en-US" sz="4000" dirty="0" err="1"/>
              <a:t>Disiplin</a:t>
            </a:r>
            <a:r>
              <a:rPr lang="en-US" sz="4000" dirty="0"/>
              <a:t> </a:t>
            </a:r>
            <a:r>
              <a:rPr lang="en-US" sz="4000" dirty="0" err="1"/>
              <a:t>kurulu</a:t>
            </a:r>
            <a:r>
              <a:rPr lang="en-US" sz="4000" dirty="0"/>
              <a:t> </a:t>
            </a:r>
            <a:r>
              <a:rPr lang="en-US" sz="4000" dirty="0" err="1"/>
              <a:t>olarak</a:t>
            </a:r>
            <a:r>
              <a:rPr lang="en-US" sz="4000" dirty="0"/>
              <a:t> </a:t>
            </a:r>
            <a:r>
              <a:rPr lang="en-US" sz="4000" dirty="0" err="1"/>
              <a:t>yönetim</a:t>
            </a:r>
            <a:r>
              <a:rPr lang="en-US" sz="4000" dirty="0"/>
              <a:t> </a:t>
            </a:r>
            <a:r>
              <a:rPr lang="en-US" sz="4000" dirty="0" err="1"/>
              <a:t>kurulunun</a:t>
            </a:r>
            <a:r>
              <a:rPr lang="en-US" sz="4000" dirty="0"/>
              <a:t> </a:t>
            </a:r>
            <a:r>
              <a:rPr lang="en-US" sz="4000" dirty="0" err="1"/>
              <a:t>toplantı</a:t>
            </a:r>
            <a:r>
              <a:rPr lang="en-US" sz="4000" dirty="0"/>
              <a:t> </a:t>
            </a:r>
            <a:r>
              <a:rPr lang="en-US" sz="4000" dirty="0" err="1"/>
              <a:t>nisabı</a:t>
            </a:r>
            <a:r>
              <a:rPr lang="en-US" sz="4000" dirty="0"/>
              <a:t>, </a:t>
            </a:r>
            <a:r>
              <a:rPr lang="en-US" sz="4000" dirty="0" err="1"/>
              <a:t>kurul</a:t>
            </a:r>
            <a:r>
              <a:rPr lang="en-US" sz="4000" dirty="0"/>
              <a:t> </a:t>
            </a:r>
            <a:r>
              <a:rPr lang="en-US" sz="4000" dirty="0" err="1"/>
              <a:t>üye</a:t>
            </a:r>
            <a:r>
              <a:rPr lang="en-US" sz="4000" dirty="0"/>
              <a:t> tam </a:t>
            </a:r>
            <a:r>
              <a:rPr lang="en-US" sz="4000" dirty="0" err="1"/>
              <a:t>sayısının</a:t>
            </a:r>
            <a:r>
              <a:rPr lang="en-US" sz="4000" dirty="0"/>
              <a:t> salt </a:t>
            </a:r>
            <a:r>
              <a:rPr lang="en-US" sz="4000" dirty="0" err="1"/>
              <a:t>çoğunluğudur</a:t>
            </a:r>
            <a:r>
              <a:rPr lang="en-US" sz="4000" dirty="0"/>
              <a:t>.</a:t>
            </a:r>
            <a:endParaRPr lang="tr-TR" sz="4000" dirty="0"/>
          </a:p>
          <a:p>
            <a:pPr marL="0" indent="0" algn="just">
              <a:lnSpc>
                <a:spcPct val="100000"/>
              </a:lnSpc>
              <a:buNone/>
            </a:pPr>
            <a:r>
              <a:rPr lang="en-US" sz="4000" dirty="0"/>
              <a:t>ç) </a:t>
            </a:r>
            <a:r>
              <a:rPr lang="en-US" sz="4000" dirty="0" err="1"/>
              <a:t>Disiplin</a:t>
            </a:r>
            <a:r>
              <a:rPr lang="en-US" sz="4000" dirty="0"/>
              <a:t> </a:t>
            </a:r>
            <a:r>
              <a:rPr lang="en-US" sz="4000" dirty="0" err="1"/>
              <a:t>kurullarında</a:t>
            </a:r>
            <a:r>
              <a:rPr lang="en-US" sz="4000" dirty="0"/>
              <a:t> </a:t>
            </a:r>
            <a:r>
              <a:rPr lang="en-US" sz="4000" dirty="0" err="1"/>
              <a:t>raportörlük</a:t>
            </a:r>
            <a:r>
              <a:rPr lang="en-US" sz="4000" dirty="0"/>
              <a:t> </a:t>
            </a:r>
            <a:r>
              <a:rPr lang="en-US" sz="4000" dirty="0" err="1"/>
              <a:t>görevi</a:t>
            </a:r>
            <a:r>
              <a:rPr lang="en-US" sz="4000" dirty="0"/>
              <a:t>, </a:t>
            </a:r>
            <a:r>
              <a:rPr lang="en-US" sz="4000" dirty="0" err="1"/>
              <a:t>başkanın</a:t>
            </a:r>
            <a:r>
              <a:rPr lang="en-US" sz="4000" dirty="0"/>
              <a:t> </a:t>
            </a:r>
            <a:r>
              <a:rPr lang="en-US" sz="4000" dirty="0" err="1"/>
              <a:t>görevlendireceği</a:t>
            </a:r>
            <a:r>
              <a:rPr lang="en-US" sz="4000" dirty="0"/>
              <a:t> </a:t>
            </a:r>
            <a:r>
              <a:rPr lang="en-US" sz="4000" dirty="0" err="1"/>
              <a:t>üye</a:t>
            </a:r>
            <a:r>
              <a:rPr lang="en-US" sz="4000" dirty="0"/>
              <a:t> </a:t>
            </a:r>
            <a:r>
              <a:rPr lang="en-US" sz="4000" dirty="0" err="1"/>
              <a:t>tarafından</a:t>
            </a:r>
            <a:r>
              <a:rPr lang="en-US" sz="4000" dirty="0"/>
              <a:t> </a:t>
            </a:r>
            <a:r>
              <a:rPr lang="en-US" sz="4000" dirty="0" err="1"/>
              <a:t>yürütülür</a:t>
            </a:r>
            <a:r>
              <a:rPr lang="en-US" sz="4000" dirty="0"/>
              <a:t>. </a:t>
            </a:r>
            <a:r>
              <a:rPr lang="en-US" sz="4000" dirty="0" err="1"/>
              <a:t>Raportör</a:t>
            </a:r>
            <a:r>
              <a:rPr lang="en-US" sz="4000" dirty="0"/>
              <a:t> </a:t>
            </a:r>
            <a:r>
              <a:rPr lang="en-US" sz="4000" dirty="0" err="1"/>
              <a:t>üye</a:t>
            </a:r>
            <a:r>
              <a:rPr lang="en-US" sz="4000" dirty="0"/>
              <a:t>, </a:t>
            </a:r>
            <a:r>
              <a:rPr lang="en-US" sz="4000" dirty="0" err="1"/>
              <a:t>havale</a:t>
            </a:r>
            <a:r>
              <a:rPr lang="en-US" sz="4000" dirty="0"/>
              <a:t> </a:t>
            </a:r>
            <a:r>
              <a:rPr lang="en-US" sz="4000" dirty="0" err="1"/>
              <a:t>edilecek</a:t>
            </a:r>
            <a:r>
              <a:rPr lang="en-US" sz="4000" dirty="0"/>
              <a:t> </a:t>
            </a:r>
            <a:r>
              <a:rPr lang="en-US" sz="4000" dirty="0" err="1"/>
              <a:t>dosyanın</a:t>
            </a:r>
            <a:r>
              <a:rPr lang="en-US" sz="4000" dirty="0"/>
              <a:t> </a:t>
            </a:r>
            <a:r>
              <a:rPr lang="en-US" sz="4000" dirty="0" err="1"/>
              <a:t>incelenmesini</a:t>
            </a:r>
            <a:r>
              <a:rPr lang="en-US" sz="4000" dirty="0"/>
              <a:t> </a:t>
            </a:r>
            <a:r>
              <a:rPr lang="en-US" sz="4000" dirty="0" err="1"/>
              <a:t>en</a:t>
            </a:r>
            <a:r>
              <a:rPr lang="en-US" sz="4000" dirty="0"/>
              <a:t> </a:t>
            </a:r>
            <a:r>
              <a:rPr lang="en-US" sz="4000" dirty="0" err="1"/>
              <a:t>geç</a:t>
            </a:r>
            <a:r>
              <a:rPr lang="en-US" sz="4000" dirty="0"/>
              <a:t> </a:t>
            </a:r>
            <a:r>
              <a:rPr lang="en-US" sz="4000" dirty="0" err="1"/>
              <a:t>beş</a:t>
            </a:r>
            <a:r>
              <a:rPr lang="en-US" sz="4000" dirty="0"/>
              <a:t> </a:t>
            </a:r>
            <a:r>
              <a:rPr lang="en-US" sz="4000" dirty="0" err="1"/>
              <a:t>gün</a:t>
            </a:r>
            <a:r>
              <a:rPr lang="en-US" sz="4000" dirty="0"/>
              <a:t> </a:t>
            </a:r>
            <a:r>
              <a:rPr lang="en-US" sz="4000" dirty="0" err="1"/>
              <a:t>içinde</a:t>
            </a:r>
            <a:r>
              <a:rPr lang="en-US" sz="4000" dirty="0"/>
              <a:t> </a:t>
            </a:r>
            <a:r>
              <a:rPr lang="en-US" sz="4000" dirty="0" err="1"/>
              <a:t>tamamlar</a:t>
            </a:r>
            <a:r>
              <a:rPr lang="en-US" sz="4000" dirty="0"/>
              <a:t>.</a:t>
            </a:r>
            <a:endParaRPr lang="tr-TR" sz="4000" dirty="0"/>
          </a:p>
          <a:p>
            <a:pPr marL="0" indent="0" algn="just">
              <a:lnSpc>
                <a:spcPct val="100000"/>
              </a:lnSpc>
              <a:buNone/>
            </a:pPr>
            <a:r>
              <a:rPr lang="en-US" sz="4000" dirty="0"/>
              <a:t>d) </a:t>
            </a:r>
            <a:r>
              <a:rPr lang="en-US" sz="4000" dirty="0" err="1"/>
              <a:t>Kurulda</a:t>
            </a:r>
            <a:r>
              <a:rPr lang="en-US" sz="4000" dirty="0"/>
              <a:t> </a:t>
            </a:r>
            <a:r>
              <a:rPr lang="en-US" sz="4000" dirty="0" err="1"/>
              <a:t>öncelikle</a:t>
            </a:r>
            <a:r>
              <a:rPr lang="en-US" sz="4000" dirty="0"/>
              <a:t> </a:t>
            </a:r>
            <a:r>
              <a:rPr lang="en-US" sz="4000" dirty="0" err="1"/>
              <a:t>raportörün</a:t>
            </a:r>
            <a:r>
              <a:rPr lang="en-US" sz="4000" dirty="0"/>
              <a:t> </a:t>
            </a:r>
            <a:r>
              <a:rPr lang="en-US" sz="4000" dirty="0" err="1"/>
              <a:t>açıklamaları</a:t>
            </a:r>
            <a:r>
              <a:rPr lang="en-US" sz="4000" dirty="0"/>
              <a:t> </a:t>
            </a:r>
            <a:r>
              <a:rPr lang="en-US" sz="4000" dirty="0" err="1"/>
              <a:t>dinlenir</a:t>
            </a:r>
            <a:r>
              <a:rPr lang="en-US" sz="4000" dirty="0"/>
              <a:t>. </a:t>
            </a:r>
            <a:r>
              <a:rPr lang="en-US" sz="4000" dirty="0" err="1"/>
              <a:t>Kurul</a:t>
            </a:r>
            <a:r>
              <a:rPr lang="en-US" sz="4000" dirty="0"/>
              <a:t> </a:t>
            </a:r>
            <a:r>
              <a:rPr lang="en-US" sz="4000" dirty="0" err="1"/>
              <a:t>gerek</a:t>
            </a:r>
            <a:r>
              <a:rPr lang="en-US" sz="4000" dirty="0"/>
              <a:t> </a:t>
            </a:r>
            <a:r>
              <a:rPr lang="en-US" sz="4000" dirty="0" err="1"/>
              <a:t>görürse</a:t>
            </a:r>
            <a:r>
              <a:rPr lang="en-US" sz="4000" dirty="0"/>
              <a:t> </a:t>
            </a:r>
            <a:r>
              <a:rPr lang="en-US" sz="4000" dirty="0" err="1"/>
              <a:t>soruşturmacıları</a:t>
            </a:r>
            <a:r>
              <a:rPr lang="en-US" sz="4000" dirty="0"/>
              <a:t> da </a:t>
            </a:r>
            <a:r>
              <a:rPr lang="en-US" sz="4000" dirty="0" err="1"/>
              <a:t>dinleyebilir</a:t>
            </a:r>
            <a:r>
              <a:rPr lang="en-US" sz="4000" dirty="0"/>
              <a:t>. </a:t>
            </a:r>
            <a:r>
              <a:rPr lang="en-US" sz="4000" dirty="0" err="1"/>
              <a:t>Görüşmelerin</a:t>
            </a:r>
            <a:r>
              <a:rPr lang="en-US" sz="4000" dirty="0"/>
              <a:t> </a:t>
            </a:r>
            <a:r>
              <a:rPr lang="en-US" sz="4000" dirty="0" err="1"/>
              <a:t>bitiminde</a:t>
            </a:r>
            <a:r>
              <a:rPr lang="en-US" sz="4000" dirty="0"/>
              <a:t> </a:t>
            </a:r>
            <a:r>
              <a:rPr lang="en-US" sz="4000" dirty="0" err="1"/>
              <a:t>oylama</a:t>
            </a:r>
            <a:r>
              <a:rPr lang="en-US" sz="4000" dirty="0"/>
              <a:t> </a:t>
            </a:r>
            <a:r>
              <a:rPr lang="en-US" sz="4000" dirty="0" err="1"/>
              <a:t>yapılır</a:t>
            </a:r>
            <a:r>
              <a:rPr lang="en-US" sz="4000" dirty="0"/>
              <a:t> </a:t>
            </a:r>
            <a:r>
              <a:rPr lang="en-US" sz="4000" dirty="0" err="1"/>
              <a:t>ve</a:t>
            </a:r>
            <a:r>
              <a:rPr lang="en-US" sz="4000" dirty="0"/>
              <a:t> </a:t>
            </a:r>
            <a:r>
              <a:rPr lang="en-US" sz="4000" dirty="0" err="1"/>
              <a:t>karar</a:t>
            </a:r>
            <a:r>
              <a:rPr lang="en-US" sz="4000" dirty="0"/>
              <a:t> </a:t>
            </a:r>
            <a:r>
              <a:rPr lang="en-US" sz="4000" dirty="0" err="1"/>
              <a:t>başkan</a:t>
            </a:r>
            <a:r>
              <a:rPr lang="en-US" sz="4000" dirty="0"/>
              <a:t> </a:t>
            </a:r>
            <a:r>
              <a:rPr lang="en-US" sz="4000" dirty="0" err="1"/>
              <a:t>tarafından</a:t>
            </a:r>
            <a:r>
              <a:rPr lang="en-US" sz="4000" dirty="0"/>
              <a:t> </a:t>
            </a:r>
            <a:r>
              <a:rPr lang="en-US" sz="4000" dirty="0" err="1"/>
              <a:t>açıklanır</a:t>
            </a:r>
            <a:r>
              <a:rPr lang="en-US" sz="4000" dirty="0"/>
              <a:t>.</a:t>
            </a:r>
            <a:endParaRPr lang="tr-TR" sz="4000" dirty="0"/>
          </a:p>
          <a:p>
            <a:pPr marL="0" indent="0" algn="just" defTabSz="457207" fontAlgn="auto">
              <a:spcAft>
                <a:spcPts val="0"/>
              </a:spcAft>
              <a:buClr>
                <a:schemeClr val="bg2">
                  <a:lumMod val="40000"/>
                  <a:lumOff val="60000"/>
                </a:schemeClr>
              </a:buClr>
              <a:buNone/>
              <a:defRPr/>
            </a:pPr>
            <a:r>
              <a:rPr lang="tr-TR" sz="3000" dirty="0"/>
              <a:t>	</a:t>
            </a:r>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51837"/>
            <a:ext cx="1136073" cy="968303"/>
          </a:xfrm>
          <a:prstGeom prst="rect">
            <a:avLst/>
          </a:prstGeom>
        </p:spPr>
      </p:pic>
    </p:spTree>
    <p:extLst>
      <p:ext uri="{BB962C8B-B14F-4D97-AF65-F5344CB8AC3E}">
        <p14:creationId xmlns:p14="http://schemas.microsoft.com/office/powerpoint/2010/main" val="199045293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53507"/>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a:bodyPr>
          <a:lstStyle/>
          <a:p>
            <a:pPr marL="0" indent="0" algn="just">
              <a:buNone/>
            </a:pPr>
            <a:r>
              <a:rPr lang="tr-TR" b="1" dirty="0"/>
              <a:t>	</a:t>
            </a:r>
            <a:r>
              <a:rPr lang="en-US" b="1" dirty="0"/>
              <a:t>(9) </a:t>
            </a:r>
            <a:r>
              <a:rPr lang="en-US" b="1" dirty="0" err="1"/>
              <a:t>Oylama</a:t>
            </a:r>
            <a:r>
              <a:rPr lang="en-US" b="1" dirty="0"/>
              <a:t>, </a:t>
            </a:r>
            <a:r>
              <a:rPr lang="en-US" b="1" dirty="0" err="1"/>
              <a:t>karar</a:t>
            </a:r>
            <a:r>
              <a:rPr lang="en-US" b="1" dirty="0"/>
              <a:t> </a:t>
            </a:r>
            <a:r>
              <a:rPr lang="en-US" b="1" dirty="0" err="1"/>
              <a:t>ve</a:t>
            </a:r>
            <a:r>
              <a:rPr lang="en-US" b="1" dirty="0"/>
              <a:t> </a:t>
            </a:r>
            <a:r>
              <a:rPr lang="en-US" b="1" dirty="0" err="1"/>
              <a:t>karar</a:t>
            </a:r>
            <a:r>
              <a:rPr lang="en-US" b="1" dirty="0"/>
              <a:t> </a:t>
            </a:r>
            <a:r>
              <a:rPr lang="en-US" b="1" dirty="0" err="1"/>
              <a:t>süreleri</a:t>
            </a:r>
            <a:r>
              <a:rPr lang="en-US" b="1" dirty="0"/>
              <a:t>:</a:t>
            </a:r>
            <a:endParaRPr lang="tr-TR" b="1" dirty="0"/>
          </a:p>
          <a:p>
            <a:pPr marL="0" indent="0" algn="just">
              <a:buNone/>
            </a:pPr>
            <a:r>
              <a:rPr lang="en-US" dirty="0"/>
              <a:t>a) </a:t>
            </a:r>
            <a:r>
              <a:rPr lang="en-US" dirty="0" err="1"/>
              <a:t>Disiplin</a:t>
            </a:r>
            <a:r>
              <a:rPr lang="en-US" dirty="0"/>
              <a:t> </a:t>
            </a:r>
            <a:r>
              <a:rPr lang="en-US" dirty="0" err="1"/>
              <a:t>cezası</a:t>
            </a:r>
            <a:r>
              <a:rPr lang="en-US" dirty="0"/>
              <a:t> </a:t>
            </a:r>
            <a:r>
              <a:rPr lang="en-US" dirty="0" err="1"/>
              <a:t>vermeye</a:t>
            </a:r>
            <a:r>
              <a:rPr lang="en-US" dirty="0"/>
              <a:t> </a:t>
            </a:r>
            <a:r>
              <a:rPr lang="en-US" dirty="0" err="1"/>
              <a:t>yetkili</a:t>
            </a:r>
            <a:r>
              <a:rPr lang="en-US" dirty="0"/>
              <a:t> </a:t>
            </a:r>
            <a:r>
              <a:rPr lang="en-US" dirty="0" err="1"/>
              <a:t>makamlar</a:t>
            </a:r>
            <a:r>
              <a:rPr lang="en-US" dirty="0"/>
              <a:t>, </a:t>
            </a:r>
            <a:r>
              <a:rPr lang="en-US" dirty="0" err="1"/>
              <a:t>soruşturmada</a:t>
            </a:r>
            <a:r>
              <a:rPr lang="en-US" dirty="0"/>
              <a:t> </a:t>
            </a:r>
            <a:r>
              <a:rPr lang="en-US" dirty="0" err="1"/>
              <a:t>eksiklik</a:t>
            </a:r>
            <a:r>
              <a:rPr lang="en-US" dirty="0"/>
              <a:t> </a:t>
            </a:r>
            <a:r>
              <a:rPr lang="en-US" dirty="0" err="1"/>
              <a:t>olduğunun</a:t>
            </a:r>
            <a:r>
              <a:rPr lang="en-US" dirty="0"/>
              <a:t> </a:t>
            </a:r>
            <a:r>
              <a:rPr lang="en-US" dirty="0" err="1"/>
              <a:t>tespiti</a:t>
            </a:r>
            <a:r>
              <a:rPr lang="en-US" dirty="0"/>
              <a:t> </a:t>
            </a:r>
            <a:r>
              <a:rPr lang="en-US" dirty="0" err="1"/>
              <a:t>halinde</a:t>
            </a:r>
            <a:r>
              <a:rPr lang="en-US" dirty="0"/>
              <a:t> </a:t>
            </a:r>
            <a:r>
              <a:rPr lang="en-US" dirty="0" err="1"/>
              <a:t>eksikliklerin</a:t>
            </a:r>
            <a:r>
              <a:rPr lang="en-US" dirty="0"/>
              <a:t> </a:t>
            </a:r>
            <a:r>
              <a:rPr lang="en-US" dirty="0" err="1"/>
              <a:t>giderilmesi</a:t>
            </a:r>
            <a:r>
              <a:rPr lang="en-US" dirty="0"/>
              <a:t> </a:t>
            </a:r>
            <a:r>
              <a:rPr lang="en-US" dirty="0" err="1"/>
              <a:t>amacıyla</a:t>
            </a:r>
            <a:r>
              <a:rPr lang="en-US" dirty="0"/>
              <a:t> </a:t>
            </a:r>
            <a:r>
              <a:rPr lang="en-US" dirty="0" err="1"/>
              <a:t>dosyayı</a:t>
            </a:r>
            <a:r>
              <a:rPr lang="en-US" dirty="0"/>
              <a:t> </a:t>
            </a:r>
            <a:r>
              <a:rPr lang="en-US" dirty="0" err="1"/>
              <a:t>iade</a:t>
            </a:r>
            <a:r>
              <a:rPr lang="en-US" dirty="0"/>
              <a:t> </a:t>
            </a:r>
            <a:r>
              <a:rPr lang="en-US" dirty="0" err="1"/>
              <a:t>edebilir</a:t>
            </a:r>
            <a:r>
              <a:rPr lang="en-US" dirty="0"/>
              <a:t>, </a:t>
            </a:r>
            <a:r>
              <a:rPr lang="en-US" dirty="0" err="1"/>
              <a:t>soruşturmacı</a:t>
            </a:r>
            <a:r>
              <a:rPr lang="en-US" dirty="0"/>
              <a:t> </a:t>
            </a:r>
            <a:r>
              <a:rPr lang="en-US" dirty="0" err="1"/>
              <a:t>tarafından</a:t>
            </a:r>
            <a:r>
              <a:rPr lang="en-US" dirty="0"/>
              <a:t> </a:t>
            </a:r>
            <a:r>
              <a:rPr lang="en-US" dirty="0" err="1"/>
              <a:t>önerilen</a:t>
            </a:r>
            <a:r>
              <a:rPr lang="en-US" dirty="0"/>
              <a:t> </a:t>
            </a:r>
            <a:r>
              <a:rPr lang="en-US" dirty="0" err="1"/>
              <a:t>disiplin</a:t>
            </a:r>
            <a:r>
              <a:rPr lang="en-US" dirty="0"/>
              <a:t> </a:t>
            </a:r>
            <a:r>
              <a:rPr lang="en-US" dirty="0" err="1"/>
              <a:t>cezasını</a:t>
            </a:r>
            <a:r>
              <a:rPr lang="en-US" dirty="0"/>
              <a:t> </a:t>
            </a:r>
            <a:r>
              <a:rPr lang="en-US" dirty="0" err="1"/>
              <a:t>aynen</a:t>
            </a:r>
            <a:r>
              <a:rPr lang="en-US" dirty="0"/>
              <a:t> </a:t>
            </a:r>
            <a:r>
              <a:rPr lang="en-US" dirty="0" err="1"/>
              <a:t>verebilir</a:t>
            </a:r>
            <a:r>
              <a:rPr lang="en-US" dirty="0"/>
              <a:t>, </a:t>
            </a:r>
            <a:r>
              <a:rPr lang="en-US" dirty="0" err="1"/>
              <a:t>hafifletebilir</a:t>
            </a:r>
            <a:r>
              <a:rPr lang="en-US" dirty="0"/>
              <a:t> </a:t>
            </a:r>
            <a:r>
              <a:rPr lang="en-US" dirty="0" err="1"/>
              <a:t>veya</a:t>
            </a:r>
            <a:r>
              <a:rPr lang="en-US" dirty="0"/>
              <a:t> </a:t>
            </a:r>
            <a:r>
              <a:rPr lang="en-US" dirty="0" err="1"/>
              <a:t>reddedebilir</a:t>
            </a:r>
            <a:r>
              <a:rPr lang="en-US" dirty="0"/>
              <a:t>.</a:t>
            </a:r>
            <a:endParaRPr lang="tr-TR" dirty="0"/>
          </a:p>
          <a:p>
            <a:pPr marL="0" indent="0" algn="just">
              <a:buNone/>
            </a:pPr>
            <a:r>
              <a:rPr lang="en-US" dirty="0"/>
              <a:t>b) </a:t>
            </a:r>
            <a:r>
              <a:rPr lang="en-US" dirty="0" err="1"/>
              <a:t>Disiplin</a:t>
            </a:r>
            <a:r>
              <a:rPr lang="en-US" dirty="0"/>
              <a:t> </a:t>
            </a:r>
            <a:r>
              <a:rPr lang="en-US" dirty="0" err="1"/>
              <a:t>kurullarında</a:t>
            </a:r>
            <a:r>
              <a:rPr lang="en-US" dirty="0"/>
              <a:t> </a:t>
            </a:r>
            <a:r>
              <a:rPr lang="en-US" dirty="0" err="1"/>
              <a:t>kararlar</a:t>
            </a:r>
            <a:r>
              <a:rPr lang="en-US" dirty="0"/>
              <a:t> </a:t>
            </a:r>
            <a:r>
              <a:rPr lang="en-US" dirty="0" err="1"/>
              <a:t>toplantıya</a:t>
            </a:r>
            <a:r>
              <a:rPr lang="en-US" dirty="0"/>
              <a:t> </a:t>
            </a:r>
            <a:r>
              <a:rPr lang="en-US" dirty="0" err="1"/>
              <a:t>katılanların</a:t>
            </a:r>
            <a:r>
              <a:rPr lang="en-US" dirty="0"/>
              <a:t> salt </a:t>
            </a:r>
            <a:r>
              <a:rPr lang="en-US" dirty="0" err="1"/>
              <a:t>çoğunluğu</a:t>
            </a:r>
            <a:r>
              <a:rPr lang="en-US" dirty="0"/>
              <a:t> </a:t>
            </a:r>
            <a:r>
              <a:rPr lang="en-US" dirty="0" err="1"/>
              <a:t>ile</a:t>
            </a:r>
            <a:r>
              <a:rPr lang="en-US" dirty="0"/>
              <a:t> </a:t>
            </a:r>
            <a:r>
              <a:rPr lang="en-US" dirty="0" err="1"/>
              <a:t>alınır</a:t>
            </a:r>
            <a:r>
              <a:rPr lang="en-US" dirty="0"/>
              <a:t>. </a:t>
            </a:r>
            <a:r>
              <a:rPr lang="en-US" dirty="0" err="1"/>
              <a:t>Oyların</a:t>
            </a:r>
            <a:r>
              <a:rPr lang="en-US" dirty="0"/>
              <a:t> </a:t>
            </a:r>
            <a:r>
              <a:rPr lang="en-US" dirty="0" err="1"/>
              <a:t>eşitliği</a:t>
            </a:r>
            <a:r>
              <a:rPr lang="en-US" dirty="0"/>
              <a:t> </a:t>
            </a:r>
            <a:r>
              <a:rPr lang="en-US" dirty="0" err="1"/>
              <a:t>halinde</a:t>
            </a:r>
            <a:r>
              <a:rPr lang="en-US" dirty="0"/>
              <a:t>, </a:t>
            </a:r>
            <a:r>
              <a:rPr lang="en-US" dirty="0" err="1"/>
              <a:t>başkanın</a:t>
            </a:r>
            <a:r>
              <a:rPr lang="en-US" dirty="0"/>
              <a:t> </a:t>
            </a:r>
            <a:r>
              <a:rPr lang="en-US" dirty="0" err="1"/>
              <a:t>kullandığı</a:t>
            </a:r>
            <a:r>
              <a:rPr lang="en-US" dirty="0"/>
              <a:t> oy </a:t>
            </a:r>
            <a:r>
              <a:rPr lang="en-US" dirty="0" err="1"/>
              <a:t>yönünde</a:t>
            </a:r>
            <a:r>
              <a:rPr lang="en-US" dirty="0"/>
              <a:t> </a:t>
            </a:r>
            <a:r>
              <a:rPr lang="en-US" dirty="0" err="1"/>
              <a:t>çoğunluk</a:t>
            </a:r>
            <a:r>
              <a:rPr lang="en-US" dirty="0"/>
              <a:t> </a:t>
            </a:r>
            <a:r>
              <a:rPr lang="en-US" dirty="0" err="1"/>
              <a:t>sağlanmış</a:t>
            </a:r>
            <a:r>
              <a:rPr lang="en-US" dirty="0"/>
              <a:t> </a:t>
            </a:r>
            <a:r>
              <a:rPr lang="en-US" dirty="0" err="1"/>
              <a:t>sayılır</a:t>
            </a:r>
            <a:r>
              <a:rPr lang="en-US" dirty="0"/>
              <a:t>.</a:t>
            </a:r>
            <a:endParaRPr lang="tr-TR" dirty="0"/>
          </a:p>
          <a:p>
            <a:pPr marL="0" indent="0" algn="just">
              <a:buNone/>
            </a:pPr>
            <a:r>
              <a:rPr lang="en-US" dirty="0"/>
              <a:t>c) </a:t>
            </a:r>
            <a:r>
              <a:rPr lang="en-US" dirty="0" err="1"/>
              <a:t>Soruşturmacı</a:t>
            </a:r>
            <a:r>
              <a:rPr lang="en-US" dirty="0"/>
              <a:t>, </a:t>
            </a:r>
            <a:r>
              <a:rPr lang="en-US" dirty="0" err="1"/>
              <a:t>disiplin</a:t>
            </a:r>
            <a:r>
              <a:rPr lang="en-US" dirty="0"/>
              <a:t> </a:t>
            </a:r>
            <a:r>
              <a:rPr lang="en-US" dirty="0" err="1"/>
              <a:t>kurulu</a:t>
            </a:r>
            <a:r>
              <a:rPr lang="en-US" dirty="0"/>
              <a:t> </a:t>
            </a:r>
            <a:r>
              <a:rPr lang="en-US" dirty="0" err="1"/>
              <a:t>üyesi</a:t>
            </a:r>
            <a:r>
              <a:rPr lang="en-US" dirty="0"/>
              <a:t> </a:t>
            </a:r>
            <a:r>
              <a:rPr lang="en-US" dirty="0" err="1"/>
              <a:t>ise</a:t>
            </a:r>
            <a:r>
              <a:rPr lang="en-US" dirty="0"/>
              <a:t> </a:t>
            </a:r>
            <a:r>
              <a:rPr lang="en-US" dirty="0" err="1"/>
              <a:t>soruşturmasını</a:t>
            </a:r>
            <a:r>
              <a:rPr lang="en-US" dirty="0"/>
              <a:t> </a:t>
            </a:r>
            <a:r>
              <a:rPr lang="en-US" dirty="0" err="1"/>
              <a:t>yürüttüğü</a:t>
            </a:r>
            <a:r>
              <a:rPr lang="en-US" dirty="0"/>
              <a:t> </a:t>
            </a:r>
            <a:r>
              <a:rPr lang="en-US" dirty="0" err="1"/>
              <a:t>dosyanın</a:t>
            </a:r>
            <a:r>
              <a:rPr lang="en-US" dirty="0"/>
              <a:t> </a:t>
            </a:r>
            <a:r>
              <a:rPr lang="en-US" dirty="0" err="1"/>
              <a:t>toplantılarına</a:t>
            </a:r>
            <a:r>
              <a:rPr lang="en-US" dirty="0"/>
              <a:t> </a:t>
            </a:r>
            <a:r>
              <a:rPr lang="en-US" dirty="0" err="1"/>
              <a:t>katılamaz</a:t>
            </a:r>
            <a:r>
              <a:rPr lang="en-US" dirty="0"/>
              <a:t> </a:t>
            </a:r>
            <a:r>
              <a:rPr lang="en-US" dirty="0" err="1"/>
              <a:t>ve</a:t>
            </a:r>
            <a:r>
              <a:rPr lang="en-US" dirty="0"/>
              <a:t> oy </a:t>
            </a:r>
            <a:r>
              <a:rPr lang="en-US" dirty="0" err="1"/>
              <a:t>kullanamaz</a:t>
            </a:r>
            <a:r>
              <a:rPr lang="en-US" dirty="0"/>
              <a:t>.</a:t>
            </a:r>
            <a:endParaRPr lang="tr-TR"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44438"/>
            <a:ext cx="1136073" cy="968303"/>
          </a:xfrm>
          <a:prstGeom prst="rect">
            <a:avLst/>
          </a:prstGeom>
        </p:spPr>
      </p:pic>
    </p:spTree>
    <p:extLst>
      <p:ext uri="{BB962C8B-B14F-4D97-AF65-F5344CB8AC3E}">
        <p14:creationId xmlns:p14="http://schemas.microsoft.com/office/powerpoint/2010/main" val="283315485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53507"/>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a:bodyPr>
          <a:lstStyle/>
          <a:p>
            <a:pPr marL="0" indent="0" algn="just">
              <a:buNone/>
            </a:pPr>
            <a:r>
              <a:rPr lang="en-US" dirty="0"/>
              <a:t>ç) </a:t>
            </a:r>
            <a:r>
              <a:rPr lang="en-US" dirty="0" err="1"/>
              <a:t>Disiplin</a:t>
            </a:r>
            <a:r>
              <a:rPr lang="en-US" dirty="0"/>
              <a:t> </a:t>
            </a:r>
            <a:r>
              <a:rPr lang="en-US" dirty="0" err="1"/>
              <a:t>cezası</a:t>
            </a:r>
            <a:r>
              <a:rPr lang="en-US" dirty="0"/>
              <a:t> </a:t>
            </a:r>
            <a:r>
              <a:rPr lang="en-US" dirty="0" err="1"/>
              <a:t>vermeye</a:t>
            </a:r>
            <a:r>
              <a:rPr lang="en-US" dirty="0"/>
              <a:t> </a:t>
            </a:r>
            <a:r>
              <a:rPr lang="en-US" dirty="0" err="1"/>
              <a:t>yetkili</a:t>
            </a:r>
            <a:r>
              <a:rPr lang="en-US" dirty="0"/>
              <a:t> </a:t>
            </a:r>
            <a:r>
              <a:rPr lang="en-US" dirty="0" err="1"/>
              <a:t>amirler</a:t>
            </a:r>
            <a:r>
              <a:rPr lang="en-US" dirty="0"/>
              <a:t> </a:t>
            </a:r>
            <a:r>
              <a:rPr lang="en-US" dirty="0" err="1"/>
              <a:t>kınama</a:t>
            </a:r>
            <a:r>
              <a:rPr lang="en-US" dirty="0"/>
              <a:t>, </a:t>
            </a:r>
            <a:r>
              <a:rPr lang="en-US" dirty="0" err="1"/>
              <a:t>yükseköğretim</a:t>
            </a:r>
            <a:r>
              <a:rPr lang="en-US" dirty="0"/>
              <a:t> </a:t>
            </a:r>
            <a:r>
              <a:rPr lang="en-US" dirty="0" err="1"/>
              <a:t>kurumundan</a:t>
            </a:r>
            <a:r>
              <a:rPr lang="en-US" dirty="0"/>
              <a:t> </a:t>
            </a:r>
            <a:r>
              <a:rPr lang="en-US" dirty="0" err="1"/>
              <a:t>bir</a:t>
            </a:r>
            <a:r>
              <a:rPr lang="en-US" dirty="0"/>
              <a:t> </a:t>
            </a:r>
            <a:r>
              <a:rPr lang="en-US" dirty="0" err="1"/>
              <a:t>haftadan</a:t>
            </a:r>
            <a:r>
              <a:rPr lang="en-US" dirty="0"/>
              <a:t> </a:t>
            </a:r>
            <a:r>
              <a:rPr lang="en-US" dirty="0" err="1"/>
              <a:t>bir</a:t>
            </a:r>
            <a:r>
              <a:rPr lang="en-US" dirty="0"/>
              <a:t> </a:t>
            </a:r>
            <a:r>
              <a:rPr lang="en-US" dirty="0" err="1"/>
              <a:t>aya</a:t>
            </a:r>
            <a:r>
              <a:rPr lang="en-US" dirty="0"/>
              <a:t> </a:t>
            </a:r>
            <a:r>
              <a:rPr lang="en-US" dirty="0" err="1"/>
              <a:t>kadar</a:t>
            </a:r>
            <a:r>
              <a:rPr lang="en-US" dirty="0"/>
              <a:t> </a:t>
            </a:r>
            <a:r>
              <a:rPr lang="en-US" dirty="0" err="1"/>
              <a:t>uzaklaştırma</a:t>
            </a:r>
            <a:r>
              <a:rPr lang="en-US" dirty="0"/>
              <a:t> </a:t>
            </a:r>
            <a:r>
              <a:rPr lang="en-US" dirty="0" err="1"/>
              <a:t>cezalarına</a:t>
            </a:r>
            <a:r>
              <a:rPr lang="en-US" dirty="0"/>
              <a:t> </a:t>
            </a:r>
            <a:r>
              <a:rPr lang="en-US" dirty="0" err="1"/>
              <a:t>soruşturmanın</a:t>
            </a:r>
            <a:r>
              <a:rPr lang="en-US" dirty="0"/>
              <a:t> </a:t>
            </a:r>
            <a:r>
              <a:rPr lang="en-US" dirty="0" err="1"/>
              <a:t>tamamlandığı</a:t>
            </a:r>
            <a:r>
              <a:rPr lang="en-US" dirty="0"/>
              <a:t> </a:t>
            </a:r>
            <a:r>
              <a:rPr lang="en-US" dirty="0" err="1"/>
              <a:t>günden</a:t>
            </a:r>
            <a:r>
              <a:rPr lang="en-US" dirty="0"/>
              <a:t> </a:t>
            </a:r>
            <a:r>
              <a:rPr lang="en-US" dirty="0" err="1"/>
              <a:t>itibaren</a:t>
            </a:r>
            <a:r>
              <a:rPr lang="en-US" dirty="0"/>
              <a:t> </a:t>
            </a:r>
            <a:r>
              <a:rPr lang="en-US" dirty="0" err="1"/>
              <a:t>en</a:t>
            </a:r>
            <a:r>
              <a:rPr lang="en-US" dirty="0"/>
              <a:t> </a:t>
            </a:r>
            <a:r>
              <a:rPr lang="en-US" dirty="0" err="1"/>
              <a:t>geç</a:t>
            </a:r>
            <a:r>
              <a:rPr lang="en-US" dirty="0"/>
              <a:t> on </a:t>
            </a:r>
            <a:r>
              <a:rPr lang="en-US" dirty="0" err="1"/>
              <a:t>gün</a:t>
            </a:r>
            <a:r>
              <a:rPr lang="en-US" dirty="0"/>
              <a:t> </a:t>
            </a:r>
            <a:r>
              <a:rPr lang="en-US" dirty="0" err="1"/>
              <a:t>içinde</a:t>
            </a:r>
            <a:r>
              <a:rPr lang="en-US" dirty="0"/>
              <a:t> </a:t>
            </a:r>
            <a:r>
              <a:rPr lang="en-US" dirty="0" err="1"/>
              <a:t>karar</a:t>
            </a:r>
            <a:r>
              <a:rPr lang="en-US" dirty="0"/>
              <a:t> </a:t>
            </a:r>
            <a:r>
              <a:rPr lang="en-US" dirty="0" err="1"/>
              <a:t>vermek</a:t>
            </a:r>
            <a:r>
              <a:rPr lang="en-US" dirty="0"/>
              <a:t> </a:t>
            </a:r>
            <a:r>
              <a:rPr lang="en-US" dirty="0" err="1"/>
              <a:t>zorundadır</a:t>
            </a:r>
            <a:r>
              <a:rPr lang="en-US" dirty="0"/>
              <a:t>. </a:t>
            </a:r>
            <a:r>
              <a:rPr lang="en-US" dirty="0" err="1"/>
              <a:t>Diğer</a:t>
            </a:r>
            <a:r>
              <a:rPr lang="en-US" dirty="0"/>
              <a:t> </a:t>
            </a:r>
            <a:r>
              <a:rPr lang="en-US" dirty="0" err="1"/>
              <a:t>disiplin</a:t>
            </a:r>
            <a:r>
              <a:rPr lang="en-US" dirty="0"/>
              <a:t> </a:t>
            </a:r>
            <a:r>
              <a:rPr lang="en-US" dirty="0" err="1"/>
              <a:t>cezalarının</a:t>
            </a:r>
            <a:r>
              <a:rPr lang="en-US" dirty="0"/>
              <a:t> </a:t>
            </a:r>
            <a:r>
              <a:rPr lang="en-US" dirty="0" err="1"/>
              <a:t>verilmesini</a:t>
            </a:r>
            <a:r>
              <a:rPr lang="en-US" dirty="0"/>
              <a:t> </a:t>
            </a:r>
            <a:r>
              <a:rPr lang="en-US" dirty="0" err="1"/>
              <a:t>gerektiren</a:t>
            </a:r>
            <a:r>
              <a:rPr lang="en-US" dirty="0"/>
              <a:t> </a:t>
            </a:r>
            <a:r>
              <a:rPr lang="en-US" dirty="0" err="1"/>
              <a:t>hallerde</a:t>
            </a:r>
            <a:r>
              <a:rPr lang="en-US" dirty="0"/>
              <a:t>, </a:t>
            </a:r>
            <a:r>
              <a:rPr lang="en-US" dirty="0" err="1"/>
              <a:t>dosya</a:t>
            </a:r>
            <a:r>
              <a:rPr lang="en-US" dirty="0"/>
              <a:t> </a:t>
            </a:r>
            <a:r>
              <a:rPr lang="en-US" dirty="0" err="1"/>
              <a:t>derhal</a:t>
            </a:r>
            <a:r>
              <a:rPr lang="en-US" dirty="0"/>
              <a:t> </a:t>
            </a:r>
            <a:r>
              <a:rPr lang="en-US" dirty="0" err="1"/>
              <a:t>disiplin</a:t>
            </a:r>
            <a:r>
              <a:rPr lang="en-US" dirty="0"/>
              <a:t> </a:t>
            </a:r>
            <a:r>
              <a:rPr lang="en-US" dirty="0" err="1"/>
              <a:t>kuruluna</a:t>
            </a:r>
            <a:r>
              <a:rPr lang="en-US" dirty="0"/>
              <a:t> </a:t>
            </a:r>
            <a:r>
              <a:rPr lang="en-US" dirty="0" err="1"/>
              <a:t>havale</a:t>
            </a:r>
            <a:r>
              <a:rPr lang="en-US" dirty="0"/>
              <a:t> </a:t>
            </a:r>
            <a:r>
              <a:rPr lang="en-US" dirty="0" err="1"/>
              <a:t>edilir</a:t>
            </a:r>
            <a:r>
              <a:rPr lang="en-US" dirty="0"/>
              <a:t>. </a:t>
            </a:r>
            <a:r>
              <a:rPr lang="en-US" dirty="0" err="1"/>
              <a:t>Disiplin</a:t>
            </a:r>
            <a:r>
              <a:rPr lang="en-US" dirty="0"/>
              <a:t> </a:t>
            </a:r>
            <a:r>
              <a:rPr lang="en-US" dirty="0" err="1"/>
              <a:t>kurulu</a:t>
            </a:r>
            <a:r>
              <a:rPr lang="en-US" dirty="0"/>
              <a:t>, </a:t>
            </a:r>
            <a:r>
              <a:rPr lang="en-US" dirty="0" err="1"/>
              <a:t>dosyayı</a:t>
            </a:r>
            <a:r>
              <a:rPr lang="en-US" dirty="0"/>
              <a:t> </a:t>
            </a:r>
            <a:r>
              <a:rPr lang="en-US" dirty="0" err="1"/>
              <a:t>aldığı</a:t>
            </a:r>
            <a:r>
              <a:rPr lang="en-US" dirty="0"/>
              <a:t> </a:t>
            </a:r>
            <a:r>
              <a:rPr lang="en-US" dirty="0" err="1"/>
              <a:t>tarihten</a:t>
            </a:r>
            <a:r>
              <a:rPr lang="en-US" dirty="0"/>
              <a:t> </a:t>
            </a:r>
            <a:r>
              <a:rPr lang="en-US" dirty="0" err="1"/>
              <a:t>itibaren</a:t>
            </a:r>
            <a:r>
              <a:rPr lang="en-US" dirty="0"/>
              <a:t> </a:t>
            </a:r>
            <a:r>
              <a:rPr lang="en-US" dirty="0" err="1"/>
              <a:t>en</a:t>
            </a:r>
            <a:r>
              <a:rPr lang="en-US" dirty="0"/>
              <a:t> </a:t>
            </a:r>
            <a:r>
              <a:rPr lang="en-US" dirty="0" err="1"/>
              <a:t>geç</a:t>
            </a:r>
            <a:r>
              <a:rPr lang="en-US" dirty="0"/>
              <a:t> on </a:t>
            </a:r>
            <a:r>
              <a:rPr lang="en-US" dirty="0" err="1"/>
              <a:t>gün</a:t>
            </a:r>
            <a:r>
              <a:rPr lang="en-US" dirty="0"/>
              <a:t> </a:t>
            </a:r>
            <a:r>
              <a:rPr lang="en-US" dirty="0" err="1"/>
              <a:t>içinde</a:t>
            </a:r>
            <a:r>
              <a:rPr lang="en-US" dirty="0"/>
              <a:t> </a:t>
            </a:r>
            <a:r>
              <a:rPr lang="en-US" dirty="0" err="1"/>
              <a:t>karar</a:t>
            </a:r>
            <a:r>
              <a:rPr lang="en-US" dirty="0"/>
              <a:t> </a:t>
            </a:r>
            <a:r>
              <a:rPr lang="en-US" dirty="0" err="1"/>
              <a:t>verir</a:t>
            </a:r>
            <a:r>
              <a:rPr lang="en-US" dirty="0"/>
              <a:t>.</a:t>
            </a:r>
            <a:endParaRPr lang="tr-TR" dirty="0"/>
          </a:p>
          <a:p>
            <a:pPr marL="0" indent="0" algn="just">
              <a:buNone/>
            </a:pPr>
            <a:r>
              <a:rPr lang="en-US" dirty="0" smtClean="0"/>
              <a:t>d) </a:t>
            </a:r>
            <a:r>
              <a:rPr lang="en-US" dirty="0" err="1" smtClean="0"/>
              <a:t>Disiplin</a:t>
            </a:r>
            <a:r>
              <a:rPr lang="en-US" dirty="0" smtClean="0"/>
              <a:t> </a:t>
            </a:r>
            <a:r>
              <a:rPr lang="en-US" dirty="0" err="1" smtClean="0"/>
              <a:t>cezalarını</a:t>
            </a:r>
            <a:r>
              <a:rPr lang="en-US" dirty="0" smtClean="0"/>
              <a:t> </a:t>
            </a:r>
            <a:r>
              <a:rPr lang="en-US" dirty="0" err="1" smtClean="0"/>
              <a:t>vermeye</a:t>
            </a:r>
            <a:r>
              <a:rPr lang="en-US" dirty="0" smtClean="0"/>
              <a:t> </a:t>
            </a:r>
            <a:r>
              <a:rPr lang="en-US" dirty="0" err="1" smtClean="0"/>
              <a:t>yetkili</a:t>
            </a:r>
            <a:r>
              <a:rPr lang="en-US" dirty="0" smtClean="0"/>
              <a:t> </a:t>
            </a:r>
            <a:r>
              <a:rPr lang="en-US" dirty="0" err="1" smtClean="0"/>
              <a:t>amirler</a:t>
            </a:r>
            <a:r>
              <a:rPr lang="en-US" dirty="0" smtClean="0"/>
              <a:t> </a:t>
            </a:r>
            <a:r>
              <a:rPr lang="en-US" dirty="0" err="1" smtClean="0"/>
              <a:t>ile</a:t>
            </a:r>
            <a:r>
              <a:rPr lang="en-US" dirty="0" smtClean="0"/>
              <a:t> </a:t>
            </a:r>
            <a:r>
              <a:rPr lang="en-US" dirty="0" err="1" smtClean="0"/>
              <a:t>disiplin</a:t>
            </a:r>
            <a:r>
              <a:rPr lang="en-US" dirty="0" smtClean="0"/>
              <a:t> </a:t>
            </a:r>
            <a:r>
              <a:rPr lang="en-US" dirty="0" err="1" smtClean="0"/>
              <a:t>kurulları</a:t>
            </a:r>
            <a:r>
              <a:rPr lang="en-US" dirty="0" smtClean="0"/>
              <a:t>, </a:t>
            </a:r>
            <a:r>
              <a:rPr lang="en-US" dirty="0" err="1" smtClean="0"/>
              <a:t>disiplin</a:t>
            </a:r>
            <a:r>
              <a:rPr lang="en-US" dirty="0" smtClean="0"/>
              <a:t> </a:t>
            </a:r>
            <a:r>
              <a:rPr lang="en-US" dirty="0" err="1" smtClean="0"/>
              <a:t>suçunu</a:t>
            </a:r>
            <a:r>
              <a:rPr lang="en-US" dirty="0" smtClean="0"/>
              <a:t> </a:t>
            </a:r>
            <a:r>
              <a:rPr lang="en-US" dirty="0" err="1" smtClean="0"/>
              <a:t>oluşturan</a:t>
            </a:r>
            <a:r>
              <a:rPr lang="en-US" dirty="0" smtClean="0"/>
              <a:t> </a:t>
            </a:r>
            <a:r>
              <a:rPr lang="en-US" dirty="0" err="1" smtClean="0"/>
              <a:t>eylemlerin</a:t>
            </a:r>
            <a:r>
              <a:rPr lang="en-US" dirty="0" smtClean="0"/>
              <a:t> </a:t>
            </a:r>
            <a:r>
              <a:rPr lang="en-US" dirty="0" err="1" smtClean="0"/>
              <a:t>ağırlığını</a:t>
            </a:r>
            <a:r>
              <a:rPr lang="en-US" dirty="0" smtClean="0"/>
              <a:t>, </a:t>
            </a:r>
            <a:r>
              <a:rPr lang="en-US" dirty="0" err="1" smtClean="0"/>
              <a:t>soruşturulan</a:t>
            </a:r>
            <a:r>
              <a:rPr lang="en-US" dirty="0" smtClean="0"/>
              <a:t> </a:t>
            </a:r>
            <a:r>
              <a:rPr lang="en-US" dirty="0" err="1" smtClean="0"/>
              <a:t>öğrencinin</a:t>
            </a:r>
            <a:r>
              <a:rPr lang="en-US" dirty="0" smtClean="0"/>
              <a:t> </a:t>
            </a:r>
            <a:r>
              <a:rPr lang="en-US" dirty="0" err="1" smtClean="0"/>
              <a:t>daha</a:t>
            </a:r>
            <a:r>
              <a:rPr lang="en-US" dirty="0" smtClean="0"/>
              <a:t> </a:t>
            </a:r>
            <a:r>
              <a:rPr lang="en-US" dirty="0" err="1" smtClean="0"/>
              <a:t>önce</a:t>
            </a:r>
            <a:r>
              <a:rPr lang="en-US" dirty="0" smtClean="0"/>
              <a:t> </a:t>
            </a:r>
            <a:r>
              <a:rPr lang="en-US" dirty="0" err="1" smtClean="0"/>
              <a:t>bir</a:t>
            </a:r>
            <a:r>
              <a:rPr lang="en-US" dirty="0" smtClean="0"/>
              <a:t> </a:t>
            </a:r>
            <a:r>
              <a:rPr lang="en-US" dirty="0" err="1" smtClean="0"/>
              <a:t>disiplin</a:t>
            </a:r>
            <a:r>
              <a:rPr lang="en-US" dirty="0" smtClean="0"/>
              <a:t> </a:t>
            </a:r>
            <a:r>
              <a:rPr lang="en-US" dirty="0" err="1" smtClean="0"/>
              <a:t>cezası</a:t>
            </a:r>
            <a:r>
              <a:rPr lang="en-US" dirty="0" smtClean="0"/>
              <a:t> </a:t>
            </a:r>
            <a:r>
              <a:rPr lang="en-US" dirty="0" err="1" smtClean="0"/>
              <a:t>alıp</a:t>
            </a:r>
            <a:r>
              <a:rPr lang="en-US" dirty="0" smtClean="0"/>
              <a:t> </a:t>
            </a:r>
            <a:r>
              <a:rPr lang="en-US" dirty="0" err="1" smtClean="0"/>
              <a:t>almadığını</a:t>
            </a:r>
            <a:r>
              <a:rPr lang="en-US" dirty="0" smtClean="0"/>
              <a:t>, </a:t>
            </a:r>
            <a:r>
              <a:rPr lang="en-US" dirty="0" err="1" smtClean="0"/>
              <a:t>işlediği</a:t>
            </a:r>
            <a:r>
              <a:rPr lang="en-US" dirty="0" smtClean="0"/>
              <a:t> </a:t>
            </a:r>
            <a:r>
              <a:rPr lang="en-US" dirty="0" err="1" smtClean="0"/>
              <a:t>fiil</a:t>
            </a:r>
            <a:r>
              <a:rPr lang="en-US" dirty="0" smtClean="0"/>
              <a:t> </a:t>
            </a:r>
            <a:r>
              <a:rPr lang="en-US" dirty="0" err="1" smtClean="0"/>
              <a:t>dolayısıyla</a:t>
            </a:r>
            <a:r>
              <a:rPr lang="en-US" dirty="0" smtClean="0"/>
              <a:t> </a:t>
            </a:r>
            <a:r>
              <a:rPr lang="en-US" dirty="0" err="1" smtClean="0"/>
              <a:t>pişmanlık</a:t>
            </a:r>
            <a:r>
              <a:rPr lang="en-US" dirty="0" smtClean="0"/>
              <a:t> </a:t>
            </a:r>
            <a:r>
              <a:rPr lang="en-US" dirty="0" err="1" smtClean="0"/>
              <a:t>duyup</a:t>
            </a:r>
            <a:r>
              <a:rPr lang="en-US" dirty="0" smtClean="0"/>
              <a:t> </a:t>
            </a:r>
            <a:r>
              <a:rPr lang="en-US" dirty="0" err="1" smtClean="0"/>
              <a:t>duymadığını</a:t>
            </a:r>
            <a:r>
              <a:rPr lang="en-US" dirty="0" smtClean="0"/>
              <a:t>, </a:t>
            </a:r>
            <a:r>
              <a:rPr lang="en-US" dirty="0" err="1" smtClean="0"/>
              <a:t>yükseköğretim</a:t>
            </a:r>
            <a:r>
              <a:rPr lang="en-US" dirty="0" smtClean="0"/>
              <a:t> </a:t>
            </a:r>
            <a:r>
              <a:rPr lang="en-US" dirty="0" err="1" smtClean="0"/>
              <a:t>kurumundaki</a:t>
            </a:r>
            <a:r>
              <a:rPr lang="en-US" dirty="0" smtClean="0"/>
              <a:t> </a:t>
            </a:r>
            <a:r>
              <a:rPr lang="en-US" dirty="0" err="1" smtClean="0"/>
              <a:t>geçmiş</a:t>
            </a:r>
            <a:r>
              <a:rPr lang="en-US" dirty="0" smtClean="0"/>
              <a:t> </a:t>
            </a:r>
            <a:r>
              <a:rPr lang="en-US" dirty="0" err="1" smtClean="0"/>
              <a:t>davranış</a:t>
            </a:r>
            <a:r>
              <a:rPr lang="en-US" dirty="0" smtClean="0"/>
              <a:t>, </a:t>
            </a:r>
            <a:r>
              <a:rPr lang="en-US" dirty="0" err="1" smtClean="0"/>
              <a:t>çalışma</a:t>
            </a:r>
            <a:r>
              <a:rPr lang="en-US" dirty="0" smtClean="0"/>
              <a:t> </a:t>
            </a:r>
            <a:r>
              <a:rPr lang="en-US" dirty="0" err="1" smtClean="0"/>
              <a:t>ve</a:t>
            </a:r>
            <a:r>
              <a:rPr lang="en-US" dirty="0" smtClean="0"/>
              <a:t> </a:t>
            </a:r>
            <a:r>
              <a:rPr lang="en-US" dirty="0" err="1" smtClean="0"/>
              <a:t>başarılarını</a:t>
            </a:r>
            <a:r>
              <a:rPr lang="en-US" dirty="0" smtClean="0"/>
              <a:t> </a:t>
            </a:r>
            <a:r>
              <a:rPr lang="en-US" dirty="0" err="1" smtClean="0"/>
              <a:t>dikkate</a:t>
            </a:r>
            <a:r>
              <a:rPr lang="en-US" dirty="0" smtClean="0"/>
              <a:t> </a:t>
            </a:r>
            <a:r>
              <a:rPr lang="en-US" dirty="0" err="1" smtClean="0"/>
              <a:t>alarak</a:t>
            </a:r>
            <a:r>
              <a:rPr lang="en-US" dirty="0" smtClean="0"/>
              <a:t> </a:t>
            </a:r>
            <a:r>
              <a:rPr lang="en-US" dirty="0" err="1" smtClean="0"/>
              <a:t>bir</a:t>
            </a:r>
            <a:r>
              <a:rPr lang="en-US" dirty="0" smtClean="0"/>
              <a:t> </a:t>
            </a:r>
            <a:r>
              <a:rPr lang="en-US" dirty="0" err="1" smtClean="0"/>
              <a:t>derece</a:t>
            </a:r>
            <a:r>
              <a:rPr lang="en-US" dirty="0" smtClean="0"/>
              <a:t> alt </a:t>
            </a:r>
            <a:r>
              <a:rPr lang="en-US" dirty="0" err="1" smtClean="0"/>
              <a:t>ceza</a:t>
            </a:r>
            <a:r>
              <a:rPr lang="en-US" dirty="0" smtClean="0"/>
              <a:t> </a:t>
            </a:r>
            <a:r>
              <a:rPr lang="en-US" dirty="0" err="1" smtClean="0"/>
              <a:t>verebilir</a:t>
            </a:r>
            <a:r>
              <a:rPr lang="en-US" dirty="0" smtClean="0"/>
              <a:t>. </a:t>
            </a:r>
            <a:r>
              <a:rPr lang="en-US" dirty="0" err="1" smtClean="0"/>
              <a:t>Bir</a:t>
            </a:r>
            <a:r>
              <a:rPr lang="en-US" dirty="0" smtClean="0"/>
              <a:t> </a:t>
            </a:r>
            <a:r>
              <a:rPr lang="en-US" dirty="0" err="1" smtClean="0"/>
              <a:t>derece</a:t>
            </a:r>
            <a:r>
              <a:rPr lang="en-US" dirty="0" smtClean="0"/>
              <a:t> alt </a:t>
            </a:r>
            <a:r>
              <a:rPr lang="en-US" dirty="0" err="1" smtClean="0"/>
              <a:t>cezayı</a:t>
            </a:r>
            <a:r>
              <a:rPr lang="en-US" dirty="0" smtClean="0"/>
              <a:t>, </a:t>
            </a:r>
            <a:r>
              <a:rPr lang="en-US" dirty="0" err="1" smtClean="0"/>
              <a:t>asıl</a:t>
            </a:r>
            <a:r>
              <a:rPr lang="en-US" dirty="0" smtClean="0"/>
              <a:t> </a:t>
            </a:r>
            <a:r>
              <a:rPr lang="en-US" dirty="0" err="1" smtClean="0"/>
              <a:t>cezayı</a:t>
            </a:r>
            <a:r>
              <a:rPr lang="en-US" dirty="0" smtClean="0"/>
              <a:t> </a:t>
            </a:r>
            <a:r>
              <a:rPr lang="en-US" dirty="0" err="1" smtClean="0"/>
              <a:t>vermeye</a:t>
            </a:r>
            <a:r>
              <a:rPr lang="en-US" dirty="0" smtClean="0"/>
              <a:t> </a:t>
            </a:r>
            <a:r>
              <a:rPr lang="en-US" dirty="0" err="1" smtClean="0"/>
              <a:t>yetkili</a:t>
            </a:r>
            <a:r>
              <a:rPr lang="en-US" dirty="0" smtClean="0"/>
              <a:t> </a:t>
            </a:r>
            <a:r>
              <a:rPr lang="en-US" dirty="0" err="1" smtClean="0"/>
              <a:t>makam</a:t>
            </a:r>
            <a:r>
              <a:rPr lang="en-US" dirty="0" smtClean="0"/>
              <a:t> </a:t>
            </a:r>
            <a:r>
              <a:rPr lang="en-US" dirty="0" err="1" smtClean="0"/>
              <a:t>verir</a:t>
            </a:r>
            <a:r>
              <a:rPr lang="en-US" dirty="0" smtClean="0"/>
              <a:t>.</a:t>
            </a:r>
            <a:endParaRPr lang="tr-TR" dirty="0" smtClean="0"/>
          </a:p>
          <a:p>
            <a:pPr marL="0" indent="358775" algn="just" defTabSz="457207" fontAlgn="auto">
              <a:spcAft>
                <a:spcPts val="0"/>
              </a:spcAft>
              <a:buClr>
                <a:schemeClr val="accent3"/>
              </a:buClr>
              <a:buFont typeface="Wingdings 2" panose="05020102010507070707" pitchFamily="18" charset="2"/>
              <a:buNone/>
              <a:defRPr/>
            </a:pPr>
            <a:endParaRPr lang="tr-TR"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37041"/>
            <a:ext cx="1136073" cy="968303"/>
          </a:xfrm>
          <a:prstGeom prst="rect">
            <a:avLst/>
          </a:prstGeom>
        </p:spPr>
      </p:pic>
    </p:spTree>
    <p:extLst>
      <p:ext uri="{BB962C8B-B14F-4D97-AF65-F5344CB8AC3E}">
        <p14:creationId xmlns:p14="http://schemas.microsoft.com/office/powerpoint/2010/main" val="292967885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45960"/>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i="1" dirty="0"/>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454726"/>
            <a:ext cx="10515599" cy="5001491"/>
          </a:xfrm>
        </p:spPr>
        <p:txBody>
          <a:bodyPr>
            <a:normAutofit/>
          </a:bodyPr>
          <a:lstStyle/>
          <a:p>
            <a:pPr marL="0" indent="0" algn="just">
              <a:buNone/>
            </a:pPr>
            <a:r>
              <a:rPr lang="tr-TR" sz="2500" b="1" dirty="0"/>
              <a:t>	</a:t>
            </a:r>
            <a:endParaRPr lang="tr-TR" dirty="0"/>
          </a:p>
        </p:txBody>
      </p:sp>
      <p:sp>
        <p:nvSpPr>
          <p:cNvPr id="7" name="Metin Yer Tutucusu 7">
            <a:extLst>
              <a:ext uri="{FF2B5EF4-FFF2-40B4-BE49-F238E27FC236}">
                <a16:creationId xmlns:a16="http://schemas.microsoft.com/office/drawing/2014/main" id="{72F7A664-4983-4611-A3E8-C389C5EC8A73}"/>
              </a:ext>
            </a:extLst>
          </p:cNvPr>
          <p:cNvSpPr txBox="1">
            <a:spLocks/>
          </p:cNvSpPr>
          <p:nvPr/>
        </p:nvSpPr>
        <p:spPr>
          <a:xfrm>
            <a:off x="831850" y="1551709"/>
            <a:ext cx="10515600" cy="453794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tr-TR" sz="3200" b="1" dirty="0" smtClean="0"/>
              <a:t>	</a:t>
            </a:r>
            <a:r>
              <a:rPr lang="tr-TR" b="1" dirty="0" smtClean="0"/>
              <a:t>Öğrenci Disiplin Cezaları şunlardır</a:t>
            </a:r>
            <a:r>
              <a:rPr lang="tr-TR" dirty="0" smtClean="0"/>
              <a:t>: </a:t>
            </a:r>
          </a:p>
          <a:p>
            <a:pPr marL="0" indent="0" algn="just">
              <a:buNone/>
            </a:pPr>
            <a:r>
              <a:rPr lang="tr-TR" dirty="0" smtClean="0"/>
              <a:t>a)Kınama,</a:t>
            </a:r>
          </a:p>
          <a:p>
            <a:pPr marL="0" indent="0" algn="just">
              <a:buNone/>
            </a:pPr>
            <a:r>
              <a:rPr lang="tr-TR" dirty="0" smtClean="0"/>
              <a:t>b)Yükseköğretim </a:t>
            </a:r>
            <a:r>
              <a:rPr lang="tr-TR" dirty="0"/>
              <a:t>Kurumundan Bir Haftadan Bir Aya Kadar Uzaklaştırma</a:t>
            </a:r>
            <a:r>
              <a:rPr lang="tr-TR" dirty="0" smtClean="0"/>
              <a:t>,</a:t>
            </a:r>
          </a:p>
          <a:p>
            <a:pPr marL="0" indent="0" algn="just">
              <a:buNone/>
            </a:pPr>
            <a:r>
              <a:rPr lang="tr-TR" dirty="0" smtClean="0"/>
              <a:t>c)Yükseköğretim </a:t>
            </a:r>
            <a:r>
              <a:rPr lang="tr-TR" dirty="0"/>
              <a:t>Kurumundan Bir Yarıyıl İçin Uzaklaştırma, </a:t>
            </a:r>
            <a:endParaRPr lang="tr-TR" dirty="0" smtClean="0"/>
          </a:p>
          <a:p>
            <a:pPr marL="0" indent="0" algn="just">
              <a:buNone/>
            </a:pPr>
            <a:r>
              <a:rPr lang="tr-TR" dirty="0"/>
              <a:t>ç</a:t>
            </a:r>
            <a:r>
              <a:rPr lang="tr-TR" dirty="0" smtClean="0"/>
              <a:t>)Yükseköğretim </a:t>
            </a:r>
            <a:r>
              <a:rPr lang="tr-TR" dirty="0"/>
              <a:t>Kurumundan İki Yarıyıl İçin </a:t>
            </a:r>
            <a:r>
              <a:rPr lang="tr-TR" dirty="0" smtClean="0"/>
              <a:t>Uzaklaştırma,</a:t>
            </a:r>
          </a:p>
          <a:p>
            <a:pPr marL="0" indent="0" algn="just">
              <a:buNone/>
            </a:pPr>
            <a:r>
              <a:rPr lang="tr-TR" dirty="0" smtClean="0"/>
              <a:t>d)Yükseköğretim </a:t>
            </a:r>
            <a:r>
              <a:rPr lang="tr-TR" dirty="0"/>
              <a:t>Kurumundan </a:t>
            </a:r>
            <a:r>
              <a:rPr lang="tr-TR" dirty="0" smtClean="0"/>
              <a:t>Çıkarma, </a:t>
            </a:r>
          </a:p>
          <a:p>
            <a:pPr marL="0" indent="0" algn="just">
              <a:buNone/>
            </a:pPr>
            <a:r>
              <a:rPr lang="tr-TR" dirty="0"/>
              <a:t> </a:t>
            </a:r>
            <a:r>
              <a:rPr lang="tr-TR" dirty="0" smtClean="0"/>
              <a:t>    cezalarıdır</a:t>
            </a:r>
            <a:r>
              <a:rPr lang="tr-TR" dirty="0"/>
              <a:t>.</a:t>
            </a:r>
          </a:p>
          <a:p>
            <a:pPr marL="0" indent="0" algn="just">
              <a:buNone/>
            </a:pPr>
            <a:r>
              <a:rPr lang="tr-TR" dirty="0"/>
              <a:t>	</a:t>
            </a:r>
            <a:endParaRPr lang="tr-TR" sz="2500" dirty="0"/>
          </a:p>
        </p:txBody>
      </p:sp>
      <p:pic>
        <p:nvPicPr>
          <p:cNvPr id="6" name="Resim 5">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8" name="image2.png"/>
          <p:cNvPicPr/>
          <p:nvPr/>
        </p:nvPicPr>
        <p:blipFill>
          <a:blip r:embed="rId3" cstate="print"/>
          <a:stretch>
            <a:fillRect/>
          </a:stretch>
        </p:blipFill>
        <p:spPr>
          <a:xfrm>
            <a:off x="10211377" y="229494"/>
            <a:ext cx="1136073" cy="968303"/>
          </a:xfrm>
          <a:prstGeom prst="rect">
            <a:avLst/>
          </a:prstGeom>
        </p:spPr>
      </p:pic>
    </p:spTree>
    <p:extLst>
      <p:ext uri="{BB962C8B-B14F-4D97-AF65-F5344CB8AC3E}">
        <p14:creationId xmlns:p14="http://schemas.microsoft.com/office/powerpoint/2010/main" val="76959263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53507"/>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a:bodyPr>
          <a:lstStyle/>
          <a:p>
            <a:pPr marL="0" indent="358775" algn="just" defTabSz="457207" fontAlgn="auto">
              <a:spcAft>
                <a:spcPts val="0"/>
              </a:spcAft>
              <a:buClr>
                <a:schemeClr val="accent3"/>
              </a:buClr>
              <a:buFont typeface="Wingdings 2" panose="05020102010507070707" pitchFamily="18" charset="2"/>
              <a:buNone/>
              <a:defRPr/>
            </a:pPr>
            <a:endParaRPr lang="tr-TR" dirty="0" smtClean="0"/>
          </a:p>
          <a:p>
            <a:pPr marL="0" indent="358775" algn="just" defTabSz="457207" fontAlgn="auto">
              <a:spcAft>
                <a:spcPts val="0"/>
              </a:spcAft>
              <a:buClr>
                <a:schemeClr val="accent3"/>
              </a:buClr>
              <a:buFont typeface="Wingdings 2" panose="05020102010507070707" pitchFamily="18" charset="2"/>
              <a:buNone/>
              <a:defRPr/>
            </a:pPr>
            <a:r>
              <a:rPr lang="tr-TR" dirty="0" smtClean="0">
                <a:solidFill>
                  <a:srgbClr val="FF0000"/>
                </a:solidFill>
              </a:rPr>
              <a:t>ÖNEMLİ NOT:</a:t>
            </a:r>
          </a:p>
          <a:p>
            <a:pPr marL="0" indent="358775" algn="just" defTabSz="457207" fontAlgn="auto">
              <a:spcAft>
                <a:spcPts val="0"/>
              </a:spcAft>
              <a:buClr>
                <a:schemeClr val="accent3"/>
              </a:buClr>
              <a:buFont typeface="Wingdings 2" panose="05020102010507070707" pitchFamily="18" charset="2"/>
              <a:buNone/>
              <a:defRPr/>
            </a:pPr>
            <a:r>
              <a:rPr lang="tr-TR" dirty="0" smtClean="0"/>
              <a:t>Mahkeme</a:t>
            </a:r>
            <a:r>
              <a:rPr lang="tr-TR" dirty="0"/>
              <a:t>, bir alt ceza uygulanmamasını haklı kılacak nedenin gerekçeli olarak açıklanması gerektiğini belirterek buna uyulmadan verilen ceza kararını iptal etmektedir</a:t>
            </a:r>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37041"/>
            <a:ext cx="1136073" cy="968303"/>
          </a:xfrm>
          <a:prstGeom prst="rect">
            <a:avLst/>
          </a:prstGeom>
        </p:spPr>
      </p:pic>
    </p:spTree>
    <p:extLst>
      <p:ext uri="{BB962C8B-B14F-4D97-AF65-F5344CB8AC3E}">
        <p14:creationId xmlns:p14="http://schemas.microsoft.com/office/powerpoint/2010/main" val="294360197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3965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i="1" dirty="0"/>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lnSpcReduction="10000"/>
          </a:bodyPr>
          <a:lstStyle/>
          <a:p>
            <a:pPr marL="0" indent="0" algn="just">
              <a:buNone/>
            </a:pPr>
            <a:endParaRPr lang="tr-TR" b="1" dirty="0" smtClean="0"/>
          </a:p>
          <a:p>
            <a:pPr marL="0" indent="0" algn="just">
              <a:buNone/>
            </a:pPr>
            <a:r>
              <a:rPr lang="tr-TR" b="1" dirty="0" smtClean="0"/>
              <a:t>	</a:t>
            </a:r>
            <a:r>
              <a:rPr lang="en-US" b="1" dirty="0" smtClean="0"/>
              <a:t>(</a:t>
            </a:r>
            <a:r>
              <a:rPr lang="en-US" b="1" dirty="0"/>
              <a:t>10) </a:t>
            </a:r>
            <a:r>
              <a:rPr lang="en-US" b="1" dirty="0" err="1"/>
              <a:t>Disiplin</a:t>
            </a:r>
            <a:r>
              <a:rPr lang="en-US" b="1" dirty="0"/>
              <a:t> </a:t>
            </a:r>
            <a:r>
              <a:rPr lang="en-US" b="1" dirty="0" err="1"/>
              <a:t>soruşturmasının</a:t>
            </a:r>
            <a:r>
              <a:rPr lang="en-US" b="1" dirty="0"/>
              <a:t> </a:t>
            </a:r>
            <a:r>
              <a:rPr lang="en-US" b="1" dirty="0" err="1"/>
              <a:t>sonucunun</a:t>
            </a:r>
            <a:r>
              <a:rPr lang="en-US" b="1" dirty="0"/>
              <a:t> </a:t>
            </a:r>
            <a:r>
              <a:rPr lang="en-US" b="1" dirty="0" err="1"/>
              <a:t>bildirilmesi</a:t>
            </a:r>
            <a:r>
              <a:rPr lang="en-US" b="1" dirty="0"/>
              <a:t>, </a:t>
            </a:r>
            <a:r>
              <a:rPr lang="en-US" b="1" dirty="0" err="1"/>
              <a:t>başvuru</a:t>
            </a:r>
            <a:r>
              <a:rPr lang="en-US" b="1" dirty="0"/>
              <a:t> </a:t>
            </a:r>
            <a:r>
              <a:rPr lang="en-US" b="1" dirty="0" err="1"/>
              <a:t>yolları</a:t>
            </a:r>
            <a:r>
              <a:rPr lang="en-US" b="1" dirty="0"/>
              <a:t> </a:t>
            </a:r>
            <a:r>
              <a:rPr lang="en-US" b="1" dirty="0" err="1"/>
              <a:t>ve</a:t>
            </a:r>
            <a:r>
              <a:rPr lang="en-US" b="1" dirty="0"/>
              <a:t> </a:t>
            </a:r>
            <a:r>
              <a:rPr lang="en-US" b="1" dirty="0" err="1"/>
              <a:t>cezaların</a:t>
            </a:r>
            <a:r>
              <a:rPr lang="en-US" b="1" dirty="0"/>
              <a:t> </a:t>
            </a:r>
            <a:r>
              <a:rPr lang="en-US" b="1" dirty="0" err="1"/>
              <a:t>uygulanması</a:t>
            </a:r>
            <a:r>
              <a:rPr lang="en-US" b="1" dirty="0"/>
              <a:t>:</a:t>
            </a:r>
            <a:endParaRPr lang="tr-TR" b="1" dirty="0"/>
          </a:p>
          <a:p>
            <a:pPr marL="514350" indent="-514350" algn="just">
              <a:buAutoNum type="alphaLcParenR"/>
            </a:pPr>
            <a:r>
              <a:rPr lang="en-US" dirty="0" err="1" smtClean="0"/>
              <a:t>Disiplin</a:t>
            </a:r>
            <a:r>
              <a:rPr lang="en-US" dirty="0" smtClean="0"/>
              <a:t> </a:t>
            </a:r>
            <a:r>
              <a:rPr lang="en-US" dirty="0" err="1"/>
              <a:t>soruşturmasının</a:t>
            </a:r>
            <a:r>
              <a:rPr lang="en-US" dirty="0"/>
              <a:t> </a:t>
            </a:r>
            <a:r>
              <a:rPr lang="en-US" dirty="0" err="1"/>
              <a:t>sonucu</a:t>
            </a:r>
            <a:r>
              <a:rPr lang="en-US" dirty="0"/>
              <a:t>, </a:t>
            </a:r>
            <a:r>
              <a:rPr lang="en-US" dirty="0" err="1"/>
              <a:t>hakkında</a:t>
            </a:r>
            <a:r>
              <a:rPr lang="en-US" dirty="0"/>
              <a:t> </a:t>
            </a:r>
            <a:r>
              <a:rPr lang="en-US" dirty="0" err="1"/>
              <a:t>disiplin</a:t>
            </a:r>
            <a:r>
              <a:rPr lang="en-US" dirty="0"/>
              <a:t> </a:t>
            </a:r>
            <a:r>
              <a:rPr lang="en-US" dirty="0" err="1"/>
              <a:t>soruşturması</a:t>
            </a:r>
            <a:r>
              <a:rPr lang="en-US" dirty="0"/>
              <a:t> </a:t>
            </a:r>
            <a:r>
              <a:rPr lang="en-US" dirty="0" err="1" smtClean="0"/>
              <a:t>yürütülen</a:t>
            </a:r>
            <a:r>
              <a:rPr lang="en-US" dirty="0" smtClean="0"/>
              <a:t> </a:t>
            </a:r>
            <a:r>
              <a:rPr lang="en-US" dirty="0" err="1"/>
              <a:t>öğrenci</a:t>
            </a:r>
            <a:r>
              <a:rPr lang="en-US" dirty="0"/>
              <a:t> </a:t>
            </a:r>
            <a:r>
              <a:rPr lang="en-US" dirty="0" err="1"/>
              <a:t>ile</a:t>
            </a:r>
            <a:r>
              <a:rPr lang="en-US" dirty="0"/>
              <a:t> </a:t>
            </a:r>
            <a:r>
              <a:rPr lang="en-US" dirty="0" err="1"/>
              <a:t>varsa</a:t>
            </a:r>
            <a:r>
              <a:rPr lang="en-US" dirty="0"/>
              <a:t> </a:t>
            </a:r>
            <a:r>
              <a:rPr lang="en-US" dirty="0" err="1"/>
              <a:t>mağdura</a:t>
            </a:r>
            <a:r>
              <a:rPr lang="en-US" dirty="0"/>
              <a:t> </a:t>
            </a:r>
            <a:r>
              <a:rPr lang="en-US" dirty="0" err="1"/>
              <a:t>bildirilir</a:t>
            </a:r>
            <a:r>
              <a:rPr lang="en-US" dirty="0" smtClean="0"/>
              <a:t>.</a:t>
            </a:r>
            <a:endParaRPr lang="tr-TR" dirty="0" smtClean="0"/>
          </a:p>
          <a:p>
            <a:pPr marL="0" indent="0" algn="just">
              <a:buNone/>
            </a:pPr>
            <a:r>
              <a:rPr lang="tr-TR" dirty="0" smtClean="0">
                <a:solidFill>
                  <a:srgbClr val="FF0000"/>
                </a:solidFill>
              </a:rPr>
              <a:t>ÖNEMLİ NOT:</a:t>
            </a:r>
          </a:p>
          <a:p>
            <a:pPr marL="0" indent="0" algn="just">
              <a:buNone/>
            </a:pPr>
            <a:r>
              <a:rPr lang="tr-TR" dirty="0" smtClean="0"/>
              <a:t>Verilen </a:t>
            </a:r>
            <a:r>
              <a:rPr lang="tr-TR" dirty="0"/>
              <a:t>disiplin cezasına karşı itiraz merci ve itiraz süresi mutlaka belirtilmelidir. </a:t>
            </a:r>
          </a:p>
          <a:p>
            <a:pPr marL="0" indent="0" algn="just">
              <a:buNone/>
            </a:pPr>
            <a:r>
              <a:rPr lang="tr-TR" dirty="0" err="1" smtClean="0">
                <a:solidFill>
                  <a:srgbClr val="FF0000"/>
                </a:solidFill>
              </a:rPr>
              <a:t>Örneğin:</a:t>
            </a:r>
            <a:r>
              <a:rPr lang="tr-TR" dirty="0" err="1" smtClean="0"/>
              <a:t>Verilen</a:t>
            </a:r>
            <a:r>
              <a:rPr lang="tr-TR" dirty="0" smtClean="0"/>
              <a:t> </a:t>
            </a:r>
            <a:r>
              <a:rPr lang="tr-TR" dirty="0"/>
              <a:t>cezaya karşı yazının tebliğinden itibaren 15 (</a:t>
            </a:r>
            <a:r>
              <a:rPr lang="tr-TR" dirty="0" err="1"/>
              <a:t>onbeş</a:t>
            </a:r>
            <a:r>
              <a:rPr lang="tr-TR" dirty="0"/>
              <a:t>) gün içinde, Üniversite Yönetim Kurulu’na yazılı olarak itirazda bulunabileceği, ayrıca 60 (</a:t>
            </a:r>
            <a:r>
              <a:rPr lang="tr-TR" dirty="0" smtClean="0"/>
              <a:t>altmış</a:t>
            </a:r>
            <a:r>
              <a:rPr lang="tr-TR" dirty="0"/>
              <a:t>) gün içinde idari yargı yoluna başvurabileceği belirtilmelidir. </a:t>
            </a:r>
          </a:p>
          <a:p>
            <a:pPr marL="0" indent="0" algn="just">
              <a:buNone/>
            </a:pPr>
            <a:endParaRPr lang="tr-TR"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60150"/>
            <a:ext cx="1136073" cy="968303"/>
          </a:xfrm>
          <a:prstGeom prst="rect">
            <a:avLst/>
          </a:prstGeom>
        </p:spPr>
      </p:pic>
    </p:spTree>
    <p:extLst>
      <p:ext uri="{BB962C8B-B14F-4D97-AF65-F5344CB8AC3E}">
        <p14:creationId xmlns:p14="http://schemas.microsoft.com/office/powerpoint/2010/main" val="387171647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3965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i="1" dirty="0"/>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fontScale="92500" lnSpcReduction="20000"/>
          </a:bodyPr>
          <a:lstStyle/>
          <a:p>
            <a:pPr marL="0" indent="0" algn="just">
              <a:buNone/>
            </a:pPr>
            <a:r>
              <a:rPr lang="en-US" sz="2600" dirty="0" smtClean="0"/>
              <a:t>b</a:t>
            </a:r>
            <a:r>
              <a:rPr lang="en-US" sz="2600" dirty="0"/>
              <a:t>) </a:t>
            </a:r>
            <a:r>
              <a:rPr lang="en-US" sz="2600" dirty="0" err="1"/>
              <a:t>Disiplin</a:t>
            </a:r>
            <a:r>
              <a:rPr lang="en-US" sz="2600" dirty="0"/>
              <a:t> </a:t>
            </a:r>
            <a:r>
              <a:rPr lang="en-US" sz="2600" dirty="0" err="1"/>
              <a:t>soruşturması</a:t>
            </a:r>
            <a:r>
              <a:rPr lang="en-US" sz="2600" dirty="0"/>
              <a:t> </a:t>
            </a:r>
            <a:r>
              <a:rPr lang="en-US" sz="2600" dirty="0" err="1"/>
              <a:t>sonunda</a:t>
            </a:r>
            <a:r>
              <a:rPr lang="en-US" sz="2600" dirty="0"/>
              <a:t> </a:t>
            </a:r>
            <a:r>
              <a:rPr lang="en-US" sz="2600" dirty="0" err="1"/>
              <a:t>verilen</a:t>
            </a:r>
            <a:r>
              <a:rPr lang="en-US" sz="2600" dirty="0"/>
              <a:t> </a:t>
            </a:r>
            <a:r>
              <a:rPr lang="en-US" sz="2600" dirty="0" err="1"/>
              <a:t>disiplin</a:t>
            </a:r>
            <a:r>
              <a:rPr lang="en-US" sz="2600" dirty="0"/>
              <a:t> </a:t>
            </a:r>
            <a:r>
              <a:rPr lang="en-US" sz="2600" dirty="0" err="1"/>
              <a:t>cezası</a:t>
            </a:r>
            <a:r>
              <a:rPr lang="en-US" sz="2600" dirty="0"/>
              <a:t>, </a:t>
            </a:r>
            <a:r>
              <a:rPr lang="en-US" sz="2600" dirty="0" err="1"/>
              <a:t>soruşturma</a:t>
            </a:r>
            <a:r>
              <a:rPr lang="en-US" sz="2600" dirty="0"/>
              <a:t> </a:t>
            </a:r>
            <a:r>
              <a:rPr lang="en-US" sz="2600" dirty="0" err="1"/>
              <a:t>açmaya</a:t>
            </a:r>
            <a:r>
              <a:rPr lang="en-US" sz="2600" dirty="0"/>
              <a:t> </a:t>
            </a:r>
            <a:r>
              <a:rPr lang="en-US" sz="2600" dirty="0" err="1"/>
              <a:t>yetkili</a:t>
            </a:r>
            <a:r>
              <a:rPr lang="en-US" sz="2600" dirty="0"/>
              <a:t> </a:t>
            </a:r>
            <a:r>
              <a:rPr lang="en-US" sz="2600" dirty="0" err="1"/>
              <a:t>amir</a:t>
            </a:r>
            <a:r>
              <a:rPr lang="en-US" sz="2600" dirty="0"/>
              <a:t> </a:t>
            </a:r>
            <a:r>
              <a:rPr lang="en-US" sz="2600" dirty="0" err="1"/>
              <a:t>tarafından</a:t>
            </a:r>
            <a:r>
              <a:rPr lang="en-US" sz="2600" dirty="0"/>
              <a:t> </a:t>
            </a:r>
            <a:r>
              <a:rPr lang="en-US" sz="2600" dirty="0" err="1"/>
              <a:t>yukarıda</a:t>
            </a:r>
            <a:r>
              <a:rPr lang="en-US" sz="2600" dirty="0"/>
              <a:t> </a:t>
            </a:r>
            <a:r>
              <a:rPr lang="en-US" sz="2600" dirty="0" err="1"/>
              <a:t>sayılanlara</a:t>
            </a:r>
            <a:r>
              <a:rPr lang="en-US" sz="2600" dirty="0"/>
              <a:t> </a:t>
            </a:r>
            <a:r>
              <a:rPr lang="en-US" sz="2600" dirty="0" err="1"/>
              <a:t>ilaveten</a:t>
            </a:r>
            <a:r>
              <a:rPr lang="en-US" sz="2600" dirty="0"/>
              <a:t>; </a:t>
            </a:r>
            <a:r>
              <a:rPr lang="en-US" sz="2600" dirty="0" err="1"/>
              <a:t>öğrenciye</a:t>
            </a:r>
            <a:r>
              <a:rPr lang="en-US" sz="2600" dirty="0"/>
              <a:t> burs </a:t>
            </a:r>
            <a:r>
              <a:rPr lang="en-US" sz="2600" dirty="0" err="1"/>
              <a:t>veya</a:t>
            </a:r>
            <a:r>
              <a:rPr lang="en-US" sz="2600" dirty="0"/>
              <a:t> </a:t>
            </a:r>
            <a:r>
              <a:rPr lang="en-US" sz="2600" dirty="0" err="1"/>
              <a:t>kredi</a:t>
            </a:r>
            <a:r>
              <a:rPr lang="en-US" sz="2600" dirty="0"/>
              <a:t> </a:t>
            </a:r>
            <a:r>
              <a:rPr lang="en-US" sz="2600" dirty="0" err="1"/>
              <a:t>veren</a:t>
            </a:r>
            <a:r>
              <a:rPr lang="en-US" sz="2600" dirty="0"/>
              <a:t> </a:t>
            </a:r>
            <a:r>
              <a:rPr lang="en-US" sz="2600" dirty="0" err="1"/>
              <a:t>kuruluşa</a:t>
            </a:r>
            <a:r>
              <a:rPr lang="en-US" sz="2600" dirty="0"/>
              <a:t> </a:t>
            </a:r>
            <a:r>
              <a:rPr lang="en-US" sz="2600" dirty="0" err="1"/>
              <a:t>ve</a:t>
            </a:r>
            <a:r>
              <a:rPr lang="en-US" sz="2600" dirty="0"/>
              <a:t> </a:t>
            </a:r>
            <a:r>
              <a:rPr lang="en-US" sz="2600" dirty="0" err="1"/>
              <a:t>yükseköğretim</a:t>
            </a:r>
            <a:r>
              <a:rPr lang="en-US" sz="2600" dirty="0"/>
              <a:t> </a:t>
            </a:r>
            <a:r>
              <a:rPr lang="en-US" sz="2600" dirty="0" err="1"/>
              <a:t>kurumuna</a:t>
            </a:r>
            <a:r>
              <a:rPr lang="en-US" sz="2600" dirty="0"/>
              <a:t> </a:t>
            </a:r>
            <a:r>
              <a:rPr lang="en-US" sz="2600" dirty="0" err="1"/>
              <a:t>bildirilir</a:t>
            </a:r>
            <a:r>
              <a:rPr lang="en-US" sz="2600" dirty="0"/>
              <a:t>.</a:t>
            </a:r>
            <a:endParaRPr lang="tr-TR" sz="2600" dirty="0"/>
          </a:p>
          <a:p>
            <a:pPr marL="0" indent="0" algn="just">
              <a:buNone/>
            </a:pPr>
            <a:r>
              <a:rPr lang="en-US" sz="2600" dirty="0"/>
              <a:t>c) </a:t>
            </a:r>
            <a:r>
              <a:rPr lang="en-US" sz="2600" dirty="0" err="1"/>
              <a:t>Disiplin</a:t>
            </a:r>
            <a:r>
              <a:rPr lang="en-US" sz="2600" dirty="0"/>
              <a:t> </a:t>
            </a:r>
            <a:r>
              <a:rPr lang="en-US" sz="2600" dirty="0" err="1"/>
              <a:t>cezası</a:t>
            </a:r>
            <a:r>
              <a:rPr lang="en-US" sz="2600" dirty="0"/>
              <a:t> </a:t>
            </a:r>
            <a:r>
              <a:rPr lang="en-US" sz="2600" dirty="0" err="1"/>
              <a:t>vermeye</a:t>
            </a:r>
            <a:r>
              <a:rPr lang="en-US" sz="2600" dirty="0"/>
              <a:t> </a:t>
            </a:r>
            <a:r>
              <a:rPr lang="en-US" sz="2600" dirty="0" err="1"/>
              <a:t>yetkili</a:t>
            </a:r>
            <a:r>
              <a:rPr lang="en-US" sz="2600" dirty="0"/>
              <a:t> </a:t>
            </a:r>
            <a:r>
              <a:rPr lang="en-US" sz="2600" dirty="0" err="1"/>
              <a:t>amir</a:t>
            </a:r>
            <a:r>
              <a:rPr lang="en-US" sz="2600" dirty="0"/>
              <a:t> </a:t>
            </a:r>
            <a:r>
              <a:rPr lang="en-US" sz="2600" dirty="0" err="1"/>
              <a:t>veya</a:t>
            </a:r>
            <a:r>
              <a:rPr lang="en-US" sz="2600" dirty="0"/>
              <a:t> </a:t>
            </a:r>
            <a:r>
              <a:rPr lang="en-US" sz="2600" dirty="0" err="1"/>
              <a:t>kurul</a:t>
            </a:r>
            <a:r>
              <a:rPr lang="en-US" sz="2600" dirty="0"/>
              <a:t> </a:t>
            </a:r>
            <a:r>
              <a:rPr lang="en-US" sz="2600" dirty="0" err="1"/>
              <a:t>kararlarında</a:t>
            </a:r>
            <a:r>
              <a:rPr lang="en-US" sz="2600" dirty="0"/>
              <a:t> </a:t>
            </a:r>
            <a:r>
              <a:rPr lang="en-US" sz="2600" dirty="0" err="1"/>
              <a:t>hangi</a:t>
            </a:r>
            <a:r>
              <a:rPr lang="en-US" sz="2600" dirty="0"/>
              <a:t> </a:t>
            </a:r>
            <a:r>
              <a:rPr lang="en-US" sz="2600" dirty="0" err="1"/>
              <a:t>tarihten</a:t>
            </a:r>
            <a:r>
              <a:rPr lang="en-US" sz="2600" dirty="0"/>
              <a:t> </a:t>
            </a:r>
            <a:r>
              <a:rPr lang="en-US" sz="2600" dirty="0" err="1"/>
              <a:t>itibaren</a:t>
            </a:r>
            <a:r>
              <a:rPr lang="en-US" sz="2600" dirty="0"/>
              <a:t> </a:t>
            </a:r>
            <a:r>
              <a:rPr lang="en-US" sz="2600" dirty="0" err="1"/>
              <a:t>uygulanacağı</a:t>
            </a:r>
            <a:r>
              <a:rPr lang="en-US" sz="2600" dirty="0"/>
              <a:t> </a:t>
            </a:r>
            <a:r>
              <a:rPr lang="en-US" sz="2600" dirty="0" err="1"/>
              <a:t>belirtilmediği</a:t>
            </a:r>
            <a:r>
              <a:rPr lang="en-US" sz="2600" dirty="0"/>
              <a:t> </a:t>
            </a:r>
            <a:r>
              <a:rPr lang="en-US" sz="2600" dirty="0" err="1"/>
              <a:t>takdirde</a:t>
            </a:r>
            <a:r>
              <a:rPr lang="en-US" sz="2600" dirty="0"/>
              <a:t>, </a:t>
            </a:r>
            <a:r>
              <a:rPr lang="en-US" sz="2600" dirty="0" err="1"/>
              <a:t>disiplin</a:t>
            </a:r>
            <a:r>
              <a:rPr lang="en-US" sz="2600" dirty="0"/>
              <a:t> </a:t>
            </a:r>
            <a:r>
              <a:rPr lang="en-US" sz="2600" dirty="0" err="1"/>
              <a:t>cezaları</a:t>
            </a:r>
            <a:r>
              <a:rPr lang="en-US" sz="2600" dirty="0"/>
              <a:t> </a:t>
            </a:r>
            <a:r>
              <a:rPr lang="en-US" sz="2600" dirty="0" err="1"/>
              <a:t>verildikleri</a:t>
            </a:r>
            <a:r>
              <a:rPr lang="en-US" sz="2600" dirty="0"/>
              <a:t> </a:t>
            </a:r>
            <a:r>
              <a:rPr lang="en-US" sz="2600" dirty="0" err="1"/>
              <a:t>tarihten</a:t>
            </a:r>
            <a:r>
              <a:rPr lang="en-US" sz="2600" dirty="0"/>
              <a:t> </a:t>
            </a:r>
            <a:r>
              <a:rPr lang="en-US" sz="2600" dirty="0" err="1"/>
              <a:t>itibaren</a:t>
            </a:r>
            <a:r>
              <a:rPr lang="en-US" sz="2600" dirty="0"/>
              <a:t> </a:t>
            </a:r>
            <a:r>
              <a:rPr lang="en-US" sz="2600" dirty="0" err="1"/>
              <a:t>uygulanırlar</a:t>
            </a:r>
            <a:r>
              <a:rPr lang="en-US" sz="2600" dirty="0" smtClean="0"/>
              <a:t>.</a:t>
            </a:r>
            <a:endParaRPr lang="tr-TR" sz="2600" dirty="0" smtClean="0"/>
          </a:p>
          <a:p>
            <a:pPr marL="0" indent="0" algn="just">
              <a:buNone/>
            </a:pPr>
            <a:r>
              <a:rPr lang="tr-TR" sz="2600" dirty="0">
                <a:solidFill>
                  <a:srgbClr val="FF0000"/>
                </a:solidFill>
              </a:rPr>
              <a:t>Üniversitemiz Disiplin cezaları uygulama ilkelerinde</a:t>
            </a:r>
            <a:r>
              <a:rPr lang="tr-TR" sz="2600" dirty="0"/>
              <a:t>; </a:t>
            </a:r>
            <a:endParaRPr lang="tr-TR" sz="2600" dirty="0" smtClean="0"/>
          </a:p>
          <a:p>
            <a:pPr algn="just">
              <a:buFont typeface="Wingdings" panose="05000000000000000000" pitchFamily="2" charset="2"/>
              <a:buChar char="ü"/>
            </a:pPr>
            <a:r>
              <a:rPr lang="tr-TR" sz="2600" dirty="0" smtClean="0"/>
              <a:t>1 </a:t>
            </a:r>
            <a:r>
              <a:rPr lang="tr-TR" sz="2600" dirty="0"/>
              <a:t>haftadan 1 aya kadar uzaklaştırma </a:t>
            </a:r>
            <a:r>
              <a:rPr lang="tr-TR" sz="2600" dirty="0" smtClean="0"/>
              <a:t>cezası, </a:t>
            </a:r>
            <a:r>
              <a:rPr lang="tr-TR" sz="2600" dirty="0"/>
              <a:t>sınav tarihleri göz önünde bulundurularak, ilgili tarihleri kapsamayacak şekilde mevcut dönem veya eğitim öğretim döneminin ilk ayı içerisinde disiplin cezası vermeye yetkili amirin belirleyeceği tarihlerde uygulanır. </a:t>
            </a:r>
          </a:p>
          <a:p>
            <a:pPr algn="just">
              <a:buFont typeface="Wingdings" panose="05000000000000000000" pitchFamily="2" charset="2"/>
              <a:buChar char="ü"/>
            </a:pPr>
            <a:r>
              <a:rPr lang="tr-TR" sz="2600" dirty="0"/>
              <a:t>1 yarıyıl veya 2 yarıyıl </a:t>
            </a:r>
            <a:r>
              <a:rPr lang="tr-TR" sz="2600" dirty="0" smtClean="0"/>
              <a:t>kadar uzaklaştırma cezası, </a:t>
            </a:r>
            <a:r>
              <a:rPr lang="tr-TR" sz="2600" dirty="0"/>
              <a:t>disiplin cezası vermeye yetkili kurulun karar tarihini takip eden ilk yarıyıl itibariyle uygulanır. </a:t>
            </a:r>
            <a:endParaRPr lang="tr-TR" sz="2600" dirty="0" smtClean="0"/>
          </a:p>
          <a:p>
            <a:pPr lvl="0" algn="just">
              <a:buFont typeface="Wingdings" panose="05000000000000000000" pitchFamily="2" charset="2"/>
              <a:buChar char="ü"/>
            </a:pPr>
            <a:r>
              <a:rPr lang="tr-TR" sz="2600" dirty="0"/>
              <a:t>Ceza alan bir öğrencinin ceza süresi ders kayıt tarihlerini kapsıyor ise bu öğrenciye eğitim-öğretim yarıyılının ilk haftasında mazeretli ders kayıt hakkı verilir. Ancak, öğrencinin mevcut cezası ilgili kayıt yapılacak olan yarıyılı kapsıyor ise bu mazeretli ders kayıt hakkı verilmez.</a:t>
            </a:r>
          </a:p>
          <a:p>
            <a:pPr marL="0" indent="0" algn="just">
              <a:buNone/>
            </a:pPr>
            <a:endParaRPr lang="tr-TR" sz="2400" dirty="0" smtClean="0"/>
          </a:p>
          <a:p>
            <a:pPr marL="0" indent="0" algn="just">
              <a:buNone/>
            </a:pPr>
            <a:endParaRPr lang="tr-TR" dirty="0"/>
          </a:p>
          <a:p>
            <a:pPr marL="0" indent="0" algn="just">
              <a:buNone/>
            </a:pPr>
            <a:endParaRPr lang="tr-TR" dirty="0" smtClean="0"/>
          </a:p>
          <a:p>
            <a:pPr marL="0" indent="0" algn="just">
              <a:buNone/>
            </a:pPr>
            <a:endParaRPr lang="tr-TR"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60150"/>
            <a:ext cx="1136073" cy="968303"/>
          </a:xfrm>
          <a:prstGeom prst="rect">
            <a:avLst/>
          </a:prstGeom>
        </p:spPr>
      </p:pic>
    </p:spTree>
    <p:extLst>
      <p:ext uri="{BB962C8B-B14F-4D97-AF65-F5344CB8AC3E}">
        <p14:creationId xmlns:p14="http://schemas.microsoft.com/office/powerpoint/2010/main" val="167075083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39652"/>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5"/>
            <a:ext cx="10515599" cy="5276127"/>
          </a:xfrm>
        </p:spPr>
        <p:txBody>
          <a:bodyPr>
            <a:noAutofit/>
          </a:bodyPr>
          <a:lstStyle/>
          <a:p>
            <a:pPr marL="0" indent="0" algn="just">
              <a:buNone/>
            </a:pPr>
            <a:endParaRPr lang="tr-TR" dirty="0" smtClean="0"/>
          </a:p>
          <a:p>
            <a:pPr marL="0" indent="0" algn="just">
              <a:buNone/>
            </a:pPr>
            <a:r>
              <a:rPr lang="en-US" dirty="0" smtClean="0"/>
              <a:t>ç</a:t>
            </a:r>
            <a:r>
              <a:rPr lang="en-US" dirty="0"/>
              <a:t>) </a:t>
            </a:r>
            <a:r>
              <a:rPr lang="en-US" dirty="0" err="1"/>
              <a:t>Disiplin</a:t>
            </a:r>
            <a:r>
              <a:rPr lang="en-US" dirty="0"/>
              <a:t> </a:t>
            </a:r>
            <a:r>
              <a:rPr lang="en-US" dirty="0" err="1"/>
              <a:t>amirleri</a:t>
            </a:r>
            <a:r>
              <a:rPr lang="en-US" dirty="0"/>
              <a:t> </a:t>
            </a:r>
            <a:r>
              <a:rPr lang="en-US" dirty="0" err="1"/>
              <a:t>ve</a:t>
            </a:r>
            <a:r>
              <a:rPr lang="en-US" dirty="0"/>
              <a:t> </a:t>
            </a:r>
            <a:r>
              <a:rPr lang="en-US" dirty="0" err="1"/>
              <a:t>kurullarınca</a:t>
            </a:r>
            <a:r>
              <a:rPr lang="en-US" dirty="0"/>
              <a:t> </a:t>
            </a:r>
            <a:r>
              <a:rPr lang="en-US" dirty="0" err="1"/>
              <a:t>verilen</a:t>
            </a:r>
            <a:r>
              <a:rPr lang="en-US" dirty="0"/>
              <a:t> </a:t>
            </a:r>
            <a:r>
              <a:rPr lang="en-US" dirty="0" err="1"/>
              <a:t>disiplin</a:t>
            </a:r>
            <a:r>
              <a:rPr lang="en-US" dirty="0"/>
              <a:t> </a:t>
            </a:r>
            <a:r>
              <a:rPr lang="en-US" dirty="0" err="1"/>
              <a:t>cezalarına</a:t>
            </a:r>
            <a:r>
              <a:rPr lang="en-US" dirty="0"/>
              <a:t> </a:t>
            </a:r>
            <a:r>
              <a:rPr lang="en-US" dirty="0" err="1"/>
              <a:t>karşı</a:t>
            </a:r>
            <a:r>
              <a:rPr lang="en-US" dirty="0"/>
              <a:t> on </a:t>
            </a:r>
            <a:r>
              <a:rPr lang="en-US" dirty="0" err="1"/>
              <a:t>beş</a:t>
            </a:r>
            <a:r>
              <a:rPr lang="en-US" dirty="0"/>
              <a:t> </a:t>
            </a:r>
            <a:r>
              <a:rPr lang="en-US" dirty="0" err="1"/>
              <a:t>gün</a:t>
            </a:r>
            <a:r>
              <a:rPr lang="en-US" dirty="0"/>
              <a:t> </a:t>
            </a:r>
            <a:r>
              <a:rPr lang="en-US" dirty="0" err="1"/>
              <a:t>içinde</a:t>
            </a:r>
            <a:r>
              <a:rPr lang="en-US" dirty="0"/>
              <a:t> </a:t>
            </a:r>
            <a:r>
              <a:rPr lang="en-US" dirty="0" err="1"/>
              <a:t>üniversite</a:t>
            </a:r>
            <a:r>
              <a:rPr lang="en-US" dirty="0"/>
              <a:t> </a:t>
            </a:r>
            <a:r>
              <a:rPr lang="en-US" dirty="0" err="1"/>
              <a:t>yönetim</a:t>
            </a:r>
            <a:r>
              <a:rPr lang="en-US" dirty="0"/>
              <a:t> </a:t>
            </a:r>
            <a:r>
              <a:rPr lang="en-US" dirty="0" err="1"/>
              <a:t>kuruluna</a:t>
            </a:r>
            <a:r>
              <a:rPr lang="en-US" dirty="0"/>
              <a:t> </a:t>
            </a:r>
            <a:r>
              <a:rPr lang="en-US" dirty="0" err="1"/>
              <a:t>itiraz</a:t>
            </a:r>
            <a:r>
              <a:rPr lang="en-US" dirty="0"/>
              <a:t> </a:t>
            </a:r>
            <a:r>
              <a:rPr lang="en-US" dirty="0" err="1"/>
              <a:t>edilebilir</a:t>
            </a:r>
            <a:r>
              <a:rPr lang="en-US" dirty="0"/>
              <a:t>. </a:t>
            </a:r>
            <a:r>
              <a:rPr lang="en-US" dirty="0" err="1"/>
              <a:t>Dosya</a:t>
            </a:r>
            <a:r>
              <a:rPr lang="en-US" dirty="0"/>
              <a:t> </a:t>
            </a:r>
            <a:r>
              <a:rPr lang="en-US" dirty="0" err="1"/>
              <a:t>kapsamında</a:t>
            </a:r>
            <a:r>
              <a:rPr lang="en-US" dirty="0"/>
              <a:t>, </a:t>
            </a:r>
            <a:r>
              <a:rPr lang="en-US" dirty="0" err="1"/>
              <a:t>disiplin</a:t>
            </a:r>
            <a:r>
              <a:rPr lang="en-US" dirty="0"/>
              <a:t> </a:t>
            </a:r>
            <a:r>
              <a:rPr lang="en-US" dirty="0" err="1"/>
              <a:t>suçunu</a:t>
            </a:r>
            <a:r>
              <a:rPr lang="en-US" dirty="0"/>
              <a:t> </a:t>
            </a:r>
            <a:r>
              <a:rPr lang="en-US" dirty="0" err="1"/>
              <a:t>oluşturan</a:t>
            </a:r>
            <a:r>
              <a:rPr lang="en-US" dirty="0"/>
              <a:t> </a:t>
            </a:r>
            <a:r>
              <a:rPr lang="en-US" dirty="0" err="1"/>
              <a:t>fiil</a:t>
            </a:r>
            <a:r>
              <a:rPr lang="en-US" dirty="0"/>
              <a:t> </a:t>
            </a:r>
            <a:r>
              <a:rPr lang="en-US" dirty="0" err="1"/>
              <a:t>sebebiyle</a:t>
            </a:r>
            <a:r>
              <a:rPr lang="en-US" dirty="0"/>
              <a:t> </a:t>
            </a:r>
            <a:r>
              <a:rPr lang="en-US" dirty="0" err="1"/>
              <a:t>doğrudan</a:t>
            </a:r>
            <a:r>
              <a:rPr lang="en-US" dirty="0"/>
              <a:t> </a:t>
            </a:r>
            <a:r>
              <a:rPr lang="en-US" dirty="0" err="1"/>
              <a:t>mağdur</a:t>
            </a:r>
            <a:r>
              <a:rPr lang="en-US" dirty="0"/>
              <a:t> </a:t>
            </a:r>
            <a:r>
              <a:rPr lang="en-US" dirty="0" err="1"/>
              <a:t>olan</a:t>
            </a:r>
            <a:r>
              <a:rPr lang="en-US" dirty="0"/>
              <a:t> </a:t>
            </a:r>
            <a:r>
              <a:rPr lang="en-US" dirty="0" err="1"/>
              <a:t>kişi</a:t>
            </a:r>
            <a:r>
              <a:rPr lang="en-US" dirty="0"/>
              <a:t> de </a:t>
            </a:r>
            <a:r>
              <a:rPr lang="en-US" dirty="0" err="1"/>
              <a:t>aynı</a:t>
            </a:r>
            <a:r>
              <a:rPr lang="en-US" dirty="0"/>
              <a:t> </a:t>
            </a:r>
            <a:r>
              <a:rPr lang="en-US" dirty="0" err="1"/>
              <a:t>usulle</a:t>
            </a:r>
            <a:r>
              <a:rPr lang="en-US" dirty="0"/>
              <a:t> </a:t>
            </a:r>
            <a:r>
              <a:rPr lang="en-US" dirty="0" err="1"/>
              <a:t>karara</a:t>
            </a:r>
            <a:r>
              <a:rPr lang="en-US" dirty="0"/>
              <a:t> </a:t>
            </a:r>
            <a:r>
              <a:rPr lang="en-US" dirty="0" err="1"/>
              <a:t>itiraz</a:t>
            </a:r>
            <a:r>
              <a:rPr lang="en-US" dirty="0"/>
              <a:t> </a:t>
            </a:r>
            <a:r>
              <a:rPr lang="en-US" dirty="0" err="1"/>
              <a:t>edebilir</a:t>
            </a:r>
            <a:r>
              <a:rPr lang="en-US" dirty="0"/>
              <a:t>. </a:t>
            </a:r>
            <a:r>
              <a:rPr lang="en-US" dirty="0" err="1"/>
              <a:t>Cezalar</a:t>
            </a:r>
            <a:r>
              <a:rPr lang="en-US" dirty="0"/>
              <a:t> </a:t>
            </a:r>
            <a:r>
              <a:rPr lang="en-US" dirty="0" err="1"/>
              <a:t>öğrencinin</a:t>
            </a:r>
            <a:r>
              <a:rPr lang="en-US" dirty="0"/>
              <a:t> </a:t>
            </a:r>
            <a:r>
              <a:rPr lang="en-US" dirty="0" err="1"/>
              <a:t>dosyasına</a:t>
            </a:r>
            <a:r>
              <a:rPr lang="en-US" dirty="0"/>
              <a:t> </a:t>
            </a:r>
            <a:r>
              <a:rPr lang="en-US" dirty="0" err="1"/>
              <a:t>işlenir</a:t>
            </a:r>
            <a:r>
              <a:rPr lang="en-US" dirty="0"/>
              <a:t>.</a:t>
            </a:r>
            <a:endParaRPr lang="tr-TR" dirty="0"/>
          </a:p>
          <a:p>
            <a:pPr marL="0" indent="0" algn="just">
              <a:buNone/>
            </a:pPr>
            <a:r>
              <a:rPr lang="en-US" dirty="0"/>
              <a:t>d) </a:t>
            </a:r>
            <a:r>
              <a:rPr lang="en-US" dirty="0" err="1"/>
              <a:t>İtiraz</a:t>
            </a:r>
            <a:r>
              <a:rPr lang="en-US" dirty="0"/>
              <a:t> </a:t>
            </a:r>
            <a:r>
              <a:rPr lang="en-US" dirty="0" err="1"/>
              <a:t>halinde</a:t>
            </a:r>
            <a:r>
              <a:rPr lang="en-US" dirty="0"/>
              <a:t>, </a:t>
            </a:r>
            <a:r>
              <a:rPr lang="en-US" dirty="0" err="1"/>
              <a:t>üniversite</a:t>
            </a:r>
            <a:r>
              <a:rPr lang="en-US" dirty="0"/>
              <a:t> </a:t>
            </a:r>
            <a:r>
              <a:rPr lang="en-US" dirty="0" err="1"/>
              <a:t>yönetim</a:t>
            </a:r>
            <a:r>
              <a:rPr lang="en-US" dirty="0"/>
              <a:t> </a:t>
            </a:r>
            <a:r>
              <a:rPr lang="en-US" dirty="0" err="1"/>
              <a:t>kurulu</a:t>
            </a:r>
            <a:r>
              <a:rPr lang="en-US" dirty="0"/>
              <a:t>, on </a:t>
            </a:r>
            <a:r>
              <a:rPr lang="en-US" dirty="0" err="1"/>
              <a:t>beş</a:t>
            </a:r>
            <a:r>
              <a:rPr lang="en-US" dirty="0"/>
              <a:t> </a:t>
            </a:r>
            <a:r>
              <a:rPr lang="en-US" dirty="0" err="1"/>
              <a:t>gün</a:t>
            </a:r>
            <a:r>
              <a:rPr lang="en-US" dirty="0"/>
              <a:t> </a:t>
            </a:r>
            <a:r>
              <a:rPr lang="en-US" dirty="0" err="1"/>
              <a:t>içinde</a:t>
            </a:r>
            <a:r>
              <a:rPr lang="en-US" dirty="0"/>
              <a:t> </a:t>
            </a:r>
            <a:r>
              <a:rPr lang="en-US" dirty="0" err="1"/>
              <a:t>itirazı</a:t>
            </a:r>
            <a:r>
              <a:rPr lang="en-US" dirty="0"/>
              <a:t> </a:t>
            </a:r>
            <a:r>
              <a:rPr lang="en-US" dirty="0" err="1"/>
              <a:t>kabul</a:t>
            </a:r>
            <a:r>
              <a:rPr lang="en-US" dirty="0"/>
              <a:t> </a:t>
            </a:r>
            <a:r>
              <a:rPr lang="en-US" dirty="0" err="1"/>
              <a:t>veya</a:t>
            </a:r>
            <a:r>
              <a:rPr lang="en-US" dirty="0"/>
              <a:t> </a:t>
            </a:r>
            <a:r>
              <a:rPr lang="en-US" dirty="0" err="1"/>
              <a:t>reddeder</a:t>
            </a:r>
            <a:r>
              <a:rPr lang="en-US" dirty="0"/>
              <a:t>. </a:t>
            </a:r>
            <a:r>
              <a:rPr lang="en-US" dirty="0" err="1"/>
              <a:t>İtirazın</a:t>
            </a:r>
            <a:r>
              <a:rPr lang="en-US" dirty="0"/>
              <a:t> </a:t>
            </a:r>
            <a:r>
              <a:rPr lang="en-US" dirty="0" err="1"/>
              <a:t>kabulü</a:t>
            </a:r>
            <a:r>
              <a:rPr lang="en-US" dirty="0"/>
              <a:t> </a:t>
            </a:r>
            <a:r>
              <a:rPr lang="en-US" dirty="0" err="1"/>
              <a:t>halinde</a:t>
            </a:r>
            <a:r>
              <a:rPr lang="en-US" dirty="0"/>
              <a:t> </a:t>
            </a:r>
            <a:r>
              <a:rPr lang="en-US" dirty="0" err="1"/>
              <a:t>yetkili</a:t>
            </a:r>
            <a:r>
              <a:rPr lang="en-US" dirty="0"/>
              <a:t> </a:t>
            </a:r>
            <a:r>
              <a:rPr lang="en-US" dirty="0" err="1"/>
              <a:t>disiplin</a:t>
            </a:r>
            <a:r>
              <a:rPr lang="en-US" dirty="0"/>
              <a:t> </a:t>
            </a:r>
            <a:r>
              <a:rPr lang="en-US" dirty="0" err="1"/>
              <a:t>amiri</a:t>
            </a:r>
            <a:r>
              <a:rPr lang="en-US" dirty="0"/>
              <a:t> </a:t>
            </a:r>
            <a:r>
              <a:rPr lang="en-US" dirty="0" err="1"/>
              <a:t>veya</a:t>
            </a:r>
            <a:r>
              <a:rPr lang="en-US" dirty="0"/>
              <a:t> </a:t>
            </a:r>
            <a:r>
              <a:rPr lang="en-US" dirty="0" err="1"/>
              <a:t>kurulu</a:t>
            </a:r>
            <a:r>
              <a:rPr lang="en-US" dirty="0"/>
              <a:t> </a:t>
            </a:r>
            <a:r>
              <a:rPr lang="en-US" dirty="0" err="1"/>
              <a:t>kabul</a:t>
            </a:r>
            <a:r>
              <a:rPr lang="en-US" dirty="0"/>
              <a:t> </a:t>
            </a:r>
            <a:r>
              <a:rPr lang="en-US" dirty="0" err="1"/>
              <a:t>gerekçesini</a:t>
            </a:r>
            <a:r>
              <a:rPr lang="en-US" dirty="0"/>
              <a:t> </a:t>
            </a:r>
            <a:r>
              <a:rPr lang="en-US" dirty="0" err="1"/>
              <a:t>dikkate</a:t>
            </a:r>
            <a:r>
              <a:rPr lang="en-US" dirty="0"/>
              <a:t> </a:t>
            </a:r>
            <a:r>
              <a:rPr lang="en-US" dirty="0" err="1"/>
              <a:t>alarak</a:t>
            </a:r>
            <a:r>
              <a:rPr lang="en-US" dirty="0"/>
              <a:t> </a:t>
            </a:r>
            <a:r>
              <a:rPr lang="en-US" dirty="0" err="1"/>
              <a:t>otuz</a:t>
            </a:r>
            <a:r>
              <a:rPr lang="en-US" dirty="0"/>
              <a:t> </a:t>
            </a:r>
            <a:r>
              <a:rPr lang="en-US" dirty="0" err="1"/>
              <a:t>gün</a:t>
            </a:r>
            <a:r>
              <a:rPr lang="en-US" dirty="0"/>
              <a:t> </a:t>
            </a:r>
            <a:r>
              <a:rPr lang="en-US" dirty="0" err="1"/>
              <a:t>içinde</a:t>
            </a:r>
            <a:r>
              <a:rPr lang="en-US" dirty="0"/>
              <a:t> </a:t>
            </a:r>
            <a:r>
              <a:rPr lang="en-US" dirty="0" err="1"/>
              <a:t>karar</a:t>
            </a:r>
            <a:r>
              <a:rPr lang="en-US" dirty="0"/>
              <a:t> </a:t>
            </a:r>
            <a:r>
              <a:rPr lang="en-US" dirty="0" err="1"/>
              <a:t>verir</a:t>
            </a:r>
            <a:r>
              <a:rPr lang="en-US" dirty="0"/>
              <a:t>.</a:t>
            </a:r>
            <a:endParaRPr lang="tr-TR" dirty="0"/>
          </a:p>
          <a:p>
            <a:pPr marL="0" indent="0" algn="just">
              <a:buNone/>
            </a:pPr>
            <a:r>
              <a:rPr lang="en-US" dirty="0"/>
              <a:t>e) </a:t>
            </a:r>
            <a:r>
              <a:rPr lang="en-US" dirty="0" err="1"/>
              <a:t>Öğrencilere</a:t>
            </a:r>
            <a:r>
              <a:rPr lang="en-US" dirty="0"/>
              <a:t> </a:t>
            </a:r>
            <a:r>
              <a:rPr lang="en-US" dirty="0" err="1"/>
              <a:t>verilen</a:t>
            </a:r>
            <a:r>
              <a:rPr lang="en-US" dirty="0"/>
              <a:t> </a:t>
            </a:r>
            <a:r>
              <a:rPr lang="en-US" dirty="0" err="1"/>
              <a:t>disiplin</a:t>
            </a:r>
            <a:r>
              <a:rPr lang="en-US" dirty="0"/>
              <a:t> </a:t>
            </a:r>
            <a:r>
              <a:rPr lang="en-US" dirty="0" err="1"/>
              <a:t>cezalarına</a:t>
            </a:r>
            <a:r>
              <a:rPr lang="en-US" dirty="0"/>
              <a:t> </a:t>
            </a:r>
            <a:r>
              <a:rPr lang="en-US" dirty="0" err="1"/>
              <a:t>karşı</a:t>
            </a:r>
            <a:r>
              <a:rPr lang="en-US" dirty="0"/>
              <a:t>, </a:t>
            </a:r>
            <a:r>
              <a:rPr lang="en-US" dirty="0" err="1"/>
              <a:t>itiraz</a:t>
            </a:r>
            <a:r>
              <a:rPr lang="en-US" dirty="0"/>
              <a:t> </a:t>
            </a:r>
            <a:r>
              <a:rPr lang="en-US" dirty="0" err="1"/>
              <a:t>hakkı</a:t>
            </a:r>
            <a:r>
              <a:rPr lang="en-US" dirty="0"/>
              <a:t> </a:t>
            </a:r>
            <a:r>
              <a:rPr lang="en-US" dirty="0" err="1"/>
              <a:t>kullanılmadan</a:t>
            </a:r>
            <a:r>
              <a:rPr lang="en-US" dirty="0"/>
              <a:t> da </a:t>
            </a:r>
            <a:r>
              <a:rPr lang="en-US" dirty="0" err="1"/>
              <a:t>idari</a:t>
            </a:r>
            <a:r>
              <a:rPr lang="en-US" dirty="0"/>
              <a:t> </a:t>
            </a:r>
            <a:r>
              <a:rPr lang="en-US" dirty="0" err="1"/>
              <a:t>yargı</a:t>
            </a:r>
            <a:r>
              <a:rPr lang="en-US" dirty="0"/>
              <a:t> </a:t>
            </a:r>
            <a:r>
              <a:rPr lang="en-US" dirty="0" err="1"/>
              <a:t>yoluna</a:t>
            </a:r>
            <a:r>
              <a:rPr lang="en-US" dirty="0"/>
              <a:t> </a:t>
            </a:r>
            <a:r>
              <a:rPr lang="en-US" dirty="0" err="1"/>
              <a:t>başvurulabilir</a:t>
            </a:r>
            <a:r>
              <a:rPr lang="en-US" dirty="0"/>
              <a:t>.</a:t>
            </a:r>
            <a:endParaRPr lang="tr-TR"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60150"/>
            <a:ext cx="1136073" cy="968303"/>
          </a:xfrm>
          <a:prstGeom prst="rect">
            <a:avLst/>
          </a:prstGeom>
        </p:spPr>
      </p:pic>
    </p:spTree>
    <p:extLst>
      <p:ext uri="{BB962C8B-B14F-4D97-AF65-F5344CB8AC3E}">
        <p14:creationId xmlns:p14="http://schemas.microsoft.com/office/powerpoint/2010/main" val="18057777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39651"/>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i="1" dirty="0"/>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a:bodyPr>
          <a:lstStyle/>
          <a:p>
            <a:pPr marL="0" indent="0">
              <a:buNone/>
            </a:pPr>
            <a:r>
              <a:rPr lang="tr-TR" sz="2500" b="1" dirty="0"/>
              <a:t>	</a:t>
            </a:r>
            <a:endParaRPr lang="tr-TR" sz="2500" b="1" dirty="0" smtClean="0"/>
          </a:p>
          <a:p>
            <a:pPr marL="0" indent="0">
              <a:buNone/>
            </a:pPr>
            <a:endParaRPr lang="tr-TR" sz="2500" b="1" dirty="0"/>
          </a:p>
          <a:p>
            <a:pPr marL="0" indent="0">
              <a:buNone/>
            </a:pPr>
            <a:r>
              <a:rPr lang="tr-TR" sz="2500" b="1" dirty="0" smtClean="0"/>
              <a:t>	</a:t>
            </a:r>
            <a:r>
              <a:rPr lang="en-US" dirty="0" smtClean="0"/>
              <a:t>(</a:t>
            </a:r>
            <a:r>
              <a:rPr lang="en-US" dirty="0"/>
              <a:t>11) </a:t>
            </a:r>
            <a:r>
              <a:rPr lang="en-US" dirty="0" err="1"/>
              <a:t>Özel</a:t>
            </a:r>
            <a:r>
              <a:rPr lang="en-US" dirty="0"/>
              <a:t> </a:t>
            </a:r>
            <a:r>
              <a:rPr lang="en-US" dirty="0" err="1"/>
              <a:t>olarak</a:t>
            </a:r>
            <a:r>
              <a:rPr lang="en-US" dirty="0"/>
              <a:t> </a:t>
            </a:r>
            <a:r>
              <a:rPr lang="en-US" dirty="0" err="1"/>
              <a:t>düzenlenen</a:t>
            </a:r>
            <a:r>
              <a:rPr lang="en-US" dirty="0"/>
              <a:t> </a:t>
            </a:r>
            <a:r>
              <a:rPr lang="en-US" dirty="0" err="1"/>
              <a:t>haller</a:t>
            </a:r>
            <a:r>
              <a:rPr lang="en-US" dirty="0"/>
              <a:t> </a:t>
            </a:r>
            <a:r>
              <a:rPr lang="en-US" dirty="0" err="1"/>
              <a:t>hariç</a:t>
            </a:r>
            <a:r>
              <a:rPr lang="en-US" dirty="0"/>
              <a:t> </a:t>
            </a:r>
            <a:r>
              <a:rPr lang="en-US" dirty="0" err="1"/>
              <a:t>öğrenciye</a:t>
            </a:r>
            <a:r>
              <a:rPr lang="en-US" dirty="0"/>
              <a:t> </a:t>
            </a:r>
            <a:r>
              <a:rPr lang="en-US" dirty="0" err="1"/>
              <a:t>yapılacak</a:t>
            </a:r>
            <a:r>
              <a:rPr lang="en-US" dirty="0"/>
              <a:t> </a:t>
            </a:r>
            <a:r>
              <a:rPr lang="en-US" dirty="0" err="1"/>
              <a:t>tebligatta</a:t>
            </a:r>
            <a:r>
              <a:rPr lang="en-US" dirty="0"/>
              <a:t>, 11/2/1959 </a:t>
            </a:r>
            <a:r>
              <a:rPr lang="en-US" dirty="0" err="1"/>
              <a:t>tarihli</a:t>
            </a:r>
            <a:r>
              <a:rPr lang="en-US" dirty="0"/>
              <a:t> </a:t>
            </a:r>
            <a:r>
              <a:rPr lang="en-US" dirty="0" err="1"/>
              <a:t>ve</a:t>
            </a:r>
            <a:r>
              <a:rPr lang="en-US" dirty="0"/>
              <a:t> 7201 </a:t>
            </a:r>
            <a:r>
              <a:rPr lang="en-US" dirty="0" err="1"/>
              <a:t>sayılı</a:t>
            </a:r>
            <a:r>
              <a:rPr lang="en-US" dirty="0"/>
              <a:t> </a:t>
            </a:r>
            <a:r>
              <a:rPr lang="en-US" dirty="0" err="1"/>
              <a:t>Tebligat</a:t>
            </a:r>
            <a:r>
              <a:rPr lang="en-US" dirty="0"/>
              <a:t> </a:t>
            </a:r>
            <a:r>
              <a:rPr lang="en-US" dirty="0" err="1"/>
              <a:t>Kanunu</a:t>
            </a:r>
            <a:r>
              <a:rPr lang="en-US" dirty="0"/>
              <a:t> </a:t>
            </a:r>
            <a:r>
              <a:rPr lang="en-US" dirty="0" err="1"/>
              <a:t>hükümleri</a:t>
            </a:r>
            <a:r>
              <a:rPr lang="en-US" dirty="0"/>
              <a:t> </a:t>
            </a:r>
            <a:r>
              <a:rPr lang="en-US" dirty="0" err="1"/>
              <a:t>uygulanır</a:t>
            </a:r>
            <a:r>
              <a:rPr lang="en-US" dirty="0"/>
              <a:t>. </a:t>
            </a:r>
            <a:r>
              <a:rPr lang="en-US" dirty="0" err="1"/>
              <a:t>Ancak</a:t>
            </a:r>
            <a:r>
              <a:rPr lang="en-US" dirty="0"/>
              <a:t> </a:t>
            </a:r>
            <a:r>
              <a:rPr lang="en-US" dirty="0" err="1"/>
              <a:t>yükseköğretim</a:t>
            </a:r>
            <a:r>
              <a:rPr lang="en-US" dirty="0"/>
              <a:t> </a:t>
            </a:r>
            <a:r>
              <a:rPr lang="en-US" dirty="0" err="1"/>
              <a:t>kurumuna</a:t>
            </a:r>
            <a:r>
              <a:rPr lang="en-US" dirty="0"/>
              <a:t> </a:t>
            </a:r>
            <a:r>
              <a:rPr lang="en-US" dirty="0" err="1"/>
              <a:t>kaydolurken</a:t>
            </a:r>
            <a:r>
              <a:rPr lang="en-US" dirty="0"/>
              <a:t> </a:t>
            </a:r>
            <a:r>
              <a:rPr lang="en-US" dirty="0" err="1"/>
              <a:t>bildirdiği</a:t>
            </a:r>
            <a:r>
              <a:rPr lang="en-US" dirty="0"/>
              <a:t> </a:t>
            </a:r>
            <a:r>
              <a:rPr lang="en-US" dirty="0" err="1"/>
              <a:t>adresi</a:t>
            </a:r>
            <a:r>
              <a:rPr lang="en-US" dirty="0"/>
              <a:t> </a:t>
            </a:r>
            <a:r>
              <a:rPr lang="en-US" dirty="0" err="1"/>
              <a:t>değiştirdiği</a:t>
            </a:r>
            <a:r>
              <a:rPr lang="en-US" dirty="0"/>
              <a:t> </a:t>
            </a:r>
            <a:r>
              <a:rPr lang="en-US" dirty="0" err="1"/>
              <a:t>halde</a:t>
            </a:r>
            <a:r>
              <a:rPr lang="en-US" dirty="0"/>
              <a:t>, </a:t>
            </a:r>
            <a:r>
              <a:rPr lang="en-US" dirty="0" err="1"/>
              <a:t>bunu</a:t>
            </a:r>
            <a:r>
              <a:rPr lang="en-US" dirty="0"/>
              <a:t> </a:t>
            </a:r>
            <a:r>
              <a:rPr lang="en-US" dirty="0" err="1"/>
              <a:t>mensubu</a:t>
            </a:r>
            <a:r>
              <a:rPr lang="en-US" dirty="0"/>
              <a:t> </a:t>
            </a:r>
            <a:r>
              <a:rPr lang="en-US" dirty="0" err="1"/>
              <a:t>bulunduğu</a:t>
            </a:r>
            <a:r>
              <a:rPr lang="en-US" dirty="0"/>
              <a:t> </a:t>
            </a:r>
            <a:r>
              <a:rPr lang="en-US" dirty="0" err="1"/>
              <a:t>yükseköğretim</a:t>
            </a:r>
            <a:r>
              <a:rPr lang="en-US" dirty="0"/>
              <a:t> </a:t>
            </a:r>
            <a:r>
              <a:rPr lang="en-US" dirty="0" err="1"/>
              <a:t>kurumuna</a:t>
            </a:r>
            <a:r>
              <a:rPr lang="en-US" dirty="0"/>
              <a:t> </a:t>
            </a:r>
            <a:r>
              <a:rPr lang="en-US" dirty="0" err="1"/>
              <a:t>bildirmeyen</a:t>
            </a:r>
            <a:r>
              <a:rPr lang="en-US" dirty="0"/>
              <a:t> </a:t>
            </a:r>
            <a:r>
              <a:rPr lang="en-US" dirty="0" err="1"/>
              <a:t>veya</a:t>
            </a:r>
            <a:r>
              <a:rPr lang="en-US" dirty="0"/>
              <a:t> </a:t>
            </a:r>
            <a:r>
              <a:rPr lang="en-US" dirty="0" err="1"/>
              <a:t>yanlış</a:t>
            </a:r>
            <a:r>
              <a:rPr lang="en-US" dirty="0"/>
              <a:t> </a:t>
            </a:r>
            <a:r>
              <a:rPr lang="en-US" dirty="0" err="1"/>
              <a:t>ya</a:t>
            </a:r>
            <a:r>
              <a:rPr lang="en-US" dirty="0"/>
              <a:t> da </a:t>
            </a:r>
            <a:r>
              <a:rPr lang="en-US" dirty="0" err="1"/>
              <a:t>eksik</a:t>
            </a:r>
            <a:r>
              <a:rPr lang="en-US" dirty="0"/>
              <a:t> </a:t>
            </a:r>
            <a:r>
              <a:rPr lang="en-US" dirty="0" err="1"/>
              <a:t>bildiren</a:t>
            </a:r>
            <a:r>
              <a:rPr lang="en-US" dirty="0"/>
              <a:t> </a:t>
            </a:r>
            <a:r>
              <a:rPr lang="en-US" dirty="0" err="1"/>
              <a:t>öğrenciye</a:t>
            </a:r>
            <a:r>
              <a:rPr lang="en-US" dirty="0"/>
              <a:t>, </a:t>
            </a:r>
            <a:r>
              <a:rPr lang="en-US" dirty="0" err="1"/>
              <a:t>yükseköğretim</a:t>
            </a:r>
            <a:r>
              <a:rPr lang="en-US" dirty="0"/>
              <a:t> </a:t>
            </a:r>
            <a:r>
              <a:rPr lang="en-US" dirty="0" err="1"/>
              <a:t>kurumunda</a:t>
            </a:r>
            <a:r>
              <a:rPr lang="en-US" dirty="0"/>
              <a:t> </a:t>
            </a:r>
            <a:r>
              <a:rPr lang="en-US" dirty="0" err="1"/>
              <a:t>kayıtlı</a:t>
            </a:r>
            <a:r>
              <a:rPr lang="en-US" dirty="0"/>
              <a:t> </a:t>
            </a:r>
            <a:r>
              <a:rPr lang="en-US" dirty="0" err="1"/>
              <a:t>adresine</a:t>
            </a:r>
            <a:r>
              <a:rPr lang="en-US" dirty="0"/>
              <a:t> </a:t>
            </a:r>
            <a:r>
              <a:rPr lang="en-US" dirty="0" err="1"/>
              <a:t>gönderilmiş</a:t>
            </a:r>
            <a:r>
              <a:rPr lang="en-US" dirty="0"/>
              <a:t> </a:t>
            </a:r>
            <a:r>
              <a:rPr lang="en-US" dirty="0" err="1"/>
              <a:t>tebligat</a:t>
            </a:r>
            <a:r>
              <a:rPr lang="en-US" dirty="0"/>
              <a:t>, </a:t>
            </a:r>
            <a:r>
              <a:rPr lang="en-US" dirty="0" err="1"/>
              <a:t>usulüne</a:t>
            </a:r>
            <a:r>
              <a:rPr lang="en-US" dirty="0"/>
              <a:t> </a:t>
            </a:r>
            <a:r>
              <a:rPr lang="en-US" dirty="0" err="1"/>
              <a:t>uygun</a:t>
            </a:r>
            <a:r>
              <a:rPr lang="en-US" dirty="0"/>
              <a:t> </a:t>
            </a:r>
            <a:r>
              <a:rPr lang="en-US" dirty="0" err="1"/>
              <a:t>tebligat</a:t>
            </a:r>
            <a:r>
              <a:rPr lang="en-US" dirty="0"/>
              <a:t> </a:t>
            </a:r>
            <a:r>
              <a:rPr lang="en-US" dirty="0" err="1"/>
              <a:t>sayılır</a:t>
            </a:r>
            <a:r>
              <a:rPr lang="en-US" dirty="0"/>
              <a:t>.</a:t>
            </a:r>
            <a:endParaRPr lang="tr-TR" dirty="0"/>
          </a:p>
        </p:txBody>
      </p:sp>
      <p:pic>
        <p:nvPicPr>
          <p:cNvPr id="8" name="Resim 7">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6" name="image2.png"/>
          <p:cNvPicPr/>
          <p:nvPr/>
        </p:nvPicPr>
        <p:blipFill>
          <a:blip r:embed="rId3" cstate="print"/>
          <a:stretch>
            <a:fillRect/>
          </a:stretch>
        </p:blipFill>
        <p:spPr>
          <a:xfrm>
            <a:off x="10217726" y="260150"/>
            <a:ext cx="1136073" cy="968303"/>
          </a:xfrm>
          <a:prstGeom prst="rect">
            <a:avLst/>
          </a:prstGeom>
        </p:spPr>
      </p:pic>
    </p:spTree>
    <p:extLst>
      <p:ext uri="{BB962C8B-B14F-4D97-AF65-F5344CB8AC3E}">
        <p14:creationId xmlns:p14="http://schemas.microsoft.com/office/powerpoint/2010/main" val="27809724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198839"/>
            <a:ext cx="10515600" cy="96830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i="1" dirty="0"/>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a:bodyPr>
          <a:lstStyle/>
          <a:p>
            <a:pPr marL="0" indent="0" algn="just">
              <a:buNone/>
            </a:pPr>
            <a:r>
              <a:rPr lang="tr-TR" sz="2500" b="1" dirty="0"/>
              <a:t>	</a:t>
            </a:r>
            <a:endParaRPr lang="tr-TR" sz="2500" b="1" dirty="0" smtClean="0"/>
          </a:p>
          <a:p>
            <a:pPr marL="0" indent="0" algn="just">
              <a:buNone/>
            </a:pPr>
            <a:endParaRPr lang="tr-TR" sz="2500" b="1" dirty="0"/>
          </a:p>
          <a:p>
            <a:pPr marL="0" indent="0" algn="just">
              <a:buNone/>
            </a:pPr>
            <a:endParaRPr lang="tr-TR" sz="2500" b="1" dirty="0" smtClean="0"/>
          </a:p>
          <a:p>
            <a:pPr marL="0" indent="0" algn="just">
              <a:buNone/>
            </a:pPr>
            <a:r>
              <a:rPr lang="tr-TR" sz="2500" b="1" dirty="0"/>
              <a:t>	</a:t>
            </a:r>
            <a:r>
              <a:rPr lang="en-US" dirty="0" smtClean="0"/>
              <a:t>(</a:t>
            </a:r>
            <a:r>
              <a:rPr lang="en-US" dirty="0"/>
              <a:t>12) </a:t>
            </a:r>
            <a:r>
              <a:rPr lang="en-US" dirty="0" err="1"/>
              <a:t>Disiplin</a:t>
            </a:r>
            <a:r>
              <a:rPr lang="en-US" dirty="0"/>
              <a:t> </a:t>
            </a:r>
            <a:r>
              <a:rPr lang="en-US" dirty="0" err="1"/>
              <a:t>soruşturmasına</a:t>
            </a:r>
            <a:r>
              <a:rPr lang="en-US" dirty="0"/>
              <a:t> </a:t>
            </a:r>
            <a:r>
              <a:rPr lang="en-US" dirty="0" err="1"/>
              <a:t>ait</a:t>
            </a:r>
            <a:r>
              <a:rPr lang="en-US" dirty="0"/>
              <a:t> </a:t>
            </a:r>
            <a:r>
              <a:rPr lang="en-US" dirty="0" err="1"/>
              <a:t>dosyalar</a:t>
            </a:r>
            <a:r>
              <a:rPr lang="en-US" dirty="0"/>
              <a:t> </a:t>
            </a:r>
            <a:r>
              <a:rPr lang="en-US" dirty="0" err="1"/>
              <a:t>dizi</a:t>
            </a:r>
            <a:r>
              <a:rPr lang="en-US" dirty="0"/>
              <a:t> </a:t>
            </a:r>
            <a:r>
              <a:rPr lang="en-US" dirty="0" err="1"/>
              <a:t>pusulasıyla</a:t>
            </a:r>
            <a:r>
              <a:rPr lang="en-US" dirty="0"/>
              <a:t> </a:t>
            </a:r>
            <a:r>
              <a:rPr lang="en-US" dirty="0" err="1"/>
              <a:t>birlikte</a:t>
            </a:r>
            <a:r>
              <a:rPr lang="en-US" dirty="0"/>
              <a:t> </a:t>
            </a:r>
            <a:r>
              <a:rPr lang="en-US" dirty="0" err="1"/>
              <a:t>teslim</a:t>
            </a:r>
            <a:r>
              <a:rPr lang="en-US" dirty="0"/>
              <a:t> </a:t>
            </a:r>
            <a:r>
              <a:rPr lang="en-US" dirty="0" err="1"/>
              <a:t>edilir</a:t>
            </a:r>
            <a:r>
              <a:rPr lang="en-US" dirty="0"/>
              <a:t> </a:t>
            </a:r>
            <a:r>
              <a:rPr lang="en-US" dirty="0" err="1"/>
              <a:t>ve</a:t>
            </a:r>
            <a:r>
              <a:rPr lang="en-US" dirty="0"/>
              <a:t> </a:t>
            </a:r>
            <a:r>
              <a:rPr lang="en-US" dirty="0" err="1"/>
              <a:t>alınır</a:t>
            </a:r>
            <a:r>
              <a:rPr lang="en-US" dirty="0"/>
              <a:t>. </a:t>
            </a:r>
            <a:r>
              <a:rPr lang="en-US" dirty="0" err="1"/>
              <a:t>Dizi</a:t>
            </a:r>
            <a:r>
              <a:rPr lang="en-US" dirty="0"/>
              <a:t> </a:t>
            </a:r>
            <a:r>
              <a:rPr lang="en-US" dirty="0" err="1"/>
              <a:t>pusulasının</a:t>
            </a:r>
            <a:r>
              <a:rPr lang="en-US" dirty="0"/>
              <a:t> </a:t>
            </a:r>
            <a:r>
              <a:rPr lang="en-US" dirty="0" err="1"/>
              <a:t>altında</a:t>
            </a:r>
            <a:r>
              <a:rPr lang="en-US" dirty="0"/>
              <a:t> </a:t>
            </a:r>
            <a:r>
              <a:rPr lang="en-US" dirty="0" err="1"/>
              <a:t>teslim</a:t>
            </a:r>
            <a:r>
              <a:rPr lang="en-US" dirty="0"/>
              <a:t> </a:t>
            </a:r>
            <a:r>
              <a:rPr lang="en-US" dirty="0" err="1"/>
              <a:t>eden</a:t>
            </a:r>
            <a:r>
              <a:rPr lang="en-US" dirty="0"/>
              <a:t> </a:t>
            </a:r>
            <a:r>
              <a:rPr lang="en-US" dirty="0" err="1"/>
              <a:t>ve</a:t>
            </a:r>
            <a:r>
              <a:rPr lang="en-US" dirty="0"/>
              <a:t> </a:t>
            </a:r>
            <a:r>
              <a:rPr lang="en-US" dirty="0" err="1"/>
              <a:t>alanın</a:t>
            </a:r>
            <a:r>
              <a:rPr lang="en-US" dirty="0"/>
              <a:t> </a:t>
            </a:r>
            <a:r>
              <a:rPr lang="en-US" dirty="0" err="1"/>
              <a:t>imzaları</a:t>
            </a:r>
            <a:r>
              <a:rPr lang="en-US" dirty="0"/>
              <a:t> </a:t>
            </a:r>
            <a:r>
              <a:rPr lang="en-US" dirty="0" err="1"/>
              <a:t>bulunur</a:t>
            </a:r>
            <a:r>
              <a:rPr lang="en-US" dirty="0"/>
              <a:t>.</a:t>
            </a:r>
            <a:endParaRPr lang="tr-TR" dirty="0"/>
          </a:p>
          <a:p>
            <a:pPr marL="0" indent="0">
              <a:buNone/>
            </a:pPr>
            <a:endParaRPr lang="tr-TR" dirty="0"/>
          </a:p>
        </p:txBody>
      </p:sp>
      <p:pic>
        <p:nvPicPr>
          <p:cNvPr id="7" name="Resim 6">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198839"/>
            <a:ext cx="1397001" cy="906993"/>
          </a:xfrm>
          <a:prstGeom prst="rect">
            <a:avLst/>
          </a:prstGeom>
        </p:spPr>
      </p:pic>
      <p:pic>
        <p:nvPicPr>
          <p:cNvPr id="6" name="image2.png"/>
          <p:cNvPicPr/>
          <p:nvPr/>
        </p:nvPicPr>
        <p:blipFill>
          <a:blip r:embed="rId3" cstate="print"/>
          <a:stretch>
            <a:fillRect/>
          </a:stretch>
        </p:blipFill>
        <p:spPr>
          <a:xfrm>
            <a:off x="10217726" y="198839"/>
            <a:ext cx="1136073" cy="968303"/>
          </a:xfrm>
          <a:prstGeom prst="rect">
            <a:avLst/>
          </a:prstGeom>
        </p:spPr>
      </p:pic>
    </p:spTree>
    <p:extLst>
      <p:ext uri="{BB962C8B-B14F-4D97-AF65-F5344CB8AC3E}">
        <p14:creationId xmlns:p14="http://schemas.microsoft.com/office/powerpoint/2010/main" val="378619241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198839"/>
            <a:ext cx="10515600" cy="96830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i="1" dirty="0"/>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fontScale="40000" lnSpcReduction="20000"/>
          </a:bodyPr>
          <a:lstStyle/>
          <a:p>
            <a:r>
              <a:rPr lang="tr-TR" sz="2500" b="1" dirty="0"/>
              <a:t>	</a:t>
            </a:r>
            <a:endParaRPr lang="tr-TR" sz="2500" b="1" dirty="0" smtClean="0"/>
          </a:p>
          <a:p>
            <a:endParaRPr lang="tr-TR" sz="2500" b="1" dirty="0"/>
          </a:p>
          <a:p>
            <a:endParaRPr lang="tr-TR" sz="2500" b="1" dirty="0" smtClean="0"/>
          </a:p>
          <a:p>
            <a:pPr marL="0" indent="0" algn="just">
              <a:buNone/>
            </a:pPr>
            <a:r>
              <a:rPr lang="tr-TR" sz="6700" dirty="0" smtClean="0"/>
              <a:t>    </a:t>
            </a:r>
            <a:r>
              <a:rPr lang="tr-TR" sz="6700" dirty="0" smtClean="0">
                <a:solidFill>
                  <a:srgbClr val="FF0000"/>
                </a:solidFill>
              </a:rPr>
              <a:t>Son </a:t>
            </a:r>
            <a:r>
              <a:rPr lang="tr-TR" sz="6700" dirty="0">
                <a:solidFill>
                  <a:srgbClr val="FF0000"/>
                </a:solidFill>
              </a:rPr>
              <a:t>olarak </a:t>
            </a:r>
            <a:r>
              <a:rPr lang="tr-TR" sz="6700" dirty="0" smtClean="0">
                <a:solidFill>
                  <a:srgbClr val="FF0000"/>
                </a:solidFill>
              </a:rPr>
              <a:t>şunları </a:t>
            </a:r>
            <a:r>
              <a:rPr lang="tr-TR" sz="6700" dirty="0">
                <a:solidFill>
                  <a:srgbClr val="FF0000"/>
                </a:solidFill>
              </a:rPr>
              <a:t>belirtmekte fayda var. </a:t>
            </a:r>
            <a:endParaRPr lang="tr-TR" sz="6700" dirty="0" smtClean="0">
              <a:solidFill>
                <a:srgbClr val="FF0000"/>
              </a:solidFill>
            </a:endParaRPr>
          </a:p>
          <a:p>
            <a:pPr algn="just">
              <a:buFont typeface="Wingdings" panose="05000000000000000000" pitchFamily="2" charset="2"/>
              <a:buChar char="ü"/>
            </a:pPr>
            <a:r>
              <a:rPr lang="tr-TR" sz="6700" dirty="0" smtClean="0"/>
              <a:t>Yürütülen </a:t>
            </a:r>
            <a:r>
              <a:rPr lang="tr-TR" sz="6700" dirty="0"/>
              <a:t>disiplin soruşturmalarında usul hükümlerine uyulmamasından dolayı davaların kaybedilmesine, </a:t>
            </a:r>
            <a:endParaRPr lang="tr-TR" sz="6700" dirty="0" smtClean="0"/>
          </a:p>
          <a:p>
            <a:pPr algn="just">
              <a:buFont typeface="Wingdings" panose="05000000000000000000" pitchFamily="2" charset="2"/>
              <a:buChar char="ü"/>
            </a:pPr>
            <a:r>
              <a:rPr lang="tr-TR" sz="6700" dirty="0"/>
              <a:t>Y</a:t>
            </a:r>
            <a:r>
              <a:rPr lang="tr-TR" sz="6700" dirty="0" smtClean="0"/>
              <a:t>argılanma </a:t>
            </a:r>
            <a:r>
              <a:rPr lang="tr-TR" sz="6700" dirty="0"/>
              <a:t>giderleri ve vekalet ücretleri ödenmesine, </a:t>
            </a:r>
            <a:endParaRPr lang="tr-TR" sz="6700" dirty="0" smtClean="0"/>
          </a:p>
          <a:p>
            <a:pPr algn="just">
              <a:buFont typeface="Wingdings" panose="05000000000000000000" pitchFamily="2" charset="2"/>
              <a:buChar char="ü"/>
            </a:pPr>
            <a:r>
              <a:rPr lang="tr-TR" sz="6700" dirty="0"/>
              <a:t>İ</a:t>
            </a:r>
            <a:r>
              <a:rPr lang="tr-TR" sz="6700" dirty="0" smtClean="0"/>
              <a:t>ptal </a:t>
            </a:r>
            <a:r>
              <a:rPr lang="tr-TR" sz="6700" dirty="0"/>
              <a:t>sonucu ceza alması gereken öğrencilerin ceza </a:t>
            </a:r>
            <a:r>
              <a:rPr lang="tr-TR" sz="6700" dirty="0" smtClean="0"/>
              <a:t>almamasına,</a:t>
            </a:r>
          </a:p>
          <a:p>
            <a:pPr algn="just">
              <a:buFont typeface="Wingdings" panose="05000000000000000000" pitchFamily="2" charset="2"/>
              <a:buChar char="ü"/>
            </a:pPr>
            <a:r>
              <a:rPr lang="tr-TR" sz="6700" dirty="0" smtClean="0"/>
              <a:t>Kurumun </a:t>
            </a:r>
            <a:r>
              <a:rPr lang="tr-TR" sz="6700" dirty="0"/>
              <a:t>zarara uğramasına sebebiyet </a:t>
            </a:r>
            <a:r>
              <a:rPr lang="tr-TR" sz="6700" dirty="0" smtClean="0"/>
              <a:t>verebileceğinden,</a:t>
            </a:r>
          </a:p>
          <a:p>
            <a:pPr marL="0" indent="0" algn="just">
              <a:buNone/>
            </a:pPr>
            <a:r>
              <a:rPr lang="tr-TR" sz="6700" dirty="0" smtClean="0"/>
              <a:t> 	disiplin </a:t>
            </a:r>
            <a:r>
              <a:rPr lang="tr-TR" sz="6700" dirty="0"/>
              <a:t>soruşturmalarında 2547 Sayılı Yükseköğretim Kanununun 54 üncü Maddesinin hükümlerinin titizlikle uygulanması gerekmektedir. </a:t>
            </a:r>
          </a:p>
          <a:p>
            <a:pPr marL="0" indent="0">
              <a:buNone/>
            </a:pPr>
            <a:endParaRPr lang="tr-TR" dirty="0"/>
          </a:p>
          <a:p>
            <a:pPr marL="0" indent="0" algn="just">
              <a:buNone/>
            </a:pPr>
            <a:endParaRPr lang="tr-TR" sz="2500" b="1" dirty="0" smtClean="0"/>
          </a:p>
          <a:p>
            <a:pPr marL="0" indent="0" algn="just">
              <a:buNone/>
            </a:pPr>
            <a:endParaRPr lang="tr-TR" sz="2500" b="1" dirty="0"/>
          </a:p>
          <a:p>
            <a:pPr marL="0" indent="0" algn="just">
              <a:buNone/>
            </a:pPr>
            <a:endParaRPr lang="tr-TR" sz="2500" b="1" dirty="0" smtClean="0"/>
          </a:p>
          <a:p>
            <a:pPr marL="0" indent="0" algn="just">
              <a:buNone/>
            </a:pPr>
            <a:r>
              <a:rPr lang="tr-TR" sz="2500" b="1" dirty="0"/>
              <a:t>	</a:t>
            </a:r>
            <a:endParaRPr lang="tr-TR" dirty="0"/>
          </a:p>
        </p:txBody>
      </p:sp>
      <p:pic>
        <p:nvPicPr>
          <p:cNvPr id="7" name="Resim 6">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198839"/>
            <a:ext cx="1491434" cy="968303"/>
          </a:xfrm>
          <a:prstGeom prst="rect">
            <a:avLst/>
          </a:prstGeom>
        </p:spPr>
      </p:pic>
      <p:pic>
        <p:nvPicPr>
          <p:cNvPr id="6" name="image2.png"/>
          <p:cNvPicPr/>
          <p:nvPr/>
        </p:nvPicPr>
        <p:blipFill>
          <a:blip r:embed="rId3" cstate="print"/>
          <a:stretch>
            <a:fillRect/>
          </a:stretch>
        </p:blipFill>
        <p:spPr>
          <a:xfrm>
            <a:off x="10217726" y="198839"/>
            <a:ext cx="1136073" cy="968303"/>
          </a:xfrm>
          <a:prstGeom prst="rect">
            <a:avLst/>
          </a:prstGeom>
        </p:spPr>
      </p:pic>
    </p:spTree>
    <p:extLst>
      <p:ext uri="{BB962C8B-B14F-4D97-AF65-F5344CB8AC3E}">
        <p14:creationId xmlns:p14="http://schemas.microsoft.com/office/powerpoint/2010/main" val="331762263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304800"/>
            <a:ext cx="10515599" cy="6151418"/>
          </a:xfrm>
        </p:spPr>
        <p:txBody>
          <a:bodyPr anchor="ctr">
            <a:normAutofit/>
          </a:bodyPr>
          <a:lstStyle/>
          <a:p>
            <a:pPr indent="358775" algn="ctr" defTabSz="457207" fontAlgn="auto">
              <a:spcAft>
                <a:spcPts val="0"/>
              </a:spcAft>
              <a:buClr>
                <a:schemeClr val="bg2">
                  <a:lumMod val="40000"/>
                  <a:lumOff val="60000"/>
                </a:schemeClr>
              </a:buClr>
              <a:buFont typeface="Wingdings 3" charset="2"/>
              <a:buNone/>
              <a:defRPr/>
            </a:pPr>
            <a:r>
              <a:rPr lang="tr-TR" sz="5000" dirty="0"/>
              <a:t>	</a:t>
            </a:r>
            <a:r>
              <a:rPr lang="tr-TR" sz="8000" dirty="0"/>
              <a:t>TEŞEKKÜRLER</a:t>
            </a:r>
          </a:p>
        </p:txBody>
      </p:sp>
    </p:spTree>
    <p:extLst>
      <p:ext uri="{BB962C8B-B14F-4D97-AF65-F5344CB8AC3E}">
        <p14:creationId xmlns:p14="http://schemas.microsoft.com/office/powerpoint/2010/main" val="428582006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45960"/>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i="1" dirty="0"/>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454726"/>
            <a:ext cx="10515599" cy="5001491"/>
          </a:xfrm>
        </p:spPr>
        <p:txBody>
          <a:bodyPr>
            <a:normAutofit/>
          </a:bodyPr>
          <a:lstStyle/>
          <a:p>
            <a:pPr marL="0" indent="0" algn="just">
              <a:buNone/>
            </a:pPr>
            <a:r>
              <a:rPr lang="tr-TR" sz="2500" b="1" dirty="0"/>
              <a:t>	</a:t>
            </a:r>
            <a:endParaRPr lang="tr-TR" dirty="0"/>
          </a:p>
        </p:txBody>
      </p:sp>
      <p:sp>
        <p:nvSpPr>
          <p:cNvPr id="7" name="Metin Yer Tutucusu 7">
            <a:extLst>
              <a:ext uri="{FF2B5EF4-FFF2-40B4-BE49-F238E27FC236}">
                <a16:creationId xmlns:a16="http://schemas.microsoft.com/office/drawing/2014/main" id="{72F7A664-4983-4611-A3E8-C389C5EC8A73}"/>
              </a:ext>
            </a:extLst>
          </p:cNvPr>
          <p:cNvSpPr txBox="1">
            <a:spLocks/>
          </p:cNvSpPr>
          <p:nvPr/>
        </p:nvSpPr>
        <p:spPr>
          <a:xfrm>
            <a:off x="831850" y="1551709"/>
            <a:ext cx="10515600" cy="453794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buNone/>
            </a:pPr>
            <a:endParaRPr lang="tr-TR" sz="3200" b="1" dirty="0" smtClean="0">
              <a:solidFill>
                <a:srgbClr val="FF0000"/>
              </a:solidFill>
            </a:endParaRPr>
          </a:p>
          <a:p>
            <a:pPr marL="0" lvl="0" indent="0" algn="just">
              <a:buNone/>
            </a:pPr>
            <a:r>
              <a:rPr lang="tr-TR" sz="3200" b="1" dirty="0" smtClean="0">
                <a:solidFill>
                  <a:srgbClr val="FF0000"/>
                </a:solidFill>
              </a:rPr>
              <a:t>ÖNEMLİ </a:t>
            </a:r>
            <a:r>
              <a:rPr lang="tr-TR" sz="3200" b="1" dirty="0">
                <a:solidFill>
                  <a:srgbClr val="FF0000"/>
                </a:solidFill>
              </a:rPr>
              <a:t>NOT</a:t>
            </a:r>
            <a:r>
              <a:rPr lang="tr-TR" sz="3200" b="1" dirty="0" smtClean="0">
                <a:solidFill>
                  <a:srgbClr val="FF0000"/>
                </a:solidFill>
              </a:rPr>
              <a:t>:</a:t>
            </a:r>
            <a:r>
              <a:rPr lang="tr-TR" sz="3200" b="1" dirty="0" smtClean="0"/>
              <a:t>	</a:t>
            </a:r>
          </a:p>
          <a:p>
            <a:pPr marL="0" lvl="0" indent="0" algn="just">
              <a:buNone/>
            </a:pPr>
            <a:r>
              <a:rPr lang="tr-TR" dirty="0" smtClean="0"/>
              <a:t>Disiplin </a:t>
            </a:r>
            <a:r>
              <a:rPr lang="tr-TR" dirty="0"/>
              <a:t>cezası verilirken, aynı zamanda Anayasal bir ilke olan “ölçülülük” ilkesi dikkate alınmalı; disiplin cezası, fiilin ağırlığı ile orantılı olmalıdır. Nitekim Danıştay’a göre; “takdir edilen disiplin cezası ile ilgilinin eylemi arasında adil bir denge bulunması ilkesi disiplin hukukunun temel ilkelerindendir. Bu denge kurulurken, olayın oluş biçimi, ilgilinin suç kastının bulunup bulunmadığı, irade dışı etkenlerin eylemin meydana gelmesine etkisi gibi hususların göz önünde bulundurulması gerekmektedir.”</a:t>
            </a:r>
          </a:p>
          <a:p>
            <a:pPr marL="0" indent="0" algn="just">
              <a:buNone/>
            </a:pPr>
            <a:r>
              <a:rPr lang="tr-TR" dirty="0"/>
              <a:t>	</a:t>
            </a:r>
            <a:endParaRPr lang="tr-TR" sz="2500" dirty="0"/>
          </a:p>
        </p:txBody>
      </p:sp>
      <p:pic>
        <p:nvPicPr>
          <p:cNvPr id="6" name="Resim 5">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0"/>
            <a:ext cx="1397001" cy="906993"/>
          </a:xfrm>
          <a:prstGeom prst="rect">
            <a:avLst/>
          </a:prstGeom>
        </p:spPr>
      </p:pic>
      <p:pic>
        <p:nvPicPr>
          <p:cNvPr id="8" name="image2.png"/>
          <p:cNvPicPr/>
          <p:nvPr/>
        </p:nvPicPr>
        <p:blipFill>
          <a:blip r:embed="rId3" cstate="print"/>
          <a:stretch>
            <a:fillRect/>
          </a:stretch>
        </p:blipFill>
        <p:spPr>
          <a:xfrm>
            <a:off x="10211377" y="229494"/>
            <a:ext cx="1136073" cy="968303"/>
          </a:xfrm>
          <a:prstGeom prst="rect">
            <a:avLst/>
          </a:prstGeom>
        </p:spPr>
      </p:pic>
    </p:spTree>
    <p:extLst>
      <p:ext uri="{BB962C8B-B14F-4D97-AF65-F5344CB8AC3E}">
        <p14:creationId xmlns:p14="http://schemas.microsoft.com/office/powerpoint/2010/main" val="278146277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76616"/>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i="1" dirty="0"/>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454726"/>
            <a:ext cx="10515599" cy="5001491"/>
          </a:xfrm>
        </p:spPr>
        <p:txBody>
          <a:bodyPr>
            <a:normAutofit/>
          </a:bodyPr>
          <a:lstStyle/>
          <a:p>
            <a:pPr marL="0" indent="0" algn="just">
              <a:buNone/>
            </a:pPr>
            <a:r>
              <a:rPr lang="tr-TR" sz="2500" b="1" dirty="0"/>
              <a:t>	</a:t>
            </a:r>
            <a:endParaRPr lang="tr-TR" dirty="0"/>
          </a:p>
        </p:txBody>
      </p:sp>
      <p:sp>
        <p:nvSpPr>
          <p:cNvPr id="7" name="Metin Yer Tutucusu 7">
            <a:extLst>
              <a:ext uri="{FF2B5EF4-FFF2-40B4-BE49-F238E27FC236}">
                <a16:creationId xmlns:a16="http://schemas.microsoft.com/office/drawing/2014/main" id="{72F7A664-4983-4611-A3E8-C389C5EC8A73}"/>
              </a:ext>
            </a:extLst>
          </p:cNvPr>
          <p:cNvSpPr txBox="1">
            <a:spLocks/>
          </p:cNvSpPr>
          <p:nvPr/>
        </p:nvSpPr>
        <p:spPr>
          <a:xfrm>
            <a:off x="831850" y="1551709"/>
            <a:ext cx="10515600" cy="453794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tr-TR" b="1" dirty="0"/>
              <a:t>MADDE 54 (</a:t>
            </a:r>
            <a:r>
              <a:rPr lang="tr-TR" b="1" dirty="0" smtClean="0"/>
              <a:t>1)</a:t>
            </a:r>
            <a:r>
              <a:rPr lang="tr-TR" b="1" u="sng" dirty="0"/>
              <a:t> </a:t>
            </a:r>
            <a:r>
              <a:rPr lang="tr-TR" b="1" dirty="0" smtClean="0"/>
              <a:t>Disiplin </a:t>
            </a:r>
            <a:r>
              <a:rPr lang="tr-TR" b="1" dirty="0"/>
              <a:t>cezaları ve disiplin cezalarını gerektiren disiplin suçları: </a:t>
            </a:r>
          </a:p>
          <a:p>
            <a:pPr marL="0" indent="0" algn="just">
              <a:buNone/>
            </a:pPr>
            <a:r>
              <a:rPr lang="tr-TR" b="1" dirty="0" smtClean="0"/>
              <a:t>	(</a:t>
            </a:r>
            <a:r>
              <a:rPr lang="tr-TR" b="1" dirty="0"/>
              <a:t>a) </a:t>
            </a:r>
            <a:r>
              <a:rPr lang="tr-TR" b="1" dirty="0" smtClean="0"/>
              <a:t>Kınama: </a:t>
            </a:r>
            <a:r>
              <a:rPr lang="en-US" dirty="0" err="1"/>
              <a:t>Öğrenciye</a:t>
            </a:r>
            <a:r>
              <a:rPr lang="en-US" dirty="0"/>
              <a:t> </a:t>
            </a:r>
            <a:r>
              <a:rPr lang="en-US" dirty="0" err="1"/>
              <a:t>öğrencilikle</a:t>
            </a:r>
            <a:r>
              <a:rPr lang="en-US" dirty="0"/>
              <a:t> </a:t>
            </a:r>
            <a:r>
              <a:rPr lang="en-US" dirty="0" err="1"/>
              <a:t>ilgili</a:t>
            </a:r>
            <a:r>
              <a:rPr lang="en-US" dirty="0"/>
              <a:t> </a:t>
            </a:r>
            <a:r>
              <a:rPr lang="en-US" dirty="0" err="1"/>
              <a:t>kusurlu</a:t>
            </a:r>
            <a:r>
              <a:rPr lang="en-US" dirty="0"/>
              <a:t> </a:t>
            </a:r>
            <a:r>
              <a:rPr lang="en-US" dirty="0" err="1"/>
              <a:t>davranışlarından</a:t>
            </a:r>
            <a:r>
              <a:rPr lang="en-US" dirty="0"/>
              <a:t> </a:t>
            </a:r>
            <a:r>
              <a:rPr lang="en-US" dirty="0" err="1"/>
              <a:t>dolayı</a:t>
            </a:r>
            <a:r>
              <a:rPr lang="en-US" dirty="0"/>
              <a:t> </a:t>
            </a:r>
            <a:r>
              <a:rPr lang="en-US" dirty="0" err="1"/>
              <a:t>kınandığının</a:t>
            </a:r>
            <a:r>
              <a:rPr lang="en-US" dirty="0"/>
              <a:t> </a:t>
            </a:r>
            <a:r>
              <a:rPr lang="en-US" dirty="0" err="1"/>
              <a:t>yazılı</a:t>
            </a:r>
            <a:r>
              <a:rPr lang="en-US" dirty="0"/>
              <a:t> </a:t>
            </a:r>
            <a:r>
              <a:rPr lang="en-US" dirty="0" err="1"/>
              <a:t>olarak</a:t>
            </a:r>
            <a:r>
              <a:rPr lang="en-US" dirty="0"/>
              <a:t> </a:t>
            </a:r>
            <a:r>
              <a:rPr lang="en-US" dirty="0" err="1"/>
              <a:t>bildirilmesidir</a:t>
            </a:r>
            <a:r>
              <a:rPr lang="en-US" dirty="0"/>
              <a:t>. </a:t>
            </a:r>
            <a:r>
              <a:rPr lang="en-US" dirty="0" err="1"/>
              <a:t>Kınama</a:t>
            </a:r>
            <a:r>
              <a:rPr lang="en-US" dirty="0"/>
              <a:t> </a:t>
            </a:r>
            <a:r>
              <a:rPr lang="en-US" dirty="0" err="1"/>
              <a:t>cezasını</a:t>
            </a:r>
            <a:r>
              <a:rPr lang="en-US" dirty="0"/>
              <a:t> </a:t>
            </a:r>
            <a:r>
              <a:rPr lang="en-US" dirty="0" err="1"/>
              <a:t>gerektiren</a:t>
            </a:r>
            <a:r>
              <a:rPr lang="en-US" dirty="0"/>
              <a:t> </a:t>
            </a:r>
            <a:r>
              <a:rPr lang="en-US" dirty="0" err="1"/>
              <a:t>eylemler</a:t>
            </a:r>
            <a:r>
              <a:rPr lang="en-US" dirty="0"/>
              <a:t> </a:t>
            </a:r>
            <a:r>
              <a:rPr lang="en-US" dirty="0" err="1"/>
              <a:t>şunlardır</a:t>
            </a:r>
            <a:r>
              <a:rPr lang="en-US" dirty="0"/>
              <a:t>:</a:t>
            </a:r>
            <a:endParaRPr lang="tr-TR" dirty="0"/>
          </a:p>
          <a:p>
            <a:pPr marL="0" indent="0" algn="just">
              <a:buNone/>
            </a:pPr>
            <a:r>
              <a:rPr lang="en-US" dirty="0"/>
              <a:t>1) </a:t>
            </a:r>
            <a:r>
              <a:rPr lang="en-US" dirty="0" err="1"/>
              <a:t>Yükseköğretim</a:t>
            </a:r>
            <a:r>
              <a:rPr lang="en-US" dirty="0"/>
              <a:t> </a:t>
            </a:r>
            <a:r>
              <a:rPr lang="en-US" dirty="0" err="1"/>
              <a:t>kurumu</a:t>
            </a:r>
            <a:r>
              <a:rPr lang="en-US" dirty="0"/>
              <a:t> </a:t>
            </a:r>
            <a:r>
              <a:rPr lang="en-US" dirty="0" err="1"/>
              <a:t>yetkililerince</a:t>
            </a:r>
            <a:r>
              <a:rPr lang="en-US" dirty="0"/>
              <a:t> </a:t>
            </a:r>
            <a:r>
              <a:rPr lang="en-US" dirty="0" err="1"/>
              <a:t>istenilen</a:t>
            </a:r>
            <a:r>
              <a:rPr lang="en-US" dirty="0"/>
              <a:t> </a:t>
            </a:r>
            <a:r>
              <a:rPr lang="en-US" dirty="0" err="1"/>
              <a:t>bilgileri</a:t>
            </a:r>
            <a:r>
              <a:rPr lang="en-US" dirty="0"/>
              <a:t> </a:t>
            </a:r>
            <a:r>
              <a:rPr lang="en-US" dirty="0" err="1"/>
              <a:t>yanıltmak</a:t>
            </a:r>
            <a:r>
              <a:rPr lang="en-US" dirty="0"/>
              <a:t> </a:t>
            </a:r>
            <a:r>
              <a:rPr lang="en-US" dirty="0" err="1"/>
              <a:t>amacıyla</a:t>
            </a:r>
            <a:r>
              <a:rPr lang="en-US" dirty="0"/>
              <a:t> </a:t>
            </a:r>
            <a:r>
              <a:rPr lang="en-US" dirty="0" err="1"/>
              <a:t>eksik</a:t>
            </a:r>
            <a:r>
              <a:rPr lang="en-US" dirty="0"/>
              <a:t> </a:t>
            </a:r>
            <a:r>
              <a:rPr lang="en-US" dirty="0" err="1"/>
              <a:t>veya</a:t>
            </a:r>
            <a:r>
              <a:rPr lang="en-US" dirty="0"/>
              <a:t> </a:t>
            </a:r>
            <a:r>
              <a:rPr lang="en-US" dirty="0" err="1"/>
              <a:t>yanlış</a:t>
            </a:r>
            <a:r>
              <a:rPr lang="en-US" dirty="0"/>
              <a:t> </a:t>
            </a:r>
            <a:r>
              <a:rPr lang="en-US" dirty="0" err="1"/>
              <a:t>bildirmek</a:t>
            </a:r>
            <a:r>
              <a:rPr lang="en-US" dirty="0"/>
              <a:t>,</a:t>
            </a:r>
            <a:endParaRPr lang="tr-TR" dirty="0"/>
          </a:p>
          <a:p>
            <a:pPr marL="0" indent="0" algn="just">
              <a:buNone/>
            </a:pPr>
            <a:r>
              <a:rPr lang="en-US" dirty="0"/>
              <a:t>2) </a:t>
            </a:r>
            <a:r>
              <a:rPr lang="en-US" dirty="0" err="1"/>
              <a:t>Ders</a:t>
            </a:r>
            <a:r>
              <a:rPr lang="en-US" dirty="0"/>
              <a:t>, </a:t>
            </a:r>
            <a:r>
              <a:rPr lang="en-US" dirty="0" err="1"/>
              <a:t>seminer</a:t>
            </a:r>
            <a:r>
              <a:rPr lang="en-US" dirty="0"/>
              <a:t>, </a:t>
            </a:r>
            <a:r>
              <a:rPr lang="en-US" dirty="0" err="1"/>
              <a:t>sınav</a:t>
            </a:r>
            <a:r>
              <a:rPr lang="en-US" dirty="0"/>
              <a:t>, </a:t>
            </a:r>
            <a:r>
              <a:rPr lang="en-US" dirty="0" err="1"/>
              <a:t>uygulama</a:t>
            </a:r>
            <a:r>
              <a:rPr lang="en-US" dirty="0"/>
              <a:t>, </a:t>
            </a:r>
            <a:r>
              <a:rPr lang="en-US" dirty="0" err="1"/>
              <a:t>laboratuvar</a:t>
            </a:r>
            <a:r>
              <a:rPr lang="en-US" dirty="0"/>
              <a:t>, </a:t>
            </a:r>
            <a:r>
              <a:rPr lang="en-US" dirty="0" err="1"/>
              <a:t>atölye</a:t>
            </a:r>
            <a:r>
              <a:rPr lang="en-US" dirty="0"/>
              <a:t> </a:t>
            </a:r>
            <a:r>
              <a:rPr lang="en-US" dirty="0" err="1"/>
              <a:t>çalışması</a:t>
            </a:r>
            <a:r>
              <a:rPr lang="en-US" dirty="0"/>
              <a:t>, </a:t>
            </a:r>
            <a:r>
              <a:rPr lang="en-US" dirty="0" err="1"/>
              <a:t>bilimsel</a:t>
            </a:r>
            <a:r>
              <a:rPr lang="en-US" dirty="0"/>
              <a:t> </a:t>
            </a:r>
            <a:r>
              <a:rPr lang="en-US" dirty="0" err="1"/>
              <a:t>toplantı</a:t>
            </a:r>
            <a:r>
              <a:rPr lang="en-US" dirty="0"/>
              <a:t> </a:t>
            </a:r>
            <a:r>
              <a:rPr lang="en-US" dirty="0" err="1"/>
              <a:t>ve</a:t>
            </a:r>
            <a:r>
              <a:rPr lang="en-US" dirty="0"/>
              <a:t> </a:t>
            </a:r>
            <a:r>
              <a:rPr lang="en-US" dirty="0" err="1"/>
              <a:t>konferans</a:t>
            </a:r>
            <a:r>
              <a:rPr lang="en-US" dirty="0"/>
              <a:t> </a:t>
            </a:r>
            <a:r>
              <a:rPr lang="en-US" dirty="0" err="1"/>
              <a:t>gibi</a:t>
            </a:r>
            <a:r>
              <a:rPr lang="en-US" dirty="0"/>
              <a:t> </a:t>
            </a:r>
            <a:r>
              <a:rPr lang="en-US" dirty="0" err="1"/>
              <a:t>çalışmaların</a:t>
            </a:r>
            <a:r>
              <a:rPr lang="en-US" dirty="0"/>
              <a:t> </a:t>
            </a:r>
            <a:r>
              <a:rPr lang="en-US" dirty="0" err="1"/>
              <a:t>düzenini</a:t>
            </a:r>
            <a:r>
              <a:rPr lang="en-US" dirty="0"/>
              <a:t> </a:t>
            </a:r>
            <a:r>
              <a:rPr lang="en-US" dirty="0" err="1"/>
              <a:t>bozmak</a:t>
            </a:r>
            <a:r>
              <a:rPr lang="en-US" dirty="0"/>
              <a:t>,</a:t>
            </a:r>
            <a:endParaRPr lang="tr-TR" dirty="0"/>
          </a:p>
          <a:p>
            <a:pPr marL="0" indent="0" algn="just">
              <a:buNone/>
            </a:pPr>
            <a:r>
              <a:rPr lang="tr-TR" dirty="0" smtClean="0"/>
              <a:t>	</a:t>
            </a:r>
            <a:endParaRPr lang="tr-TR" sz="2500" dirty="0"/>
          </a:p>
        </p:txBody>
      </p:sp>
      <p:pic>
        <p:nvPicPr>
          <p:cNvPr id="6" name="Resim 5">
            <a:extLst>
              <a:ext uri="{FF2B5EF4-FFF2-40B4-BE49-F238E27FC236}">
                <a16:creationId xmlns:a16="http://schemas.microsoft.com/office/drawing/2014/main" id="{E94F09F2-98EF-42CE-8F3F-D4583E9C2C93}"/>
              </a:ext>
            </a:extLst>
          </p:cNvPr>
          <p:cNvPicPr>
            <a:picLocks noChangeAspect="1"/>
          </p:cNvPicPr>
          <p:nvPr/>
        </p:nvPicPr>
        <p:blipFill>
          <a:blip r:embed="rId2"/>
          <a:stretch>
            <a:fillRect/>
          </a:stretch>
        </p:blipFill>
        <p:spPr>
          <a:xfrm>
            <a:off x="838199" y="260151"/>
            <a:ext cx="1346201" cy="933092"/>
          </a:xfrm>
          <a:prstGeom prst="rect">
            <a:avLst/>
          </a:prstGeom>
        </p:spPr>
      </p:pic>
      <p:pic>
        <p:nvPicPr>
          <p:cNvPr id="8" name="image2.png"/>
          <p:cNvPicPr/>
          <p:nvPr/>
        </p:nvPicPr>
        <p:blipFill>
          <a:blip r:embed="rId3" cstate="print"/>
          <a:stretch>
            <a:fillRect/>
          </a:stretch>
        </p:blipFill>
        <p:spPr>
          <a:xfrm>
            <a:off x="10217727" y="260150"/>
            <a:ext cx="1136073" cy="968303"/>
          </a:xfrm>
          <a:prstGeom prst="rect">
            <a:avLst/>
          </a:prstGeom>
        </p:spPr>
      </p:pic>
    </p:spTree>
    <p:extLst>
      <p:ext uri="{BB962C8B-B14F-4D97-AF65-F5344CB8AC3E}">
        <p14:creationId xmlns:p14="http://schemas.microsoft.com/office/powerpoint/2010/main" val="81929156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68302"/>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454726"/>
            <a:ext cx="10515599" cy="5001491"/>
          </a:xfrm>
        </p:spPr>
        <p:txBody>
          <a:bodyPr>
            <a:normAutofit/>
          </a:bodyPr>
          <a:lstStyle/>
          <a:p>
            <a:pPr marL="0" indent="0" algn="just">
              <a:buNone/>
            </a:pPr>
            <a:endParaRPr lang="tr-TR" dirty="0" smtClean="0"/>
          </a:p>
          <a:p>
            <a:pPr marL="0" indent="0" algn="just">
              <a:buNone/>
            </a:pPr>
            <a:r>
              <a:rPr lang="en-US" dirty="0" smtClean="0"/>
              <a:t>3</a:t>
            </a:r>
            <a:r>
              <a:rPr lang="en-US" dirty="0"/>
              <a:t>) </a:t>
            </a:r>
            <a:r>
              <a:rPr lang="tr-TR" dirty="0"/>
              <a:t>(İptal alt bent: Anayasa Mahkemesinin 22/2/2024 tarihli ve E: 2023/78, K: 2024/55 sayılı Kararı ile)</a:t>
            </a:r>
          </a:p>
          <a:p>
            <a:pPr marL="0" indent="0" algn="just">
              <a:buNone/>
            </a:pPr>
            <a:r>
              <a:rPr lang="en-US" dirty="0" smtClean="0"/>
              <a:t>4</a:t>
            </a:r>
            <a:r>
              <a:rPr lang="en-US" dirty="0"/>
              <a:t>) </a:t>
            </a:r>
            <a:r>
              <a:rPr lang="en-US" dirty="0" err="1"/>
              <a:t>Yükseköğretim</a:t>
            </a:r>
            <a:r>
              <a:rPr lang="en-US" dirty="0"/>
              <a:t> </a:t>
            </a:r>
            <a:r>
              <a:rPr lang="en-US" dirty="0" err="1"/>
              <a:t>kurumunca</a:t>
            </a:r>
            <a:r>
              <a:rPr lang="en-US" dirty="0"/>
              <a:t> </a:t>
            </a:r>
            <a:r>
              <a:rPr lang="en-US" dirty="0" err="1"/>
              <a:t>veya</a:t>
            </a:r>
            <a:r>
              <a:rPr lang="en-US" dirty="0"/>
              <a:t> </a:t>
            </a:r>
            <a:r>
              <a:rPr lang="en-US" dirty="0" err="1"/>
              <a:t>yükseköğretim</a:t>
            </a:r>
            <a:r>
              <a:rPr lang="en-US" dirty="0"/>
              <a:t> </a:t>
            </a:r>
            <a:r>
              <a:rPr lang="en-US" dirty="0" err="1"/>
              <a:t>kurumunun</a:t>
            </a:r>
            <a:r>
              <a:rPr lang="en-US" dirty="0"/>
              <a:t> </a:t>
            </a:r>
            <a:r>
              <a:rPr lang="en-US" dirty="0" err="1"/>
              <a:t>izniyle</a:t>
            </a:r>
            <a:r>
              <a:rPr lang="en-US" dirty="0"/>
              <a:t> </a:t>
            </a:r>
            <a:r>
              <a:rPr lang="en-US" dirty="0" err="1"/>
              <a:t>asılmış</a:t>
            </a:r>
            <a:r>
              <a:rPr lang="en-US" dirty="0"/>
              <a:t> </a:t>
            </a:r>
            <a:r>
              <a:rPr lang="en-US" dirty="0" err="1"/>
              <a:t>güncel</a:t>
            </a:r>
            <a:r>
              <a:rPr lang="en-US" dirty="0"/>
              <a:t> </a:t>
            </a:r>
            <a:r>
              <a:rPr lang="en-US" dirty="0" err="1"/>
              <a:t>duyuruları</a:t>
            </a:r>
            <a:r>
              <a:rPr lang="en-US" dirty="0"/>
              <a:t>, program </a:t>
            </a:r>
            <a:r>
              <a:rPr lang="en-US" dirty="0" err="1"/>
              <a:t>ve</a:t>
            </a:r>
            <a:r>
              <a:rPr lang="en-US" dirty="0"/>
              <a:t> </a:t>
            </a:r>
            <a:r>
              <a:rPr lang="en-US" dirty="0" err="1"/>
              <a:t>benzerlerini</a:t>
            </a:r>
            <a:r>
              <a:rPr lang="en-US" dirty="0"/>
              <a:t> </a:t>
            </a:r>
            <a:r>
              <a:rPr lang="en-US" dirty="0" err="1"/>
              <a:t>koparmak</a:t>
            </a:r>
            <a:r>
              <a:rPr lang="en-US" dirty="0"/>
              <a:t>, </a:t>
            </a:r>
            <a:r>
              <a:rPr lang="en-US" dirty="0" err="1"/>
              <a:t>yırtmak</a:t>
            </a:r>
            <a:r>
              <a:rPr lang="en-US" dirty="0"/>
              <a:t>, </a:t>
            </a:r>
            <a:r>
              <a:rPr lang="en-US" dirty="0" err="1"/>
              <a:t>değiştirmek</a:t>
            </a:r>
            <a:r>
              <a:rPr lang="en-US" dirty="0"/>
              <a:t>, </a:t>
            </a:r>
            <a:r>
              <a:rPr lang="en-US" dirty="0" err="1"/>
              <a:t>karalamak</a:t>
            </a:r>
            <a:r>
              <a:rPr lang="en-US" dirty="0"/>
              <a:t> </a:t>
            </a:r>
            <a:r>
              <a:rPr lang="en-US" dirty="0" err="1"/>
              <a:t>veya</a:t>
            </a:r>
            <a:r>
              <a:rPr lang="en-US" dirty="0"/>
              <a:t> </a:t>
            </a:r>
            <a:r>
              <a:rPr lang="en-US" dirty="0" err="1"/>
              <a:t>kirletmek</a:t>
            </a:r>
            <a:r>
              <a:rPr lang="en-US" dirty="0"/>
              <a:t>,</a:t>
            </a:r>
            <a:endParaRPr lang="tr-TR" dirty="0"/>
          </a:p>
          <a:p>
            <a:pPr marL="0" indent="0" algn="just">
              <a:buNone/>
            </a:pPr>
            <a:r>
              <a:rPr lang="en-US" dirty="0"/>
              <a:t>5) </a:t>
            </a:r>
            <a:r>
              <a:rPr lang="en-US" dirty="0" err="1"/>
              <a:t>Sınavlarda</a:t>
            </a:r>
            <a:r>
              <a:rPr lang="en-US" dirty="0"/>
              <a:t> </a:t>
            </a:r>
            <a:r>
              <a:rPr lang="en-US" dirty="0" err="1"/>
              <a:t>kopyaya</a:t>
            </a:r>
            <a:r>
              <a:rPr lang="en-US" dirty="0"/>
              <a:t> </a:t>
            </a:r>
            <a:r>
              <a:rPr lang="en-US" dirty="0" err="1"/>
              <a:t>teşebbüs</a:t>
            </a:r>
            <a:r>
              <a:rPr lang="en-US" dirty="0"/>
              <a:t> </a:t>
            </a:r>
            <a:r>
              <a:rPr lang="en-US" dirty="0" err="1"/>
              <a:t>etmek</a:t>
            </a:r>
            <a:r>
              <a:rPr lang="en-US" dirty="0"/>
              <a:t>,</a:t>
            </a:r>
            <a:endParaRPr lang="tr-TR" dirty="0"/>
          </a:p>
          <a:p>
            <a:pPr marL="0" indent="0" algn="just">
              <a:buNone/>
            </a:pPr>
            <a:r>
              <a:rPr lang="en-US" dirty="0"/>
              <a:t>6) </a:t>
            </a:r>
            <a:r>
              <a:rPr lang="en-US" dirty="0" err="1"/>
              <a:t>Üniversite</a:t>
            </a:r>
            <a:r>
              <a:rPr lang="en-US" dirty="0"/>
              <a:t> </a:t>
            </a:r>
            <a:r>
              <a:rPr lang="en-US" dirty="0" err="1"/>
              <a:t>kampüsünde</a:t>
            </a:r>
            <a:r>
              <a:rPr lang="en-US" dirty="0"/>
              <a:t> </a:t>
            </a:r>
            <a:r>
              <a:rPr lang="en-US" dirty="0" err="1"/>
              <a:t>üniversite</a:t>
            </a:r>
            <a:r>
              <a:rPr lang="en-US" dirty="0"/>
              <a:t> </a:t>
            </a:r>
            <a:r>
              <a:rPr lang="en-US" dirty="0" err="1"/>
              <a:t>senatosu</a:t>
            </a:r>
            <a:r>
              <a:rPr lang="en-US" dirty="0"/>
              <a:t> </a:t>
            </a:r>
            <a:r>
              <a:rPr lang="en-US" dirty="0" err="1"/>
              <a:t>tarafından</a:t>
            </a:r>
            <a:r>
              <a:rPr lang="en-US" dirty="0"/>
              <a:t> </a:t>
            </a:r>
            <a:r>
              <a:rPr lang="en-US" dirty="0" err="1"/>
              <a:t>belirlenen</a:t>
            </a:r>
            <a:r>
              <a:rPr lang="en-US" dirty="0"/>
              <a:t> </a:t>
            </a:r>
            <a:r>
              <a:rPr lang="en-US" dirty="0" err="1"/>
              <a:t>alanlar</a:t>
            </a:r>
            <a:r>
              <a:rPr lang="en-US" dirty="0"/>
              <a:t> </a:t>
            </a:r>
            <a:r>
              <a:rPr lang="en-US" dirty="0" err="1"/>
              <a:t>dışında</a:t>
            </a:r>
            <a:r>
              <a:rPr lang="en-US" dirty="0"/>
              <a:t>, </a:t>
            </a:r>
            <a:r>
              <a:rPr lang="en-US" dirty="0" err="1"/>
              <a:t>sigara</a:t>
            </a:r>
            <a:r>
              <a:rPr lang="en-US" dirty="0"/>
              <a:t> </a:t>
            </a:r>
            <a:r>
              <a:rPr lang="en-US" dirty="0" err="1"/>
              <a:t>ve</a:t>
            </a:r>
            <a:r>
              <a:rPr lang="en-US" dirty="0"/>
              <a:t> </a:t>
            </a:r>
            <a:r>
              <a:rPr lang="en-US" dirty="0" err="1"/>
              <a:t>diğer</a:t>
            </a:r>
            <a:r>
              <a:rPr lang="en-US" dirty="0"/>
              <a:t> </a:t>
            </a:r>
            <a:r>
              <a:rPr lang="en-US" dirty="0" err="1"/>
              <a:t>tütün</a:t>
            </a:r>
            <a:r>
              <a:rPr lang="en-US" dirty="0"/>
              <a:t> </a:t>
            </a:r>
            <a:r>
              <a:rPr lang="en-US" dirty="0" err="1"/>
              <a:t>ürünleri</a:t>
            </a:r>
            <a:r>
              <a:rPr lang="en-US" dirty="0"/>
              <a:t> </a:t>
            </a:r>
            <a:r>
              <a:rPr lang="en-US" dirty="0" err="1"/>
              <a:t>ile</a:t>
            </a:r>
            <a:r>
              <a:rPr lang="en-US" dirty="0"/>
              <a:t> </a:t>
            </a:r>
            <a:r>
              <a:rPr lang="en-US" dirty="0" err="1"/>
              <a:t>elektronik</a:t>
            </a:r>
            <a:r>
              <a:rPr lang="en-US" dirty="0"/>
              <a:t> </a:t>
            </a:r>
            <a:r>
              <a:rPr lang="en-US" dirty="0" err="1"/>
              <a:t>sigara</a:t>
            </a:r>
            <a:r>
              <a:rPr lang="en-US" dirty="0"/>
              <a:t> </a:t>
            </a:r>
            <a:r>
              <a:rPr lang="en-US" dirty="0" err="1"/>
              <a:t>kullanmak</a:t>
            </a:r>
            <a:r>
              <a:rPr lang="en-US" dirty="0"/>
              <a:t>.</a:t>
            </a:r>
            <a:endParaRPr lang="tr-TR" dirty="0"/>
          </a:p>
          <a:p>
            <a:pPr marL="0" lvl="0" indent="0" algn="just">
              <a:buNone/>
            </a:pPr>
            <a:endParaRPr lang="tr-TR" dirty="0" smtClean="0"/>
          </a:p>
          <a:p>
            <a:pPr marL="0" indent="0" algn="just">
              <a:buNone/>
            </a:pPr>
            <a:endParaRPr lang="tr-TR" dirty="0"/>
          </a:p>
        </p:txBody>
      </p:sp>
      <p:pic>
        <p:nvPicPr>
          <p:cNvPr id="4" name="image2.png">
            <a:extLst>
              <a:ext uri="{FF2B5EF4-FFF2-40B4-BE49-F238E27FC236}">
                <a16:creationId xmlns:a16="http://schemas.microsoft.com/office/drawing/2014/main" id="{581AE2B3-7540-46DB-8102-8B95961997CA}"/>
              </a:ext>
            </a:extLst>
          </p:cNvPr>
          <p:cNvPicPr/>
          <p:nvPr/>
        </p:nvPicPr>
        <p:blipFill>
          <a:blip r:embed="rId2" cstate="print"/>
          <a:stretch>
            <a:fillRect/>
          </a:stretch>
        </p:blipFill>
        <p:spPr>
          <a:xfrm>
            <a:off x="10356272" y="251836"/>
            <a:ext cx="997527" cy="909494"/>
          </a:xfrm>
          <a:prstGeom prst="rect">
            <a:avLst/>
          </a:prstGeom>
        </p:spPr>
      </p:pic>
      <p:pic>
        <p:nvPicPr>
          <p:cNvPr id="6" name="image2.png"/>
          <p:cNvPicPr/>
          <p:nvPr/>
        </p:nvPicPr>
        <p:blipFill>
          <a:blip r:embed="rId2" cstate="print"/>
          <a:stretch>
            <a:fillRect/>
          </a:stretch>
        </p:blipFill>
        <p:spPr>
          <a:xfrm>
            <a:off x="10217726" y="229494"/>
            <a:ext cx="1136073" cy="968303"/>
          </a:xfrm>
          <a:prstGeom prst="rect">
            <a:avLst/>
          </a:prstGeom>
        </p:spPr>
      </p:pic>
      <p:pic>
        <p:nvPicPr>
          <p:cNvPr id="7" name="Resim 6">
            <a:extLst>
              <a:ext uri="{FF2B5EF4-FFF2-40B4-BE49-F238E27FC236}">
                <a16:creationId xmlns:a16="http://schemas.microsoft.com/office/drawing/2014/main" id="{E94F09F2-98EF-42CE-8F3F-D4583E9C2C93}"/>
              </a:ext>
            </a:extLst>
          </p:cNvPr>
          <p:cNvPicPr>
            <a:picLocks noChangeAspect="1"/>
          </p:cNvPicPr>
          <p:nvPr/>
        </p:nvPicPr>
        <p:blipFill>
          <a:blip r:embed="rId3"/>
          <a:stretch>
            <a:fillRect/>
          </a:stretch>
        </p:blipFill>
        <p:spPr>
          <a:xfrm>
            <a:off x="838200" y="222431"/>
            <a:ext cx="1413164" cy="968303"/>
          </a:xfrm>
          <a:prstGeom prst="rect">
            <a:avLst/>
          </a:prstGeom>
        </p:spPr>
      </p:pic>
    </p:spTree>
    <p:extLst>
      <p:ext uri="{BB962C8B-B14F-4D97-AF65-F5344CB8AC3E}">
        <p14:creationId xmlns:p14="http://schemas.microsoft.com/office/powerpoint/2010/main" val="400279591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6830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fontScale="92500"/>
          </a:bodyPr>
          <a:lstStyle/>
          <a:p>
            <a:pPr marL="0" indent="0" algn="just">
              <a:lnSpc>
                <a:spcPct val="100000"/>
              </a:lnSpc>
              <a:buNone/>
            </a:pPr>
            <a:r>
              <a:rPr lang="tr-TR" b="1" dirty="0" smtClean="0"/>
              <a:t>	</a:t>
            </a:r>
            <a:r>
              <a:rPr lang="en-US" sz="3000" b="1" dirty="0" smtClean="0"/>
              <a:t>b</a:t>
            </a:r>
            <a:r>
              <a:rPr lang="en-US" sz="3000" b="1" dirty="0"/>
              <a:t>) </a:t>
            </a:r>
            <a:r>
              <a:rPr lang="en-US" sz="3000" b="1" dirty="0" err="1"/>
              <a:t>Yükseköğretim</a:t>
            </a:r>
            <a:r>
              <a:rPr lang="en-US" sz="3000" b="1" dirty="0"/>
              <a:t> </a:t>
            </a:r>
            <a:r>
              <a:rPr lang="en-US" sz="3000" b="1" dirty="0" err="1"/>
              <a:t>kurumundan</a:t>
            </a:r>
            <a:r>
              <a:rPr lang="en-US" sz="3000" b="1" dirty="0"/>
              <a:t> </a:t>
            </a:r>
            <a:r>
              <a:rPr lang="en-US" sz="3000" b="1" dirty="0" err="1"/>
              <a:t>bir</a:t>
            </a:r>
            <a:r>
              <a:rPr lang="en-US" sz="3000" b="1" dirty="0"/>
              <a:t> </a:t>
            </a:r>
            <a:r>
              <a:rPr lang="en-US" sz="3000" b="1" dirty="0" err="1"/>
              <a:t>haftadan</a:t>
            </a:r>
            <a:r>
              <a:rPr lang="en-US" sz="3000" b="1" dirty="0"/>
              <a:t> </a:t>
            </a:r>
            <a:r>
              <a:rPr lang="en-US" sz="3000" b="1" dirty="0" err="1"/>
              <a:t>bir</a:t>
            </a:r>
            <a:r>
              <a:rPr lang="en-US" sz="3000" b="1" dirty="0"/>
              <a:t> </a:t>
            </a:r>
            <a:r>
              <a:rPr lang="en-US" sz="3000" b="1" dirty="0" err="1"/>
              <a:t>aya</a:t>
            </a:r>
            <a:r>
              <a:rPr lang="en-US" sz="3000" b="1" dirty="0"/>
              <a:t> </a:t>
            </a:r>
            <a:r>
              <a:rPr lang="en-US" sz="3000" b="1" dirty="0" err="1"/>
              <a:t>kadar</a:t>
            </a:r>
            <a:r>
              <a:rPr lang="en-US" sz="3000" b="1" dirty="0"/>
              <a:t> </a:t>
            </a:r>
            <a:r>
              <a:rPr lang="en-US" sz="3000" b="1" dirty="0" err="1"/>
              <a:t>uzaklaştırma</a:t>
            </a:r>
            <a:r>
              <a:rPr lang="en-US" sz="3000" b="1" dirty="0"/>
              <a:t>: </a:t>
            </a:r>
            <a:r>
              <a:rPr lang="en-US" dirty="0" err="1"/>
              <a:t>Öğrenciye</a:t>
            </a:r>
            <a:r>
              <a:rPr lang="en-US" dirty="0"/>
              <a:t>, </a:t>
            </a:r>
            <a:r>
              <a:rPr lang="en-US" dirty="0" err="1"/>
              <a:t>yükseköğretim</a:t>
            </a:r>
            <a:r>
              <a:rPr lang="en-US" dirty="0"/>
              <a:t> </a:t>
            </a:r>
            <a:r>
              <a:rPr lang="en-US" dirty="0" err="1"/>
              <a:t>kurumundan</a:t>
            </a:r>
            <a:r>
              <a:rPr lang="en-US" dirty="0"/>
              <a:t> </a:t>
            </a:r>
            <a:r>
              <a:rPr lang="en-US" dirty="0" err="1"/>
              <a:t>bir</a:t>
            </a:r>
            <a:r>
              <a:rPr lang="en-US" dirty="0"/>
              <a:t> </a:t>
            </a:r>
            <a:r>
              <a:rPr lang="en-US" dirty="0" err="1"/>
              <a:t>haftadan</a:t>
            </a:r>
            <a:r>
              <a:rPr lang="en-US" dirty="0"/>
              <a:t> </a:t>
            </a:r>
            <a:r>
              <a:rPr lang="en-US" dirty="0" err="1"/>
              <a:t>bir</a:t>
            </a:r>
            <a:r>
              <a:rPr lang="en-US" dirty="0"/>
              <a:t> </a:t>
            </a:r>
            <a:r>
              <a:rPr lang="en-US" dirty="0" err="1"/>
              <a:t>aya</a:t>
            </a:r>
            <a:r>
              <a:rPr lang="en-US" dirty="0"/>
              <a:t> </a:t>
            </a:r>
            <a:r>
              <a:rPr lang="en-US" dirty="0" err="1"/>
              <a:t>kadar</a:t>
            </a:r>
            <a:r>
              <a:rPr lang="en-US" dirty="0"/>
              <a:t> </a:t>
            </a:r>
            <a:r>
              <a:rPr lang="en-US" dirty="0" err="1"/>
              <a:t>uzaklaştırıldığının</a:t>
            </a:r>
            <a:r>
              <a:rPr lang="en-US" dirty="0"/>
              <a:t> </a:t>
            </a:r>
            <a:r>
              <a:rPr lang="en-US" dirty="0" err="1"/>
              <a:t>ve</a:t>
            </a:r>
            <a:r>
              <a:rPr lang="en-US" dirty="0"/>
              <a:t> </a:t>
            </a:r>
            <a:r>
              <a:rPr lang="en-US" dirty="0" err="1"/>
              <a:t>bu</a:t>
            </a:r>
            <a:r>
              <a:rPr lang="en-US" dirty="0"/>
              <a:t> </a:t>
            </a:r>
            <a:r>
              <a:rPr lang="en-US" dirty="0" err="1"/>
              <a:t>süre</a:t>
            </a:r>
            <a:r>
              <a:rPr lang="en-US" dirty="0"/>
              <a:t> </a:t>
            </a:r>
            <a:r>
              <a:rPr lang="en-US" dirty="0" err="1"/>
              <a:t>içerisinde</a:t>
            </a:r>
            <a:r>
              <a:rPr lang="en-US" dirty="0"/>
              <a:t> </a:t>
            </a:r>
            <a:r>
              <a:rPr lang="en-US" dirty="0" err="1"/>
              <a:t>derslere</a:t>
            </a:r>
            <a:r>
              <a:rPr lang="en-US" dirty="0"/>
              <a:t> </a:t>
            </a:r>
            <a:r>
              <a:rPr lang="en-US" dirty="0" err="1"/>
              <a:t>ve</a:t>
            </a:r>
            <a:r>
              <a:rPr lang="en-US" dirty="0"/>
              <a:t> </a:t>
            </a:r>
            <a:r>
              <a:rPr lang="en-US" dirty="0" err="1"/>
              <a:t>sınavlara</a:t>
            </a:r>
            <a:r>
              <a:rPr lang="en-US" dirty="0"/>
              <a:t> </a:t>
            </a:r>
            <a:r>
              <a:rPr lang="en-US" dirty="0" err="1"/>
              <a:t>katılamayacağının</a:t>
            </a:r>
            <a:r>
              <a:rPr lang="en-US" dirty="0"/>
              <a:t> </a:t>
            </a:r>
            <a:r>
              <a:rPr lang="en-US" dirty="0" err="1"/>
              <a:t>yazı</a:t>
            </a:r>
            <a:r>
              <a:rPr lang="en-US" dirty="0"/>
              <a:t> </a:t>
            </a:r>
            <a:r>
              <a:rPr lang="en-US" dirty="0" err="1"/>
              <a:t>ile</a:t>
            </a:r>
            <a:r>
              <a:rPr lang="en-US" dirty="0"/>
              <a:t> </a:t>
            </a:r>
            <a:r>
              <a:rPr lang="en-US" dirty="0" err="1"/>
              <a:t>bildirilmesidir</a:t>
            </a:r>
            <a:r>
              <a:rPr lang="en-US" dirty="0"/>
              <a:t>. </a:t>
            </a:r>
            <a:r>
              <a:rPr lang="en-US" dirty="0" err="1"/>
              <a:t>Yükseköğretim</a:t>
            </a:r>
            <a:r>
              <a:rPr lang="en-US" dirty="0"/>
              <a:t> </a:t>
            </a:r>
            <a:r>
              <a:rPr lang="en-US" dirty="0" err="1"/>
              <a:t>kurumundan</a:t>
            </a:r>
            <a:r>
              <a:rPr lang="en-US" dirty="0"/>
              <a:t> </a:t>
            </a:r>
            <a:r>
              <a:rPr lang="en-US" dirty="0" err="1"/>
              <a:t>bir</a:t>
            </a:r>
            <a:r>
              <a:rPr lang="en-US" dirty="0"/>
              <a:t> </a:t>
            </a:r>
            <a:r>
              <a:rPr lang="en-US" dirty="0" err="1"/>
              <a:t>haftadan</a:t>
            </a:r>
            <a:r>
              <a:rPr lang="en-US" dirty="0"/>
              <a:t> </a:t>
            </a:r>
            <a:r>
              <a:rPr lang="en-US" dirty="0" err="1"/>
              <a:t>bir</a:t>
            </a:r>
            <a:r>
              <a:rPr lang="en-US" dirty="0"/>
              <a:t> </a:t>
            </a:r>
            <a:r>
              <a:rPr lang="en-US" dirty="0" err="1"/>
              <a:t>aya</a:t>
            </a:r>
            <a:r>
              <a:rPr lang="en-US" dirty="0"/>
              <a:t> </a:t>
            </a:r>
            <a:r>
              <a:rPr lang="en-US" dirty="0" err="1"/>
              <a:t>kadar</a:t>
            </a:r>
            <a:r>
              <a:rPr lang="en-US" dirty="0"/>
              <a:t> </a:t>
            </a:r>
            <a:r>
              <a:rPr lang="en-US" dirty="0" err="1"/>
              <a:t>uzaklaştırma</a:t>
            </a:r>
            <a:r>
              <a:rPr lang="en-US" dirty="0"/>
              <a:t> </a:t>
            </a:r>
            <a:r>
              <a:rPr lang="en-US" dirty="0" err="1"/>
              <a:t>cezasını</a:t>
            </a:r>
            <a:r>
              <a:rPr lang="en-US" dirty="0"/>
              <a:t> </a:t>
            </a:r>
            <a:r>
              <a:rPr lang="en-US" dirty="0" err="1"/>
              <a:t>gerektiren</a:t>
            </a:r>
            <a:r>
              <a:rPr lang="en-US" dirty="0"/>
              <a:t> </a:t>
            </a:r>
            <a:r>
              <a:rPr lang="en-US" dirty="0" err="1"/>
              <a:t>eylemler</a:t>
            </a:r>
            <a:r>
              <a:rPr lang="en-US" dirty="0"/>
              <a:t> </a:t>
            </a:r>
            <a:r>
              <a:rPr lang="en-US" dirty="0" err="1"/>
              <a:t>şunlardır</a:t>
            </a:r>
            <a:r>
              <a:rPr lang="en-US" dirty="0"/>
              <a:t>:</a:t>
            </a:r>
            <a:endParaRPr lang="tr-TR" dirty="0"/>
          </a:p>
          <a:p>
            <a:pPr marL="0" indent="0" algn="just">
              <a:lnSpc>
                <a:spcPct val="100000"/>
              </a:lnSpc>
              <a:buNone/>
            </a:pPr>
            <a:r>
              <a:rPr lang="en-US" dirty="0"/>
              <a:t>1) </a:t>
            </a:r>
            <a:r>
              <a:rPr lang="en-US" dirty="0" err="1"/>
              <a:t>Öğrenme</a:t>
            </a:r>
            <a:r>
              <a:rPr lang="en-US" dirty="0"/>
              <a:t> </a:t>
            </a:r>
            <a:r>
              <a:rPr lang="en-US" dirty="0" err="1"/>
              <a:t>ve</a:t>
            </a:r>
            <a:r>
              <a:rPr lang="en-US" dirty="0"/>
              <a:t> </a:t>
            </a:r>
            <a:r>
              <a:rPr lang="en-US" dirty="0" err="1"/>
              <a:t>öğretme</a:t>
            </a:r>
            <a:r>
              <a:rPr lang="en-US" dirty="0"/>
              <a:t> </a:t>
            </a:r>
            <a:r>
              <a:rPr lang="en-US" dirty="0" err="1"/>
              <a:t>hürriyetini</a:t>
            </a:r>
            <a:r>
              <a:rPr lang="en-US" dirty="0"/>
              <a:t> </a:t>
            </a:r>
            <a:r>
              <a:rPr lang="en-US" dirty="0" err="1"/>
              <a:t>engelleyici</a:t>
            </a:r>
            <a:r>
              <a:rPr lang="en-US" dirty="0"/>
              <a:t> </a:t>
            </a:r>
            <a:r>
              <a:rPr lang="en-US" dirty="0" err="1"/>
              <a:t>veya</a:t>
            </a:r>
            <a:r>
              <a:rPr lang="en-US" dirty="0"/>
              <a:t> </a:t>
            </a:r>
            <a:r>
              <a:rPr lang="en-US" dirty="0" err="1"/>
              <a:t>yükseköğretim</a:t>
            </a:r>
            <a:r>
              <a:rPr lang="en-US" dirty="0"/>
              <a:t> </a:t>
            </a:r>
            <a:r>
              <a:rPr lang="en-US" dirty="0" err="1"/>
              <a:t>kurumlarının</a:t>
            </a:r>
            <a:r>
              <a:rPr lang="en-US" dirty="0"/>
              <a:t> </a:t>
            </a:r>
            <a:r>
              <a:rPr lang="en-US" dirty="0" err="1"/>
              <a:t>işleyiş</a:t>
            </a:r>
            <a:r>
              <a:rPr lang="en-US" dirty="0"/>
              <a:t> </a:t>
            </a:r>
            <a:r>
              <a:rPr lang="en-US" dirty="0" err="1"/>
              <a:t>ve</a:t>
            </a:r>
            <a:r>
              <a:rPr lang="en-US" dirty="0"/>
              <a:t> </a:t>
            </a:r>
            <a:r>
              <a:rPr lang="en-US" dirty="0" err="1"/>
              <a:t>huzurunu</a:t>
            </a:r>
            <a:r>
              <a:rPr lang="en-US" dirty="0"/>
              <a:t> </a:t>
            </a:r>
            <a:r>
              <a:rPr lang="en-US" dirty="0" err="1"/>
              <a:t>bozucu</a:t>
            </a:r>
            <a:r>
              <a:rPr lang="en-US" dirty="0"/>
              <a:t> </a:t>
            </a:r>
            <a:r>
              <a:rPr lang="en-US" dirty="0" err="1"/>
              <a:t>eylemlerde</a:t>
            </a:r>
            <a:r>
              <a:rPr lang="en-US" dirty="0"/>
              <a:t> </a:t>
            </a:r>
            <a:r>
              <a:rPr lang="en-US" dirty="0" err="1"/>
              <a:t>bulunmak</a:t>
            </a:r>
            <a:r>
              <a:rPr lang="en-US" dirty="0"/>
              <a:t>,</a:t>
            </a:r>
            <a:endParaRPr lang="tr-TR" dirty="0"/>
          </a:p>
          <a:p>
            <a:pPr marL="0" indent="0" algn="just">
              <a:lnSpc>
                <a:spcPct val="100000"/>
              </a:lnSpc>
              <a:buNone/>
            </a:pPr>
            <a:r>
              <a:rPr lang="en-US" dirty="0"/>
              <a:t>2) </a:t>
            </a:r>
            <a:r>
              <a:rPr lang="en-US" dirty="0" err="1"/>
              <a:t>Disiplin</a:t>
            </a:r>
            <a:r>
              <a:rPr lang="en-US" dirty="0"/>
              <a:t> </a:t>
            </a:r>
            <a:r>
              <a:rPr lang="en-US" dirty="0" err="1"/>
              <a:t>soruşturmalarının</a:t>
            </a:r>
            <a:r>
              <a:rPr lang="en-US" dirty="0"/>
              <a:t> </a:t>
            </a:r>
            <a:r>
              <a:rPr lang="en-US" dirty="0" err="1"/>
              <a:t>usulüne</a:t>
            </a:r>
            <a:r>
              <a:rPr lang="en-US" dirty="0"/>
              <a:t> </a:t>
            </a:r>
            <a:r>
              <a:rPr lang="en-US" dirty="0" err="1"/>
              <a:t>uygun</a:t>
            </a:r>
            <a:r>
              <a:rPr lang="en-US" dirty="0"/>
              <a:t> </a:t>
            </a:r>
            <a:r>
              <a:rPr lang="en-US" dirty="0" err="1"/>
              <a:t>bir</a:t>
            </a:r>
            <a:r>
              <a:rPr lang="en-US" dirty="0"/>
              <a:t> </a:t>
            </a:r>
            <a:r>
              <a:rPr lang="en-US" dirty="0" err="1"/>
              <a:t>şekilde</a:t>
            </a:r>
            <a:r>
              <a:rPr lang="en-US" dirty="0"/>
              <a:t> </a:t>
            </a:r>
            <a:r>
              <a:rPr lang="en-US" dirty="0" err="1"/>
              <a:t>yürütülmesini</a:t>
            </a:r>
            <a:r>
              <a:rPr lang="en-US" dirty="0"/>
              <a:t> </a:t>
            </a:r>
            <a:r>
              <a:rPr lang="en-US" dirty="0" err="1"/>
              <a:t>engellemek</a:t>
            </a:r>
            <a:r>
              <a:rPr lang="en-US" dirty="0"/>
              <a:t>,</a:t>
            </a:r>
            <a:endParaRPr lang="tr-TR" dirty="0"/>
          </a:p>
          <a:p>
            <a:pPr marL="0" indent="0" algn="just">
              <a:lnSpc>
                <a:spcPct val="100000"/>
              </a:lnSpc>
              <a:buNone/>
            </a:pPr>
            <a:r>
              <a:rPr lang="en-US" dirty="0"/>
              <a:t>3) </a:t>
            </a:r>
            <a:r>
              <a:rPr lang="en-US" dirty="0" err="1"/>
              <a:t>Yükseköğretim</a:t>
            </a:r>
            <a:r>
              <a:rPr lang="en-US" dirty="0"/>
              <a:t> </a:t>
            </a:r>
            <a:r>
              <a:rPr lang="en-US" dirty="0" err="1"/>
              <a:t>kurumundan</a:t>
            </a:r>
            <a:r>
              <a:rPr lang="en-US" dirty="0"/>
              <a:t> </a:t>
            </a:r>
            <a:r>
              <a:rPr lang="en-US" dirty="0" err="1"/>
              <a:t>aldığı</a:t>
            </a:r>
            <a:r>
              <a:rPr lang="en-US" dirty="0"/>
              <a:t> </a:t>
            </a:r>
            <a:r>
              <a:rPr lang="en-US" dirty="0" err="1"/>
              <a:t>kendine</a:t>
            </a:r>
            <a:r>
              <a:rPr lang="en-US" dirty="0"/>
              <a:t> </a:t>
            </a:r>
            <a:r>
              <a:rPr lang="en-US" dirty="0" err="1"/>
              <a:t>hak</a:t>
            </a:r>
            <a:r>
              <a:rPr lang="en-US" dirty="0"/>
              <a:t> </a:t>
            </a:r>
            <a:r>
              <a:rPr lang="en-US" dirty="0" err="1"/>
              <a:t>sağlayan</a:t>
            </a:r>
            <a:r>
              <a:rPr lang="en-US" dirty="0"/>
              <a:t> </a:t>
            </a:r>
            <a:r>
              <a:rPr lang="en-US" dirty="0" err="1"/>
              <a:t>bir</a:t>
            </a:r>
            <a:r>
              <a:rPr lang="en-US" dirty="0"/>
              <a:t> </a:t>
            </a:r>
            <a:r>
              <a:rPr lang="en-US" dirty="0" err="1"/>
              <a:t>belgeyi</a:t>
            </a:r>
            <a:r>
              <a:rPr lang="en-US" dirty="0"/>
              <a:t> </a:t>
            </a:r>
            <a:r>
              <a:rPr lang="en-US" dirty="0" err="1"/>
              <a:t>başkasına</a:t>
            </a:r>
            <a:r>
              <a:rPr lang="en-US" dirty="0"/>
              <a:t> </a:t>
            </a:r>
            <a:r>
              <a:rPr lang="en-US" dirty="0" err="1"/>
              <a:t>vererek</a:t>
            </a:r>
            <a:r>
              <a:rPr lang="en-US" dirty="0"/>
              <a:t> </a:t>
            </a:r>
            <a:r>
              <a:rPr lang="en-US" dirty="0" err="1"/>
              <a:t>kullandırmak</a:t>
            </a:r>
            <a:r>
              <a:rPr lang="en-US" dirty="0"/>
              <a:t> </a:t>
            </a:r>
            <a:r>
              <a:rPr lang="en-US" dirty="0" err="1"/>
              <a:t>veya</a:t>
            </a:r>
            <a:r>
              <a:rPr lang="en-US" dirty="0"/>
              <a:t> </a:t>
            </a:r>
            <a:r>
              <a:rPr lang="en-US" dirty="0" err="1"/>
              <a:t>başkasına</a:t>
            </a:r>
            <a:r>
              <a:rPr lang="en-US" dirty="0"/>
              <a:t> </a:t>
            </a:r>
            <a:r>
              <a:rPr lang="en-US" dirty="0" err="1"/>
              <a:t>ait</a:t>
            </a:r>
            <a:r>
              <a:rPr lang="en-US" dirty="0"/>
              <a:t> </a:t>
            </a:r>
            <a:r>
              <a:rPr lang="en-US" dirty="0" err="1"/>
              <a:t>bir</a:t>
            </a:r>
            <a:r>
              <a:rPr lang="en-US" dirty="0"/>
              <a:t> </a:t>
            </a:r>
            <a:r>
              <a:rPr lang="en-US" dirty="0" err="1"/>
              <a:t>belgeyi</a:t>
            </a:r>
            <a:r>
              <a:rPr lang="en-US" dirty="0"/>
              <a:t> </a:t>
            </a:r>
            <a:r>
              <a:rPr lang="en-US" dirty="0" err="1"/>
              <a:t>kullanmak</a:t>
            </a:r>
            <a:r>
              <a:rPr lang="en-US" dirty="0"/>
              <a:t>,</a:t>
            </a:r>
            <a:endParaRPr lang="tr-TR" dirty="0"/>
          </a:p>
          <a:p>
            <a:pPr marL="0" indent="0" algn="just">
              <a:buNone/>
            </a:pPr>
            <a:endParaRPr lang="tr-TR" dirty="0"/>
          </a:p>
        </p:txBody>
      </p:sp>
      <p:pic>
        <p:nvPicPr>
          <p:cNvPr id="4" name="image2.png">
            <a:extLst>
              <a:ext uri="{FF2B5EF4-FFF2-40B4-BE49-F238E27FC236}">
                <a16:creationId xmlns:a16="http://schemas.microsoft.com/office/drawing/2014/main" id="{581AE2B3-7540-46DB-8102-8B95961997CA}"/>
              </a:ext>
            </a:extLst>
          </p:cNvPr>
          <p:cNvPicPr/>
          <p:nvPr/>
        </p:nvPicPr>
        <p:blipFill>
          <a:blip r:embed="rId2" cstate="print"/>
          <a:stretch>
            <a:fillRect/>
          </a:stretch>
        </p:blipFill>
        <p:spPr>
          <a:xfrm>
            <a:off x="10356272" y="251837"/>
            <a:ext cx="997527" cy="909494"/>
          </a:xfrm>
          <a:prstGeom prst="rect">
            <a:avLst/>
          </a:prstGeom>
        </p:spPr>
      </p:pic>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3"/>
          <a:stretch>
            <a:fillRect/>
          </a:stretch>
        </p:blipFill>
        <p:spPr>
          <a:xfrm>
            <a:off x="838199" y="260150"/>
            <a:ext cx="1397001" cy="906993"/>
          </a:xfrm>
          <a:prstGeom prst="rect">
            <a:avLst/>
          </a:prstGeom>
        </p:spPr>
      </p:pic>
      <p:pic>
        <p:nvPicPr>
          <p:cNvPr id="6" name="image2.png"/>
          <p:cNvPicPr/>
          <p:nvPr/>
        </p:nvPicPr>
        <p:blipFill>
          <a:blip r:embed="rId2" cstate="print"/>
          <a:stretch>
            <a:fillRect/>
          </a:stretch>
        </p:blipFill>
        <p:spPr>
          <a:xfrm>
            <a:off x="10217726" y="229494"/>
            <a:ext cx="1136073" cy="968303"/>
          </a:xfrm>
          <a:prstGeom prst="rect">
            <a:avLst/>
          </a:prstGeom>
        </p:spPr>
      </p:pic>
    </p:spTree>
    <p:extLst>
      <p:ext uri="{BB962C8B-B14F-4D97-AF65-F5344CB8AC3E}">
        <p14:creationId xmlns:p14="http://schemas.microsoft.com/office/powerpoint/2010/main" val="419922605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E6546-A3DD-412D-A88B-10FA71CAC348}"/>
              </a:ext>
            </a:extLst>
          </p:cNvPr>
          <p:cNvSpPr>
            <a:spLocks noGrp="1"/>
          </p:cNvSpPr>
          <p:nvPr>
            <p:ph type="title"/>
          </p:nvPr>
        </p:nvSpPr>
        <p:spPr>
          <a:xfrm>
            <a:off x="838200" y="251837"/>
            <a:ext cx="10515600" cy="909493"/>
          </a:xfrm>
          <a:gradFill>
            <a:gsLst>
              <a:gs pos="0">
                <a:schemeClr val="accent2"/>
              </a:gs>
              <a:gs pos="95000">
                <a:schemeClr val="bg2">
                  <a:tint val="98000"/>
                  <a:satMod val="130000"/>
                  <a:shade val="90000"/>
                  <a:lumMod val="103000"/>
                </a:schemeClr>
              </a:gs>
              <a:gs pos="100000">
                <a:schemeClr val="bg2">
                  <a:shade val="63000"/>
                  <a:satMod val="120000"/>
                </a:schemeClr>
              </a:gs>
            </a:gsLst>
            <a:lin ang="5400000" scaled="0"/>
          </a:gradFill>
        </p:spPr>
        <p:txBody>
          <a:bodyPr vert="horz" lIns="91440" tIns="45720" rIns="91440" bIns="45720" rtlCol="0" anchor="ctr">
            <a:noAutofit/>
          </a:bodyPr>
          <a:lstStyle/>
          <a:p>
            <a:pPr algn="ctr"/>
            <a:r>
              <a:rPr lang="tr-TR" sz="3000" b="1" dirty="0"/>
              <a:t>ÖĞRENCİLERİN DİSİPLİN İŞLERİ</a:t>
            </a:r>
            <a:endParaRPr lang="tr-TR" sz="3000" b="1" i="1" dirty="0">
              <a:solidFill>
                <a:schemeClr val="bg1"/>
              </a:solidFill>
              <a:latin typeface="+mn-lt"/>
            </a:endParaRPr>
          </a:p>
        </p:txBody>
      </p:sp>
      <p:sp>
        <p:nvSpPr>
          <p:cNvPr id="3" name="İçerik Yer Tutucusu 2">
            <a:extLst>
              <a:ext uri="{FF2B5EF4-FFF2-40B4-BE49-F238E27FC236}">
                <a16:creationId xmlns:a16="http://schemas.microsoft.com/office/drawing/2014/main" id="{06284256-68FA-4154-9BDD-1CED569A5BB7}"/>
              </a:ext>
            </a:extLst>
          </p:cNvPr>
          <p:cNvSpPr>
            <a:spLocks noGrp="1"/>
          </p:cNvSpPr>
          <p:nvPr>
            <p:ph idx="4294967295"/>
          </p:nvPr>
        </p:nvSpPr>
        <p:spPr>
          <a:xfrm>
            <a:off x="838200" y="1330036"/>
            <a:ext cx="10515599" cy="5126182"/>
          </a:xfrm>
        </p:spPr>
        <p:txBody>
          <a:bodyPr>
            <a:normAutofit/>
          </a:bodyPr>
          <a:lstStyle/>
          <a:p>
            <a:pPr marL="0" indent="0" algn="just">
              <a:buNone/>
            </a:pPr>
            <a:endParaRPr lang="tr-TR" dirty="0" smtClean="0"/>
          </a:p>
          <a:p>
            <a:pPr marL="0" indent="0" algn="just">
              <a:buNone/>
            </a:pPr>
            <a:r>
              <a:rPr lang="en-US" dirty="0" smtClean="0"/>
              <a:t>4</a:t>
            </a:r>
            <a:r>
              <a:rPr lang="en-US" dirty="0"/>
              <a:t>) </a:t>
            </a:r>
            <a:r>
              <a:rPr lang="en-US" dirty="0" err="1"/>
              <a:t>Yükseköğretim</a:t>
            </a:r>
            <a:r>
              <a:rPr lang="en-US" dirty="0"/>
              <a:t> </a:t>
            </a:r>
            <a:r>
              <a:rPr lang="en-US" dirty="0" err="1"/>
              <a:t>kurumunda</a:t>
            </a:r>
            <a:r>
              <a:rPr lang="en-US" dirty="0"/>
              <a:t> </a:t>
            </a:r>
            <a:r>
              <a:rPr lang="en-US" dirty="0" err="1"/>
              <a:t>kişilerin</a:t>
            </a:r>
            <a:r>
              <a:rPr lang="en-US" dirty="0"/>
              <a:t> </a:t>
            </a:r>
            <a:r>
              <a:rPr lang="en-US" dirty="0" err="1"/>
              <a:t>şeref</a:t>
            </a:r>
            <a:r>
              <a:rPr lang="en-US" dirty="0"/>
              <a:t> </a:t>
            </a:r>
            <a:r>
              <a:rPr lang="en-US" dirty="0" err="1"/>
              <a:t>ve</a:t>
            </a:r>
            <a:r>
              <a:rPr lang="en-US" dirty="0"/>
              <a:t> </a:t>
            </a:r>
            <a:r>
              <a:rPr lang="en-US" dirty="0" err="1"/>
              <a:t>haysiyetini</a:t>
            </a:r>
            <a:r>
              <a:rPr lang="en-US" dirty="0"/>
              <a:t> </a:t>
            </a:r>
            <a:r>
              <a:rPr lang="en-US" dirty="0" err="1"/>
              <a:t>zedeleyen</a:t>
            </a:r>
            <a:r>
              <a:rPr lang="en-US" dirty="0"/>
              <a:t> </a:t>
            </a:r>
            <a:r>
              <a:rPr lang="en-US" dirty="0" err="1"/>
              <a:t>sözlü</a:t>
            </a:r>
            <a:r>
              <a:rPr lang="en-US" dirty="0"/>
              <a:t> </a:t>
            </a:r>
            <a:r>
              <a:rPr lang="en-US" dirty="0" err="1"/>
              <a:t>veya</a:t>
            </a:r>
            <a:r>
              <a:rPr lang="en-US" dirty="0"/>
              <a:t> </a:t>
            </a:r>
            <a:r>
              <a:rPr lang="en-US" dirty="0" err="1"/>
              <a:t>yazılı</a:t>
            </a:r>
            <a:r>
              <a:rPr lang="en-US" dirty="0"/>
              <a:t> </a:t>
            </a:r>
            <a:r>
              <a:rPr lang="en-US" dirty="0" err="1"/>
              <a:t>eylemlerde</a:t>
            </a:r>
            <a:r>
              <a:rPr lang="en-US" dirty="0"/>
              <a:t> </a:t>
            </a:r>
            <a:r>
              <a:rPr lang="en-US" dirty="0" err="1"/>
              <a:t>bulunmak</a:t>
            </a:r>
            <a:r>
              <a:rPr lang="en-US" dirty="0"/>
              <a:t>,</a:t>
            </a:r>
            <a:endParaRPr lang="tr-TR" dirty="0"/>
          </a:p>
          <a:p>
            <a:pPr marL="0" indent="0" algn="just">
              <a:buNone/>
            </a:pPr>
            <a:r>
              <a:rPr lang="en-US" dirty="0"/>
              <a:t>5) </a:t>
            </a:r>
            <a:r>
              <a:rPr lang="en-US" dirty="0" err="1"/>
              <a:t>Yükseköğretim</a:t>
            </a:r>
            <a:r>
              <a:rPr lang="en-US" dirty="0"/>
              <a:t> </a:t>
            </a:r>
            <a:r>
              <a:rPr lang="en-US" dirty="0" err="1"/>
              <a:t>kurumu</a:t>
            </a:r>
            <a:r>
              <a:rPr lang="en-US" dirty="0"/>
              <a:t> </a:t>
            </a:r>
            <a:r>
              <a:rPr lang="en-US" dirty="0" err="1"/>
              <a:t>personelinin</a:t>
            </a:r>
            <a:r>
              <a:rPr lang="en-US" dirty="0"/>
              <a:t>, </a:t>
            </a:r>
            <a:r>
              <a:rPr lang="en-US" dirty="0" err="1"/>
              <a:t>kurum</a:t>
            </a:r>
            <a:r>
              <a:rPr lang="en-US" dirty="0"/>
              <a:t> </a:t>
            </a:r>
            <a:r>
              <a:rPr lang="en-US" dirty="0" err="1"/>
              <a:t>içinde</a:t>
            </a:r>
            <a:r>
              <a:rPr lang="en-US" dirty="0"/>
              <a:t> </a:t>
            </a:r>
            <a:r>
              <a:rPr lang="en-US" dirty="0" err="1"/>
              <a:t>ya</a:t>
            </a:r>
            <a:r>
              <a:rPr lang="en-US" dirty="0"/>
              <a:t> da </a:t>
            </a:r>
            <a:r>
              <a:rPr lang="en-US" dirty="0" err="1"/>
              <a:t>dışında</a:t>
            </a:r>
            <a:r>
              <a:rPr lang="en-US" dirty="0"/>
              <a:t>, </a:t>
            </a:r>
            <a:r>
              <a:rPr lang="en-US" dirty="0" err="1"/>
              <a:t>şeref</a:t>
            </a:r>
            <a:r>
              <a:rPr lang="en-US" dirty="0"/>
              <a:t> </a:t>
            </a:r>
            <a:r>
              <a:rPr lang="en-US" dirty="0" err="1"/>
              <a:t>ve</a:t>
            </a:r>
            <a:r>
              <a:rPr lang="en-US" dirty="0"/>
              <a:t> </a:t>
            </a:r>
            <a:r>
              <a:rPr lang="en-US" dirty="0" err="1"/>
              <a:t>haysiyetini</a:t>
            </a:r>
            <a:r>
              <a:rPr lang="en-US" dirty="0"/>
              <a:t> </a:t>
            </a:r>
            <a:r>
              <a:rPr lang="en-US" dirty="0" err="1"/>
              <a:t>zedeleyen</a:t>
            </a:r>
            <a:r>
              <a:rPr lang="en-US" dirty="0"/>
              <a:t> </a:t>
            </a:r>
            <a:r>
              <a:rPr lang="en-US" dirty="0" err="1"/>
              <a:t>sözlü</a:t>
            </a:r>
            <a:r>
              <a:rPr lang="en-US" dirty="0"/>
              <a:t> </a:t>
            </a:r>
            <a:r>
              <a:rPr lang="en-US" dirty="0" err="1"/>
              <a:t>veya</a:t>
            </a:r>
            <a:r>
              <a:rPr lang="en-US" dirty="0"/>
              <a:t> </a:t>
            </a:r>
            <a:r>
              <a:rPr lang="en-US" dirty="0" err="1"/>
              <a:t>yazılı</a:t>
            </a:r>
            <a:r>
              <a:rPr lang="en-US" dirty="0"/>
              <a:t> </a:t>
            </a:r>
            <a:r>
              <a:rPr lang="en-US" dirty="0" err="1"/>
              <a:t>eylemlerde</a:t>
            </a:r>
            <a:r>
              <a:rPr lang="en-US" dirty="0"/>
              <a:t> </a:t>
            </a:r>
            <a:r>
              <a:rPr lang="en-US" dirty="0" err="1"/>
              <a:t>bulunmak</a:t>
            </a:r>
            <a:r>
              <a:rPr lang="en-US" dirty="0"/>
              <a:t>,</a:t>
            </a:r>
            <a:endParaRPr lang="tr-TR" dirty="0"/>
          </a:p>
          <a:p>
            <a:pPr marL="0" indent="0" algn="just">
              <a:buNone/>
            </a:pPr>
            <a:r>
              <a:rPr lang="en-US" dirty="0"/>
              <a:t>6) </a:t>
            </a:r>
            <a:r>
              <a:rPr lang="en-US" dirty="0" err="1"/>
              <a:t>Yükseköğretim</a:t>
            </a:r>
            <a:r>
              <a:rPr lang="en-US" dirty="0"/>
              <a:t> </a:t>
            </a:r>
            <a:r>
              <a:rPr lang="en-US" dirty="0" err="1"/>
              <a:t>kurumunda</a:t>
            </a:r>
            <a:r>
              <a:rPr lang="en-US" dirty="0"/>
              <a:t> </a:t>
            </a:r>
            <a:r>
              <a:rPr lang="en-US" dirty="0" err="1"/>
              <a:t>alkollü</a:t>
            </a:r>
            <a:r>
              <a:rPr lang="en-US" dirty="0"/>
              <a:t> </a:t>
            </a:r>
            <a:r>
              <a:rPr lang="en-US" dirty="0" err="1"/>
              <a:t>içki</a:t>
            </a:r>
            <a:r>
              <a:rPr lang="en-US" dirty="0"/>
              <a:t> </a:t>
            </a:r>
            <a:r>
              <a:rPr lang="en-US" dirty="0" err="1"/>
              <a:t>içmek</a:t>
            </a:r>
            <a:r>
              <a:rPr lang="en-US" dirty="0"/>
              <a:t>,</a:t>
            </a:r>
            <a:endParaRPr lang="tr-TR" dirty="0"/>
          </a:p>
          <a:p>
            <a:pPr marL="0" indent="0" algn="just">
              <a:buNone/>
            </a:pPr>
            <a:r>
              <a:rPr lang="en-US" dirty="0"/>
              <a:t>7) </a:t>
            </a:r>
            <a:r>
              <a:rPr lang="tr-TR" dirty="0"/>
              <a:t>(İptal alt bent: Anayasa Mahkemesinin 22/2/2024 tarihli ve E: 2023/78, K: 2024/55 sayılı Kararı ile)</a:t>
            </a:r>
          </a:p>
          <a:p>
            <a:pPr marL="0" indent="0" algn="just">
              <a:buNone/>
            </a:pPr>
            <a:r>
              <a:rPr lang="en-US" dirty="0"/>
              <a:t>8) </a:t>
            </a:r>
            <a:r>
              <a:rPr lang="en-US" dirty="0" err="1"/>
              <a:t>Yükseköğretim</a:t>
            </a:r>
            <a:r>
              <a:rPr lang="en-US" dirty="0"/>
              <a:t> </a:t>
            </a:r>
            <a:r>
              <a:rPr lang="en-US" dirty="0" err="1"/>
              <a:t>kurumu</a:t>
            </a:r>
            <a:r>
              <a:rPr lang="en-US" dirty="0"/>
              <a:t> </a:t>
            </a:r>
            <a:r>
              <a:rPr lang="en-US" dirty="0" err="1"/>
              <a:t>personeli</a:t>
            </a:r>
            <a:r>
              <a:rPr lang="en-US" dirty="0"/>
              <a:t> </a:t>
            </a:r>
            <a:r>
              <a:rPr lang="en-US" dirty="0" err="1"/>
              <a:t>veya</a:t>
            </a:r>
            <a:r>
              <a:rPr lang="en-US" dirty="0"/>
              <a:t> </a:t>
            </a:r>
            <a:r>
              <a:rPr lang="en-US" dirty="0" err="1"/>
              <a:t>öğrencilerini</a:t>
            </a:r>
            <a:r>
              <a:rPr lang="en-US" dirty="0"/>
              <a:t> </a:t>
            </a:r>
            <a:r>
              <a:rPr lang="en-US" dirty="0" err="1"/>
              <a:t>tehdit</a:t>
            </a:r>
            <a:r>
              <a:rPr lang="en-US" dirty="0"/>
              <a:t> </a:t>
            </a:r>
            <a:r>
              <a:rPr lang="en-US" dirty="0" err="1"/>
              <a:t>etmek</a:t>
            </a:r>
            <a:r>
              <a:rPr lang="en-US" dirty="0"/>
              <a:t>.</a:t>
            </a:r>
            <a:endParaRPr lang="tr-TR" dirty="0"/>
          </a:p>
        </p:txBody>
      </p:sp>
      <p:pic>
        <p:nvPicPr>
          <p:cNvPr id="4" name="image2.png">
            <a:extLst>
              <a:ext uri="{FF2B5EF4-FFF2-40B4-BE49-F238E27FC236}">
                <a16:creationId xmlns:a16="http://schemas.microsoft.com/office/drawing/2014/main" id="{581AE2B3-7540-46DB-8102-8B95961997CA}"/>
              </a:ext>
            </a:extLst>
          </p:cNvPr>
          <p:cNvPicPr/>
          <p:nvPr/>
        </p:nvPicPr>
        <p:blipFill>
          <a:blip r:embed="rId2" cstate="print"/>
          <a:stretch>
            <a:fillRect/>
          </a:stretch>
        </p:blipFill>
        <p:spPr>
          <a:xfrm>
            <a:off x="10356272" y="251837"/>
            <a:ext cx="997527" cy="909494"/>
          </a:xfrm>
          <a:prstGeom prst="rect">
            <a:avLst/>
          </a:prstGeom>
        </p:spPr>
      </p:pic>
      <p:pic>
        <p:nvPicPr>
          <p:cNvPr id="5" name="Resim 4">
            <a:extLst>
              <a:ext uri="{FF2B5EF4-FFF2-40B4-BE49-F238E27FC236}">
                <a16:creationId xmlns:a16="http://schemas.microsoft.com/office/drawing/2014/main" id="{E94F09F2-98EF-42CE-8F3F-D4583E9C2C93}"/>
              </a:ext>
            </a:extLst>
          </p:cNvPr>
          <p:cNvPicPr>
            <a:picLocks noChangeAspect="1"/>
          </p:cNvPicPr>
          <p:nvPr/>
        </p:nvPicPr>
        <p:blipFill>
          <a:blip r:embed="rId3"/>
          <a:stretch>
            <a:fillRect/>
          </a:stretch>
        </p:blipFill>
        <p:spPr>
          <a:xfrm>
            <a:off x="838199" y="260150"/>
            <a:ext cx="1397001" cy="906993"/>
          </a:xfrm>
          <a:prstGeom prst="rect">
            <a:avLst/>
          </a:prstGeom>
        </p:spPr>
      </p:pic>
      <p:pic>
        <p:nvPicPr>
          <p:cNvPr id="6" name="image2.png"/>
          <p:cNvPicPr/>
          <p:nvPr/>
        </p:nvPicPr>
        <p:blipFill>
          <a:blip r:embed="rId2" cstate="print"/>
          <a:stretch>
            <a:fillRect/>
          </a:stretch>
        </p:blipFill>
        <p:spPr>
          <a:xfrm>
            <a:off x="10217726" y="222431"/>
            <a:ext cx="1136073" cy="968303"/>
          </a:xfrm>
          <a:prstGeom prst="rect">
            <a:avLst/>
          </a:prstGeom>
        </p:spPr>
      </p:pic>
    </p:spTree>
    <p:extLst>
      <p:ext uri="{BB962C8B-B14F-4D97-AF65-F5344CB8AC3E}">
        <p14:creationId xmlns:p14="http://schemas.microsoft.com/office/powerpoint/2010/main" val="334840338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4677</TotalTime>
  <Words>1380</Words>
  <Application>Microsoft Office PowerPoint</Application>
  <PresentationFormat>Geniş ekran</PresentationFormat>
  <Paragraphs>290</Paragraphs>
  <Slides>47</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47</vt:i4>
      </vt:variant>
    </vt:vector>
  </HeadingPairs>
  <TitlesOfParts>
    <vt:vector size="54" baseType="lpstr">
      <vt:lpstr>Arial</vt:lpstr>
      <vt:lpstr>Calibri</vt:lpstr>
      <vt:lpstr>Calibri Light</vt:lpstr>
      <vt:lpstr>Wingdings</vt:lpstr>
      <vt:lpstr>Wingdings 2</vt:lpstr>
      <vt:lpstr>Wingdings 3</vt:lpstr>
      <vt:lpstr>Office Theme</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ÖĞRENCİLERİN DİSİPLİN İŞLERİ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MERSİN ÜNİVERSİTESİ COVID-19 PANDEMİSİ KOŞULLARI NEDENİYLE 2021-2022 EĞİTİM-ÖĞRETİM YILINDA BİR DEFAYA MAHSUS UYGULANACAK OLAN AZAMİ SÜRE SONU EK SINAVLARIYLA İLGİLİ UYGULAMA İLKELERİ</dc:title>
  <dc:creator>Kullanıcı</dc:creator>
  <cp:lastModifiedBy>user47</cp:lastModifiedBy>
  <cp:revision>490</cp:revision>
  <dcterms:created xsi:type="dcterms:W3CDTF">2021-12-02T19:19:21Z</dcterms:created>
  <dcterms:modified xsi:type="dcterms:W3CDTF">2025-10-22T05:54:06Z</dcterms:modified>
</cp:coreProperties>
</file>