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64" r:id="rId2"/>
  </p:sldMasterIdLst>
  <p:notesMasterIdLst>
    <p:notesMasterId r:id="rId29"/>
  </p:notesMasterIdLst>
  <p:sldIdLst>
    <p:sldId id="508" r:id="rId3"/>
    <p:sldId id="469" r:id="rId4"/>
    <p:sldId id="848" r:id="rId5"/>
    <p:sldId id="470" r:id="rId6"/>
    <p:sldId id="570" r:id="rId7"/>
    <p:sldId id="571" r:id="rId8"/>
    <p:sldId id="572" r:id="rId9"/>
    <p:sldId id="849" r:id="rId10"/>
    <p:sldId id="846" r:id="rId11"/>
    <p:sldId id="847" r:id="rId12"/>
    <p:sldId id="851" r:id="rId13"/>
    <p:sldId id="840" r:id="rId14"/>
    <p:sldId id="860" r:id="rId15"/>
    <p:sldId id="859" r:id="rId16"/>
    <p:sldId id="861" r:id="rId17"/>
    <p:sldId id="843" r:id="rId18"/>
    <p:sldId id="845" r:id="rId19"/>
    <p:sldId id="852" r:id="rId20"/>
    <p:sldId id="862" r:id="rId21"/>
    <p:sldId id="858" r:id="rId22"/>
    <p:sldId id="856" r:id="rId23"/>
    <p:sldId id="853" r:id="rId24"/>
    <p:sldId id="854" r:id="rId25"/>
    <p:sldId id="855" r:id="rId26"/>
    <p:sldId id="857" r:id="rId27"/>
    <p:sldId id="569" r:id="rId28"/>
  </p:sldIdLst>
  <p:sldSz cx="9144000" cy="5143500" type="screen16x9"/>
  <p:notesSz cx="6724650" cy="97742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4E3"/>
    <a:srgbClr val="F2F7FC"/>
    <a:srgbClr val="E2E2E2"/>
    <a:srgbClr val="FBFBFB"/>
    <a:srgbClr val="F1F17F"/>
    <a:srgbClr val="F9F5D5"/>
    <a:srgbClr val="F7F7F7"/>
    <a:srgbClr val="F3F3F3"/>
    <a:srgbClr val="FDFDFD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1F8D9-3691-4C56-8004-83463CC9A1BD}" type="datetimeFigureOut">
              <a:rPr lang="tr-TR" smtClean="0"/>
              <a:t>2.11.2025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C4F16-1A13-4EA1-BEA2-9982513F51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79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4F16-1A13-4EA1-BEA2-9982513F518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531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4F16-1A13-4EA1-BEA2-9982513F518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720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4F16-1A13-4EA1-BEA2-9982513F518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2510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4F16-1A13-4EA1-BEA2-9982513F518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4103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4F16-1A13-4EA1-BEA2-9982513F518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0983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4F16-1A13-4EA1-BEA2-9982513F518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1312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4F16-1A13-4EA1-BEA2-9982513F518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5061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4F16-1A13-4EA1-BEA2-9982513F5187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4F16-1A13-4EA1-BEA2-9982513F5187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257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99118" y="400050"/>
            <a:ext cx="3772883" cy="1885951"/>
          </a:xfrm>
        </p:spPr>
        <p:txBody>
          <a:bodyPr>
            <a:normAutofit/>
          </a:bodyPr>
          <a:lstStyle>
            <a:lvl1pPr>
              <a:defRPr sz="4100"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99118" y="2552700"/>
            <a:ext cx="3772883" cy="1047750"/>
          </a:xfrm>
        </p:spPr>
        <p:txBody>
          <a:bodyPr>
            <a:normAutofit/>
          </a:bodyPr>
          <a:lstStyle>
            <a:lvl1pPr marL="0" indent="0" algn="l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2.11.2025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2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2.11.2025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2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72771" y="400050"/>
            <a:ext cx="1772112" cy="41148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799118" y="400050"/>
            <a:ext cx="5602158" cy="4114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2.11.2025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DCE5950-05F5-4897-B82B-925711278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C8FCBFC-7856-486B-80E0-8E51B9971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D294A50-4E85-4091-A940-B087EEC70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DE598A-8A21-48F9-B876-242D6A0EE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5C5F593-8417-4648-926E-9A7E9B36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57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B73A8E3-DFB7-4D9D-8A90-242EF478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8C1B17-1354-4AC5-8E00-DC05C1355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E0D5F0B-94E1-499E-B2E3-587B1763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2F9AAA-4116-43B4-8B8D-A0552E26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5F975AB-0A1E-4185-B6B7-B03C1517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74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5AC57F6-62F3-444E-A3C7-E42D6D67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404B2B5-AF44-4215-A996-C6180CBB8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C40CFEF-6C6A-4DA2-969E-3C9BF7CB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CC8C794-EE3C-4762-920F-5B64833B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01E3D35-5E92-480B-A5E2-034F2B035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65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4776297-8E77-402E-922F-EA34B75EF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BD6AF0-BBBB-4F92-909C-4B4926398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5108E2C-0020-4CD1-A001-6B3A7CC28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CBCFA4B-E052-4E03-9B72-AF14D8D2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E589F0D-5CE0-46E5-B6DE-8AB1F1390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552DF3-D0A5-4203-95E0-270794AAB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76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C7325B5-5754-4DA8-84BE-83B3CAD7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041C4E7-B592-41EE-91E1-5F1937B57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D75C6F0-FA94-412D-89C2-9E950689A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C57FB34-3FD3-4F13-A845-FD2D1D891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AD470F2-C58F-4E08-BFF2-3D936D7586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88B663A-9676-427B-AD0B-05735077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8FEBFBD-6C89-47FC-B754-1451AD50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EDDD4EF-34FF-4FC5-B5BC-66510232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93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63587CC-6792-4C44-9487-BD7E0601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7024490-7782-47F2-A143-BFD1E10BF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2EA9207-CBA7-40CA-B99A-4B5A3C59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81B7796-3037-4A12-BDBB-9AB9929F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56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8E93BDB-4E89-4B7C-B6E6-EB61CE1DE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FDD90EE-FDA8-4519-B49D-7F7E369D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F721B8C-718C-418B-A13C-C213B1910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896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2659296-F816-4F10-818E-6BB54ECFF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F77A33-8891-432D-894B-E111C8131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A2EDF9B-7ED2-435E-9EA0-B33F3F2C4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ED63AA8-9857-4C95-9C42-770E2BC71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2E23566-C553-487D-908B-84DD58D4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8F361C3-D788-454C-A780-6CDF7DF9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76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2.11.2025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DB6C908-DD5F-4B43-B2BF-AE2350E2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CB2C051-42DA-4ABB-B403-6F5C15324D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C5EBC3B-7B12-4869-821D-EEE5C6C5A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56FEAA7-5C54-4018-818A-08040609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A91507E-1F28-4385-A7C0-A95C4F0D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AEEFE4D-EA56-444F-BEB8-2B91A348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41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7DE933-1158-419A-AAFB-57B3B31DE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0090671-F403-4CAA-AD11-B40AF88EB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351A81-7D54-4086-A0A7-1CFEBB970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8070066-3712-4381-B03E-AA5612AB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3F8B4CE-DCEB-4CF1-95CA-1AE7E7EE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468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D51D1EF-31AF-48BD-92CD-258546407B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5AFE8C0-1E8A-4C50-BCC5-5730E0DE0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071DB21-1149-4587-8024-737CBABA2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2.11.2025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5B027D-B6D5-43A3-8B2E-CFBF0088D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B9CC2FA-FD2A-41BD-B4DC-D62029E60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5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9119" y="400050"/>
            <a:ext cx="6516797" cy="1714500"/>
          </a:xfrm>
        </p:spPr>
        <p:txBody>
          <a:bodyPr anchor="b">
            <a:normAutofit/>
          </a:bodyPr>
          <a:lstStyle>
            <a:lvl1pPr algn="l">
              <a:defRPr sz="4100" b="1" cap="none" baseline="0"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99119" y="2343150"/>
            <a:ext cx="6516797" cy="1028700"/>
          </a:xfrm>
        </p:spPr>
        <p:txBody>
          <a:bodyPr anchor="t">
            <a:normAutofit/>
          </a:bodyPr>
          <a:lstStyle>
            <a:lvl1pPr marL="0" indent="0">
              <a:spcBef>
                <a:spcPts val="45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78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72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6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6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5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2.11.2025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6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99117" y="1371600"/>
            <a:ext cx="3189801" cy="314325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099516" y="1371600"/>
            <a:ext cx="3189801" cy="314325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2.11.2025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4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9116" y="400050"/>
            <a:ext cx="6516799" cy="8001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99118" y="1371600"/>
            <a:ext cx="3189801" cy="51435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99118" y="1943100"/>
            <a:ext cx="3189801" cy="257175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126114" y="1371600"/>
            <a:ext cx="3189801" cy="51435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46" indent="0">
              <a:buNone/>
              <a:defRPr sz="1500" b="1"/>
            </a:lvl2pPr>
            <a:lvl3pPr marL="685891" indent="0">
              <a:buNone/>
              <a:defRPr sz="1400" b="1"/>
            </a:lvl3pPr>
            <a:lvl4pPr marL="1028837" indent="0">
              <a:buNone/>
              <a:defRPr sz="1200" b="1"/>
            </a:lvl4pPr>
            <a:lvl5pPr marL="1371783" indent="0">
              <a:buNone/>
              <a:defRPr sz="1200" b="1"/>
            </a:lvl5pPr>
            <a:lvl6pPr marL="1714729" indent="0">
              <a:buNone/>
              <a:defRPr sz="1200" b="1"/>
            </a:lvl6pPr>
            <a:lvl7pPr marL="2057674" indent="0">
              <a:buNone/>
              <a:defRPr sz="1200" b="1"/>
            </a:lvl7pPr>
            <a:lvl8pPr marL="2400620" indent="0">
              <a:buNone/>
              <a:defRPr sz="1200" b="1"/>
            </a:lvl8pPr>
            <a:lvl9pPr marL="2743566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126114" y="1943100"/>
            <a:ext cx="3189801" cy="257175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2.11.2025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9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2.11.2025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8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2.11.2025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8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9118" y="400050"/>
            <a:ext cx="3086904" cy="1143000"/>
          </a:xfrm>
        </p:spPr>
        <p:txBody>
          <a:bodyPr anchor="b">
            <a:normAutofit/>
          </a:bodyPr>
          <a:lstStyle>
            <a:lvl1pPr algn="l">
              <a:defRPr sz="2700" b="1"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00506" y="400050"/>
            <a:ext cx="4401696" cy="41148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99118" y="1657350"/>
            <a:ext cx="3086904" cy="28575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2.11.2025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‹#›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0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99118" y="400050"/>
            <a:ext cx="3086904" cy="1143000"/>
          </a:xfrm>
        </p:spPr>
        <p:txBody>
          <a:bodyPr anchor="b">
            <a:noAutofit/>
          </a:bodyPr>
          <a:lstStyle>
            <a:lvl1pPr algn="l">
              <a:defRPr sz="2700" b="1"/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400505" y="400050"/>
            <a:ext cx="4336259" cy="43434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46" indent="0">
              <a:buNone/>
              <a:defRPr sz="2100"/>
            </a:lvl2pPr>
            <a:lvl3pPr marL="685891" indent="0">
              <a:buNone/>
              <a:defRPr sz="1800"/>
            </a:lvl3pPr>
            <a:lvl4pPr marL="1028837" indent="0">
              <a:buNone/>
              <a:defRPr sz="1500"/>
            </a:lvl4pPr>
            <a:lvl5pPr marL="1371783" indent="0">
              <a:buNone/>
              <a:defRPr sz="1500"/>
            </a:lvl5pPr>
            <a:lvl6pPr marL="1714729" indent="0">
              <a:buNone/>
              <a:defRPr sz="1500"/>
            </a:lvl6pPr>
            <a:lvl7pPr marL="2057674" indent="0">
              <a:buNone/>
              <a:defRPr sz="1500"/>
            </a:lvl7pPr>
            <a:lvl8pPr marL="2400620" indent="0">
              <a:buNone/>
              <a:defRPr sz="1500"/>
            </a:lvl8pPr>
            <a:lvl9pPr marL="2743566" indent="0">
              <a:buNone/>
              <a:defRPr sz="1500"/>
            </a:lvl9pPr>
          </a:lstStyle>
          <a:p>
            <a:r>
              <a:rPr lang="tr-TR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99118" y="1657350"/>
            <a:ext cx="3086904" cy="28575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450"/>
              </a:spcBef>
              <a:buNone/>
              <a:defRPr sz="1400"/>
            </a:lvl1pPr>
            <a:lvl2pPr marL="342946" indent="0">
              <a:buNone/>
              <a:defRPr sz="900"/>
            </a:lvl2pPr>
            <a:lvl3pPr marL="685891" indent="0">
              <a:buNone/>
              <a:defRPr sz="800"/>
            </a:lvl3pPr>
            <a:lvl4pPr marL="1028837" indent="0">
              <a:buNone/>
              <a:defRPr sz="700"/>
            </a:lvl4pPr>
            <a:lvl5pPr marL="1371783" indent="0">
              <a:buNone/>
              <a:defRPr sz="700"/>
            </a:lvl5pPr>
            <a:lvl6pPr marL="1714729" indent="0">
              <a:buNone/>
              <a:defRPr sz="700"/>
            </a:lvl6pPr>
            <a:lvl7pPr marL="2057674" indent="0">
              <a:buNone/>
              <a:defRPr sz="700"/>
            </a:lvl7pPr>
            <a:lvl8pPr marL="2400620" indent="0">
              <a:buNone/>
              <a:defRPr sz="700"/>
            </a:lvl8pPr>
            <a:lvl9pPr marL="2743566" indent="0">
              <a:buNone/>
              <a:defRPr sz="7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45267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799117" y="400050"/>
            <a:ext cx="6516798" cy="800100"/>
          </a:xfrm>
          <a:prstGeom prst="rect">
            <a:avLst/>
          </a:prstGeom>
        </p:spPr>
        <p:txBody>
          <a:bodyPr vert="horz" lIns="68589" tIns="34295" rIns="68589" bIns="34295" rtlCol="0" anchor="b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99117" y="1371600"/>
            <a:ext cx="6516798" cy="3143250"/>
          </a:xfrm>
          <a:prstGeom prst="rect">
            <a:avLst/>
          </a:prstGeom>
        </p:spPr>
        <p:txBody>
          <a:bodyPr vert="horz" lIns="68589" tIns="34295" rIns="68589" bIns="34295" rtlCol="0">
            <a:normAutofit/>
          </a:bodyPr>
          <a:lstStyle/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5200813" y="4616451"/>
            <a:ext cx="1028968" cy="204787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91"/>
            <a:fld id="{3E0FA9E5-6744-4841-888F-9E7CC0C2B7EC}" type="datetimeFigureOut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defTabSz="685891"/>
              <a:t>2.11.2025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799118" y="4616451"/>
            <a:ext cx="4240920" cy="204787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91"/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01276" y="4616451"/>
            <a:ext cx="914639" cy="204787"/>
          </a:xfrm>
          <a:prstGeom prst="rect">
            <a:avLst/>
          </a:prstGeom>
        </p:spPr>
        <p:txBody>
          <a:bodyPr vert="horz" lIns="68589" tIns="34295" rIns="68589" bIns="34295" rtlCol="0" anchor="ctr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685891"/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defTabSz="685891"/>
              <a:t>‹#›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0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91" rtl="0" eaLnBrk="1" latinLnBrk="0" hangingPunct="1">
        <a:lnSpc>
          <a:spcPct val="80000"/>
        </a:lnSpc>
        <a:spcBef>
          <a:spcPct val="0"/>
        </a:spcBef>
        <a:buNone/>
        <a:defRPr sz="27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5767" indent="-171473" algn="l" defTabSz="685891" rtl="0" eaLnBrk="1" latinLnBrk="0" hangingPunct="1">
        <a:lnSpc>
          <a:spcPct val="90000"/>
        </a:lnSpc>
        <a:spcBef>
          <a:spcPts val="13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45829" indent="-171473" algn="l" defTabSz="685891" rtl="0" eaLnBrk="1" latinLnBrk="0" hangingPunct="1">
        <a:lnSpc>
          <a:spcPct val="90000"/>
        </a:lnSpc>
        <a:spcBef>
          <a:spcPts val="7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83008" indent="-137178" algn="l" defTabSz="685891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720186" indent="-137178" algn="l" defTabSz="685891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823070" indent="-102884" algn="l" defTabSz="685891" rtl="0" eaLnBrk="1" latinLnBrk="0" hangingPunct="1">
        <a:lnSpc>
          <a:spcPct val="90000"/>
        </a:lnSpc>
        <a:spcBef>
          <a:spcPts val="45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925953" indent="-102884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028837" indent="-102884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31721" indent="-102884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234605" indent="-102884" algn="l" defTabSz="685891" rtl="0" eaLnBrk="1" latinLnBrk="0" hangingPunct="1">
        <a:spcBef>
          <a:spcPts val="450"/>
        </a:spcBef>
        <a:buSzPct val="80000"/>
        <a:buFont typeface="Arial" pitchFamily="34" charset="0"/>
        <a:buChar char="•"/>
        <a:defRPr sz="1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4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91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37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83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729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74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620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566" algn="l" defTabSz="6858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1ADDD09-EBF7-4184-9B84-487E7A43C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293CD7C-8575-44BE-93EA-0D0BE6779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04E0080-FBFF-4D32-B03A-8930D0487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91"/>
            <a:fld id="{3E0FA9E5-6744-4841-888F-9E7CC0C2B7EC}" type="datetimeFigureOut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defTabSz="685891"/>
              <a:t>2.11.2025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C84BF4-7AFC-466D-96DA-E4AC1F605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91"/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233EFB-A6A1-4A44-B0C2-51873DDD2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91"/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defTabSz="685891"/>
              <a:t>‹#›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9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5.svg"/><Relationship Id="rId17" Type="http://schemas.openxmlformats.org/officeDocument/2006/relationships/image" Target="../media/image14.png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5.svg"/><Relationship Id="rId17" Type="http://schemas.openxmlformats.org/officeDocument/2006/relationships/image" Target="../media/image14.png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472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5939" r="-5939"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87096" y="4734261"/>
            <a:ext cx="4484904" cy="260166"/>
            <a:chOff x="0" y="0"/>
            <a:chExt cx="1986809" cy="1130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86809" cy="113057"/>
            </a:xfrm>
            <a:custGeom>
              <a:avLst/>
              <a:gdLst/>
              <a:ahLst/>
              <a:cxnLst/>
              <a:rect l="l" t="t" r="r" b="b"/>
              <a:pathLst>
                <a:path w="1986809" h="113057">
                  <a:moveTo>
                    <a:pt x="1986809" y="0"/>
                  </a:moveTo>
                  <a:lnTo>
                    <a:pt x="0" y="0"/>
                  </a:lnTo>
                  <a:lnTo>
                    <a:pt x="101600" y="56529"/>
                  </a:lnTo>
                  <a:lnTo>
                    <a:pt x="0" y="113057"/>
                  </a:lnTo>
                  <a:lnTo>
                    <a:pt x="1986809" y="113057"/>
                  </a:lnTo>
                  <a:lnTo>
                    <a:pt x="1885209" y="56529"/>
                  </a:lnTo>
                  <a:lnTo>
                    <a:pt x="1986809" y="0"/>
                  </a:lnTo>
                  <a:close/>
                </a:path>
              </a:pathLst>
            </a:custGeom>
            <a:solidFill>
              <a:srgbClr val="E5C085"/>
            </a:solidFill>
            <a:ln w="38100" cap="sq">
              <a:solidFill>
                <a:srgbClr val="1D3447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88900" y="-28575"/>
              <a:ext cx="1809009" cy="141632"/>
            </a:xfrm>
            <a:prstGeom prst="rect">
              <a:avLst/>
            </a:prstGeom>
          </p:spPr>
          <p:txBody>
            <a:bodyPr lIns="36946" tIns="36946" rIns="36946" bIns="36946" rtlCol="0" anchor="ctr"/>
            <a:lstStyle/>
            <a:p>
              <a:pPr algn="ctr">
                <a:lnSpc>
                  <a:spcPts val="1234"/>
                </a:lnSpc>
              </a:pPr>
              <a:endParaRPr sz="9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553664" y="4734261"/>
            <a:ext cx="4514136" cy="260166"/>
            <a:chOff x="0" y="0"/>
            <a:chExt cx="1994777" cy="1130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4777" cy="113057"/>
            </a:xfrm>
            <a:custGeom>
              <a:avLst/>
              <a:gdLst/>
              <a:ahLst/>
              <a:cxnLst/>
              <a:rect l="l" t="t" r="r" b="b"/>
              <a:pathLst>
                <a:path w="1994777" h="113057">
                  <a:moveTo>
                    <a:pt x="1994777" y="0"/>
                  </a:moveTo>
                  <a:lnTo>
                    <a:pt x="0" y="0"/>
                  </a:lnTo>
                  <a:lnTo>
                    <a:pt x="101600" y="56529"/>
                  </a:lnTo>
                  <a:lnTo>
                    <a:pt x="0" y="113057"/>
                  </a:lnTo>
                  <a:lnTo>
                    <a:pt x="1994777" y="113057"/>
                  </a:lnTo>
                  <a:lnTo>
                    <a:pt x="1893177" y="56529"/>
                  </a:lnTo>
                  <a:lnTo>
                    <a:pt x="1994777" y="0"/>
                  </a:lnTo>
                  <a:close/>
                </a:path>
              </a:pathLst>
            </a:custGeom>
            <a:solidFill>
              <a:srgbClr val="E5C085"/>
            </a:solidFill>
            <a:ln w="38100" cap="sq">
              <a:solidFill>
                <a:srgbClr val="1D3447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28575"/>
              <a:ext cx="1816977" cy="141632"/>
            </a:xfrm>
            <a:prstGeom prst="rect">
              <a:avLst/>
            </a:prstGeom>
          </p:spPr>
          <p:txBody>
            <a:bodyPr lIns="36946" tIns="36946" rIns="36946" bIns="36946" rtlCol="0" anchor="ctr"/>
            <a:lstStyle/>
            <a:p>
              <a:pPr algn="ctr">
                <a:lnSpc>
                  <a:spcPts val="1234"/>
                </a:lnSpc>
              </a:pPr>
              <a:endParaRPr sz="900"/>
            </a:p>
          </p:txBody>
        </p:sp>
      </p:grpSp>
      <p:sp>
        <p:nvSpPr>
          <p:cNvPr id="9" name="Freeform 9"/>
          <p:cNvSpPr/>
          <p:nvPr/>
        </p:nvSpPr>
        <p:spPr>
          <a:xfrm>
            <a:off x="5749169" y="4810239"/>
            <a:ext cx="123957" cy="123957"/>
          </a:xfrm>
          <a:custGeom>
            <a:avLst/>
            <a:gdLst/>
            <a:ahLst/>
            <a:cxnLst/>
            <a:rect l="l" t="t" r="r" b="b"/>
            <a:pathLst>
              <a:path w="247914" h="247914">
                <a:moveTo>
                  <a:pt x="0" y="0"/>
                </a:moveTo>
                <a:lnTo>
                  <a:pt x="247914" y="0"/>
                </a:lnTo>
                <a:lnTo>
                  <a:pt x="247914" y="247914"/>
                </a:lnTo>
                <a:lnTo>
                  <a:pt x="0" y="2479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914477" y="4812059"/>
            <a:ext cx="120318" cy="120318"/>
          </a:xfrm>
          <a:custGeom>
            <a:avLst/>
            <a:gdLst/>
            <a:ahLst/>
            <a:cxnLst/>
            <a:rect l="l" t="t" r="r" b="b"/>
            <a:pathLst>
              <a:path w="240636" h="240636">
                <a:moveTo>
                  <a:pt x="0" y="0"/>
                </a:moveTo>
                <a:lnTo>
                  <a:pt x="240636" y="0"/>
                </a:lnTo>
                <a:lnTo>
                  <a:pt x="240636" y="240636"/>
                </a:lnTo>
                <a:lnTo>
                  <a:pt x="0" y="2406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244787" y="4812059"/>
            <a:ext cx="125932" cy="125932"/>
          </a:xfrm>
          <a:custGeom>
            <a:avLst/>
            <a:gdLst/>
            <a:ahLst/>
            <a:cxnLst/>
            <a:rect l="l" t="t" r="r" b="b"/>
            <a:pathLst>
              <a:path w="251863" h="251863">
                <a:moveTo>
                  <a:pt x="0" y="0"/>
                </a:moveTo>
                <a:lnTo>
                  <a:pt x="251863" y="0"/>
                </a:lnTo>
                <a:lnTo>
                  <a:pt x="251863" y="251863"/>
                </a:lnTo>
                <a:lnTo>
                  <a:pt x="0" y="2518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076145" y="4805559"/>
            <a:ext cx="128637" cy="128637"/>
          </a:xfrm>
          <a:custGeom>
            <a:avLst/>
            <a:gdLst/>
            <a:ahLst/>
            <a:cxnLst/>
            <a:rect l="l" t="t" r="r" b="b"/>
            <a:pathLst>
              <a:path w="257274" h="257274">
                <a:moveTo>
                  <a:pt x="0" y="0"/>
                </a:moveTo>
                <a:lnTo>
                  <a:pt x="257274" y="0"/>
                </a:lnTo>
                <a:lnTo>
                  <a:pt x="257274" y="257275"/>
                </a:lnTo>
                <a:lnTo>
                  <a:pt x="0" y="2572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410724" y="4814066"/>
            <a:ext cx="168222" cy="123924"/>
          </a:xfrm>
          <a:custGeom>
            <a:avLst/>
            <a:gdLst/>
            <a:ahLst/>
            <a:cxnLst/>
            <a:rect l="l" t="t" r="r" b="b"/>
            <a:pathLst>
              <a:path w="336444" h="247847">
                <a:moveTo>
                  <a:pt x="0" y="0"/>
                </a:moveTo>
                <a:lnTo>
                  <a:pt x="336444" y="0"/>
                </a:lnTo>
                <a:lnTo>
                  <a:pt x="336444" y="247848"/>
                </a:lnTo>
                <a:lnTo>
                  <a:pt x="0" y="2478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59387" y="1650604"/>
            <a:ext cx="8779526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r-TR" sz="3400" dirty="0">
                <a:solidFill>
                  <a:srgbClr val="1D3447"/>
                </a:solidFill>
                <a:latin typeface="Arial Black" panose="020B0A04020102020204" pitchFamily="34" charset="0"/>
              </a:rPr>
              <a:t> </a:t>
            </a:r>
            <a:r>
              <a:rPr lang="tr-TR" sz="2400" dirty="0">
                <a:solidFill>
                  <a:srgbClr val="002060"/>
                </a:solidFill>
                <a:latin typeface="Arial Black" panose="020B0A04020102020204" pitchFamily="34" charset="0"/>
              </a:rPr>
              <a:t>Kullanıma Verme ve Tüketim Çıkışı İşlemleri</a:t>
            </a:r>
          </a:p>
          <a:p>
            <a:pPr algn="ctr"/>
            <a:endParaRPr lang="tr-TR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tr-TR" sz="2000" dirty="0">
                <a:solidFill>
                  <a:srgbClr val="002060"/>
                </a:solidFill>
                <a:latin typeface="Arial Black" panose="020B0A04020102020204" pitchFamily="34" charset="0"/>
              </a:rPr>
              <a:t>Adem AYDIN</a:t>
            </a:r>
          </a:p>
          <a:p>
            <a:pPr algn="ctr"/>
            <a:r>
              <a:rPr lang="tr-TR" sz="2000" dirty="0">
                <a:solidFill>
                  <a:srgbClr val="002060"/>
                </a:solidFill>
                <a:latin typeface="Arial Black" panose="020B0A04020102020204" pitchFamily="34" charset="0"/>
              </a:rPr>
              <a:t>Hazine ve Maliye </a:t>
            </a:r>
            <a:r>
              <a:rPr lang="tr-T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Uzmanı</a:t>
            </a:r>
          </a:p>
          <a:p>
            <a:pPr algn="ctr"/>
            <a:r>
              <a:rPr lang="tr-T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aaydin7@muhasebat.gov.tr</a:t>
            </a:r>
            <a:endParaRPr lang="tr-TR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tr-TR" sz="3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829071" y="4768163"/>
            <a:ext cx="3026234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12"/>
              </a:lnSpc>
            </a:pPr>
            <a:r>
              <a:rPr lang="en-US" sz="1080" b="1" dirty="0" err="1">
                <a:solidFill>
                  <a:srgbClr val="000000"/>
                </a:solidFill>
                <a:latin typeface="Kaushan Script"/>
              </a:rPr>
              <a:t>Geçmişten</a:t>
            </a:r>
            <a:r>
              <a:rPr lang="en-US" sz="1080" b="1" dirty="0">
                <a:solidFill>
                  <a:srgbClr val="000000"/>
                </a:solidFill>
                <a:latin typeface="Kaushan Script"/>
              </a:rPr>
              <a:t> </a:t>
            </a:r>
            <a:r>
              <a:rPr lang="en-US" sz="1080" b="1" dirty="0" err="1">
                <a:solidFill>
                  <a:srgbClr val="000000"/>
                </a:solidFill>
                <a:latin typeface="Kaushan Script"/>
              </a:rPr>
              <a:t>Geleceğe</a:t>
            </a:r>
            <a:r>
              <a:rPr lang="en-US" sz="1080" b="1" dirty="0">
                <a:solidFill>
                  <a:srgbClr val="000000"/>
                </a:solidFill>
                <a:latin typeface="Kaushan Script"/>
              </a:rPr>
              <a:t> </a:t>
            </a:r>
            <a:r>
              <a:rPr lang="en-US" sz="1080" b="1" dirty="0" err="1">
                <a:solidFill>
                  <a:srgbClr val="000000"/>
                </a:solidFill>
                <a:latin typeface="Kaushan Script"/>
              </a:rPr>
              <a:t>Türkiye’nin</a:t>
            </a:r>
            <a:r>
              <a:rPr lang="en-US" sz="1080" b="1" dirty="0">
                <a:solidFill>
                  <a:srgbClr val="000000"/>
                </a:solidFill>
                <a:latin typeface="Kaushan Script"/>
              </a:rPr>
              <a:t> Mali </a:t>
            </a:r>
            <a:r>
              <a:rPr lang="en-US" sz="1080" b="1" dirty="0" err="1">
                <a:solidFill>
                  <a:srgbClr val="000000"/>
                </a:solidFill>
                <a:latin typeface="Kaushan Script"/>
              </a:rPr>
              <a:t>Hafızası</a:t>
            </a:r>
            <a:endParaRPr lang="en-US" sz="1080" b="1" dirty="0">
              <a:solidFill>
                <a:srgbClr val="000000"/>
              </a:solidFill>
              <a:latin typeface="Kaushan Script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6618950" y="4759949"/>
            <a:ext cx="1625457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12"/>
              </a:lnSpc>
            </a:pPr>
            <a:r>
              <a:rPr lang="en-US" sz="1080" spc="110" dirty="0">
                <a:solidFill>
                  <a:srgbClr val="000000"/>
                </a:solidFill>
                <a:latin typeface="Kaushan Script"/>
              </a:rPr>
              <a:t>@</a:t>
            </a:r>
            <a:r>
              <a:rPr lang="en-US" sz="1080" b="1" spc="110" dirty="0" err="1">
                <a:solidFill>
                  <a:srgbClr val="000000"/>
                </a:solidFill>
                <a:latin typeface="Kaushan Script"/>
              </a:rPr>
              <a:t>muhasebatsosyal</a:t>
            </a:r>
            <a:endParaRPr lang="en-US" sz="1080" b="1" spc="110" dirty="0">
              <a:solidFill>
                <a:srgbClr val="000000"/>
              </a:solidFill>
              <a:latin typeface="Kaushan Script"/>
            </a:endParaRPr>
          </a:p>
        </p:txBody>
      </p:sp>
      <p:pic>
        <p:nvPicPr>
          <p:cNvPr id="36" name="Resim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148" y="4469420"/>
            <a:ext cx="1078602" cy="847572"/>
          </a:xfrm>
          <a:prstGeom prst="rect">
            <a:avLst/>
          </a:prstGeom>
        </p:spPr>
      </p:pic>
      <p:sp>
        <p:nvSpPr>
          <p:cNvPr id="23" name="Freeform 22"/>
          <p:cNvSpPr/>
          <p:nvPr/>
        </p:nvSpPr>
        <p:spPr>
          <a:xfrm>
            <a:off x="298118" y="86666"/>
            <a:ext cx="961514" cy="887715"/>
          </a:xfrm>
          <a:custGeom>
            <a:avLst/>
            <a:gdLst/>
            <a:ahLst/>
            <a:cxnLst/>
            <a:rect l="l" t="t" r="r" b="b"/>
            <a:pathLst>
              <a:path w="1690850" h="1690850">
                <a:moveTo>
                  <a:pt x="0" y="0"/>
                </a:moveTo>
                <a:lnTo>
                  <a:pt x="1690850" y="0"/>
                </a:lnTo>
                <a:lnTo>
                  <a:pt x="1690850" y="1690850"/>
                </a:lnTo>
                <a:lnTo>
                  <a:pt x="0" y="16908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4" name="Freeform 25"/>
          <p:cNvSpPr/>
          <p:nvPr/>
        </p:nvSpPr>
        <p:spPr>
          <a:xfrm>
            <a:off x="-76200" y="4203745"/>
            <a:ext cx="9144000" cy="83820"/>
          </a:xfrm>
          <a:custGeom>
            <a:avLst/>
            <a:gdLst/>
            <a:ahLst/>
            <a:cxnLst/>
            <a:rect l="l" t="t" r="r" b="b"/>
            <a:pathLst>
              <a:path w="18288000" h="167640">
                <a:moveTo>
                  <a:pt x="0" y="0"/>
                </a:moveTo>
                <a:lnTo>
                  <a:pt x="18288000" y="0"/>
                </a:lnTo>
                <a:lnTo>
                  <a:pt x="18288000" y="167640"/>
                </a:lnTo>
                <a:lnTo>
                  <a:pt x="0" y="16764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pic>
        <p:nvPicPr>
          <p:cNvPr id="22" name="Resim 21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68" y="-65295"/>
            <a:ext cx="14935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8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9163" y="3651870"/>
            <a:ext cx="1610549" cy="43204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TAHSİL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76056" y="646201"/>
            <a:ext cx="3816423" cy="10801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tr-TR" b="1" dirty="0" smtClean="0"/>
              <a:t>a</a:t>
            </a:r>
            <a:r>
              <a:rPr lang="tr-TR" b="1" dirty="0"/>
              <a:t>) Kontrol, denetim veya </a:t>
            </a:r>
            <a:r>
              <a:rPr lang="tr-TR" b="1" dirty="0" smtClean="0"/>
              <a:t>inceleme</a:t>
            </a:r>
            <a:endParaRPr lang="tr-TR" b="1" dirty="0"/>
          </a:p>
          <a:p>
            <a:pPr marL="0" indent="0">
              <a:lnSpc>
                <a:spcPct val="120000"/>
              </a:lnSpc>
              <a:buNone/>
            </a:pPr>
            <a:r>
              <a:rPr lang="tr-TR" b="1" dirty="0"/>
              <a:t>b) </a:t>
            </a:r>
            <a:r>
              <a:rPr lang="tr-TR" b="1" dirty="0" err="1"/>
              <a:t>Sayıştayca</a:t>
            </a:r>
            <a:r>
              <a:rPr lang="tr-TR" b="1" dirty="0"/>
              <a:t> kesin hükme </a:t>
            </a:r>
            <a:r>
              <a:rPr lang="tr-TR" b="1" dirty="0" smtClean="0"/>
              <a:t>bağlama</a:t>
            </a:r>
            <a:endParaRPr lang="tr-TR" b="1" dirty="0"/>
          </a:p>
          <a:p>
            <a:pPr marL="0" indent="0">
              <a:lnSpc>
                <a:spcPct val="120000"/>
              </a:lnSpc>
              <a:buNone/>
            </a:pPr>
            <a:r>
              <a:rPr lang="tr-TR" b="1" dirty="0"/>
              <a:t>c) </a:t>
            </a:r>
            <a:r>
              <a:rPr lang="tr-TR" b="1" dirty="0" smtClean="0"/>
              <a:t>Yargılama sonucunda tespit edilir.</a:t>
            </a:r>
            <a:endParaRPr lang="tr-TR" b="1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0242E831-EB38-4676-B73B-6B703DE43843}"/>
              </a:ext>
            </a:extLst>
          </p:cNvPr>
          <p:cNvSpPr txBox="1">
            <a:spLocks/>
          </p:cNvSpPr>
          <p:nvPr/>
        </p:nvSpPr>
        <p:spPr>
          <a:xfrm>
            <a:off x="0" y="-783"/>
            <a:ext cx="9144000" cy="5555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Kamu Zararlarının Tahsiline İlişkin Usul ve Esaslar Hakkında Yönetmelik</a:t>
            </a: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395536" y="1865610"/>
            <a:ext cx="1584176" cy="4901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TAKİP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369163" y="2787774"/>
            <a:ext cx="1610549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TEBLİĞ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395536" y="1059582"/>
            <a:ext cx="1584176" cy="504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TESPİT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Düz Bağlayıcı 9"/>
          <p:cNvCxnSpPr>
            <a:stCxn id="7" idx="3"/>
          </p:cNvCxnSpPr>
          <p:nvPr/>
        </p:nvCxnSpPr>
        <p:spPr>
          <a:xfrm>
            <a:off x="1979712" y="1311610"/>
            <a:ext cx="30963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Unvan 1"/>
          <p:cNvSpPr txBox="1">
            <a:spLocks/>
          </p:cNvSpPr>
          <p:nvPr/>
        </p:nvSpPr>
        <p:spPr>
          <a:xfrm>
            <a:off x="3059832" y="681148"/>
            <a:ext cx="1440160" cy="3064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 Formu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Düz Bağlayıcı 14"/>
          <p:cNvCxnSpPr>
            <a:stCxn id="13" idx="3"/>
          </p:cNvCxnSpPr>
          <p:nvPr/>
        </p:nvCxnSpPr>
        <p:spPr>
          <a:xfrm>
            <a:off x="4499992" y="834361"/>
            <a:ext cx="576064" cy="91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İçerik Yer Tutucusu 2"/>
          <p:cNvSpPr txBox="1">
            <a:spLocks/>
          </p:cNvSpPr>
          <p:nvPr/>
        </p:nvSpPr>
        <p:spPr>
          <a:xfrm>
            <a:off x="5076055" y="1865610"/>
            <a:ext cx="3816423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tr-TR" b="1" dirty="0" smtClean="0"/>
              <a:t>Takibe yetkili birim(</a:t>
            </a:r>
            <a:r>
              <a:rPr lang="tr-TR" dirty="0"/>
              <a:t>Merkezde strateji geliştirme </a:t>
            </a:r>
            <a:r>
              <a:rPr lang="tr-TR" dirty="0" smtClean="0"/>
              <a:t>birimi, </a:t>
            </a:r>
            <a:r>
              <a:rPr lang="tr-TR" dirty="0"/>
              <a:t>taşrada ise strateji geliştirme biriminin bağlı olduğu üst yöneticinin, alacağın takibi konusunda yetki verdiği </a:t>
            </a:r>
            <a:r>
              <a:rPr lang="tr-TR" dirty="0" smtClean="0"/>
              <a:t>birim)</a:t>
            </a:r>
            <a:endParaRPr lang="tr-TR" b="1" dirty="0"/>
          </a:p>
        </p:txBody>
      </p:sp>
      <p:cxnSp>
        <p:nvCxnSpPr>
          <p:cNvPr id="18" name="Düz Bağlayıcı 17"/>
          <p:cNvCxnSpPr/>
          <p:nvPr/>
        </p:nvCxnSpPr>
        <p:spPr>
          <a:xfrm>
            <a:off x="1979711" y="2139702"/>
            <a:ext cx="30963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Unvan 1"/>
          <p:cNvSpPr txBox="1">
            <a:spLocks/>
          </p:cNvSpPr>
          <p:nvPr/>
        </p:nvSpPr>
        <p:spPr>
          <a:xfrm>
            <a:off x="3028851" y="2389503"/>
            <a:ext cx="1440160" cy="3064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Alacak Takip Dosyası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Düz Bağlayıcı 19"/>
          <p:cNvCxnSpPr/>
          <p:nvPr/>
        </p:nvCxnSpPr>
        <p:spPr>
          <a:xfrm>
            <a:off x="4484501" y="2559186"/>
            <a:ext cx="576064" cy="91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Dikdörtgen 20"/>
          <p:cNvSpPr/>
          <p:nvPr/>
        </p:nvSpPr>
        <p:spPr>
          <a:xfrm>
            <a:off x="5076055" y="3219822"/>
            <a:ext cx="3816424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400" b="1" dirty="0" err="1"/>
              <a:t>Rızaen</a:t>
            </a:r>
            <a:r>
              <a:rPr lang="tr-TR" sz="1400" b="1" dirty="0"/>
              <a:t> veya sulh yoluyla ödeme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400" b="1" dirty="0" smtClean="0"/>
              <a:t>Borçlar </a:t>
            </a:r>
            <a:r>
              <a:rPr lang="tr-TR" sz="1400" b="1" dirty="0"/>
              <a:t>Kanunu hükümlerine </a:t>
            </a:r>
            <a:r>
              <a:rPr lang="tr-TR" sz="1400" b="1" dirty="0" smtClean="0"/>
              <a:t>göre takas </a:t>
            </a:r>
            <a:r>
              <a:rPr lang="tr-TR" sz="1400" b="1" dirty="0"/>
              <a:t>yapılması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400" b="1" dirty="0" smtClean="0"/>
              <a:t>İcra İflas Kanunu hükümleri uygulanması</a:t>
            </a:r>
            <a:endParaRPr lang="tr-TR" sz="1400" b="1" dirty="0"/>
          </a:p>
        </p:txBody>
      </p:sp>
      <p:cxnSp>
        <p:nvCxnSpPr>
          <p:cNvPr id="22" name="Düz Bağlayıcı 21"/>
          <p:cNvCxnSpPr/>
          <p:nvPr/>
        </p:nvCxnSpPr>
        <p:spPr>
          <a:xfrm>
            <a:off x="1964221" y="3795886"/>
            <a:ext cx="309634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2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1560" y="1995686"/>
            <a:ext cx="7886700" cy="994172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3600" b="1" dirty="0" smtClean="0"/>
              <a:t>Kullanıma Verme</a:t>
            </a:r>
            <a:r>
              <a:rPr lang="tr-TR" sz="3600" b="1" dirty="0" smtClean="0">
                <a:latin typeface="+mn-lt"/>
              </a:rPr>
              <a:t> İşlemleri</a:t>
            </a:r>
            <a:endParaRPr lang="tr-TR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349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E383DAE7-D4A2-4B17-891E-260161429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31590"/>
            <a:ext cx="8640960" cy="3342628"/>
          </a:xfrm>
        </p:spPr>
        <p:txBody>
          <a:bodyPr>
            <a:normAutofit/>
          </a:bodyPr>
          <a:lstStyle/>
          <a:p>
            <a:pPr marL="342900" lvl="1" indent="0" algn="just" defTabSz="914400">
              <a:spcBef>
                <a:spcPts val="0"/>
              </a:spcBef>
              <a:buNone/>
            </a:pPr>
            <a:r>
              <a:rPr lang="tr-TR" sz="2400" dirty="0">
                <a:cs typeface="Arial" panose="020B0604020202020204" pitchFamily="34" charset="0"/>
              </a:rPr>
              <a:t>Dayanıklı taşınırlar; </a:t>
            </a:r>
          </a:p>
          <a:p>
            <a:pPr marL="628650" lvl="1" indent="-285750" algn="just" defTabSz="914400">
              <a:spcBef>
                <a:spcPts val="0"/>
              </a:spcBef>
            </a:pPr>
            <a:r>
              <a:rPr lang="tr-TR" sz="2400" b="1" dirty="0">
                <a:cs typeface="Arial" panose="020B0604020202020204" pitchFamily="34" charset="0"/>
              </a:rPr>
              <a:t>Kişi adına </a:t>
            </a:r>
            <a:r>
              <a:rPr lang="tr-TR" sz="2400" dirty="0">
                <a:cs typeface="Arial" panose="020B0604020202020204" pitchFamily="34" charset="0"/>
              </a:rPr>
              <a:t>ambardan çıkış yapıldığında </a:t>
            </a:r>
            <a:r>
              <a:rPr lang="tr-TR" sz="2400" b="1" dirty="0">
                <a:cs typeface="Arial" panose="020B0604020202020204" pitchFamily="34" charset="0"/>
              </a:rPr>
              <a:t>Taşınır Teslim Belgesi</a:t>
            </a:r>
            <a:r>
              <a:rPr lang="tr-TR" sz="2400" dirty="0">
                <a:cs typeface="Arial" panose="020B0604020202020204" pitchFamily="34" charset="0"/>
              </a:rPr>
              <a:t>,</a:t>
            </a:r>
          </a:p>
          <a:p>
            <a:pPr marL="628650" lvl="1" indent="-285750" algn="just" defTabSz="914400">
              <a:spcBef>
                <a:spcPts val="0"/>
              </a:spcBef>
            </a:pPr>
            <a:r>
              <a:rPr lang="tr-TR" sz="2400" b="1" dirty="0">
                <a:cs typeface="Arial" panose="020B0604020202020204" pitchFamily="34" charset="0"/>
              </a:rPr>
              <a:t>Ortak kullanım adına </a:t>
            </a:r>
            <a:r>
              <a:rPr lang="tr-TR" sz="2400" dirty="0">
                <a:cs typeface="Arial" panose="020B0604020202020204" pitchFamily="34" charset="0"/>
              </a:rPr>
              <a:t>ambardan çıkış yapıldığında ise </a:t>
            </a:r>
            <a:r>
              <a:rPr lang="tr-TR" sz="2400" b="1" dirty="0">
                <a:cs typeface="Arial" panose="020B0604020202020204" pitchFamily="34" charset="0"/>
              </a:rPr>
              <a:t>Dayanıklı Taşınırlar Listesi </a:t>
            </a:r>
            <a:r>
              <a:rPr lang="tr-TR" sz="2400" dirty="0">
                <a:cs typeface="Arial" panose="020B0604020202020204" pitchFamily="34" charset="0"/>
              </a:rPr>
              <a:t>düzenlenir.</a:t>
            </a:r>
          </a:p>
          <a:p>
            <a:pPr marL="342900" lvl="1" indent="0" algn="just" defTabSz="914400">
              <a:spcBef>
                <a:spcPts val="0"/>
              </a:spcBef>
              <a:buNone/>
            </a:pPr>
            <a:endParaRPr lang="tr-TR" sz="2400" dirty="0">
              <a:cs typeface="Arial" panose="020B0604020202020204" pitchFamily="34" charset="0"/>
            </a:endParaRPr>
          </a:p>
          <a:p>
            <a:pPr marL="342900" lvl="1" indent="0" algn="just" defTabSz="914400">
              <a:spcBef>
                <a:spcPts val="0"/>
              </a:spcBef>
              <a:buNone/>
            </a:pPr>
            <a:r>
              <a:rPr lang="tr-TR" sz="2400" dirty="0" smtClean="0">
                <a:cs typeface="Arial" panose="020B0604020202020204" pitchFamily="34" charset="0"/>
              </a:rPr>
              <a:t>Ambardaki </a:t>
            </a:r>
            <a:r>
              <a:rPr lang="tr-TR" sz="2400" dirty="0">
                <a:cs typeface="Arial" panose="020B0604020202020204" pitchFamily="34" charset="0"/>
              </a:rPr>
              <a:t>taşınır mallar, </a:t>
            </a:r>
            <a:r>
              <a:rPr lang="tr-TR" sz="2400" dirty="0" smtClean="0">
                <a:cs typeface="Arial" panose="020B0604020202020204" pitchFamily="34" charset="0"/>
              </a:rPr>
              <a:t>taşınır </a:t>
            </a:r>
            <a:r>
              <a:rPr lang="tr-TR" sz="2400" dirty="0">
                <a:cs typeface="Arial" panose="020B0604020202020204" pitchFamily="34" charset="0"/>
              </a:rPr>
              <a:t>kayıt yetkilisinden </a:t>
            </a:r>
            <a:r>
              <a:rPr lang="tr-TR" sz="2400" b="1" dirty="0">
                <a:cs typeface="Arial" panose="020B0604020202020204" pitchFamily="34" charset="0"/>
              </a:rPr>
              <a:t>Taşınır İstek Belgesi </a:t>
            </a:r>
            <a:r>
              <a:rPr lang="tr-TR" sz="2400" dirty="0">
                <a:cs typeface="Arial" panose="020B0604020202020204" pitchFamily="34" charset="0"/>
              </a:rPr>
              <a:t>ile talep edilir.</a:t>
            </a:r>
          </a:p>
          <a:p>
            <a:pPr marL="0" lvl="0" indent="0" algn="just" defTabSz="914400">
              <a:spcBef>
                <a:spcPts val="0"/>
              </a:spcBef>
              <a:buClrTx/>
              <a:buSzTx/>
              <a:buNone/>
            </a:pPr>
            <a:endParaRPr lang="tr-TR" sz="1600" dirty="0" smtClean="0">
              <a:cs typeface="Arial" panose="020B0604020202020204" pitchFamily="34" charset="0"/>
            </a:endParaRPr>
          </a:p>
          <a:p>
            <a:pPr marL="0" lvl="0" indent="0" algn="just" defTabSz="914400">
              <a:spcBef>
                <a:spcPts val="0"/>
              </a:spcBef>
              <a:buClrTx/>
              <a:buSzTx/>
              <a:buNone/>
            </a:pPr>
            <a:endParaRPr lang="tr-TR" sz="1600" dirty="0">
              <a:cs typeface="Arial" panose="020B0604020202020204" pitchFamily="34" charset="0"/>
            </a:endParaRPr>
          </a:p>
          <a:p>
            <a:pPr marL="0" lvl="0" indent="0" algn="just" defTabSz="914400">
              <a:spcBef>
                <a:spcPts val="0"/>
              </a:spcBef>
              <a:buClrTx/>
              <a:buSzTx/>
              <a:buNone/>
            </a:pPr>
            <a:r>
              <a:rPr lang="tr-TR" sz="2000" b="1" dirty="0" smtClean="0">
                <a:cs typeface="Arial" panose="020B0604020202020204" pitchFamily="34" charset="0"/>
              </a:rPr>
              <a:t>* </a:t>
            </a:r>
            <a:r>
              <a:rPr lang="tr-TR" sz="1000" b="1" dirty="0">
                <a:cs typeface="Arial" panose="020B0604020202020204" pitchFamily="34" charset="0"/>
              </a:rPr>
              <a:t>Sayıştay Bulgusu – Zimmet Fişi Düzenlememe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659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latin typeface="+mn-lt"/>
              </a:rPr>
              <a:t>Zimmet belgesi/tüketim çıkışı düzenlemeden önce yapılması gerekenler</a:t>
            </a:r>
            <a:endParaRPr lang="tr-TR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491630"/>
            <a:ext cx="7886700" cy="3263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Kişilerin TC Kimlik Numarasının tanımlanması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Ortak Alanların belirlenerek İstek Birimlerinin tanımlanması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İstek Birimlerine bağlı Yerleşim Yerlerinin tanımlanması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İstek birim yetkililerinin belirlenmesi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İstek birim yetkililerine rol verilmesi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5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63688" y="267494"/>
            <a:ext cx="4968552" cy="432048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latin typeface="+mn-lt"/>
              </a:rPr>
              <a:t>Araştırma </a:t>
            </a:r>
            <a:r>
              <a:rPr lang="tr-TR" b="1" dirty="0" smtClean="0">
                <a:latin typeface="+mn-lt"/>
              </a:rPr>
              <a:t>Merkezi Başkanlığı</a:t>
            </a:r>
            <a:endParaRPr lang="tr-TR" b="1" dirty="0">
              <a:latin typeface="+mn-lt"/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323528" y="1275606"/>
            <a:ext cx="3096344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dirty="0" smtClean="0"/>
              <a:t>Araştırma Şubesi</a:t>
            </a:r>
            <a:endParaRPr lang="tr-TR" b="1" dirty="0"/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3995936" y="1275606"/>
            <a:ext cx="2160240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dirty="0" smtClean="0"/>
              <a:t>Başkanlık Makamı</a:t>
            </a:r>
            <a:endParaRPr lang="tr-TR" b="1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953789" y="2355726"/>
            <a:ext cx="1800200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800" b="1" dirty="0" smtClean="0"/>
              <a:t>Personel Odası</a:t>
            </a:r>
            <a:endParaRPr lang="tr-TR" sz="1800" b="1" dirty="0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971600" y="1851670"/>
            <a:ext cx="1800200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800" b="1" dirty="0" smtClean="0"/>
              <a:t>Şube Müdürü</a:t>
            </a:r>
            <a:endParaRPr lang="tr-TR" sz="1800" b="1" dirty="0"/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963452" y="2859782"/>
            <a:ext cx="1800200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800" b="1" dirty="0" smtClean="0"/>
              <a:t>Sekreterlik</a:t>
            </a:r>
            <a:endParaRPr lang="tr-TR" sz="1800" b="1" dirty="0"/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971600" y="3363838"/>
            <a:ext cx="1800200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800" b="1" dirty="0" smtClean="0"/>
              <a:t>Toplantı Odası</a:t>
            </a:r>
            <a:endParaRPr lang="tr-TR" sz="1800" b="1" dirty="0"/>
          </a:p>
        </p:txBody>
      </p:sp>
      <p:sp>
        <p:nvSpPr>
          <p:cNvPr id="11" name="Unvan 1"/>
          <p:cNvSpPr txBox="1">
            <a:spLocks/>
          </p:cNvSpPr>
          <p:nvPr/>
        </p:nvSpPr>
        <p:spPr>
          <a:xfrm>
            <a:off x="4409982" y="1851670"/>
            <a:ext cx="1332148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800" b="1" dirty="0" smtClean="0"/>
              <a:t>Sekreterlik</a:t>
            </a:r>
            <a:endParaRPr lang="tr-TR" sz="1800" b="1" dirty="0"/>
          </a:p>
        </p:txBody>
      </p:sp>
      <p:sp>
        <p:nvSpPr>
          <p:cNvPr id="16" name="Unvan 1"/>
          <p:cNvSpPr txBox="1">
            <a:spLocks/>
          </p:cNvSpPr>
          <p:nvPr/>
        </p:nvSpPr>
        <p:spPr>
          <a:xfrm>
            <a:off x="3995936" y="3211891"/>
            <a:ext cx="187220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800" b="1" dirty="0" smtClean="0"/>
              <a:t>Otopark</a:t>
            </a:r>
            <a:endParaRPr lang="tr-TR" sz="1800" b="1" dirty="0"/>
          </a:p>
        </p:txBody>
      </p:sp>
      <p:sp>
        <p:nvSpPr>
          <p:cNvPr id="17" name="Unvan 1"/>
          <p:cNvSpPr txBox="1">
            <a:spLocks/>
          </p:cNvSpPr>
          <p:nvPr/>
        </p:nvSpPr>
        <p:spPr>
          <a:xfrm>
            <a:off x="3995936" y="3651870"/>
            <a:ext cx="187220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800" b="1" dirty="0" smtClean="0"/>
              <a:t>Yemekhane</a:t>
            </a:r>
            <a:endParaRPr lang="tr-TR" sz="1800" b="1" dirty="0"/>
          </a:p>
        </p:txBody>
      </p:sp>
      <p:sp>
        <p:nvSpPr>
          <p:cNvPr id="18" name="Unvan 1"/>
          <p:cNvSpPr txBox="1">
            <a:spLocks/>
          </p:cNvSpPr>
          <p:nvPr/>
        </p:nvSpPr>
        <p:spPr>
          <a:xfrm>
            <a:off x="3995936" y="4134520"/>
            <a:ext cx="1872208" cy="4375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800" b="1" dirty="0" smtClean="0"/>
              <a:t>Konferans Salonu</a:t>
            </a:r>
            <a:endParaRPr lang="tr-TR" sz="1800" b="1" dirty="0"/>
          </a:p>
        </p:txBody>
      </p:sp>
      <p:sp>
        <p:nvSpPr>
          <p:cNvPr id="19" name="Unvan 1"/>
          <p:cNvSpPr txBox="1">
            <a:spLocks/>
          </p:cNvSpPr>
          <p:nvPr/>
        </p:nvSpPr>
        <p:spPr>
          <a:xfrm>
            <a:off x="3995936" y="4694721"/>
            <a:ext cx="187220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800" b="1" dirty="0" smtClean="0"/>
              <a:t>Güvenlik</a:t>
            </a:r>
            <a:endParaRPr lang="tr-TR" sz="1800" b="1" dirty="0"/>
          </a:p>
        </p:txBody>
      </p:sp>
    </p:spTree>
    <p:extLst>
      <p:ext uri="{BB962C8B-B14F-4D97-AF65-F5344CB8AC3E}">
        <p14:creationId xmlns:p14="http://schemas.microsoft.com/office/powerpoint/2010/main" val="41054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395536" y="1269667"/>
            <a:ext cx="3096344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dirty="0" smtClean="0"/>
              <a:t>Araştırma Şubesi</a:t>
            </a:r>
            <a:endParaRPr lang="tr-TR" b="1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953789" y="2355726"/>
            <a:ext cx="1800200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800" b="1" dirty="0" smtClean="0"/>
              <a:t>Personel Odası</a:t>
            </a:r>
            <a:endParaRPr lang="tr-TR" sz="1800" b="1" dirty="0"/>
          </a:p>
        </p:txBody>
      </p:sp>
      <p:sp>
        <p:nvSpPr>
          <p:cNvPr id="8" name="Unvan 1"/>
          <p:cNvSpPr txBox="1">
            <a:spLocks/>
          </p:cNvSpPr>
          <p:nvPr/>
        </p:nvSpPr>
        <p:spPr>
          <a:xfrm>
            <a:off x="971600" y="1851670"/>
            <a:ext cx="1800200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800" b="1" dirty="0" smtClean="0"/>
              <a:t>Şube Müdürü</a:t>
            </a:r>
            <a:endParaRPr lang="tr-TR" sz="1800" b="1" dirty="0"/>
          </a:p>
        </p:txBody>
      </p:sp>
      <p:sp>
        <p:nvSpPr>
          <p:cNvPr id="9" name="Unvan 1"/>
          <p:cNvSpPr txBox="1">
            <a:spLocks/>
          </p:cNvSpPr>
          <p:nvPr/>
        </p:nvSpPr>
        <p:spPr>
          <a:xfrm>
            <a:off x="963452" y="2859782"/>
            <a:ext cx="1800200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800" b="1" dirty="0" smtClean="0"/>
              <a:t>Sekreterlik</a:t>
            </a:r>
            <a:endParaRPr lang="tr-TR" sz="1800" b="1" dirty="0"/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971600" y="3363838"/>
            <a:ext cx="1800200" cy="360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800" b="1" dirty="0" smtClean="0"/>
              <a:t>Toplantı Odası</a:t>
            </a:r>
            <a:endParaRPr lang="tr-TR" sz="1800" b="1" dirty="0"/>
          </a:p>
        </p:txBody>
      </p:sp>
      <p:sp>
        <p:nvSpPr>
          <p:cNvPr id="15" name="Unvan 1"/>
          <p:cNvSpPr txBox="1">
            <a:spLocks/>
          </p:cNvSpPr>
          <p:nvPr/>
        </p:nvSpPr>
        <p:spPr>
          <a:xfrm>
            <a:off x="4355976" y="1269667"/>
            <a:ext cx="3096344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b="1" dirty="0" smtClean="0"/>
              <a:t>İstek Birimi</a:t>
            </a:r>
            <a:endParaRPr lang="tr-TR" b="1" dirty="0"/>
          </a:p>
        </p:txBody>
      </p:sp>
      <p:sp>
        <p:nvSpPr>
          <p:cNvPr id="20" name="Unvan 1"/>
          <p:cNvSpPr txBox="1">
            <a:spLocks/>
          </p:cNvSpPr>
          <p:nvPr/>
        </p:nvSpPr>
        <p:spPr>
          <a:xfrm>
            <a:off x="5004048" y="1851670"/>
            <a:ext cx="180020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800" b="1" dirty="0" smtClean="0"/>
              <a:t>Yerleşim Yeri</a:t>
            </a:r>
            <a:endParaRPr lang="tr-TR" sz="1800" b="1" dirty="0"/>
          </a:p>
        </p:txBody>
      </p:sp>
      <p:sp>
        <p:nvSpPr>
          <p:cNvPr id="21" name="Unvan 1"/>
          <p:cNvSpPr txBox="1">
            <a:spLocks/>
          </p:cNvSpPr>
          <p:nvPr/>
        </p:nvSpPr>
        <p:spPr>
          <a:xfrm>
            <a:off x="5004048" y="2357725"/>
            <a:ext cx="180020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800" b="1" dirty="0" smtClean="0"/>
              <a:t>Yerleşim Yeri</a:t>
            </a:r>
            <a:endParaRPr lang="tr-TR" sz="1800" b="1" dirty="0"/>
          </a:p>
        </p:txBody>
      </p:sp>
      <p:sp>
        <p:nvSpPr>
          <p:cNvPr id="22" name="Unvan 1"/>
          <p:cNvSpPr txBox="1">
            <a:spLocks/>
          </p:cNvSpPr>
          <p:nvPr/>
        </p:nvSpPr>
        <p:spPr>
          <a:xfrm>
            <a:off x="5004048" y="2859782"/>
            <a:ext cx="180020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800" b="1" dirty="0" smtClean="0"/>
              <a:t>Yerleşim Yeri</a:t>
            </a:r>
            <a:endParaRPr lang="tr-TR" sz="1800" b="1" dirty="0"/>
          </a:p>
        </p:txBody>
      </p:sp>
      <p:sp>
        <p:nvSpPr>
          <p:cNvPr id="23" name="Unvan 1"/>
          <p:cNvSpPr txBox="1">
            <a:spLocks/>
          </p:cNvSpPr>
          <p:nvPr/>
        </p:nvSpPr>
        <p:spPr>
          <a:xfrm>
            <a:off x="5004048" y="3363838"/>
            <a:ext cx="1800200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800" b="1" dirty="0" smtClean="0"/>
              <a:t>Yerleşim Yeri</a:t>
            </a:r>
            <a:endParaRPr lang="tr-TR" sz="1800" b="1" dirty="0"/>
          </a:p>
        </p:txBody>
      </p:sp>
      <p:cxnSp>
        <p:nvCxnSpPr>
          <p:cNvPr id="12" name="Düz Ok Bağlayıcısı 11"/>
          <p:cNvCxnSpPr/>
          <p:nvPr/>
        </p:nvCxnSpPr>
        <p:spPr>
          <a:xfrm>
            <a:off x="3563888" y="1485691"/>
            <a:ext cx="648072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Düz Ok Bağlayıcısı 25"/>
          <p:cNvCxnSpPr/>
          <p:nvPr/>
        </p:nvCxnSpPr>
        <p:spPr>
          <a:xfrm>
            <a:off x="3059832" y="3058697"/>
            <a:ext cx="18002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Düz Ok Bağlayıcısı 31"/>
          <p:cNvCxnSpPr/>
          <p:nvPr/>
        </p:nvCxnSpPr>
        <p:spPr>
          <a:xfrm>
            <a:off x="3059832" y="3579862"/>
            <a:ext cx="18002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/>
          <p:nvPr/>
        </p:nvCxnSpPr>
        <p:spPr>
          <a:xfrm>
            <a:off x="3059832" y="2535746"/>
            <a:ext cx="18002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Düz Ok Bağlayıcısı 33"/>
          <p:cNvCxnSpPr/>
          <p:nvPr/>
        </p:nvCxnSpPr>
        <p:spPr>
          <a:xfrm>
            <a:off x="3059832" y="2031690"/>
            <a:ext cx="18002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3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8488" y="3454856"/>
            <a:ext cx="1553940" cy="29467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b="1" dirty="0"/>
              <a:t>İstek Birim Yetkilisi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79" y="2124661"/>
            <a:ext cx="750317" cy="128625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104" y="555526"/>
            <a:ext cx="1152128" cy="1216021"/>
          </a:xfrm>
          <a:prstGeom prst="rect">
            <a:avLst/>
          </a:prstGeom>
        </p:spPr>
      </p:pic>
      <p:sp>
        <p:nvSpPr>
          <p:cNvPr id="11" name="Köşeleri Yuvarlanmış Dikdörtgen Belirtme Çizgisi 10"/>
          <p:cNvSpPr/>
          <p:nvPr/>
        </p:nvSpPr>
        <p:spPr>
          <a:xfrm>
            <a:off x="688604" y="843792"/>
            <a:ext cx="1615144" cy="1034849"/>
          </a:xfrm>
          <a:prstGeom prst="wedgeRoundRect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853" y="3219822"/>
            <a:ext cx="695111" cy="733659"/>
          </a:xfrm>
          <a:prstGeom prst="rect">
            <a:avLst/>
          </a:prstGeom>
        </p:spPr>
      </p:pic>
      <p:cxnSp>
        <p:nvCxnSpPr>
          <p:cNvPr id="13" name="Düz Ok Bağlayıcısı 12"/>
          <p:cNvCxnSpPr/>
          <p:nvPr/>
        </p:nvCxnSpPr>
        <p:spPr>
          <a:xfrm>
            <a:off x="2165500" y="2134916"/>
            <a:ext cx="367240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İçerik Yer Tutucusu 2"/>
          <p:cNvSpPr txBox="1">
            <a:spLocks/>
          </p:cNvSpPr>
          <p:nvPr/>
        </p:nvSpPr>
        <p:spPr>
          <a:xfrm>
            <a:off x="3138119" y="1771547"/>
            <a:ext cx="1553940" cy="294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tr-TR" b="1" dirty="0"/>
              <a:t>Taşınır İstek Belgesi</a:t>
            </a:r>
          </a:p>
        </p:txBody>
      </p:sp>
      <p:sp>
        <p:nvSpPr>
          <p:cNvPr id="15" name="İçerik Yer Tutucusu 2"/>
          <p:cNvSpPr txBox="1">
            <a:spLocks/>
          </p:cNvSpPr>
          <p:nvPr/>
        </p:nvSpPr>
        <p:spPr>
          <a:xfrm>
            <a:off x="5914892" y="3703245"/>
            <a:ext cx="1677070" cy="385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tr-TR" b="1" dirty="0"/>
              <a:t>Taşınır Kayıt Yetkilisi</a:t>
            </a:r>
          </a:p>
        </p:txBody>
      </p:sp>
      <p:cxnSp>
        <p:nvCxnSpPr>
          <p:cNvPr id="17" name="Düz Ok Bağlayıcısı 16"/>
          <p:cNvCxnSpPr/>
          <p:nvPr/>
        </p:nvCxnSpPr>
        <p:spPr>
          <a:xfrm flipH="1">
            <a:off x="2165500" y="3075806"/>
            <a:ext cx="360975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İçerik Yer Tutucusu 2"/>
          <p:cNvSpPr txBox="1">
            <a:spLocks/>
          </p:cNvSpPr>
          <p:nvPr/>
        </p:nvSpPr>
        <p:spPr>
          <a:xfrm>
            <a:off x="3151344" y="3956229"/>
            <a:ext cx="3240360" cy="294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tr-TR" sz="1400" b="1" dirty="0">
                <a:solidFill>
                  <a:schemeClr val="tx1"/>
                </a:solidFill>
              </a:rPr>
              <a:t>Taşınır Teslim Belgesi + Taşınır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73" y="896065"/>
            <a:ext cx="1193173" cy="930302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734" y="3214172"/>
            <a:ext cx="796649" cy="621137"/>
          </a:xfrm>
          <a:prstGeom prst="rect">
            <a:avLst/>
          </a:prstGeom>
        </p:spPr>
      </p:pic>
      <p:sp>
        <p:nvSpPr>
          <p:cNvPr id="21" name="Unvan 1"/>
          <p:cNvSpPr>
            <a:spLocks noGrp="1"/>
          </p:cNvSpPr>
          <p:nvPr>
            <p:ph type="title"/>
          </p:nvPr>
        </p:nvSpPr>
        <p:spPr>
          <a:xfrm>
            <a:off x="5436096" y="215953"/>
            <a:ext cx="3456384" cy="605243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Kişilere Taşınır Teslimi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Resim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69" y="4244285"/>
            <a:ext cx="370123" cy="634497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4244286"/>
            <a:ext cx="331154" cy="624499"/>
          </a:xfrm>
          <a:prstGeom prst="rect">
            <a:avLst/>
          </a:prstGeom>
        </p:spPr>
      </p:pic>
      <p:cxnSp>
        <p:nvCxnSpPr>
          <p:cNvPr id="24" name="Düz Ok Bağlayıcısı 23"/>
          <p:cNvCxnSpPr/>
          <p:nvPr/>
        </p:nvCxnSpPr>
        <p:spPr>
          <a:xfrm flipH="1">
            <a:off x="714530" y="3792192"/>
            <a:ext cx="185062" cy="363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/>
          <p:nvPr/>
        </p:nvCxnSpPr>
        <p:spPr>
          <a:xfrm flipH="1">
            <a:off x="1383438" y="3851920"/>
            <a:ext cx="5092" cy="332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Resim 25">
            <a:extLst>
              <a:ext uri="{FF2B5EF4-FFF2-40B4-BE49-F238E27FC236}">
                <a16:creationId xmlns:a16="http://schemas.microsoft.com/office/drawing/2014/main" id="{F7DBBC7F-86FF-406B-993A-35D531F1E6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3002" y="1672101"/>
            <a:ext cx="1306318" cy="19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6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3474922"/>
            <a:ext cx="1553940" cy="29467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b="1" dirty="0"/>
              <a:t>İstek Birim Yetkilisi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134916"/>
            <a:ext cx="750317" cy="128625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104" y="555526"/>
            <a:ext cx="1152128" cy="1216021"/>
          </a:xfrm>
          <a:prstGeom prst="rect">
            <a:avLst/>
          </a:prstGeom>
        </p:spPr>
      </p:pic>
      <p:sp>
        <p:nvSpPr>
          <p:cNvPr id="11" name="Köşeleri Yuvarlanmış Dikdörtgen Belirtme Çizgisi 10"/>
          <p:cNvSpPr/>
          <p:nvPr/>
        </p:nvSpPr>
        <p:spPr>
          <a:xfrm>
            <a:off x="688604" y="843792"/>
            <a:ext cx="1615144" cy="1034849"/>
          </a:xfrm>
          <a:prstGeom prst="wedgeRoundRect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853" y="3219822"/>
            <a:ext cx="695111" cy="733659"/>
          </a:xfrm>
          <a:prstGeom prst="rect">
            <a:avLst/>
          </a:prstGeom>
        </p:spPr>
      </p:pic>
      <p:cxnSp>
        <p:nvCxnSpPr>
          <p:cNvPr id="13" name="Düz Ok Bağlayıcısı 12"/>
          <p:cNvCxnSpPr/>
          <p:nvPr/>
        </p:nvCxnSpPr>
        <p:spPr>
          <a:xfrm>
            <a:off x="2051720" y="2134916"/>
            <a:ext cx="367240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İçerik Yer Tutucusu 2"/>
          <p:cNvSpPr txBox="1">
            <a:spLocks/>
          </p:cNvSpPr>
          <p:nvPr/>
        </p:nvSpPr>
        <p:spPr>
          <a:xfrm>
            <a:off x="3138119" y="1771547"/>
            <a:ext cx="1553940" cy="294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tr-TR" b="1" dirty="0"/>
              <a:t>Taşınır İstek Belgesi</a:t>
            </a:r>
          </a:p>
        </p:txBody>
      </p:sp>
      <p:sp>
        <p:nvSpPr>
          <p:cNvPr id="15" name="İçerik Yer Tutucusu 2"/>
          <p:cNvSpPr txBox="1">
            <a:spLocks/>
          </p:cNvSpPr>
          <p:nvPr/>
        </p:nvSpPr>
        <p:spPr>
          <a:xfrm>
            <a:off x="5775250" y="3698868"/>
            <a:ext cx="1677070" cy="385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tr-TR" b="1" dirty="0"/>
              <a:t>Taşınır Kayıt Yetkilisi</a:t>
            </a:r>
          </a:p>
        </p:txBody>
      </p:sp>
      <p:cxnSp>
        <p:nvCxnSpPr>
          <p:cNvPr id="17" name="Düz Ok Bağlayıcısı 16"/>
          <p:cNvCxnSpPr/>
          <p:nvPr/>
        </p:nvCxnSpPr>
        <p:spPr>
          <a:xfrm flipH="1">
            <a:off x="2165500" y="3075806"/>
            <a:ext cx="360975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İçerik Yer Tutucusu 2"/>
          <p:cNvSpPr txBox="1">
            <a:spLocks/>
          </p:cNvSpPr>
          <p:nvPr/>
        </p:nvSpPr>
        <p:spPr>
          <a:xfrm>
            <a:off x="2859052" y="3984272"/>
            <a:ext cx="3240360" cy="294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tr-TR" sz="1600" b="1" dirty="0">
                <a:solidFill>
                  <a:schemeClr val="tx1"/>
                </a:solidFill>
              </a:rPr>
              <a:t>Dayanıklı Taşınırlar Listesi + Taşınır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894294"/>
            <a:ext cx="1152128" cy="898299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734" y="3214172"/>
            <a:ext cx="796649" cy="62113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263" y="4060878"/>
            <a:ext cx="1914207" cy="953146"/>
          </a:xfrm>
          <a:prstGeom prst="rect">
            <a:avLst/>
          </a:prstGeom>
        </p:spPr>
      </p:pic>
      <p:sp>
        <p:nvSpPr>
          <p:cNvPr id="18" name="Unvan 1"/>
          <p:cNvSpPr>
            <a:spLocks noGrp="1"/>
          </p:cNvSpPr>
          <p:nvPr>
            <p:ph type="title"/>
          </p:nvPr>
        </p:nvSpPr>
        <p:spPr>
          <a:xfrm>
            <a:off x="4668217" y="205045"/>
            <a:ext cx="4248472" cy="605243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Ortak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Alana Taşınır Teslimi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Düz Ok Bağlayıcısı 20"/>
          <p:cNvCxnSpPr/>
          <p:nvPr/>
        </p:nvCxnSpPr>
        <p:spPr>
          <a:xfrm>
            <a:off x="1496176" y="3689668"/>
            <a:ext cx="0" cy="291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Resim 21">
            <a:extLst>
              <a:ext uri="{FF2B5EF4-FFF2-40B4-BE49-F238E27FC236}">
                <a16:creationId xmlns:a16="http://schemas.microsoft.com/office/drawing/2014/main" id="{F735AEA7-B436-4E0A-A23C-BE8A36969F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9122" y="1678025"/>
            <a:ext cx="1306318" cy="19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2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1560" y="1923678"/>
            <a:ext cx="7886700" cy="994172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+mn-lt"/>
              </a:rPr>
              <a:t>Toplu Zimmet Aktarımı</a:t>
            </a:r>
            <a:endParaRPr lang="tr-TR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93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50" y="411510"/>
            <a:ext cx="3511302" cy="42445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2000" b="1" dirty="0" smtClean="0">
                <a:latin typeface="+mn-lt"/>
              </a:rPr>
              <a:t>Kişinin Üzerindeki Zimmetler</a:t>
            </a:r>
            <a:endParaRPr lang="tr-TR" sz="20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2427733"/>
            <a:ext cx="7886700" cy="220498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tr-TR" sz="2000" b="1" dirty="0" smtClean="0"/>
              <a:t>Örnek:</a:t>
            </a:r>
          </a:p>
          <a:p>
            <a:pPr marL="0" indent="0" algn="just">
              <a:buNone/>
            </a:pPr>
            <a:r>
              <a:rPr lang="tr-TR" sz="2000" dirty="0" smtClean="0"/>
              <a:t>101 </a:t>
            </a:r>
            <a:r>
              <a:rPr lang="tr-TR" sz="2000" dirty="0" err="1" smtClean="0"/>
              <a:t>Nolu</a:t>
            </a:r>
            <a:r>
              <a:rPr lang="tr-TR" sz="2000" dirty="0" smtClean="0"/>
              <a:t> Odada oturan Ali Bey emeklilik işlemleri için başvurmuştur, Ali Bey yerine gelen Ayşe Hanıma, sistem üzerinden toplu aktarım seçeneği kullanılarak taşınırlar zimmetlenmiştir.</a:t>
            </a:r>
          </a:p>
          <a:p>
            <a:pPr marL="0" indent="0" algn="just">
              <a:buNone/>
            </a:pPr>
            <a:endParaRPr lang="tr-TR" sz="2000" dirty="0"/>
          </a:p>
          <a:p>
            <a:pPr marL="0" indent="0" algn="just">
              <a:buNone/>
            </a:pPr>
            <a:r>
              <a:rPr lang="tr-TR" sz="2000" dirty="0" smtClean="0"/>
              <a:t>Bu işlem neticesinde, zimmet iade ve taşınır teslim belgeleri otomatik oluşmaktadır.</a:t>
            </a:r>
            <a:endParaRPr lang="tr-TR" sz="2000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628650" y="1419620"/>
            <a:ext cx="3511302" cy="5040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 smtClean="0">
                <a:latin typeface="+mn-lt"/>
              </a:rPr>
              <a:t>Ortak Alan Üzerindeki Zimmetler</a:t>
            </a:r>
            <a:endParaRPr lang="tr-TR" sz="2000" b="1" dirty="0">
              <a:latin typeface="+mn-lt"/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6012160" y="405927"/>
            <a:ext cx="2376264" cy="4244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000" b="1" dirty="0" smtClean="0">
                <a:latin typeface="+mn-lt"/>
              </a:rPr>
              <a:t>Kişi veya Ortak Alan</a:t>
            </a:r>
            <a:endParaRPr lang="tr-TR" sz="2000" b="1" dirty="0">
              <a:latin typeface="+mn-lt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6012160" y="1459419"/>
            <a:ext cx="2376264" cy="4244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000" b="1" dirty="0" smtClean="0">
                <a:latin typeface="+mn-lt"/>
              </a:rPr>
              <a:t>Kişi veya Ortak Alan</a:t>
            </a:r>
            <a:endParaRPr lang="tr-TR" sz="2000" b="1" dirty="0">
              <a:latin typeface="+mn-lt"/>
            </a:endParaRPr>
          </a:p>
        </p:txBody>
      </p:sp>
      <p:sp>
        <p:nvSpPr>
          <p:cNvPr id="7" name="Sağ Ok 6"/>
          <p:cNvSpPr/>
          <p:nvPr/>
        </p:nvSpPr>
        <p:spPr>
          <a:xfrm>
            <a:off x="4448409" y="480726"/>
            <a:ext cx="1296144" cy="27485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/>
          <p:cNvSpPr/>
          <p:nvPr/>
        </p:nvSpPr>
        <p:spPr>
          <a:xfrm>
            <a:off x="4427984" y="1540064"/>
            <a:ext cx="1296144" cy="27485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55526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Sunum Planı</a:t>
            </a:r>
            <a:endParaRPr lang="tr-TR" sz="32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0" y="915566"/>
            <a:ext cx="8861055" cy="4371950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82055" y="1131590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3200" b="1" dirty="0" smtClean="0"/>
              <a:t>Sorumluluk hükümleri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3200" b="1" dirty="0" smtClean="0"/>
              <a:t>Kamu zararı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3200" b="1" dirty="0" smtClean="0"/>
              <a:t>Kullanıma verme işlemleri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3200" b="1" dirty="0" smtClean="0"/>
              <a:t>Toplu zimmet </a:t>
            </a:r>
            <a:r>
              <a:rPr lang="tr-TR" sz="3200" b="1" dirty="0"/>
              <a:t>a</a:t>
            </a:r>
            <a:r>
              <a:rPr lang="tr-TR" sz="3200" b="1" dirty="0" smtClean="0"/>
              <a:t>ktarımı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3200" b="1" dirty="0" smtClean="0"/>
              <a:t>Tüketim çıkışı işlemleri</a:t>
            </a:r>
          </a:p>
        </p:txBody>
      </p:sp>
    </p:spTree>
    <p:extLst>
      <p:ext uri="{BB962C8B-B14F-4D97-AF65-F5344CB8AC3E}">
        <p14:creationId xmlns:p14="http://schemas.microsoft.com/office/powerpoint/2010/main" val="200946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1560" y="1923678"/>
            <a:ext cx="7886700" cy="994172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+mn-lt"/>
              </a:rPr>
              <a:t>Tüketim Çıkışı İşlemleri</a:t>
            </a:r>
            <a:endParaRPr lang="tr-TR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71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Unvan 1"/>
          <p:cNvSpPr>
            <a:spLocks noGrp="1"/>
          </p:cNvSpPr>
          <p:nvPr>
            <p:ph type="title"/>
          </p:nvPr>
        </p:nvSpPr>
        <p:spPr>
          <a:xfrm>
            <a:off x="6300192" y="252904"/>
            <a:ext cx="2664296" cy="605243"/>
          </a:xfrm>
        </p:spPr>
        <p:txBody>
          <a:bodyPr>
            <a:normAutofit/>
          </a:bodyPr>
          <a:lstStyle/>
          <a:p>
            <a:pPr algn="r"/>
            <a:r>
              <a:rPr lang="tr-TR" sz="3200" b="1" dirty="0">
                <a:latin typeface="+mn-lt"/>
              </a:rPr>
              <a:t>Tüketim Çıkışı</a:t>
            </a:r>
            <a:endParaRPr lang="tr-TR" sz="36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3474922"/>
            <a:ext cx="1553940" cy="29467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b="1" dirty="0">
                <a:solidFill>
                  <a:schemeClr val="tx1"/>
                </a:solidFill>
              </a:rPr>
              <a:t>İstek Birim Yetkilisi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134916"/>
            <a:ext cx="750317" cy="1286257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104" y="555526"/>
            <a:ext cx="1152128" cy="1216021"/>
          </a:xfrm>
          <a:prstGeom prst="rect">
            <a:avLst/>
          </a:prstGeom>
        </p:spPr>
      </p:pic>
      <p:sp>
        <p:nvSpPr>
          <p:cNvPr id="11" name="Köşeleri Yuvarlanmış Dikdörtgen Belirtme Çizgisi 10"/>
          <p:cNvSpPr/>
          <p:nvPr/>
        </p:nvSpPr>
        <p:spPr>
          <a:xfrm>
            <a:off x="688604" y="843792"/>
            <a:ext cx="1615144" cy="1034849"/>
          </a:xfrm>
          <a:prstGeom prst="wedgeRoundRect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853" y="3219822"/>
            <a:ext cx="695111" cy="73365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987574"/>
            <a:ext cx="919400" cy="747287"/>
          </a:xfrm>
          <a:prstGeom prst="rect">
            <a:avLst/>
          </a:prstGeom>
        </p:spPr>
      </p:pic>
      <p:cxnSp>
        <p:nvCxnSpPr>
          <p:cNvPr id="13" name="Düz Ok Bağlayıcısı 12"/>
          <p:cNvCxnSpPr/>
          <p:nvPr/>
        </p:nvCxnSpPr>
        <p:spPr>
          <a:xfrm>
            <a:off x="2483768" y="2134916"/>
            <a:ext cx="3672408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İçerik Yer Tutucusu 2"/>
          <p:cNvSpPr txBox="1">
            <a:spLocks/>
          </p:cNvSpPr>
          <p:nvPr/>
        </p:nvSpPr>
        <p:spPr>
          <a:xfrm>
            <a:off x="3138119" y="1771547"/>
            <a:ext cx="1553940" cy="294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tr-TR" b="1" dirty="0"/>
              <a:t>Taşınır İstek Belgesi</a:t>
            </a:r>
          </a:p>
        </p:txBody>
      </p:sp>
      <p:sp>
        <p:nvSpPr>
          <p:cNvPr id="15" name="İçerik Yer Tutucusu 2"/>
          <p:cNvSpPr txBox="1">
            <a:spLocks/>
          </p:cNvSpPr>
          <p:nvPr/>
        </p:nvSpPr>
        <p:spPr>
          <a:xfrm>
            <a:off x="6516216" y="3551310"/>
            <a:ext cx="1849972" cy="3850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tr-TR" sz="1300" b="1" dirty="0"/>
              <a:t>Taşınır Kayıt Yetkilisi</a:t>
            </a:r>
          </a:p>
        </p:txBody>
      </p:sp>
      <p:cxnSp>
        <p:nvCxnSpPr>
          <p:cNvPr id="17" name="Düz Ok Bağlayıcısı 16"/>
          <p:cNvCxnSpPr/>
          <p:nvPr/>
        </p:nvCxnSpPr>
        <p:spPr>
          <a:xfrm flipH="1">
            <a:off x="2483768" y="3075806"/>
            <a:ext cx="360975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Resi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407" y="3219822"/>
            <a:ext cx="704197" cy="572370"/>
          </a:xfrm>
          <a:prstGeom prst="rect">
            <a:avLst/>
          </a:prstGeom>
        </p:spPr>
      </p:pic>
      <p:sp>
        <p:nvSpPr>
          <p:cNvPr id="19" name="İçerik Yer Tutucusu 2"/>
          <p:cNvSpPr txBox="1">
            <a:spLocks/>
          </p:cNvSpPr>
          <p:nvPr/>
        </p:nvSpPr>
        <p:spPr>
          <a:xfrm>
            <a:off x="2635523" y="3953481"/>
            <a:ext cx="3589382" cy="294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tr-TR" sz="1600" b="1" dirty="0">
                <a:solidFill>
                  <a:schemeClr val="tx1"/>
                </a:solidFill>
                <a:highlight>
                  <a:srgbClr val="C0C0C0"/>
                </a:highlight>
              </a:rPr>
              <a:t>Tüketim Malzemeleri Çıkış VİFİ + Taşınır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69" y="4244285"/>
            <a:ext cx="370123" cy="63449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4244286"/>
            <a:ext cx="331154" cy="62449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488" y="4266683"/>
            <a:ext cx="1071495" cy="602102"/>
          </a:xfrm>
          <a:prstGeom prst="rect">
            <a:avLst/>
          </a:prstGeom>
        </p:spPr>
      </p:pic>
      <p:sp>
        <p:nvSpPr>
          <p:cNvPr id="20" name="İçerik Yer Tutucusu 2"/>
          <p:cNvSpPr txBox="1">
            <a:spLocks/>
          </p:cNvSpPr>
          <p:nvPr/>
        </p:nvSpPr>
        <p:spPr>
          <a:xfrm>
            <a:off x="1855972" y="4848826"/>
            <a:ext cx="991011" cy="2946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tr-TR" b="1" dirty="0"/>
              <a:t>Şube/Oda</a:t>
            </a:r>
          </a:p>
        </p:txBody>
      </p:sp>
      <p:cxnSp>
        <p:nvCxnSpPr>
          <p:cNvPr id="22" name="Düz Ok Bağlayıcısı 21"/>
          <p:cNvCxnSpPr/>
          <p:nvPr/>
        </p:nvCxnSpPr>
        <p:spPr>
          <a:xfrm flipH="1">
            <a:off x="714530" y="3792192"/>
            <a:ext cx="185062" cy="363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/>
          <p:nvPr/>
        </p:nvCxnSpPr>
        <p:spPr>
          <a:xfrm flipH="1">
            <a:off x="1383438" y="3851920"/>
            <a:ext cx="5092" cy="332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Ok Bağlayıcısı 25"/>
          <p:cNvCxnSpPr/>
          <p:nvPr/>
        </p:nvCxnSpPr>
        <p:spPr>
          <a:xfrm>
            <a:off x="1775488" y="3823345"/>
            <a:ext cx="212484" cy="350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Resim 11">
            <a:extLst>
              <a:ext uri="{FF2B5EF4-FFF2-40B4-BE49-F238E27FC236}">
                <a16:creationId xmlns:a16="http://schemas.microsoft.com/office/drawing/2014/main" id="{3FDE3ED1-D758-4862-97A5-D2A4295DD0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6161" y="1614475"/>
            <a:ext cx="1306318" cy="19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3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915566"/>
            <a:ext cx="8861055" cy="4371950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82945" y="1347614"/>
            <a:ext cx="849694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tr-TR" sz="2000" dirty="0"/>
              <a:t>Tüketim malzemeleri, </a:t>
            </a:r>
            <a:r>
              <a:rPr lang="tr-TR" sz="2000" b="1" dirty="0"/>
              <a:t>Taşınır İstek Belgesi karşılığında </a:t>
            </a:r>
            <a:r>
              <a:rPr lang="tr-TR" sz="2000" dirty="0"/>
              <a:t>düzenlenecek Varlık İşlem Fişi ile çıkış kaydedilir. </a:t>
            </a:r>
            <a:endParaRPr lang="tr-TR" sz="2000" dirty="0" smtClean="0"/>
          </a:p>
          <a:p>
            <a:pPr marL="342900" indent="-342900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tr-TR" sz="2000" dirty="0" smtClean="0"/>
              <a:t>Ancak </a:t>
            </a:r>
            <a:r>
              <a:rPr lang="tr-TR" sz="2000" dirty="0"/>
              <a:t>fiziki olarak ambara girişi olmadan doğrudan tüketimi yapılan taşınırların </a:t>
            </a:r>
            <a:r>
              <a:rPr lang="tr-TR" sz="2000" b="1" u="sng" dirty="0"/>
              <a:t>ilgilisine teslim edildiğine dair tutanak ve benzeri belge bulunması durumunda </a:t>
            </a:r>
            <a:r>
              <a:rPr lang="tr-TR" sz="2000" dirty="0"/>
              <a:t>Varlık İşlem Fişi ile kayıtlardan çıkışında ayrıca Taşınır İstek Belgesi aranmaz. Satın alma ve iç imkânlarla üretim taleplerine ilişkin belgeler de dayanak belge olarak kabul edilir.</a:t>
            </a:r>
          </a:p>
          <a:p>
            <a:pPr marL="342900" indent="-342900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tr-TR" sz="2000" dirty="0"/>
              <a:t>Kamu idarelerinin iç imkânlarıyla kendi kullanımları için üretecekleri dayanıklı taşınırların üretiminde kullanılan taşınırlar için de birinci fıkra hükmü </a:t>
            </a:r>
            <a:r>
              <a:rPr lang="tr-TR" sz="2000" dirty="0" smtClean="0"/>
              <a:t>uygulanır.</a:t>
            </a:r>
            <a:endParaRPr lang="tr-TR" sz="2000" dirty="0"/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0242E831-EB38-4676-B73B-6B703DE43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83"/>
            <a:ext cx="9144000" cy="555526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Tüketim İşlemleri – TMY Md. 22</a:t>
            </a:r>
          </a:p>
        </p:txBody>
      </p:sp>
      <p:pic>
        <p:nvPicPr>
          <p:cNvPr id="11" name="Picture 2" descr="C:\Documents and Settings\Administrator\Local Settings\Temporary Internet Files\Content.IE5\A9R1JF1E\MC900279126[1].wmf">
            <a:extLst>
              <a:ext uri="{FF2B5EF4-FFF2-40B4-BE49-F238E27FC236}">
                <a16:creationId xmlns:a16="http://schemas.microsoft.com/office/drawing/2014/main" id="{70227581-B7F8-469B-B15A-F867EF8CF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989" y="555527"/>
            <a:ext cx="1047934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9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5C47FDB-8982-49A5-B5DB-A5C76A6DD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05755"/>
            <a:ext cx="6192688" cy="473199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40438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915566"/>
            <a:ext cx="8861055" cy="4371950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82945" y="1347614"/>
            <a:ext cx="8496944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tr-TR" sz="2000" dirty="0" smtClean="0"/>
              <a:t>Tüketim </a:t>
            </a:r>
            <a:r>
              <a:rPr lang="tr-TR" sz="2000" dirty="0"/>
              <a:t>malzemelerinin son kullanım tarihlerinin yaklaşması, </a:t>
            </a:r>
            <a:endParaRPr lang="tr-TR" sz="2000" dirty="0" smtClean="0"/>
          </a:p>
          <a:p>
            <a:pPr marL="342900" indent="-342900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tr-TR" sz="2000" dirty="0" smtClean="0"/>
              <a:t>proje </a:t>
            </a:r>
            <a:r>
              <a:rPr lang="tr-TR" sz="2000" dirty="0"/>
              <a:t>bazlı malzeme alımları, </a:t>
            </a:r>
            <a:endParaRPr lang="tr-TR" sz="2000" dirty="0" smtClean="0"/>
          </a:p>
          <a:p>
            <a:pPr marL="342900" indent="-342900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tr-TR" sz="2000" dirty="0" smtClean="0"/>
              <a:t>diğer </a:t>
            </a:r>
            <a:r>
              <a:rPr lang="tr-TR" sz="2000" dirty="0"/>
              <a:t>birimlere teslim edilmek üzere merkezi satın alma birimlerince tüketim malzemesi temin edilmesi </a:t>
            </a:r>
            <a:endParaRPr lang="tr-TR" sz="2000" dirty="0" smtClean="0"/>
          </a:p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tr-TR" sz="2000" dirty="0" smtClean="0"/>
              <a:t>gibi </a:t>
            </a:r>
            <a:r>
              <a:rPr lang="tr-TR" sz="2000" dirty="0"/>
              <a:t>zorunlu ve işin niteliğinden kaynaklanan hâller dışında tüketim malzemelerinin çıkış kayıtları, ambarlara girişlerindeki öncelik sırası dikkate alınarak </a:t>
            </a:r>
            <a:r>
              <a:rPr lang="tr-TR" sz="2000" b="1" dirty="0"/>
              <a:t>“ilk giren-ilk çıkar” </a:t>
            </a:r>
            <a:r>
              <a:rPr lang="tr-TR" sz="2000" dirty="0"/>
              <a:t>esasına göre ve giriş bedelleri üzerinden yapılır.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0242E831-EB38-4676-B73B-6B703DE43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83"/>
            <a:ext cx="9144000" cy="555526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Tüketim İşlemleri – TMY Md. 22</a:t>
            </a:r>
          </a:p>
        </p:txBody>
      </p:sp>
      <p:pic>
        <p:nvPicPr>
          <p:cNvPr id="11" name="Picture 2" descr="C:\Documents and Settings\Administrator\Local Settings\Temporary Internet Files\Content.IE5\A9R1JF1E\MC900279126[1].wmf">
            <a:extLst>
              <a:ext uri="{FF2B5EF4-FFF2-40B4-BE49-F238E27FC236}">
                <a16:creationId xmlns:a16="http://schemas.microsoft.com/office/drawing/2014/main" id="{70227581-B7F8-469B-B15A-F867EF8CF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989" y="555527"/>
            <a:ext cx="1047934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77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C8A9D8-6063-474E-A374-270FA812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9631"/>
            <a:ext cx="7886700" cy="326350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dirty="0" smtClean="0"/>
              <a:t>Tüketim Malzemeleri Dönem Çıkış Raporu, tüketim olması durumunda takip eden ayın başından itibaren muhasebe birimine üst yazı ile belge yönetim sistemleri üzerinden iletilir. Üst yazı ile birlikte </a:t>
            </a:r>
            <a:r>
              <a:rPr lang="tr-TR" b="1" u="sng" dirty="0" smtClean="0"/>
              <a:t>TKYS uygulamasından zamanında VİF Gönderimi yapılması zorunludur.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tr-TR" b="1" u="sng" dirty="0" smtClean="0"/>
              <a:t>TKYS – Muhasebe Raporu aracılığıyla taşınır tutarları ile muhasebe tutarlarının denkliği takip edilmelidir.</a:t>
            </a:r>
            <a:endParaRPr lang="tr-TR" b="1" u="sng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5B1895A6-7516-43ED-99D2-B01EFE4ACB4C}"/>
              </a:ext>
            </a:extLst>
          </p:cNvPr>
          <p:cNvSpPr txBox="1">
            <a:spLocks/>
          </p:cNvSpPr>
          <p:nvPr/>
        </p:nvSpPr>
        <p:spPr>
          <a:xfrm>
            <a:off x="0" y="-783"/>
            <a:ext cx="9144000" cy="555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Tüketim Malzemeleri Dönem Çıkış Raporu – TMY Md. 30</a:t>
            </a:r>
          </a:p>
        </p:txBody>
      </p:sp>
      <p:pic>
        <p:nvPicPr>
          <p:cNvPr id="5" name="Picture 2" descr="C:\Documents and Settings\Administrator\Local Settings\Temporary Internet Files\Content.IE5\A9R1JF1E\MC900279126[1].wmf">
            <a:extLst>
              <a:ext uri="{FF2B5EF4-FFF2-40B4-BE49-F238E27FC236}">
                <a16:creationId xmlns:a16="http://schemas.microsoft.com/office/drawing/2014/main" id="{4D7646B0-EE0E-48A3-BA35-EFF1C334E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989" y="555527"/>
            <a:ext cx="1047934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472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5939" r="-5939"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87096" y="4734261"/>
            <a:ext cx="4484904" cy="260166"/>
            <a:chOff x="0" y="0"/>
            <a:chExt cx="1986809" cy="11305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86809" cy="113057"/>
            </a:xfrm>
            <a:custGeom>
              <a:avLst/>
              <a:gdLst/>
              <a:ahLst/>
              <a:cxnLst/>
              <a:rect l="l" t="t" r="r" b="b"/>
              <a:pathLst>
                <a:path w="1986809" h="113057">
                  <a:moveTo>
                    <a:pt x="1986809" y="0"/>
                  </a:moveTo>
                  <a:lnTo>
                    <a:pt x="0" y="0"/>
                  </a:lnTo>
                  <a:lnTo>
                    <a:pt x="101600" y="56529"/>
                  </a:lnTo>
                  <a:lnTo>
                    <a:pt x="0" y="113057"/>
                  </a:lnTo>
                  <a:lnTo>
                    <a:pt x="1986809" y="113057"/>
                  </a:lnTo>
                  <a:lnTo>
                    <a:pt x="1885209" y="56529"/>
                  </a:lnTo>
                  <a:lnTo>
                    <a:pt x="1986809" y="0"/>
                  </a:lnTo>
                  <a:close/>
                </a:path>
              </a:pathLst>
            </a:custGeom>
            <a:solidFill>
              <a:srgbClr val="E5C085"/>
            </a:solidFill>
            <a:ln w="38100" cap="sq">
              <a:solidFill>
                <a:srgbClr val="1D3447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88900" y="-28575"/>
              <a:ext cx="1809009" cy="141632"/>
            </a:xfrm>
            <a:prstGeom prst="rect">
              <a:avLst/>
            </a:prstGeom>
          </p:spPr>
          <p:txBody>
            <a:bodyPr lIns="36946" tIns="36946" rIns="36946" bIns="36946" rtlCol="0" anchor="ctr"/>
            <a:lstStyle/>
            <a:p>
              <a:pPr algn="ctr">
                <a:lnSpc>
                  <a:spcPts val="1234"/>
                </a:lnSpc>
              </a:pPr>
              <a:endParaRPr sz="90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553664" y="4734261"/>
            <a:ext cx="4514136" cy="260166"/>
            <a:chOff x="0" y="0"/>
            <a:chExt cx="1994777" cy="1130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4777" cy="113057"/>
            </a:xfrm>
            <a:custGeom>
              <a:avLst/>
              <a:gdLst/>
              <a:ahLst/>
              <a:cxnLst/>
              <a:rect l="l" t="t" r="r" b="b"/>
              <a:pathLst>
                <a:path w="1994777" h="113057">
                  <a:moveTo>
                    <a:pt x="1994777" y="0"/>
                  </a:moveTo>
                  <a:lnTo>
                    <a:pt x="0" y="0"/>
                  </a:lnTo>
                  <a:lnTo>
                    <a:pt x="101600" y="56529"/>
                  </a:lnTo>
                  <a:lnTo>
                    <a:pt x="0" y="113057"/>
                  </a:lnTo>
                  <a:lnTo>
                    <a:pt x="1994777" y="113057"/>
                  </a:lnTo>
                  <a:lnTo>
                    <a:pt x="1893177" y="56529"/>
                  </a:lnTo>
                  <a:lnTo>
                    <a:pt x="1994777" y="0"/>
                  </a:lnTo>
                  <a:close/>
                </a:path>
              </a:pathLst>
            </a:custGeom>
            <a:solidFill>
              <a:srgbClr val="E5C085"/>
            </a:solidFill>
            <a:ln w="38100" cap="sq">
              <a:solidFill>
                <a:srgbClr val="1D3447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88900" y="-28575"/>
              <a:ext cx="1816977" cy="141632"/>
            </a:xfrm>
            <a:prstGeom prst="rect">
              <a:avLst/>
            </a:prstGeom>
          </p:spPr>
          <p:txBody>
            <a:bodyPr lIns="36946" tIns="36946" rIns="36946" bIns="36946" rtlCol="0" anchor="ctr"/>
            <a:lstStyle/>
            <a:p>
              <a:pPr algn="ctr">
                <a:lnSpc>
                  <a:spcPts val="1234"/>
                </a:lnSpc>
              </a:pPr>
              <a:endParaRPr sz="900"/>
            </a:p>
          </p:txBody>
        </p:sp>
      </p:grpSp>
      <p:sp>
        <p:nvSpPr>
          <p:cNvPr id="9" name="Freeform 9"/>
          <p:cNvSpPr/>
          <p:nvPr/>
        </p:nvSpPr>
        <p:spPr>
          <a:xfrm>
            <a:off x="5749169" y="4810239"/>
            <a:ext cx="123957" cy="123957"/>
          </a:xfrm>
          <a:custGeom>
            <a:avLst/>
            <a:gdLst/>
            <a:ahLst/>
            <a:cxnLst/>
            <a:rect l="l" t="t" r="r" b="b"/>
            <a:pathLst>
              <a:path w="247914" h="247914">
                <a:moveTo>
                  <a:pt x="0" y="0"/>
                </a:moveTo>
                <a:lnTo>
                  <a:pt x="247914" y="0"/>
                </a:lnTo>
                <a:lnTo>
                  <a:pt x="247914" y="247914"/>
                </a:lnTo>
                <a:lnTo>
                  <a:pt x="0" y="2479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914477" y="4812059"/>
            <a:ext cx="120318" cy="120318"/>
          </a:xfrm>
          <a:custGeom>
            <a:avLst/>
            <a:gdLst/>
            <a:ahLst/>
            <a:cxnLst/>
            <a:rect l="l" t="t" r="r" b="b"/>
            <a:pathLst>
              <a:path w="240636" h="240636">
                <a:moveTo>
                  <a:pt x="0" y="0"/>
                </a:moveTo>
                <a:lnTo>
                  <a:pt x="240636" y="0"/>
                </a:lnTo>
                <a:lnTo>
                  <a:pt x="240636" y="240636"/>
                </a:lnTo>
                <a:lnTo>
                  <a:pt x="0" y="2406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244787" y="4812059"/>
            <a:ext cx="125932" cy="125932"/>
          </a:xfrm>
          <a:custGeom>
            <a:avLst/>
            <a:gdLst/>
            <a:ahLst/>
            <a:cxnLst/>
            <a:rect l="l" t="t" r="r" b="b"/>
            <a:pathLst>
              <a:path w="251863" h="251863">
                <a:moveTo>
                  <a:pt x="0" y="0"/>
                </a:moveTo>
                <a:lnTo>
                  <a:pt x="251863" y="0"/>
                </a:lnTo>
                <a:lnTo>
                  <a:pt x="251863" y="251863"/>
                </a:lnTo>
                <a:lnTo>
                  <a:pt x="0" y="2518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076145" y="4805559"/>
            <a:ext cx="128637" cy="128637"/>
          </a:xfrm>
          <a:custGeom>
            <a:avLst/>
            <a:gdLst/>
            <a:ahLst/>
            <a:cxnLst/>
            <a:rect l="l" t="t" r="r" b="b"/>
            <a:pathLst>
              <a:path w="257274" h="257274">
                <a:moveTo>
                  <a:pt x="0" y="0"/>
                </a:moveTo>
                <a:lnTo>
                  <a:pt x="257274" y="0"/>
                </a:lnTo>
                <a:lnTo>
                  <a:pt x="257274" y="257275"/>
                </a:lnTo>
                <a:lnTo>
                  <a:pt x="0" y="2572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410724" y="4814066"/>
            <a:ext cx="168222" cy="123924"/>
          </a:xfrm>
          <a:custGeom>
            <a:avLst/>
            <a:gdLst/>
            <a:ahLst/>
            <a:cxnLst/>
            <a:rect l="l" t="t" r="r" b="b"/>
            <a:pathLst>
              <a:path w="336444" h="247847">
                <a:moveTo>
                  <a:pt x="0" y="0"/>
                </a:moveTo>
                <a:lnTo>
                  <a:pt x="336444" y="0"/>
                </a:lnTo>
                <a:lnTo>
                  <a:pt x="336444" y="247848"/>
                </a:lnTo>
                <a:lnTo>
                  <a:pt x="0" y="2478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668226" y="1008283"/>
            <a:ext cx="7549609" cy="3390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79"/>
              </a:lnSpc>
              <a:spcBef>
                <a:spcPts val="1800"/>
              </a:spcBef>
              <a:spcAft>
                <a:spcPts val="1800"/>
              </a:spcAft>
            </a:pPr>
            <a:r>
              <a:rPr lang="tr-TR" sz="34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tr-TR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TEŞEKKÜR EDERİZ.</a:t>
            </a:r>
          </a:p>
          <a:p>
            <a:pPr algn="ctr"/>
            <a:r>
              <a:rPr lang="tr-TR" dirty="0">
                <a:solidFill>
                  <a:srgbClr val="002060"/>
                </a:solidFill>
                <a:latin typeface="Arial Black" panose="020B0A04020102020204" pitchFamily="34" charset="0"/>
              </a:rPr>
              <a:t>Adem AYDIN</a:t>
            </a:r>
          </a:p>
          <a:p>
            <a:pPr algn="ctr"/>
            <a:r>
              <a:rPr lang="tr-TR" dirty="0">
                <a:solidFill>
                  <a:srgbClr val="002060"/>
                </a:solidFill>
                <a:latin typeface="Arial Black" panose="020B0A04020102020204" pitchFamily="34" charset="0"/>
              </a:rPr>
              <a:t>Hazine ve Maliye Uzmanı</a:t>
            </a:r>
          </a:p>
          <a:p>
            <a:pPr algn="ctr"/>
            <a:r>
              <a:rPr lang="tr-T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aaydin7@muhasebat.gov.tr</a:t>
            </a:r>
          </a:p>
          <a:p>
            <a:pPr algn="ctr">
              <a:lnSpc>
                <a:spcPts val="8279"/>
              </a:lnSpc>
              <a:spcBef>
                <a:spcPts val="1800"/>
              </a:spcBef>
              <a:spcAft>
                <a:spcPts val="1800"/>
              </a:spcAft>
            </a:pPr>
            <a:endParaRPr lang="tr-TR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829071" y="4768163"/>
            <a:ext cx="3026234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12"/>
              </a:lnSpc>
            </a:pPr>
            <a:r>
              <a:rPr lang="en-US" sz="1080" b="1" dirty="0" err="1">
                <a:solidFill>
                  <a:srgbClr val="000000"/>
                </a:solidFill>
                <a:latin typeface="Kaushan Script"/>
              </a:rPr>
              <a:t>Geçmişten</a:t>
            </a:r>
            <a:r>
              <a:rPr lang="en-US" sz="1080" b="1" dirty="0">
                <a:solidFill>
                  <a:srgbClr val="000000"/>
                </a:solidFill>
                <a:latin typeface="Kaushan Script"/>
              </a:rPr>
              <a:t> </a:t>
            </a:r>
            <a:r>
              <a:rPr lang="en-US" sz="1080" b="1" dirty="0" err="1">
                <a:solidFill>
                  <a:srgbClr val="000000"/>
                </a:solidFill>
                <a:latin typeface="Kaushan Script"/>
              </a:rPr>
              <a:t>Geleceğe</a:t>
            </a:r>
            <a:r>
              <a:rPr lang="tr-TR" sz="1080" b="1" dirty="0">
                <a:solidFill>
                  <a:srgbClr val="000000"/>
                </a:solidFill>
                <a:latin typeface="Kaushan Script"/>
              </a:rPr>
              <a:t> </a:t>
            </a:r>
            <a:r>
              <a:rPr lang="en-US" sz="1080" b="1" dirty="0" err="1">
                <a:solidFill>
                  <a:srgbClr val="000000"/>
                </a:solidFill>
                <a:latin typeface="Kaushan Script"/>
              </a:rPr>
              <a:t>Türkiye’nin</a:t>
            </a:r>
            <a:r>
              <a:rPr lang="en-US" sz="1080" b="1" dirty="0">
                <a:solidFill>
                  <a:srgbClr val="000000"/>
                </a:solidFill>
                <a:latin typeface="Kaushan Script"/>
              </a:rPr>
              <a:t> Mali </a:t>
            </a:r>
            <a:r>
              <a:rPr lang="en-US" sz="1080" b="1" dirty="0" err="1">
                <a:solidFill>
                  <a:srgbClr val="000000"/>
                </a:solidFill>
                <a:latin typeface="Kaushan Script"/>
              </a:rPr>
              <a:t>Hafızası</a:t>
            </a:r>
            <a:endParaRPr lang="en-US" sz="1080" b="1" dirty="0">
              <a:solidFill>
                <a:srgbClr val="000000"/>
              </a:solidFill>
              <a:latin typeface="Kaushan Script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6618950" y="4759949"/>
            <a:ext cx="1625457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12"/>
              </a:lnSpc>
            </a:pPr>
            <a:r>
              <a:rPr lang="en-US" sz="1080" spc="110" dirty="0">
                <a:solidFill>
                  <a:srgbClr val="000000"/>
                </a:solidFill>
                <a:latin typeface="Kaushan Script"/>
              </a:rPr>
              <a:t>@</a:t>
            </a:r>
            <a:r>
              <a:rPr lang="en-US" sz="1080" b="1" spc="110" dirty="0" err="1">
                <a:solidFill>
                  <a:srgbClr val="000000"/>
                </a:solidFill>
                <a:latin typeface="Kaushan Script"/>
              </a:rPr>
              <a:t>muhasebatsosyal</a:t>
            </a:r>
            <a:endParaRPr lang="en-US" sz="1080" b="1" spc="110" dirty="0">
              <a:solidFill>
                <a:srgbClr val="000000"/>
              </a:solidFill>
              <a:latin typeface="Kaushan Script"/>
            </a:endParaRPr>
          </a:p>
        </p:txBody>
      </p:sp>
      <p:pic>
        <p:nvPicPr>
          <p:cNvPr id="36" name="Resim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148" y="4469420"/>
            <a:ext cx="1078602" cy="847572"/>
          </a:xfrm>
          <a:prstGeom prst="rect">
            <a:avLst/>
          </a:prstGeom>
        </p:spPr>
      </p:pic>
      <p:sp>
        <p:nvSpPr>
          <p:cNvPr id="23" name="Freeform 22"/>
          <p:cNvSpPr/>
          <p:nvPr/>
        </p:nvSpPr>
        <p:spPr>
          <a:xfrm>
            <a:off x="298118" y="86666"/>
            <a:ext cx="961514" cy="887715"/>
          </a:xfrm>
          <a:custGeom>
            <a:avLst/>
            <a:gdLst/>
            <a:ahLst/>
            <a:cxnLst/>
            <a:rect l="l" t="t" r="r" b="b"/>
            <a:pathLst>
              <a:path w="1690850" h="1690850">
                <a:moveTo>
                  <a:pt x="0" y="0"/>
                </a:moveTo>
                <a:lnTo>
                  <a:pt x="1690850" y="0"/>
                </a:lnTo>
                <a:lnTo>
                  <a:pt x="1690850" y="1690850"/>
                </a:lnTo>
                <a:lnTo>
                  <a:pt x="0" y="16908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4" name="Freeform 25"/>
          <p:cNvSpPr/>
          <p:nvPr/>
        </p:nvSpPr>
        <p:spPr>
          <a:xfrm>
            <a:off x="0" y="4160896"/>
            <a:ext cx="9144000" cy="83820"/>
          </a:xfrm>
          <a:custGeom>
            <a:avLst/>
            <a:gdLst/>
            <a:ahLst/>
            <a:cxnLst/>
            <a:rect l="l" t="t" r="r" b="b"/>
            <a:pathLst>
              <a:path w="18288000" h="167640">
                <a:moveTo>
                  <a:pt x="0" y="0"/>
                </a:moveTo>
                <a:lnTo>
                  <a:pt x="18288000" y="0"/>
                </a:lnTo>
                <a:lnTo>
                  <a:pt x="18288000" y="167640"/>
                </a:lnTo>
                <a:lnTo>
                  <a:pt x="0" y="16764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pic>
        <p:nvPicPr>
          <p:cNvPr id="22" name="Resim 21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80" y="-73161"/>
            <a:ext cx="14935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4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55526"/>
          </a:xfrm>
          <a:solidFill>
            <a:schemeClr val="accent6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Taşınır İşlemlerinde Sorumlular</a:t>
            </a:r>
          </a:p>
        </p:txBody>
      </p:sp>
      <p:sp>
        <p:nvSpPr>
          <p:cNvPr id="3" name="Dikdörtgen 2"/>
          <p:cNvSpPr/>
          <p:nvPr/>
        </p:nvSpPr>
        <p:spPr>
          <a:xfrm>
            <a:off x="0" y="915566"/>
            <a:ext cx="8861055" cy="4371950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51520" y="771550"/>
            <a:ext cx="84969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2400" b="1" dirty="0"/>
              <a:t>Harcama Yetkilileri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2400" b="1" dirty="0"/>
              <a:t>Taşınır Kayıt Yetkilileri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2400" b="1" dirty="0"/>
              <a:t>Taşınır Kontrol Yetkilileri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2400" b="1" dirty="0"/>
              <a:t>Kullanılmak Üzere Taşınır Teslim Edilen Kamu Görevlileri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2400" b="1" dirty="0"/>
              <a:t>Muhasebe Yetkilileri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sz="2400" b="1" dirty="0"/>
              <a:t>Kamu Görevlisi Olmayan Kişiler</a:t>
            </a:r>
          </a:p>
        </p:txBody>
      </p:sp>
      <p:pic>
        <p:nvPicPr>
          <p:cNvPr id="7" name="Picture 2" descr="C:\Documents and Settings\Administrator\Local Settings\Temporary Internet Files\Content.IE5\A9R1JF1E\MC900279126[1].wmf">
            <a:extLst>
              <a:ext uri="{FF2B5EF4-FFF2-40B4-BE49-F238E27FC236}">
                <a16:creationId xmlns:a16="http://schemas.microsoft.com/office/drawing/2014/main" id="{DECA024F-88C6-4385-91D3-7B023A5A2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989" y="555527"/>
            <a:ext cx="1047934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0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915566"/>
            <a:ext cx="8861055" cy="4371950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68753" y="1419622"/>
            <a:ext cx="8496944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tr-TR" sz="2300" b="1" dirty="0"/>
              <a:t>Harcama yetkilileri</a:t>
            </a:r>
            <a:r>
              <a:rPr lang="tr-TR" sz="2300" dirty="0">
                <a:solidFill>
                  <a:srgbClr val="0070C0"/>
                </a:solidFill>
              </a:rPr>
              <a:t> </a:t>
            </a:r>
            <a:r>
              <a:rPr lang="tr-TR" sz="2300" dirty="0"/>
              <a:t>taşınırların etkili, ekonomik, verimli ve hukuka uygun olarak edinilmesinden, kullanılmasından, kontrolünden, kayıtlarının bu Yönetmelikte belirtilen usul ve esaslara göre saydam ve erişilebilir şekilde tutulmasını sağlamaktan sorumludur. </a:t>
            </a:r>
          </a:p>
          <a:p>
            <a:pPr marL="342900" indent="-342900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tr-TR" sz="2300" b="1" dirty="0"/>
              <a:t>Harcama yetkilileri</a:t>
            </a:r>
            <a:r>
              <a:rPr lang="tr-TR" sz="2300" dirty="0"/>
              <a:t> taşınır kayıtlarının bu Yönetmelik hükümlerine uygun olarak tutulması ve taşınır mal yönetim hesabının hazırlanması sorumluluğunu </a:t>
            </a:r>
            <a:r>
              <a:rPr lang="tr-TR" sz="2300" b="1" dirty="0"/>
              <a:t>taşınır kayıt yetkilileri</a:t>
            </a:r>
            <a:r>
              <a:rPr lang="tr-TR" sz="2300" dirty="0">
                <a:solidFill>
                  <a:srgbClr val="002060"/>
                </a:solidFill>
              </a:rPr>
              <a:t> </a:t>
            </a:r>
            <a:r>
              <a:rPr lang="tr-TR" sz="2300" dirty="0"/>
              <a:t>ve </a:t>
            </a:r>
            <a:r>
              <a:rPr lang="tr-TR" sz="2300" b="1" dirty="0"/>
              <a:t>taşınır kontrol yetkilileri</a:t>
            </a:r>
            <a:r>
              <a:rPr lang="tr-TR" sz="2300" dirty="0">
                <a:solidFill>
                  <a:srgbClr val="0070C0"/>
                </a:solidFill>
              </a:rPr>
              <a:t> </a:t>
            </a:r>
            <a:r>
              <a:rPr lang="tr-TR" sz="2300" dirty="0"/>
              <a:t>aracılığıyla yerine getirir.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0242E831-EB38-4676-B73B-6B703DE43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83"/>
            <a:ext cx="9144000" cy="555526"/>
          </a:xfrm>
          <a:solidFill>
            <a:schemeClr val="accent6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Sorumluluk – Taşınır Mal Yönetmeliği Md. 5</a:t>
            </a:r>
          </a:p>
        </p:txBody>
      </p:sp>
      <p:pic>
        <p:nvPicPr>
          <p:cNvPr id="11" name="Picture 2" descr="C:\Documents and Settings\Administrator\Local Settings\Temporary Internet Files\Content.IE5\A9R1JF1E\MC900279126[1].wmf">
            <a:extLst>
              <a:ext uri="{FF2B5EF4-FFF2-40B4-BE49-F238E27FC236}">
                <a16:creationId xmlns:a16="http://schemas.microsoft.com/office/drawing/2014/main" id="{70227581-B7F8-469B-B15A-F867EF8CF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989" y="555527"/>
            <a:ext cx="1047934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2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915566"/>
            <a:ext cx="8861055" cy="4371950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82945" y="1347614"/>
            <a:ext cx="84969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tr-TR" sz="2000" b="1" dirty="0"/>
              <a:t>Harcama yetkilileri,</a:t>
            </a:r>
            <a:r>
              <a:rPr lang="tr-TR" sz="2000" dirty="0"/>
              <a:t> taşınırlara ilişkin işlem ve kayıtların usule uygun olarak yapılıp yapılmadığını kontrol etmeye veya ettirmeye; kasıt, kusur veya ihmal sonucu kırılan, bozulan veya kaybolan taşınırların ilgililerden tazmini için gerekli işlemleri yapmaya veya yaptırmaya yetkilidir.</a:t>
            </a:r>
          </a:p>
          <a:p>
            <a:pPr marL="342900" indent="-342900" algn="just">
              <a:spcBef>
                <a:spcPts val="30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tr-TR" sz="2000" b="1" dirty="0"/>
              <a:t>Kamu idarelerine ait taşınırların muhafazası ile görevli olan veya kendilerine kullanılmak üzere taşınır teslim edilen kamu görevlileri</a:t>
            </a:r>
            <a:r>
              <a:rPr lang="tr-TR" sz="2000" dirty="0"/>
              <a:t> bu taşınırları en iyi şekilde muhafaza etmek, gerekli bakım ve onarımlarını yapmak veya yaptırmak, veriliş amacına uygun bir şekilde kullanmak ve </a:t>
            </a:r>
            <a:r>
              <a:rPr lang="tr-TR" sz="2000" b="1" dirty="0"/>
              <a:t>görevin sona ermesi veya görevden ayrılma hâlinde iade etmek zorundadırlar.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0242E831-EB38-4676-B73B-6B703DE43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83"/>
            <a:ext cx="9144000" cy="555526"/>
          </a:xfrm>
          <a:solidFill>
            <a:schemeClr val="accent6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Sorumluluk – Taşınır Mal Yönetmeliği Md. 5</a:t>
            </a:r>
          </a:p>
        </p:txBody>
      </p:sp>
      <p:pic>
        <p:nvPicPr>
          <p:cNvPr id="11" name="Picture 2" descr="C:\Documents and Settings\Administrator\Local Settings\Temporary Internet Files\Content.IE5\A9R1JF1E\MC900279126[1].wmf">
            <a:extLst>
              <a:ext uri="{FF2B5EF4-FFF2-40B4-BE49-F238E27FC236}">
                <a16:creationId xmlns:a16="http://schemas.microsoft.com/office/drawing/2014/main" id="{70227581-B7F8-469B-B15A-F867EF8CF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989" y="555527"/>
            <a:ext cx="1047934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2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915566"/>
            <a:ext cx="8861055" cy="4371950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82945" y="1347614"/>
            <a:ext cx="84969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tr-TR" sz="2000" b="1" dirty="0"/>
              <a:t>Kamu görevlilerinin kullanımına verilen</a:t>
            </a:r>
            <a:r>
              <a:rPr lang="tr-TR" sz="2000" dirty="0"/>
              <a:t> </a:t>
            </a:r>
            <a:r>
              <a:rPr lang="tr-TR" sz="2000" b="1" dirty="0"/>
              <a:t>dayanıklı taşınırlar, </a:t>
            </a:r>
            <a:r>
              <a:rPr lang="tr-TR" sz="2000" dirty="0"/>
              <a:t>kullanıcıları tarafından başkasına devredilemez. Kullanıcılarının görevden ayrılması hâlinde söz konusu taşınırların ambara iade edilmesi zorunludur. </a:t>
            </a:r>
            <a:r>
              <a:rPr lang="tr-TR" sz="2000" b="1" dirty="0"/>
              <a:t>Bu şekilde teslim yapılmadan personelin kurumla ilişiği kesilmez.</a:t>
            </a:r>
          </a:p>
          <a:p>
            <a:pPr marL="342900" indent="-342900" algn="just">
              <a:spcBef>
                <a:spcPts val="30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tr-TR" sz="2000" b="1" dirty="0"/>
              <a:t>Taşınırların muhafazasından ve yönetilmesinden sorumlu olanların,</a:t>
            </a:r>
            <a:r>
              <a:rPr lang="tr-TR" sz="2000" dirty="0"/>
              <a:t> gerekli tedbirlerin alınmaması veya özenin gösterilmemesi nedeniyle taşınırın kullanılmaz hâle gelmesi veya yok olması sonucunda sebep oldukları </a:t>
            </a:r>
            <a:r>
              <a:rPr lang="tr-TR" sz="2000" b="1" dirty="0"/>
              <a:t>kamu zararları hakkında, 27/9/2006 tarihli ve 2006/11058 sayılı Bakanlar Kurulu Kararı ile yürürlüğe konulan Kamu Zararlarının Tahsiline İlişkin Usul ve Esaslar Hakkında Yönetmelik</a:t>
            </a:r>
            <a:r>
              <a:rPr lang="tr-TR" sz="2000" dirty="0"/>
              <a:t> hükümleri uygulanır.</a:t>
            </a:r>
            <a:endParaRPr lang="tr-TR" sz="2000" b="1" dirty="0"/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0242E831-EB38-4676-B73B-6B703DE43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83"/>
            <a:ext cx="9144000" cy="555526"/>
          </a:xfrm>
          <a:solidFill>
            <a:schemeClr val="accent6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Sorumluluk – Taşınır Mal Yönetmeliği Md. 5</a:t>
            </a:r>
          </a:p>
        </p:txBody>
      </p:sp>
      <p:pic>
        <p:nvPicPr>
          <p:cNvPr id="11" name="Picture 2" descr="C:\Documents and Settings\Administrator\Local Settings\Temporary Internet Files\Content.IE5\A9R1JF1E\MC900279126[1].wmf">
            <a:extLst>
              <a:ext uri="{FF2B5EF4-FFF2-40B4-BE49-F238E27FC236}">
                <a16:creationId xmlns:a16="http://schemas.microsoft.com/office/drawing/2014/main" id="{70227581-B7F8-469B-B15A-F867EF8CF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989" y="555527"/>
            <a:ext cx="1047934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08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915566"/>
            <a:ext cx="8861055" cy="4371950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82945" y="1347614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tr-TR" sz="1900" b="1" dirty="0"/>
              <a:t>Kullanılmak üzere kendilerine taşınır teslim edilen kamu görevlilerinin</a:t>
            </a:r>
            <a:r>
              <a:rPr lang="tr-TR" sz="1900" dirty="0"/>
              <a:t> kasıt, kusur, ihmal veya tedbirsizlik ya da dikkatsizlikleri nedeniyle oluşan </a:t>
            </a:r>
            <a:r>
              <a:rPr lang="tr-TR" sz="1900" b="1" dirty="0"/>
              <a:t>kamu zararı, değer tespit komisyonu tarafından tespit edilecek gerçeğe uygun değer üzerinden, </a:t>
            </a:r>
            <a:r>
              <a:rPr lang="tr-TR" sz="1900" dirty="0"/>
              <a:t>ilgili mevzuat hükümleri uygulanmak suretiyle tahsil edilir. </a:t>
            </a:r>
            <a:r>
              <a:rPr lang="tr-TR" sz="1900" b="1" dirty="0"/>
              <a:t>Ortak kullanım alanına tahsis edilen dayanıklı taşınırlarda meydana gelen kamu zararı ise zararın oluşmasında kasıt, kusur veya ihmali olanlardan tahsil edilir</a:t>
            </a:r>
            <a:r>
              <a:rPr lang="tr-TR" sz="1900" b="1" dirty="0" smtClean="0"/>
              <a:t>.</a:t>
            </a:r>
          </a:p>
          <a:p>
            <a:pPr marL="342900" indent="-342900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tr-TR" sz="1900" dirty="0"/>
              <a:t>Kamu görevlisi olmayan kişilerin sebep oldukları zararlar, genel hükümler uygulanmak suretiyle tahsil </a:t>
            </a:r>
            <a:r>
              <a:rPr lang="tr-TR" sz="1900" dirty="0" smtClean="0"/>
              <a:t>edilir.</a:t>
            </a:r>
          </a:p>
          <a:p>
            <a:pPr marL="342900" indent="-342900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tr-TR" sz="1900" dirty="0" smtClean="0"/>
              <a:t>Taşınırların </a:t>
            </a:r>
            <a:r>
              <a:rPr lang="tr-TR" sz="1900" dirty="0"/>
              <a:t>özelliğinden veya olağan kullanımından kaynaklanan yıpranma ile usulüne uygun olarak belirlenen firelerden dolayı sorumluluk aranmaz</a:t>
            </a:r>
            <a:r>
              <a:rPr lang="tr-TR" sz="1900" dirty="0" smtClean="0"/>
              <a:t>.</a:t>
            </a:r>
            <a:endParaRPr lang="tr-TR" sz="1900" dirty="0"/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0242E831-EB38-4676-B73B-6B703DE43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83"/>
            <a:ext cx="9144000" cy="555526"/>
          </a:xfrm>
          <a:solidFill>
            <a:schemeClr val="accent6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Sorumluluk – Taşınır Mal Yönetmeliği Md. 5</a:t>
            </a:r>
          </a:p>
        </p:txBody>
      </p:sp>
      <p:pic>
        <p:nvPicPr>
          <p:cNvPr id="11" name="Picture 2" descr="C:\Documents and Settings\Administrator\Local Settings\Temporary Internet Files\Content.IE5\A9R1JF1E\MC900279126[1].wmf">
            <a:extLst>
              <a:ext uri="{FF2B5EF4-FFF2-40B4-BE49-F238E27FC236}">
                <a16:creationId xmlns:a16="http://schemas.microsoft.com/office/drawing/2014/main" id="{70227581-B7F8-469B-B15A-F867EF8CF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989" y="555527"/>
            <a:ext cx="1047934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18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1560" y="1923678"/>
            <a:ext cx="7886700" cy="994172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r-TR" sz="3600" b="1" dirty="0" smtClean="0">
                <a:latin typeface="+mn-lt"/>
              </a:rPr>
              <a:t>Kamu Zararı</a:t>
            </a:r>
            <a:endParaRPr lang="tr-TR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29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771550"/>
            <a:ext cx="8272389" cy="4104456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tr-TR" b="1" dirty="0"/>
              <a:t>Kamu zararı; </a:t>
            </a:r>
            <a:r>
              <a:rPr lang="tr-TR" dirty="0"/>
              <a:t>kamu görevlilerinin kasıt, kusur veya ihmallerinden kaynaklanan mevzuata aykırı karar, işlem veya eylemleri sonucunda kamu kaynağında artışa engel veya eksilmeye neden olunmasıdır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b="1" dirty="0" smtClean="0"/>
              <a:t>Kamu </a:t>
            </a:r>
            <a:r>
              <a:rPr lang="tr-TR" b="1" dirty="0"/>
              <a:t>zararının belirlenmesinde;</a:t>
            </a:r>
          </a:p>
          <a:p>
            <a:pPr marL="0" indent="0">
              <a:buNone/>
            </a:pPr>
            <a:r>
              <a:rPr lang="tr-TR" dirty="0"/>
              <a:t>a) Yapılan iş, alınan mal veya hizmet karşılığı olarak ilgili mevzuatında belirtilen ya da mevzuatında öngörülen karar, onay, sözleşme ve benzeri belgelerde belirlenen tutardan fazla ödeme yapılması,</a:t>
            </a:r>
          </a:p>
          <a:p>
            <a:pPr marL="0" indent="0">
              <a:buNone/>
            </a:pPr>
            <a:r>
              <a:rPr lang="tr-TR" dirty="0"/>
              <a:t>b) İlgili mevzuatında öngörülen haller dışında, iş yaptırılmadan, mal veya hizmet alınmadan önce ödeme yapılması,</a:t>
            </a:r>
          </a:p>
          <a:p>
            <a:pPr marL="0" indent="0">
              <a:buNone/>
            </a:pPr>
            <a:r>
              <a:rPr lang="tr-TR" dirty="0"/>
              <a:t>c) Transfer niteliğindeki giderlerde, fazla veya yersiz ödemede bulunulması</a:t>
            </a:r>
            <a:r>
              <a:rPr lang="tr-TR" dirty="0" smtClean="0"/>
              <a:t>,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ç) İlgili mevzuatı gereğince görevlendirilen komisyon veya kişilerce rayiç bedelinden daha yüksek fiyatla iş yaptırılması, mal veya hizmet alınması, </a:t>
            </a:r>
          </a:p>
          <a:p>
            <a:pPr marL="0" indent="0">
              <a:buNone/>
            </a:pPr>
            <a:r>
              <a:rPr lang="tr-TR" dirty="0"/>
              <a:t>d) </a:t>
            </a:r>
            <a:r>
              <a:rPr lang="tr-TR" b="1" dirty="0">
                <a:solidFill>
                  <a:srgbClr val="FF0000"/>
                </a:solidFill>
              </a:rPr>
              <a:t>Kamu idarelerine ait malların kiraya verilmesi, tahsisi, yönetimi, kullanımı ve elden çıkarılması işlemlerinin mevzuata uygun bir şekilde yapılmaması,</a:t>
            </a:r>
          </a:p>
          <a:p>
            <a:pPr marL="0" indent="0">
              <a:buNone/>
            </a:pPr>
            <a:r>
              <a:rPr lang="tr-TR" dirty="0"/>
              <a:t>e) </a:t>
            </a:r>
            <a:r>
              <a:rPr lang="tr-TR" b="1" dirty="0">
                <a:solidFill>
                  <a:srgbClr val="FF0000"/>
                </a:solidFill>
              </a:rPr>
              <a:t>Görevlilere teslim edilen taşınırların zarara uğraması,</a:t>
            </a:r>
          </a:p>
          <a:p>
            <a:pPr marL="0" indent="0">
              <a:buNone/>
            </a:pPr>
            <a:r>
              <a:rPr lang="tr-TR" dirty="0"/>
              <a:t>f) İdare gelirlerinin tarh, tahakkuk veya tahsil işlemlerinin mevzuata uygun bir şekilde yapılmaması,</a:t>
            </a:r>
          </a:p>
          <a:p>
            <a:pPr marL="0" indent="0">
              <a:buNone/>
            </a:pPr>
            <a:r>
              <a:rPr lang="tr-TR" dirty="0"/>
              <a:t>g) Kamu idaresinin yükümlülüklerinin mevzuatına uygun bir şekilde yerine getirilmemesi nedeniyle kamu idaresine faiz, tazminat, gecikme zammı, para cezası gibi ek malî külfet getirilmesi, </a:t>
            </a:r>
          </a:p>
          <a:p>
            <a:pPr marL="0" indent="0">
              <a:buNone/>
            </a:pPr>
            <a:r>
              <a:rPr lang="tr-TR" dirty="0"/>
              <a:t>ğ) Mevzuatında öngörülmediği halde ödeme yapılması,</a:t>
            </a:r>
          </a:p>
          <a:p>
            <a:pPr marL="0" indent="0">
              <a:buNone/>
            </a:pPr>
            <a:r>
              <a:rPr lang="tr-TR" b="1" dirty="0"/>
              <a:t>esas alınır</a:t>
            </a:r>
            <a:r>
              <a:rPr lang="tr-TR" b="1" dirty="0" smtClean="0"/>
              <a:t>.(Md. 6)</a:t>
            </a:r>
            <a:endParaRPr lang="tr-TR" b="1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0242E831-EB38-4676-B73B-6B703DE43843}"/>
              </a:ext>
            </a:extLst>
          </p:cNvPr>
          <p:cNvSpPr txBox="1">
            <a:spLocks/>
          </p:cNvSpPr>
          <p:nvPr/>
        </p:nvSpPr>
        <p:spPr>
          <a:xfrm>
            <a:off x="0" y="-783"/>
            <a:ext cx="9144000" cy="55552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Kamu Zararlarının Tahsiline İlişkin Usul ve Esaslar Hakkında Yönetmelik</a:t>
            </a:r>
          </a:p>
        </p:txBody>
      </p:sp>
    </p:spTree>
    <p:extLst>
      <p:ext uri="{BB962C8B-B14F-4D97-AF65-F5344CB8AC3E}">
        <p14:creationId xmlns:p14="http://schemas.microsoft.com/office/powerpoint/2010/main" val="35683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+ TS102895266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5202</TotalTime>
  <Words>1203</Words>
  <Application>Microsoft Office PowerPoint</Application>
  <PresentationFormat>Ekran Gösterisi (16:9)</PresentationFormat>
  <Paragraphs>151</Paragraphs>
  <Slides>26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26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Franklin Gothic Medium</vt:lpstr>
      <vt:lpstr>Kaushan Script</vt:lpstr>
      <vt:lpstr>Times New Roman</vt:lpstr>
      <vt:lpstr>Wingdings</vt:lpstr>
      <vt:lpstr>Wingdings 3</vt:lpstr>
      <vt:lpstr>1_+ TS102895266</vt:lpstr>
      <vt:lpstr>Office Teması</vt:lpstr>
      <vt:lpstr>PowerPoint Sunusu</vt:lpstr>
      <vt:lpstr>Sunum Planı</vt:lpstr>
      <vt:lpstr>Taşınır İşlemlerinde Sorumlular</vt:lpstr>
      <vt:lpstr>Sorumluluk – Taşınır Mal Yönetmeliği Md. 5</vt:lpstr>
      <vt:lpstr>Sorumluluk – Taşınır Mal Yönetmeliği Md. 5</vt:lpstr>
      <vt:lpstr>Sorumluluk – Taşınır Mal Yönetmeliği Md. 5</vt:lpstr>
      <vt:lpstr>Sorumluluk – Taşınır Mal Yönetmeliği Md. 5</vt:lpstr>
      <vt:lpstr>Kamu Zararı</vt:lpstr>
      <vt:lpstr>PowerPoint Sunusu</vt:lpstr>
      <vt:lpstr>TAHSİL</vt:lpstr>
      <vt:lpstr>Kullanıma Verme İşlemleri</vt:lpstr>
      <vt:lpstr>PowerPoint Sunusu</vt:lpstr>
      <vt:lpstr>Zimmet belgesi/tüketim çıkışı düzenlemeden önce yapılması gerekenler</vt:lpstr>
      <vt:lpstr>Araştırma Merkezi Başkanlığı</vt:lpstr>
      <vt:lpstr>PowerPoint Sunusu</vt:lpstr>
      <vt:lpstr>Kişilere Taşınır Teslimi</vt:lpstr>
      <vt:lpstr>Ortak Alana Taşınır Teslimi</vt:lpstr>
      <vt:lpstr>Toplu Zimmet Aktarımı</vt:lpstr>
      <vt:lpstr>Kişinin Üzerindeki Zimmetler</vt:lpstr>
      <vt:lpstr>Tüketim Çıkışı İşlemleri</vt:lpstr>
      <vt:lpstr>Tüketim Çıkışı</vt:lpstr>
      <vt:lpstr>Tüketim İşlemleri – TMY Md. 22</vt:lpstr>
      <vt:lpstr>PowerPoint Sunusu</vt:lpstr>
      <vt:lpstr>Tüketim İşlemleri – TMY Md. 22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nkilic</dc:creator>
  <cp:lastModifiedBy>Adem AYDIN</cp:lastModifiedBy>
  <cp:revision>765</cp:revision>
  <cp:lastPrinted>2014-09-01T07:05:14Z</cp:lastPrinted>
  <dcterms:created xsi:type="dcterms:W3CDTF">2014-08-25T07:29:09Z</dcterms:created>
  <dcterms:modified xsi:type="dcterms:W3CDTF">2025-11-02T18:39:30Z</dcterms:modified>
</cp:coreProperties>
</file>