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75"/>
  </p:notesMasterIdLst>
  <p:sldIdLst>
    <p:sldId id="420" r:id="rId2"/>
    <p:sldId id="422" r:id="rId3"/>
    <p:sldId id="259" r:id="rId4"/>
    <p:sldId id="260" r:id="rId5"/>
    <p:sldId id="261" r:id="rId6"/>
    <p:sldId id="262" r:id="rId7"/>
    <p:sldId id="263" r:id="rId8"/>
    <p:sldId id="264" r:id="rId9"/>
    <p:sldId id="265" r:id="rId10"/>
    <p:sldId id="272" r:id="rId11"/>
    <p:sldId id="273" r:id="rId12"/>
    <p:sldId id="274" r:id="rId13"/>
    <p:sldId id="275" r:id="rId14"/>
    <p:sldId id="276" r:id="rId15"/>
    <p:sldId id="277" r:id="rId16"/>
    <p:sldId id="278" r:id="rId17"/>
    <p:sldId id="280" r:id="rId18"/>
    <p:sldId id="281" r:id="rId19"/>
    <p:sldId id="282" r:id="rId20"/>
    <p:sldId id="283" r:id="rId21"/>
    <p:sldId id="284" r:id="rId22"/>
    <p:sldId id="285" r:id="rId23"/>
    <p:sldId id="292" r:id="rId24"/>
    <p:sldId id="297" r:id="rId25"/>
    <p:sldId id="298" r:id="rId26"/>
    <p:sldId id="299" r:id="rId27"/>
    <p:sldId id="300" r:id="rId28"/>
    <p:sldId id="301" r:id="rId29"/>
    <p:sldId id="302" r:id="rId30"/>
    <p:sldId id="303" r:id="rId31"/>
    <p:sldId id="304" r:id="rId32"/>
    <p:sldId id="305" r:id="rId33"/>
    <p:sldId id="306" r:id="rId34"/>
    <p:sldId id="307" r:id="rId35"/>
    <p:sldId id="308" r:id="rId36"/>
    <p:sldId id="314" r:id="rId37"/>
    <p:sldId id="315" r:id="rId38"/>
    <p:sldId id="316" r:id="rId39"/>
    <p:sldId id="317" r:id="rId40"/>
    <p:sldId id="318" r:id="rId41"/>
    <p:sldId id="322" r:id="rId42"/>
    <p:sldId id="323" r:id="rId43"/>
    <p:sldId id="325" r:id="rId44"/>
    <p:sldId id="326" r:id="rId45"/>
    <p:sldId id="327" r:id="rId46"/>
    <p:sldId id="328" r:id="rId47"/>
    <p:sldId id="329" r:id="rId48"/>
    <p:sldId id="331" r:id="rId49"/>
    <p:sldId id="332" r:id="rId50"/>
    <p:sldId id="339" r:id="rId51"/>
    <p:sldId id="435" r:id="rId52"/>
    <p:sldId id="426" r:id="rId53"/>
    <p:sldId id="427" r:id="rId54"/>
    <p:sldId id="428" r:id="rId55"/>
    <p:sldId id="429" r:id="rId56"/>
    <p:sldId id="430" r:id="rId57"/>
    <p:sldId id="431" r:id="rId58"/>
    <p:sldId id="432" r:id="rId59"/>
    <p:sldId id="433" r:id="rId60"/>
    <p:sldId id="340" r:id="rId61"/>
    <p:sldId id="341" r:id="rId62"/>
    <p:sldId id="342" r:id="rId63"/>
    <p:sldId id="343" r:id="rId64"/>
    <p:sldId id="344" r:id="rId65"/>
    <p:sldId id="369" r:id="rId66"/>
    <p:sldId id="370" r:id="rId67"/>
    <p:sldId id="371" r:id="rId68"/>
    <p:sldId id="372" r:id="rId69"/>
    <p:sldId id="414" r:id="rId70"/>
    <p:sldId id="415" r:id="rId71"/>
    <p:sldId id="416" r:id="rId72"/>
    <p:sldId id="417" r:id="rId73"/>
    <p:sldId id="423" r:id="rId7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44" autoAdjust="0"/>
    <p:restoredTop sz="94629" autoAdjust="0"/>
  </p:normalViewPr>
  <p:slideViewPr>
    <p:cSldViewPr>
      <p:cViewPr varScale="1">
        <p:scale>
          <a:sx n="86" d="100"/>
          <a:sy n="86" d="100"/>
        </p:scale>
        <p:origin x="684" y="120"/>
      </p:cViewPr>
      <p:guideLst>
        <p:guide orient="horz" pos="2160"/>
        <p:guide pos="3840"/>
      </p:guideLst>
    </p:cSldViewPr>
  </p:slideViewPr>
  <p:outlineViewPr>
    <p:cViewPr>
      <p:scale>
        <a:sx n="33" d="100"/>
        <a:sy n="33" d="100"/>
      </p:scale>
      <p:origin x="24"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3112E0-C6ED-400C-8A0A-E660E5F2EB27}" type="datetimeFigureOut">
              <a:rPr lang="tr-TR" smtClean="0"/>
              <a:t>9.09.2025</a:t>
            </a:fld>
            <a:endParaRPr lang="tr-TR" dirty="0"/>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96D2D3-BEF6-4966-9530-A333AAD2CAB0}" type="slidenum">
              <a:rPr lang="tr-TR" smtClean="0"/>
              <a:t>‹#›</a:t>
            </a:fld>
            <a:endParaRPr lang="tr-TR" dirty="0"/>
          </a:p>
        </p:txBody>
      </p:sp>
    </p:spTree>
    <p:extLst>
      <p:ext uri="{BB962C8B-B14F-4D97-AF65-F5344CB8AC3E}">
        <p14:creationId xmlns:p14="http://schemas.microsoft.com/office/powerpoint/2010/main" val="631539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596D2D3-BEF6-4966-9530-A333AAD2CAB0}" type="slidenum">
              <a:rPr lang="tr-TR" smtClean="0"/>
              <a:t>37</a:t>
            </a:fld>
            <a:endParaRPr lang="tr-TR" dirty="0"/>
          </a:p>
        </p:txBody>
      </p:sp>
    </p:spTree>
    <p:extLst>
      <p:ext uri="{BB962C8B-B14F-4D97-AF65-F5344CB8AC3E}">
        <p14:creationId xmlns:p14="http://schemas.microsoft.com/office/powerpoint/2010/main" val="1571104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88C02C9-1BF8-432F-B897-E8E7ACB6CC98}" type="slidenum">
              <a:rPr lang="tr-TR" smtClean="0"/>
              <a:t>59</a:t>
            </a:fld>
            <a:endParaRPr lang="tr-TR"/>
          </a:p>
        </p:txBody>
      </p:sp>
    </p:spTree>
    <p:extLst>
      <p:ext uri="{BB962C8B-B14F-4D97-AF65-F5344CB8AC3E}">
        <p14:creationId xmlns:p14="http://schemas.microsoft.com/office/powerpoint/2010/main" val="37821182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6FE8B64C-056C-463C-9D54-0CD0CD33C4C9}" type="datetimeFigureOut">
              <a:rPr lang="tr-TR" smtClean="0"/>
              <a:t>9.09.2025</a:t>
            </a:fld>
            <a:endParaRPr lang="tr-TR" dirty="0"/>
          </a:p>
        </p:txBody>
      </p:sp>
      <p:sp>
        <p:nvSpPr>
          <p:cNvPr id="19" name="Footer Placeholder 18"/>
          <p:cNvSpPr>
            <a:spLocks noGrp="1"/>
          </p:cNvSpPr>
          <p:nvPr>
            <p:ph type="ftr" sz="quarter" idx="11"/>
          </p:nvPr>
        </p:nvSpPr>
        <p:spPr/>
        <p:txBody>
          <a:bodyPr/>
          <a:lstStyle/>
          <a:p>
            <a:endParaRPr lang="tr-TR" dirty="0"/>
          </a:p>
        </p:txBody>
      </p:sp>
      <p:sp>
        <p:nvSpPr>
          <p:cNvPr id="27" name="Slide Number Placeholder 26"/>
          <p:cNvSpPr>
            <a:spLocks noGrp="1"/>
          </p:cNvSpPr>
          <p:nvPr>
            <p:ph type="sldNum" sz="quarter" idx="12"/>
          </p:nvPr>
        </p:nvSpPr>
        <p:spPr/>
        <p:txBody>
          <a:bodyPr/>
          <a:lstStyle/>
          <a:p>
            <a:fld id="{A6B6AC45-12B8-43A8-A4F5-EF445FCD6CAA}"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FE8B64C-056C-463C-9D54-0CD0CD33C4C9}" type="datetimeFigureOut">
              <a:rPr lang="tr-TR" smtClean="0"/>
              <a:t>9.09.2025</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6B6AC45-12B8-43A8-A4F5-EF445FCD6CAA}"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FE8B64C-056C-463C-9D54-0CD0CD33C4C9}" type="datetimeFigureOut">
              <a:rPr lang="tr-TR" smtClean="0"/>
              <a:t>9.09.2025</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6B6AC45-12B8-43A8-A4F5-EF445FCD6CAA}"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FE8B64C-056C-463C-9D54-0CD0CD33C4C9}" type="datetimeFigureOut">
              <a:rPr lang="tr-TR" smtClean="0"/>
              <a:t>9.09.2025</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6B6AC45-12B8-43A8-A4F5-EF445FCD6CAA}"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6FE8B64C-056C-463C-9D54-0CD0CD33C4C9}" type="datetimeFigureOut">
              <a:rPr lang="tr-TR" smtClean="0"/>
              <a:t>9.09.2025</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6B6AC45-12B8-43A8-A4F5-EF445FCD6CAA}"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6FE8B64C-056C-463C-9D54-0CD0CD33C4C9}" type="datetimeFigureOut">
              <a:rPr lang="tr-TR" smtClean="0"/>
              <a:t>9.09.2025</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6B6AC45-12B8-43A8-A4F5-EF445FCD6CAA}"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6FE8B64C-056C-463C-9D54-0CD0CD33C4C9}" type="datetimeFigureOut">
              <a:rPr lang="tr-TR" smtClean="0"/>
              <a:t>9.09.2025</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A6B6AC45-12B8-43A8-A4F5-EF445FCD6CAA}"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6FE8B64C-056C-463C-9D54-0CD0CD33C4C9}" type="datetimeFigureOut">
              <a:rPr lang="tr-TR" smtClean="0"/>
              <a:t>9.09.2025</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A6B6AC45-12B8-43A8-A4F5-EF445FCD6CAA}"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E8B64C-056C-463C-9D54-0CD0CD33C4C9}" type="datetimeFigureOut">
              <a:rPr lang="tr-TR" smtClean="0"/>
              <a:t>9.09.2025</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A6B6AC45-12B8-43A8-A4F5-EF445FCD6CAA}"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6FE8B64C-056C-463C-9D54-0CD0CD33C4C9}" type="datetimeFigureOut">
              <a:rPr lang="tr-TR" smtClean="0"/>
              <a:t>9.09.2025</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6B6AC45-12B8-43A8-A4F5-EF445FCD6CAA}"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6FE8B64C-056C-463C-9D54-0CD0CD33C4C9}" type="datetimeFigureOut">
              <a:rPr lang="tr-TR" smtClean="0"/>
              <a:t>9.09.2025</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a:xfrm>
            <a:off x="10769600" y="6356351"/>
            <a:ext cx="812800" cy="365125"/>
          </a:xfrm>
        </p:spPr>
        <p:txBody>
          <a:bodyPr/>
          <a:lstStyle/>
          <a:p>
            <a:fld id="{A6B6AC45-12B8-43A8-A4F5-EF445FCD6CAA}" type="slidenum">
              <a:rPr lang="tr-TR" smtClean="0"/>
              <a:t>‹#›</a:t>
            </a:fld>
            <a:endParaRPr lang="tr-TR" dirty="0"/>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FE8B64C-056C-463C-9D54-0CD0CD33C4C9}" type="datetimeFigureOut">
              <a:rPr lang="tr-TR" smtClean="0"/>
              <a:t>9.09.2025</a:t>
            </a:fld>
            <a:endParaRPr lang="tr-TR"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6B6AC45-12B8-43A8-A4F5-EF445FCD6CAA}" type="slidenum">
              <a:rPr lang="tr-TR" smtClean="0"/>
              <a:t>‹#›</a:t>
            </a:fld>
            <a:endParaRPr lang="tr-TR" dirty="0"/>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gr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58B136-DDCE-29AB-F341-AB7EAE459FB1}"/>
              </a:ext>
            </a:extLst>
          </p:cNvPr>
          <p:cNvSpPr>
            <a:spLocks noGrp="1"/>
          </p:cNvSpPr>
          <p:nvPr>
            <p:ph type="ctrTitle"/>
          </p:nvPr>
        </p:nvSpPr>
        <p:spPr/>
        <p:txBody>
          <a:bodyPr/>
          <a:lstStyle/>
          <a:p>
            <a:endParaRPr lang="tr-TR"/>
          </a:p>
        </p:txBody>
      </p:sp>
      <p:sp>
        <p:nvSpPr>
          <p:cNvPr id="3" name="Alt Başlık 2">
            <a:extLst>
              <a:ext uri="{FF2B5EF4-FFF2-40B4-BE49-F238E27FC236}">
                <a16:creationId xmlns:a16="http://schemas.microsoft.com/office/drawing/2014/main" id="{9D9CD36B-9B34-F1A3-1819-7073A5F70CF6}"/>
              </a:ext>
            </a:extLst>
          </p:cNvPr>
          <p:cNvSpPr>
            <a:spLocks noGrp="1"/>
          </p:cNvSpPr>
          <p:nvPr>
            <p:ph type="subTitle" idx="1"/>
          </p:nvPr>
        </p:nvSpPr>
        <p:spPr/>
        <p:txBody>
          <a:bodyPr/>
          <a:lstStyle/>
          <a:p>
            <a:endParaRPr lang="tr-TR"/>
          </a:p>
        </p:txBody>
      </p:sp>
      <p:pic>
        <p:nvPicPr>
          <p:cNvPr id="5" name="Resim 4">
            <a:extLst>
              <a:ext uri="{FF2B5EF4-FFF2-40B4-BE49-F238E27FC236}">
                <a16:creationId xmlns:a16="http://schemas.microsoft.com/office/drawing/2014/main" id="{C9222BB3-6286-1E86-E0B5-5489C0BEF48D}"/>
              </a:ext>
            </a:extLst>
          </p:cNvPr>
          <p:cNvPicPr>
            <a:picLocks noChangeAspect="1"/>
          </p:cNvPicPr>
          <p:nvPr/>
        </p:nvPicPr>
        <p:blipFill>
          <a:blip r:embed="rId2"/>
          <a:stretch>
            <a:fillRect/>
          </a:stretch>
        </p:blipFill>
        <p:spPr>
          <a:xfrm>
            <a:off x="0" y="0"/>
            <a:ext cx="12192000" cy="6858000"/>
          </a:xfrm>
          <a:prstGeom prst="rect">
            <a:avLst/>
          </a:prstGeom>
        </p:spPr>
      </p:pic>
      <p:sp>
        <p:nvSpPr>
          <p:cNvPr id="4" name="Metin kutusu 3"/>
          <p:cNvSpPr txBox="1"/>
          <p:nvPr/>
        </p:nvSpPr>
        <p:spPr>
          <a:xfrm>
            <a:off x="4223792" y="6428936"/>
            <a:ext cx="3744416" cy="369332"/>
          </a:xfrm>
          <a:prstGeom prst="rect">
            <a:avLst/>
          </a:prstGeom>
          <a:noFill/>
        </p:spPr>
        <p:txBody>
          <a:bodyPr wrap="square" rtlCol="0">
            <a:spAutoFit/>
          </a:bodyPr>
          <a:lstStyle/>
          <a:p>
            <a:pPr algn="ctr"/>
            <a:r>
              <a:rPr lang="tr-TR" dirty="0" smtClean="0">
                <a:latin typeface="Times New Roman" panose="02020603050405020304" pitchFamily="18" charset="0"/>
                <a:cs typeface="Times New Roman" panose="02020603050405020304" pitchFamily="18" charset="0"/>
              </a:rPr>
              <a:t>pdb.mersin.edu.tr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5728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1484784"/>
            <a:ext cx="10358437" cy="5487888"/>
          </a:xfrm>
        </p:spPr>
        <p:txBody>
          <a:bodyPr>
            <a:normAutofit/>
          </a:bodyPr>
          <a:lstStyle/>
          <a:p>
            <a:pPr marL="0" indent="0" algn="ctr">
              <a:spcBef>
                <a:spcPct val="0"/>
              </a:spcBef>
              <a:buNone/>
            </a:pPr>
            <a:r>
              <a:rPr lang="tr-TR" sz="2400" b="1" dirty="0">
                <a:solidFill>
                  <a:srgbClr val="C00000"/>
                </a:solidFill>
                <a:latin typeface="Times New Roman" pitchFamily="18" charset="0"/>
              </a:rPr>
              <a:t>3.BÖLÜM: ÜST KURULUŞLAR</a:t>
            </a:r>
          </a:p>
          <a:p>
            <a:pPr marL="0" indent="0">
              <a:buNone/>
            </a:pPr>
            <a:r>
              <a:rPr lang="tr-TR" sz="2200" b="1" dirty="0">
                <a:solidFill>
                  <a:srgbClr val="FF0000"/>
                </a:solidFill>
                <a:latin typeface="Times New Roman" pitchFamily="18" charset="0"/>
                <a:cs typeface="Times New Roman" pitchFamily="18" charset="0"/>
              </a:rPr>
              <a:t>YÜKSEKÖĞRETİM KURULU:</a:t>
            </a:r>
            <a:endParaRPr lang="tr-TR" sz="2200" dirty="0">
              <a:solidFill>
                <a:srgbClr val="FF0000"/>
              </a:solidFill>
              <a:latin typeface="Times New Roman" pitchFamily="18" charset="0"/>
              <a:cs typeface="Times New Roman" pitchFamily="18" charset="0"/>
            </a:endParaRPr>
          </a:p>
          <a:p>
            <a:pPr marL="0" indent="0" algn="just">
              <a:buNone/>
            </a:pPr>
            <a:r>
              <a:rPr lang="tr-TR" sz="2200" b="1" dirty="0">
                <a:solidFill>
                  <a:srgbClr val="002060"/>
                </a:solidFill>
                <a:latin typeface="Times New Roman" pitchFamily="18" charset="0"/>
                <a:cs typeface="Times New Roman" pitchFamily="18" charset="0"/>
              </a:rPr>
              <a:t>Madde 6 </a:t>
            </a:r>
            <a:r>
              <a:rPr lang="tr-TR" sz="2200" dirty="0">
                <a:solidFill>
                  <a:srgbClr val="002060"/>
                </a:solidFill>
                <a:latin typeface="Times New Roman" pitchFamily="18" charset="0"/>
                <a:cs typeface="Times New Roman" pitchFamily="18" charset="0"/>
              </a:rPr>
              <a:t>-  a). Yükseköğretim Kurulu, tüm yüksek öğretimi düzenleyen ve yükseköğretim kurumlarının faaliyetlerine yön veren, bu kanunla kendisine verilen görev ve yetkiler çerçevesinde özerkliğe ve kamu tüzel kişiliğine sahip, bir kuruluştur. Yükseköğretim Kuruluna; Yükseköğretim Denetleme Kurulu ile gerekli planlama, araştırma, geliştirme, değerlendirme, bütçe, yatırım ve koordinasyon faaliyetleri ile ilgili birimler bağlıdır.</a:t>
            </a:r>
          </a:p>
          <a:p>
            <a:pPr marL="0" indent="0" algn="just">
              <a:buNone/>
            </a:pPr>
            <a:r>
              <a:rPr lang="tr-TR" sz="2200" dirty="0">
                <a:solidFill>
                  <a:srgbClr val="002060"/>
                </a:solidFill>
                <a:latin typeface="Times New Roman" pitchFamily="18" charset="0"/>
                <a:cs typeface="Times New Roman" pitchFamily="18" charset="0"/>
              </a:rPr>
              <a:t>	</a:t>
            </a:r>
            <a:r>
              <a:rPr lang="tr-TR" sz="2200" dirty="0">
                <a:solidFill>
                  <a:srgbClr val="FF0000"/>
                </a:solidFill>
                <a:latin typeface="Times New Roman" pitchFamily="18" charset="0"/>
                <a:cs typeface="Times New Roman" pitchFamily="18" charset="0"/>
              </a:rPr>
              <a:t>b. Yükseköğretim Kurulu;</a:t>
            </a:r>
          </a:p>
          <a:p>
            <a:pPr marL="0" indent="0" algn="just">
              <a:buNone/>
            </a:pPr>
            <a:r>
              <a:rPr lang="tr-TR" sz="2200" dirty="0">
                <a:solidFill>
                  <a:srgbClr val="002060"/>
                </a:solidFill>
                <a:latin typeface="Times New Roman" pitchFamily="18" charset="0"/>
                <a:cs typeface="Times New Roman" pitchFamily="18" charset="0"/>
              </a:rPr>
              <a:t>	(1) </a:t>
            </a:r>
            <a:r>
              <a:rPr lang="tr-TR" sz="2200" dirty="0">
                <a:solidFill>
                  <a:srgbClr val="FF0000"/>
                </a:solidFill>
                <a:latin typeface="Times New Roman" pitchFamily="18" charset="0"/>
                <a:cs typeface="Times New Roman" pitchFamily="18" charset="0"/>
              </a:rPr>
              <a:t>Cumhurbaşkanı tarafından</a:t>
            </a:r>
            <a:r>
              <a:rPr lang="tr-TR" sz="2200" dirty="0">
                <a:solidFill>
                  <a:srgbClr val="002060"/>
                </a:solidFill>
                <a:latin typeface="Times New Roman" pitchFamily="18" charset="0"/>
                <a:cs typeface="Times New Roman" pitchFamily="18" charset="0"/>
              </a:rPr>
              <a:t>, rektörlük ve öğretim üyeliğinde başarılı hizmet yapmış profesörlere öncelik vermek suretiyle seçilen </a:t>
            </a:r>
            <a:r>
              <a:rPr lang="tr-TR" sz="2200" dirty="0">
                <a:solidFill>
                  <a:srgbClr val="FF0000"/>
                </a:solidFill>
                <a:latin typeface="Times New Roman" pitchFamily="18" charset="0"/>
                <a:cs typeface="Times New Roman" pitchFamily="18" charset="0"/>
              </a:rPr>
              <a:t>yedi, </a:t>
            </a:r>
            <a:r>
              <a:rPr lang="tr-TR" sz="2200" dirty="0">
                <a:solidFill>
                  <a:srgbClr val="002060"/>
                </a:solidFill>
                <a:latin typeface="Times New Roman" pitchFamily="18" charset="0"/>
                <a:cs typeface="Times New Roman" pitchFamily="18" charset="0"/>
              </a:rPr>
              <a:t>temayüz etmiş üst düzeydeki Devlet görevlileri veya emeklileri arasından seçilen </a:t>
            </a:r>
            <a:r>
              <a:rPr lang="tr-TR" sz="2200" dirty="0">
                <a:solidFill>
                  <a:srgbClr val="FF0000"/>
                </a:solidFill>
                <a:latin typeface="Times New Roman" pitchFamily="18" charset="0"/>
                <a:cs typeface="Times New Roman" pitchFamily="18" charset="0"/>
              </a:rPr>
              <a:t>yedi,</a:t>
            </a:r>
            <a:r>
              <a:rPr lang="tr-TR" sz="2200" dirty="0">
                <a:solidFill>
                  <a:srgbClr val="002060"/>
                </a:solidFill>
                <a:latin typeface="Times New Roman" pitchFamily="18" charset="0"/>
                <a:cs typeface="Times New Roman" pitchFamily="18" charset="0"/>
              </a:rPr>
              <a:t>	</a:t>
            </a:r>
          </a:p>
          <a:p>
            <a:pPr marL="0" indent="0" algn="just">
              <a:buNone/>
            </a:pPr>
            <a:r>
              <a:rPr lang="tr-TR" sz="2200" dirty="0">
                <a:solidFill>
                  <a:srgbClr val="002060"/>
                </a:solidFill>
                <a:latin typeface="Times New Roman" pitchFamily="18" charset="0"/>
                <a:cs typeface="Times New Roman" pitchFamily="18" charset="0"/>
              </a:rPr>
              <a:t>	(5) </a:t>
            </a:r>
            <a:r>
              <a:rPr lang="tr-TR" sz="2200" dirty="0">
                <a:solidFill>
                  <a:srgbClr val="FF0000"/>
                </a:solidFill>
                <a:latin typeface="Times New Roman" pitchFamily="18" charset="0"/>
                <a:cs typeface="Times New Roman" pitchFamily="18" charset="0"/>
              </a:rPr>
              <a:t>Üniversitelerarası Kurulca, </a:t>
            </a:r>
            <a:r>
              <a:rPr lang="tr-TR" sz="2200" dirty="0">
                <a:solidFill>
                  <a:srgbClr val="002060"/>
                </a:solidFill>
                <a:latin typeface="Times New Roman" pitchFamily="18" charset="0"/>
                <a:cs typeface="Times New Roman" pitchFamily="18" charset="0"/>
              </a:rPr>
              <a:t>Kurul üyesi olmayan profesör öğretim üyelerinden seçilip Cumhurbaşkanı tarafından atanan </a:t>
            </a:r>
            <a:r>
              <a:rPr lang="tr-TR" sz="2200" dirty="0">
                <a:solidFill>
                  <a:srgbClr val="FF0000"/>
                </a:solidFill>
                <a:latin typeface="Times New Roman" pitchFamily="18" charset="0"/>
                <a:cs typeface="Times New Roman" pitchFamily="18" charset="0"/>
              </a:rPr>
              <a:t>yedi,</a:t>
            </a:r>
            <a:r>
              <a:rPr lang="tr-TR" sz="2200" dirty="0">
                <a:solidFill>
                  <a:srgbClr val="002060"/>
                </a:solidFill>
                <a:latin typeface="Times New Roman" pitchFamily="18" charset="0"/>
                <a:cs typeface="Times New Roman" pitchFamily="18" charset="0"/>
              </a:rPr>
              <a:t> olmak üzere toplam </a:t>
            </a:r>
            <a:r>
              <a:rPr lang="tr-TR" sz="2200" dirty="0" err="1">
                <a:solidFill>
                  <a:srgbClr val="FF0000"/>
                </a:solidFill>
                <a:latin typeface="Times New Roman" pitchFamily="18" charset="0"/>
                <a:cs typeface="Times New Roman" pitchFamily="18" charset="0"/>
              </a:rPr>
              <a:t>yirmibir</a:t>
            </a:r>
            <a:r>
              <a:rPr lang="tr-TR" sz="2200" dirty="0">
                <a:solidFill>
                  <a:srgbClr val="002060"/>
                </a:solidFill>
                <a:latin typeface="Times New Roman" pitchFamily="18" charset="0"/>
                <a:cs typeface="Times New Roman" pitchFamily="18" charset="0"/>
              </a:rPr>
              <a:t> kişiden oluşur. </a:t>
            </a:r>
          </a:p>
        </p:txBody>
      </p:sp>
    </p:spTree>
    <p:extLst>
      <p:ext uri="{BB962C8B-B14F-4D97-AF65-F5344CB8AC3E}">
        <p14:creationId xmlns:p14="http://schemas.microsoft.com/office/powerpoint/2010/main" val="34453954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70391" y="1628800"/>
            <a:ext cx="10210800" cy="5001419"/>
          </a:xfrm>
        </p:spPr>
        <p:txBody>
          <a:bodyPr>
            <a:normAutofit/>
          </a:bodyPr>
          <a:lstStyle/>
          <a:p>
            <a:pPr marL="0" indent="0" algn="just">
              <a:buNone/>
            </a:pPr>
            <a:r>
              <a:rPr lang="tr-TR" dirty="0" smtClean="0"/>
              <a:t>	</a:t>
            </a:r>
            <a:r>
              <a:rPr lang="tr-TR" sz="2200" dirty="0">
                <a:solidFill>
                  <a:srgbClr val="002060"/>
                </a:solidFill>
                <a:latin typeface="Times New Roman" pitchFamily="18" charset="0"/>
                <a:cs typeface="Times New Roman" pitchFamily="18" charset="0"/>
              </a:rPr>
              <a:t>Üniversitelerarası Kurulca seçilenlerden bir ay içinde Cumhurbaşkanı tarafından atanmayanların yerine yeni adayların seçimleri iki hafta içinde yapılmadığı takdirde, Cumhurbaşkanınca doğrudan atama yapılır. Kamu kurum ve kuruluşlarında görevli olanlardan üyeliğe seçilenlerin kurumlarıyla ilişkileri devam eder.</a:t>
            </a:r>
            <a:r>
              <a:rPr lang="tr-TR" dirty="0">
                <a:solidFill>
                  <a:srgbClr val="002060"/>
                </a:solidFill>
                <a:latin typeface="Times New Roman" pitchFamily="18" charset="0"/>
                <a:cs typeface="Times New Roman" pitchFamily="18" charset="0"/>
              </a:rPr>
              <a:t>	</a:t>
            </a:r>
            <a:r>
              <a:rPr lang="tr-TR" dirty="0">
                <a:solidFill>
                  <a:srgbClr val="FF0000"/>
                </a:solidFill>
                <a:latin typeface="Times New Roman" pitchFamily="18" charset="0"/>
                <a:cs typeface="Times New Roman" pitchFamily="18" charset="0"/>
              </a:rPr>
              <a:t>Kurul üyeliğinin süresi dört yıldır.</a:t>
            </a:r>
            <a:r>
              <a:rPr lang="tr-TR" dirty="0">
                <a:solidFill>
                  <a:srgbClr val="002060"/>
                </a:solidFill>
                <a:latin typeface="Times New Roman" pitchFamily="18" charset="0"/>
                <a:cs typeface="Times New Roman" pitchFamily="18" charset="0"/>
              </a:rPr>
              <a:t> </a:t>
            </a:r>
            <a:r>
              <a:rPr lang="tr-TR" sz="2200" dirty="0">
                <a:solidFill>
                  <a:srgbClr val="002060"/>
                </a:solidFill>
                <a:latin typeface="Times New Roman" pitchFamily="18" charset="0"/>
                <a:cs typeface="Times New Roman" pitchFamily="18" charset="0"/>
              </a:rPr>
              <a:t>Dört yıllık görev süresi biten üyeler ile herhangi bir sebeple Kuruldan ayrılanların yerine yeniden dört yıl süreyle seçim ve atama yapılır. Süreleri sona eren üyelerin Kurula yeniden seçilmeleri mümkündür</a:t>
            </a:r>
            <a:r>
              <a:rPr lang="tr-TR" dirty="0">
                <a:solidFill>
                  <a:srgbClr val="002060"/>
                </a:solidFill>
                <a:latin typeface="Times New Roman" pitchFamily="18" charset="0"/>
                <a:cs typeface="Times New Roman" pitchFamily="18" charset="0"/>
              </a:rPr>
              <a:t>.</a:t>
            </a:r>
          </a:p>
          <a:p>
            <a:pPr marL="0" indent="0" algn="just">
              <a:buNone/>
            </a:pPr>
            <a:r>
              <a:rPr lang="tr-TR" dirty="0">
                <a:solidFill>
                  <a:srgbClr val="002060"/>
                </a:solidFill>
                <a:latin typeface="Times New Roman" pitchFamily="18" charset="0"/>
                <a:cs typeface="Times New Roman" pitchFamily="18" charset="0"/>
              </a:rPr>
              <a:t>	</a:t>
            </a:r>
            <a:r>
              <a:rPr lang="tr-TR" dirty="0">
                <a:solidFill>
                  <a:srgbClr val="FF0000"/>
                </a:solidFill>
                <a:latin typeface="Times New Roman" pitchFamily="18" charset="0"/>
                <a:cs typeface="Times New Roman" pitchFamily="18" charset="0"/>
              </a:rPr>
              <a:t>c. Yükseköğretim Kurulu Organları; </a:t>
            </a:r>
            <a:r>
              <a:rPr lang="tr-TR" sz="2200" dirty="0">
                <a:solidFill>
                  <a:srgbClr val="002060"/>
                </a:solidFill>
                <a:latin typeface="Times New Roman" pitchFamily="18" charset="0"/>
                <a:cs typeface="Times New Roman" pitchFamily="18" charset="0"/>
              </a:rPr>
              <a:t>Genel Kurul, Başkan ve Yürütme Kurulu'ndan ibarettir.</a:t>
            </a:r>
          </a:p>
          <a:p>
            <a:pPr marL="0" indent="0" algn="just">
              <a:buNone/>
            </a:pPr>
            <a:r>
              <a:rPr lang="tr-TR" sz="2200" dirty="0">
                <a:solidFill>
                  <a:srgbClr val="002060"/>
                </a:solidFill>
                <a:latin typeface="Times New Roman" pitchFamily="18" charset="0"/>
                <a:cs typeface="Times New Roman" pitchFamily="18" charset="0"/>
              </a:rPr>
              <a:t>	Yükseköğretim Genel Kurulu, yukarıdaki (b) fıkrasında yazılı kişilerden oluşur. Genel Kurul her yarı yılda en az üç defa toplanır. Başkanın çağrısı veya üyelerin en az üçte birinin yazılı isteği üzerine olağanüstü toplantılar yapılabilir.</a:t>
            </a:r>
          </a:p>
          <a:p>
            <a:pPr marL="0" indent="0" algn="just">
              <a:buNone/>
            </a:pPr>
            <a:endParaRPr lang="tr-TR" dirty="0"/>
          </a:p>
        </p:txBody>
      </p:sp>
    </p:spTree>
    <p:extLst>
      <p:ext uri="{BB962C8B-B14F-4D97-AF65-F5344CB8AC3E}">
        <p14:creationId xmlns:p14="http://schemas.microsoft.com/office/powerpoint/2010/main" val="32276948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1556792"/>
            <a:ext cx="10200456" cy="5904656"/>
          </a:xfrm>
        </p:spPr>
        <p:txBody>
          <a:bodyPr>
            <a:noAutofit/>
          </a:bodyPr>
          <a:lstStyle/>
          <a:p>
            <a:pPr marL="0" indent="0" algn="just">
              <a:buNone/>
            </a:pPr>
            <a:r>
              <a:rPr lang="tr-TR" sz="2200" dirty="0">
                <a:solidFill>
                  <a:srgbClr val="002060"/>
                </a:solidFill>
                <a:latin typeface="Times New Roman" pitchFamily="18" charset="0"/>
                <a:cs typeface="Times New Roman" pitchFamily="18" charset="0"/>
              </a:rPr>
              <a:t>	Cumhurbaşkanı, Kurul üyeleri arasından </a:t>
            </a:r>
            <a:r>
              <a:rPr lang="tr-TR" sz="2200" dirty="0">
                <a:solidFill>
                  <a:srgbClr val="FF0000"/>
                </a:solidFill>
                <a:latin typeface="Times New Roman" pitchFamily="18" charset="0"/>
                <a:cs typeface="Times New Roman" pitchFamily="18" charset="0"/>
              </a:rPr>
              <a:t>dört yıl </a:t>
            </a:r>
            <a:r>
              <a:rPr lang="tr-TR" sz="2200" dirty="0">
                <a:solidFill>
                  <a:srgbClr val="002060"/>
                </a:solidFill>
                <a:latin typeface="Times New Roman" pitchFamily="18" charset="0"/>
                <a:cs typeface="Times New Roman" pitchFamily="18" charset="0"/>
              </a:rPr>
              <a:t>süreyle bir </a:t>
            </a:r>
            <a:r>
              <a:rPr lang="tr-TR" sz="2200" dirty="0">
                <a:solidFill>
                  <a:srgbClr val="FF0000"/>
                </a:solidFill>
                <a:latin typeface="Times New Roman" pitchFamily="18" charset="0"/>
                <a:cs typeface="Times New Roman" pitchFamily="18" charset="0"/>
              </a:rPr>
              <a:t>Başkan</a:t>
            </a:r>
            <a:r>
              <a:rPr lang="tr-TR" sz="2200" dirty="0">
                <a:solidFill>
                  <a:srgbClr val="002060"/>
                </a:solidFill>
                <a:latin typeface="Times New Roman" pitchFamily="18" charset="0"/>
                <a:cs typeface="Times New Roman" pitchFamily="18" charset="0"/>
              </a:rPr>
              <a:t> seçer. Kanun ve yönetmelik hükümleriyle Yükseköğretim Genel Kurulu ve Yürütme Kurulu kararlarının uygulanmasından sorumlu olan Başkan, Kurulu temsil eder, seçimi Kurula verilen akademik personelin ve diğer kişilerin atamalarını yapar.</a:t>
            </a:r>
          </a:p>
          <a:p>
            <a:pPr marL="0" indent="0" algn="just">
              <a:buNone/>
            </a:pPr>
            <a:r>
              <a:rPr lang="tr-TR" sz="2200" dirty="0">
                <a:solidFill>
                  <a:srgbClr val="002060"/>
                </a:solidFill>
                <a:latin typeface="Times New Roman" pitchFamily="18" charset="0"/>
                <a:cs typeface="Times New Roman" pitchFamily="18" charset="0"/>
              </a:rPr>
              <a:t>	Milli Eğitim Gençlik ve Spor Bakanı, gerekli gördüğü hallerde, Kurula katılır ve başkanlık eder.</a:t>
            </a:r>
          </a:p>
          <a:p>
            <a:pPr marL="0" indent="0" algn="just">
              <a:buNone/>
            </a:pPr>
            <a:r>
              <a:rPr lang="tr-TR" sz="2200" dirty="0">
                <a:solidFill>
                  <a:srgbClr val="002060"/>
                </a:solidFill>
                <a:latin typeface="Times New Roman" pitchFamily="18" charset="0"/>
                <a:cs typeface="Times New Roman" pitchFamily="18" charset="0"/>
              </a:rPr>
              <a:t>	Yürütme Kurulu, Başkan dahil dokuz kişiden oluşur. Yürütme Kuruluna katılacak olan ve Genel Kurul üyeleri arasından seçilecek iki başkan vekilinden biri Kurul Başkanınca; diğeri ise Genel Kurul tarafından seçilir. Genel Kurulca Yürütme Kuruluna katılacak diğer altı üyenin ikisi 6 ıncı maddenin (b) fıkrasının (1) inci bendinde; ikisi aynı fıkranın (2), (3) (...)(2) üncü bendlerinde; ikisi ise aynı fıkranın (5) inci bendinde belirtilen üyeler arasından seçilir. (Ek: 23/12/1988 - KHK - 351/13 md.) Hakim ve savcı sınıfından olan üye, Yürütme Kurulu üyeliğine seçilemez. </a:t>
            </a:r>
          </a:p>
          <a:p>
            <a:pPr marL="0" indent="0">
              <a:buNone/>
            </a:pPr>
            <a:endParaRPr lang="tr-TR" sz="2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5511712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7676" y="1628800"/>
            <a:ext cx="10210800" cy="5688632"/>
          </a:xfrm>
        </p:spPr>
        <p:txBody>
          <a:bodyPr>
            <a:noAutofit/>
          </a:bodyPr>
          <a:lstStyle/>
          <a:p>
            <a:pPr marL="0" indent="0" algn="just">
              <a:buNone/>
            </a:pPr>
            <a:r>
              <a:rPr lang="tr-TR" sz="2400" dirty="0"/>
              <a:t>	</a:t>
            </a:r>
            <a:r>
              <a:rPr lang="tr-TR" sz="2200" dirty="0">
                <a:solidFill>
                  <a:srgbClr val="002060"/>
                </a:solidFill>
                <a:latin typeface="Times New Roman" pitchFamily="18" charset="0"/>
                <a:cs typeface="Times New Roman" pitchFamily="18" charset="0"/>
              </a:rPr>
              <a:t>Başkan, Yükseköğretim Genel Kurulu ile Yürütme Kurulu'na başkanlık eder. Başkanın yokluğunda, Başkanın görevlendirdiği başkan vekillerinden biri Başkana vekalet eder. </a:t>
            </a:r>
          </a:p>
          <a:p>
            <a:pPr marL="0" indent="0" algn="just">
              <a:buNone/>
            </a:pPr>
            <a:r>
              <a:rPr lang="tr-TR" sz="2200" dirty="0">
                <a:solidFill>
                  <a:srgbClr val="002060"/>
                </a:solidFill>
                <a:latin typeface="Times New Roman" pitchFamily="18" charset="0"/>
                <a:cs typeface="Times New Roman" pitchFamily="18" charset="0"/>
              </a:rPr>
              <a:t>	Genel Kurul, Yükseköğretim Kanunu ile kendisine verilen görevlerden, Yükseköğretimin planlanması, düzenlenmesi, yönetilmesi ve denetlenmesi, yönetmeliklerin hazırlanması, yükseköğretim üst kuruluşlarıyla, üniversitelerce hazırlanan bütçelerin tetkik ve onaylanması ile rektörlüklere aday gösterme dışında kalan yetki ve görevlerinden uygun gördüğü bölümleri Yürütme Kuruluna devredebilir. </a:t>
            </a:r>
          </a:p>
          <a:p>
            <a:pPr marL="0" indent="0" algn="just">
              <a:buNone/>
            </a:pPr>
            <a:r>
              <a:rPr lang="tr-TR" sz="2200" dirty="0">
                <a:solidFill>
                  <a:srgbClr val="002060"/>
                </a:solidFill>
                <a:latin typeface="Times New Roman" pitchFamily="18" charset="0"/>
                <a:cs typeface="Times New Roman" pitchFamily="18" charset="0"/>
              </a:rPr>
              <a:t>	Yükseköğretim Genel Kurulu'nun toplantı nisabı ondört, Yürütme Kurulu'nun toplantı nisabı ise altıdır. Genel Kurul ile Yürütme Kurulu'nda kararlar toplantıya katılanların oy çokluğu ile alınır. Oylamalarda eşitlik olması halinde, Başkanın oyu iki sayılır. </a:t>
            </a:r>
          </a:p>
          <a:p>
            <a:pPr marL="0" indent="0">
              <a:buNone/>
            </a:pPr>
            <a:endParaRPr lang="tr-TR" sz="24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7428480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556792"/>
            <a:ext cx="10210800" cy="5805264"/>
          </a:xfrm>
        </p:spPr>
        <p:txBody>
          <a:bodyPr>
            <a:noAutofit/>
          </a:bodyPr>
          <a:lstStyle/>
          <a:p>
            <a:pPr marL="0" indent="0" algn="just">
              <a:buNone/>
            </a:pPr>
            <a:r>
              <a:rPr lang="tr-TR" sz="2200" dirty="0">
                <a:solidFill>
                  <a:srgbClr val="002060"/>
                </a:solidFill>
                <a:latin typeface="Times New Roman" pitchFamily="18" charset="0"/>
                <a:cs typeface="Times New Roman" pitchFamily="18" charset="0"/>
              </a:rPr>
              <a:t>	d. Yürütme Kurulu'nun Başkan ve Üyelerinin ücretleri 657 sayılı Devlet Memurları Kanununa göre en yüksek Devlet memuruna ödenen aylık (ek gösterge, yan ödeme ve her çeşit tazminatlar dahil) iki katını geçmemek üzere Bakanlar Kurulu'nca tesbit edilir. Yürütme Kurulunda görev alanlara ayrıca kamu kurumlarınca ücret ödenmez. Emekli olanların ise emekli aylıklarının ödenmesine devam olunur. Yürütme Kurulu'nda görev alan kamu personelinin her türlü özlük hakları saklı kalır ve aylıksız izinli sayılırlar.</a:t>
            </a:r>
          </a:p>
          <a:p>
            <a:pPr marL="0" indent="0" algn="just">
              <a:buNone/>
            </a:pPr>
            <a:r>
              <a:rPr lang="tr-TR" sz="2200" dirty="0">
                <a:solidFill>
                  <a:srgbClr val="002060"/>
                </a:solidFill>
                <a:latin typeface="Times New Roman" pitchFamily="18" charset="0"/>
                <a:cs typeface="Times New Roman" pitchFamily="18" charset="0"/>
              </a:rPr>
              <a:t>	Yükseköğretim Genel Kurulunun Yürütme Kurulu dışında kalan üyelerine ödenecek toplantıya katılma ücreti (huzur hakkı), her toplantı için devlet memur aylıkları kat sayısının (4000) rakamı ile çarpımı sonucunda bulunacak meblağdır. Ancak, bir yılda onikiden fazla toplantıya katılma ücreti (huzur hakkı) ödenemez.</a:t>
            </a:r>
          </a:p>
          <a:p>
            <a:pPr marL="0" indent="0">
              <a:buNone/>
            </a:pPr>
            <a:endParaRPr lang="tr-TR" sz="24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4574355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556792"/>
            <a:ext cx="10210800" cy="5073427"/>
          </a:xfrm>
        </p:spPr>
        <p:txBody>
          <a:bodyPr>
            <a:normAutofit/>
          </a:bodyPr>
          <a:lstStyle/>
          <a:p>
            <a:pPr marL="0" indent="0" algn="just">
              <a:buNone/>
            </a:pPr>
            <a:r>
              <a:rPr lang="tr-TR" sz="2200" dirty="0">
                <a:solidFill>
                  <a:srgbClr val="002060"/>
                </a:solidFill>
                <a:latin typeface="Times New Roman" pitchFamily="18" charset="0"/>
                <a:cs typeface="Times New Roman" pitchFamily="18" charset="0"/>
              </a:rPr>
              <a:t>	e. Yürütme Kurulu üyeleri sürekli görev yaparlar. Kurul Başkanı ve Yürütme Kurulu üyeleri; kamu yararına çalışan dernek ve kurumlar ile vakıflar ve bunların kurmuş olduğu kurum ve kuruluşlarda herhangi bir ücret almadan görev yapma ve Bakanlar Kurulunca verilecek geçici görevler dışında herhangi bir kamu kuruluşunda ve özel kuruluşlarda çalışamazlar.</a:t>
            </a:r>
          </a:p>
          <a:p>
            <a:pPr marL="0" indent="0" algn="just">
              <a:buNone/>
            </a:pPr>
            <a:r>
              <a:rPr lang="tr-TR" sz="2200" dirty="0">
                <a:solidFill>
                  <a:srgbClr val="002060"/>
                </a:solidFill>
                <a:latin typeface="Times New Roman" pitchFamily="18" charset="0"/>
                <a:cs typeface="Times New Roman" pitchFamily="18" charset="0"/>
              </a:rPr>
              <a:t>	Bakanlar Kurulunca görevlendirme dışında herhangi bir nedenle bir yıl içinde yıllık izin, hastalık ve mazeret izinleri hariç bir ay hizmete devam etmeyen Yürütme Kurulu üyeleri görevlerinden ayrılmış sayılırlar. </a:t>
            </a:r>
          </a:p>
          <a:p>
            <a:pPr marL="0" indent="0" algn="just">
              <a:buNone/>
            </a:pPr>
            <a:r>
              <a:rPr lang="tr-TR" sz="2200" dirty="0">
                <a:solidFill>
                  <a:srgbClr val="002060"/>
                </a:solidFill>
                <a:latin typeface="Times New Roman" pitchFamily="18" charset="0"/>
                <a:cs typeface="Times New Roman" pitchFamily="18" charset="0"/>
              </a:rPr>
              <a:t>	f. Yükseköğretim Kurulunun, asli görevleri ile ilişkileri kesilmeyen üyeleri hariç, diğer üyeleri, seçim ve göreve devamlarında, kanunlarda öngörülen yaş haddine tabi değildirler.</a:t>
            </a:r>
          </a:p>
        </p:txBody>
      </p:sp>
    </p:spTree>
    <p:extLst>
      <p:ext uri="{BB962C8B-B14F-4D97-AF65-F5344CB8AC3E}">
        <p14:creationId xmlns:p14="http://schemas.microsoft.com/office/powerpoint/2010/main" val="35915801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1568549"/>
            <a:ext cx="10210800" cy="5289451"/>
          </a:xfrm>
        </p:spPr>
        <p:txBody>
          <a:bodyPr>
            <a:normAutofit fontScale="77500" lnSpcReduction="20000"/>
          </a:bodyPr>
          <a:lstStyle/>
          <a:p>
            <a:pPr marL="0" indent="0">
              <a:buNone/>
            </a:pPr>
            <a:r>
              <a:rPr lang="tr-TR" sz="2800" b="1" dirty="0" smtClean="0">
                <a:solidFill>
                  <a:srgbClr val="FF0000"/>
                </a:solidFill>
                <a:latin typeface="Times New Roman" pitchFamily="18" charset="0"/>
                <a:cs typeface="Times New Roman" pitchFamily="18" charset="0"/>
              </a:rPr>
              <a:t>	YÜKSEKÖĞRETİM </a:t>
            </a:r>
            <a:r>
              <a:rPr lang="tr-TR" sz="2800" b="1" dirty="0">
                <a:solidFill>
                  <a:srgbClr val="FF0000"/>
                </a:solidFill>
                <a:latin typeface="Times New Roman" pitchFamily="18" charset="0"/>
                <a:cs typeface="Times New Roman" pitchFamily="18" charset="0"/>
              </a:rPr>
              <a:t>KURULUNUN GÖREVLERİ:</a:t>
            </a:r>
            <a:endParaRPr lang="tr-TR" sz="2800" dirty="0">
              <a:solidFill>
                <a:srgbClr val="FF0000"/>
              </a:solidFill>
              <a:latin typeface="Times New Roman" pitchFamily="18" charset="0"/>
              <a:cs typeface="Times New Roman" pitchFamily="18" charset="0"/>
            </a:endParaRPr>
          </a:p>
          <a:p>
            <a:pPr marL="0" indent="0" algn="just">
              <a:buNone/>
            </a:pPr>
            <a:r>
              <a:rPr lang="tr-TR" sz="2800" b="1" dirty="0">
                <a:solidFill>
                  <a:srgbClr val="002060"/>
                </a:solidFill>
                <a:latin typeface="Times New Roman" pitchFamily="18" charset="0"/>
                <a:cs typeface="Times New Roman" pitchFamily="18" charset="0"/>
              </a:rPr>
              <a:t>Madde 7 –</a:t>
            </a:r>
            <a:r>
              <a:rPr lang="tr-TR" sz="2800" dirty="0">
                <a:solidFill>
                  <a:srgbClr val="002060"/>
                </a:solidFill>
                <a:latin typeface="Times New Roman" pitchFamily="18" charset="0"/>
                <a:cs typeface="Times New Roman" pitchFamily="18" charset="0"/>
              </a:rPr>
              <a:t> </a:t>
            </a:r>
            <a:r>
              <a:rPr lang="tr-TR" sz="2800" dirty="0">
                <a:solidFill>
                  <a:srgbClr val="FF0000"/>
                </a:solidFill>
                <a:latin typeface="Times New Roman" pitchFamily="18" charset="0"/>
                <a:cs typeface="Times New Roman" pitchFamily="18" charset="0"/>
              </a:rPr>
              <a:t>Yükseköğretim Kurulunun görevleri;</a:t>
            </a:r>
          </a:p>
          <a:p>
            <a:pPr marL="0" indent="0" algn="just">
              <a:buNone/>
            </a:pPr>
            <a:r>
              <a:rPr lang="tr-TR" sz="2800" dirty="0">
                <a:solidFill>
                  <a:srgbClr val="002060"/>
                </a:solidFill>
                <a:latin typeface="Times New Roman" pitchFamily="18" charset="0"/>
                <a:cs typeface="Times New Roman" pitchFamily="18" charset="0"/>
              </a:rPr>
              <a:t>	a) Yükseköğretim kurumlarının bu Kanunda belirlenen amaç, hedef ve ilkeler doğrultusunda kurulması, geliştirilmesi, eğitim - öğretim faaliyetlerinin gerçekleştirilmesi ve yükseköğretim alanlarının ihtiyaç duyduğu öğretim elemanlarının yurt içinde ve yurt dışında yetiştirilmesi için kısa ve uzun vadeli planlar hazırlamak, üniversitelere tahsis edilen kaynakların, bu plan ve programlar çerçevesinde etkili bir biçimde kullanılmasını gözetim ve denetim altında bulundurmak,</a:t>
            </a:r>
          </a:p>
          <a:p>
            <a:pPr marL="0" indent="0" algn="just">
              <a:buNone/>
            </a:pPr>
            <a:r>
              <a:rPr lang="tr-TR" sz="2800" dirty="0">
                <a:solidFill>
                  <a:srgbClr val="002060"/>
                </a:solidFill>
                <a:latin typeface="Times New Roman" pitchFamily="18" charset="0"/>
                <a:cs typeface="Times New Roman" pitchFamily="18" charset="0"/>
              </a:rPr>
              <a:t>	b) Yükseköğretim kurumları arasında bu Kanunda belirlenen amaç, ilke ve hedefler doğrultusunda birleştirici, bütünleştirici, sürekli, ahenkli ve geliştirici işbirliği ve koordinasyonu sağlamak,</a:t>
            </a:r>
          </a:p>
          <a:p>
            <a:pPr marL="0" indent="0" algn="just">
              <a:buNone/>
            </a:pPr>
            <a:r>
              <a:rPr lang="tr-TR" sz="2800" dirty="0">
                <a:solidFill>
                  <a:srgbClr val="002060"/>
                </a:solidFill>
                <a:latin typeface="Times New Roman" pitchFamily="18" charset="0"/>
                <a:cs typeface="Times New Roman" pitchFamily="18" charset="0"/>
              </a:rPr>
              <a:t>	c) Üniversite çalışmalarının en verimli düzeyde sürdürülmesi için büyümenin sınırlarını tespit etmek ve yaz öğretimi, gece öğretimi, ikili öğretim gibi tedbirler almak, </a:t>
            </a:r>
          </a:p>
          <a:p>
            <a:pPr marL="0" indent="0" algn="just">
              <a:buNone/>
            </a:pPr>
            <a:r>
              <a:rPr lang="tr-TR" sz="2800" dirty="0">
                <a:solidFill>
                  <a:srgbClr val="002060"/>
                </a:solidFill>
                <a:latin typeface="Times New Roman" pitchFamily="18" charset="0"/>
                <a:cs typeface="Times New Roman" pitchFamily="18" charset="0"/>
              </a:rPr>
              <a:t>	d) Devlet kalkınma planlarının ilke ve hedefleri doğrultusunda ve yükseköğretim planlaması çerçevesi içinde;</a:t>
            </a:r>
          </a:p>
          <a:p>
            <a:pPr marL="0" indent="0" algn="just">
              <a:buNone/>
            </a:pPr>
            <a:r>
              <a:rPr lang="tr-TR" sz="2800" dirty="0">
                <a:solidFill>
                  <a:srgbClr val="002060"/>
                </a:solidFill>
                <a:latin typeface="Times New Roman" pitchFamily="18" charset="0"/>
                <a:cs typeface="Times New Roman" pitchFamily="18" charset="0"/>
              </a:rPr>
              <a:t>	</a:t>
            </a:r>
          </a:p>
        </p:txBody>
      </p:sp>
    </p:spTree>
    <p:extLst>
      <p:ext uri="{BB962C8B-B14F-4D97-AF65-F5344CB8AC3E}">
        <p14:creationId xmlns:p14="http://schemas.microsoft.com/office/powerpoint/2010/main" val="31338408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5688632"/>
          </a:xfrm>
        </p:spPr>
        <p:txBody>
          <a:bodyPr>
            <a:noAutofit/>
          </a:bodyPr>
          <a:lstStyle/>
          <a:p>
            <a:pPr marL="0" indent="0" algn="just">
              <a:buNone/>
            </a:pPr>
            <a:r>
              <a:rPr lang="tr-TR" sz="2400" dirty="0">
                <a:solidFill>
                  <a:srgbClr val="002060"/>
                </a:solidFill>
                <a:latin typeface="Times New Roman" pitchFamily="18" charset="0"/>
                <a:cs typeface="Times New Roman" pitchFamily="18" charset="0"/>
              </a:rPr>
              <a:t>	</a:t>
            </a:r>
            <a:r>
              <a:rPr lang="tr-TR" sz="2200" dirty="0">
                <a:solidFill>
                  <a:srgbClr val="002060"/>
                </a:solidFill>
                <a:latin typeface="Times New Roman" pitchFamily="18" charset="0"/>
                <a:cs typeface="Times New Roman" pitchFamily="18" charset="0"/>
              </a:rPr>
              <a:t>(2) Bir üniversite içinde fakülte, enstitü ve yüksekokul açılmasına, birleştirilmesi veya kapatılması ile ilgili olarak doğrudan veya üniversitelerden gelecek önerilere dayalı kararlar almak ve gereği için Milli Eğitim Bakanlığına sunmak,</a:t>
            </a:r>
          </a:p>
          <a:p>
            <a:pPr marL="0" indent="0" algn="just">
              <a:buNone/>
            </a:pPr>
            <a:r>
              <a:rPr lang="tr-TR" sz="2200" dirty="0">
                <a:solidFill>
                  <a:srgbClr val="002060"/>
                </a:solidFill>
                <a:latin typeface="Times New Roman" pitchFamily="18" charset="0"/>
                <a:cs typeface="Times New Roman" pitchFamily="18" charset="0"/>
              </a:rPr>
              <a:t>	Yükseköğretim kurumları içinde bölüm, anabilim ve anasanat dalları ile uygulama ve araştırma merkezi açılması, birleştirilmesi veya kapatılması; konservatuvar, meslek yüksekokulu veya destek, hazırlık okul veya birimleri kurulması ile ilgili olarak doğrudan veya üniversitelerden gelecek öneriler üzerine karar vermek,</a:t>
            </a:r>
          </a:p>
          <a:p>
            <a:pPr marL="0" indent="0" algn="just">
              <a:buNone/>
            </a:pPr>
            <a:r>
              <a:rPr lang="tr-TR" sz="2200" dirty="0">
                <a:solidFill>
                  <a:srgbClr val="002060"/>
                </a:solidFill>
                <a:latin typeface="Times New Roman" pitchFamily="18" charset="0"/>
                <a:cs typeface="Times New Roman" pitchFamily="18" charset="0"/>
              </a:rPr>
              <a:t>	Eğitim - öğretimin aksaması sonucunu doğuracak olaylar dolayısıyla öğrenime ara verilmesine veya tekrar başlatılmasına ilişkin olarak üniversitelerden gelecek önerilere göre veya doğrudan karar verip uygulatmak,</a:t>
            </a:r>
          </a:p>
          <a:p>
            <a:pPr marL="0" indent="0" algn="just">
              <a:buNone/>
            </a:pPr>
            <a:r>
              <a:rPr lang="tr-TR" sz="2200" dirty="0">
                <a:solidFill>
                  <a:srgbClr val="002060"/>
                </a:solidFill>
                <a:latin typeface="Times New Roman" pitchFamily="18" charset="0"/>
                <a:cs typeface="Times New Roman" pitchFamily="18" charset="0"/>
              </a:rPr>
              <a:t>	</a:t>
            </a:r>
            <a:endParaRPr lang="tr-TR" sz="24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7572403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70830" y="1507106"/>
            <a:ext cx="10210800" cy="5328592"/>
          </a:xfrm>
        </p:spPr>
        <p:txBody>
          <a:bodyPr>
            <a:normAutofit lnSpcReduction="10000"/>
          </a:bodyPr>
          <a:lstStyle/>
          <a:p>
            <a:pPr marL="0" indent="0" algn="just">
              <a:buNone/>
            </a:pPr>
            <a:r>
              <a:rPr lang="tr-TR" dirty="0" smtClean="0">
                <a:solidFill>
                  <a:srgbClr val="002060"/>
                </a:solidFill>
                <a:latin typeface="Times New Roman" pitchFamily="18" charset="0"/>
                <a:cs typeface="Times New Roman" pitchFamily="18" charset="0"/>
              </a:rPr>
              <a:t>	</a:t>
            </a:r>
            <a:r>
              <a:rPr lang="tr-TR" sz="2400" dirty="0">
                <a:solidFill>
                  <a:srgbClr val="002060"/>
                </a:solidFill>
                <a:latin typeface="Times New Roman" pitchFamily="18" charset="0"/>
                <a:cs typeface="Times New Roman" pitchFamily="18" charset="0"/>
              </a:rPr>
              <a:t>(4) (Ek: 18/6/2017-7033/13 md.) Yükseköğretim kurumlarının ihtisaslaşmasına yönelik çalışmalar yapmak ve bu konuda karar vermek.</a:t>
            </a:r>
          </a:p>
          <a:p>
            <a:pPr marL="0" indent="0" algn="just">
              <a:buNone/>
            </a:pPr>
            <a:r>
              <a:rPr lang="tr-TR" sz="2400" dirty="0">
                <a:solidFill>
                  <a:srgbClr val="002060"/>
                </a:solidFill>
                <a:latin typeface="Times New Roman" pitchFamily="18" charset="0"/>
                <a:cs typeface="Times New Roman" pitchFamily="18" charset="0"/>
              </a:rPr>
              <a:t>	e) Yükseköğretim kurumlarında eğitim - öğretim programlarının asgari ders saatlerini ve sürelerini, öğrencilerin yatay ve dikey geçişleriyle ve yüksekokul mezunlarının bir üst düzeyde öğrenim yapmalarına ilişkin esasları Üniversitelerarası Kurulun da görüşlerini alarak tespit etmek,</a:t>
            </a:r>
          </a:p>
          <a:p>
            <a:pPr marL="0" indent="0" algn="just">
              <a:buNone/>
            </a:pPr>
            <a:r>
              <a:rPr lang="tr-TR" sz="2400" dirty="0">
                <a:solidFill>
                  <a:srgbClr val="002060"/>
                </a:solidFill>
                <a:latin typeface="Times New Roman" pitchFamily="18" charset="0"/>
                <a:cs typeface="Times New Roman" pitchFamily="18" charset="0"/>
              </a:rPr>
              <a:t>	f) Üniversitelerin ihtiyaçlarını, eğitim - öğretim programlarını, bilim dallarının niteliklerini, araştırma faaliyetlerini, uygulama alanlarını, bina, araç, gereç ve benzeri imkanlar ve öğrenci sayılarını ve diğer ilgili hususları dikkate alarak; üniversitelerin profesör, doçent ve yardımcı doçent kadrolarını dengeli bir oranda tespit etmek,</a:t>
            </a:r>
          </a:p>
          <a:p>
            <a:pPr marL="0" indent="0" algn="just">
              <a:buNone/>
            </a:pPr>
            <a:r>
              <a:rPr lang="tr-TR" sz="2400" dirty="0">
                <a:solidFill>
                  <a:srgbClr val="002060"/>
                </a:solidFill>
                <a:latin typeface="Times New Roman" pitchFamily="18" charset="0"/>
                <a:cs typeface="Times New Roman" pitchFamily="18" charset="0"/>
              </a:rPr>
              <a:t>	 g) Her yıl üniversitelerin verecekleri faaliyet raporlarını inceleyerek değerlendirmek; üstün başarı gösterenlerle, yeterli görülmeyenleri tespit etmek ve gerekli önlemleri almak,</a:t>
            </a:r>
          </a:p>
          <a:p>
            <a:pPr marL="0" indent="0">
              <a:buNone/>
            </a:pPr>
            <a:endParaRPr lang="tr-TR" dirty="0"/>
          </a:p>
        </p:txBody>
      </p:sp>
    </p:spTree>
    <p:extLst>
      <p:ext uri="{BB962C8B-B14F-4D97-AF65-F5344CB8AC3E}">
        <p14:creationId xmlns:p14="http://schemas.microsoft.com/office/powerpoint/2010/main" val="40738967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52514" y="1484784"/>
            <a:ext cx="10210800" cy="5805264"/>
          </a:xfrm>
        </p:spPr>
        <p:txBody>
          <a:bodyPr>
            <a:noAutofit/>
          </a:bodyPr>
          <a:lstStyle/>
          <a:p>
            <a:pPr marL="0" indent="0" algn="just">
              <a:buNone/>
            </a:pPr>
            <a:r>
              <a:rPr lang="tr-TR" sz="2200" dirty="0">
                <a:solidFill>
                  <a:srgbClr val="002060"/>
                </a:solidFill>
                <a:latin typeface="Times New Roman" pitchFamily="18" charset="0"/>
                <a:cs typeface="Times New Roman" pitchFamily="18" charset="0"/>
              </a:rPr>
              <a:t>	h) Üniversitelerin her eğitim - öğretim programına kabul edeceği öğrenci sayısı önerilerini inceleyerek kapasitelerini tespit etmek; insan gücü planlaması, kurumların kapasiteleri ve öğrencilerin ilgi ve yetenekleri doğrultusunda ortaöğretimdeki yönlendirme esaslarını da dikkate alarak öğrencilerin seçilmesi ve kabul edilmesi ile ilgili esasları tespit etmek, </a:t>
            </a:r>
          </a:p>
          <a:p>
            <a:pPr marL="0" indent="0" algn="just">
              <a:buNone/>
            </a:pPr>
            <a:r>
              <a:rPr lang="tr-TR" sz="2200" dirty="0">
                <a:solidFill>
                  <a:srgbClr val="002060"/>
                </a:solidFill>
                <a:latin typeface="Times New Roman" pitchFamily="18" charset="0"/>
                <a:cs typeface="Times New Roman" pitchFamily="18" charset="0"/>
              </a:rPr>
              <a:t>	ı) Yükseköğretim kurumlarında ve bu kurumlara girişte imkan ve fırsat eşitliği sağlayacak önlemleri almak,</a:t>
            </a:r>
          </a:p>
          <a:p>
            <a:pPr marL="0" indent="0" algn="just">
              <a:buNone/>
            </a:pPr>
            <a:r>
              <a:rPr lang="tr-TR" sz="2200" dirty="0">
                <a:solidFill>
                  <a:srgbClr val="002060"/>
                </a:solidFill>
                <a:latin typeface="Times New Roman" pitchFamily="18" charset="0"/>
                <a:cs typeface="Times New Roman" pitchFamily="18" charset="0"/>
              </a:rPr>
              <a:t>	j) Her eğitim - öğretim programında öğrencilerden alınacak harca ait ilgili yükseköğretim kurumlarının önerilerini inceleyerek karara bağlamak, </a:t>
            </a:r>
          </a:p>
          <a:p>
            <a:pPr marL="0" indent="0" algn="just">
              <a:buNone/>
            </a:pPr>
            <a:r>
              <a:rPr lang="tr-TR" sz="2200" dirty="0">
                <a:solidFill>
                  <a:srgbClr val="002060"/>
                </a:solidFill>
                <a:latin typeface="Times New Roman" pitchFamily="18" charset="0"/>
                <a:cs typeface="Times New Roman" pitchFamily="18" charset="0"/>
              </a:rPr>
              <a:t>	k) Yükseköğretim üst kuruluşları ile üniversitelerce hazırlanan bütçeleri tetkik ve onayladıktan sonra Milli Eğitim Bakanlığına sunmak, </a:t>
            </a:r>
          </a:p>
        </p:txBody>
      </p:sp>
    </p:spTree>
    <p:extLst>
      <p:ext uri="{BB962C8B-B14F-4D97-AF65-F5344CB8AC3E}">
        <p14:creationId xmlns:p14="http://schemas.microsoft.com/office/powerpoint/2010/main" val="3086366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3A489F69-3F76-85AF-2A1E-C4786FCD8B49}"/>
              </a:ext>
            </a:extLst>
          </p:cNvPr>
          <p:cNvPicPr>
            <a:picLocks noGrp="1" noChangeAspect="1"/>
          </p:cNvPicPr>
          <p:nvPr>
            <p:ph idx="1"/>
          </p:nvPr>
        </p:nvPicPr>
        <p:blipFill>
          <a:blip r:embed="rId2"/>
          <a:stretch>
            <a:fillRect/>
          </a:stretch>
        </p:blipFill>
        <p:spPr>
          <a:xfrm>
            <a:off x="0" y="0"/>
            <a:ext cx="12183035" cy="6858000"/>
          </a:xfrm>
        </p:spPr>
      </p:pic>
      <p:sp>
        <p:nvSpPr>
          <p:cNvPr id="2" name="Başlık 1">
            <a:extLst>
              <a:ext uri="{FF2B5EF4-FFF2-40B4-BE49-F238E27FC236}">
                <a16:creationId xmlns:a16="http://schemas.microsoft.com/office/drawing/2014/main" id="{C2E68E59-3187-7E03-8CF4-674AFAF89F14}"/>
              </a:ext>
            </a:extLst>
          </p:cNvPr>
          <p:cNvSpPr>
            <a:spLocks noGrp="1"/>
          </p:cNvSpPr>
          <p:nvPr>
            <p:ph type="title"/>
          </p:nvPr>
        </p:nvSpPr>
        <p:spPr>
          <a:xfrm>
            <a:off x="833717" y="847492"/>
            <a:ext cx="10515600" cy="5163015"/>
          </a:xfrm>
        </p:spPr>
        <p:txBody>
          <a:bodyPr>
            <a:normAutofit/>
          </a:bodyPr>
          <a:lstStyle/>
          <a:p>
            <a:pPr algn="ctr"/>
            <a:r>
              <a:rPr lang="tr-TR" dirty="0" smtClean="0">
                <a:solidFill>
                  <a:schemeClr val="bg1"/>
                </a:solidFill>
              </a:rPr>
              <a:t>2547 SAYILI YÜKSEKÖĞRETİM KURUMLARI KANUNU</a:t>
            </a:r>
            <a:br>
              <a:rPr lang="tr-TR" dirty="0" smtClean="0">
                <a:solidFill>
                  <a:schemeClr val="bg1"/>
                </a:solidFill>
              </a:rPr>
            </a:br>
            <a:r>
              <a:rPr lang="tr-TR" dirty="0" smtClean="0">
                <a:solidFill>
                  <a:schemeClr val="bg1"/>
                </a:solidFill>
              </a:rPr>
              <a:t/>
            </a:r>
            <a:br>
              <a:rPr lang="tr-TR" dirty="0" smtClean="0">
                <a:solidFill>
                  <a:schemeClr val="bg1"/>
                </a:solidFill>
              </a:rPr>
            </a:br>
            <a:r>
              <a:rPr lang="tr-TR" dirty="0">
                <a:solidFill>
                  <a:schemeClr val="bg1"/>
                </a:solidFill>
              </a:rPr>
              <a:t/>
            </a:r>
            <a:br>
              <a:rPr lang="tr-TR" dirty="0">
                <a:solidFill>
                  <a:schemeClr val="bg1"/>
                </a:solidFill>
              </a:rPr>
            </a:br>
            <a:r>
              <a:rPr lang="tr-TR" sz="2000" dirty="0" smtClean="0">
                <a:solidFill>
                  <a:schemeClr val="bg1"/>
                </a:solidFill>
              </a:rPr>
              <a:t>MUSTAFA KARAYILAN</a:t>
            </a:r>
            <a:br>
              <a:rPr lang="tr-TR" sz="2000" dirty="0" smtClean="0">
                <a:solidFill>
                  <a:schemeClr val="bg1"/>
                </a:solidFill>
              </a:rPr>
            </a:br>
            <a:r>
              <a:rPr lang="tr-TR" sz="2000" dirty="0" smtClean="0">
                <a:solidFill>
                  <a:schemeClr val="bg1"/>
                </a:solidFill>
              </a:rPr>
              <a:t>PERSONEL DAİRE BAŞKANI</a:t>
            </a:r>
            <a:endParaRPr lang="tr-TR" sz="2000" dirty="0">
              <a:solidFill>
                <a:schemeClr val="bg1"/>
              </a:solidFill>
            </a:endParaRPr>
          </a:p>
        </p:txBody>
      </p:sp>
    </p:spTree>
    <p:extLst>
      <p:ext uri="{BB962C8B-B14F-4D97-AF65-F5344CB8AC3E}">
        <p14:creationId xmlns:p14="http://schemas.microsoft.com/office/powerpoint/2010/main" val="27305978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51917"/>
            <a:ext cx="10210800" cy="5073427"/>
          </a:xfrm>
        </p:spPr>
        <p:txBody>
          <a:bodyPr>
            <a:normAutofit fontScale="70000" lnSpcReduction="20000"/>
          </a:bodyPr>
          <a:lstStyle/>
          <a:p>
            <a:pPr marL="0" indent="0" algn="just">
              <a:buNone/>
            </a:pPr>
            <a:r>
              <a:rPr lang="tr-TR" sz="2800" dirty="0">
                <a:solidFill>
                  <a:srgbClr val="002060"/>
                </a:solidFill>
                <a:latin typeface="Times New Roman" pitchFamily="18" charset="0"/>
                <a:cs typeface="Times New Roman" pitchFamily="18" charset="0"/>
              </a:rPr>
              <a:t>	l) </a:t>
            </a:r>
            <a:r>
              <a:rPr lang="tr-TR" sz="2800" dirty="0">
                <a:solidFill>
                  <a:srgbClr val="FF0000"/>
                </a:solidFill>
                <a:latin typeface="Times New Roman" pitchFamily="18" charset="0"/>
                <a:cs typeface="Times New Roman" pitchFamily="18" charset="0"/>
              </a:rPr>
              <a:t>Rektörlerin disiplin </a:t>
            </a:r>
            <a:r>
              <a:rPr lang="tr-TR" sz="2800" dirty="0">
                <a:solidFill>
                  <a:srgbClr val="002060"/>
                </a:solidFill>
                <a:latin typeface="Times New Roman" pitchFamily="18" charset="0"/>
                <a:cs typeface="Times New Roman" pitchFamily="18" charset="0"/>
              </a:rPr>
              <a:t>işlemlerini kovuşturmak ve karara bağlamak, öğretim elemanlarından bu Kanunda öngörülen görevleri yerine getirmekte yetersizliği görülenler ile bu Kanunla belirlenen yükseköğretimin amaç, ana ilkeleri ve öngördüğü düzene aykırı harekette bulunanları rektörün önerisi üzerine veya doğrudan, normal usulüne göre, yükseköğretim kurumları ile ilişkilerini kesmek </a:t>
            </a:r>
          </a:p>
          <a:p>
            <a:pPr marL="0" indent="0" algn="just">
              <a:buNone/>
            </a:pPr>
            <a:r>
              <a:rPr lang="tr-TR" sz="2800" dirty="0">
                <a:solidFill>
                  <a:srgbClr val="002060"/>
                </a:solidFill>
                <a:latin typeface="Times New Roman" pitchFamily="18" charset="0"/>
                <a:cs typeface="Times New Roman" pitchFamily="18" charset="0"/>
              </a:rPr>
              <a:t>	m) Çeşitli bilim ve sanat alanlarında bilimsel milli komiteler ve çalışma grupları kurmak,</a:t>
            </a:r>
          </a:p>
          <a:p>
            <a:pPr marL="0" indent="0" algn="just">
              <a:buNone/>
            </a:pPr>
            <a:r>
              <a:rPr lang="tr-TR" sz="2800" dirty="0">
                <a:solidFill>
                  <a:srgbClr val="002060"/>
                </a:solidFill>
                <a:latin typeface="Times New Roman" pitchFamily="18" charset="0"/>
                <a:cs typeface="Times New Roman" pitchFamily="18" charset="0"/>
              </a:rPr>
              <a:t>	n) Gerektiğinde yeni kurulan veya gelişmekte olan üniversitelere gelişmiş üniversitelerin eğitim - öğretim ve eleman yetiştirme alanlarında yapacağı katkıyı gerçekleştirmek için gelişmiş üniversiteleri görevlendirmek ve bu konudaki uygulama esaslarını tespit etmek, </a:t>
            </a:r>
          </a:p>
          <a:p>
            <a:pPr marL="0" indent="0" algn="just">
              <a:buNone/>
            </a:pPr>
            <a:r>
              <a:rPr lang="tr-TR" sz="2800" dirty="0">
                <a:solidFill>
                  <a:srgbClr val="002060"/>
                </a:solidFill>
                <a:latin typeface="Times New Roman" pitchFamily="18" charset="0"/>
                <a:cs typeface="Times New Roman" pitchFamily="18" charset="0"/>
              </a:rPr>
              <a:t>	o) Vakıflar tarafından kurulacak yükseköğretim kurumlarının bu Kanun hükümlerine göre açılması hususundaki görüş ve önerilerini Milli Eğitim Bakanlığına sunmak, bu kurumlara ilişkin gerekli düzenlemeleri yapmak ve bunları gözetmek, denetlemek, </a:t>
            </a:r>
          </a:p>
          <a:p>
            <a:pPr marL="0" indent="0" algn="just">
              <a:buNone/>
            </a:pPr>
            <a:r>
              <a:rPr lang="tr-TR" sz="2800" dirty="0">
                <a:solidFill>
                  <a:srgbClr val="002060"/>
                </a:solidFill>
                <a:latin typeface="Times New Roman" pitchFamily="18" charset="0"/>
                <a:cs typeface="Times New Roman" pitchFamily="18" charset="0"/>
              </a:rPr>
              <a:t>	p) Yurt dışındaki yükseköğretim kurumlarından alınmış ön lisans, lisans ve lisans üstü diplomaların denkliğini tespit etmek, </a:t>
            </a:r>
          </a:p>
          <a:p>
            <a:pPr marL="0" indent="0" algn="just">
              <a:buNone/>
            </a:pPr>
            <a:r>
              <a:rPr lang="tr-TR" sz="2800" dirty="0">
                <a:solidFill>
                  <a:srgbClr val="002060"/>
                </a:solidFill>
                <a:latin typeface="Times New Roman" pitchFamily="18" charset="0"/>
                <a:cs typeface="Times New Roman" pitchFamily="18" charset="0"/>
              </a:rPr>
              <a:t>	r) Bu Kanunla kendisine verilen diğer görevleri yapmaktır.</a:t>
            </a:r>
          </a:p>
          <a:p>
            <a:pPr marL="0" indent="0">
              <a:buNone/>
            </a:pPr>
            <a:endParaRPr lang="tr-TR" dirty="0"/>
          </a:p>
        </p:txBody>
      </p:sp>
    </p:spTree>
    <p:extLst>
      <p:ext uri="{BB962C8B-B14F-4D97-AF65-F5344CB8AC3E}">
        <p14:creationId xmlns:p14="http://schemas.microsoft.com/office/powerpoint/2010/main" val="27507688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1628800"/>
            <a:ext cx="10632504" cy="6912768"/>
          </a:xfrm>
        </p:spPr>
        <p:txBody>
          <a:bodyPr>
            <a:noAutofit/>
          </a:bodyPr>
          <a:lstStyle/>
          <a:p>
            <a:pPr marL="0" indent="0">
              <a:buNone/>
            </a:pPr>
            <a:r>
              <a:rPr lang="tr-TR" sz="2200" b="1" dirty="0" smtClean="0">
                <a:solidFill>
                  <a:srgbClr val="FF0000"/>
                </a:solidFill>
                <a:latin typeface="Times New Roman" pitchFamily="18" charset="0"/>
                <a:cs typeface="Times New Roman" pitchFamily="18" charset="0"/>
              </a:rPr>
              <a:t>	YÜKSEKÖĞRETİM </a:t>
            </a:r>
            <a:r>
              <a:rPr lang="tr-TR" sz="2200" b="1" dirty="0">
                <a:solidFill>
                  <a:srgbClr val="FF0000"/>
                </a:solidFill>
                <a:latin typeface="Times New Roman" pitchFamily="18" charset="0"/>
                <a:cs typeface="Times New Roman" pitchFamily="18" charset="0"/>
              </a:rPr>
              <a:t>DENETLEME KURULU:</a:t>
            </a:r>
            <a:endParaRPr lang="tr-TR" sz="2200" dirty="0">
              <a:solidFill>
                <a:srgbClr val="FF0000"/>
              </a:solidFill>
              <a:latin typeface="Times New Roman" pitchFamily="18" charset="0"/>
              <a:cs typeface="Times New Roman" pitchFamily="18" charset="0"/>
            </a:endParaRPr>
          </a:p>
          <a:p>
            <a:pPr marL="0" indent="0" algn="just">
              <a:buNone/>
            </a:pPr>
            <a:r>
              <a:rPr lang="tr-TR" sz="2200" b="1" dirty="0">
                <a:latin typeface="Times New Roman" pitchFamily="18" charset="0"/>
                <a:cs typeface="Times New Roman" pitchFamily="18" charset="0"/>
              </a:rPr>
              <a:t>Madde 8 –  a</a:t>
            </a:r>
            <a:r>
              <a:rPr lang="tr-TR" sz="2200" dirty="0">
                <a:solidFill>
                  <a:srgbClr val="002060"/>
                </a:solidFill>
                <a:latin typeface="Times New Roman" pitchFamily="18" charset="0"/>
                <a:cs typeface="Times New Roman" pitchFamily="18" charset="0"/>
              </a:rPr>
              <a:t>. Yükseköğretim Denetleme Kurulu, Yükseköğretim Kurulu adına üniversiteleri, bağlı birimlerini, öğretim elemanlarını ve bunların faaliyetlerini gözetim ve denetim altında bulunduran, Yükseköğretim Kuruluna bağlı bir kuruluştur. </a:t>
            </a:r>
          </a:p>
          <a:p>
            <a:pPr marL="0" indent="0" algn="just">
              <a:buNone/>
            </a:pPr>
            <a:r>
              <a:rPr lang="tr-TR" sz="2200" dirty="0">
                <a:solidFill>
                  <a:srgbClr val="002060"/>
                </a:solidFill>
                <a:latin typeface="Times New Roman" pitchFamily="18" charset="0"/>
                <a:cs typeface="Times New Roman" pitchFamily="18" charset="0"/>
              </a:rPr>
              <a:t>	</a:t>
            </a:r>
            <a:r>
              <a:rPr lang="tr-TR" sz="2200" dirty="0">
                <a:solidFill>
                  <a:srgbClr val="FF0000"/>
                </a:solidFill>
                <a:latin typeface="Times New Roman" pitchFamily="18" charset="0"/>
                <a:cs typeface="Times New Roman" pitchFamily="18" charset="0"/>
              </a:rPr>
              <a:t>b. Kuruluş ve İşleyişi: </a:t>
            </a:r>
          </a:p>
          <a:p>
            <a:pPr marL="0" indent="0" algn="just">
              <a:buNone/>
            </a:pPr>
            <a:r>
              <a:rPr lang="tr-TR" sz="2200" dirty="0">
                <a:solidFill>
                  <a:srgbClr val="002060"/>
                </a:solidFill>
                <a:latin typeface="Times New Roman" pitchFamily="18" charset="0"/>
                <a:cs typeface="Times New Roman" pitchFamily="18" charset="0"/>
              </a:rPr>
              <a:t>	</a:t>
            </a:r>
            <a:r>
              <a:rPr lang="tr-TR" sz="2200" dirty="0">
                <a:solidFill>
                  <a:srgbClr val="FF0000"/>
                </a:solidFill>
                <a:latin typeface="Times New Roman" pitchFamily="18" charset="0"/>
                <a:cs typeface="Times New Roman" pitchFamily="18" charset="0"/>
              </a:rPr>
              <a:t>Yükseköğretim Denetleme Kurulu: </a:t>
            </a:r>
          </a:p>
          <a:p>
            <a:pPr marL="0" indent="0" algn="just">
              <a:buNone/>
            </a:pPr>
            <a:r>
              <a:rPr lang="tr-TR" sz="2200" dirty="0">
                <a:solidFill>
                  <a:srgbClr val="002060"/>
                </a:solidFill>
                <a:latin typeface="Times New Roman" pitchFamily="18" charset="0"/>
                <a:cs typeface="Times New Roman" pitchFamily="18" charset="0"/>
              </a:rPr>
              <a:t>	(1) Yükseköğretim Kurulu tarafından profesörler ve bakanlık merkez teşkilatlarında en az on yıl müfettiş veya denetçi olarak çalışanlar arasından önerilecek </a:t>
            </a:r>
            <a:r>
              <a:rPr lang="tr-TR" sz="2200" dirty="0">
                <a:solidFill>
                  <a:srgbClr val="FF0000"/>
                </a:solidFill>
                <a:latin typeface="Times New Roman" pitchFamily="18" charset="0"/>
                <a:cs typeface="Times New Roman" pitchFamily="18" charset="0"/>
              </a:rPr>
              <a:t>onbeş üyeden</a:t>
            </a:r>
            <a:r>
              <a:rPr lang="tr-TR" sz="2200" dirty="0">
                <a:solidFill>
                  <a:srgbClr val="002060"/>
                </a:solidFill>
                <a:latin typeface="Times New Roman" pitchFamily="18" charset="0"/>
                <a:cs typeface="Times New Roman" pitchFamily="18" charset="0"/>
              </a:rPr>
              <a:t>,</a:t>
            </a:r>
          </a:p>
          <a:p>
            <a:pPr marL="0" indent="0" algn="just">
              <a:buNone/>
            </a:pPr>
            <a:r>
              <a:rPr lang="tr-TR" sz="2200" dirty="0">
                <a:solidFill>
                  <a:srgbClr val="002060"/>
                </a:solidFill>
                <a:latin typeface="Times New Roman" pitchFamily="18" charset="0"/>
                <a:cs typeface="Times New Roman" pitchFamily="18" charset="0"/>
              </a:rPr>
              <a:t>	(2) Yargıtay, Danıştay ve Sayıştay tarafından gösterilecek üçer aday arasından Yükseköğretim Kurulu tarafından seçilip önerilecek </a:t>
            </a:r>
            <a:r>
              <a:rPr lang="tr-TR" sz="2200" dirty="0">
                <a:solidFill>
                  <a:srgbClr val="FF0000"/>
                </a:solidFill>
                <a:latin typeface="Times New Roman" pitchFamily="18" charset="0"/>
                <a:cs typeface="Times New Roman" pitchFamily="18" charset="0"/>
              </a:rPr>
              <a:t>birer</a:t>
            </a:r>
            <a:r>
              <a:rPr lang="tr-TR" sz="2200" dirty="0">
                <a:solidFill>
                  <a:srgbClr val="002060"/>
                </a:solidFill>
                <a:latin typeface="Times New Roman" pitchFamily="18" charset="0"/>
                <a:cs typeface="Times New Roman" pitchFamily="18" charset="0"/>
              </a:rPr>
              <a:t> </a:t>
            </a:r>
            <a:r>
              <a:rPr lang="tr-TR" sz="2200" dirty="0">
                <a:solidFill>
                  <a:srgbClr val="FF0000"/>
                </a:solidFill>
                <a:latin typeface="Times New Roman" pitchFamily="18" charset="0"/>
                <a:cs typeface="Times New Roman" pitchFamily="18" charset="0"/>
              </a:rPr>
              <a:t>üyeden,</a:t>
            </a:r>
          </a:p>
          <a:p>
            <a:pPr marL="0" indent="0" algn="just">
              <a:buNone/>
            </a:pPr>
            <a:r>
              <a:rPr lang="tr-TR" sz="2200" dirty="0">
                <a:solidFill>
                  <a:srgbClr val="002060"/>
                </a:solidFill>
                <a:latin typeface="Times New Roman" pitchFamily="18" charset="0"/>
                <a:cs typeface="Times New Roman" pitchFamily="18" charset="0"/>
              </a:rPr>
              <a:t>	(3) Milli Savunma Bakanlığı ve Milli Eğitim Bakanlığınca seçilecek </a:t>
            </a:r>
            <a:r>
              <a:rPr lang="tr-TR" sz="2200" dirty="0">
                <a:solidFill>
                  <a:srgbClr val="FF0000"/>
                </a:solidFill>
                <a:latin typeface="Times New Roman" pitchFamily="18" charset="0"/>
                <a:cs typeface="Times New Roman" pitchFamily="18" charset="0"/>
              </a:rPr>
              <a:t>birer üyeden, oluşur. </a:t>
            </a:r>
          </a:p>
          <a:p>
            <a:pPr marL="0" indent="0" algn="just">
              <a:buNone/>
            </a:pPr>
            <a:r>
              <a:rPr lang="tr-TR" sz="2200" dirty="0">
                <a:solidFill>
                  <a:srgbClr val="002060"/>
                </a:solidFill>
                <a:latin typeface="Times New Roman" pitchFamily="18" charset="0"/>
                <a:cs typeface="Times New Roman" pitchFamily="18" charset="0"/>
              </a:rPr>
              <a:t>	Bu suretle tespit edilen Yükseköğretim Denetleme Kurulu üyelerinin atanmaları, cari usullere göre yapılır. </a:t>
            </a:r>
          </a:p>
          <a:p>
            <a:pPr marL="0" indent="0">
              <a:buNone/>
            </a:pPr>
            <a:endParaRPr lang="tr-TR" sz="2200" dirty="0">
              <a:latin typeface="Times New Roman" pitchFamily="18" charset="0"/>
              <a:cs typeface="Times New Roman" pitchFamily="18" charset="0"/>
            </a:endParaRPr>
          </a:p>
        </p:txBody>
      </p:sp>
    </p:spTree>
    <p:extLst>
      <p:ext uri="{BB962C8B-B14F-4D97-AF65-F5344CB8AC3E}">
        <p14:creationId xmlns:p14="http://schemas.microsoft.com/office/powerpoint/2010/main" val="1214873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6624736"/>
          </a:xfrm>
        </p:spPr>
        <p:txBody>
          <a:bodyPr>
            <a:noAutofit/>
          </a:bodyPr>
          <a:lstStyle/>
          <a:p>
            <a:pPr marL="0" indent="0" algn="just">
              <a:buNone/>
            </a:pPr>
            <a:r>
              <a:rPr lang="tr-TR" sz="2000" dirty="0">
                <a:solidFill>
                  <a:srgbClr val="002060"/>
                </a:solidFill>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Yükseköğretim Denetleme Kurul Başkanı</a:t>
            </a:r>
            <a:r>
              <a:rPr lang="tr-TR" sz="2000" dirty="0">
                <a:solidFill>
                  <a:srgbClr val="002060"/>
                </a:solidFill>
                <a:latin typeface="Times New Roman" pitchFamily="18" charset="0"/>
                <a:cs typeface="Times New Roman" pitchFamily="18" charset="0"/>
              </a:rPr>
              <a:t>, bu kurul üyeleri arasından </a:t>
            </a:r>
            <a:r>
              <a:rPr lang="tr-TR" sz="2000" dirty="0">
                <a:solidFill>
                  <a:srgbClr val="FF0000"/>
                </a:solidFill>
                <a:latin typeface="Times New Roman" pitchFamily="18" charset="0"/>
                <a:cs typeface="Times New Roman" pitchFamily="18" charset="0"/>
              </a:rPr>
              <a:t>Yükseköğretim Kurulu Başkanı</a:t>
            </a:r>
            <a:r>
              <a:rPr lang="tr-TR" sz="2000" dirty="0">
                <a:solidFill>
                  <a:srgbClr val="002060"/>
                </a:solidFill>
                <a:latin typeface="Times New Roman" pitchFamily="18" charset="0"/>
                <a:cs typeface="Times New Roman" pitchFamily="18" charset="0"/>
              </a:rPr>
              <a:t> tarafından atanır. </a:t>
            </a:r>
          </a:p>
          <a:p>
            <a:pPr marL="0" indent="0" algn="just">
              <a:buNone/>
            </a:pPr>
            <a:r>
              <a:rPr lang="tr-TR" sz="2000" dirty="0">
                <a:solidFill>
                  <a:srgbClr val="002060"/>
                </a:solidFill>
                <a:latin typeface="Times New Roman" pitchFamily="18" charset="0"/>
                <a:cs typeface="Times New Roman" pitchFamily="18" charset="0"/>
              </a:rPr>
              <a:t>	Üyelerin görev süresi üç yıldır. Görev süreleri boyunca üyelerin kurumlarıyla ilişikleri kesilir. Üyelerin yaş haddi, öğretim üyelerinde olduğu gibidir.</a:t>
            </a:r>
          </a:p>
          <a:p>
            <a:pPr marL="0" indent="0" algn="just">
              <a:buNone/>
            </a:pPr>
            <a:r>
              <a:rPr lang="tr-TR" sz="2000" dirty="0">
                <a:solidFill>
                  <a:srgbClr val="002060"/>
                </a:solidFill>
                <a:latin typeface="Times New Roman" pitchFamily="18" charset="0"/>
                <a:cs typeface="Times New Roman" pitchFamily="18" charset="0"/>
              </a:rPr>
              <a:t>	Süreleri sona eren üyelerin yeniden seçilmeleri mümkündür. Herhangi bir nedenle üyeliğin normal süreden önce sona ermesi halinde, eski üyenin kalan süresini tamamlamak üzere aynı statüde yenisi seçilir.</a:t>
            </a:r>
          </a:p>
          <a:p>
            <a:pPr marL="0" indent="0" algn="just">
              <a:buNone/>
            </a:pPr>
            <a:r>
              <a:rPr lang="tr-TR" sz="2000" dirty="0">
                <a:solidFill>
                  <a:srgbClr val="002060"/>
                </a:solidFill>
                <a:latin typeface="Times New Roman" pitchFamily="18" charset="0"/>
                <a:cs typeface="Times New Roman" pitchFamily="18" charset="0"/>
              </a:rPr>
              <a:t>	Kurul üyelerinin ücretleri, Yükseköğretim Kurulu üyelerine ödenen ücreti geçmeyecek şekilde Bakanlar Kurulunca tespit edilir. Emekli olarak seçilenlerin emekli maaşlarının ödenmesine devam edilir. </a:t>
            </a:r>
          </a:p>
          <a:p>
            <a:pPr marL="0" indent="0" algn="just">
              <a:buNone/>
            </a:pPr>
            <a:r>
              <a:rPr lang="tr-TR" sz="2000" dirty="0">
                <a:solidFill>
                  <a:srgbClr val="002060"/>
                </a:solidFill>
                <a:latin typeface="Times New Roman" pitchFamily="18" charset="0"/>
                <a:cs typeface="Times New Roman" pitchFamily="18" charset="0"/>
              </a:rPr>
              <a:t>	Yükseköğretim Denetleme Kurulu üyeleri, Bakanlar Kurulu ve Yükseköğretim Kurulu tarafından verilen istisnai geçici görevler dışında hiç bir kamu kuruluşu veya özel kuruluşta ücretli ve ücretsiz çalışamazlar. Üyelerden geçici görevlendirme dışında herhangi bir nedenle bir yıl içinde, yıllık izin hariç, toplam üç ay hizmete devam etmeyenler kuruldan ayrılmış sayılır. </a:t>
            </a:r>
          </a:p>
          <a:p>
            <a:pPr marL="0" indent="0" algn="just">
              <a:buNone/>
            </a:pPr>
            <a:r>
              <a:rPr lang="tr-TR" sz="2000" dirty="0">
                <a:solidFill>
                  <a:srgbClr val="002060"/>
                </a:solidFill>
                <a:latin typeface="Times New Roman" pitchFamily="18" charset="0"/>
                <a:cs typeface="Times New Roman" pitchFamily="18" charset="0"/>
              </a:rPr>
              <a:t>	Yükseköğretim Denetleme Kurulu üyelerinden görev süreleri sona ereceklerin yerine seçimler Eylül ayında yapılır ve atanan üyeler seçimi izleyen Ocak ayı başında göreve başlarlar.</a:t>
            </a:r>
          </a:p>
        </p:txBody>
      </p:sp>
    </p:spTree>
    <p:extLst>
      <p:ext uri="{BB962C8B-B14F-4D97-AF65-F5344CB8AC3E}">
        <p14:creationId xmlns:p14="http://schemas.microsoft.com/office/powerpoint/2010/main" val="32581358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6336704"/>
          </a:xfrm>
        </p:spPr>
        <p:txBody>
          <a:bodyPr>
            <a:noAutofit/>
          </a:bodyPr>
          <a:lstStyle/>
          <a:p>
            <a:pPr marL="0" indent="0">
              <a:buNone/>
            </a:pPr>
            <a:r>
              <a:rPr lang="tr-TR" sz="2000" dirty="0">
                <a:solidFill>
                  <a:srgbClr val="FF0000"/>
                </a:solidFill>
                <a:latin typeface="Times New Roman" pitchFamily="18" charset="0"/>
                <a:cs typeface="Times New Roman" pitchFamily="18" charset="0"/>
              </a:rPr>
              <a:t>Üniversitelerarası Kurul:</a:t>
            </a:r>
          </a:p>
          <a:p>
            <a:pPr marL="0" indent="0" algn="just">
              <a:buNone/>
            </a:pPr>
            <a:r>
              <a:rPr lang="tr-TR" sz="2000" b="1" dirty="0">
                <a:solidFill>
                  <a:srgbClr val="002060"/>
                </a:solidFill>
                <a:latin typeface="Times New Roman" pitchFamily="18" charset="0"/>
                <a:cs typeface="Times New Roman" pitchFamily="18" charset="0"/>
              </a:rPr>
              <a:t>Madde 11 </a:t>
            </a:r>
            <a:r>
              <a:rPr lang="tr-TR" sz="2000" dirty="0">
                <a:solidFill>
                  <a:srgbClr val="002060"/>
                </a:solidFill>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a. Kuruluş ve işleyişi: </a:t>
            </a:r>
            <a:r>
              <a:rPr lang="tr-TR" sz="2000" dirty="0">
                <a:solidFill>
                  <a:srgbClr val="002060"/>
                </a:solidFill>
                <a:latin typeface="Times New Roman" pitchFamily="18" charset="0"/>
                <a:cs typeface="Times New Roman" pitchFamily="18" charset="0"/>
              </a:rPr>
              <a:t>	Üniversitelerarası Kurul, </a:t>
            </a:r>
            <a:r>
              <a:rPr lang="tr-TR" sz="2000" dirty="0">
                <a:solidFill>
                  <a:srgbClr val="FF0000"/>
                </a:solidFill>
                <a:latin typeface="Times New Roman" pitchFamily="18" charset="0"/>
                <a:cs typeface="Times New Roman" pitchFamily="18" charset="0"/>
              </a:rPr>
              <a:t>üniversite rektörleri</a:t>
            </a:r>
            <a:r>
              <a:rPr lang="tr-TR" sz="2000" dirty="0">
                <a:solidFill>
                  <a:srgbClr val="002060"/>
                </a:solidFill>
                <a:latin typeface="Times New Roman" pitchFamily="18" charset="0"/>
                <a:cs typeface="Times New Roman" pitchFamily="18" charset="0"/>
              </a:rPr>
              <a:t> ile her üniversite senatosunun o üniversiteden dört yıl için seçeceği birer profesörden oluşur.	</a:t>
            </a:r>
          </a:p>
          <a:p>
            <a:pPr marL="0" indent="0" algn="just">
              <a:buNone/>
            </a:pPr>
            <a:r>
              <a:rPr lang="tr-TR" sz="2000" dirty="0">
                <a:solidFill>
                  <a:srgbClr val="002060"/>
                </a:solidFill>
                <a:latin typeface="Times New Roman" pitchFamily="18" charset="0"/>
                <a:cs typeface="Times New Roman" pitchFamily="18" charset="0"/>
              </a:rPr>
              <a:t>	Rektörler, Üniversitelerarası Kurula, bir yıl süre ile, üniversitelerin Cumhuriyet dönemindeki kuruluş tarihlerine göre, sıra ile, başkanlık yaparlar. 	Kurul, çalışmalarını kolaylaştırmak ve üniversitelerarasında ve uluslararası yükseköğretim kurumları ile işbirliğini düzenlemek amacı ile sürekli ve geçici birimler ve komisyonlar kurabilir. Bu birim ve komisyonların teşkil ve çalışma esasları Üniversitelerarası Kurulca belirlenir. </a:t>
            </a:r>
          </a:p>
          <a:p>
            <a:pPr marL="0" indent="0" algn="just">
              <a:buNone/>
            </a:pPr>
            <a:r>
              <a:rPr lang="tr-TR" sz="2000" dirty="0">
                <a:solidFill>
                  <a:srgbClr val="002060"/>
                </a:solidFill>
                <a:latin typeface="Times New Roman" pitchFamily="18" charset="0"/>
                <a:cs typeface="Times New Roman" pitchFamily="18" charset="0"/>
              </a:rPr>
              <a:t>	Kurul, en az yılda iki defa, aksi kararlaştırılmadıkça başkanın bağlı olduğu üniversitenin bulunduğu şehirde toplanır ve kurul gündemi önceden Milli Eğitim Bakanlığına, Yükseköğretim Kuruluna ve kurul üyelerine gönderilir.</a:t>
            </a:r>
          </a:p>
          <a:p>
            <a:pPr marL="0" indent="0" algn="just">
              <a:buNone/>
            </a:pPr>
            <a:r>
              <a:rPr lang="tr-TR" sz="2000" dirty="0">
                <a:solidFill>
                  <a:srgbClr val="002060"/>
                </a:solidFill>
                <a:latin typeface="Times New Roman" pitchFamily="18" charset="0"/>
                <a:cs typeface="Times New Roman" pitchFamily="18" charset="0"/>
              </a:rPr>
              <a:t>	Milli Eğitim Bakanı ve Yükseköğretim Kurul Başkanı gerekli gördüğü hallerde Kurulun toplantılarına katılabilir. </a:t>
            </a:r>
          </a:p>
          <a:p>
            <a:pPr marL="0" indent="0" algn="just">
              <a:buNone/>
            </a:pPr>
            <a:endParaRPr lang="tr-TR" sz="2000" dirty="0">
              <a:solidFill>
                <a:srgbClr val="002060"/>
              </a:solidFill>
              <a:latin typeface="Times New Roman" pitchFamily="18" charset="0"/>
              <a:cs typeface="Times New Roman" pitchFamily="18" charset="0"/>
            </a:endParaRPr>
          </a:p>
          <a:p>
            <a:pPr marL="0" indent="0">
              <a:buNone/>
            </a:pPr>
            <a:endParaRPr lang="tr-TR"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1584271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40160"/>
            <a:ext cx="10210800" cy="6021288"/>
          </a:xfrm>
        </p:spPr>
        <p:txBody>
          <a:bodyPr>
            <a:noAutofit/>
          </a:bodyPr>
          <a:lstStyle/>
          <a:p>
            <a:pPr marL="0" indent="0">
              <a:buNone/>
            </a:pPr>
            <a:r>
              <a:rPr lang="tr-TR" sz="2200" b="1" dirty="0">
                <a:solidFill>
                  <a:srgbClr val="FF0000"/>
                </a:solidFill>
                <a:latin typeface="Times New Roman" pitchFamily="18" charset="0"/>
                <a:cs typeface="Times New Roman" pitchFamily="18" charset="0"/>
              </a:rPr>
              <a:t>ÜNİVERSİTE ORGANLARI</a:t>
            </a:r>
            <a:endParaRPr lang="tr-TR" sz="2200" dirty="0">
              <a:solidFill>
                <a:srgbClr val="FF0000"/>
              </a:solidFill>
              <a:latin typeface="Times New Roman" pitchFamily="18" charset="0"/>
              <a:cs typeface="Times New Roman" pitchFamily="18" charset="0"/>
            </a:endParaRPr>
          </a:p>
          <a:p>
            <a:pPr marL="0" indent="0">
              <a:buNone/>
            </a:pPr>
            <a:r>
              <a:rPr lang="tr-TR" sz="2200" b="1" dirty="0">
                <a:solidFill>
                  <a:srgbClr val="FF0000"/>
                </a:solidFill>
                <a:latin typeface="Times New Roman" pitchFamily="18" charset="0"/>
                <a:cs typeface="Times New Roman" pitchFamily="18" charset="0"/>
              </a:rPr>
              <a:t>REKTÖR:</a:t>
            </a:r>
            <a:endParaRPr lang="tr-TR" sz="2200" dirty="0">
              <a:solidFill>
                <a:srgbClr val="FF0000"/>
              </a:solidFill>
              <a:latin typeface="Times New Roman" pitchFamily="18" charset="0"/>
              <a:cs typeface="Times New Roman" pitchFamily="18" charset="0"/>
            </a:endParaRPr>
          </a:p>
          <a:p>
            <a:pPr marL="0" indent="0" algn="just">
              <a:buNone/>
            </a:pPr>
            <a:r>
              <a:rPr lang="tr-TR" sz="1900" dirty="0">
                <a:solidFill>
                  <a:srgbClr val="002060"/>
                </a:solidFill>
                <a:latin typeface="Times New Roman" pitchFamily="18" charset="0"/>
                <a:cs typeface="Times New Roman" pitchFamily="18" charset="0"/>
              </a:rPr>
              <a:t>	</a:t>
            </a:r>
            <a:r>
              <a:rPr lang="tr-TR" sz="1900" b="1" dirty="0">
                <a:solidFill>
                  <a:srgbClr val="002060"/>
                </a:solidFill>
                <a:latin typeface="Times New Roman" pitchFamily="18" charset="0"/>
                <a:cs typeface="Times New Roman" pitchFamily="18" charset="0"/>
              </a:rPr>
              <a:t>Madde 13 -</a:t>
            </a:r>
            <a:r>
              <a:rPr lang="tr-TR" sz="1900" dirty="0">
                <a:solidFill>
                  <a:srgbClr val="002060"/>
                </a:solidFill>
                <a:latin typeface="Times New Roman" pitchFamily="18" charset="0"/>
                <a:cs typeface="Times New Roman" pitchFamily="18" charset="0"/>
              </a:rPr>
              <a:t> a) (Değişik paragraf : 2/7/2018 – KHK-703/135 </a:t>
            </a:r>
            <a:r>
              <a:rPr lang="tr-TR" sz="1900" dirty="0" err="1">
                <a:solidFill>
                  <a:srgbClr val="002060"/>
                </a:solidFill>
                <a:latin typeface="Times New Roman" pitchFamily="18" charset="0"/>
                <a:cs typeface="Times New Roman" pitchFamily="18" charset="0"/>
              </a:rPr>
              <a:t>md.</a:t>
            </a:r>
            <a:r>
              <a:rPr lang="tr-TR" sz="1900" dirty="0">
                <a:solidFill>
                  <a:srgbClr val="002060"/>
                </a:solidFill>
                <a:latin typeface="Times New Roman" pitchFamily="18" charset="0"/>
                <a:cs typeface="Times New Roman" pitchFamily="18" charset="0"/>
              </a:rPr>
              <a:t>) Devlet ve vakıf </a:t>
            </a:r>
            <a:r>
              <a:rPr lang="tr-TR" sz="1900" dirty="0">
                <a:solidFill>
                  <a:srgbClr val="FF0000"/>
                </a:solidFill>
                <a:latin typeface="Times New Roman" pitchFamily="18" charset="0"/>
                <a:cs typeface="Times New Roman" pitchFamily="18" charset="0"/>
              </a:rPr>
              <a:t>üniversitelerine rektör, Cumhurbaşkanınca atanır. </a:t>
            </a:r>
            <a:r>
              <a:rPr lang="tr-TR" sz="1900" dirty="0">
                <a:solidFill>
                  <a:srgbClr val="002060"/>
                </a:solidFill>
                <a:latin typeface="Times New Roman" pitchFamily="18" charset="0"/>
                <a:cs typeface="Times New Roman" pitchFamily="18" charset="0"/>
              </a:rPr>
              <a:t>Vakıflarca kurulan üniversitelerde rektör ataması, mütevelli heyetinin teklifi üzerine yapılır. Rektör, üniversite veya yüksek teknoloji enstitüsü tüzel kişiliğini temsil eder.</a:t>
            </a:r>
          </a:p>
          <a:p>
            <a:pPr marL="0" indent="0" algn="just">
              <a:buNone/>
            </a:pPr>
            <a:r>
              <a:rPr lang="tr-TR" sz="1900" dirty="0">
                <a:solidFill>
                  <a:srgbClr val="002060"/>
                </a:solidFill>
                <a:latin typeface="Times New Roman" pitchFamily="18" charset="0"/>
                <a:cs typeface="Times New Roman" pitchFamily="18" charset="0"/>
              </a:rPr>
              <a:t>	 Rektörlerin yaş haddi 67 yaştır. Ancak rektör olarak atanmış olanlarda görev süreleri bitinceye kadar yaş haddi aranmaz. </a:t>
            </a:r>
          </a:p>
          <a:p>
            <a:pPr marL="0" indent="0" algn="just">
              <a:buNone/>
            </a:pPr>
            <a:r>
              <a:rPr lang="tr-TR" sz="1900" dirty="0">
                <a:solidFill>
                  <a:srgbClr val="002060"/>
                </a:solidFill>
                <a:latin typeface="Times New Roman" pitchFamily="18" charset="0"/>
                <a:cs typeface="Times New Roman" pitchFamily="18" charset="0"/>
              </a:rPr>
              <a:t>	(Değişik birinci cümle: 20/8/2016-6745/14 </a:t>
            </a:r>
            <a:r>
              <a:rPr lang="tr-TR" sz="1900" dirty="0" err="1">
                <a:solidFill>
                  <a:srgbClr val="002060"/>
                </a:solidFill>
                <a:latin typeface="Times New Roman" pitchFamily="18" charset="0"/>
                <a:cs typeface="Times New Roman" pitchFamily="18" charset="0"/>
              </a:rPr>
              <a:t>md.</a:t>
            </a:r>
            <a:r>
              <a:rPr lang="tr-TR" sz="1900" dirty="0">
                <a:solidFill>
                  <a:srgbClr val="002060"/>
                </a:solidFill>
                <a:latin typeface="Times New Roman" pitchFamily="18" charset="0"/>
                <a:cs typeface="Times New Roman" pitchFamily="18" charset="0"/>
              </a:rPr>
              <a:t>) </a:t>
            </a:r>
            <a:r>
              <a:rPr lang="tr-TR" sz="1900" dirty="0">
                <a:solidFill>
                  <a:srgbClr val="FF0000"/>
                </a:solidFill>
                <a:latin typeface="Times New Roman" pitchFamily="18" charset="0"/>
                <a:cs typeface="Times New Roman" pitchFamily="18" charset="0"/>
              </a:rPr>
              <a:t>Rektör,</a:t>
            </a:r>
            <a:r>
              <a:rPr lang="tr-TR" sz="1900" dirty="0">
                <a:solidFill>
                  <a:srgbClr val="002060"/>
                </a:solidFill>
                <a:latin typeface="Times New Roman" pitchFamily="18" charset="0"/>
                <a:cs typeface="Times New Roman" pitchFamily="18" charset="0"/>
              </a:rPr>
              <a:t> çalışmalarında kendisine yardım etmek üzere, üniversitenin aylıklı profesörleri arasından en çok </a:t>
            </a:r>
            <a:r>
              <a:rPr lang="tr-TR" sz="1900" dirty="0">
                <a:solidFill>
                  <a:srgbClr val="FF0000"/>
                </a:solidFill>
                <a:latin typeface="Times New Roman" pitchFamily="18" charset="0"/>
                <a:cs typeface="Times New Roman" pitchFamily="18" charset="0"/>
              </a:rPr>
              <a:t>üç kişiyi </a:t>
            </a:r>
            <a:r>
              <a:rPr lang="tr-TR" sz="1900" dirty="0">
                <a:solidFill>
                  <a:srgbClr val="002060"/>
                </a:solidFill>
                <a:latin typeface="Times New Roman" pitchFamily="18" charset="0"/>
                <a:cs typeface="Times New Roman" pitchFamily="18" charset="0"/>
              </a:rPr>
              <a:t>kendi rektörlük görev süresiyle sınırlı olmak kaydıyla </a:t>
            </a:r>
            <a:r>
              <a:rPr lang="tr-TR" sz="1900" dirty="0">
                <a:solidFill>
                  <a:srgbClr val="FF0000"/>
                </a:solidFill>
                <a:latin typeface="Times New Roman" pitchFamily="18" charset="0"/>
                <a:cs typeface="Times New Roman" pitchFamily="18" charset="0"/>
              </a:rPr>
              <a:t>rektör yardımcısı </a:t>
            </a:r>
            <a:r>
              <a:rPr lang="tr-TR" sz="1900" dirty="0">
                <a:solidFill>
                  <a:srgbClr val="002060"/>
                </a:solidFill>
                <a:latin typeface="Times New Roman" pitchFamily="18" charset="0"/>
                <a:cs typeface="Times New Roman" pitchFamily="18" charset="0"/>
              </a:rPr>
              <a:t>olarak seçer. (Ek: 2 /1/1990 - KHK - 398/1 </a:t>
            </a:r>
            <a:r>
              <a:rPr lang="tr-TR" sz="1900" dirty="0" err="1">
                <a:solidFill>
                  <a:srgbClr val="002060"/>
                </a:solidFill>
                <a:latin typeface="Times New Roman" pitchFamily="18" charset="0"/>
                <a:cs typeface="Times New Roman" pitchFamily="18" charset="0"/>
              </a:rPr>
              <a:t>md.</a:t>
            </a:r>
            <a:r>
              <a:rPr lang="tr-TR" sz="1900" dirty="0">
                <a:solidFill>
                  <a:srgbClr val="002060"/>
                </a:solidFill>
                <a:latin typeface="Times New Roman" pitchFamily="18" charset="0"/>
                <a:cs typeface="Times New Roman" pitchFamily="18" charset="0"/>
              </a:rPr>
              <a:t>; Aynen Kabul: 7/3/1990 - 3614/1 </a:t>
            </a:r>
            <a:r>
              <a:rPr lang="tr-TR" sz="1900" dirty="0" err="1">
                <a:solidFill>
                  <a:srgbClr val="002060"/>
                </a:solidFill>
                <a:latin typeface="Times New Roman" pitchFamily="18" charset="0"/>
                <a:cs typeface="Times New Roman" pitchFamily="18" charset="0"/>
              </a:rPr>
              <a:t>md.</a:t>
            </a:r>
            <a:r>
              <a:rPr lang="tr-TR" sz="1900" dirty="0">
                <a:solidFill>
                  <a:srgbClr val="002060"/>
                </a:solidFill>
                <a:latin typeface="Times New Roman" pitchFamily="18" charset="0"/>
                <a:cs typeface="Times New Roman" pitchFamily="18" charset="0"/>
              </a:rPr>
              <a:t>) Ancak, merkezi </a:t>
            </a:r>
            <a:r>
              <a:rPr lang="tr-TR" sz="1900" dirty="0" err="1">
                <a:solidFill>
                  <a:srgbClr val="002060"/>
                </a:solidFill>
                <a:latin typeface="Times New Roman" pitchFamily="18" charset="0"/>
                <a:cs typeface="Times New Roman" pitchFamily="18" charset="0"/>
              </a:rPr>
              <a:t>açıköğretim</a:t>
            </a:r>
            <a:r>
              <a:rPr lang="tr-TR" sz="1900" dirty="0">
                <a:solidFill>
                  <a:srgbClr val="002060"/>
                </a:solidFill>
                <a:latin typeface="Times New Roman" pitchFamily="18" charset="0"/>
                <a:cs typeface="Times New Roman" pitchFamily="18" charset="0"/>
              </a:rPr>
              <a:t> yapmakla görevli üniversitelerde, gerekli hallerde rektör tarafından beş rektör yardımcısı seçilebilir. </a:t>
            </a:r>
          </a:p>
          <a:p>
            <a:pPr marL="0" indent="0" algn="just">
              <a:buNone/>
            </a:pPr>
            <a:r>
              <a:rPr lang="tr-TR" sz="1900" dirty="0">
                <a:solidFill>
                  <a:srgbClr val="002060"/>
                </a:solidFill>
                <a:latin typeface="Times New Roman" pitchFamily="18" charset="0"/>
                <a:cs typeface="Times New Roman" pitchFamily="18" charset="0"/>
              </a:rPr>
              <a:t>	</a:t>
            </a:r>
            <a:r>
              <a:rPr lang="tr-TR" sz="1900" dirty="0">
                <a:solidFill>
                  <a:srgbClr val="FF0000"/>
                </a:solidFill>
                <a:latin typeface="Times New Roman" pitchFamily="18" charset="0"/>
                <a:cs typeface="Times New Roman" pitchFamily="18" charset="0"/>
              </a:rPr>
              <a:t>Rektör yardımcıları,</a:t>
            </a:r>
            <a:r>
              <a:rPr lang="tr-TR" sz="1900" dirty="0">
                <a:solidFill>
                  <a:srgbClr val="002060"/>
                </a:solidFill>
                <a:latin typeface="Times New Roman" pitchFamily="18" charset="0"/>
                <a:cs typeface="Times New Roman" pitchFamily="18" charset="0"/>
              </a:rPr>
              <a:t> rektör tarafından atanır. </a:t>
            </a:r>
          </a:p>
          <a:p>
            <a:pPr marL="0" indent="0" algn="just">
              <a:buNone/>
            </a:pPr>
            <a:r>
              <a:rPr lang="tr-TR" sz="1900" dirty="0">
                <a:solidFill>
                  <a:srgbClr val="002060"/>
                </a:solidFill>
                <a:latin typeface="Times New Roman" pitchFamily="18" charset="0"/>
                <a:cs typeface="Times New Roman" pitchFamily="18" charset="0"/>
              </a:rPr>
              <a:t>	Rektör, görevi başında olmadığı zaman yardımcılarından birisini yerine vekil bırakır. Rektör görevi başından iki haftadan fazla uzaklaştığında Yükseköğretim Kuruluna bilgi verir. Göreve vekalet altı aydan fazla sürerse yeni bir rektör atanır. </a:t>
            </a:r>
          </a:p>
        </p:txBody>
      </p:sp>
    </p:spTree>
    <p:extLst>
      <p:ext uri="{BB962C8B-B14F-4D97-AF65-F5344CB8AC3E}">
        <p14:creationId xmlns:p14="http://schemas.microsoft.com/office/powerpoint/2010/main" val="9242132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5544616"/>
          </a:xfrm>
        </p:spPr>
        <p:txBody>
          <a:bodyPr>
            <a:normAutofit/>
          </a:bodyPr>
          <a:lstStyle/>
          <a:p>
            <a:pPr marL="0" indent="0" algn="just">
              <a:buNone/>
            </a:pPr>
            <a:r>
              <a:rPr lang="tr-TR" sz="1900" dirty="0">
                <a:solidFill>
                  <a:srgbClr val="002060"/>
                </a:solidFill>
                <a:latin typeface="Times New Roman" pitchFamily="18" charset="0"/>
                <a:cs typeface="Times New Roman" pitchFamily="18" charset="0"/>
              </a:rPr>
              <a:t>	</a:t>
            </a:r>
            <a:r>
              <a:rPr lang="tr-TR" sz="1900" dirty="0">
                <a:solidFill>
                  <a:srgbClr val="FF0000"/>
                </a:solidFill>
                <a:latin typeface="Times New Roman" pitchFamily="18" charset="0"/>
                <a:cs typeface="Times New Roman" pitchFamily="18" charset="0"/>
              </a:rPr>
              <a:t>b) Görev, yetki ve sorumlulukları:</a:t>
            </a:r>
          </a:p>
          <a:p>
            <a:pPr marL="0" indent="0" algn="just">
              <a:buNone/>
            </a:pPr>
            <a:r>
              <a:rPr lang="tr-TR" sz="1900" dirty="0">
                <a:solidFill>
                  <a:srgbClr val="002060"/>
                </a:solidFill>
                <a:latin typeface="Times New Roman" pitchFamily="18" charset="0"/>
                <a:cs typeface="Times New Roman" pitchFamily="18" charset="0"/>
              </a:rPr>
              <a:t>	(1) Üniversite kurullarına başkanlık etmek, yükseköğretim üst kuruluşlarının kararlarını uygulamak, üniversite kurullarının önerilerini inceleyerek karara bağlamak ve üniversiteye bağlı kuruluşlar arasında düzenli çalışmayı sağlamak,</a:t>
            </a:r>
          </a:p>
          <a:p>
            <a:pPr marL="0" indent="0" algn="just" fontAlgn="base">
              <a:buNone/>
            </a:pPr>
            <a:r>
              <a:rPr lang="tr-TR" sz="1900" dirty="0">
                <a:solidFill>
                  <a:srgbClr val="002060"/>
                </a:solidFill>
                <a:latin typeface="Times New Roman" pitchFamily="18" charset="0"/>
                <a:cs typeface="Times New Roman" pitchFamily="18" charset="0"/>
              </a:rPr>
              <a:t>	(2) Her eğitim - öğretim yılı sonunda ve gerektiğinde üniversitenin eğitim öğretim, bilimsel araştırma ve yayım faaliyetleri hakkında Üniversitelerarası Kurula bilgi vermek,</a:t>
            </a:r>
          </a:p>
          <a:p>
            <a:pPr marL="0" indent="0" algn="just">
              <a:buNone/>
            </a:pPr>
            <a:r>
              <a:rPr lang="tr-TR" sz="1900" dirty="0">
                <a:solidFill>
                  <a:srgbClr val="002060"/>
                </a:solidFill>
                <a:latin typeface="Times New Roman" pitchFamily="18" charset="0"/>
                <a:cs typeface="Times New Roman" pitchFamily="18" charset="0"/>
              </a:rPr>
              <a:t>	3) Üniversitenin yatırım programlarını, bütçesini ve kadro ihtiyaçlarını, bağlı birimlerinin ve üniversite yönetim kurulu ile senatonun görüş ve önerilerini aldıktan sonra hazırlamak ve Yükseköğretim Kuruluna sunmak,</a:t>
            </a:r>
          </a:p>
          <a:p>
            <a:pPr marL="0" indent="0" algn="just">
              <a:buNone/>
            </a:pPr>
            <a:r>
              <a:rPr lang="tr-TR" sz="1900" dirty="0">
                <a:solidFill>
                  <a:srgbClr val="002060"/>
                </a:solidFill>
                <a:latin typeface="Times New Roman" pitchFamily="18" charset="0"/>
                <a:cs typeface="Times New Roman" pitchFamily="18" charset="0"/>
              </a:rPr>
              <a:t>	</a:t>
            </a:r>
            <a:r>
              <a:rPr lang="tr-TR" sz="1900" dirty="0">
                <a:solidFill>
                  <a:srgbClr val="FF0000"/>
                </a:solidFill>
                <a:latin typeface="Times New Roman" pitchFamily="18" charset="0"/>
                <a:cs typeface="Times New Roman" pitchFamily="18" charset="0"/>
              </a:rPr>
              <a:t>(4) Gerekli gördüğü hallerde üniversiteyi oluşturan kuruluş ve birimlerde görevli öğretim elemanlarının ve diğer personelin görev yerlerini değiştirmek veya bunlara yeni görevler vermek,</a:t>
            </a:r>
          </a:p>
          <a:p>
            <a:pPr marL="0" indent="0" algn="just">
              <a:buNone/>
            </a:pPr>
            <a:r>
              <a:rPr lang="tr-TR" sz="1900" dirty="0">
                <a:solidFill>
                  <a:srgbClr val="002060"/>
                </a:solidFill>
                <a:latin typeface="Times New Roman" pitchFamily="18" charset="0"/>
                <a:cs typeface="Times New Roman" pitchFamily="18" charset="0"/>
              </a:rPr>
              <a:t>	(5) Üniversitenin birimleri ve her düzeydeki personeli üzerinde genel gözetim ve denetim görevini yapmak, </a:t>
            </a:r>
          </a:p>
          <a:p>
            <a:pPr marL="0" indent="0" fontAlgn="base">
              <a:buNone/>
            </a:pPr>
            <a:endParaRPr lang="tr-TR" sz="1900" dirty="0">
              <a:solidFill>
                <a:srgbClr val="002060"/>
              </a:solidFill>
              <a:latin typeface="Times New Roman" pitchFamily="18" charset="0"/>
              <a:cs typeface="Times New Roman" pitchFamily="18" charset="0"/>
            </a:endParaRPr>
          </a:p>
          <a:p>
            <a:pPr marL="0" indent="0">
              <a:buNone/>
            </a:pPr>
            <a:endParaRPr lang="tr-TR" dirty="0"/>
          </a:p>
        </p:txBody>
      </p:sp>
    </p:spTree>
    <p:extLst>
      <p:ext uri="{BB962C8B-B14F-4D97-AF65-F5344CB8AC3E}">
        <p14:creationId xmlns:p14="http://schemas.microsoft.com/office/powerpoint/2010/main" val="30453501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512168"/>
            <a:ext cx="10210800" cy="5733256"/>
          </a:xfrm>
        </p:spPr>
        <p:txBody>
          <a:bodyPr>
            <a:noAutofit/>
          </a:bodyPr>
          <a:lstStyle/>
          <a:p>
            <a:pPr marL="0" indent="0" algn="just">
              <a:buNone/>
            </a:pPr>
            <a:endParaRPr lang="tr-TR" sz="2000" dirty="0">
              <a:latin typeface="Times New Roman" pitchFamily="18" charset="0"/>
              <a:cs typeface="Times New Roman" pitchFamily="18" charset="0"/>
            </a:endParaRPr>
          </a:p>
          <a:p>
            <a:pPr marL="0" indent="0" algn="just">
              <a:buNone/>
            </a:pPr>
            <a:r>
              <a:rPr lang="tr-TR" sz="1900" dirty="0">
                <a:solidFill>
                  <a:srgbClr val="002060"/>
                </a:solidFill>
                <a:latin typeface="Times New Roman" pitchFamily="18" charset="0"/>
                <a:cs typeface="Times New Roman" pitchFamily="18" charset="0"/>
              </a:rPr>
              <a:t>	(6) Bu kanun ile kendisine verilen diğer görevleri yapmaktır. </a:t>
            </a:r>
          </a:p>
          <a:p>
            <a:pPr marL="0" indent="0" algn="just">
              <a:buNone/>
            </a:pPr>
            <a:r>
              <a:rPr lang="tr-TR" sz="1900" dirty="0">
                <a:solidFill>
                  <a:srgbClr val="002060"/>
                </a:solidFill>
                <a:latin typeface="Times New Roman" pitchFamily="18" charset="0"/>
                <a:cs typeface="Times New Roman" pitchFamily="18" charset="0"/>
              </a:rPr>
              <a:t>	Üniversitenin ve bağlı birimlerinin öğretim kapasitesinin rasyonel bir şekilde kullanılmasında ve geliştirilmesinde, öğrencilere gerekli sosyal hizmetlerin sağlanmasında, gerektiği zaman güvenlik önlemlerinin alınmasında, eğitim - öğretim, bilimsel araştırma ve yayım faaliyetlerinin devlet kalkınma plan, ilke ve hedefleri doğrultusunda planlanıp yürütülmesinde, bilimsel ve idari gözetim ve denetimin yapılmasında ve bu görevlerin alt birimlere aktarılmasında, takip ve kontrol edilmesinde ve sonuçlarının alınmasında birinci derecede yetkili ve sorumludur. </a:t>
            </a:r>
          </a:p>
        </p:txBody>
      </p:sp>
    </p:spTree>
    <p:extLst>
      <p:ext uri="{BB962C8B-B14F-4D97-AF65-F5344CB8AC3E}">
        <p14:creationId xmlns:p14="http://schemas.microsoft.com/office/powerpoint/2010/main" val="97408081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512168"/>
            <a:ext cx="10210800" cy="6669360"/>
          </a:xfrm>
        </p:spPr>
        <p:txBody>
          <a:bodyPr>
            <a:noAutofit/>
          </a:bodyPr>
          <a:lstStyle/>
          <a:p>
            <a:pPr marL="0" indent="0">
              <a:buNone/>
            </a:pPr>
            <a:r>
              <a:rPr lang="tr-TR" sz="2800" b="1" i="1" dirty="0">
                <a:solidFill>
                  <a:srgbClr val="FF0000"/>
                </a:solidFill>
                <a:latin typeface="Times New Roman" pitchFamily="18" charset="0"/>
                <a:cs typeface="Times New Roman" pitchFamily="18" charset="0"/>
              </a:rPr>
              <a:t>Senato: </a:t>
            </a:r>
            <a:endParaRPr lang="tr-TR" sz="2800" b="1" dirty="0">
              <a:solidFill>
                <a:srgbClr val="FF0000"/>
              </a:solidFill>
              <a:latin typeface="Times New Roman" pitchFamily="18" charset="0"/>
              <a:cs typeface="Times New Roman" pitchFamily="18" charset="0"/>
            </a:endParaRPr>
          </a:p>
          <a:p>
            <a:pPr marL="0" indent="0" algn="just">
              <a:buNone/>
            </a:pPr>
            <a:r>
              <a:rPr lang="tr-TR" sz="2000" b="1" dirty="0">
                <a:latin typeface="Times New Roman" pitchFamily="18" charset="0"/>
                <a:cs typeface="Times New Roman" pitchFamily="18" charset="0"/>
              </a:rPr>
              <a:t>Madde 14 – a</a:t>
            </a:r>
            <a:r>
              <a:rPr lang="tr-TR" sz="2000" dirty="0">
                <a:latin typeface="Times New Roman" pitchFamily="18" charset="0"/>
                <a:cs typeface="Times New Roman" pitchFamily="18" charset="0"/>
              </a:rPr>
              <a:t>. </a:t>
            </a:r>
            <a:r>
              <a:rPr lang="tr-TR" sz="1900" dirty="0">
                <a:solidFill>
                  <a:srgbClr val="002060"/>
                </a:solidFill>
                <a:latin typeface="Times New Roman" pitchFamily="18" charset="0"/>
                <a:cs typeface="Times New Roman" pitchFamily="18" charset="0"/>
              </a:rPr>
              <a:t>Kuruluş ve işleyişi: Senato, </a:t>
            </a:r>
            <a:r>
              <a:rPr lang="tr-TR" sz="1900" dirty="0">
                <a:solidFill>
                  <a:srgbClr val="FF0000"/>
                </a:solidFill>
                <a:latin typeface="Times New Roman" pitchFamily="18" charset="0"/>
                <a:cs typeface="Times New Roman" pitchFamily="18" charset="0"/>
              </a:rPr>
              <a:t>Rektörün başkanlığında</a:t>
            </a:r>
            <a:r>
              <a:rPr lang="tr-TR" sz="1900" dirty="0">
                <a:solidFill>
                  <a:srgbClr val="002060"/>
                </a:solidFill>
                <a:latin typeface="Times New Roman" pitchFamily="18" charset="0"/>
                <a:cs typeface="Times New Roman" pitchFamily="18" charset="0"/>
              </a:rPr>
              <a:t>, rektör </a:t>
            </a:r>
            <a:r>
              <a:rPr lang="tr-TR" sz="1900" dirty="0">
                <a:solidFill>
                  <a:srgbClr val="FF0000"/>
                </a:solidFill>
                <a:latin typeface="Times New Roman" pitchFamily="18" charset="0"/>
                <a:cs typeface="Times New Roman" pitchFamily="18" charset="0"/>
              </a:rPr>
              <a:t>yardımcıları, dekanlar</a:t>
            </a:r>
            <a:r>
              <a:rPr lang="tr-TR" sz="1900" dirty="0">
                <a:solidFill>
                  <a:srgbClr val="002060"/>
                </a:solidFill>
                <a:latin typeface="Times New Roman" pitchFamily="18" charset="0"/>
                <a:cs typeface="Times New Roman" pitchFamily="18" charset="0"/>
              </a:rPr>
              <a:t> ve her fakülteden fakülte kurullarınca üç yıl için seçilecek </a:t>
            </a:r>
            <a:r>
              <a:rPr lang="tr-TR" sz="1900" dirty="0">
                <a:solidFill>
                  <a:srgbClr val="FF0000"/>
                </a:solidFill>
                <a:latin typeface="Times New Roman" pitchFamily="18" charset="0"/>
                <a:cs typeface="Times New Roman" pitchFamily="18" charset="0"/>
              </a:rPr>
              <a:t>birer öğretim üyesi </a:t>
            </a:r>
            <a:r>
              <a:rPr lang="tr-TR" sz="1900" dirty="0">
                <a:solidFill>
                  <a:srgbClr val="002060"/>
                </a:solidFill>
                <a:latin typeface="Times New Roman" pitchFamily="18" charset="0"/>
                <a:cs typeface="Times New Roman" pitchFamily="18" charset="0"/>
              </a:rPr>
              <a:t>ile rektörlüğe bağlı </a:t>
            </a:r>
            <a:r>
              <a:rPr lang="tr-TR" sz="1900" dirty="0">
                <a:solidFill>
                  <a:srgbClr val="FF0000"/>
                </a:solidFill>
                <a:latin typeface="Times New Roman" pitchFamily="18" charset="0"/>
                <a:cs typeface="Times New Roman" pitchFamily="18" charset="0"/>
              </a:rPr>
              <a:t>enstitü ve yüksekokul müdürlerinden </a:t>
            </a:r>
            <a:r>
              <a:rPr lang="tr-TR" sz="1900" dirty="0">
                <a:solidFill>
                  <a:srgbClr val="002060"/>
                </a:solidFill>
                <a:latin typeface="Times New Roman" pitchFamily="18" charset="0"/>
                <a:cs typeface="Times New Roman" pitchFamily="18" charset="0"/>
              </a:rPr>
              <a:t>teşekkül eder. </a:t>
            </a:r>
          </a:p>
          <a:p>
            <a:pPr marL="0" indent="0" algn="just">
              <a:buNone/>
            </a:pPr>
            <a:r>
              <a:rPr lang="tr-TR" sz="1900" dirty="0">
                <a:solidFill>
                  <a:srgbClr val="002060"/>
                </a:solidFill>
                <a:latin typeface="Times New Roman" pitchFamily="18" charset="0"/>
                <a:cs typeface="Times New Roman" pitchFamily="18" charset="0"/>
              </a:rPr>
              <a:t>	Senato, her eğitim - öğretim yılı başında ve sonunda olmak üzere yılda en az iki defa toplanır.</a:t>
            </a:r>
          </a:p>
          <a:p>
            <a:pPr marL="0" indent="0" algn="just">
              <a:buNone/>
            </a:pPr>
            <a:r>
              <a:rPr lang="tr-TR" sz="1900" dirty="0">
                <a:solidFill>
                  <a:srgbClr val="002060"/>
                </a:solidFill>
                <a:latin typeface="Times New Roman" pitchFamily="18" charset="0"/>
                <a:cs typeface="Times New Roman" pitchFamily="18" charset="0"/>
              </a:rPr>
              <a:t>	Rektör gerekli gördüğü hallerde senatoyu toplantıya çağırır.</a:t>
            </a:r>
          </a:p>
          <a:p>
            <a:pPr marL="0" indent="0" algn="just">
              <a:buNone/>
            </a:pPr>
            <a:r>
              <a:rPr lang="tr-TR" sz="1900" dirty="0">
                <a:solidFill>
                  <a:srgbClr val="002060"/>
                </a:solidFill>
                <a:latin typeface="Times New Roman" pitchFamily="18" charset="0"/>
                <a:cs typeface="Times New Roman" pitchFamily="18" charset="0"/>
              </a:rPr>
              <a:t>	b. Görevleri: Senato, üniversitenin akademik organı olup aşağıdaki görevleri yapar:</a:t>
            </a:r>
          </a:p>
          <a:p>
            <a:pPr marL="0" indent="0" algn="just">
              <a:buNone/>
            </a:pPr>
            <a:r>
              <a:rPr lang="tr-TR" sz="1900" dirty="0">
                <a:solidFill>
                  <a:srgbClr val="002060"/>
                </a:solidFill>
                <a:latin typeface="Times New Roman" pitchFamily="18" charset="0"/>
                <a:cs typeface="Times New Roman" pitchFamily="18" charset="0"/>
              </a:rPr>
              <a:t>	(1) Üniversitenin eğitim - öğretim, bilimsel araştırma ve yayım faaliyetlerinin esasları hakkında karar almak,</a:t>
            </a:r>
          </a:p>
          <a:p>
            <a:pPr marL="0" indent="0" algn="just">
              <a:buNone/>
            </a:pPr>
            <a:r>
              <a:rPr lang="tr-TR" sz="1900" dirty="0">
                <a:solidFill>
                  <a:srgbClr val="002060"/>
                </a:solidFill>
                <a:latin typeface="Times New Roman" pitchFamily="18" charset="0"/>
                <a:cs typeface="Times New Roman" pitchFamily="18" charset="0"/>
              </a:rPr>
              <a:t>	(2) Üniversitenin bütününü ilgilendiren kanun ve yönetmelik taslaklarını hazırlamak veya görüş bildirmek,</a:t>
            </a:r>
          </a:p>
          <a:p>
            <a:pPr marL="0" indent="0" algn="just">
              <a:buNone/>
            </a:pPr>
            <a:r>
              <a:rPr lang="tr-TR" sz="1900" dirty="0">
                <a:solidFill>
                  <a:srgbClr val="002060"/>
                </a:solidFill>
                <a:latin typeface="Times New Roman" pitchFamily="18" charset="0"/>
                <a:cs typeface="Times New Roman" pitchFamily="18" charset="0"/>
              </a:rPr>
              <a:t>	(3) Rektörün onayından sonra Resmi Gazete'de yayınlanarak yürürlüğe girecek olan üniversite veya üniversitenin birimleri ile ilgili yönetmelikleri hazırlamak,</a:t>
            </a:r>
          </a:p>
          <a:p>
            <a:pPr marL="0" indent="0" algn="just">
              <a:buNone/>
            </a:pPr>
            <a:r>
              <a:rPr lang="tr-TR" sz="1900" dirty="0">
                <a:solidFill>
                  <a:srgbClr val="002060"/>
                </a:solidFill>
                <a:latin typeface="Times New Roman" pitchFamily="18" charset="0"/>
                <a:cs typeface="Times New Roman" pitchFamily="18" charset="0"/>
              </a:rPr>
              <a:t>	(4) Üniversitenin yıllık eğitim - öğretim programını ve takvimini inceleyerek karara bağlamak,</a:t>
            </a:r>
          </a:p>
        </p:txBody>
      </p:sp>
    </p:spTree>
    <p:extLst>
      <p:ext uri="{BB962C8B-B14F-4D97-AF65-F5344CB8AC3E}">
        <p14:creationId xmlns:p14="http://schemas.microsoft.com/office/powerpoint/2010/main" val="13538547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6192688"/>
          </a:xfrm>
        </p:spPr>
        <p:txBody>
          <a:bodyPr>
            <a:noAutofit/>
          </a:bodyPr>
          <a:lstStyle/>
          <a:p>
            <a:pPr marL="0" indent="0" algn="just">
              <a:buNone/>
            </a:pPr>
            <a:r>
              <a:rPr lang="tr-TR" sz="2000" dirty="0">
                <a:latin typeface="Times New Roman" pitchFamily="18" charset="0"/>
                <a:cs typeface="Times New Roman" pitchFamily="18" charset="0"/>
              </a:rPr>
              <a:t>	</a:t>
            </a:r>
            <a:r>
              <a:rPr lang="tr-TR" sz="1900" dirty="0">
                <a:solidFill>
                  <a:srgbClr val="002060"/>
                </a:solidFill>
                <a:latin typeface="Times New Roman" pitchFamily="18" charset="0"/>
                <a:cs typeface="Times New Roman" pitchFamily="18" charset="0"/>
              </a:rPr>
              <a:t>(5) Bir sınava bağlı olmayan fahri akademik ünvanlar vermek ve fakülte kurullarının bu konudaki önerilerini karara bağlamak, </a:t>
            </a:r>
          </a:p>
          <a:p>
            <a:pPr marL="0" indent="0" algn="just">
              <a:buNone/>
            </a:pPr>
            <a:r>
              <a:rPr lang="tr-TR" sz="1900" dirty="0">
                <a:solidFill>
                  <a:srgbClr val="002060"/>
                </a:solidFill>
                <a:latin typeface="Times New Roman" pitchFamily="18" charset="0"/>
                <a:cs typeface="Times New Roman" pitchFamily="18" charset="0"/>
              </a:rPr>
              <a:t>	(6) Fakülte kurulları ile rektörlüğe bağlı enstitü ve yüksekokul kurullarının kararlarına yapılacak itirazları inceleyerek karara bağlamak, </a:t>
            </a:r>
          </a:p>
          <a:p>
            <a:pPr marL="0" indent="0" algn="just">
              <a:buNone/>
            </a:pPr>
            <a:r>
              <a:rPr lang="tr-TR" sz="1900" dirty="0">
                <a:solidFill>
                  <a:srgbClr val="002060"/>
                </a:solidFill>
                <a:latin typeface="Times New Roman" pitchFamily="18" charset="0"/>
                <a:cs typeface="Times New Roman" pitchFamily="18" charset="0"/>
              </a:rPr>
              <a:t>	(7) Üniversite yönetim kuruluna üye seçmek, </a:t>
            </a:r>
          </a:p>
          <a:p>
            <a:pPr marL="0" indent="0" algn="just">
              <a:buNone/>
            </a:pPr>
            <a:r>
              <a:rPr lang="tr-TR" sz="1900" dirty="0">
                <a:solidFill>
                  <a:srgbClr val="002060"/>
                </a:solidFill>
                <a:latin typeface="Times New Roman" pitchFamily="18" charset="0"/>
                <a:cs typeface="Times New Roman" pitchFamily="18" charset="0"/>
              </a:rPr>
              <a:t>	(8) Bu kanunla kendisine verilen diğer görevleri yapmaktır.</a:t>
            </a:r>
          </a:p>
          <a:p>
            <a:pPr marL="0" indent="0" algn="just">
              <a:buNone/>
            </a:pPr>
            <a:r>
              <a:rPr lang="tr-TR" sz="1900" dirty="0">
                <a:solidFill>
                  <a:srgbClr val="FF0000"/>
                </a:solidFill>
                <a:latin typeface="Times New Roman" pitchFamily="18" charset="0"/>
                <a:cs typeface="Times New Roman" pitchFamily="18" charset="0"/>
              </a:rPr>
              <a:t>Üniversite Yönetim Kurulu:</a:t>
            </a:r>
          </a:p>
          <a:p>
            <a:pPr marL="0" indent="0" algn="just">
              <a:buNone/>
            </a:pPr>
            <a:r>
              <a:rPr lang="tr-TR" sz="1900" b="1" dirty="0">
                <a:solidFill>
                  <a:srgbClr val="002060"/>
                </a:solidFill>
                <a:latin typeface="Times New Roman" pitchFamily="18" charset="0"/>
                <a:cs typeface="Times New Roman" pitchFamily="18" charset="0"/>
              </a:rPr>
              <a:t>Madde 15 </a:t>
            </a:r>
            <a:r>
              <a:rPr lang="tr-TR" sz="1900" dirty="0">
                <a:solidFill>
                  <a:srgbClr val="002060"/>
                </a:solidFill>
                <a:latin typeface="Times New Roman" pitchFamily="18" charset="0"/>
                <a:cs typeface="Times New Roman" pitchFamily="18" charset="0"/>
              </a:rPr>
              <a:t>– a. Kuruluş ve işleyişi: Üniversite yönetim kurulu; rektörün </a:t>
            </a:r>
            <a:r>
              <a:rPr lang="tr-TR" sz="1900" dirty="0">
                <a:solidFill>
                  <a:srgbClr val="FF0000"/>
                </a:solidFill>
                <a:latin typeface="Times New Roman" pitchFamily="18" charset="0"/>
                <a:cs typeface="Times New Roman" pitchFamily="18" charset="0"/>
              </a:rPr>
              <a:t>başkanlığında dekanlardan</a:t>
            </a:r>
            <a:r>
              <a:rPr lang="tr-TR" sz="1900" dirty="0">
                <a:solidFill>
                  <a:srgbClr val="002060"/>
                </a:solidFill>
                <a:latin typeface="Times New Roman" pitchFamily="18" charset="0"/>
                <a:cs typeface="Times New Roman" pitchFamily="18" charset="0"/>
              </a:rPr>
              <a:t>, üniversiteye bağlı değişik öğretim birim ve alanlarını temsil edecek şekilde senatoca dört yıl için seçilecek </a:t>
            </a:r>
            <a:r>
              <a:rPr lang="tr-TR" sz="1900" dirty="0">
                <a:solidFill>
                  <a:srgbClr val="FF0000"/>
                </a:solidFill>
                <a:latin typeface="Times New Roman" pitchFamily="18" charset="0"/>
                <a:cs typeface="Times New Roman" pitchFamily="18" charset="0"/>
              </a:rPr>
              <a:t>üç profesörden </a:t>
            </a:r>
            <a:r>
              <a:rPr lang="tr-TR" sz="1900" dirty="0">
                <a:solidFill>
                  <a:srgbClr val="002060"/>
                </a:solidFill>
                <a:latin typeface="Times New Roman" pitchFamily="18" charset="0"/>
                <a:cs typeface="Times New Roman" pitchFamily="18" charset="0"/>
              </a:rPr>
              <a:t>oluşur. </a:t>
            </a:r>
          </a:p>
          <a:p>
            <a:pPr marL="0" indent="0" algn="just">
              <a:buNone/>
            </a:pPr>
            <a:r>
              <a:rPr lang="tr-TR" sz="1900" dirty="0">
                <a:solidFill>
                  <a:srgbClr val="002060"/>
                </a:solidFill>
                <a:latin typeface="Times New Roman" pitchFamily="18" charset="0"/>
                <a:cs typeface="Times New Roman" pitchFamily="18" charset="0"/>
              </a:rPr>
              <a:t>	Rektör gerektiğinde yönetim kurulunu toplantıya çağırır.</a:t>
            </a:r>
          </a:p>
          <a:p>
            <a:pPr marL="0" indent="0" algn="just">
              <a:buNone/>
            </a:pPr>
            <a:r>
              <a:rPr lang="tr-TR" sz="1900" dirty="0">
                <a:solidFill>
                  <a:srgbClr val="002060"/>
                </a:solidFill>
                <a:latin typeface="Times New Roman" pitchFamily="18" charset="0"/>
                <a:cs typeface="Times New Roman" pitchFamily="18" charset="0"/>
              </a:rPr>
              <a:t>	Rektör yardımcıları oy hakkı olmaksızın yönetim kurulu toplantılarına katılabilirler. </a:t>
            </a:r>
          </a:p>
          <a:p>
            <a:pPr marL="0" indent="0" algn="just">
              <a:buNone/>
            </a:pPr>
            <a:r>
              <a:rPr lang="tr-TR" sz="1900" dirty="0">
                <a:solidFill>
                  <a:srgbClr val="002060"/>
                </a:solidFill>
                <a:latin typeface="Times New Roman" pitchFamily="18" charset="0"/>
                <a:cs typeface="Times New Roman" pitchFamily="18" charset="0"/>
              </a:rPr>
              <a:t>	b. Görevleri: Üniversite yönetim kurulu idari faaliyetlerde rektöre yardımcı bir organ olup aşağıdaki görevleri yapar:</a:t>
            </a:r>
          </a:p>
          <a:p>
            <a:pPr marL="0" indent="0" algn="just">
              <a:buNone/>
            </a:pPr>
            <a:r>
              <a:rPr lang="tr-TR" sz="1900" dirty="0">
                <a:solidFill>
                  <a:srgbClr val="002060"/>
                </a:solidFill>
                <a:latin typeface="Times New Roman" pitchFamily="18" charset="0"/>
                <a:cs typeface="Times New Roman" pitchFamily="18" charset="0"/>
              </a:rPr>
              <a:t>	(1) Yükseköğretim üst kuruluşları ile senato kararlarının uygulanmasında, belirlenen plan ve programlar doğrultusunda rektöre yardım etmek, </a:t>
            </a:r>
          </a:p>
          <a:p>
            <a:pPr marL="0" indent="0">
              <a:buNone/>
            </a:pPr>
            <a:endParaRPr lang="tr-TR" sz="19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0172086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12776"/>
            <a:ext cx="10210800" cy="5616624"/>
          </a:xfrm>
        </p:spPr>
        <p:txBody>
          <a:bodyPr>
            <a:normAutofit/>
          </a:bodyPr>
          <a:lstStyle/>
          <a:p>
            <a:pPr marL="0" indent="0" algn="just">
              <a:buNone/>
            </a:pPr>
            <a:r>
              <a:rPr lang="tr-TR" sz="2400" dirty="0"/>
              <a:t>	</a:t>
            </a:r>
            <a:r>
              <a:rPr lang="tr-TR" sz="1900" dirty="0">
                <a:solidFill>
                  <a:srgbClr val="002060"/>
                </a:solidFill>
                <a:latin typeface="Times New Roman" pitchFamily="18" charset="0"/>
                <a:cs typeface="Times New Roman" pitchFamily="18" charset="0"/>
              </a:rPr>
              <a:t>(2) Faaliyet plan ve programlarının uygulanmasını sağlamak; üniversiteye bağlı birimlerin önerilerini dikkate alarak yatırım programını, bütçe tasarısı taslağını incelemek ve kendi önerileri ile birlikte rektörlüğe ,vakıf üniversitelerinde ise mütevelli heyetine sunmak,(1) </a:t>
            </a:r>
          </a:p>
          <a:p>
            <a:pPr marL="0" indent="0" algn="just">
              <a:buNone/>
            </a:pPr>
            <a:r>
              <a:rPr lang="tr-TR" sz="1900" dirty="0">
                <a:solidFill>
                  <a:srgbClr val="002060"/>
                </a:solidFill>
                <a:latin typeface="Times New Roman" pitchFamily="18" charset="0"/>
                <a:cs typeface="Times New Roman" pitchFamily="18" charset="0"/>
              </a:rPr>
              <a:t>	(3) Üniversite yönetimi ile ilgili rektörün getireceği konularda karar almak,</a:t>
            </a:r>
          </a:p>
          <a:p>
            <a:pPr marL="0" indent="0" algn="just">
              <a:buNone/>
            </a:pPr>
            <a:r>
              <a:rPr lang="tr-TR" sz="1900" dirty="0">
                <a:solidFill>
                  <a:srgbClr val="002060"/>
                </a:solidFill>
                <a:latin typeface="Times New Roman" pitchFamily="18" charset="0"/>
                <a:cs typeface="Times New Roman" pitchFamily="18" charset="0"/>
              </a:rPr>
              <a:t>	(4) Fakülte, enstitü ve yüksekokul yönetim kurullarının kararlarına yapılacak itirazları inceleyerek kesin karara bağlamak, </a:t>
            </a:r>
          </a:p>
          <a:p>
            <a:pPr marL="0" indent="0" algn="just">
              <a:buNone/>
            </a:pPr>
            <a:r>
              <a:rPr lang="tr-TR" sz="1900" dirty="0">
                <a:solidFill>
                  <a:srgbClr val="002060"/>
                </a:solidFill>
                <a:latin typeface="Times New Roman" pitchFamily="18" charset="0"/>
                <a:cs typeface="Times New Roman" pitchFamily="18" charset="0"/>
              </a:rPr>
              <a:t>	(5) Bu kanun ile verilen diğer görevleri yapmaktır. </a:t>
            </a:r>
          </a:p>
          <a:p>
            <a:pPr marL="0" indent="0" algn="just">
              <a:buNone/>
            </a:pPr>
            <a:r>
              <a:rPr lang="tr-TR" sz="1900" dirty="0">
                <a:solidFill>
                  <a:srgbClr val="FF0000"/>
                </a:solidFill>
                <a:latin typeface="Times New Roman" pitchFamily="18" charset="0"/>
                <a:cs typeface="Times New Roman" pitchFamily="18" charset="0"/>
              </a:rPr>
              <a:t>Fakülte Organları</a:t>
            </a:r>
          </a:p>
          <a:p>
            <a:pPr marL="0" indent="0" algn="just">
              <a:buNone/>
            </a:pPr>
            <a:r>
              <a:rPr lang="tr-TR" sz="1900" dirty="0">
                <a:solidFill>
                  <a:srgbClr val="FF0000"/>
                </a:solidFill>
                <a:latin typeface="Times New Roman" pitchFamily="18" charset="0"/>
                <a:cs typeface="Times New Roman" pitchFamily="18" charset="0"/>
              </a:rPr>
              <a:t>Dekan:</a:t>
            </a:r>
          </a:p>
          <a:p>
            <a:pPr marL="0" indent="0" algn="just">
              <a:buNone/>
            </a:pPr>
            <a:r>
              <a:rPr lang="tr-TR" sz="1900" b="1" dirty="0">
                <a:solidFill>
                  <a:srgbClr val="002060"/>
                </a:solidFill>
                <a:latin typeface="Times New Roman" pitchFamily="18" charset="0"/>
                <a:cs typeface="Times New Roman" pitchFamily="18" charset="0"/>
              </a:rPr>
              <a:t>Madde 16 – a</a:t>
            </a:r>
            <a:r>
              <a:rPr lang="tr-TR" sz="1900" dirty="0">
                <a:solidFill>
                  <a:srgbClr val="002060"/>
                </a:solidFill>
                <a:latin typeface="Times New Roman" pitchFamily="18" charset="0"/>
                <a:cs typeface="Times New Roman" pitchFamily="18" charset="0"/>
              </a:rPr>
              <a:t>.  Atanması: Fakültenin ve birimlerinin temsilcisi olan dekan, </a:t>
            </a:r>
            <a:r>
              <a:rPr lang="tr-TR" sz="1900" dirty="0">
                <a:solidFill>
                  <a:srgbClr val="FF0000"/>
                </a:solidFill>
                <a:latin typeface="Times New Roman" pitchFamily="18" charset="0"/>
                <a:cs typeface="Times New Roman" pitchFamily="18" charset="0"/>
              </a:rPr>
              <a:t>rektörün</a:t>
            </a:r>
            <a:r>
              <a:rPr lang="tr-TR" sz="1900" dirty="0">
                <a:solidFill>
                  <a:srgbClr val="002060"/>
                </a:solidFill>
                <a:latin typeface="Times New Roman" pitchFamily="18" charset="0"/>
                <a:cs typeface="Times New Roman" pitchFamily="18" charset="0"/>
              </a:rPr>
              <a:t> </a:t>
            </a:r>
            <a:r>
              <a:rPr lang="tr-TR" sz="1900" dirty="0">
                <a:solidFill>
                  <a:srgbClr val="FF0000"/>
                </a:solidFill>
                <a:latin typeface="Times New Roman" pitchFamily="18" charset="0"/>
                <a:cs typeface="Times New Roman" pitchFamily="18" charset="0"/>
              </a:rPr>
              <a:t>önereceği,</a:t>
            </a:r>
            <a:r>
              <a:rPr lang="tr-TR" sz="1900" dirty="0">
                <a:solidFill>
                  <a:srgbClr val="002060"/>
                </a:solidFill>
                <a:latin typeface="Times New Roman" pitchFamily="18" charset="0"/>
                <a:cs typeface="Times New Roman" pitchFamily="18" charset="0"/>
              </a:rPr>
              <a:t> üniversite içinden veya dışından </a:t>
            </a:r>
            <a:r>
              <a:rPr lang="tr-TR" sz="1900" dirty="0">
                <a:solidFill>
                  <a:srgbClr val="FF0000"/>
                </a:solidFill>
                <a:latin typeface="Times New Roman" pitchFamily="18" charset="0"/>
                <a:cs typeface="Times New Roman" pitchFamily="18" charset="0"/>
              </a:rPr>
              <a:t>üç profesör </a:t>
            </a:r>
            <a:r>
              <a:rPr lang="tr-TR" sz="1900" dirty="0">
                <a:solidFill>
                  <a:srgbClr val="002060"/>
                </a:solidFill>
                <a:latin typeface="Times New Roman" pitchFamily="18" charset="0"/>
                <a:cs typeface="Times New Roman" pitchFamily="18" charset="0"/>
              </a:rPr>
              <a:t>arasından Yükseköğretim Kurulunca </a:t>
            </a:r>
            <a:r>
              <a:rPr lang="tr-TR" sz="1900" dirty="0">
                <a:solidFill>
                  <a:srgbClr val="FF0000"/>
                </a:solidFill>
                <a:latin typeface="Times New Roman" pitchFamily="18" charset="0"/>
                <a:cs typeface="Times New Roman" pitchFamily="18" charset="0"/>
              </a:rPr>
              <a:t>üç yıl süre </a:t>
            </a:r>
            <a:r>
              <a:rPr lang="tr-TR" sz="1900" dirty="0">
                <a:solidFill>
                  <a:srgbClr val="002060"/>
                </a:solidFill>
                <a:latin typeface="Times New Roman" pitchFamily="18" charset="0"/>
                <a:cs typeface="Times New Roman" pitchFamily="18" charset="0"/>
              </a:rPr>
              <a:t>ile seçilir ve normal usul ile atanır. Süresi biten dekan yeniden atanabilir. </a:t>
            </a:r>
          </a:p>
          <a:p>
            <a:pPr marL="0" indent="0" algn="just">
              <a:buNone/>
            </a:pPr>
            <a:r>
              <a:rPr lang="tr-TR" sz="1900" dirty="0">
                <a:solidFill>
                  <a:srgbClr val="002060"/>
                </a:solidFill>
                <a:latin typeface="Times New Roman" pitchFamily="18" charset="0"/>
                <a:cs typeface="Times New Roman" pitchFamily="18" charset="0"/>
              </a:rPr>
              <a:t>	Dekan kendisine çalışmalarında yardımcı olmak üzere fakültenin aylıklı öğretim üyeleri arasından en çok iki kişiyi dekan yardımcısı olarak seçer. (Ek: 2/1/1990 - KHK - 398/2 md.; Değiştirilerek Kabul: 7/3/1990 - 3614/2 md.) Ancak merkezi açıköğretim yapmakla görevli üniversitelerde,gerekli hallerde açıköğretim yapmakla görevli fakültenin dekanı tarafından dört dekan yardımcısı seçilebilir.</a:t>
            </a:r>
          </a:p>
          <a:p>
            <a:pPr marL="0" indent="0">
              <a:buNone/>
            </a:pPr>
            <a:endParaRPr lang="tr-TR" sz="19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0787483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040001"/>
            <a:ext cx="10972800" cy="1143000"/>
          </a:xfrm>
        </p:spPr>
        <p:txBody>
          <a:bodyPr>
            <a:noAutofit/>
          </a:bodyPr>
          <a:lstStyle/>
          <a:p>
            <a:pPr algn="ctr">
              <a:buClr>
                <a:schemeClr val="accent3"/>
              </a:buClr>
              <a:buSzPct val="95000"/>
            </a:pPr>
            <a:r>
              <a:rPr lang="tr-TR" sz="2400" b="1" dirty="0">
                <a:solidFill>
                  <a:srgbClr val="C00000"/>
                </a:solidFill>
                <a:latin typeface="Times New Roman" pitchFamily="18" charset="0"/>
                <a:ea typeface="+mn-ea"/>
                <a:cs typeface="+mn-cs"/>
              </a:rPr>
              <a:t>1.BÖLÜM: KANUNUN AMACI, KAPSAMI VE TANIMLAR</a:t>
            </a:r>
          </a:p>
        </p:txBody>
      </p:sp>
      <p:sp>
        <p:nvSpPr>
          <p:cNvPr id="3" name="2 İçerik Yer Tutucusu"/>
          <p:cNvSpPr>
            <a:spLocks noGrp="1"/>
          </p:cNvSpPr>
          <p:nvPr>
            <p:ph idx="1"/>
          </p:nvPr>
        </p:nvSpPr>
        <p:spPr>
          <a:xfrm>
            <a:off x="1981200" y="2204864"/>
            <a:ext cx="10210800" cy="4517856"/>
          </a:xfrm>
        </p:spPr>
        <p:txBody>
          <a:bodyPr>
            <a:normAutofit fontScale="25000" lnSpcReduction="20000"/>
          </a:bodyPr>
          <a:lstStyle/>
          <a:p>
            <a:pPr marL="0" indent="0">
              <a:buNone/>
            </a:pPr>
            <a:r>
              <a:rPr lang="tr-TR" b="1" dirty="0" smtClean="0">
                <a:solidFill>
                  <a:srgbClr val="000066"/>
                </a:solidFill>
                <a:latin typeface="Times New Roman" pitchFamily="18" charset="0"/>
              </a:rPr>
              <a:t>   </a:t>
            </a:r>
            <a:r>
              <a:rPr lang="tr-TR" b="1" dirty="0">
                <a:solidFill>
                  <a:srgbClr val="000066"/>
                </a:solidFill>
                <a:latin typeface="Times New Roman" pitchFamily="18" charset="0"/>
              </a:rPr>
              <a:t/>
            </a:r>
            <a:br>
              <a:rPr lang="tr-TR" b="1" dirty="0">
                <a:solidFill>
                  <a:srgbClr val="000066"/>
                </a:solidFill>
                <a:latin typeface="Times New Roman" pitchFamily="18" charset="0"/>
              </a:rPr>
            </a:br>
            <a:r>
              <a:rPr lang="tr-TR" sz="9600" b="1" dirty="0">
                <a:solidFill>
                  <a:srgbClr val="FF0000"/>
                </a:solidFill>
                <a:latin typeface="Times New Roman" pitchFamily="18" charset="0"/>
                <a:cs typeface="Times New Roman" pitchFamily="18" charset="0"/>
              </a:rPr>
              <a:t>AMAÇ:</a:t>
            </a:r>
            <a:endParaRPr lang="tr-TR" sz="9600" dirty="0">
              <a:solidFill>
                <a:srgbClr val="FF0000"/>
              </a:solidFill>
              <a:latin typeface="Times New Roman" pitchFamily="18" charset="0"/>
              <a:cs typeface="Times New Roman" pitchFamily="18" charset="0"/>
            </a:endParaRPr>
          </a:p>
          <a:p>
            <a:pPr marL="0" indent="0" algn="just">
              <a:buNone/>
            </a:pPr>
            <a:r>
              <a:rPr lang="tr-TR" sz="9600" b="1" dirty="0">
                <a:solidFill>
                  <a:srgbClr val="002060"/>
                </a:solidFill>
                <a:latin typeface="Times New Roman" pitchFamily="18" charset="0"/>
                <a:cs typeface="Times New Roman" pitchFamily="18" charset="0"/>
              </a:rPr>
              <a:t>Madde 1</a:t>
            </a:r>
            <a:r>
              <a:rPr lang="tr-TR" sz="9600" dirty="0">
                <a:solidFill>
                  <a:srgbClr val="002060"/>
                </a:solidFill>
                <a:latin typeface="Times New Roman" pitchFamily="18" charset="0"/>
                <a:cs typeface="Times New Roman" pitchFamily="18" charset="0"/>
              </a:rPr>
              <a:t> – 2547 sayılı kanunun amacı; yükseköğretimle ilgili amaç ve ilkeleri belirlemek ve bütün yükseköğretim kurumlarının ve üst kuruluşlarının teşkilatlanma, işleyiş, görev, yetki ve sorumlulukları ile eğitim - öğretim, araştırma, yayım, öğretim elemanları, öğrenciler ve diğer personel ile ilgili esasları bir bütünlük içinde düzenlemektir.</a:t>
            </a:r>
          </a:p>
          <a:p>
            <a:pPr marL="0" indent="0">
              <a:buNone/>
            </a:pPr>
            <a:r>
              <a:rPr lang="tr-TR" sz="9600" b="1" dirty="0">
                <a:solidFill>
                  <a:srgbClr val="FF0000"/>
                </a:solidFill>
                <a:latin typeface="Times New Roman" pitchFamily="18" charset="0"/>
                <a:cs typeface="Times New Roman" pitchFamily="18" charset="0"/>
              </a:rPr>
              <a:t>KAPSAM:</a:t>
            </a:r>
            <a:endParaRPr lang="tr-TR" sz="9600" dirty="0">
              <a:solidFill>
                <a:srgbClr val="FF0000"/>
              </a:solidFill>
              <a:latin typeface="Times New Roman" pitchFamily="18" charset="0"/>
              <a:cs typeface="Times New Roman" pitchFamily="18" charset="0"/>
            </a:endParaRPr>
          </a:p>
          <a:p>
            <a:pPr marL="0" indent="0" algn="just">
              <a:buNone/>
            </a:pPr>
            <a:r>
              <a:rPr lang="tr-TR" sz="9600" b="1" dirty="0">
                <a:solidFill>
                  <a:srgbClr val="002060"/>
                </a:solidFill>
                <a:latin typeface="Times New Roman" pitchFamily="18" charset="0"/>
                <a:cs typeface="Times New Roman" pitchFamily="18" charset="0"/>
              </a:rPr>
              <a:t>Madde 2</a:t>
            </a:r>
            <a:r>
              <a:rPr lang="tr-TR" sz="9600" dirty="0">
                <a:solidFill>
                  <a:srgbClr val="002060"/>
                </a:solidFill>
                <a:latin typeface="Times New Roman" pitchFamily="18" charset="0"/>
                <a:cs typeface="Times New Roman" pitchFamily="18" charset="0"/>
              </a:rPr>
              <a:t> - Bu kanun; yükseköğretim üst kuruluşlarını, bütün yükseköğretim kurumlarını, bağlı birimlerini ve bunlarla ilgili faaliyet ve esasları kapsar.</a:t>
            </a:r>
          </a:p>
          <a:p>
            <a:pPr marL="0" indent="0" algn="just">
              <a:buNone/>
            </a:pPr>
            <a:r>
              <a:rPr lang="tr-TR" sz="9600" dirty="0">
                <a:solidFill>
                  <a:srgbClr val="002060"/>
                </a:solidFill>
                <a:latin typeface="Times New Roman" pitchFamily="18" charset="0"/>
                <a:cs typeface="Times New Roman" pitchFamily="18" charset="0"/>
              </a:rPr>
              <a:t>Milli Savunma Bakanlığı ve İçişleri Bakanlığına bağlı yükseköğretim kurumlarıyla ilgili özel kanun hükümleri saklıdır.</a:t>
            </a:r>
          </a:p>
        </p:txBody>
      </p:sp>
    </p:spTree>
    <p:extLst>
      <p:ext uri="{BB962C8B-B14F-4D97-AF65-F5344CB8AC3E}">
        <p14:creationId xmlns:p14="http://schemas.microsoft.com/office/powerpoint/2010/main" val="18367552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12776"/>
            <a:ext cx="10210800" cy="6120680"/>
          </a:xfrm>
        </p:spPr>
        <p:txBody>
          <a:bodyPr>
            <a:noAutofit/>
          </a:bodyPr>
          <a:lstStyle/>
          <a:p>
            <a:pPr marL="0" indent="0" algn="just">
              <a:buNone/>
            </a:pPr>
            <a:r>
              <a:rPr lang="tr-TR" sz="1800" dirty="0">
                <a:solidFill>
                  <a:srgbClr val="002060"/>
                </a:solidFill>
                <a:latin typeface="Times New Roman" pitchFamily="18" charset="0"/>
                <a:cs typeface="Times New Roman" pitchFamily="18" charset="0"/>
              </a:rPr>
              <a:t>	Dekan yardımcıları, dekanca en çok üç yıl için atanır.</a:t>
            </a:r>
          </a:p>
          <a:p>
            <a:pPr marL="0" indent="0" algn="just">
              <a:buNone/>
            </a:pPr>
            <a:r>
              <a:rPr lang="tr-TR" sz="1800" dirty="0">
                <a:solidFill>
                  <a:srgbClr val="002060"/>
                </a:solidFill>
                <a:latin typeface="Times New Roman" pitchFamily="18" charset="0"/>
                <a:cs typeface="Times New Roman" pitchFamily="18" charset="0"/>
              </a:rPr>
              <a:t>	Dekana, görevi başında olmadığı zaman yardımcılarından biri vekalet eder. Göreve vekalet altı aydan fazla sürerse yeni bir dekan atanır.</a:t>
            </a:r>
          </a:p>
          <a:p>
            <a:pPr marL="0" indent="0" algn="just">
              <a:buNone/>
            </a:pPr>
            <a:r>
              <a:rPr lang="tr-TR" sz="1800" dirty="0">
                <a:solidFill>
                  <a:srgbClr val="002060"/>
                </a:solidFill>
                <a:latin typeface="Times New Roman" pitchFamily="18" charset="0"/>
                <a:cs typeface="Times New Roman" pitchFamily="18" charset="0"/>
              </a:rPr>
              <a:t>	b. Görev, yetki ve sorumlulukları: </a:t>
            </a:r>
          </a:p>
          <a:p>
            <a:pPr marL="0" indent="0" algn="just">
              <a:buNone/>
            </a:pPr>
            <a:r>
              <a:rPr lang="tr-TR" sz="1800" dirty="0">
                <a:solidFill>
                  <a:srgbClr val="002060"/>
                </a:solidFill>
                <a:latin typeface="Times New Roman" pitchFamily="18" charset="0"/>
                <a:cs typeface="Times New Roman" pitchFamily="18" charset="0"/>
              </a:rPr>
              <a:t>	(1) Fakülte kurullarına başkanlık etmek, fakülte kurullarının kararlarını uygulamak ve fakülte birimleri arasında düzenli çalışmayı sağlamak, </a:t>
            </a:r>
          </a:p>
          <a:p>
            <a:pPr marL="0" indent="0" algn="just">
              <a:buNone/>
            </a:pPr>
            <a:r>
              <a:rPr lang="tr-TR" sz="1800" dirty="0">
                <a:solidFill>
                  <a:srgbClr val="002060"/>
                </a:solidFill>
                <a:latin typeface="Times New Roman" pitchFamily="18" charset="0"/>
                <a:cs typeface="Times New Roman" pitchFamily="18" charset="0"/>
              </a:rPr>
              <a:t>	(2) Her öğretim yılı sonunda ve istendiğinde fakültenin genel durumu ve işleyişi hakkında rektöre rapor vermek, </a:t>
            </a:r>
          </a:p>
          <a:p>
            <a:pPr marL="0" indent="0" algn="just">
              <a:buNone/>
            </a:pPr>
            <a:r>
              <a:rPr lang="tr-TR" sz="1800" dirty="0">
                <a:solidFill>
                  <a:srgbClr val="002060"/>
                </a:solidFill>
                <a:latin typeface="Times New Roman" pitchFamily="18" charset="0"/>
                <a:cs typeface="Times New Roman" pitchFamily="18" charset="0"/>
              </a:rPr>
              <a:t>	(3) Fakültenin ödenek ve kadro ihtiyaçlarını gerekçesi ile birlikte rektörlüğe bildirmek, fakülte bütçesi ile ilgili öneriyi fakülte yönetim kurulunun da görüşünü aldıktan sonra rektörlüğe sunmak,</a:t>
            </a:r>
          </a:p>
          <a:p>
            <a:pPr marL="0" indent="0" algn="just">
              <a:buNone/>
            </a:pPr>
            <a:r>
              <a:rPr lang="tr-TR" sz="1800" dirty="0">
                <a:solidFill>
                  <a:srgbClr val="002060"/>
                </a:solidFill>
                <a:latin typeface="Times New Roman" pitchFamily="18" charset="0"/>
                <a:cs typeface="Times New Roman" pitchFamily="18" charset="0"/>
              </a:rPr>
              <a:t>	(4) Fakültenin birimleri ve her düzeydeki personeli üzerinde genel gözetim ve denetim görevini yapmak, </a:t>
            </a:r>
          </a:p>
          <a:p>
            <a:pPr marL="0" indent="0" algn="just">
              <a:buNone/>
            </a:pPr>
            <a:r>
              <a:rPr lang="tr-TR" sz="1800" dirty="0">
                <a:solidFill>
                  <a:srgbClr val="002060"/>
                </a:solidFill>
                <a:latin typeface="Times New Roman" pitchFamily="18" charset="0"/>
                <a:cs typeface="Times New Roman" pitchFamily="18" charset="0"/>
              </a:rPr>
              <a:t>	(5) Bu kanun ile kendisine verilen diğer görevleri yapmaktır. </a:t>
            </a:r>
          </a:p>
          <a:p>
            <a:pPr marL="0" indent="0" algn="just">
              <a:buNone/>
            </a:pPr>
            <a:r>
              <a:rPr lang="tr-TR" sz="1800" dirty="0">
                <a:solidFill>
                  <a:srgbClr val="002060"/>
                </a:solidFill>
                <a:latin typeface="Times New Roman" pitchFamily="18" charset="0"/>
                <a:cs typeface="Times New Roman" pitchFamily="18" charset="0"/>
              </a:rPr>
              <a:t>	Fakültenin ve bağlı birimlerinin öğretim kapasitesinin rasyonel bir şekilde kullanılmasında ve geliştirilmesinde gerektiği zaman güvenlik önlemlerinin alınmasında, öğrencilere gerekli sosyal hizmetlerin sağlanmasında, eğitim - öğretim, bilimsel araştırma ve yayını faaliyetlerinin düzenli bir şekilde yürütülmesinde, bütün faaliyetlerin gözetim ve denetiminin yapılmasında, takip ve kontrol edilmesinde ve sonuçlarının alınmasında rektöre karşı birinci derecede sorumludur.</a:t>
            </a:r>
          </a:p>
        </p:txBody>
      </p:sp>
    </p:spTree>
    <p:extLst>
      <p:ext uri="{BB962C8B-B14F-4D97-AF65-F5344CB8AC3E}">
        <p14:creationId xmlns:p14="http://schemas.microsoft.com/office/powerpoint/2010/main" val="35231191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40160"/>
            <a:ext cx="10210800" cy="6309320"/>
          </a:xfrm>
        </p:spPr>
        <p:txBody>
          <a:bodyPr>
            <a:noAutofit/>
          </a:bodyPr>
          <a:lstStyle/>
          <a:p>
            <a:pPr marL="0" indent="0">
              <a:buNone/>
            </a:pPr>
            <a:r>
              <a:rPr lang="tr-TR" sz="1800" dirty="0">
                <a:solidFill>
                  <a:srgbClr val="FF0000"/>
                </a:solidFill>
                <a:latin typeface="Times New Roman" pitchFamily="18" charset="0"/>
                <a:cs typeface="Times New Roman" pitchFamily="18" charset="0"/>
              </a:rPr>
              <a:t>Fakülte Kurulu: </a:t>
            </a:r>
          </a:p>
          <a:p>
            <a:pPr marL="0" indent="0">
              <a:buNone/>
            </a:pPr>
            <a:r>
              <a:rPr lang="tr-TR" sz="1800" b="1" dirty="0">
                <a:solidFill>
                  <a:srgbClr val="002060"/>
                </a:solidFill>
                <a:latin typeface="Times New Roman" pitchFamily="18" charset="0"/>
                <a:cs typeface="Times New Roman" pitchFamily="18" charset="0"/>
              </a:rPr>
              <a:t>Madde 17 – </a:t>
            </a:r>
          </a:p>
          <a:p>
            <a:pPr marL="0" indent="0" algn="just">
              <a:buNone/>
            </a:pPr>
            <a:r>
              <a:rPr lang="tr-TR" sz="1800" dirty="0">
                <a:solidFill>
                  <a:srgbClr val="002060"/>
                </a:solidFill>
                <a:latin typeface="Times New Roman" pitchFamily="18" charset="0"/>
                <a:cs typeface="Times New Roman" pitchFamily="18" charset="0"/>
              </a:rPr>
              <a:t>	a. Kuruluş ve işleyişi: Fakülte kurulu, dekanın başkanlığında fakülteye bağlı bölümlerin başkanları ile varsa fakülteye bağlı enstitü ve yüksekokul müdürlerinden ve üç yıl için fakültedeki profesörlerin kendi aralarından seçecekleri üç, doçentlerin kendi aralarından seçecekleri iki, yardımcı doçentlerin kendi aralarından seçecekleri bir öğretim üyesinden oluşur. </a:t>
            </a:r>
          </a:p>
          <a:p>
            <a:pPr marL="0" indent="0" algn="just">
              <a:buNone/>
            </a:pPr>
            <a:r>
              <a:rPr lang="tr-TR" sz="1800" dirty="0">
                <a:solidFill>
                  <a:srgbClr val="002060"/>
                </a:solidFill>
                <a:latin typeface="Times New Roman" pitchFamily="18" charset="0"/>
                <a:cs typeface="Times New Roman" pitchFamily="18" charset="0"/>
              </a:rPr>
              <a:t>	Fakülte kurulu normal olarak her yarı yıl başında ve sonunda toplanır.</a:t>
            </a:r>
          </a:p>
          <a:p>
            <a:pPr marL="0" indent="0" algn="just">
              <a:buNone/>
            </a:pPr>
            <a:r>
              <a:rPr lang="tr-TR" sz="1800" dirty="0">
                <a:solidFill>
                  <a:srgbClr val="002060"/>
                </a:solidFill>
                <a:latin typeface="Times New Roman" pitchFamily="18" charset="0"/>
                <a:cs typeface="Times New Roman" pitchFamily="18" charset="0"/>
              </a:rPr>
              <a:t>	Dekan gerekli gördüğü hallerde fakülte kurulunu toplantıya çağırır. </a:t>
            </a:r>
          </a:p>
          <a:p>
            <a:pPr marL="0" indent="0" algn="just">
              <a:buNone/>
            </a:pPr>
            <a:r>
              <a:rPr lang="tr-TR" sz="1800" dirty="0">
                <a:solidFill>
                  <a:srgbClr val="002060"/>
                </a:solidFill>
                <a:latin typeface="Times New Roman" pitchFamily="18" charset="0"/>
                <a:cs typeface="Times New Roman" pitchFamily="18" charset="0"/>
              </a:rPr>
              <a:t>	b. Görevleri: Fakülte kurulu akademik bir organ olup aşağıdaki görevleri yapar:</a:t>
            </a:r>
          </a:p>
          <a:p>
            <a:pPr marL="0" indent="0" algn="just">
              <a:buNone/>
            </a:pPr>
            <a:r>
              <a:rPr lang="tr-TR" sz="1800" dirty="0">
                <a:solidFill>
                  <a:srgbClr val="002060"/>
                </a:solidFill>
                <a:latin typeface="Times New Roman" pitchFamily="18" charset="0"/>
                <a:cs typeface="Times New Roman" pitchFamily="18" charset="0"/>
              </a:rPr>
              <a:t>	(1) Fakültenin, eğitim - öğretim, bilimsel araştırma ve yayım faaliyetleri ve bu faaliyetlerle ilgili esasları, plan, program ve eğitim - öğretim takvimini kararlaştırmak, </a:t>
            </a:r>
          </a:p>
          <a:p>
            <a:pPr marL="0" indent="0" algn="just">
              <a:buNone/>
            </a:pPr>
            <a:r>
              <a:rPr lang="tr-TR" sz="1800" dirty="0">
                <a:solidFill>
                  <a:srgbClr val="002060"/>
                </a:solidFill>
                <a:latin typeface="Times New Roman" pitchFamily="18" charset="0"/>
                <a:cs typeface="Times New Roman" pitchFamily="18" charset="0"/>
              </a:rPr>
              <a:t>	(2) Fakülte yönetim kuruluna üye seçmek,</a:t>
            </a:r>
          </a:p>
          <a:p>
            <a:pPr marL="0" indent="0" algn="just">
              <a:buNone/>
            </a:pPr>
            <a:r>
              <a:rPr lang="tr-TR" sz="1800" dirty="0">
                <a:solidFill>
                  <a:srgbClr val="002060"/>
                </a:solidFill>
                <a:latin typeface="Times New Roman" pitchFamily="18" charset="0"/>
                <a:cs typeface="Times New Roman" pitchFamily="18" charset="0"/>
              </a:rPr>
              <a:t>	(3) Bu kanunla verilen diğer görevleri yapmaktır</a:t>
            </a:r>
            <a:r>
              <a:rPr lang="tr-TR" sz="2400" dirty="0"/>
              <a:t>. </a:t>
            </a:r>
          </a:p>
        </p:txBody>
      </p:sp>
    </p:spTree>
    <p:extLst>
      <p:ext uri="{BB962C8B-B14F-4D97-AF65-F5344CB8AC3E}">
        <p14:creationId xmlns:p14="http://schemas.microsoft.com/office/powerpoint/2010/main" val="37729945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5976664"/>
          </a:xfrm>
        </p:spPr>
        <p:txBody>
          <a:bodyPr>
            <a:noAutofit/>
          </a:bodyPr>
          <a:lstStyle/>
          <a:p>
            <a:pPr marL="0" indent="0">
              <a:buNone/>
            </a:pPr>
            <a:r>
              <a:rPr lang="tr-TR" sz="1800" dirty="0">
                <a:solidFill>
                  <a:srgbClr val="FF0000"/>
                </a:solidFill>
                <a:latin typeface="Times New Roman" pitchFamily="18" charset="0"/>
                <a:cs typeface="Times New Roman" pitchFamily="18" charset="0"/>
              </a:rPr>
              <a:t>Fakülte Yönetim Kurulu: </a:t>
            </a:r>
          </a:p>
          <a:p>
            <a:pPr marL="0" indent="0">
              <a:buNone/>
            </a:pPr>
            <a:r>
              <a:rPr lang="tr-TR" sz="1800" b="1" dirty="0">
                <a:solidFill>
                  <a:srgbClr val="002060"/>
                </a:solidFill>
                <a:latin typeface="Times New Roman" pitchFamily="18" charset="0"/>
                <a:cs typeface="Times New Roman" pitchFamily="18" charset="0"/>
              </a:rPr>
              <a:t>Madde 18 –</a:t>
            </a:r>
            <a:r>
              <a:rPr lang="tr-TR" sz="1800" dirty="0">
                <a:solidFill>
                  <a:srgbClr val="002060"/>
                </a:solidFill>
                <a:latin typeface="Times New Roman" pitchFamily="18" charset="0"/>
                <a:cs typeface="Times New Roman" pitchFamily="18" charset="0"/>
              </a:rPr>
              <a:t> </a:t>
            </a:r>
          </a:p>
          <a:p>
            <a:pPr marL="0" indent="0" algn="just">
              <a:buNone/>
            </a:pPr>
            <a:r>
              <a:rPr lang="tr-TR" sz="1800" dirty="0">
                <a:solidFill>
                  <a:srgbClr val="002060"/>
                </a:solidFill>
                <a:latin typeface="Times New Roman" pitchFamily="18" charset="0"/>
                <a:cs typeface="Times New Roman" pitchFamily="18" charset="0"/>
              </a:rPr>
              <a:t>	a. Kuruluş ve işleyişi: Fakülte yönetim kurulu, dekanın başkanlığında fakülte kurulunun üç yıl için seçeceği üç profesör, iki doçent ve bir yardımcı doçentten oluşur. </a:t>
            </a:r>
          </a:p>
          <a:p>
            <a:pPr marL="0" indent="0" algn="just">
              <a:buNone/>
            </a:pPr>
            <a:r>
              <a:rPr lang="tr-TR" sz="1800" dirty="0">
                <a:solidFill>
                  <a:srgbClr val="002060"/>
                </a:solidFill>
                <a:latin typeface="Times New Roman" pitchFamily="18" charset="0"/>
                <a:cs typeface="Times New Roman" pitchFamily="18" charset="0"/>
              </a:rPr>
              <a:t>	Fakülte yönetim kurulu dekanın çağırısı üzerine toplanır. </a:t>
            </a:r>
          </a:p>
          <a:p>
            <a:pPr marL="0" indent="0" algn="just">
              <a:buNone/>
            </a:pPr>
            <a:r>
              <a:rPr lang="tr-TR" sz="1800" dirty="0">
                <a:solidFill>
                  <a:srgbClr val="002060"/>
                </a:solidFill>
                <a:latin typeface="Times New Roman" pitchFamily="18" charset="0"/>
                <a:cs typeface="Times New Roman" pitchFamily="18" charset="0"/>
              </a:rPr>
              <a:t>	Yönetim kurulu gerekli gördüğü hallerde geçici çalışma grupları, eğitim - öğretim koordinatörlükleri kurabilir ve bunların görevlerini düzenler.</a:t>
            </a:r>
          </a:p>
          <a:p>
            <a:pPr marL="0" indent="0" algn="just">
              <a:buNone/>
            </a:pPr>
            <a:r>
              <a:rPr lang="tr-TR" sz="1800" dirty="0">
                <a:solidFill>
                  <a:srgbClr val="002060"/>
                </a:solidFill>
                <a:latin typeface="Times New Roman" pitchFamily="18" charset="0"/>
                <a:cs typeface="Times New Roman" pitchFamily="18" charset="0"/>
              </a:rPr>
              <a:t>	b. Görevleri: Fakülte yönetim kurulu, idari faaliyetlerde dekana yardımcı bir organ olup aşağıdaki görevleri yapar: </a:t>
            </a:r>
          </a:p>
          <a:p>
            <a:pPr marL="0" indent="0" algn="just">
              <a:buNone/>
            </a:pPr>
            <a:r>
              <a:rPr lang="tr-TR" sz="1800" dirty="0">
                <a:solidFill>
                  <a:srgbClr val="002060"/>
                </a:solidFill>
                <a:latin typeface="Times New Roman" pitchFamily="18" charset="0"/>
                <a:cs typeface="Times New Roman" pitchFamily="18" charset="0"/>
              </a:rPr>
              <a:t>	(1) Fakülte kurulunun kararları ile tespit ettiği esasların uygulanmasında dekana yardım etmek,</a:t>
            </a:r>
          </a:p>
          <a:p>
            <a:pPr marL="0" indent="0" algn="just">
              <a:buNone/>
            </a:pPr>
            <a:r>
              <a:rPr lang="tr-TR" sz="1800" dirty="0">
                <a:solidFill>
                  <a:srgbClr val="002060"/>
                </a:solidFill>
                <a:latin typeface="Times New Roman" pitchFamily="18" charset="0"/>
                <a:cs typeface="Times New Roman" pitchFamily="18" charset="0"/>
              </a:rPr>
              <a:t>	(2) Fakültenin eğitim - öğretim, plan ve programları ile takvimin uygulanmasını sağlamak,</a:t>
            </a:r>
          </a:p>
          <a:p>
            <a:pPr marL="0" indent="0" algn="just">
              <a:buNone/>
            </a:pPr>
            <a:r>
              <a:rPr lang="tr-TR" sz="1800" dirty="0">
                <a:solidFill>
                  <a:srgbClr val="002060"/>
                </a:solidFill>
                <a:latin typeface="Times New Roman" pitchFamily="18" charset="0"/>
                <a:cs typeface="Times New Roman" pitchFamily="18" charset="0"/>
              </a:rPr>
              <a:t>	(3) Fakültenin yatırım, program ve bütçe tasarısını hazırlamak, </a:t>
            </a:r>
          </a:p>
          <a:p>
            <a:pPr marL="0" indent="0" algn="just">
              <a:buNone/>
            </a:pPr>
            <a:r>
              <a:rPr lang="tr-TR" sz="1800" dirty="0">
                <a:solidFill>
                  <a:srgbClr val="002060"/>
                </a:solidFill>
                <a:latin typeface="Times New Roman" pitchFamily="18" charset="0"/>
                <a:cs typeface="Times New Roman" pitchFamily="18" charset="0"/>
              </a:rPr>
              <a:t>	(4) Dekanın fakülte yönetimi ile ilgili getireceği bütün işlerde karar almak,</a:t>
            </a:r>
          </a:p>
          <a:p>
            <a:pPr marL="0" indent="0" algn="just">
              <a:buNone/>
            </a:pPr>
            <a:r>
              <a:rPr lang="tr-TR" sz="1800" dirty="0">
                <a:solidFill>
                  <a:srgbClr val="002060"/>
                </a:solidFill>
                <a:latin typeface="Times New Roman" pitchFamily="18" charset="0"/>
                <a:cs typeface="Times New Roman" pitchFamily="18" charset="0"/>
              </a:rPr>
              <a:t>	(5) Öğrencilerin kabulü, ders intibakları ve çıkarılmaları ile eğitim - öğretim ve sınavlara ait işlemleri hakkında karar vermek, </a:t>
            </a:r>
          </a:p>
          <a:p>
            <a:pPr marL="0" indent="0" algn="just">
              <a:buNone/>
            </a:pPr>
            <a:r>
              <a:rPr lang="tr-TR" sz="1800" dirty="0">
                <a:solidFill>
                  <a:srgbClr val="002060"/>
                </a:solidFill>
                <a:latin typeface="Times New Roman" pitchFamily="18" charset="0"/>
                <a:cs typeface="Times New Roman" pitchFamily="18" charset="0"/>
              </a:rPr>
              <a:t>	(6) Bu kanunla verilen diğer görevleri yapmaktır. </a:t>
            </a:r>
          </a:p>
        </p:txBody>
      </p:sp>
    </p:spTree>
    <p:extLst>
      <p:ext uri="{BB962C8B-B14F-4D97-AF65-F5344CB8AC3E}">
        <p14:creationId xmlns:p14="http://schemas.microsoft.com/office/powerpoint/2010/main" val="38504959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556792"/>
            <a:ext cx="12192000" cy="6192688"/>
          </a:xfrm>
        </p:spPr>
        <p:txBody>
          <a:bodyPr>
            <a:normAutofit/>
          </a:bodyPr>
          <a:lstStyle/>
          <a:p>
            <a:pPr marL="0" indent="0">
              <a:buNone/>
            </a:pPr>
            <a:r>
              <a:rPr lang="tr-TR" sz="1900" dirty="0">
                <a:solidFill>
                  <a:srgbClr val="FF0000"/>
                </a:solidFill>
                <a:latin typeface="Times New Roman" pitchFamily="18" charset="0"/>
                <a:cs typeface="Times New Roman" pitchFamily="18" charset="0"/>
              </a:rPr>
              <a:t>Enstitüler</a:t>
            </a:r>
          </a:p>
          <a:p>
            <a:pPr marL="0" indent="0">
              <a:buNone/>
            </a:pPr>
            <a:r>
              <a:rPr lang="tr-TR" sz="1900" dirty="0">
                <a:solidFill>
                  <a:srgbClr val="FF0000"/>
                </a:solidFill>
                <a:latin typeface="Times New Roman" pitchFamily="18" charset="0"/>
                <a:cs typeface="Times New Roman" pitchFamily="18" charset="0"/>
              </a:rPr>
              <a:t>Organlar: </a:t>
            </a:r>
          </a:p>
          <a:p>
            <a:pPr marL="0" indent="0">
              <a:buNone/>
            </a:pPr>
            <a:r>
              <a:rPr lang="tr-TR" sz="1900" b="1" dirty="0">
                <a:solidFill>
                  <a:srgbClr val="002060"/>
                </a:solidFill>
                <a:latin typeface="Times New Roman" pitchFamily="18" charset="0"/>
                <a:cs typeface="Times New Roman" pitchFamily="18" charset="0"/>
              </a:rPr>
              <a:t>Madde 19 –</a:t>
            </a:r>
            <a:r>
              <a:rPr lang="tr-TR" sz="1900" dirty="0">
                <a:solidFill>
                  <a:srgbClr val="002060"/>
                </a:solidFill>
                <a:latin typeface="Times New Roman" pitchFamily="18" charset="0"/>
                <a:cs typeface="Times New Roman" pitchFamily="18" charset="0"/>
              </a:rPr>
              <a:t> </a:t>
            </a:r>
          </a:p>
          <a:p>
            <a:pPr marL="0" indent="0" algn="just">
              <a:buNone/>
            </a:pPr>
            <a:r>
              <a:rPr lang="tr-TR" sz="1900" dirty="0">
                <a:solidFill>
                  <a:srgbClr val="002060"/>
                </a:solidFill>
                <a:latin typeface="Times New Roman" pitchFamily="18" charset="0"/>
                <a:cs typeface="Times New Roman" pitchFamily="18" charset="0"/>
              </a:rPr>
              <a:t>	a. Enstitünün organları, enstitü müdürü, enstitü kurulu ve enstitü yönetim kuruludur.</a:t>
            </a:r>
          </a:p>
          <a:p>
            <a:pPr marL="0" indent="0" algn="just">
              <a:buNone/>
            </a:pPr>
            <a:r>
              <a:rPr lang="tr-TR" sz="1900" dirty="0">
                <a:solidFill>
                  <a:srgbClr val="002060"/>
                </a:solidFill>
                <a:latin typeface="Times New Roman" pitchFamily="18" charset="0"/>
                <a:cs typeface="Times New Roman" pitchFamily="18" charset="0"/>
              </a:rPr>
              <a:t>	b. Enstitü müdürü, üç yıl için ilgili fakülte dekanının önerisi üzerine rektör tarafından atanır. Rektörlüğe bağlı enstitülerde bu atama doğrudan rektör tarafından yapılır. Süresi biten müdür tekrar atanabilir. </a:t>
            </a:r>
          </a:p>
          <a:p>
            <a:pPr marL="0" indent="0" algn="just">
              <a:buNone/>
            </a:pPr>
            <a:r>
              <a:rPr lang="tr-TR" sz="1900" dirty="0">
                <a:solidFill>
                  <a:srgbClr val="002060"/>
                </a:solidFill>
                <a:latin typeface="Times New Roman" pitchFamily="18" charset="0"/>
                <a:cs typeface="Times New Roman" pitchFamily="18" charset="0"/>
              </a:rPr>
              <a:t>	Müdürün, enstitüde görevli aylıklı öğretim elemanları arasından üç yıl için atayacağı en çok iki yardımcısı bulunur.</a:t>
            </a:r>
          </a:p>
          <a:p>
            <a:pPr marL="0" indent="0" algn="just">
              <a:buNone/>
            </a:pPr>
            <a:r>
              <a:rPr lang="tr-TR" sz="1900" dirty="0">
                <a:solidFill>
                  <a:srgbClr val="002060"/>
                </a:solidFill>
                <a:latin typeface="Times New Roman" pitchFamily="18" charset="0"/>
                <a:cs typeface="Times New Roman" pitchFamily="18" charset="0"/>
              </a:rPr>
              <a:t>	Müdüre vekalet etme veya müdürlüğün boşalması hallerinde yapılacak işlem, dekanlarda olduğu gibidir.</a:t>
            </a:r>
          </a:p>
          <a:p>
            <a:pPr marL="0" indent="0" algn="just">
              <a:buNone/>
            </a:pPr>
            <a:r>
              <a:rPr lang="tr-TR" sz="1900" dirty="0">
                <a:solidFill>
                  <a:srgbClr val="002060"/>
                </a:solidFill>
                <a:latin typeface="Times New Roman" pitchFamily="18" charset="0"/>
                <a:cs typeface="Times New Roman" pitchFamily="18" charset="0"/>
              </a:rPr>
              <a:t>	Enstitü müdürü, bu kanun ile dekanlara verilmiş olan görevleri enstitü bakımından yerine getirir.</a:t>
            </a:r>
          </a:p>
          <a:p>
            <a:pPr marL="0" indent="0" algn="just">
              <a:buNone/>
            </a:pPr>
            <a:r>
              <a:rPr lang="tr-TR" sz="1900" dirty="0">
                <a:solidFill>
                  <a:srgbClr val="002060"/>
                </a:solidFill>
                <a:latin typeface="Times New Roman" pitchFamily="18" charset="0"/>
                <a:cs typeface="Times New Roman" pitchFamily="18" charset="0"/>
              </a:rPr>
              <a:t>	c. Enstitü kurulu, müdürün başkanlığında, müdür yardımcıları ve enstitüyü oluşturan ana bilim dalı başkanlarından oluşur. </a:t>
            </a:r>
          </a:p>
          <a:p>
            <a:pPr marL="0" indent="0">
              <a:buNone/>
            </a:pPr>
            <a:r>
              <a:rPr lang="tr-TR" sz="1900" dirty="0">
                <a:solidFill>
                  <a:srgbClr val="002060"/>
                </a:solidFill>
                <a:latin typeface="Times New Roman" pitchFamily="18" charset="0"/>
                <a:cs typeface="Times New Roman" pitchFamily="18" charset="0"/>
              </a:rPr>
              <a:t>	d. Enstitü yönetim kurulu, müdürün başkanlığında, müdür yardımcıları, müdürce gösterilecek altı aday arasından enstitü kurulu tarafından üç yıl için seçilecek üç öğretim üyesinden oluşur.</a:t>
            </a:r>
          </a:p>
          <a:p>
            <a:pPr marL="0" indent="0">
              <a:buNone/>
            </a:pPr>
            <a:r>
              <a:rPr lang="tr-TR" sz="1900" dirty="0">
                <a:solidFill>
                  <a:srgbClr val="002060"/>
                </a:solidFill>
                <a:latin typeface="Times New Roman" pitchFamily="18" charset="0"/>
                <a:cs typeface="Times New Roman" pitchFamily="18" charset="0"/>
              </a:rPr>
              <a:t>	e. Enstitü kurulu ve enstitü yönetim kurulu, bu kanunla fakülte kurulu ve fakülte yönetim kuruluna verilmiş görevleri enstitü bakımından yerine getirirler.</a:t>
            </a:r>
          </a:p>
          <a:p>
            <a:pPr marL="0" indent="0" algn="just">
              <a:buNone/>
            </a:pPr>
            <a:endParaRPr lang="tr-TR" dirty="0"/>
          </a:p>
        </p:txBody>
      </p:sp>
    </p:spTree>
    <p:extLst>
      <p:ext uri="{BB962C8B-B14F-4D97-AF65-F5344CB8AC3E}">
        <p14:creationId xmlns:p14="http://schemas.microsoft.com/office/powerpoint/2010/main" val="34698682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872208"/>
            <a:ext cx="12192000" cy="6669360"/>
          </a:xfrm>
        </p:spPr>
        <p:txBody>
          <a:bodyPr>
            <a:noAutofit/>
          </a:bodyPr>
          <a:lstStyle/>
          <a:p>
            <a:pPr marL="0" indent="0">
              <a:buNone/>
            </a:pPr>
            <a:r>
              <a:rPr lang="tr-TR" sz="1900" dirty="0">
                <a:solidFill>
                  <a:srgbClr val="FF0000"/>
                </a:solidFill>
                <a:latin typeface="Times New Roman" pitchFamily="18" charset="0"/>
                <a:cs typeface="Times New Roman" pitchFamily="18" charset="0"/>
              </a:rPr>
              <a:t>Yüksekokullar</a:t>
            </a:r>
          </a:p>
          <a:p>
            <a:pPr marL="0" indent="0">
              <a:buNone/>
            </a:pPr>
            <a:r>
              <a:rPr lang="tr-TR" sz="1900" dirty="0">
                <a:solidFill>
                  <a:srgbClr val="FF0000"/>
                </a:solidFill>
                <a:latin typeface="Times New Roman" pitchFamily="18" charset="0"/>
                <a:cs typeface="Times New Roman" pitchFamily="18" charset="0"/>
              </a:rPr>
              <a:t>Organlar: </a:t>
            </a:r>
          </a:p>
          <a:p>
            <a:pPr marL="0" indent="0">
              <a:buNone/>
            </a:pPr>
            <a:r>
              <a:rPr lang="tr-TR" sz="1900" b="1" dirty="0">
                <a:solidFill>
                  <a:srgbClr val="002060"/>
                </a:solidFill>
                <a:latin typeface="Times New Roman" pitchFamily="18" charset="0"/>
                <a:cs typeface="Times New Roman" pitchFamily="18" charset="0"/>
              </a:rPr>
              <a:t>Madde 20 – </a:t>
            </a:r>
          </a:p>
          <a:p>
            <a:pPr marL="0" indent="0" algn="just">
              <a:buNone/>
            </a:pPr>
            <a:r>
              <a:rPr lang="tr-TR" sz="1900" dirty="0">
                <a:solidFill>
                  <a:srgbClr val="002060"/>
                </a:solidFill>
                <a:latin typeface="Times New Roman" pitchFamily="18" charset="0"/>
                <a:cs typeface="Times New Roman" pitchFamily="18" charset="0"/>
              </a:rPr>
              <a:t>	a. Yüksekokulların organları, yüksekokul müdürü, yüksekokul kurulu ve yüksekokul yönetim kuruludur.</a:t>
            </a:r>
          </a:p>
          <a:p>
            <a:pPr marL="0" indent="0" algn="just">
              <a:buNone/>
            </a:pPr>
            <a:r>
              <a:rPr lang="tr-TR" sz="1900" dirty="0">
                <a:solidFill>
                  <a:srgbClr val="002060"/>
                </a:solidFill>
                <a:latin typeface="Times New Roman" pitchFamily="18" charset="0"/>
                <a:cs typeface="Times New Roman" pitchFamily="18" charset="0"/>
              </a:rPr>
              <a:t>	b. Yüksekokul müdürü, üç yıl için ilgili fakülte dekanının önerisi üzerine rektör tarafından atanır. Rektörlüğe bağlı yüksekokullarda bu atama doğrudan rektör tarafından yapılır. Süresi biten müdür tekrar atanabilir.</a:t>
            </a:r>
          </a:p>
          <a:p>
            <a:pPr marL="0" indent="0" algn="just">
              <a:buNone/>
            </a:pPr>
            <a:r>
              <a:rPr lang="tr-TR" sz="1900" dirty="0">
                <a:solidFill>
                  <a:srgbClr val="002060"/>
                </a:solidFill>
                <a:latin typeface="Times New Roman" pitchFamily="18" charset="0"/>
                <a:cs typeface="Times New Roman" pitchFamily="18" charset="0"/>
              </a:rPr>
              <a:t>	Müdürün okulda görevli aylıklı öğretim elemanları arasından üç yıl için atayacağı en çok iki yardımcısı bulunur.</a:t>
            </a:r>
          </a:p>
          <a:p>
            <a:pPr marL="0" indent="0" algn="just">
              <a:buNone/>
            </a:pPr>
            <a:r>
              <a:rPr lang="tr-TR" sz="1900" dirty="0">
                <a:solidFill>
                  <a:srgbClr val="002060"/>
                </a:solidFill>
                <a:latin typeface="Times New Roman" pitchFamily="18" charset="0"/>
                <a:cs typeface="Times New Roman" pitchFamily="18" charset="0"/>
              </a:rPr>
              <a:t>	Müdüre vekalet etme veya müdürlüğün boşalması hallerinde yapılacak işlem, dekanlarda olduğu gibidir.</a:t>
            </a:r>
          </a:p>
          <a:p>
            <a:pPr marL="0" indent="0" algn="just">
              <a:buNone/>
            </a:pPr>
            <a:r>
              <a:rPr lang="tr-TR" sz="1900" dirty="0">
                <a:solidFill>
                  <a:srgbClr val="002060"/>
                </a:solidFill>
                <a:latin typeface="Times New Roman" pitchFamily="18" charset="0"/>
                <a:cs typeface="Times New Roman" pitchFamily="18" charset="0"/>
              </a:rPr>
              <a:t>	Yüksekokul müdürü, bu kanun ile dekanlara verilmiş olan görevleri yüksekokul bakımından yerine getirir.</a:t>
            </a:r>
          </a:p>
          <a:p>
            <a:pPr marL="0" indent="0" algn="just">
              <a:buNone/>
            </a:pPr>
            <a:r>
              <a:rPr lang="tr-TR" sz="1900" dirty="0">
                <a:solidFill>
                  <a:srgbClr val="002060"/>
                </a:solidFill>
                <a:latin typeface="Times New Roman" pitchFamily="18" charset="0"/>
                <a:cs typeface="Times New Roman" pitchFamily="18" charset="0"/>
              </a:rPr>
              <a:t>	c. Yüksek okul kurulu, müdürün başkanlığında, müdür yardımcıları ve okulu oluşturan bölüm veya ana bilim dalı başkanlarından oluşur.</a:t>
            </a:r>
          </a:p>
          <a:p>
            <a:pPr marL="0" indent="0" algn="just">
              <a:buNone/>
            </a:pPr>
            <a:r>
              <a:rPr lang="tr-TR" sz="1900" dirty="0">
                <a:solidFill>
                  <a:srgbClr val="002060"/>
                </a:solidFill>
                <a:latin typeface="Times New Roman" pitchFamily="18" charset="0"/>
                <a:cs typeface="Times New Roman" pitchFamily="18" charset="0"/>
              </a:rPr>
              <a:t>	d. Yüksekokul yönetim kurulu; müdürün başkanlığında, müdür yardımcıları ile müdürce gösterilecek altı aday arasından yüksekokul kurulu tarafından üç yıl için seçilecek üç öğretim üyesinden oluşur. </a:t>
            </a:r>
          </a:p>
          <a:p>
            <a:pPr marL="0" indent="0" algn="just">
              <a:buNone/>
            </a:pPr>
            <a:r>
              <a:rPr lang="tr-TR" sz="1900" dirty="0">
                <a:solidFill>
                  <a:srgbClr val="002060"/>
                </a:solidFill>
                <a:latin typeface="Times New Roman" pitchFamily="18" charset="0"/>
                <a:cs typeface="Times New Roman" pitchFamily="18" charset="0"/>
              </a:rPr>
              <a:t>	</a:t>
            </a:r>
            <a:r>
              <a:rPr lang="tr-TR" sz="1800" dirty="0">
                <a:solidFill>
                  <a:srgbClr val="002060"/>
                </a:solidFill>
                <a:latin typeface="Times New Roman" pitchFamily="18" charset="0"/>
                <a:cs typeface="Times New Roman" pitchFamily="18" charset="0"/>
              </a:rPr>
              <a:t>e. Yüksekokul kurulu ve yüksekokul yönetim kurulu, bu kanunla fakülte kurulu ve fakülte yönetim kuruluna verilmiş görevleri yüksekokul bakımından yerine getirirler. </a:t>
            </a:r>
            <a:endParaRPr lang="tr-TR" sz="1600" dirty="0">
              <a:solidFill>
                <a:srgbClr val="002060"/>
              </a:solidFill>
              <a:latin typeface="Times New Roman" pitchFamily="18" charset="0"/>
              <a:cs typeface="Times New Roman" pitchFamily="18" charset="0"/>
            </a:endParaRPr>
          </a:p>
          <a:p>
            <a:pPr marL="0" indent="0">
              <a:buNone/>
            </a:pPr>
            <a:endParaRPr lang="tr-TR" sz="19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09548286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5616624"/>
          </a:xfrm>
        </p:spPr>
        <p:txBody>
          <a:bodyPr>
            <a:noAutofit/>
          </a:bodyPr>
          <a:lstStyle/>
          <a:p>
            <a:pPr marL="0" indent="0">
              <a:buNone/>
            </a:pPr>
            <a:r>
              <a:rPr lang="tr-TR" sz="1900" dirty="0">
                <a:solidFill>
                  <a:srgbClr val="FF0000"/>
                </a:solidFill>
                <a:latin typeface="Times New Roman" pitchFamily="18" charset="0"/>
                <a:cs typeface="Times New Roman" pitchFamily="18" charset="0"/>
              </a:rPr>
              <a:t>Bölüm:</a:t>
            </a:r>
          </a:p>
          <a:p>
            <a:pPr marL="0" indent="0" algn="just">
              <a:buNone/>
            </a:pPr>
            <a:r>
              <a:rPr lang="tr-TR" sz="1900" b="1" dirty="0">
                <a:solidFill>
                  <a:srgbClr val="002060"/>
                </a:solidFill>
                <a:latin typeface="Times New Roman" pitchFamily="18" charset="0"/>
                <a:cs typeface="Times New Roman" pitchFamily="18" charset="0"/>
              </a:rPr>
              <a:t>Madde 21 –</a:t>
            </a:r>
            <a:r>
              <a:rPr lang="tr-TR" sz="1900" dirty="0">
                <a:solidFill>
                  <a:srgbClr val="002060"/>
                </a:solidFill>
                <a:latin typeface="Times New Roman" pitchFamily="18" charset="0"/>
                <a:cs typeface="Times New Roman" pitchFamily="18" charset="0"/>
              </a:rPr>
              <a:t> Bir fakülte ya da yüksekokulda, aynı veya benzer nitelikte eğitim - öğretim yapan birden fazla bölüm bulunamaz. </a:t>
            </a:r>
          </a:p>
          <a:p>
            <a:pPr marL="0" indent="0" algn="just">
              <a:buNone/>
            </a:pPr>
            <a:r>
              <a:rPr lang="tr-TR" sz="1900" dirty="0">
                <a:solidFill>
                  <a:srgbClr val="002060"/>
                </a:solidFill>
                <a:latin typeface="Times New Roman" pitchFamily="18" charset="0"/>
                <a:cs typeface="Times New Roman" pitchFamily="18" charset="0"/>
              </a:rPr>
              <a:t>	Bölüm, bölüm başkanı tarafından yönetilir.</a:t>
            </a:r>
          </a:p>
          <a:p>
            <a:pPr marL="0" indent="0" algn="just">
              <a:buNone/>
            </a:pPr>
            <a:r>
              <a:rPr lang="tr-TR" sz="1900" dirty="0">
                <a:solidFill>
                  <a:srgbClr val="002060"/>
                </a:solidFill>
                <a:latin typeface="Times New Roman" pitchFamily="18" charset="0"/>
                <a:cs typeface="Times New Roman" pitchFamily="18" charset="0"/>
              </a:rPr>
              <a:t>	Bölüm başkanı; bölümün aylıklı profesörleri, bulunmadığı takdirde doçentleri, doçent de bulunmadığı takdirde yardımcı doçentler arasından fakültelerde dekanca, fakülteye bağlı yüksekokullarda müdürün önerisi üzerine dekanca, rektörlüğe bağlı yüksekokullarda müdürün önerisi üzerine rektörce üç yıl için atanır. Süresi biten başkan tekrar atanabilir. </a:t>
            </a:r>
          </a:p>
          <a:p>
            <a:pPr marL="0" indent="0" algn="just">
              <a:buNone/>
            </a:pPr>
            <a:r>
              <a:rPr lang="tr-TR" sz="1900" dirty="0">
                <a:solidFill>
                  <a:srgbClr val="002060"/>
                </a:solidFill>
                <a:latin typeface="Times New Roman" pitchFamily="18" charset="0"/>
                <a:cs typeface="Times New Roman" pitchFamily="18" charset="0"/>
              </a:rPr>
              <a:t>	Bölüm başkanı, görevi başında bulunamayacağı süreler için öğretim üyelerinden birini vekil olarak bırakır.</a:t>
            </a:r>
          </a:p>
          <a:p>
            <a:pPr marL="0" indent="0" algn="just">
              <a:buNone/>
            </a:pPr>
            <a:r>
              <a:rPr lang="tr-TR" sz="1900" dirty="0">
                <a:solidFill>
                  <a:srgbClr val="002060"/>
                </a:solidFill>
                <a:latin typeface="Times New Roman" pitchFamily="18" charset="0"/>
                <a:cs typeface="Times New Roman" pitchFamily="18" charset="0"/>
              </a:rPr>
              <a:t>	Herhangi bir nedenle altı aydan fazla ayrılmalarda, kalan süreyi tamamlamak üzere aynı yöntemle yeni bir bölüm başkanı atanır.</a:t>
            </a:r>
          </a:p>
          <a:p>
            <a:pPr marL="0" indent="0" algn="just">
              <a:buNone/>
            </a:pPr>
            <a:r>
              <a:rPr lang="tr-TR" sz="1900" dirty="0">
                <a:solidFill>
                  <a:srgbClr val="002060"/>
                </a:solidFill>
                <a:latin typeface="Times New Roman" pitchFamily="18" charset="0"/>
                <a:cs typeface="Times New Roman" pitchFamily="18" charset="0"/>
              </a:rPr>
              <a:t>	Bölüm başkanı, bölümün her düzeyde eğitim - öğretim ve araştırmalarından ve bölüme ait her türlü faaliyetin düzenli ve verimli bir şekilde yürütülmesinden sorumludur.</a:t>
            </a:r>
          </a:p>
          <a:p>
            <a:pPr marL="0" indent="0" algn="just">
              <a:buNone/>
            </a:pPr>
            <a:r>
              <a:rPr lang="tr-TR" sz="1900" dirty="0">
                <a:solidFill>
                  <a:srgbClr val="002060"/>
                </a:solidFill>
                <a:latin typeface="Times New Roman" pitchFamily="18" charset="0"/>
                <a:cs typeface="Times New Roman" pitchFamily="18" charset="0"/>
              </a:rPr>
              <a:t/>
            </a:r>
            <a:br>
              <a:rPr lang="tr-TR" sz="1900" dirty="0">
                <a:solidFill>
                  <a:srgbClr val="002060"/>
                </a:solidFill>
                <a:latin typeface="Times New Roman" pitchFamily="18" charset="0"/>
                <a:cs typeface="Times New Roman" pitchFamily="18" charset="0"/>
              </a:rPr>
            </a:br>
            <a:endParaRPr lang="tr-TR" sz="19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06893377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40160"/>
            <a:ext cx="10210800" cy="5733256"/>
          </a:xfrm>
        </p:spPr>
        <p:txBody>
          <a:bodyPr>
            <a:noAutofit/>
          </a:bodyPr>
          <a:lstStyle/>
          <a:p>
            <a:pPr marL="0" indent="0" algn="ctr">
              <a:lnSpc>
                <a:spcPct val="80000"/>
              </a:lnSpc>
              <a:spcBef>
                <a:spcPct val="0"/>
              </a:spcBef>
              <a:buNone/>
            </a:pPr>
            <a:r>
              <a:rPr lang="tr-TR" sz="2200" b="1" dirty="0">
                <a:solidFill>
                  <a:srgbClr val="C00000"/>
                </a:solidFill>
                <a:latin typeface="Times New Roman" pitchFamily="18" charset="0"/>
              </a:rPr>
              <a:t>5.BÖLÜM: ÖĞRETİM ELEMANLARI</a:t>
            </a:r>
          </a:p>
          <a:p>
            <a:pPr marL="0" indent="0">
              <a:buNone/>
            </a:pPr>
            <a:r>
              <a:rPr lang="tr-TR" sz="2000" b="1" dirty="0">
                <a:solidFill>
                  <a:srgbClr val="FF0000"/>
                </a:solidFill>
                <a:latin typeface="Times New Roman" pitchFamily="18" charset="0"/>
                <a:cs typeface="Times New Roman" pitchFamily="18" charset="0"/>
              </a:rPr>
              <a:t>ÖĞRETİM ÜYELERİNİN GÖREVLERİ:</a:t>
            </a:r>
            <a:endParaRPr lang="tr-TR" sz="2000" dirty="0">
              <a:solidFill>
                <a:srgbClr val="FF0000"/>
              </a:solidFill>
              <a:latin typeface="Times New Roman" pitchFamily="18" charset="0"/>
              <a:cs typeface="Times New Roman" pitchFamily="18" charset="0"/>
            </a:endParaRPr>
          </a:p>
          <a:p>
            <a:pPr marL="0" indent="0">
              <a:buNone/>
            </a:pPr>
            <a:r>
              <a:rPr lang="tr-TR" sz="1900" b="1" dirty="0">
                <a:solidFill>
                  <a:srgbClr val="002060"/>
                </a:solidFill>
                <a:latin typeface="Times New Roman" pitchFamily="18" charset="0"/>
                <a:cs typeface="Times New Roman" pitchFamily="18" charset="0"/>
              </a:rPr>
              <a:t>Madde 22 –</a:t>
            </a:r>
            <a:r>
              <a:rPr lang="tr-TR" sz="1900" dirty="0">
                <a:solidFill>
                  <a:srgbClr val="002060"/>
                </a:solidFill>
                <a:latin typeface="Times New Roman" pitchFamily="18" charset="0"/>
                <a:cs typeface="Times New Roman" pitchFamily="18" charset="0"/>
              </a:rPr>
              <a:t> </a:t>
            </a:r>
          </a:p>
          <a:p>
            <a:pPr marL="0" indent="0" algn="just">
              <a:buNone/>
            </a:pPr>
            <a:r>
              <a:rPr lang="tr-TR" sz="1900" dirty="0">
                <a:solidFill>
                  <a:srgbClr val="002060"/>
                </a:solidFill>
                <a:latin typeface="Times New Roman" pitchFamily="18" charset="0"/>
                <a:cs typeface="Times New Roman" pitchFamily="18" charset="0"/>
              </a:rPr>
              <a:t>	a. Yükseköğretim kurumlarında ve bu kanundaki amaç ve ilkelere uygun biçimde önlisans, lisans ve lisansüstü düzeylerde eğitim - öğretim ve uygulamalı çalışmalar yapmak ve yaptırmak, proje hazırlıklarını ve seminerleri yönetmek, </a:t>
            </a:r>
          </a:p>
          <a:p>
            <a:pPr marL="0" indent="0" algn="just">
              <a:buNone/>
            </a:pPr>
            <a:r>
              <a:rPr lang="tr-TR" sz="1900" dirty="0">
                <a:solidFill>
                  <a:srgbClr val="002060"/>
                </a:solidFill>
                <a:latin typeface="Times New Roman" pitchFamily="18" charset="0"/>
                <a:cs typeface="Times New Roman" pitchFamily="18" charset="0"/>
              </a:rPr>
              <a:t>	b. Yükseköğretim kurumlarında, bilimsel araştırmalar ve yayımlar yapmak,</a:t>
            </a:r>
          </a:p>
          <a:p>
            <a:pPr marL="0" indent="0" algn="just">
              <a:buNone/>
            </a:pPr>
            <a:r>
              <a:rPr lang="tr-TR" sz="1900" dirty="0">
                <a:solidFill>
                  <a:srgbClr val="002060"/>
                </a:solidFill>
                <a:latin typeface="Times New Roman" pitchFamily="18" charset="0"/>
                <a:cs typeface="Times New Roman" pitchFamily="18" charset="0"/>
              </a:rPr>
              <a:t>	c. İlgili birim başkanlığınca düzenlenecek programa göre, belirli günlerde öğrencileri kabul ederek, onlara gerekli konularda yardım etmek, bu kanundaki amaç ve ana ilkeler doğrultusunda yol göstermek ve rehberlik etmek, </a:t>
            </a:r>
          </a:p>
          <a:p>
            <a:pPr marL="0" indent="0" algn="just">
              <a:buNone/>
            </a:pPr>
            <a:r>
              <a:rPr lang="tr-TR" sz="1900" dirty="0">
                <a:solidFill>
                  <a:srgbClr val="002060"/>
                </a:solidFill>
                <a:latin typeface="Times New Roman" pitchFamily="18" charset="0"/>
                <a:cs typeface="Times New Roman" pitchFamily="18" charset="0"/>
              </a:rPr>
              <a:t>	d. Yetkili organlarca verilecek görevleri yerine getirmek,</a:t>
            </a:r>
          </a:p>
          <a:p>
            <a:pPr marL="0" indent="0" algn="just">
              <a:buNone/>
            </a:pPr>
            <a:r>
              <a:rPr lang="tr-TR" sz="1900" dirty="0">
                <a:solidFill>
                  <a:srgbClr val="002060"/>
                </a:solidFill>
                <a:latin typeface="Times New Roman" pitchFamily="18" charset="0"/>
                <a:cs typeface="Times New Roman" pitchFamily="18" charset="0"/>
              </a:rPr>
              <a:t>	e. Bu kanunla verilen diğer görevleri yapmaktır.</a:t>
            </a:r>
          </a:p>
        </p:txBody>
      </p:sp>
    </p:spTree>
    <p:extLst>
      <p:ext uri="{BB962C8B-B14F-4D97-AF65-F5344CB8AC3E}">
        <p14:creationId xmlns:p14="http://schemas.microsoft.com/office/powerpoint/2010/main" val="77784277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19536" y="1484784"/>
            <a:ext cx="10272464" cy="6552728"/>
          </a:xfrm>
        </p:spPr>
        <p:txBody>
          <a:bodyPr>
            <a:noAutofit/>
          </a:bodyPr>
          <a:lstStyle/>
          <a:p>
            <a:pPr marL="0" indent="0">
              <a:buNone/>
            </a:pPr>
            <a:r>
              <a:rPr lang="tr-TR" sz="2000" b="1" dirty="0">
                <a:solidFill>
                  <a:srgbClr val="FF0000"/>
                </a:solidFill>
                <a:latin typeface="Times New Roman" pitchFamily="18" charset="0"/>
                <a:cs typeface="Times New Roman" pitchFamily="18" charset="0"/>
              </a:rPr>
              <a:t>Doktor Öğretim Üyesi</a:t>
            </a:r>
          </a:p>
          <a:p>
            <a:pPr marL="0" indent="0">
              <a:buNone/>
            </a:pPr>
            <a:r>
              <a:rPr lang="tr-TR" sz="1900" b="1" dirty="0">
                <a:solidFill>
                  <a:srgbClr val="002060"/>
                </a:solidFill>
                <a:latin typeface="Times New Roman" pitchFamily="18" charset="0"/>
                <a:cs typeface="Times New Roman" pitchFamily="18" charset="0"/>
              </a:rPr>
              <a:t>Madde 23 – </a:t>
            </a:r>
          </a:p>
          <a:p>
            <a:pPr marL="0" indent="0" algn="just">
              <a:buNone/>
            </a:pPr>
            <a:r>
              <a:rPr lang="tr-TR" sz="1900" dirty="0">
                <a:solidFill>
                  <a:srgbClr val="002060"/>
                </a:solidFill>
                <a:latin typeface="Times New Roman" pitchFamily="18" charset="0"/>
                <a:cs typeface="Times New Roman" pitchFamily="18" charset="0"/>
              </a:rPr>
              <a:t>	a. Yükseköğretim kurumlarında açık bulunan doktor öğretim üyesi kadroları rektörlükçe ilan edilir. İlan edilen bu kadrolara fakültelerde dekan; diğer birimlerde müdürler, biri o birimin yöneticisi biri de o yükseköğretim kurumunun dışından olmak üzere üç profesör veya doçent tespit ederek bunlardan adayların her biri hakkında yazılı mütalaa isterler. Dekan veya ilgili müdür yönetim kurullarının görüşünü aldıktan sonra önerilerini rektöre sunar. Atama rektör tarafından en çok dört yıl süre ile yapılır. Her atama süresinin sonunda görev kendiliğinden sona erer. Görev süresi sona erenler yeniden atanabilirler.</a:t>
            </a:r>
          </a:p>
          <a:p>
            <a:pPr marL="0" indent="0" algn="just">
              <a:buNone/>
            </a:pPr>
            <a:r>
              <a:rPr lang="tr-TR" sz="1900" dirty="0">
                <a:solidFill>
                  <a:srgbClr val="002060"/>
                </a:solidFill>
                <a:latin typeface="Times New Roman" pitchFamily="18" charset="0"/>
                <a:cs typeface="Times New Roman" pitchFamily="18" charset="0"/>
              </a:rPr>
              <a:t>	b) Doktor öğretim üyeliğine atanabilmek için, doktora ile tıpta, diş hekimliğinde, eczacılıkta ve veteriner hekimlikte uzmanlık unvanını veya Üniversitelerarası Kurulun önerisi üzerine Yükseköğretim Kurulunca tespit edilen belli sanat dallarının birinde yeterlik kazanmış olmak gerekir. </a:t>
            </a:r>
          </a:p>
          <a:p>
            <a:pPr marL="0" indent="0" algn="just">
              <a:buNone/>
            </a:pPr>
            <a:r>
              <a:rPr lang="tr-TR" sz="1900" dirty="0">
                <a:solidFill>
                  <a:srgbClr val="002060"/>
                </a:solidFill>
                <a:latin typeface="Times New Roman" pitchFamily="18" charset="0"/>
                <a:cs typeface="Times New Roman" pitchFamily="18" charset="0"/>
              </a:rPr>
              <a:t>	c) Yükseköğretim kurumları, doktor öğretim üyesi kadrosuna atama için Yükseköğretim Kurulunun onayını almak suretiyle, münhasıran bilimsel kaliteyi artırmak amacına yönelik olarak, bilim disiplinleri arasındaki farklılıkları da göz önünde bulundurarak, objektif ve denetlenebilir nitelikte ek koşullar belirleyebilirler. </a:t>
            </a:r>
          </a:p>
        </p:txBody>
      </p:sp>
    </p:spTree>
    <p:extLst>
      <p:ext uri="{BB962C8B-B14F-4D97-AF65-F5344CB8AC3E}">
        <p14:creationId xmlns:p14="http://schemas.microsoft.com/office/powerpoint/2010/main" val="369817206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5184576"/>
          </a:xfrm>
        </p:spPr>
        <p:txBody>
          <a:bodyPr>
            <a:normAutofit/>
          </a:bodyPr>
          <a:lstStyle/>
          <a:p>
            <a:pPr marL="0" indent="0" algn="just">
              <a:buNone/>
            </a:pPr>
            <a:r>
              <a:rPr lang="tr-TR" sz="1900" dirty="0">
                <a:solidFill>
                  <a:srgbClr val="002060"/>
                </a:solidFill>
                <a:latin typeface="Times New Roman" pitchFamily="18" charset="0"/>
                <a:cs typeface="Times New Roman" pitchFamily="18" charset="0"/>
              </a:rPr>
              <a:t>	</a:t>
            </a:r>
            <a:r>
              <a:rPr lang="tr-TR" sz="2000" b="1" dirty="0">
                <a:solidFill>
                  <a:srgbClr val="FF0000"/>
                </a:solidFill>
                <a:latin typeface="Times New Roman" pitchFamily="18" charset="0"/>
                <a:cs typeface="Times New Roman" pitchFamily="18" charset="0"/>
              </a:rPr>
              <a:t>Doçentlik ve atama</a:t>
            </a:r>
          </a:p>
          <a:p>
            <a:pPr marL="0" indent="0" algn="just">
              <a:buNone/>
            </a:pPr>
            <a:r>
              <a:rPr lang="tr-TR" sz="1900" b="1" dirty="0">
                <a:solidFill>
                  <a:srgbClr val="002060"/>
                </a:solidFill>
                <a:latin typeface="Times New Roman" pitchFamily="18" charset="0"/>
                <a:cs typeface="Times New Roman" pitchFamily="18" charset="0"/>
              </a:rPr>
              <a:t>Madde 24 –</a:t>
            </a:r>
            <a:r>
              <a:rPr lang="tr-TR" sz="1900" dirty="0">
                <a:solidFill>
                  <a:srgbClr val="002060"/>
                </a:solidFill>
                <a:latin typeface="Times New Roman" pitchFamily="18" charset="0"/>
                <a:cs typeface="Times New Roman" pitchFamily="18" charset="0"/>
              </a:rPr>
              <a:t> </a:t>
            </a:r>
          </a:p>
          <a:p>
            <a:pPr marL="0" indent="0" algn="just">
              <a:buNone/>
            </a:pPr>
            <a:r>
              <a:rPr lang="tr-TR" sz="1900" dirty="0">
                <a:solidFill>
                  <a:srgbClr val="002060"/>
                </a:solidFill>
                <a:latin typeface="Times New Roman" pitchFamily="18" charset="0"/>
                <a:cs typeface="Times New Roman" pitchFamily="18" charset="0"/>
              </a:rPr>
              <a:t>	</a:t>
            </a:r>
            <a:r>
              <a:rPr lang="tr-TR" sz="2000" dirty="0"/>
              <a:t>a) Doçentlik başvuruları, Üniversitelerarası Kurulca belirlenen takvime göre yılda iki kez yapılır. Doçentlik başvuruları için aşağıdaki şartlar aranır:  </a:t>
            </a:r>
          </a:p>
          <a:p>
            <a:pPr marL="0" indent="0" algn="just">
              <a:buNone/>
            </a:pPr>
            <a:r>
              <a:rPr lang="tr-TR" sz="2000" dirty="0"/>
              <a:t>	1) Bir lisans diploması aldıktan sonra, doktora ile tıpta, diş hekimliğinde, eczacılıkta ve veteriner hekimlikte uzmanlık unvanını veya Üniversitelerarası Kurulun önerisi üzerine Yükseköğretim Kurulunca tespit edilen belli sanat dallarının birinde yeterlik kazanmış olmak. </a:t>
            </a:r>
            <a:endParaRPr lang="tr-TR" sz="19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23948050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6264696"/>
          </a:xfrm>
        </p:spPr>
        <p:txBody>
          <a:bodyPr>
            <a:noAutofit/>
          </a:bodyPr>
          <a:lstStyle/>
          <a:p>
            <a:pPr marL="0" indent="0" algn="just">
              <a:buNone/>
            </a:pPr>
            <a:r>
              <a:rPr lang="tr-TR" sz="1900" dirty="0">
                <a:solidFill>
                  <a:srgbClr val="002060"/>
                </a:solidFill>
                <a:latin typeface="Times New Roman" pitchFamily="18" charset="0"/>
                <a:cs typeface="Times New Roman" pitchFamily="18" charset="0"/>
              </a:rPr>
              <a:t>	2) Üniversitelerarası Kurulun her bir bilim disiplininin özelliklerini dikkate alarak belirteceği görüş çerçevesinde Yükseköğretim Kurulu tarafından çıkarılacak yönetmelikte belirtilen şartları taşıyan özgün bilimsel yayın ve çalışmalar yapmak.</a:t>
            </a:r>
          </a:p>
          <a:p>
            <a:pPr marL="0" indent="0" algn="just">
              <a:buNone/>
            </a:pPr>
            <a:r>
              <a:rPr lang="tr-TR" sz="1900" dirty="0">
                <a:solidFill>
                  <a:srgbClr val="002060"/>
                </a:solidFill>
                <a:latin typeface="Times New Roman" pitchFamily="18" charset="0"/>
                <a:cs typeface="Times New Roman" pitchFamily="18" charset="0"/>
              </a:rPr>
              <a:t>	3) Yükseköğretim Kurulunun belirlediği kıstaslar çerçevesinde yapılan merkezi yabancı dil sınavında başarılı olmak. Bu sınavın, adayın bilim dalı ile ilgili olması şartı aranmaz. Bilim alanı bir yabancı dille ilgili olanlar bu sınavı başka bir yabancı dilde vermek zorundadırlar.</a:t>
            </a:r>
          </a:p>
          <a:p>
            <a:pPr marL="0" indent="0" algn="just">
              <a:buNone/>
            </a:pPr>
            <a:r>
              <a:rPr lang="tr-TR" sz="1900" dirty="0">
                <a:solidFill>
                  <a:srgbClr val="002060"/>
                </a:solidFill>
                <a:latin typeface="Times New Roman" pitchFamily="18" charset="0"/>
                <a:cs typeface="Times New Roman" pitchFamily="18" charset="0"/>
              </a:rPr>
              <a:t>	c) Üniversitelerarası Kurul, adayın başvurduğu bilim veya sanat dalından beş kişilik bir jüri ve bu jüri için iki yedek üye tespit eder. İlgili bilim veya sanat dalında yeterli öğretim üyesinin bulunmaması halinde, jüri üç üye ile teşkil edilebilir.</a:t>
            </a:r>
          </a:p>
          <a:p>
            <a:pPr marL="0" indent="0" algn="just">
              <a:buNone/>
            </a:pPr>
            <a:r>
              <a:rPr lang="tr-TR" sz="1900" dirty="0">
                <a:solidFill>
                  <a:srgbClr val="002060"/>
                </a:solidFill>
                <a:latin typeface="Times New Roman" pitchFamily="18" charset="0"/>
                <a:cs typeface="Times New Roman" pitchFamily="18" charset="0"/>
              </a:rPr>
              <a:t>	Doçentlik sınav jürisinde yer alan asıl ve yedek üyeler, adayın akademik çalışmalarının her birini değerlendirerek hazırladıkları ayrıntılı ve gerekçeli kişisel raporlarını Üniversitelerarası Kurula gönderirler. Asıl üyelerin hukuken geçerli bir mazerete dayalı olarak raporunu verememesi halinde, yedek üyelerin raporları, sırasına göre değerlendirmeye esas alınır. Değerlendirmeye esas alınan bu raporların birer örneği, eser incelemesi sonucuna ilişkin bildirim yazısı ile birlikte adaya gönderilir.</a:t>
            </a:r>
          </a:p>
        </p:txBody>
      </p:sp>
    </p:spTree>
    <p:extLst>
      <p:ext uri="{BB962C8B-B14F-4D97-AF65-F5344CB8AC3E}">
        <p14:creationId xmlns:p14="http://schemas.microsoft.com/office/powerpoint/2010/main" val="35409324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495600" y="1484784"/>
            <a:ext cx="9696400" cy="5487888"/>
          </a:xfrm>
        </p:spPr>
        <p:txBody>
          <a:bodyPr>
            <a:normAutofit/>
          </a:bodyPr>
          <a:lstStyle/>
          <a:p>
            <a:pPr marL="0" indent="0">
              <a:buNone/>
            </a:pPr>
            <a:r>
              <a:rPr lang="tr-TR" sz="2000" b="1" dirty="0">
                <a:solidFill>
                  <a:srgbClr val="FF0000"/>
                </a:solidFill>
                <a:latin typeface="Times New Roman" pitchFamily="18" charset="0"/>
                <a:cs typeface="Times New Roman" pitchFamily="18" charset="0"/>
              </a:rPr>
              <a:t>TANIMLAR:</a:t>
            </a:r>
            <a:endParaRPr lang="tr-TR" sz="2000" dirty="0">
              <a:solidFill>
                <a:srgbClr val="FF0000"/>
              </a:solidFill>
              <a:latin typeface="Times New Roman" pitchFamily="18" charset="0"/>
              <a:cs typeface="Times New Roman" pitchFamily="18" charset="0"/>
            </a:endParaRPr>
          </a:p>
          <a:p>
            <a:pPr marL="0" indent="0" algn="just">
              <a:buNone/>
            </a:pPr>
            <a:r>
              <a:rPr lang="tr-TR" sz="2000" dirty="0">
                <a:solidFill>
                  <a:srgbClr val="FF0000"/>
                </a:solidFill>
                <a:latin typeface="Times New Roman" pitchFamily="18" charset="0"/>
                <a:cs typeface="Times New Roman" pitchFamily="18" charset="0"/>
              </a:rPr>
              <a:t>	a) Yükseköğretim: </a:t>
            </a:r>
            <a:r>
              <a:rPr lang="tr-TR" sz="2000" dirty="0">
                <a:solidFill>
                  <a:srgbClr val="002060"/>
                </a:solidFill>
                <a:latin typeface="Times New Roman" pitchFamily="18" charset="0"/>
                <a:cs typeface="Times New Roman" pitchFamily="18" charset="0"/>
              </a:rPr>
              <a:t>Milli eğitim sistemi içinde, ortaöğretime dayalı, en az dört yarı yılı kapsayan her kademedeki eğitim - öğretimin tümüdür.</a:t>
            </a:r>
          </a:p>
          <a:p>
            <a:pPr marL="0" indent="0" algn="just">
              <a:buNone/>
            </a:pPr>
            <a:r>
              <a:rPr lang="tr-TR" sz="2000" dirty="0">
                <a:solidFill>
                  <a:srgbClr val="FF0000"/>
                </a:solidFill>
                <a:latin typeface="Times New Roman" pitchFamily="18" charset="0"/>
                <a:cs typeface="Times New Roman" pitchFamily="18" charset="0"/>
              </a:rPr>
              <a:t>	b) Üst Kuruluşlar: </a:t>
            </a:r>
            <a:r>
              <a:rPr lang="tr-TR" sz="2000" dirty="0">
                <a:solidFill>
                  <a:srgbClr val="002060"/>
                </a:solidFill>
                <a:latin typeface="Times New Roman" pitchFamily="18" charset="0"/>
                <a:cs typeface="Times New Roman" pitchFamily="18" charset="0"/>
              </a:rPr>
              <a:t>Yükseköğretim Kurulu ve Üniversitelerarası Kuruldur.</a:t>
            </a:r>
          </a:p>
          <a:p>
            <a:pPr marL="0" indent="0" algn="just">
              <a:buNone/>
            </a:pPr>
            <a:r>
              <a:rPr lang="tr-TR" sz="2000" dirty="0">
                <a:solidFill>
                  <a:srgbClr val="FF0000"/>
                </a:solidFill>
                <a:latin typeface="Times New Roman" pitchFamily="18" charset="0"/>
                <a:cs typeface="Times New Roman" pitchFamily="18" charset="0"/>
              </a:rPr>
              <a:t>	c) Yükseköğretim Kurumları: </a:t>
            </a:r>
            <a:r>
              <a:rPr lang="tr-TR" sz="2000" dirty="0">
                <a:solidFill>
                  <a:srgbClr val="002060"/>
                </a:solidFill>
                <a:latin typeface="Times New Roman" pitchFamily="18" charset="0"/>
                <a:cs typeface="Times New Roman" pitchFamily="18" charset="0"/>
              </a:rPr>
              <a:t>Üniversite ile yüksek teknoloji enstitüleri ve bunların bünyesinde yer alan fakülteler, enstitüler, yüksekokullar, konservatuvarlar, araştırma ve uygulama merkezleri ile bir üniversite veya yüksek teknoloji enstitüsüne bağlı meslek yüksekokulları ile bir üniversite veya yüksek teknoloji enstitüsüne bağlı olmaksızın ve kazanç amacına yönelik olmamak şartı ile vakıflar tarafından kurulan meslek yüksekokullarıdır.</a:t>
            </a:r>
          </a:p>
          <a:p>
            <a:pPr marL="0" indent="0" algn="just">
              <a:buNone/>
            </a:pPr>
            <a:r>
              <a:rPr lang="tr-TR" sz="2000" dirty="0">
                <a:solidFill>
                  <a:srgbClr val="002060"/>
                </a:solidFill>
                <a:latin typeface="Times New Roman" pitchFamily="18" charset="0"/>
                <a:cs typeface="Times New Roman" pitchFamily="18" charset="0"/>
              </a:rPr>
              <a:t>	Yüksek teknoloji enstitüsü, özellikle teknoloji alanlarında yüksek düzeyde araştırma, eğitim - öğretim, üretim, yayın ve danışmanlık yapan, kamu tüzel kişiliğine ve bilimsel özerkliğe sahip bir yükseköğretim kurumudur.</a:t>
            </a:r>
          </a:p>
          <a:p>
            <a:pPr marL="0" indent="0" algn="just">
              <a:buNone/>
            </a:pPr>
            <a:r>
              <a:rPr lang="tr-TR" sz="2100" dirty="0">
                <a:solidFill>
                  <a:srgbClr val="FF0000"/>
                </a:solidFill>
                <a:latin typeface="Times New Roman" pitchFamily="18" charset="0"/>
                <a:cs typeface="Times New Roman" pitchFamily="18" charset="0"/>
              </a:rPr>
              <a:t>	d) Üniversite</a:t>
            </a:r>
            <a:r>
              <a:rPr lang="tr-TR" sz="2100" dirty="0">
                <a:solidFill>
                  <a:srgbClr val="002060"/>
                </a:solidFill>
                <a:latin typeface="Times New Roman" pitchFamily="18" charset="0"/>
                <a:cs typeface="Times New Roman" pitchFamily="18" charset="0"/>
              </a:rPr>
              <a:t>: Bilimsel özerkliğe ve kamu tüzelkişiliğine sahip yüksek düzeyde eğitim - öğretim, bilimsel araştırma,yayın ve danışmanlık yapan; fakülte, enstitü, yüksekokul ve benzeri kuruluş ve birimlerden oluşan bir yükseköğretim kurumudur.</a:t>
            </a:r>
          </a:p>
          <a:p>
            <a:pPr marL="0" indent="0">
              <a:buNone/>
            </a:pPr>
            <a:endParaRPr lang="tr-TR"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77894918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19536" y="1484784"/>
            <a:ext cx="10272464" cy="5904656"/>
          </a:xfrm>
        </p:spPr>
        <p:txBody>
          <a:bodyPr>
            <a:noAutofit/>
          </a:bodyPr>
          <a:lstStyle/>
          <a:p>
            <a:pPr marL="0" indent="0" algn="just">
              <a:buNone/>
            </a:pPr>
            <a:r>
              <a:rPr lang="tr-TR" sz="1900" dirty="0">
                <a:solidFill>
                  <a:srgbClr val="002060"/>
                </a:solidFill>
                <a:latin typeface="Times New Roman" pitchFamily="18" charset="0"/>
                <a:cs typeface="Times New Roman" pitchFamily="18" charset="0"/>
              </a:rPr>
              <a:t>	Eser incelemesinde başarılı bulunan aday, doçentlik sınav jürisi tarafından, sözlü sınava tabi tutulur. Jüri üyeleri, yapılan sözlü sınavın denetlenebilirliğini sağlamak için gerekli tedbirleri alır.</a:t>
            </a:r>
          </a:p>
          <a:p>
            <a:pPr marL="0" indent="0" algn="just">
              <a:buNone/>
            </a:pPr>
            <a:r>
              <a:rPr lang="tr-TR" sz="1900" dirty="0">
                <a:solidFill>
                  <a:srgbClr val="002060"/>
                </a:solidFill>
                <a:latin typeface="Times New Roman" pitchFamily="18" charset="0"/>
                <a:cs typeface="Times New Roman" pitchFamily="18" charset="0"/>
              </a:rPr>
              <a:t>	Sözlü sınavda başarılı olması halinde, adaya ilgili bilim dalında doçentlik unvanı verilir.</a:t>
            </a:r>
          </a:p>
          <a:p>
            <a:pPr marL="0" indent="0" algn="just">
              <a:buNone/>
            </a:pPr>
            <a:r>
              <a:rPr lang="tr-TR" sz="1900" dirty="0">
                <a:solidFill>
                  <a:srgbClr val="002060"/>
                </a:solidFill>
                <a:latin typeface="Times New Roman" pitchFamily="18" charset="0"/>
                <a:cs typeface="Times New Roman" pitchFamily="18" charset="0"/>
              </a:rPr>
              <a:t>	Doçentlik sınavına ilişkin esas ve usuller, Üniversitelerarası Kurulun görüşü alınmak suretiyle Yükseköğretim Kurulu tarafından çıkarılacak yönetmelikle belirlenir.</a:t>
            </a:r>
          </a:p>
          <a:p>
            <a:pPr marL="0" indent="0" algn="just">
              <a:buNone/>
            </a:pPr>
            <a:r>
              <a:rPr lang="tr-TR" sz="1900" dirty="0">
                <a:solidFill>
                  <a:srgbClr val="FF0000"/>
                </a:solidFill>
                <a:latin typeface="Times New Roman" pitchFamily="18" charset="0"/>
                <a:cs typeface="Times New Roman" pitchFamily="18" charset="0"/>
              </a:rPr>
              <a:t>Profesörlüğe yükselme ve atama: </a:t>
            </a:r>
          </a:p>
          <a:p>
            <a:pPr marL="0" indent="0" algn="just">
              <a:buNone/>
            </a:pPr>
            <a:r>
              <a:rPr lang="tr-TR" sz="1900" b="1" dirty="0">
                <a:solidFill>
                  <a:srgbClr val="002060"/>
                </a:solidFill>
                <a:latin typeface="Times New Roman" pitchFamily="18" charset="0"/>
                <a:cs typeface="Times New Roman" pitchFamily="18" charset="0"/>
              </a:rPr>
              <a:t>Madde 26 –</a:t>
            </a:r>
            <a:r>
              <a:rPr lang="tr-TR" sz="1900" dirty="0">
                <a:solidFill>
                  <a:srgbClr val="002060"/>
                </a:solidFill>
                <a:latin typeface="Times New Roman" pitchFamily="18" charset="0"/>
                <a:cs typeface="Times New Roman" pitchFamily="18" charset="0"/>
              </a:rPr>
              <a:t> (Değişik: 18/6/2008-5772/6 </a:t>
            </a:r>
            <a:r>
              <a:rPr lang="tr-TR" sz="1900" dirty="0" err="1">
                <a:solidFill>
                  <a:srgbClr val="002060"/>
                </a:solidFill>
                <a:latin typeface="Times New Roman" pitchFamily="18" charset="0"/>
                <a:cs typeface="Times New Roman" pitchFamily="18" charset="0"/>
              </a:rPr>
              <a:t>md.</a:t>
            </a:r>
            <a:r>
              <a:rPr lang="tr-TR" sz="1900" dirty="0">
                <a:solidFill>
                  <a:srgbClr val="002060"/>
                </a:solidFill>
                <a:latin typeface="Times New Roman" pitchFamily="18" charset="0"/>
                <a:cs typeface="Times New Roman" pitchFamily="18" charset="0"/>
              </a:rPr>
              <a:t>)</a:t>
            </a:r>
          </a:p>
          <a:p>
            <a:pPr marL="0" indent="0" algn="just">
              <a:buNone/>
            </a:pPr>
            <a:r>
              <a:rPr lang="tr-TR" sz="1900" dirty="0">
                <a:solidFill>
                  <a:srgbClr val="002060"/>
                </a:solidFill>
                <a:latin typeface="Times New Roman" pitchFamily="18" charset="0"/>
                <a:cs typeface="Times New Roman" pitchFamily="18" charset="0"/>
              </a:rPr>
              <a:t>	a) Profesörlüğe yükseltilerek atamada;</a:t>
            </a:r>
          </a:p>
          <a:p>
            <a:pPr marL="0" indent="0" algn="just">
              <a:buNone/>
            </a:pPr>
            <a:r>
              <a:rPr lang="tr-TR" sz="1900" dirty="0">
                <a:solidFill>
                  <a:srgbClr val="002060"/>
                </a:solidFill>
                <a:latin typeface="Times New Roman" pitchFamily="18" charset="0"/>
                <a:cs typeface="Times New Roman" pitchFamily="18" charset="0"/>
              </a:rPr>
              <a:t>	1) Doçentlik unvanını aldıktan sonra en az beş yıl süreyle, açık bulunan profesörlük kadrosu ile ilgili bilim alanında çalışmış olmak,</a:t>
            </a:r>
          </a:p>
          <a:p>
            <a:pPr marL="0" indent="0" algn="just">
              <a:buNone/>
            </a:pPr>
            <a:r>
              <a:rPr lang="tr-TR" sz="1900" dirty="0">
                <a:solidFill>
                  <a:srgbClr val="002060"/>
                </a:solidFill>
                <a:latin typeface="Times New Roman" pitchFamily="18" charset="0"/>
                <a:cs typeface="Times New Roman" pitchFamily="18" charset="0"/>
              </a:rPr>
              <a:t>	2) Doçentlik unvanını aldıktan sonra, ilgili bilim alanında özgün yayınlar veya çalışmalar yapmış olmak, gerekir.</a:t>
            </a:r>
          </a:p>
          <a:p>
            <a:pPr marL="0" indent="0" algn="just">
              <a:buNone/>
            </a:pPr>
            <a:endParaRPr lang="tr-TR" sz="1900" dirty="0">
              <a:solidFill>
                <a:srgbClr val="002060"/>
              </a:solidFill>
              <a:latin typeface="Times New Roman" pitchFamily="18" charset="0"/>
              <a:cs typeface="Times New Roman" pitchFamily="18" charset="0"/>
            </a:endParaRPr>
          </a:p>
          <a:p>
            <a:pPr marL="0" indent="0" algn="just">
              <a:buNone/>
            </a:pPr>
            <a:endParaRPr lang="tr-TR" sz="19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00481687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5544616"/>
          </a:xfrm>
        </p:spPr>
        <p:txBody>
          <a:bodyPr>
            <a:normAutofit/>
          </a:bodyPr>
          <a:lstStyle/>
          <a:p>
            <a:pPr marL="0" indent="0" algn="just">
              <a:buNone/>
            </a:pPr>
            <a:r>
              <a:rPr lang="tr-TR" sz="1900" dirty="0">
                <a:solidFill>
                  <a:srgbClr val="002060"/>
                </a:solidFill>
                <a:latin typeface="Times New Roman" pitchFamily="18" charset="0"/>
                <a:cs typeface="Times New Roman" pitchFamily="18" charset="0"/>
              </a:rPr>
              <a:t>	Yukarıdaki (2) numaralı bentteki yayınlardan biri, başvuru dosyasında başlıca araştırma eseri olarak belirtilir.</a:t>
            </a:r>
          </a:p>
          <a:p>
            <a:pPr marL="0" indent="0" algn="just">
              <a:buNone/>
            </a:pPr>
            <a:r>
              <a:rPr lang="tr-TR" sz="1900" dirty="0">
                <a:solidFill>
                  <a:srgbClr val="002060"/>
                </a:solidFill>
                <a:latin typeface="Times New Roman" pitchFamily="18" charset="0"/>
                <a:cs typeface="Times New Roman" pitchFamily="18" charset="0"/>
              </a:rPr>
              <a:t>	Üniversiteler, profesörlüğe yükseltilerek atama için aranan bu asgari koşulların yanında, Yükseköğretim Kurulunun onayını almak suretiyle, münhasıran bilimsel kaliteyi artırmak amacına yönelik olarak, bilim disiplinleri arasındaki farklılıkları da göz önünde bulundurarak, objektif ve denetlenebilir nitelikte ek koşullar belirleyebilirler.</a:t>
            </a:r>
          </a:p>
          <a:p>
            <a:pPr marL="0" indent="0" algn="just">
              <a:buNone/>
            </a:pPr>
            <a:r>
              <a:rPr lang="tr-TR" sz="1900" dirty="0">
                <a:solidFill>
                  <a:srgbClr val="002060"/>
                </a:solidFill>
                <a:latin typeface="Times New Roman" pitchFamily="18" charset="0"/>
                <a:cs typeface="Times New Roman" pitchFamily="18" charset="0"/>
              </a:rPr>
              <a:t>	b) Profesörlüğe yükseltilerek atama yapılabilmesi için:</a:t>
            </a:r>
          </a:p>
          <a:p>
            <a:pPr marL="0" indent="0" algn="just">
              <a:buNone/>
            </a:pPr>
            <a:r>
              <a:rPr lang="tr-TR" sz="1900" dirty="0">
                <a:solidFill>
                  <a:srgbClr val="002060"/>
                </a:solidFill>
                <a:latin typeface="Times New Roman" pitchFamily="18" charset="0"/>
                <a:cs typeface="Times New Roman" pitchFamily="18" charset="0"/>
              </a:rPr>
              <a:t>	1) Üniversitelerde veya yüksek teknoloji enstitülerinde atama yapılacak olan profesörlük kadroları, rektörlük tarafından ilan edilir.</a:t>
            </a:r>
          </a:p>
          <a:p>
            <a:pPr marL="0" indent="0" algn="just">
              <a:buNone/>
            </a:pPr>
            <a:r>
              <a:rPr lang="tr-TR" sz="1900" dirty="0">
                <a:solidFill>
                  <a:srgbClr val="002060"/>
                </a:solidFill>
                <a:latin typeface="Times New Roman" pitchFamily="18" charset="0"/>
                <a:cs typeface="Times New Roman" pitchFamily="18" charset="0"/>
              </a:rPr>
              <a:t>	2) Profesörlük kadrosuna başvuran adayların durumlarını ve bilimsel niteliklerini tespit etmek için üniversite veya yüksek teknoloji enstitüsü yönetim kurulunca en az üçü başka üniversitelerden veya yüksek teknoloji enstitülerinden olmak üzere ilan edilen kadronun bilim alanıyla ilgili beş profesör seçilir. Bu profesörler her aday için ayrı ayrı olmak üzere birer rapor yazarlar ve kadroya atanacak birden fazla aday varsa tercihlerini bildirirler. Üniversite veya yüksek teknoloji enstitüsü yönetim kurulunun bu raporları göz önünde tutarak alacağı karar üzerine, rektör atamayı yapar.</a:t>
            </a:r>
          </a:p>
        </p:txBody>
      </p:sp>
    </p:spTree>
    <p:extLst>
      <p:ext uri="{BB962C8B-B14F-4D97-AF65-F5344CB8AC3E}">
        <p14:creationId xmlns:p14="http://schemas.microsoft.com/office/powerpoint/2010/main" val="393800276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40160"/>
            <a:ext cx="10210800" cy="6597352"/>
          </a:xfrm>
        </p:spPr>
        <p:txBody>
          <a:bodyPr>
            <a:noAutofit/>
          </a:bodyPr>
          <a:lstStyle/>
          <a:p>
            <a:pPr marL="0" indent="0" algn="just">
              <a:buNone/>
            </a:pPr>
            <a:r>
              <a:rPr lang="tr-TR" sz="1900" dirty="0">
                <a:solidFill>
                  <a:srgbClr val="002060"/>
                </a:solidFill>
                <a:latin typeface="Times New Roman" pitchFamily="18" charset="0"/>
                <a:cs typeface="Times New Roman" pitchFamily="18" charset="0"/>
              </a:rPr>
              <a:t>	c) Profesörlüğe yükseltilerek atanan kişi, bir başka yükseköğretim kurumunda veya bir başka bilim dalında boş bulunan profesörlük kadrosuna, ancak (a) ve (b) fıkralarında belirtilen esas ve usullere uygun olarak atanabilir.</a:t>
            </a:r>
          </a:p>
          <a:p>
            <a:pPr marL="0" indent="0" algn="just">
              <a:buNone/>
            </a:pPr>
            <a:r>
              <a:rPr lang="tr-TR" sz="1900" dirty="0">
                <a:solidFill>
                  <a:srgbClr val="FF0000"/>
                </a:solidFill>
                <a:latin typeface="Times New Roman" pitchFamily="18" charset="0"/>
                <a:cs typeface="Times New Roman" pitchFamily="18" charset="0"/>
              </a:rPr>
              <a:t>Yabancı ülkelerde alınan doçentlik ünvanı:</a:t>
            </a:r>
          </a:p>
          <a:p>
            <a:pPr marL="0" indent="0" algn="just">
              <a:buNone/>
            </a:pPr>
            <a:r>
              <a:rPr lang="tr-TR" sz="1900" b="1" dirty="0">
                <a:solidFill>
                  <a:srgbClr val="002060"/>
                </a:solidFill>
                <a:latin typeface="Times New Roman" pitchFamily="18" charset="0"/>
                <a:cs typeface="Times New Roman" pitchFamily="18" charset="0"/>
              </a:rPr>
              <a:t>Madde 27 </a:t>
            </a:r>
            <a:r>
              <a:rPr lang="tr-TR" sz="1900" dirty="0">
                <a:solidFill>
                  <a:srgbClr val="002060"/>
                </a:solidFill>
                <a:latin typeface="Times New Roman" pitchFamily="18" charset="0"/>
                <a:cs typeface="Times New Roman" pitchFamily="18" charset="0"/>
              </a:rPr>
              <a:t>– Doktora veya tıpta uzmanlık unvanını kazandıktan veya sanat dallarında belirli süre çalıştıktan sonra yabancı ülkelerde doçentlik unvanını veya yetkisini almış olanlardan, en az iki yıl bu unvan ve yetki ile yabancı ülkelerdeki öğretim ve araştırma kurumlarında çalışmış olanların bu unvanlarının Türkiye'de geçerli sayılması Üniversitelerarası Kurul kararıyla olur. Bunun için başvuran adayın çalıştığı yabancı ülkelerdeki yükseköğretim kurumunun,Türk yükseköğretim kurumu düzeyinde olduğunun Üniversitelerarası Kurulca belirlenmesi gerekir. </a:t>
            </a:r>
          </a:p>
          <a:p>
            <a:pPr marL="0" indent="0" algn="just">
              <a:buNone/>
            </a:pPr>
            <a:r>
              <a:rPr lang="tr-TR" sz="1900" dirty="0">
                <a:solidFill>
                  <a:srgbClr val="FF0000"/>
                </a:solidFill>
                <a:latin typeface="Times New Roman" pitchFamily="18" charset="0"/>
                <a:cs typeface="Times New Roman" pitchFamily="18" charset="0"/>
              </a:rPr>
              <a:t>Yabancı ülkelerde alınan profesörlük ünvanı:</a:t>
            </a:r>
          </a:p>
          <a:p>
            <a:pPr marL="0" indent="0" algn="just">
              <a:buNone/>
            </a:pPr>
            <a:r>
              <a:rPr lang="tr-TR" sz="1900" b="1" dirty="0">
                <a:solidFill>
                  <a:srgbClr val="002060"/>
                </a:solidFill>
                <a:latin typeface="Times New Roman" pitchFamily="18" charset="0"/>
                <a:cs typeface="Times New Roman" pitchFamily="18" charset="0"/>
              </a:rPr>
              <a:t>Madde 28 –</a:t>
            </a:r>
            <a:r>
              <a:rPr lang="tr-TR" sz="1900" dirty="0">
                <a:solidFill>
                  <a:srgbClr val="002060"/>
                </a:solidFill>
                <a:latin typeface="Times New Roman" pitchFamily="18" charset="0"/>
                <a:cs typeface="Times New Roman" pitchFamily="18" charset="0"/>
              </a:rPr>
              <a:t> Doktora veya tıpta uzmanlık unvanını kazandıktan veya sanat dallarında belirli süre çalıştıktan sonra yabancı ülkelerde profesörlük unvanını veya yetkisini almış olanlardan en az iki yıl bu unvan ve yetki ile yabancı ülkelerde öğretim ve araştırma kurumlarında çalışmış olanların bu unvanlarının Türkiye'de geçerli sayılması Üniversitelerarası Kurul kararıyla olur. Bunun için başvuran adayın çalıştığı yabancı ülkelerdeki yükseköğretim kurumunun, Türk yükseköğretim kurumu düzeyinde olduğunun Üniversitelerarası Kurulca belirlenmesi gerekir. </a:t>
            </a:r>
          </a:p>
          <a:p>
            <a:pPr marL="0" indent="0" algn="just">
              <a:buNone/>
            </a:pPr>
            <a:endParaRPr lang="tr-TR" sz="19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00500007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6192688"/>
          </a:xfrm>
        </p:spPr>
        <p:txBody>
          <a:bodyPr>
            <a:noAutofit/>
          </a:bodyPr>
          <a:lstStyle/>
          <a:p>
            <a:pPr marL="0" indent="0">
              <a:buNone/>
            </a:pPr>
            <a:r>
              <a:rPr lang="tr-TR" sz="1900" dirty="0">
                <a:solidFill>
                  <a:srgbClr val="FF0000"/>
                </a:solidFill>
                <a:latin typeface="Times New Roman" pitchFamily="18" charset="0"/>
                <a:cs typeface="Times New Roman" pitchFamily="18" charset="0"/>
              </a:rPr>
              <a:t>Unvanların korunması:</a:t>
            </a:r>
            <a:r>
              <a:rPr lang="tr-TR" sz="1900" dirty="0">
                <a:solidFill>
                  <a:srgbClr val="002060"/>
                </a:solidFill>
                <a:latin typeface="Times New Roman" pitchFamily="18" charset="0"/>
                <a:cs typeface="Times New Roman" pitchFamily="18" charset="0"/>
              </a:rPr>
              <a:t> </a:t>
            </a:r>
          </a:p>
          <a:p>
            <a:pPr marL="0" indent="0">
              <a:buNone/>
            </a:pPr>
            <a:r>
              <a:rPr lang="tr-TR" sz="1900" b="1" dirty="0">
                <a:solidFill>
                  <a:srgbClr val="002060"/>
                </a:solidFill>
                <a:latin typeface="Times New Roman" pitchFamily="18" charset="0"/>
                <a:cs typeface="Times New Roman" pitchFamily="18" charset="0"/>
              </a:rPr>
              <a:t>Madde 29</a:t>
            </a:r>
            <a:r>
              <a:rPr lang="tr-TR" sz="1900" dirty="0">
                <a:solidFill>
                  <a:srgbClr val="002060"/>
                </a:solidFill>
                <a:latin typeface="Times New Roman" pitchFamily="18" charset="0"/>
                <a:cs typeface="Times New Roman" pitchFamily="18" charset="0"/>
              </a:rPr>
              <a:t> – Öğretim üyeleri, bu kanunda yazılı hükümler dışında kazanmış oldukları akademik unvanlardan yoksun bırakılamazlar. </a:t>
            </a:r>
          </a:p>
          <a:p>
            <a:pPr marL="0" indent="0" algn="just">
              <a:buNone/>
            </a:pPr>
            <a:r>
              <a:rPr lang="tr-TR" sz="1900" dirty="0">
                <a:solidFill>
                  <a:srgbClr val="002060"/>
                </a:solidFill>
                <a:latin typeface="Times New Roman" pitchFamily="18" charset="0"/>
                <a:cs typeface="Times New Roman" pitchFamily="18" charset="0"/>
              </a:rPr>
              <a:t>	Başka bir işe geçmek,emekli olmak veya çekilmek ya da işten çekilmiş sayılmak yoluyla öğretim görevinden ayrılanlar, akademik unvanlarını taşıyabilirler. Ancak profesörlük, doçentlik veya yardımcı doçentlik unvanlarını kazananlar her unvan dönemi içinde yükseköğretim kurumlarında fiilen iki yıl görev yapmadıkları takdirde yükseköğretim kurumları dışındaki çalışmalarında bu unvanı kullanamazlar. </a:t>
            </a:r>
          </a:p>
          <a:p>
            <a:pPr marL="0" indent="0">
              <a:buNone/>
            </a:pPr>
            <a:r>
              <a:rPr lang="tr-TR" sz="1900" dirty="0">
                <a:solidFill>
                  <a:srgbClr val="FF0000"/>
                </a:solidFill>
                <a:latin typeface="Times New Roman" pitchFamily="18" charset="0"/>
                <a:cs typeface="Times New Roman" pitchFamily="18" charset="0"/>
              </a:rPr>
              <a:t>Emeklilik yaş haddi:</a:t>
            </a:r>
          </a:p>
          <a:p>
            <a:pPr marL="0" indent="0">
              <a:buNone/>
            </a:pPr>
            <a:r>
              <a:rPr lang="tr-TR" sz="1900" b="1" dirty="0">
                <a:solidFill>
                  <a:srgbClr val="002060"/>
                </a:solidFill>
                <a:latin typeface="Times New Roman" pitchFamily="18" charset="0"/>
                <a:cs typeface="Times New Roman" pitchFamily="18" charset="0"/>
              </a:rPr>
              <a:t>Madde 30</a:t>
            </a:r>
            <a:r>
              <a:rPr lang="tr-TR" sz="1900" dirty="0">
                <a:solidFill>
                  <a:srgbClr val="002060"/>
                </a:solidFill>
                <a:latin typeface="Times New Roman" pitchFamily="18" charset="0"/>
                <a:cs typeface="Times New Roman" pitchFamily="18" charset="0"/>
              </a:rPr>
              <a:t> – Öğretim üyelerinin görevleri ile ilişkilerinin kesilmesini gerektiren yaş haddi 67 yaşını doldurdukları tarihtir. </a:t>
            </a:r>
          </a:p>
        </p:txBody>
      </p:sp>
    </p:spTree>
    <p:extLst>
      <p:ext uri="{BB962C8B-B14F-4D97-AF65-F5344CB8AC3E}">
        <p14:creationId xmlns:p14="http://schemas.microsoft.com/office/powerpoint/2010/main" val="35483182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5832648"/>
          </a:xfrm>
        </p:spPr>
        <p:txBody>
          <a:bodyPr>
            <a:noAutofit/>
          </a:bodyPr>
          <a:lstStyle/>
          <a:p>
            <a:pPr marL="0" indent="0" algn="just">
              <a:buNone/>
            </a:pPr>
            <a:r>
              <a:rPr lang="tr-TR" sz="1900" dirty="0">
                <a:solidFill>
                  <a:srgbClr val="002060"/>
                </a:solidFill>
                <a:latin typeface="Times New Roman" pitchFamily="18" charset="0"/>
                <a:cs typeface="Times New Roman" pitchFamily="18" charset="0"/>
              </a:rPr>
              <a:t>(Ek fıkra: 18/6/2017-7033/14 md.) Geçici 55 inci maddenin ikinci fıkrası hükmü saklı kalmak kaydıyla, yaş haddini dolduracakları tarihten önce başvurmuş olup sözleşme tarihi itibarıyla öğretim üyesi kadrolarında bulunanlardan yükseköğretim kurumlarınca belirlenen bölüm ve programlarda görevlerinde kalmalarında fayda görülenler, yükseköğretim kurumunun teklifi ve Yükseköğretim Kurulunun onayı ile emeklilik yaş hadlerini doldurdukları tarihten itibaren, </a:t>
            </a:r>
            <a:r>
              <a:rPr lang="tr-TR" sz="1900" dirty="0">
                <a:solidFill>
                  <a:srgbClr val="FF0000"/>
                </a:solidFill>
                <a:latin typeface="Times New Roman" pitchFamily="18" charset="0"/>
                <a:cs typeface="Times New Roman" pitchFamily="18" charset="0"/>
              </a:rPr>
              <a:t>yetmiş beş yaşını </a:t>
            </a:r>
            <a:r>
              <a:rPr lang="tr-TR" sz="1900" dirty="0">
                <a:solidFill>
                  <a:srgbClr val="002060"/>
                </a:solidFill>
                <a:latin typeface="Times New Roman" pitchFamily="18" charset="0"/>
                <a:cs typeface="Times New Roman" pitchFamily="18" charset="0"/>
              </a:rPr>
              <a:t>geçmemek üzere emeklilik veya yaşlılık aylığı bağlanıncaya kadar birer yıllık sürelerle sözleşmeli olarak çalıştırılabilirler. Bunlarla, net tutarı, en son bulundukları kadroları için öngörülmüş olan gösterge, ek gösterge, taban ve kıdem aylıkları, üniversite ödeneği, yükseköğretim tazminatı, eğitim öğretim ödeneği, geliştirme ödeneği, makam ve görev tazminatları ve 375 sayılı Kanun Hükmünde Kararnamenin ek 9 uncu maddesinde belirlenmiş olan ek ödemenin toplamından ilgili mevzuatı uyarınca vergi ve diğer kesintiler yapıldıktan sonra kalan net tutarı geçmemek üzere belirlenecek ücret üzerinden sözleşme yapılır. Bunların sigortalılık veya iştirakçilik ilişkisi önceki kadro unvanları esas alınmak suretiyle devam ettirilir. Öğretim üyelerinin tabi olduğu yasak, ödev ve sorumluluklar ile disipline ilişkin hükümler bu şekilde çalıştırılanlar hakkında da uygulanır. Bu fıkranın uygulanmasına ilişkin usul ve esaslar Maliye Bakanlığının uygun görüşü üzerine Yükseköğretim Kurulu tarafından belirlenir.</a:t>
            </a:r>
          </a:p>
          <a:p>
            <a:pPr marL="0" indent="0" algn="just">
              <a:buNone/>
            </a:pPr>
            <a:endParaRPr lang="tr-TR" sz="19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97740682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5832648"/>
          </a:xfrm>
        </p:spPr>
        <p:txBody>
          <a:bodyPr>
            <a:noAutofit/>
          </a:bodyPr>
          <a:lstStyle/>
          <a:p>
            <a:pPr marL="0" indent="0">
              <a:buNone/>
            </a:pPr>
            <a:r>
              <a:rPr lang="tr-TR" sz="1900" dirty="0">
                <a:solidFill>
                  <a:srgbClr val="FF0000"/>
                </a:solidFill>
                <a:latin typeface="Times New Roman" pitchFamily="18" charset="0"/>
                <a:cs typeface="Times New Roman" pitchFamily="18" charset="0"/>
              </a:rPr>
              <a:t>Öğretim görevlileri:</a:t>
            </a:r>
          </a:p>
          <a:p>
            <a:pPr marL="0" indent="0" algn="just">
              <a:buNone/>
            </a:pPr>
            <a:r>
              <a:rPr lang="tr-TR" sz="1900" b="1" dirty="0">
                <a:solidFill>
                  <a:srgbClr val="002060"/>
                </a:solidFill>
                <a:latin typeface="Times New Roman" pitchFamily="18" charset="0"/>
                <a:cs typeface="Times New Roman" pitchFamily="18" charset="0"/>
              </a:rPr>
              <a:t>Madde 31 –</a:t>
            </a:r>
            <a:r>
              <a:rPr lang="tr-TR" sz="1900" dirty="0">
                <a:solidFill>
                  <a:srgbClr val="002060"/>
                </a:solidFill>
                <a:latin typeface="Times New Roman" pitchFamily="18" charset="0"/>
                <a:cs typeface="Times New Roman" pitchFamily="18" charset="0"/>
              </a:rPr>
              <a:t> Öğretim görevlileri; üniversitelerde ve bağlı birimlerinde bu Kanun uyarınca atanmış öğretim üyesi bulunmayan dersler veya herhangi bir dersin özel bilgi ve uzmanlık isteyen konularının eğitim - öğretim ve uygulamaları için, kendi uzmanlık alanlarındaki çalışma ve eserleri ile tanınmış kişiler, süreli veya ders saati ücreti ile görevlendirilebilirler. Öğretim görevlileri, ilgili yönetim kurullarının görüşleri alınarak fakültelerde dekanların, rektörlüğe bağlı bölümlerde bölüm başkanlarının önerileri üzerine ve rektörün onayı ile öğretim üyesi, öğretim üye yardımcısı ve öğretim görevlisi kadrolarına atanabilirler veya kadro şartı aranmaksızın ders saati ücreti veya sözleşmeli olarak istihdam edilebilirler. Öğretim üyesi kadrolarına öğretim görevlileri en çok iki yıl süre ile atanabilirler; bu süre sonunda işgal ettikleri kadroya başvuran öğretim üyesi bulunmadığı ve görevlerine devamda yarar görüldüğü takdirde aynı usulle yeniden atanabilirler. Atanma süresi sonunda görevleri kendiliğinden sona erer. Bunların yeniden atanmaları mümkündür. Bu takdirde ilk atama usulü uygulanır. Konservatuvarlar ile meslek yüksekokullarına gerektiğinde sürekli olarak öğretim görevlisi atanabilir</a:t>
            </a:r>
            <a:r>
              <a:rPr lang="tr-TR" sz="2400" dirty="0"/>
              <a:t>.</a:t>
            </a:r>
          </a:p>
        </p:txBody>
      </p:sp>
    </p:spTree>
    <p:extLst>
      <p:ext uri="{BB962C8B-B14F-4D97-AF65-F5344CB8AC3E}">
        <p14:creationId xmlns:p14="http://schemas.microsoft.com/office/powerpoint/2010/main" val="127284082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512168"/>
            <a:ext cx="10210800" cy="6453336"/>
          </a:xfrm>
        </p:spPr>
        <p:txBody>
          <a:bodyPr>
            <a:noAutofit/>
          </a:bodyPr>
          <a:lstStyle/>
          <a:p>
            <a:pPr marL="0" indent="0" algn="just">
              <a:buNone/>
            </a:pPr>
            <a:r>
              <a:rPr lang="tr-TR" sz="1900" dirty="0">
                <a:solidFill>
                  <a:srgbClr val="FF0000"/>
                </a:solidFill>
                <a:latin typeface="Times New Roman" pitchFamily="18" charset="0"/>
                <a:cs typeface="Times New Roman" pitchFamily="18" charset="0"/>
              </a:rPr>
              <a:t>Araştırma görevlileri</a:t>
            </a:r>
            <a:r>
              <a:rPr lang="tr-TR" sz="1900" dirty="0">
                <a:solidFill>
                  <a:srgbClr val="002060"/>
                </a:solidFill>
                <a:latin typeface="Times New Roman" pitchFamily="18" charset="0"/>
                <a:cs typeface="Times New Roman" pitchFamily="18" charset="0"/>
              </a:rPr>
              <a:t>	</a:t>
            </a:r>
          </a:p>
          <a:p>
            <a:pPr marL="0" indent="0" algn="just">
              <a:buNone/>
            </a:pPr>
            <a:r>
              <a:rPr lang="tr-TR" sz="1900" b="1" dirty="0">
                <a:solidFill>
                  <a:srgbClr val="002060"/>
                </a:solidFill>
                <a:latin typeface="Times New Roman" pitchFamily="18" charset="0"/>
                <a:cs typeface="Times New Roman" pitchFamily="18" charset="0"/>
              </a:rPr>
              <a:t>Madde 33</a:t>
            </a:r>
            <a:r>
              <a:rPr lang="tr-TR" sz="1900" dirty="0">
                <a:solidFill>
                  <a:srgbClr val="002060"/>
                </a:solidFill>
                <a:latin typeface="Times New Roman" pitchFamily="18" charset="0"/>
                <a:cs typeface="Times New Roman" pitchFamily="18" charset="0"/>
              </a:rPr>
              <a:t> – a)  Araştırma görevlileri, yükseköğretim kurumlarında yapılan araştırma, inceleme ve deneylerde yardımcı olan ve yetkili organlarca verilen ilgili diğer görevleri yapan öğretim yardımcılarıdır. Bunlar ilgili anabilim veya anasanat dalı başkanlarının önerisi, Bölüm Başkanı, Dekan, enstitü, yüksekokul veya konservatuvar müdürünün olumlu görüşü üzerine rektörün onayı ile araştırma görevlisi kadrolarına en çok üç yıl süre ile atanırlar; atanma süresi sonunda görevleri kendiliğinden sona erer. Bunlar aynı usulle yeniden atanabilirler.</a:t>
            </a:r>
          </a:p>
          <a:p>
            <a:pPr marL="0" indent="0" algn="just">
              <a:buNone/>
            </a:pPr>
            <a:r>
              <a:rPr lang="tr-TR" sz="1900" dirty="0">
                <a:solidFill>
                  <a:srgbClr val="002060"/>
                </a:solidFill>
                <a:latin typeface="Times New Roman" pitchFamily="18" charset="0"/>
                <a:cs typeface="Times New Roman" pitchFamily="18" charset="0"/>
              </a:rPr>
              <a:t>	Lisans üstü eğitim - öğretim için yurt dışına gönderilecek araştırma görevlileri ile ilk defa bu amaçla bu göreve atanacaklarda aranacak nitelikler ve diğer hususlar Yükseköğretim Kurulunca tespit edilir. </a:t>
            </a:r>
          </a:p>
          <a:p>
            <a:pPr marL="0" indent="0" algn="just">
              <a:buNone/>
            </a:pPr>
            <a:r>
              <a:rPr lang="tr-TR" sz="1900" dirty="0">
                <a:solidFill>
                  <a:srgbClr val="002060"/>
                </a:solidFill>
                <a:latin typeface="Times New Roman" pitchFamily="18" charset="0"/>
                <a:cs typeface="Times New Roman" pitchFamily="18" charset="0"/>
              </a:rPr>
              <a:t> </a:t>
            </a:r>
          </a:p>
        </p:txBody>
      </p:sp>
    </p:spTree>
    <p:extLst>
      <p:ext uri="{BB962C8B-B14F-4D97-AF65-F5344CB8AC3E}">
        <p14:creationId xmlns:p14="http://schemas.microsoft.com/office/powerpoint/2010/main" val="24318798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5832648"/>
          </a:xfrm>
        </p:spPr>
        <p:txBody>
          <a:bodyPr>
            <a:noAutofit/>
          </a:bodyPr>
          <a:lstStyle/>
          <a:p>
            <a:pPr marL="0" indent="0" algn="just">
              <a:buNone/>
            </a:pPr>
            <a:r>
              <a:rPr lang="tr-TR" sz="1900" dirty="0">
                <a:solidFill>
                  <a:srgbClr val="002060"/>
                </a:solidFill>
                <a:latin typeface="Times New Roman" pitchFamily="18" charset="0"/>
                <a:cs typeface="Times New Roman" pitchFamily="18" charset="0"/>
              </a:rPr>
              <a:t>Lisansüstü eğitim - öğretim için yurtdışına gönderilecek araştırma görevlileri hakkında yukarıdaki atama süresi ile ilgili hüküm uygulanmaz. Bu gibilerin öğrenim ücretleri ve yollukları dahil her çeşit sosyal ve diğer giderleri bağlı bulundukları üniversitelerin personel giderleri içerisinde açılacak özel tertipden ödenir. Lisansüstü eğitim - öğretim için yurt dışına gönderilen araştırma görevlileri kadrolarında bırakılırlar ve (Burslu gidenlerin biryılı aşan süreleri ile şahsen özel burs sağlayan ve bu burstan istifade etmesi için kurumlarınca kendilerine aylıksız izin verilmesi uygun görülenler hariç) aylık ve diğer her türlü ödemelerin kanuni kesintilerin sonra kalan net tutarının % 6O'ını kurumlarından alırlar. Bunlardan kurumlarınca gönderilenlere, 1416 sayılı Ecnebi Memleketlere Gönderilecek Talebe Hakkında Kanun hükümlerine göre aynı ülkede bulunan öğrencilere verilen tahsisat tutarında ayrıca ödeme yapılır. Burslu gidenlerin aldıkları burs miktarları bu miktarın altında ise aradaki fark kurumlarınca kendilerine ayrıca ödenir. Bunların okul ücretleri ile eğitim ve öğretime başlayabilmeleri için zorunlu olan kurs ücretleri karşılanır. Kitap ve kırtasiye bedelleri ile diğer eğitim ve öğretim giderlerini karşılamak için her yıl Mart ve Eylül aylarında iki eşit taksitte ödenmek üzere birer aylıkları tutarında ek ödenek verilir.</a:t>
            </a:r>
          </a:p>
        </p:txBody>
      </p:sp>
    </p:spTree>
    <p:extLst>
      <p:ext uri="{BB962C8B-B14F-4D97-AF65-F5344CB8AC3E}">
        <p14:creationId xmlns:p14="http://schemas.microsoft.com/office/powerpoint/2010/main" val="194380125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5472608"/>
          </a:xfrm>
        </p:spPr>
        <p:txBody>
          <a:bodyPr>
            <a:noAutofit/>
          </a:bodyPr>
          <a:lstStyle/>
          <a:p>
            <a:pPr marL="0" indent="0" algn="just">
              <a:buNone/>
            </a:pPr>
            <a:r>
              <a:rPr lang="tr-TR" sz="1900" dirty="0">
                <a:solidFill>
                  <a:srgbClr val="FF0000"/>
                </a:solidFill>
                <a:latin typeface="Times New Roman" pitchFamily="18" charset="0"/>
                <a:cs typeface="Times New Roman" pitchFamily="18" charset="0"/>
              </a:rPr>
              <a:t>Yabancı uyruklu öğretim elemanları: </a:t>
            </a:r>
          </a:p>
          <a:p>
            <a:pPr marL="0" indent="0" algn="just">
              <a:buNone/>
            </a:pPr>
            <a:r>
              <a:rPr lang="tr-TR" sz="1900" dirty="0">
                <a:solidFill>
                  <a:srgbClr val="FF0000"/>
                </a:solidFill>
                <a:latin typeface="Times New Roman" pitchFamily="18" charset="0"/>
                <a:cs typeface="Times New Roman" pitchFamily="18" charset="0"/>
              </a:rPr>
              <a:t>Madde 34</a:t>
            </a:r>
            <a:r>
              <a:rPr lang="tr-TR" sz="1900" dirty="0">
                <a:solidFill>
                  <a:srgbClr val="002060"/>
                </a:solidFill>
                <a:latin typeface="Times New Roman" pitchFamily="18" charset="0"/>
                <a:cs typeface="Times New Roman" pitchFamily="18" charset="0"/>
              </a:rPr>
              <a:t> - Yükseköğretim kurumlarında, sözleşme ile görevlendirilecek yabancı uyruklu öğretim elemanları, ilgili fakülte, enstitü veya yüksekokul yönetim kurulunun önerisi ve üniversite yönetim kurulunun uygun görüşü üzerine rektör tarafından atanırlar. Bunlar, öğretim görevleri bakımından, bu kanunda aylıklı öğretim elemanları için konulmuş olan hükümlere tabidirler. </a:t>
            </a:r>
          </a:p>
          <a:p>
            <a:pPr marL="0" indent="0" algn="just">
              <a:buNone/>
            </a:pPr>
            <a:r>
              <a:rPr lang="tr-TR" sz="1900" dirty="0">
                <a:solidFill>
                  <a:srgbClr val="002060"/>
                </a:solidFill>
                <a:latin typeface="Times New Roman" pitchFamily="18" charset="0"/>
                <a:cs typeface="Times New Roman" pitchFamily="18" charset="0"/>
              </a:rPr>
              <a:t>	Yabancı uyruklu öğretim elemanlarının bu şekilde atanmaları veya görevlendirilmeleri, 657 sayılı Devlet Memurları Kanununun Bakanlar Kurulu kararını gerektiren hükümlerine tabi olmadan, Yükseköğretim Kurulunca verilecek ön izni müteakip Çalışma ve Sosyal Güvenlik Bakanlığından alınacak çalışma izni neticesinde ilgili üniversitesi ile sözleşmesi yapılır.  </a:t>
            </a:r>
          </a:p>
        </p:txBody>
      </p:sp>
    </p:spTree>
    <p:extLst>
      <p:ext uri="{BB962C8B-B14F-4D97-AF65-F5344CB8AC3E}">
        <p14:creationId xmlns:p14="http://schemas.microsoft.com/office/powerpoint/2010/main" val="205186914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40160"/>
            <a:ext cx="10210800" cy="6021288"/>
          </a:xfrm>
        </p:spPr>
        <p:txBody>
          <a:bodyPr>
            <a:noAutofit/>
          </a:bodyPr>
          <a:lstStyle/>
          <a:p>
            <a:pPr marL="0" indent="0">
              <a:buNone/>
            </a:pPr>
            <a:r>
              <a:rPr lang="tr-TR" sz="1900" dirty="0">
                <a:solidFill>
                  <a:srgbClr val="FF0000"/>
                </a:solidFill>
                <a:latin typeface="Times New Roman" pitchFamily="18" charset="0"/>
                <a:cs typeface="Times New Roman" pitchFamily="18" charset="0"/>
              </a:rPr>
              <a:t>Öğretim elemanı yetiştirme:</a:t>
            </a:r>
            <a:r>
              <a:rPr lang="tr-TR" sz="1900" dirty="0">
                <a:solidFill>
                  <a:srgbClr val="002060"/>
                </a:solidFill>
                <a:latin typeface="Times New Roman" pitchFamily="18" charset="0"/>
                <a:cs typeface="Times New Roman" pitchFamily="18" charset="0"/>
              </a:rPr>
              <a:t> </a:t>
            </a:r>
          </a:p>
          <a:p>
            <a:pPr marL="0" indent="0" algn="just">
              <a:buNone/>
            </a:pPr>
            <a:r>
              <a:rPr lang="tr-TR" sz="1900" b="1" dirty="0">
                <a:solidFill>
                  <a:srgbClr val="002060"/>
                </a:solidFill>
                <a:latin typeface="Times New Roman" pitchFamily="18" charset="0"/>
                <a:cs typeface="Times New Roman" pitchFamily="18" charset="0"/>
              </a:rPr>
              <a:t>Madde 35</a:t>
            </a:r>
            <a:r>
              <a:rPr lang="tr-TR" sz="1900" dirty="0">
                <a:solidFill>
                  <a:srgbClr val="002060"/>
                </a:solidFill>
                <a:latin typeface="Times New Roman" pitchFamily="18" charset="0"/>
                <a:cs typeface="Times New Roman" pitchFamily="18" charset="0"/>
              </a:rPr>
              <a:t> – Yükseköğretim kurumları; kendilerinin ve yeni kurulmuş ve kurulacak diğer yükseköğretim kurumlarının ihtiyacı için yurt içinde ve dışında, kalkınma planı ilke ve hedeflerine ve Yükseköğretim Kurulunun belirteceği ihtiyaca ve esaslara göre öğretim elemanı yetiştirirler.</a:t>
            </a:r>
          </a:p>
          <a:p>
            <a:pPr marL="0" indent="0" algn="just">
              <a:buNone/>
            </a:pPr>
            <a:r>
              <a:rPr lang="tr-TR" sz="1900" dirty="0">
                <a:solidFill>
                  <a:srgbClr val="002060"/>
                </a:solidFill>
                <a:latin typeface="Times New Roman" pitchFamily="18" charset="0"/>
                <a:cs typeface="Times New Roman" pitchFamily="18" charset="0"/>
              </a:rPr>
              <a:t>	 Öğretim elemanı yetiştirilmesi amacıyla üniversitelerin araştırma görevlisi kadroları, araştırma veya doktora çalışmaları yaptırmak üzere başka bir üniversiteye, Yükseköğretim Kurulunca geçici olarak tahsis edilebilir. Bu şekilde doktora veya tıpta uzmanlık veya sanatta yeterlik payesi alanlar, bu eğitimin sonunda kadrolarıyla birlikte kendi üniversitelerine dönerler. </a:t>
            </a:r>
          </a:p>
          <a:p>
            <a:pPr marL="0" indent="0" algn="just">
              <a:buNone/>
            </a:pPr>
            <a:r>
              <a:rPr lang="tr-TR" sz="1900" dirty="0">
                <a:solidFill>
                  <a:srgbClr val="002060"/>
                </a:solidFill>
                <a:latin typeface="Times New Roman" pitchFamily="18" charset="0"/>
                <a:cs typeface="Times New Roman" pitchFamily="18" charset="0"/>
              </a:rPr>
              <a:t>	Yurt içi veya yurt dışında yetiştirilen öğretim elemanları, genel hükümlere göre bağlı oldukları yükseköğretim kurumlarında mecburi hizmetlerini yerine getirmek zorundadırlar. (Ek cümle: 19/11/2014-6569/26 md.) Bu mecburi hizmet, eş durumu ve sağlık mazeretleri hariç olmak üzere başka yükseköğretim kurumlarında ve kamu kurum ve kuruluşlarında yerine getirilemez. Bu yükümlülüğü yerine getirmeyenlere, yükseköğretim kurumlarında görev verilmez. Özel kanunlarla getirilen mecburi hizmet çalışmaları bu hüküm dışındadır.</a:t>
            </a:r>
          </a:p>
        </p:txBody>
      </p:sp>
    </p:spTree>
    <p:extLst>
      <p:ext uri="{BB962C8B-B14F-4D97-AF65-F5344CB8AC3E}">
        <p14:creationId xmlns:p14="http://schemas.microsoft.com/office/powerpoint/2010/main" val="19790676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063552" y="1628800"/>
            <a:ext cx="8229600" cy="5559896"/>
          </a:xfrm>
        </p:spPr>
        <p:txBody>
          <a:bodyPr>
            <a:normAutofit/>
          </a:bodyPr>
          <a:lstStyle/>
          <a:p>
            <a:pPr marL="0" indent="0" algn="just">
              <a:buNone/>
            </a:pPr>
            <a:r>
              <a:rPr lang="tr-TR" dirty="0" smtClean="0"/>
              <a:t>	</a:t>
            </a:r>
            <a:r>
              <a:rPr lang="tr-TR" sz="2100" dirty="0">
                <a:solidFill>
                  <a:srgbClr val="FF0000"/>
                </a:solidFill>
                <a:latin typeface="Times New Roman" pitchFamily="18" charset="0"/>
                <a:cs typeface="Times New Roman" pitchFamily="18" charset="0"/>
              </a:rPr>
              <a:t>e) Fakülte: </a:t>
            </a:r>
            <a:r>
              <a:rPr lang="tr-TR" sz="2100" dirty="0">
                <a:solidFill>
                  <a:srgbClr val="002060"/>
                </a:solidFill>
                <a:latin typeface="Times New Roman" pitchFamily="18" charset="0"/>
                <a:cs typeface="Times New Roman" pitchFamily="18" charset="0"/>
              </a:rPr>
              <a:t>Yüksek düzeyde eğitim - öğretim, bilimsel araştırma ve yayın yapan; kendisine birimler bağlanabilen bir yükseköğretim kurumudur. </a:t>
            </a:r>
          </a:p>
          <a:p>
            <a:pPr marL="0" indent="0" algn="just">
              <a:buNone/>
            </a:pPr>
            <a:r>
              <a:rPr lang="tr-TR" sz="2100" dirty="0">
                <a:solidFill>
                  <a:srgbClr val="002060"/>
                </a:solidFill>
                <a:latin typeface="Times New Roman" pitchFamily="18" charset="0"/>
                <a:cs typeface="Times New Roman" pitchFamily="18" charset="0"/>
              </a:rPr>
              <a:t>	</a:t>
            </a:r>
            <a:r>
              <a:rPr lang="tr-TR" sz="2100" dirty="0">
                <a:solidFill>
                  <a:srgbClr val="FF0000"/>
                </a:solidFill>
                <a:latin typeface="Times New Roman" pitchFamily="18" charset="0"/>
                <a:cs typeface="Times New Roman" pitchFamily="18" charset="0"/>
              </a:rPr>
              <a:t>f) Enstitü: </a:t>
            </a:r>
            <a:r>
              <a:rPr lang="tr-TR" sz="2100" dirty="0">
                <a:solidFill>
                  <a:srgbClr val="002060"/>
                </a:solidFill>
                <a:latin typeface="Times New Roman" pitchFamily="18" charset="0"/>
                <a:cs typeface="Times New Roman" pitchFamily="18" charset="0"/>
              </a:rPr>
              <a:t>Üniversitelerde ve fakültelerde birden fazla benzer ve ilgili bilim dallarında lisans üstü, eğitim - öğretim, bilimsel araştırma ve uygulama yapan bir yükseköğretim kurumudur.</a:t>
            </a:r>
          </a:p>
          <a:p>
            <a:pPr marL="0" indent="0" algn="just">
              <a:buNone/>
            </a:pPr>
            <a:r>
              <a:rPr lang="tr-TR" sz="2100" dirty="0">
                <a:solidFill>
                  <a:srgbClr val="002060"/>
                </a:solidFill>
                <a:latin typeface="Times New Roman" pitchFamily="18" charset="0"/>
                <a:cs typeface="Times New Roman" pitchFamily="18" charset="0"/>
              </a:rPr>
              <a:t>	</a:t>
            </a:r>
            <a:r>
              <a:rPr lang="tr-TR" sz="2100" dirty="0">
                <a:solidFill>
                  <a:srgbClr val="FF0000"/>
                </a:solidFill>
                <a:latin typeface="Times New Roman" pitchFamily="18" charset="0"/>
                <a:cs typeface="Times New Roman" pitchFamily="18" charset="0"/>
              </a:rPr>
              <a:t>g) Yüksekokul: </a:t>
            </a:r>
            <a:r>
              <a:rPr lang="tr-TR" sz="2100" dirty="0">
                <a:solidFill>
                  <a:srgbClr val="002060"/>
                </a:solidFill>
                <a:latin typeface="Times New Roman" pitchFamily="18" charset="0"/>
                <a:cs typeface="Times New Roman" pitchFamily="18" charset="0"/>
              </a:rPr>
              <a:t>Belirli bir mesleğe yönelik eğitim öğretime ağırlık veren bir yükseköğretim kurumudur.</a:t>
            </a:r>
          </a:p>
          <a:p>
            <a:pPr marL="0" indent="0" algn="just">
              <a:buNone/>
            </a:pPr>
            <a:r>
              <a:rPr lang="tr-TR" sz="2100" dirty="0">
                <a:solidFill>
                  <a:srgbClr val="002060"/>
                </a:solidFill>
                <a:latin typeface="Times New Roman" pitchFamily="18" charset="0"/>
                <a:cs typeface="Times New Roman" pitchFamily="18" charset="0"/>
              </a:rPr>
              <a:t>	</a:t>
            </a:r>
            <a:r>
              <a:rPr lang="tr-TR" sz="2100" dirty="0">
                <a:solidFill>
                  <a:srgbClr val="FF0000"/>
                </a:solidFill>
                <a:latin typeface="Times New Roman" pitchFamily="18" charset="0"/>
                <a:cs typeface="Times New Roman" pitchFamily="18" charset="0"/>
              </a:rPr>
              <a:t>h) Konservatuvar: </a:t>
            </a:r>
            <a:r>
              <a:rPr lang="tr-TR" sz="2100" dirty="0">
                <a:solidFill>
                  <a:srgbClr val="002060"/>
                </a:solidFill>
                <a:latin typeface="Times New Roman" pitchFamily="18" charset="0"/>
                <a:cs typeface="Times New Roman" pitchFamily="18" charset="0"/>
              </a:rPr>
              <a:t>Müzik ve sahne sanatlarında sanatçı yetiştiren bir yükseköğretim kurumudur. </a:t>
            </a:r>
          </a:p>
          <a:p>
            <a:pPr marL="0" indent="0" algn="just">
              <a:buNone/>
            </a:pPr>
            <a:r>
              <a:rPr lang="tr-TR" sz="2100" dirty="0">
                <a:solidFill>
                  <a:srgbClr val="002060"/>
                </a:solidFill>
                <a:latin typeface="Times New Roman" pitchFamily="18" charset="0"/>
                <a:cs typeface="Times New Roman" pitchFamily="18" charset="0"/>
              </a:rPr>
              <a:t>	</a:t>
            </a:r>
            <a:r>
              <a:rPr lang="tr-TR" sz="2100" dirty="0">
                <a:solidFill>
                  <a:srgbClr val="FF0000"/>
                </a:solidFill>
                <a:latin typeface="Times New Roman" pitchFamily="18" charset="0"/>
                <a:cs typeface="Times New Roman" pitchFamily="18" charset="0"/>
              </a:rPr>
              <a:t>ı)  Meslek Yüksekokulu: </a:t>
            </a:r>
            <a:r>
              <a:rPr lang="tr-TR" sz="2100" dirty="0">
                <a:solidFill>
                  <a:srgbClr val="002060"/>
                </a:solidFill>
                <a:latin typeface="Times New Roman" pitchFamily="18" charset="0"/>
                <a:cs typeface="Times New Roman" pitchFamily="18" charset="0"/>
              </a:rPr>
              <a:t>Belirli mesleklere yönelik nitelikli insan gücü yetiştirmeyi amaçlayan, yılda iki veya üç dönem olmak üzere iki yıllık eğitim-öğretim sürdüren, önlisans derecesi veren bir yükseköğretim kurumudur.</a:t>
            </a:r>
          </a:p>
          <a:p>
            <a:pPr marL="0" indent="0">
              <a:buNone/>
            </a:pPr>
            <a:endParaRPr lang="tr-TR" dirty="0"/>
          </a:p>
        </p:txBody>
      </p:sp>
    </p:spTree>
    <p:extLst>
      <p:ext uri="{BB962C8B-B14F-4D97-AF65-F5344CB8AC3E}">
        <p14:creationId xmlns:p14="http://schemas.microsoft.com/office/powerpoint/2010/main" val="310385289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40160"/>
            <a:ext cx="10210800" cy="6453336"/>
          </a:xfrm>
        </p:spPr>
        <p:txBody>
          <a:bodyPr>
            <a:noAutofit/>
          </a:bodyPr>
          <a:lstStyle/>
          <a:p>
            <a:pPr marL="0" indent="0" algn="just">
              <a:buNone/>
            </a:pPr>
            <a:endParaRPr lang="tr-TR" sz="1900" dirty="0">
              <a:solidFill>
                <a:srgbClr val="FF0000"/>
              </a:solidFill>
              <a:latin typeface="Times New Roman" pitchFamily="18" charset="0"/>
              <a:cs typeface="Times New Roman" pitchFamily="18" charset="0"/>
            </a:endParaRPr>
          </a:p>
          <a:p>
            <a:pPr marL="0" indent="0" algn="just">
              <a:buNone/>
            </a:pPr>
            <a:r>
              <a:rPr lang="tr-TR" sz="1900" dirty="0">
                <a:solidFill>
                  <a:srgbClr val="FF0000"/>
                </a:solidFill>
                <a:latin typeface="Times New Roman" pitchFamily="18" charset="0"/>
                <a:cs typeface="Times New Roman" pitchFamily="18" charset="0"/>
              </a:rPr>
              <a:t>Yurt içinde ve yurt dışında görevlendirme:</a:t>
            </a:r>
          </a:p>
          <a:p>
            <a:pPr marL="0" indent="0" algn="just">
              <a:buNone/>
            </a:pPr>
            <a:r>
              <a:rPr lang="tr-TR" sz="1900" b="1" dirty="0">
                <a:solidFill>
                  <a:srgbClr val="002060"/>
                </a:solidFill>
                <a:latin typeface="Times New Roman" pitchFamily="18" charset="0"/>
                <a:cs typeface="Times New Roman" pitchFamily="18" charset="0"/>
              </a:rPr>
              <a:t>Madde 39 –</a:t>
            </a:r>
            <a:r>
              <a:rPr lang="tr-TR" sz="1900" dirty="0">
                <a:solidFill>
                  <a:srgbClr val="002060"/>
                </a:solidFill>
                <a:latin typeface="Times New Roman" pitchFamily="18" charset="0"/>
                <a:cs typeface="Times New Roman" pitchFamily="18" charset="0"/>
              </a:rPr>
              <a:t> Öğretim elemanlarının kurumlarından yolluk almaksızın yurt içinde ve dışında kongre, konferans, seminer ve benzeri bilimsel toplantılarla, bilim ve meslekleri ile ilgili diğer toplantılara katılmalarına,araştırma ve inceleme gezileri yapmalarına, araştırma ve incelemenin gerektirdiği yerde bulunmalarına, bir haftaya kadar dekan, enstitü ve yüksek okul müdürleri, onbeş güne kadar rektörler izin verebilirler. Bu şekilde onbeş günü aşan veya yolluk verilmesini gerektiren veya araştırma ve incelemenin gerektirdiği masrafların üniversite ile buna bağlı birimlerin bütçesinden veya döner sermaye gelirlerinden ödenmesi icabeden durumlarda, ilgili yönetim kurulunun kararı ve rektörün onayı gereklidir. </a:t>
            </a:r>
          </a:p>
          <a:p>
            <a:pPr marL="0" indent="0" algn="just">
              <a:buNone/>
            </a:pPr>
            <a:r>
              <a:rPr lang="tr-TR" sz="1900" dirty="0">
                <a:solidFill>
                  <a:srgbClr val="002060"/>
                </a:solidFill>
                <a:latin typeface="Times New Roman" pitchFamily="18" charset="0"/>
                <a:cs typeface="Times New Roman" pitchFamily="18" charset="0"/>
              </a:rPr>
              <a:t> </a:t>
            </a:r>
          </a:p>
        </p:txBody>
      </p:sp>
    </p:spTree>
    <p:extLst>
      <p:ext uri="{BB962C8B-B14F-4D97-AF65-F5344CB8AC3E}">
        <p14:creationId xmlns:p14="http://schemas.microsoft.com/office/powerpoint/2010/main" val="364258983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3A489F69-3F76-85AF-2A1E-C4786FCD8B49}"/>
              </a:ext>
            </a:extLst>
          </p:cNvPr>
          <p:cNvPicPr>
            <a:picLocks noGrp="1" noChangeAspect="1"/>
          </p:cNvPicPr>
          <p:nvPr>
            <p:ph idx="1"/>
          </p:nvPr>
        </p:nvPicPr>
        <p:blipFill>
          <a:blip r:embed="rId2"/>
          <a:stretch>
            <a:fillRect/>
          </a:stretch>
        </p:blipFill>
        <p:spPr>
          <a:xfrm>
            <a:off x="0" y="0"/>
            <a:ext cx="12183035" cy="6858000"/>
          </a:xfrm>
        </p:spPr>
      </p:pic>
      <p:sp>
        <p:nvSpPr>
          <p:cNvPr id="4" name="Unvan 3"/>
          <p:cNvSpPr>
            <a:spLocks noGrp="1"/>
          </p:cNvSpPr>
          <p:nvPr>
            <p:ph type="title"/>
          </p:nvPr>
        </p:nvSpPr>
        <p:spPr>
          <a:xfrm>
            <a:off x="1295402" y="941568"/>
            <a:ext cx="9601196" cy="1384995"/>
          </a:xfrm>
          <a:prstGeom prst="rect">
            <a:avLst/>
          </a:prstGeom>
        </p:spPr>
        <p:txBody>
          <a:bodyPr wrap="square">
            <a:spAutoFit/>
          </a:bodyPr>
          <a:lstStyle/>
          <a:p>
            <a:pPr algn="ctr"/>
            <a:r>
              <a:rPr lang="tr-TR" sz="2800" b="1" dirty="0">
                <a:solidFill>
                  <a:schemeClr val="bg1"/>
                </a:solidFill>
              </a:rPr>
              <a:t>YURTİÇİNDE VE YURTDIŞINDA GÖREVLENDİRMELERDE UYULACAK ESASLARA İLİŞKİN YÖNETMELİK</a:t>
            </a:r>
          </a:p>
        </p:txBody>
      </p:sp>
    </p:spTree>
    <p:extLst>
      <p:ext uri="{BB962C8B-B14F-4D97-AF65-F5344CB8AC3E}">
        <p14:creationId xmlns:p14="http://schemas.microsoft.com/office/powerpoint/2010/main" val="13529564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extLst/>
          </p:nvPr>
        </p:nvGraphicFramePr>
        <p:xfrm>
          <a:off x="2431602" y="1682699"/>
          <a:ext cx="9040092" cy="5078297"/>
        </p:xfrm>
        <a:graphic>
          <a:graphicData uri="http://schemas.openxmlformats.org/drawingml/2006/table">
            <a:tbl>
              <a:tblPr firstRow="1" bandRow="1">
                <a:tableStyleId>{5C22544A-7EE6-4342-B048-85BDC9FD1C3A}</a:tableStyleId>
              </a:tblPr>
              <a:tblGrid>
                <a:gridCol w="4520046">
                  <a:extLst>
                    <a:ext uri="{9D8B030D-6E8A-4147-A177-3AD203B41FA5}">
                      <a16:colId xmlns:a16="http://schemas.microsoft.com/office/drawing/2014/main" val="3417136101"/>
                    </a:ext>
                  </a:extLst>
                </a:gridCol>
                <a:gridCol w="4520046">
                  <a:extLst>
                    <a:ext uri="{9D8B030D-6E8A-4147-A177-3AD203B41FA5}">
                      <a16:colId xmlns:a16="http://schemas.microsoft.com/office/drawing/2014/main" val="783044104"/>
                    </a:ext>
                  </a:extLst>
                </a:gridCol>
              </a:tblGrid>
              <a:tr h="526384">
                <a:tc gridSpan="2">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effectLst/>
                          <a:latin typeface="+mn-lt"/>
                          <a:cs typeface="Times New Roman" panose="02020603050405020304" pitchFamily="18" charset="0"/>
                        </a:rPr>
                        <a:t>GÖREVLENDİRMELER</a:t>
                      </a:r>
                    </a:p>
                    <a:p>
                      <a:pPr marL="0" marR="0" indent="0" algn="ctr" defTabSz="457200" rtl="0" eaLnBrk="1" fontAlgn="auto" latinLnBrk="0" hangingPunct="1">
                        <a:lnSpc>
                          <a:spcPct val="100000"/>
                        </a:lnSpc>
                        <a:spcBef>
                          <a:spcPts val="0"/>
                        </a:spcBef>
                        <a:spcAft>
                          <a:spcPts val="0"/>
                        </a:spcAft>
                        <a:buClrTx/>
                        <a:buSzTx/>
                        <a:buFontTx/>
                        <a:buNone/>
                        <a:tabLst/>
                        <a:defRPr/>
                      </a:pPr>
                      <a:r>
                        <a:rPr lang="tr-TR" sz="1800" b="0" i="0" kern="1200" dirty="0" smtClean="0">
                          <a:solidFill>
                            <a:schemeClr val="tx1"/>
                          </a:solidFill>
                          <a:effectLst/>
                          <a:latin typeface="+mn-lt"/>
                          <a:ea typeface="+mn-ea"/>
                          <a:cs typeface="+mn-cs"/>
                        </a:rPr>
                        <a:t>İnceleme, araştırma ve uygulama için;</a:t>
                      </a:r>
                      <a:endParaRPr lang="tr-TR" sz="1400" b="1" dirty="0" smtClean="0">
                        <a:solidFill>
                          <a:schemeClr val="tx1"/>
                        </a:solidFill>
                        <a:effectLst/>
                        <a:latin typeface="+mn-lt"/>
                        <a:ea typeface="Calibri" panose="020F0502020204030204" pitchFamily="34" charset="0"/>
                        <a:cs typeface="Times New Roman" panose="02020603050405020304" pitchFamily="18" charset="0"/>
                      </a:endParaRPr>
                    </a:p>
                    <a:p>
                      <a:endParaRPr lang="tr-TR" sz="1400" dirty="0">
                        <a:latin typeface="+mn-lt"/>
                      </a:endParaRPr>
                    </a:p>
                  </a:txBody>
                  <a:tcPr>
                    <a:solidFill>
                      <a:srgbClr val="F57921"/>
                    </a:solidFill>
                  </a:tcPr>
                </a:tc>
                <a:tc hMerge="1">
                  <a:txBody>
                    <a:bodyPr/>
                    <a:lstStyle/>
                    <a:p>
                      <a:endParaRPr lang="tr-TR" dirty="0"/>
                    </a:p>
                  </a:txBody>
                  <a:tcPr/>
                </a:tc>
                <a:extLst>
                  <a:ext uri="{0D108BD9-81ED-4DB2-BD59-A6C34878D82A}">
                    <a16:rowId xmlns:a16="http://schemas.microsoft.com/office/drawing/2014/main" val="4201890179"/>
                  </a:ext>
                </a:extLst>
              </a:tr>
              <a:tr h="60630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effectLst/>
                          <a:latin typeface="+mn-lt"/>
                          <a:cs typeface="Times New Roman" panose="02020603050405020304" pitchFamily="18" charset="0"/>
                        </a:rPr>
                        <a:t>Kısa Süreli Görevlendirmeler (üç ay kadar (üç ay dahil))</a:t>
                      </a:r>
                      <a:endParaRPr lang="tr-TR" sz="1400" b="1" dirty="0" smtClean="0">
                        <a:solidFill>
                          <a:schemeClr val="tx1"/>
                        </a:solidFill>
                        <a:effectLst/>
                        <a:latin typeface="+mn-lt"/>
                        <a:ea typeface="Calibri" panose="020F0502020204030204" pitchFamily="34" charset="0"/>
                        <a:cs typeface="Times New Roman" panose="02020603050405020304" pitchFamily="18" charset="0"/>
                      </a:endParaRPr>
                    </a:p>
                    <a:p>
                      <a:endParaRPr lang="tr-TR" sz="1400" dirty="0">
                        <a:latin typeface="+mn-lt"/>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effectLst/>
                          <a:latin typeface="+mn-lt"/>
                          <a:cs typeface="Times New Roman" panose="02020603050405020304" pitchFamily="18" charset="0"/>
                        </a:rPr>
                        <a:t>Uzun Süreli Görevlendirmeler (üç aydan fazla)</a:t>
                      </a:r>
                      <a:endParaRPr lang="tr-TR" sz="1400" b="1" dirty="0" smtClean="0">
                        <a:solidFill>
                          <a:schemeClr val="tx1"/>
                        </a:solidFill>
                        <a:effectLst/>
                        <a:latin typeface="+mn-lt"/>
                        <a:ea typeface="Calibri" panose="020F0502020204030204" pitchFamily="34" charset="0"/>
                        <a:cs typeface="Times New Roman" panose="02020603050405020304" pitchFamily="18" charset="0"/>
                      </a:endParaRPr>
                    </a:p>
                    <a:p>
                      <a:endParaRPr lang="tr-TR" sz="1400" dirty="0">
                        <a:latin typeface="+mn-lt"/>
                      </a:endParaRPr>
                    </a:p>
                  </a:txBody>
                  <a:tcPr/>
                </a:tc>
                <a:extLst>
                  <a:ext uri="{0D108BD9-81ED-4DB2-BD59-A6C34878D82A}">
                    <a16:rowId xmlns:a16="http://schemas.microsoft.com/office/drawing/2014/main" val="1727932645"/>
                  </a:ext>
                </a:extLst>
              </a:tr>
              <a:tr h="42441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effectLst/>
                          <a:latin typeface="+mn-lt"/>
                          <a:cs typeface="Times New Roman" panose="02020603050405020304" pitchFamily="18" charset="0"/>
                        </a:rPr>
                        <a:t>-Dilekçe</a:t>
                      </a:r>
                      <a:endParaRPr lang="tr-TR" sz="1200" b="1" dirty="0" smtClean="0">
                        <a:solidFill>
                          <a:schemeClr val="tx1"/>
                        </a:solidFill>
                        <a:effectLst/>
                        <a:latin typeface="+mn-lt"/>
                        <a:ea typeface="Calibri" panose="020F0502020204030204" pitchFamily="34" charset="0"/>
                        <a:cs typeface="Times New Roman" panose="02020603050405020304" pitchFamily="18" charset="0"/>
                      </a:endParaRPr>
                    </a:p>
                    <a:p>
                      <a:endParaRPr lang="tr-TR" sz="1200" b="1" dirty="0">
                        <a:latin typeface="+mn-lt"/>
                      </a:endParaRPr>
                    </a:p>
                  </a:txBody>
                  <a:tcPr>
                    <a:solidFill>
                      <a:srgbClr val="F9F1E1"/>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effectLst/>
                          <a:latin typeface="+mn-lt"/>
                          <a:cs typeface="Times New Roman" panose="02020603050405020304" pitchFamily="18" charset="0"/>
                        </a:rPr>
                        <a:t>-Dilekçe</a:t>
                      </a:r>
                      <a:endParaRPr lang="tr-TR" sz="1200" b="1" dirty="0" smtClean="0">
                        <a:solidFill>
                          <a:schemeClr val="tx1"/>
                        </a:solidFill>
                        <a:effectLst/>
                        <a:latin typeface="+mn-lt"/>
                        <a:ea typeface="Calibri" panose="020F0502020204030204" pitchFamily="34" charset="0"/>
                        <a:cs typeface="Times New Roman" panose="02020603050405020304" pitchFamily="18" charset="0"/>
                      </a:endParaRPr>
                    </a:p>
                    <a:p>
                      <a:endParaRPr lang="tr-TR" sz="1200" b="1" dirty="0">
                        <a:latin typeface="+mn-lt"/>
                      </a:endParaRPr>
                    </a:p>
                  </a:txBody>
                  <a:tcPr/>
                </a:tc>
                <a:extLst>
                  <a:ext uri="{0D108BD9-81ED-4DB2-BD59-A6C34878D82A}">
                    <a16:rowId xmlns:a16="http://schemas.microsoft.com/office/drawing/2014/main" val="80076118"/>
                  </a:ext>
                </a:extLst>
              </a:tr>
              <a:tr h="42441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effectLst/>
                          <a:latin typeface="+mn-lt"/>
                          <a:cs typeface="Times New Roman" panose="02020603050405020304" pitchFamily="18" charset="0"/>
                        </a:rPr>
                        <a:t>-Davet Mektubu</a:t>
                      </a:r>
                      <a:endParaRPr lang="tr-TR" sz="1200" b="1" dirty="0" smtClean="0">
                        <a:solidFill>
                          <a:schemeClr val="tx1"/>
                        </a:solidFill>
                        <a:effectLst/>
                        <a:latin typeface="+mn-lt"/>
                        <a:ea typeface="Calibri" panose="020F0502020204030204" pitchFamily="34" charset="0"/>
                        <a:cs typeface="Times New Roman" panose="02020603050405020304" pitchFamily="18" charset="0"/>
                      </a:endParaRPr>
                    </a:p>
                    <a:p>
                      <a:endParaRPr lang="tr-TR" sz="1200" b="1" dirty="0">
                        <a:latin typeface="+mn-lt"/>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effectLst/>
                          <a:latin typeface="+mn-lt"/>
                          <a:cs typeface="Times New Roman" panose="02020603050405020304" pitchFamily="18" charset="0"/>
                        </a:rPr>
                        <a:t>-Davet Mektubu</a:t>
                      </a:r>
                      <a:endParaRPr lang="tr-TR" sz="1200" b="1" dirty="0" smtClean="0">
                        <a:solidFill>
                          <a:schemeClr val="tx1"/>
                        </a:solidFill>
                        <a:effectLst/>
                        <a:latin typeface="+mn-lt"/>
                        <a:ea typeface="Calibri" panose="020F0502020204030204" pitchFamily="34" charset="0"/>
                        <a:cs typeface="Times New Roman" panose="02020603050405020304" pitchFamily="18" charset="0"/>
                      </a:endParaRPr>
                    </a:p>
                    <a:p>
                      <a:endParaRPr lang="tr-TR" sz="1200" b="1" dirty="0">
                        <a:latin typeface="+mn-lt"/>
                      </a:endParaRPr>
                    </a:p>
                  </a:txBody>
                  <a:tcPr/>
                </a:tc>
                <a:extLst>
                  <a:ext uri="{0D108BD9-81ED-4DB2-BD59-A6C34878D82A}">
                    <a16:rowId xmlns:a16="http://schemas.microsoft.com/office/drawing/2014/main" val="1060035109"/>
                  </a:ext>
                </a:extLst>
              </a:tr>
              <a:tr h="42441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effectLst/>
                          <a:latin typeface="+mn-lt"/>
                          <a:cs typeface="Times New Roman" panose="02020603050405020304" pitchFamily="18" charset="0"/>
                        </a:rPr>
                        <a:t>-Ön Rapor</a:t>
                      </a:r>
                      <a:endParaRPr lang="tr-TR" sz="1200" b="1" dirty="0" smtClean="0">
                        <a:solidFill>
                          <a:schemeClr val="tx1"/>
                        </a:solidFill>
                        <a:effectLst/>
                        <a:latin typeface="+mn-lt"/>
                        <a:ea typeface="Calibri" panose="020F0502020204030204" pitchFamily="34" charset="0"/>
                        <a:cs typeface="Times New Roman" panose="02020603050405020304" pitchFamily="18" charset="0"/>
                      </a:endParaRPr>
                    </a:p>
                    <a:p>
                      <a:endParaRPr lang="tr-TR" sz="1200" b="1" dirty="0">
                        <a:latin typeface="+mn-lt"/>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effectLst/>
                          <a:latin typeface="+mn-lt"/>
                          <a:cs typeface="Times New Roman" panose="02020603050405020304" pitchFamily="18" charset="0"/>
                        </a:rPr>
                        <a:t>-Çalışma Programı</a:t>
                      </a:r>
                      <a:endParaRPr lang="tr-TR" sz="1200" b="1" dirty="0" smtClean="0">
                        <a:solidFill>
                          <a:schemeClr val="tx1"/>
                        </a:solidFill>
                        <a:effectLst/>
                        <a:latin typeface="+mn-lt"/>
                        <a:ea typeface="Calibri" panose="020F0502020204030204" pitchFamily="34" charset="0"/>
                        <a:cs typeface="Times New Roman" panose="02020603050405020304" pitchFamily="18" charset="0"/>
                      </a:endParaRPr>
                    </a:p>
                    <a:p>
                      <a:endParaRPr lang="tr-TR" sz="1200" b="1" dirty="0">
                        <a:latin typeface="+mn-lt"/>
                      </a:endParaRPr>
                    </a:p>
                  </a:txBody>
                  <a:tcPr/>
                </a:tc>
                <a:extLst>
                  <a:ext uri="{0D108BD9-81ED-4DB2-BD59-A6C34878D82A}">
                    <a16:rowId xmlns:a16="http://schemas.microsoft.com/office/drawing/2014/main" val="3421398450"/>
                  </a:ext>
                </a:extLst>
              </a:tr>
              <a:tr h="60630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effectLst/>
                          <a:latin typeface="+mn-lt"/>
                          <a:cs typeface="Times New Roman" panose="02020603050405020304" pitchFamily="18" charset="0"/>
                        </a:rPr>
                        <a:t>-Ön raporun Fakülte Yönetim Kurulunca kabulü </a:t>
                      </a:r>
                      <a:endParaRPr lang="tr-TR" sz="1200" b="1" dirty="0" smtClean="0">
                        <a:solidFill>
                          <a:schemeClr val="tx1"/>
                        </a:solidFill>
                        <a:effectLst/>
                        <a:latin typeface="+mn-lt"/>
                        <a:ea typeface="Calibri" panose="020F0502020204030204" pitchFamily="34" charset="0"/>
                        <a:cs typeface="Times New Roman" panose="02020603050405020304" pitchFamily="18" charset="0"/>
                      </a:endParaRPr>
                    </a:p>
                    <a:p>
                      <a:endParaRPr lang="tr-TR" sz="1200" b="1" dirty="0">
                        <a:latin typeface="+mn-lt"/>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effectLst/>
                          <a:latin typeface="+mn-lt"/>
                          <a:cs typeface="Times New Roman" panose="02020603050405020304" pitchFamily="18" charset="0"/>
                        </a:rPr>
                        <a:t>-Çalışma Programının Fakülte Yönetim Kurulunca kabulü </a:t>
                      </a:r>
                      <a:endParaRPr lang="tr-TR" sz="1200" b="1" dirty="0" smtClean="0">
                        <a:solidFill>
                          <a:schemeClr val="tx1"/>
                        </a:solidFill>
                        <a:effectLst/>
                        <a:latin typeface="+mn-lt"/>
                        <a:ea typeface="Calibri" panose="020F0502020204030204" pitchFamily="34" charset="0"/>
                        <a:cs typeface="Times New Roman" panose="02020603050405020304" pitchFamily="18" charset="0"/>
                      </a:endParaRPr>
                    </a:p>
                    <a:p>
                      <a:endParaRPr lang="tr-TR" sz="1200" b="1" dirty="0">
                        <a:latin typeface="+mn-lt"/>
                      </a:endParaRPr>
                    </a:p>
                  </a:txBody>
                  <a:tcPr/>
                </a:tc>
                <a:extLst>
                  <a:ext uri="{0D108BD9-81ED-4DB2-BD59-A6C34878D82A}">
                    <a16:rowId xmlns:a16="http://schemas.microsoft.com/office/drawing/2014/main" val="4145498747"/>
                  </a:ext>
                </a:extLst>
              </a:tr>
              <a:tr h="970087">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effectLst/>
                          <a:latin typeface="+mn-lt"/>
                          <a:cs typeface="Times New Roman" panose="02020603050405020304" pitchFamily="18" charset="0"/>
                        </a:rPr>
                        <a:t>-İlgili birimin eğitim ve öğretim programlarının aksatılmayacağının bölüm başkanının önerisi üzerine Fakülte Yönetim Kurullarınca belirlenmiş olması</a:t>
                      </a:r>
                      <a:endParaRPr lang="tr-TR" sz="1200" b="1" dirty="0" smtClean="0">
                        <a:solidFill>
                          <a:schemeClr val="tx1"/>
                        </a:solidFill>
                        <a:effectLst/>
                        <a:latin typeface="+mn-lt"/>
                        <a:ea typeface="Calibri" panose="020F0502020204030204" pitchFamily="34" charset="0"/>
                        <a:cs typeface="Times New Roman" panose="02020603050405020304" pitchFamily="18" charset="0"/>
                      </a:endParaRPr>
                    </a:p>
                    <a:p>
                      <a:endParaRPr lang="tr-TR" sz="1200" b="1" dirty="0">
                        <a:latin typeface="+mn-lt"/>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effectLst/>
                          <a:latin typeface="+mn-lt"/>
                          <a:cs typeface="Times New Roman" panose="02020603050405020304" pitchFamily="18" charset="0"/>
                        </a:rPr>
                        <a:t>-İlgili birimin eğitim ve öğretim programlarının aksatılmayacağının bölüm başkanının önerisi üzerine Fakülte Yönetim Kurullarınca belirlenmiş olması</a:t>
                      </a:r>
                      <a:endParaRPr lang="tr-TR" sz="1200" b="1" dirty="0" smtClean="0">
                        <a:solidFill>
                          <a:schemeClr val="tx1"/>
                        </a:solidFill>
                        <a:effectLst/>
                        <a:latin typeface="+mn-lt"/>
                        <a:ea typeface="Calibri" panose="020F0502020204030204" pitchFamily="34" charset="0"/>
                        <a:cs typeface="Times New Roman" panose="02020603050405020304" pitchFamily="18" charset="0"/>
                      </a:endParaRPr>
                    </a:p>
                    <a:p>
                      <a:endParaRPr lang="tr-TR" sz="1200" b="1" dirty="0">
                        <a:latin typeface="+mn-lt"/>
                      </a:endParaRPr>
                    </a:p>
                  </a:txBody>
                  <a:tcPr/>
                </a:tc>
                <a:extLst>
                  <a:ext uri="{0D108BD9-81ED-4DB2-BD59-A6C34878D82A}">
                    <a16:rowId xmlns:a16="http://schemas.microsoft.com/office/drawing/2014/main" val="831235840"/>
                  </a:ext>
                </a:extLst>
              </a:tr>
              <a:tr h="60630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effectLst/>
                          <a:latin typeface="+mn-lt"/>
                          <a:cs typeface="Times New Roman" panose="02020603050405020304" pitchFamily="18" charset="0"/>
                        </a:rPr>
                        <a:t>-Görevlendirmeye dair belgeler (TÜBİTAK burs belgesi gibi)</a:t>
                      </a:r>
                      <a:endParaRPr lang="tr-TR" sz="1200" b="1" dirty="0" smtClean="0">
                        <a:solidFill>
                          <a:schemeClr val="tx1"/>
                        </a:solidFill>
                        <a:effectLst/>
                        <a:latin typeface="+mn-lt"/>
                        <a:ea typeface="Calibri" panose="020F0502020204030204" pitchFamily="34" charset="0"/>
                        <a:cs typeface="Times New Roman" panose="02020603050405020304" pitchFamily="18" charset="0"/>
                      </a:endParaRPr>
                    </a:p>
                    <a:p>
                      <a:endParaRPr lang="tr-TR" sz="1200" b="1" dirty="0">
                        <a:latin typeface="+mn-lt"/>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tr-TR" sz="1200" b="1" dirty="0" smtClean="0">
                          <a:solidFill>
                            <a:schemeClr val="tx1"/>
                          </a:solidFill>
                          <a:effectLst/>
                          <a:latin typeface="+mn-lt"/>
                          <a:cs typeface="Times New Roman" panose="02020603050405020304" pitchFamily="18" charset="0"/>
                        </a:rPr>
                        <a:t>-Görevlendirmeye dair belgeler (TÜBİTAK burs belgesi gibi)</a:t>
                      </a:r>
                      <a:endParaRPr lang="tr-TR" sz="1200" b="1" dirty="0" smtClean="0">
                        <a:solidFill>
                          <a:schemeClr val="tx1"/>
                        </a:solidFill>
                        <a:effectLst/>
                        <a:latin typeface="+mn-lt"/>
                        <a:ea typeface="Calibri" panose="020F0502020204030204" pitchFamily="34" charset="0"/>
                        <a:cs typeface="Times New Roman" panose="02020603050405020304" pitchFamily="18" charset="0"/>
                      </a:endParaRPr>
                    </a:p>
                    <a:p>
                      <a:endParaRPr lang="tr-TR" sz="1200" b="1" dirty="0">
                        <a:latin typeface="+mn-lt"/>
                      </a:endParaRPr>
                    </a:p>
                  </a:txBody>
                  <a:tcPr/>
                </a:tc>
                <a:extLst>
                  <a:ext uri="{0D108BD9-81ED-4DB2-BD59-A6C34878D82A}">
                    <a16:rowId xmlns:a16="http://schemas.microsoft.com/office/drawing/2014/main" val="1217761892"/>
                  </a:ext>
                </a:extLst>
              </a:tr>
            </a:tbl>
          </a:graphicData>
        </a:graphic>
      </p:graphicFrame>
    </p:spTree>
    <p:extLst>
      <p:ext uri="{BB962C8B-B14F-4D97-AF65-F5344CB8AC3E}">
        <p14:creationId xmlns:p14="http://schemas.microsoft.com/office/powerpoint/2010/main" val="123299568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82799" y="945642"/>
            <a:ext cx="5783265" cy="369332"/>
          </a:xfrm>
          <a:prstGeom prst="rect">
            <a:avLst/>
          </a:prstGeom>
        </p:spPr>
        <p:txBody>
          <a:bodyPr wrap="square">
            <a:spAutoFit/>
          </a:bodyPr>
          <a:lstStyle/>
          <a:p>
            <a:r>
              <a:rPr lang="tr-TR" b="1" dirty="0">
                <a:ea typeface="Calibri" panose="020F0502020204030204" pitchFamily="34" charset="0"/>
                <a:cs typeface="Times New Roman" panose="02020603050405020304" pitchFamily="18" charset="0"/>
              </a:rPr>
              <a:t>Yurtdışına Uzun Süreli Görevlendirme Yapılabilmesi için;</a:t>
            </a:r>
            <a:endParaRPr lang="tr-TR" dirty="0">
              <a:cs typeface="Times New Roman" panose="02020603050405020304" pitchFamily="18" charset="0"/>
            </a:endParaRPr>
          </a:p>
        </p:txBody>
      </p:sp>
      <p:graphicFrame>
        <p:nvGraphicFramePr>
          <p:cNvPr id="5" name="Tablo 4"/>
          <p:cNvGraphicFramePr>
            <a:graphicFrameLocks noGrp="1"/>
          </p:cNvGraphicFramePr>
          <p:nvPr>
            <p:extLst/>
          </p:nvPr>
        </p:nvGraphicFramePr>
        <p:xfrm>
          <a:off x="1530134" y="2336032"/>
          <a:ext cx="9966960" cy="3630957"/>
        </p:xfrm>
        <a:graphic>
          <a:graphicData uri="http://schemas.openxmlformats.org/drawingml/2006/table">
            <a:tbl>
              <a:tblPr firstRow="1" bandRow="1">
                <a:tableStyleId>{5C22544A-7EE6-4342-B048-85BDC9FD1C3A}</a:tableStyleId>
              </a:tblPr>
              <a:tblGrid>
                <a:gridCol w="2809703">
                  <a:extLst>
                    <a:ext uri="{9D8B030D-6E8A-4147-A177-3AD203B41FA5}">
                      <a16:colId xmlns:a16="http://schemas.microsoft.com/office/drawing/2014/main" val="2560011141"/>
                    </a:ext>
                  </a:extLst>
                </a:gridCol>
                <a:gridCol w="7157257">
                  <a:extLst>
                    <a:ext uri="{9D8B030D-6E8A-4147-A177-3AD203B41FA5}">
                      <a16:colId xmlns:a16="http://schemas.microsoft.com/office/drawing/2014/main" val="1558754667"/>
                    </a:ext>
                  </a:extLst>
                </a:gridCol>
              </a:tblGrid>
              <a:tr h="354379">
                <a:tc>
                  <a:txBody>
                    <a:bodyPr/>
                    <a:lstStyle/>
                    <a:p>
                      <a:endParaRPr lang="tr-TR" dirty="0"/>
                    </a:p>
                  </a:txBody>
                  <a:tcPr>
                    <a:solidFill>
                      <a:srgbClr val="F57921"/>
                    </a:solidFill>
                  </a:tcPr>
                </a:tc>
                <a:tc>
                  <a:txBody>
                    <a:bodyPr/>
                    <a:lstStyle/>
                    <a:p>
                      <a:endParaRPr lang="tr-TR" dirty="0"/>
                    </a:p>
                  </a:txBody>
                  <a:tcPr>
                    <a:solidFill>
                      <a:srgbClr val="F57921"/>
                    </a:solidFill>
                  </a:tcPr>
                </a:tc>
                <a:extLst>
                  <a:ext uri="{0D108BD9-81ED-4DB2-BD59-A6C34878D82A}">
                    <a16:rowId xmlns:a16="http://schemas.microsoft.com/office/drawing/2014/main" val="1532907477"/>
                  </a:ext>
                </a:extLst>
              </a:tr>
              <a:tr h="326519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endParaRPr lang="tr-TR" sz="1800" b="1" kern="1200" dirty="0" smtClean="0">
                        <a:solidFill>
                          <a:schemeClr val="dk1"/>
                        </a:solidFill>
                        <a:effectLst/>
                        <a:latin typeface="+mn-lt"/>
                        <a:ea typeface="+mn-ea"/>
                        <a:cs typeface="+mn-cs"/>
                      </a:endParaRPr>
                    </a:p>
                    <a:p>
                      <a:pPr marL="0" marR="0" indent="0" algn="ctr" defTabSz="457200" rtl="0" eaLnBrk="1" fontAlgn="auto" latinLnBrk="0" hangingPunct="1">
                        <a:lnSpc>
                          <a:spcPct val="100000"/>
                        </a:lnSpc>
                        <a:spcBef>
                          <a:spcPts val="0"/>
                        </a:spcBef>
                        <a:spcAft>
                          <a:spcPts val="0"/>
                        </a:spcAft>
                        <a:buClrTx/>
                        <a:buSzTx/>
                        <a:buFontTx/>
                        <a:buNone/>
                        <a:tabLst/>
                        <a:defRPr/>
                      </a:pPr>
                      <a:endParaRPr lang="tr-TR" sz="1800" b="1" kern="1200" dirty="0" smtClean="0">
                        <a:solidFill>
                          <a:schemeClr val="dk1"/>
                        </a:solidFill>
                        <a:effectLst/>
                        <a:latin typeface="+mn-lt"/>
                        <a:ea typeface="+mn-ea"/>
                        <a:cs typeface="+mn-cs"/>
                      </a:endParaRPr>
                    </a:p>
                    <a:p>
                      <a:pPr marL="0" marR="0" indent="0" algn="ctr" defTabSz="457200" rtl="0" eaLnBrk="1" fontAlgn="auto" latinLnBrk="0" hangingPunct="1">
                        <a:lnSpc>
                          <a:spcPct val="100000"/>
                        </a:lnSpc>
                        <a:spcBef>
                          <a:spcPts val="0"/>
                        </a:spcBef>
                        <a:spcAft>
                          <a:spcPts val="0"/>
                        </a:spcAft>
                        <a:buClrTx/>
                        <a:buSzTx/>
                        <a:buFontTx/>
                        <a:buNone/>
                        <a:tabLst/>
                        <a:defRPr/>
                      </a:pPr>
                      <a:endParaRPr lang="tr-TR" sz="1800" b="1" kern="1200" dirty="0" smtClean="0">
                        <a:solidFill>
                          <a:schemeClr val="dk1"/>
                        </a:solidFill>
                        <a:effectLst/>
                        <a:latin typeface="+mn-lt"/>
                        <a:ea typeface="+mn-ea"/>
                        <a:cs typeface="+mn-cs"/>
                      </a:endParaRPr>
                    </a:p>
                    <a:p>
                      <a:pPr marL="0" marR="0" indent="0" algn="ctr" defTabSz="457200" rtl="0" eaLnBrk="1" fontAlgn="auto" latinLnBrk="0" hangingPunct="1">
                        <a:lnSpc>
                          <a:spcPct val="100000"/>
                        </a:lnSpc>
                        <a:spcBef>
                          <a:spcPts val="0"/>
                        </a:spcBef>
                        <a:spcAft>
                          <a:spcPts val="0"/>
                        </a:spcAft>
                        <a:buClrTx/>
                        <a:buSzTx/>
                        <a:buFontTx/>
                        <a:buNone/>
                        <a:tabLst/>
                        <a:defRPr/>
                      </a:pPr>
                      <a:endParaRPr lang="tr-TR" sz="1800" b="1" kern="1200" dirty="0" smtClean="0">
                        <a:solidFill>
                          <a:schemeClr val="dk1"/>
                        </a:solidFill>
                        <a:effectLst/>
                        <a:latin typeface="+mn-lt"/>
                        <a:ea typeface="+mn-ea"/>
                        <a:cs typeface="+mn-cs"/>
                      </a:endParaRPr>
                    </a:p>
                    <a:p>
                      <a:pPr marL="0" marR="0" indent="0" algn="ctr" defTabSz="457200" rtl="0" eaLnBrk="1" fontAlgn="auto" latinLnBrk="0" hangingPunct="1">
                        <a:lnSpc>
                          <a:spcPct val="100000"/>
                        </a:lnSpc>
                        <a:spcBef>
                          <a:spcPts val="0"/>
                        </a:spcBef>
                        <a:spcAft>
                          <a:spcPts val="0"/>
                        </a:spcAft>
                        <a:buClrTx/>
                        <a:buSzTx/>
                        <a:buFontTx/>
                        <a:buNone/>
                        <a:tabLst/>
                        <a:defRPr/>
                      </a:pPr>
                      <a:r>
                        <a:rPr lang="tr-TR" sz="1600" b="1" kern="1200" dirty="0" smtClean="0">
                          <a:solidFill>
                            <a:schemeClr val="dk1"/>
                          </a:solidFill>
                          <a:effectLst/>
                          <a:latin typeface="+mn-lt"/>
                          <a:ea typeface="+mn-ea"/>
                          <a:cs typeface="+mn-cs"/>
                        </a:rPr>
                        <a:t>ÖĞRETİM ÜYELERİ</a:t>
                      </a:r>
                      <a:endParaRPr lang="tr-TR" sz="1600" kern="1200" dirty="0" smtClean="0">
                        <a:solidFill>
                          <a:schemeClr val="dk1"/>
                        </a:solidFill>
                        <a:effectLst/>
                        <a:latin typeface="+mn-lt"/>
                        <a:ea typeface="+mn-ea"/>
                        <a:cs typeface="+mn-cs"/>
                      </a:endParaRPr>
                    </a:p>
                    <a:p>
                      <a:endParaRPr lang="tr-TR" dirty="0"/>
                    </a:p>
                  </a:txBody>
                  <a:tcPr/>
                </a:tc>
                <a:tc>
                  <a:txBody>
                    <a:bodyPr/>
                    <a:lstStyle/>
                    <a:p>
                      <a:pPr algn="just"/>
                      <a:endParaRPr lang="tr-TR" sz="1600" kern="1200" dirty="0" smtClean="0">
                        <a:solidFill>
                          <a:schemeClr val="dk1"/>
                        </a:solidFill>
                        <a:effectLst/>
                        <a:latin typeface="+mn-lt"/>
                        <a:ea typeface="+mn-ea"/>
                        <a:cs typeface="+mn-cs"/>
                      </a:endParaRPr>
                    </a:p>
                    <a:p>
                      <a:pPr algn="just"/>
                      <a:r>
                        <a:rPr lang="tr-TR" sz="1600" kern="1200" dirty="0" smtClean="0">
                          <a:solidFill>
                            <a:schemeClr val="dk1"/>
                          </a:solidFill>
                          <a:effectLst/>
                          <a:latin typeface="+mn-lt"/>
                          <a:ea typeface="+mn-ea"/>
                          <a:cs typeface="+mn-cs"/>
                        </a:rPr>
                        <a:t>Kadrosunun bulunduğu üniversitede veya 2809 sayılı Kanuna tabi başka bir devlet üniversitesinde toplam </a:t>
                      </a:r>
                      <a:r>
                        <a:rPr lang="tr-TR" sz="1600" b="1" kern="1200" dirty="0" smtClean="0">
                          <a:solidFill>
                            <a:schemeClr val="dk1"/>
                          </a:solidFill>
                          <a:effectLst/>
                          <a:latin typeface="+mn-lt"/>
                          <a:ea typeface="+mn-ea"/>
                          <a:cs typeface="+mn-cs"/>
                        </a:rPr>
                        <a:t>en az altı yıl </a:t>
                      </a:r>
                      <a:r>
                        <a:rPr lang="tr-TR" sz="1600" kern="1200" dirty="0" smtClean="0">
                          <a:solidFill>
                            <a:schemeClr val="dk1"/>
                          </a:solidFill>
                          <a:effectLst/>
                          <a:latin typeface="+mn-lt"/>
                          <a:ea typeface="+mn-ea"/>
                          <a:cs typeface="+mn-cs"/>
                        </a:rPr>
                        <a:t>ÖĞRETİM ELEMANI olarak çalışmış olmak şarttır. </a:t>
                      </a:r>
                    </a:p>
                    <a:p>
                      <a:pPr algn="just"/>
                      <a:r>
                        <a:rPr lang="tr-TR" sz="1600" kern="1200" dirty="0" smtClean="0">
                          <a:solidFill>
                            <a:schemeClr val="dk1"/>
                          </a:solidFill>
                          <a:effectLst/>
                          <a:latin typeface="+mn-lt"/>
                          <a:ea typeface="+mn-ea"/>
                          <a:cs typeface="+mn-cs"/>
                        </a:rPr>
                        <a:t>Öğretim üyelerinin </a:t>
                      </a:r>
                      <a:r>
                        <a:rPr lang="tr-TR" sz="1600" b="1" kern="1200" dirty="0" smtClean="0">
                          <a:solidFill>
                            <a:schemeClr val="dk1"/>
                          </a:solidFill>
                          <a:effectLst/>
                          <a:latin typeface="+mn-lt"/>
                          <a:ea typeface="+mn-ea"/>
                          <a:cs typeface="+mn-cs"/>
                        </a:rPr>
                        <a:t>aylıklı</a:t>
                      </a:r>
                      <a:r>
                        <a:rPr lang="tr-TR" sz="1600" kern="1200" dirty="0" smtClean="0">
                          <a:solidFill>
                            <a:schemeClr val="dk1"/>
                          </a:solidFill>
                          <a:effectLst/>
                          <a:latin typeface="+mn-lt"/>
                          <a:ea typeface="+mn-ea"/>
                          <a:cs typeface="+mn-cs"/>
                        </a:rPr>
                        <a:t> görevlendirme süresi </a:t>
                      </a:r>
                      <a:r>
                        <a:rPr lang="tr-TR" sz="1600" b="1" kern="1200" dirty="0" smtClean="0">
                          <a:solidFill>
                            <a:schemeClr val="dk1"/>
                          </a:solidFill>
                          <a:effectLst/>
                          <a:latin typeface="+mn-lt"/>
                          <a:ea typeface="+mn-ea"/>
                          <a:cs typeface="+mn-cs"/>
                        </a:rPr>
                        <a:t>bir yılı</a:t>
                      </a:r>
                      <a:r>
                        <a:rPr lang="tr-TR" sz="1600" kern="1200" dirty="0" smtClean="0">
                          <a:solidFill>
                            <a:schemeClr val="dk1"/>
                          </a:solidFill>
                          <a:effectLst/>
                          <a:latin typeface="+mn-lt"/>
                          <a:ea typeface="+mn-ea"/>
                          <a:cs typeface="+mn-cs"/>
                        </a:rPr>
                        <a:t> aşamaz. Ancak, bu süre ilgilinin talebi ve üniversitesinin uygun görmesi halinde </a:t>
                      </a:r>
                      <a:r>
                        <a:rPr lang="tr-TR" sz="1600" b="1" kern="1200" dirty="0" smtClean="0">
                          <a:solidFill>
                            <a:schemeClr val="dk1"/>
                          </a:solidFill>
                          <a:effectLst/>
                          <a:latin typeface="+mn-lt"/>
                          <a:ea typeface="+mn-ea"/>
                          <a:cs typeface="+mn-cs"/>
                        </a:rPr>
                        <a:t>bir yıl </a:t>
                      </a:r>
                      <a:r>
                        <a:rPr lang="tr-TR" sz="1600" kern="1200" dirty="0" smtClean="0">
                          <a:solidFill>
                            <a:schemeClr val="dk1"/>
                          </a:solidFill>
                          <a:effectLst/>
                          <a:latin typeface="+mn-lt"/>
                          <a:ea typeface="+mn-ea"/>
                          <a:cs typeface="+mn-cs"/>
                        </a:rPr>
                        <a:t>AYLIKSIZ olarak uzatılabilecektir. </a:t>
                      </a:r>
                    </a:p>
                    <a:p>
                      <a:pPr algn="just"/>
                      <a:r>
                        <a:rPr lang="tr-TR" sz="1600" kern="1200" dirty="0" smtClean="0">
                          <a:solidFill>
                            <a:schemeClr val="dk1"/>
                          </a:solidFill>
                          <a:effectLst/>
                          <a:latin typeface="+mn-lt"/>
                          <a:ea typeface="+mn-ea"/>
                          <a:cs typeface="+mn-cs"/>
                        </a:rPr>
                        <a:t>Daha önce bu madde kapsamında görevlendirilen bir öğretim üyesinin yeniden uzun süreli görevlendirilebilmesi için üniversiteye dönüş ve işe başlama tarihinden itibaren aylık ve yolluk talebi olması halinde </a:t>
                      </a:r>
                      <a:r>
                        <a:rPr lang="tr-TR" sz="1600" b="1" kern="1200" dirty="0" smtClean="0">
                          <a:solidFill>
                            <a:schemeClr val="dk1"/>
                          </a:solidFill>
                          <a:effectLst/>
                          <a:latin typeface="+mn-lt"/>
                          <a:ea typeface="+mn-ea"/>
                          <a:cs typeface="+mn-cs"/>
                        </a:rPr>
                        <a:t>altı yıl</a:t>
                      </a:r>
                      <a:r>
                        <a:rPr lang="tr-TR" sz="1600" kern="1200" dirty="0" smtClean="0">
                          <a:solidFill>
                            <a:schemeClr val="dk1"/>
                          </a:solidFill>
                          <a:effectLst/>
                          <a:latin typeface="+mn-lt"/>
                          <a:ea typeface="+mn-ea"/>
                          <a:cs typeface="+mn-cs"/>
                        </a:rPr>
                        <a:t>, bulunmayanlar için ise </a:t>
                      </a:r>
                      <a:r>
                        <a:rPr lang="tr-TR" sz="1600" b="1" kern="1200" dirty="0" smtClean="0">
                          <a:solidFill>
                            <a:schemeClr val="dk1"/>
                          </a:solidFill>
                          <a:effectLst/>
                          <a:latin typeface="+mn-lt"/>
                          <a:ea typeface="+mn-ea"/>
                          <a:cs typeface="+mn-cs"/>
                        </a:rPr>
                        <a:t>iki yıl </a:t>
                      </a:r>
                      <a:r>
                        <a:rPr lang="tr-TR" sz="1600" kern="1200" dirty="0" smtClean="0">
                          <a:solidFill>
                            <a:schemeClr val="dk1"/>
                          </a:solidFill>
                          <a:effectLst/>
                          <a:latin typeface="+mn-lt"/>
                          <a:ea typeface="+mn-ea"/>
                          <a:cs typeface="+mn-cs"/>
                        </a:rPr>
                        <a:t>görev yapmış olmak şartı aranacaktır. </a:t>
                      </a:r>
                      <a:endParaRPr lang="tr-TR" sz="1600" dirty="0"/>
                    </a:p>
                  </a:txBody>
                  <a:tcPr/>
                </a:tc>
                <a:extLst>
                  <a:ext uri="{0D108BD9-81ED-4DB2-BD59-A6C34878D82A}">
                    <a16:rowId xmlns:a16="http://schemas.microsoft.com/office/drawing/2014/main" val="4027230456"/>
                  </a:ext>
                </a:extLst>
              </a:tr>
            </a:tbl>
          </a:graphicData>
        </a:graphic>
      </p:graphicFrame>
    </p:spTree>
    <p:extLst>
      <p:ext uri="{BB962C8B-B14F-4D97-AF65-F5344CB8AC3E}">
        <p14:creationId xmlns:p14="http://schemas.microsoft.com/office/powerpoint/2010/main" val="283411959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281974" y="2407152"/>
          <a:ext cx="9418320" cy="3187151"/>
        </p:xfrm>
        <a:graphic>
          <a:graphicData uri="http://schemas.openxmlformats.org/drawingml/2006/table">
            <a:tbl>
              <a:tblPr firstRow="1" bandRow="1">
                <a:tableStyleId>{5C22544A-7EE6-4342-B048-85BDC9FD1C3A}</a:tableStyleId>
              </a:tblPr>
              <a:tblGrid>
                <a:gridCol w="3300153">
                  <a:extLst>
                    <a:ext uri="{9D8B030D-6E8A-4147-A177-3AD203B41FA5}">
                      <a16:colId xmlns:a16="http://schemas.microsoft.com/office/drawing/2014/main" val="2560011141"/>
                    </a:ext>
                  </a:extLst>
                </a:gridCol>
                <a:gridCol w="6118167">
                  <a:extLst>
                    <a:ext uri="{9D8B030D-6E8A-4147-A177-3AD203B41FA5}">
                      <a16:colId xmlns:a16="http://schemas.microsoft.com/office/drawing/2014/main" val="1558754667"/>
                    </a:ext>
                  </a:extLst>
                </a:gridCol>
              </a:tblGrid>
              <a:tr h="0">
                <a:tc>
                  <a:txBody>
                    <a:bodyPr/>
                    <a:lstStyle/>
                    <a:p>
                      <a:endParaRPr lang="tr-TR" dirty="0"/>
                    </a:p>
                  </a:txBody>
                  <a:tcPr>
                    <a:solidFill>
                      <a:srgbClr val="F57921"/>
                    </a:solidFill>
                  </a:tcPr>
                </a:tc>
                <a:tc>
                  <a:txBody>
                    <a:bodyPr/>
                    <a:lstStyle/>
                    <a:p>
                      <a:endParaRPr lang="tr-TR" dirty="0"/>
                    </a:p>
                  </a:txBody>
                  <a:tcPr>
                    <a:solidFill>
                      <a:srgbClr val="F57921"/>
                    </a:solidFill>
                  </a:tcPr>
                </a:tc>
                <a:extLst>
                  <a:ext uri="{0D108BD9-81ED-4DB2-BD59-A6C34878D82A}">
                    <a16:rowId xmlns:a16="http://schemas.microsoft.com/office/drawing/2014/main" val="1532907477"/>
                  </a:ext>
                </a:extLst>
              </a:tr>
              <a:tr h="2821391">
                <a:tc>
                  <a:txBody>
                    <a:bodyPr/>
                    <a:lstStyle/>
                    <a:p>
                      <a:endParaRPr lang="tr-TR" sz="1600" b="1" kern="1200" dirty="0" smtClean="0">
                        <a:solidFill>
                          <a:schemeClr val="dk1"/>
                        </a:solidFill>
                        <a:effectLst/>
                        <a:latin typeface="+mn-lt"/>
                        <a:ea typeface="+mn-ea"/>
                        <a:cs typeface="+mn-cs"/>
                      </a:endParaRPr>
                    </a:p>
                    <a:p>
                      <a:endParaRPr lang="tr-TR" sz="1600" b="1" kern="1200" dirty="0" smtClean="0">
                        <a:solidFill>
                          <a:schemeClr val="dk1"/>
                        </a:solidFill>
                        <a:effectLst/>
                        <a:latin typeface="+mn-lt"/>
                        <a:ea typeface="+mn-ea"/>
                        <a:cs typeface="+mn-cs"/>
                      </a:endParaRPr>
                    </a:p>
                    <a:p>
                      <a:endParaRPr lang="tr-TR" sz="1600" b="1" kern="1200" dirty="0" smtClean="0">
                        <a:solidFill>
                          <a:schemeClr val="dk1"/>
                        </a:solidFill>
                        <a:effectLst/>
                        <a:latin typeface="+mn-lt"/>
                        <a:ea typeface="+mn-ea"/>
                        <a:cs typeface="+mn-cs"/>
                      </a:endParaRPr>
                    </a:p>
                    <a:p>
                      <a:endParaRPr lang="tr-TR" sz="1600" b="1" kern="1200" dirty="0" smtClean="0">
                        <a:solidFill>
                          <a:schemeClr val="dk1"/>
                        </a:solidFill>
                        <a:effectLst/>
                        <a:latin typeface="+mn-lt"/>
                        <a:ea typeface="+mn-ea"/>
                        <a:cs typeface="+mn-cs"/>
                      </a:endParaRPr>
                    </a:p>
                    <a:p>
                      <a:r>
                        <a:rPr lang="tr-TR" sz="1600" b="1" kern="1200" dirty="0" smtClean="0">
                          <a:solidFill>
                            <a:schemeClr val="dk1"/>
                          </a:solidFill>
                          <a:effectLst/>
                          <a:latin typeface="+mn-lt"/>
                          <a:ea typeface="+mn-ea"/>
                          <a:cs typeface="+mn-cs"/>
                        </a:rPr>
                        <a:t>ÖĞRETİM GÖREVLİLERİ</a:t>
                      </a:r>
                      <a:endParaRPr lang="tr-TR" sz="1600" kern="1200" dirty="0">
                        <a:solidFill>
                          <a:schemeClr val="dk1"/>
                        </a:solidFill>
                        <a:effectLst/>
                        <a:latin typeface="+mn-lt"/>
                        <a:ea typeface="+mn-ea"/>
                        <a:cs typeface="+mn-cs"/>
                      </a:endParaRPr>
                    </a:p>
                  </a:txBody>
                  <a:tcPr/>
                </a:tc>
                <a:tc>
                  <a:txBody>
                    <a:bodyPr/>
                    <a:lstStyle/>
                    <a:p>
                      <a:endParaRPr lang="tr-TR" sz="1600" kern="1200" dirty="0" smtClean="0">
                        <a:solidFill>
                          <a:schemeClr val="dk1"/>
                        </a:solidFill>
                        <a:effectLst/>
                        <a:latin typeface="+mn-lt"/>
                        <a:ea typeface="+mn-ea"/>
                        <a:cs typeface="+mn-cs"/>
                      </a:endParaRPr>
                    </a:p>
                    <a:p>
                      <a:pPr algn="just"/>
                      <a:endParaRPr lang="tr-TR" sz="1600" kern="1200" dirty="0" smtClean="0">
                        <a:solidFill>
                          <a:schemeClr val="dk1"/>
                        </a:solidFill>
                        <a:effectLst/>
                        <a:latin typeface="+mn-lt"/>
                        <a:ea typeface="+mn-ea"/>
                        <a:cs typeface="+mn-cs"/>
                      </a:endParaRPr>
                    </a:p>
                    <a:p>
                      <a:pPr algn="just"/>
                      <a:r>
                        <a:rPr lang="tr-TR" sz="1600" kern="1200" dirty="0" smtClean="0">
                          <a:solidFill>
                            <a:schemeClr val="dk1"/>
                          </a:solidFill>
                          <a:effectLst/>
                          <a:latin typeface="+mn-lt"/>
                          <a:ea typeface="+mn-ea"/>
                          <a:cs typeface="+mn-cs"/>
                        </a:rPr>
                        <a:t>Süreli atanan öğretim görevlilerinin uzun süreli görevlendirme hakkı bulunmamaktadır. Ancak kısa süreli görevlendirilebilirler. Öğretim üyelerinin uzun süreli görevlendirilmesinde aranan şartları sağlamaları halinde </a:t>
                      </a:r>
                      <a:r>
                        <a:rPr lang="tr-TR" sz="1600" b="1" kern="1200" dirty="0" smtClean="0">
                          <a:solidFill>
                            <a:schemeClr val="dk1"/>
                          </a:solidFill>
                          <a:effectLst/>
                          <a:latin typeface="+mn-lt"/>
                          <a:ea typeface="+mn-ea"/>
                          <a:cs typeface="+mn-cs"/>
                        </a:rPr>
                        <a:t>sürekli</a:t>
                      </a:r>
                      <a:r>
                        <a:rPr lang="tr-TR" sz="1600" kern="1200" dirty="0" smtClean="0">
                          <a:solidFill>
                            <a:schemeClr val="dk1"/>
                          </a:solidFill>
                          <a:effectLst/>
                          <a:latin typeface="+mn-lt"/>
                          <a:ea typeface="+mn-ea"/>
                          <a:cs typeface="+mn-cs"/>
                        </a:rPr>
                        <a:t> atanan öğretim görevlileri uzun süreli görevlendirilebileceklerdir. </a:t>
                      </a:r>
                      <a:endParaRPr lang="tr-TR" sz="1600" dirty="0"/>
                    </a:p>
                  </a:txBody>
                  <a:tcPr/>
                </a:tc>
                <a:extLst>
                  <a:ext uri="{0D108BD9-81ED-4DB2-BD59-A6C34878D82A}">
                    <a16:rowId xmlns:a16="http://schemas.microsoft.com/office/drawing/2014/main" val="4027230456"/>
                  </a:ext>
                </a:extLst>
              </a:tr>
            </a:tbl>
          </a:graphicData>
        </a:graphic>
      </p:graphicFrame>
    </p:spTree>
    <p:extLst>
      <p:ext uri="{BB962C8B-B14F-4D97-AF65-F5344CB8AC3E}">
        <p14:creationId xmlns:p14="http://schemas.microsoft.com/office/powerpoint/2010/main" val="9629318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nvPr>
        </p:nvGraphicFramePr>
        <p:xfrm>
          <a:off x="1905000" y="1917700"/>
          <a:ext cx="9795294" cy="4953000"/>
        </p:xfrm>
        <a:graphic>
          <a:graphicData uri="http://schemas.openxmlformats.org/drawingml/2006/table">
            <a:tbl>
              <a:tblPr firstRow="1" bandRow="1">
                <a:tableStyleId>{5C22544A-7EE6-4342-B048-85BDC9FD1C3A}</a:tableStyleId>
              </a:tblPr>
              <a:tblGrid>
                <a:gridCol w="3265098">
                  <a:extLst>
                    <a:ext uri="{9D8B030D-6E8A-4147-A177-3AD203B41FA5}">
                      <a16:colId xmlns:a16="http://schemas.microsoft.com/office/drawing/2014/main" val="2805720000"/>
                    </a:ext>
                  </a:extLst>
                </a:gridCol>
                <a:gridCol w="1213188">
                  <a:extLst>
                    <a:ext uri="{9D8B030D-6E8A-4147-A177-3AD203B41FA5}">
                      <a16:colId xmlns:a16="http://schemas.microsoft.com/office/drawing/2014/main" val="2858346823"/>
                    </a:ext>
                  </a:extLst>
                </a:gridCol>
                <a:gridCol w="5317008">
                  <a:extLst>
                    <a:ext uri="{9D8B030D-6E8A-4147-A177-3AD203B41FA5}">
                      <a16:colId xmlns:a16="http://schemas.microsoft.com/office/drawing/2014/main" val="3447792923"/>
                    </a:ext>
                  </a:extLst>
                </a:gridCol>
              </a:tblGrid>
              <a:tr h="381000">
                <a:tc>
                  <a:txBody>
                    <a:bodyPr/>
                    <a:lstStyle/>
                    <a:p>
                      <a:endParaRPr lang="tr-TR" dirty="0"/>
                    </a:p>
                  </a:txBody>
                  <a:tcPr>
                    <a:solidFill>
                      <a:srgbClr val="FA7722"/>
                    </a:solidFill>
                  </a:tcPr>
                </a:tc>
                <a:tc>
                  <a:txBody>
                    <a:bodyPr/>
                    <a:lstStyle/>
                    <a:p>
                      <a:endParaRPr lang="tr-TR" dirty="0"/>
                    </a:p>
                  </a:txBody>
                  <a:tcPr>
                    <a:solidFill>
                      <a:srgbClr val="FA7722"/>
                    </a:solidFill>
                  </a:tcPr>
                </a:tc>
                <a:tc>
                  <a:txBody>
                    <a:bodyPr/>
                    <a:lstStyle/>
                    <a:p>
                      <a:endParaRPr lang="tr-TR" dirty="0"/>
                    </a:p>
                  </a:txBody>
                  <a:tcPr>
                    <a:solidFill>
                      <a:srgbClr val="FA7722"/>
                    </a:solidFill>
                  </a:tcPr>
                </a:tc>
                <a:extLst>
                  <a:ext uri="{0D108BD9-81ED-4DB2-BD59-A6C34878D82A}">
                    <a16:rowId xmlns:a16="http://schemas.microsoft.com/office/drawing/2014/main" val="2927776264"/>
                  </a:ext>
                </a:extLst>
              </a:tr>
              <a:tr h="1619250">
                <a:tc row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tr-TR" sz="1600" b="1"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tr-TR" sz="1600" b="1"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tr-TR" sz="1600" b="1"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tr-TR" sz="1600" b="1"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tr-TR" sz="1600" b="1"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tr-TR" sz="1600" b="1"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tr-TR" sz="1600" b="1"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tr-TR" sz="1600" b="1" kern="1200" dirty="0" smtClean="0">
                          <a:solidFill>
                            <a:schemeClr val="dk1"/>
                          </a:solidFill>
                          <a:effectLst/>
                          <a:latin typeface="+mn-lt"/>
                          <a:ea typeface="+mn-ea"/>
                          <a:cs typeface="+mn-cs"/>
                        </a:rPr>
                        <a:t>ARAŞTIRMA GÖREVLİLERİ</a:t>
                      </a:r>
                      <a:endParaRPr lang="tr-TR" sz="1600" kern="1200" dirty="0" smtClean="0">
                        <a:solidFill>
                          <a:schemeClr val="dk1"/>
                        </a:solidFill>
                        <a:effectLst/>
                        <a:latin typeface="+mn-lt"/>
                        <a:ea typeface="+mn-ea"/>
                        <a:cs typeface="+mn-cs"/>
                      </a:endParaRPr>
                    </a:p>
                    <a:p>
                      <a:endParaRPr lang="tr-TR" sz="1600" dirty="0"/>
                    </a:p>
                  </a:txBody>
                  <a:tcPr/>
                </a:tc>
                <a:tc>
                  <a:txBody>
                    <a:bodyPr/>
                    <a:lstStyle/>
                    <a:p>
                      <a:endParaRPr lang="tr-TR" sz="1600" b="1" kern="1200" dirty="0" smtClean="0">
                        <a:solidFill>
                          <a:schemeClr val="dk1"/>
                        </a:solidFill>
                        <a:effectLst/>
                        <a:latin typeface="+mn-lt"/>
                        <a:ea typeface="+mn-ea"/>
                        <a:cs typeface="+mn-cs"/>
                      </a:endParaRPr>
                    </a:p>
                    <a:p>
                      <a:endParaRPr lang="tr-TR" sz="1600" b="1" kern="1200" dirty="0" smtClean="0">
                        <a:solidFill>
                          <a:schemeClr val="dk1"/>
                        </a:solidFill>
                        <a:effectLst/>
                        <a:latin typeface="+mn-lt"/>
                        <a:ea typeface="+mn-ea"/>
                        <a:cs typeface="+mn-cs"/>
                      </a:endParaRPr>
                    </a:p>
                    <a:p>
                      <a:r>
                        <a:rPr lang="tr-TR" sz="1600" b="1" kern="1200" dirty="0" smtClean="0">
                          <a:solidFill>
                            <a:schemeClr val="dk1"/>
                          </a:solidFill>
                          <a:effectLst/>
                          <a:latin typeface="+mn-lt"/>
                          <a:ea typeface="+mn-ea"/>
                          <a:cs typeface="+mn-cs"/>
                        </a:rPr>
                        <a:t>33/A</a:t>
                      </a:r>
                      <a:endParaRPr lang="tr-TR" sz="1600" dirty="0"/>
                    </a:p>
                  </a:txBody>
                  <a:tcPr/>
                </a:tc>
                <a:tc>
                  <a:txBody>
                    <a:bodyPr/>
                    <a:lstStyle/>
                    <a:p>
                      <a:pPr algn="just"/>
                      <a:endParaRPr lang="tr-TR" sz="1600" kern="1200" dirty="0" smtClean="0">
                        <a:solidFill>
                          <a:schemeClr val="dk1"/>
                        </a:solidFill>
                        <a:effectLst/>
                        <a:latin typeface="+mn-lt"/>
                        <a:ea typeface="+mn-ea"/>
                        <a:cs typeface="+mn-cs"/>
                      </a:endParaRPr>
                    </a:p>
                    <a:p>
                      <a:pPr algn="just"/>
                      <a:r>
                        <a:rPr lang="tr-TR" sz="1600" kern="1200" dirty="0" smtClean="0">
                          <a:solidFill>
                            <a:schemeClr val="dk1"/>
                          </a:solidFill>
                          <a:effectLst/>
                          <a:latin typeface="+mn-lt"/>
                          <a:ea typeface="+mn-ea"/>
                          <a:cs typeface="+mn-cs"/>
                        </a:rPr>
                        <a:t>En az </a:t>
                      </a:r>
                      <a:r>
                        <a:rPr lang="tr-TR" sz="1600" b="1" kern="1200" dirty="0" smtClean="0">
                          <a:solidFill>
                            <a:schemeClr val="dk1"/>
                          </a:solidFill>
                          <a:effectLst/>
                          <a:latin typeface="+mn-lt"/>
                          <a:ea typeface="+mn-ea"/>
                          <a:cs typeface="+mn-cs"/>
                        </a:rPr>
                        <a:t>bir yıl </a:t>
                      </a:r>
                      <a:r>
                        <a:rPr lang="tr-TR" sz="1600" kern="1200" dirty="0" smtClean="0">
                          <a:solidFill>
                            <a:schemeClr val="dk1"/>
                          </a:solidFill>
                          <a:effectLst/>
                          <a:latin typeface="+mn-lt"/>
                          <a:ea typeface="+mn-ea"/>
                          <a:cs typeface="+mn-cs"/>
                        </a:rPr>
                        <a:t>görev yapmış olmak şartıyla yurtdışında en fazla </a:t>
                      </a:r>
                      <a:r>
                        <a:rPr lang="tr-TR" sz="1600" b="1" kern="1200" dirty="0" smtClean="0">
                          <a:solidFill>
                            <a:schemeClr val="dk1"/>
                          </a:solidFill>
                          <a:effectLst/>
                          <a:latin typeface="+mn-lt"/>
                          <a:ea typeface="+mn-ea"/>
                          <a:cs typeface="+mn-cs"/>
                        </a:rPr>
                        <a:t>bir yıla </a:t>
                      </a:r>
                      <a:r>
                        <a:rPr lang="tr-TR" sz="1600" kern="1200" dirty="0" smtClean="0">
                          <a:solidFill>
                            <a:schemeClr val="dk1"/>
                          </a:solidFill>
                          <a:effectLst/>
                          <a:latin typeface="+mn-lt"/>
                          <a:ea typeface="+mn-ea"/>
                          <a:cs typeface="+mn-cs"/>
                        </a:rPr>
                        <a:t>kadar </a:t>
                      </a:r>
                      <a:r>
                        <a:rPr lang="tr-TR" sz="1600" b="1" kern="1200" dirty="0" smtClean="0">
                          <a:solidFill>
                            <a:schemeClr val="dk1"/>
                          </a:solidFill>
                          <a:effectLst/>
                          <a:latin typeface="+mn-lt"/>
                          <a:ea typeface="+mn-ea"/>
                          <a:cs typeface="+mn-cs"/>
                        </a:rPr>
                        <a:t>aylıklı</a:t>
                      </a:r>
                      <a:r>
                        <a:rPr lang="tr-TR" sz="1600" kern="1200" dirty="0" smtClean="0">
                          <a:solidFill>
                            <a:schemeClr val="dk1"/>
                          </a:solidFill>
                          <a:effectLst/>
                          <a:latin typeface="+mn-lt"/>
                          <a:ea typeface="+mn-ea"/>
                          <a:cs typeface="+mn-cs"/>
                        </a:rPr>
                        <a:t> olarak görevlendirilebileceklerdir.</a:t>
                      </a:r>
                    </a:p>
                    <a:p>
                      <a:pPr algn="just"/>
                      <a:r>
                        <a:rPr lang="tr-TR" sz="1600" kern="1200" dirty="0" smtClean="0">
                          <a:solidFill>
                            <a:schemeClr val="dk1"/>
                          </a:solidFill>
                          <a:effectLst/>
                          <a:latin typeface="+mn-lt"/>
                          <a:ea typeface="+mn-ea"/>
                          <a:cs typeface="+mn-cs"/>
                        </a:rPr>
                        <a:t>Yurtdışında görevlendirme süreleri kısa süreli görevlendirmeler de dahil olmak üzere toplamda </a:t>
                      </a:r>
                      <a:r>
                        <a:rPr lang="tr-TR" sz="1600" b="1" kern="1200" dirty="0" smtClean="0">
                          <a:solidFill>
                            <a:schemeClr val="dk1"/>
                          </a:solidFill>
                          <a:effectLst/>
                          <a:latin typeface="+mn-lt"/>
                          <a:ea typeface="+mn-ea"/>
                          <a:cs typeface="+mn-cs"/>
                        </a:rPr>
                        <a:t>iki yılı </a:t>
                      </a:r>
                      <a:r>
                        <a:rPr lang="tr-TR" sz="1600" kern="1200" dirty="0" smtClean="0">
                          <a:solidFill>
                            <a:schemeClr val="dk1"/>
                          </a:solidFill>
                          <a:effectLst/>
                          <a:latin typeface="+mn-lt"/>
                          <a:ea typeface="+mn-ea"/>
                          <a:cs typeface="+mn-cs"/>
                        </a:rPr>
                        <a:t>geçemeyecektir.</a:t>
                      </a:r>
                      <a:endParaRPr lang="tr-TR" sz="1600" dirty="0" smtClean="0"/>
                    </a:p>
                    <a:p>
                      <a:endParaRPr lang="tr-TR" sz="1600" dirty="0"/>
                    </a:p>
                  </a:txBody>
                  <a:tcPr/>
                </a:tc>
                <a:extLst>
                  <a:ext uri="{0D108BD9-81ED-4DB2-BD59-A6C34878D82A}">
                    <a16:rowId xmlns:a16="http://schemas.microsoft.com/office/drawing/2014/main" val="4081081209"/>
                  </a:ext>
                </a:extLst>
              </a:tr>
              <a:tr h="2381249">
                <a:tc vMerge="1">
                  <a:txBody>
                    <a:bodyPr/>
                    <a:lstStyle/>
                    <a:p>
                      <a:endParaRPr lang="tr-TR" dirty="0"/>
                    </a:p>
                  </a:txBody>
                  <a:tcPr/>
                </a:tc>
                <a:tc>
                  <a:txBody>
                    <a:bodyPr/>
                    <a:lstStyle/>
                    <a:p>
                      <a:endParaRPr lang="tr-TR" sz="1600" b="1" kern="1200" dirty="0" smtClean="0">
                        <a:solidFill>
                          <a:schemeClr val="dk1"/>
                        </a:solidFill>
                        <a:effectLst/>
                        <a:latin typeface="+mn-lt"/>
                        <a:ea typeface="+mn-ea"/>
                        <a:cs typeface="+mn-cs"/>
                      </a:endParaRPr>
                    </a:p>
                    <a:p>
                      <a:endParaRPr lang="tr-TR" sz="1600" b="1" kern="1200" dirty="0" smtClean="0">
                        <a:solidFill>
                          <a:schemeClr val="dk1"/>
                        </a:solidFill>
                        <a:effectLst/>
                        <a:latin typeface="+mn-lt"/>
                        <a:ea typeface="+mn-ea"/>
                        <a:cs typeface="+mn-cs"/>
                      </a:endParaRPr>
                    </a:p>
                    <a:p>
                      <a:endParaRPr lang="tr-TR" sz="1600" b="1" kern="1200" dirty="0" smtClean="0">
                        <a:solidFill>
                          <a:schemeClr val="dk1"/>
                        </a:solidFill>
                        <a:effectLst/>
                        <a:latin typeface="+mn-lt"/>
                        <a:ea typeface="+mn-ea"/>
                        <a:cs typeface="+mn-cs"/>
                      </a:endParaRPr>
                    </a:p>
                    <a:p>
                      <a:r>
                        <a:rPr lang="tr-TR" sz="1600" b="1" kern="1200" dirty="0" smtClean="0">
                          <a:solidFill>
                            <a:schemeClr val="dk1"/>
                          </a:solidFill>
                          <a:effectLst/>
                          <a:latin typeface="+mn-lt"/>
                          <a:ea typeface="+mn-ea"/>
                          <a:cs typeface="+mn-cs"/>
                        </a:rPr>
                        <a:t>50/D</a:t>
                      </a:r>
                      <a:endParaRPr lang="tr-TR" sz="1600" dirty="0"/>
                    </a:p>
                  </a:txBody>
                  <a:tcPr/>
                </a:tc>
                <a:tc>
                  <a:txBody>
                    <a:bodyPr/>
                    <a:lstStyle/>
                    <a:p>
                      <a:pPr algn="just"/>
                      <a:endParaRPr lang="tr-TR" sz="1600" kern="1200" dirty="0" smtClean="0">
                        <a:solidFill>
                          <a:schemeClr val="dk1"/>
                        </a:solidFill>
                        <a:effectLst/>
                        <a:latin typeface="+mn-lt"/>
                        <a:ea typeface="+mn-ea"/>
                        <a:cs typeface="+mn-cs"/>
                      </a:endParaRPr>
                    </a:p>
                    <a:p>
                      <a:pPr algn="just"/>
                      <a:r>
                        <a:rPr lang="tr-TR" sz="1600" kern="1200" dirty="0" smtClean="0">
                          <a:solidFill>
                            <a:schemeClr val="dk1"/>
                          </a:solidFill>
                          <a:effectLst/>
                          <a:latin typeface="+mn-lt"/>
                          <a:ea typeface="+mn-ea"/>
                          <a:cs typeface="+mn-cs"/>
                        </a:rPr>
                        <a:t>Üniversiteye döndüklerinde mecburi hizmet yükümlülüklerini yerine getirebilecek yeterli çalışma süresine sahip olması hususu gözetilerek üniversitede </a:t>
                      </a:r>
                      <a:r>
                        <a:rPr lang="tr-TR" sz="1600" b="1" kern="1200" dirty="0" smtClean="0">
                          <a:solidFill>
                            <a:schemeClr val="dk1"/>
                          </a:solidFill>
                          <a:effectLst/>
                          <a:latin typeface="+mn-lt"/>
                          <a:ea typeface="+mn-ea"/>
                          <a:cs typeface="+mn-cs"/>
                        </a:rPr>
                        <a:t>en az bir yıl </a:t>
                      </a:r>
                      <a:r>
                        <a:rPr lang="tr-TR" sz="1600" kern="1200" dirty="0" smtClean="0">
                          <a:solidFill>
                            <a:schemeClr val="dk1"/>
                          </a:solidFill>
                          <a:effectLst/>
                          <a:latin typeface="+mn-lt"/>
                          <a:ea typeface="+mn-ea"/>
                          <a:cs typeface="+mn-cs"/>
                        </a:rPr>
                        <a:t>görev yapmış olmak şartıyla yurtdışında en fazla </a:t>
                      </a:r>
                      <a:r>
                        <a:rPr lang="tr-TR" sz="1600" b="1" kern="1200" dirty="0" smtClean="0">
                          <a:solidFill>
                            <a:schemeClr val="dk1"/>
                          </a:solidFill>
                          <a:effectLst/>
                          <a:latin typeface="+mn-lt"/>
                          <a:ea typeface="+mn-ea"/>
                          <a:cs typeface="+mn-cs"/>
                        </a:rPr>
                        <a:t>altı aya </a:t>
                      </a:r>
                      <a:r>
                        <a:rPr lang="tr-TR" sz="1600" kern="1200" dirty="0" smtClean="0">
                          <a:solidFill>
                            <a:schemeClr val="dk1"/>
                          </a:solidFill>
                          <a:effectLst/>
                          <a:latin typeface="+mn-lt"/>
                          <a:ea typeface="+mn-ea"/>
                          <a:cs typeface="+mn-cs"/>
                        </a:rPr>
                        <a:t>kadar </a:t>
                      </a:r>
                      <a:r>
                        <a:rPr lang="tr-TR" sz="1600" b="1" kern="1200" dirty="0" smtClean="0">
                          <a:solidFill>
                            <a:schemeClr val="dk1"/>
                          </a:solidFill>
                          <a:effectLst/>
                          <a:latin typeface="+mn-lt"/>
                          <a:ea typeface="+mn-ea"/>
                          <a:cs typeface="+mn-cs"/>
                        </a:rPr>
                        <a:t>aylıklı</a:t>
                      </a:r>
                      <a:r>
                        <a:rPr lang="tr-TR" sz="1600" kern="1200" dirty="0" smtClean="0">
                          <a:solidFill>
                            <a:schemeClr val="dk1"/>
                          </a:solidFill>
                          <a:effectLst/>
                          <a:latin typeface="+mn-lt"/>
                          <a:ea typeface="+mn-ea"/>
                          <a:cs typeface="+mn-cs"/>
                        </a:rPr>
                        <a:t> olarak görevlendirilebileceklerdir.</a:t>
                      </a:r>
                    </a:p>
                    <a:p>
                      <a:pPr algn="just"/>
                      <a:r>
                        <a:rPr lang="tr-TR" sz="1600" kern="1200" dirty="0" smtClean="0">
                          <a:solidFill>
                            <a:schemeClr val="dk1"/>
                          </a:solidFill>
                          <a:effectLst/>
                          <a:latin typeface="+mn-lt"/>
                          <a:ea typeface="+mn-ea"/>
                          <a:cs typeface="+mn-cs"/>
                        </a:rPr>
                        <a:t>Yurtdışında görevlendirme süreleri kısa süreli görevlendirmeler de dahil olmak üzere toplamda </a:t>
                      </a:r>
                      <a:r>
                        <a:rPr lang="tr-TR" sz="1600" b="1" kern="1200" dirty="0" smtClean="0">
                          <a:solidFill>
                            <a:schemeClr val="dk1"/>
                          </a:solidFill>
                          <a:effectLst/>
                          <a:latin typeface="+mn-lt"/>
                          <a:ea typeface="+mn-ea"/>
                          <a:cs typeface="+mn-cs"/>
                        </a:rPr>
                        <a:t>bir yılı </a:t>
                      </a:r>
                      <a:r>
                        <a:rPr lang="tr-TR" sz="1600" kern="1200" dirty="0" smtClean="0">
                          <a:solidFill>
                            <a:schemeClr val="dk1"/>
                          </a:solidFill>
                          <a:effectLst/>
                          <a:latin typeface="+mn-lt"/>
                          <a:ea typeface="+mn-ea"/>
                          <a:cs typeface="+mn-cs"/>
                        </a:rPr>
                        <a:t>geçemeyecektir.</a:t>
                      </a:r>
                    </a:p>
                    <a:p>
                      <a:pPr algn="just"/>
                      <a:endParaRPr lang="tr-TR" sz="1600" dirty="0"/>
                    </a:p>
                  </a:txBody>
                  <a:tcPr/>
                </a:tc>
                <a:extLst>
                  <a:ext uri="{0D108BD9-81ED-4DB2-BD59-A6C34878D82A}">
                    <a16:rowId xmlns:a16="http://schemas.microsoft.com/office/drawing/2014/main" val="152560306"/>
                  </a:ext>
                </a:extLst>
              </a:tr>
            </a:tbl>
          </a:graphicData>
        </a:graphic>
      </p:graphicFrame>
    </p:spTree>
    <p:extLst>
      <p:ext uri="{BB962C8B-B14F-4D97-AF65-F5344CB8AC3E}">
        <p14:creationId xmlns:p14="http://schemas.microsoft.com/office/powerpoint/2010/main" val="2270314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1845094" y="2330399"/>
          <a:ext cx="9626600" cy="3905301"/>
        </p:xfrm>
        <a:graphic>
          <a:graphicData uri="http://schemas.openxmlformats.org/drawingml/2006/table">
            <a:tbl>
              <a:tblPr firstRow="1" bandRow="1">
                <a:tableStyleId>{5C22544A-7EE6-4342-B048-85BDC9FD1C3A}</a:tableStyleId>
              </a:tblPr>
              <a:tblGrid>
                <a:gridCol w="2713755">
                  <a:extLst>
                    <a:ext uri="{9D8B030D-6E8A-4147-A177-3AD203B41FA5}">
                      <a16:colId xmlns:a16="http://schemas.microsoft.com/office/drawing/2014/main" val="2560011141"/>
                    </a:ext>
                  </a:extLst>
                </a:gridCol>
                <a:gridCol w="6912845">
                  <a:extLst>
                    <a:ext uri="{9D8B030D-6E8A-4147-A177-3AD203B41FA5}">
                      <a16:colId xmlns:a16="http://schemas.microsoft.com/office/drawing/2014/main" val="1558754667"/>
                    </a:ext>
                  </a:extLst>
                </a:gridCol>
              </a:tblGrid>
              <a:tr h="393396">
                <a:tc>
                  <a:txBody>
                    <a:bodyPr/>
                    <a:lstStyle/>
                    <a:p>
                      <a:endParaRPr lang="tr-TR" dirty="0"/>
                    </a:p>
                  </a:txBody>
                  <a:tcPr>
                    <a:solidFill>
                      <a:srgbClr val="F57921"/>
                    </a:solidFill>
                  </a:tcPr>
                </a:tc>
                <a:tc>
                  <a:txBody>
                    <a:bodyPr/>
                    <a:lstStyle/>
                    <a:p>
                      <a:endParaRPr lang="tr-TR" dirty="0"/>
                    </a:p>
                  </a:txBody>
                  <a:tcPr>
                    <a:solidFill>
                      <a:srgbClr val="F57921"/>
                    </a:solidFill>
                  </a:tcPr>
                </a:tc>
                <a:extLst>
                  <a:ext uri="{0D108BD9-81ED-4DB2-BD59-A6C34878D82A}">
                    <a16:rowId xmlns:a16="http://schemas.microsoft.com/office/drawing/2014/main" val="1532907477"/>
                  </a:ext>
                </a:extLst>
              </a:tr>
              <a:tr h="3511905">
                <a:tc>
                  <a:txBody>
                    <a:bodyPr/>
                    <a:lstStyle/>
                    <a:p>
                      <a:endParaRPr lang="tr-TR" sz="1600" b="1" kern="1200" dirty="0" smtClean="0">
                        <a:solidFill>
                          <a:schemeClr val="dk1"/>
                        </a:solidFill>
                        <a:effectLst/>
                        <a:latin typeface="+mn-lt"/>
                        <a:ea typeface="+mn-ea"/>
                        <a:cs typeface="+mn-cs"/>
                      </a:endParaRPr>
                    </a:p>
                    <a:p>
                      <a:endParaRPr lang="tr-TR" sz="1600" b="1" kern="1200" dirty="0" smtClean="0">
                        <a:solidFill>
                          <a:schemeClr val="dk1"/>
                        </a:solidFill>
                        <a:effectLst/>
                        <a:latin typeface="+mn-lt"/>
                        <a:ea typeface="+mn-ea"/>
                        <a:cs typeface="+mn-cs"/>
                      </a:endParaRPr>
                    </a:p>
                    <a:p>
                      <a:endParaRPr lang="tr-TR" sz="1600" b="1" kern="1200" dirty="0" smtClean="0">
                        <a:solidFill>
                          <a:schemeClr val="dk1"/>
                        </a:solidFill>
                        <a:effectLst/>
                        <a:latin typeface="+mn-lt"/>
                        <a:ea typeface="+mn-ea"/>
                        <a:cs typeface="+mn-cs"/>
                      </a:endParaRPr>
                    </a:p>
                    <a:p>
                      <a:endParaRPr lang="tr-TR" sz="1600" b="1" kern="1200" dirty="0" smtClean="0">
                        <a:solidFill>
                          <a:schemeClr val="dk1"/>
                        </a:solidFill>
                        <a:effectLst/>
                        <a:latin typeface="+mn-lt"/>
                        <a:ea typeface="+mn-ea"/>
                        <a:cs typeface="+mn-cs"/>
                      </a:endParaRPr>
                    </a:p>
                    <a:p>
                      <a:endParaRPr lang="tr-TR" sz="1600" b="1" kern="1200" dirty="0" smtClean="0">
                        <a:solidFill>
                          <a:schemeClr val="dk1"/>
                        </a:solidFill>
                        <a:effectLst/>
                        <a:latin typeface="+mn-lt"/>
                        <a:ea typeface="+mn-ea"/>
                        <a:cs typeface="+mn-cs"/>
                      </a:endParaRPr>
                    </a:p>
                    <a:p>
                      <a:r>
                        <a:rPr lang="tr-TR" sz="1600" b="1" kern="1200" dirty="0" smtClean="0">
                          <a:solidFill>
                            <a:schemeClr val="dk1"/>
                          </a:solidFill>
                          <a:effectLst/>
                          <a:latin typeface="+mn-lt"/>
                          <a:ea typeface="+mn-ea"/>
                          <a:cs typeface="+mn-cs"/>
                        </a:rPr>
                        <a:t>Doktorasını Tamamlamış Tüm Öğretim Elemanları</a:t>
                      </a:r>
                      <a:endParaRPr lang="tr-TR" sz="1600" dirty="0"/>
                    </a:p>
                  </a:txBody>
                  <a:tcPr/>
                </a:tc>
                <a:tc>
                  <a:txBody>
                    <a:bodyPr/>
                    <a:lstStyle/>
                    <a:p>
                      <a:endParaRPr lang="tr-TR" sz="1600" kern="1200" dirty="0" smtClean="0">
                        <a:solidFill>
                          <a:schemeClr val="dk1"/>
                        </a:solidFill>
                        <a:effectLst/>
                        <a:latin typeface="+mn-lt"/>
                        <a:ea typeface="+mn-ea"/>
                        <a:cs typeface="+mn-cs"/>
                      </a:endParaRPr>
                    </a:p>
                    <a:p>
                      <a:endParaRPr lang="tr-TR" sz="1600" kern="1200" dirty="0" smtClean="0">
                        <a:solidFill>
                          <a:schemeClr val="dk1"/>
                        </a:solidFill>
                        <a:effectLst/>
                        <a:latin typeface="+mn-lt"/>
                        <a:ea typeface="+mn-ea"/>
                        <a:cs typeface="+mn-cs"/>
                      </a:endParaRPr>
                    </a:p>
                    <a:p>
                      <a:pPr algn="just"/>
                      <a:r>
                        <a:rPr lang="tr-TR" sz="1800" b="1" i="0" u="sng" kern="1200" dirty="0" smtClean="0">
                          <a:solidFill>
                            <a:schemeClr val="dk1"/>
                          </a:solidFill>
                          <a:effectLst/>
                          <a:latin typeface="+mn-lt"/>
                          <a:ea typeface="+mn-ea"/>
                          <a:cs typeface="+mn-cs"/>
                        </a:rPr>
                        <a:t>Yurtiçi veya yurtdışı kurum ve kuruluşlardan burs sağlanması şartıyla</a:t>
                      </a:r>
                      <a:r>
                        <a:rPr lang="tr-TR" sz="1800" b="0" i="0" kern="1200" dirty="0" smtClean="0">
                          <a:solidFill>
                            <a:schemeClr val="dk1"/>
                          </a:solidFill>
                          <a:effectLst/>
                          <a:latin typeface="+mn-lt"/>
                          <a:ea typeface="+mn-ea"/>
                          <a:cs typeface="+mn-cs"/>
                        </a:rPr>
                        <a:t> </a:t>
                      </a:r>
                      <a:r>
                        <a:rPr lang="tr-TR" sz="1600" kern="1200" dirty="0" smtClean="0">
                          <a:solidFill>
                            <a:schemeClr val="dk1"/>
                          </a:solidFill>
                          <a:effectLst/>
                          <a:latin typeface="+mn-lt"/>
                          <a:ea typeface="+mn-ea"/>
                          <a:cs typeface="+mn-cs"/>
                        </a:rPr>
                        <a:t>Doktora ile tıpta, diş hekimliğinde, eczacılıkta ve veteriner hekimlikte uzmanlık veya sanatta yeterlik eğitiminden sonra kadrosunun bulunduğu üniversitenin kadrolarında en az </a:t>
                      </a:r>
                      <a:r>
                        <a:rPr lang="tr-TR" sz="1600" b="1" kern="1200" dirty="0" smtClean="0">
                          <a:solidFill>
                            <a:schemeClr val="dk1"/>
                          </a:solidFill>
                          <a:effectLst/>
                          <a:latin typeface="+mn-lt"/>
                          <a:ea typeface="+mn-ea"/>
                          <a:cs typeface="+mn-cs"/>
                        </a:rPr>
                        <a:t>iki yıl </a:t>
                      </a:r>
                      <a:r>
                        <a:rPr lang="tr-TR" sz="1600" kern="1200" dirty="0" smtClean="0">
                          <a:solidFill>
                            <a:schemeClr val="dk1"/>
                          </a:solidFill>
                          <a:effectLst/>
                          <a:latin typeface="+mn-lt"/>
                          <a:ea typeface="+mn-ea"/>
                          <a:cs typeface="+mn-cs"/>
                        </a:rPr>
                        <a:t>görev yapan öğretim elemanları </a:t>
                      </a:r>
                      <a:r>
                        <a:rPr lang="tr-TR" sz="1600" b="1" kern="1200" dirty="0" smtClean="0">
                          <a:solidFill>
                            <a:schemeClr val="dk1"/>
                          </a:solidFill>
                          <a:effectLst/>
                          <a:latin typeface="+mn-lt"/>
                          <a:ea typeface="+mn-ea"/>
                          <a:cs typeface="+mn-cs"/>
                        </a:rPr>
                        <a:t>bir yıl </a:t>
                      </a:r>
                      <a:r>
                        <a:rPr lang="tr-TR" sz="1600" kern="1200" dirty="0" smtClean="0">
                          <a:solidFill>
                            <a:schemeClr val="dk1"/>
                          </a:solidFill>
                          <a:effectLst/>
                          <a:latin typeface="+mn-lt"/>
                          <a:ea typeface="+mn-ea"/>
                          <a:cs typeface="+mn-cs"/>
                        </a:rPr>
                        <a:t>süreyle </a:t>
                      </a:r>
                      <a:r>
                        <a:rPr lang="tr-TR" sz="1600" b="1" kern="1200" dirty="0" smtClean="0">
                          <a:solidFill>
                            <a:schemeClr val="dk1"/>
                          </a:solidFill>
                          <a:effectLst/>
                          <a:latin typeface="+mn-lt"/>
                          <a:ea typeface="+mn-ea"/>
                          <a:cs typeface="+mn-cs"/>
                        </a:rPr>
                        <a:t>aylıksız izin </a:t>
                      </a:r>
                      <a:r>
                        <a:rPr lang="tr-TR" sz="1600" kern="1200" dirty="0" smtClean="0">
                          <a:solidFill>
                            <a:schemeClr val="dk1"/>
                          </a:solidFill>
                          <a:effectLst/>
                          <a:latin typeface="+mn-lt"/>
                          <a:ea typeface="+mn-ea"/>
                          <a:cs typeface="+mn-cs"/>
                        </a:rPr>
                        <a:t>verilerek yurtdışında görevlendirme yapabilecektir.</a:t>
                      </a:r>
                    </a:p>
                    <a:p>
                      <a:pPr algn="just"/>
                      <a:r>
                        <a:rPr lang="tr-TR" sz="1600" kern="1200" dirty="0" smtClean="0">
                          <a:solidFill>
                            <a:schemeClr val="dk1"/>
                          </a:solidFill>
                          <a:effectLst/>
                          <a:latin typeface="+mn-lt"/>
                          <a:ea typeface="+mn-ea"/>
                          <a:cs typeface="+mn-cs"/>
                        </a:rPr>
                        <a:t>Aylıksız izin alanların bu kapsamda tekrar aylıksız izin alarak görevlendirilebilmesi için üniversiteye dönüş ve işe başlama tarihinden itibaren en az </a:t>
                      </a:r>
                      <a:r>
                        <a:rPr lang="tr-TR" sz="1600" b="1" kern="1200" dirty="0" smtClean="0">
                          <a:solidFill>
                            <a:schemeClr val="dk1"/>
                          </a:solidFill>
                          <a:effectLst/>
                          <a:latin typeface="+mn-lt"/>
                          <a:ea typeface="+mn-ea"/>
                          <a:cs typeface="+mn-cs"/>
                        </a:rPr>
                        <a:t>üç yıl </a:t>
                      </a:r>
                      <a:r>
                        <a:rPr lang="tr-TR" sz="1600" kern="1200" dirty="0" smtClean="0">
                          <a:solidFill>
                            <a:schemeClr val="dk1"/>
                          </a:solidFill>
                          <a:effectLst/>
                          <a:latin typeface="+mn-lt"/>
                          <a:ea typeface="+mn-ea"/>
                          <a:cs typeface="+mn-cs"/>
                        </a:rPr>
                        <a:t>görev yapmış olması gerekir.</a:t>
                      </a:r>
                      <a:endParaRPr lang="tr-TR" sz="1600" dirty="0"/>
                    </a:p>
                  </a:txBody>
                  <a:tcPr/>
                </a:tc>
                <a:extLst>
                  <a:ext uri="{0D108BD9-81ED-4DB2-BD59-A6C34878D82A}">
                    <a16:rowId xmlns:a16="http://schemas.microsoft.com/office/drawing/2014/main" val="4027230456"/>
                  </a:ext>
                </a:extLst>
              </a:tr>
            </a:tbl>
          </a:graphicData>
        </a:graphic>
      </p:graphicFrame>
    </p:spTree>
    <p:extLst>
      <p:ext uri="{BB962C8B-B14F-4D97-AF65-F5344CB8AC3E}">
        <p14:creationId xmlns:p14="http://schemas.microsoft.com/office/powerpoint/2010/main" val="117589493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p:cNvGraphicFramePr>
            <a:graphicFrameLocks noGrp="1"/>
          </p:cNvGraphicFramePr>
          <p:nvPr>
            <p:extLst/>
          </p:nvPr>
        </p:nvGraphicFramePr>
        <p:xfrm>
          <a:off x="2574636" y="3337482"/>
          <a:ext cx="8128000" cy="210312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1196587773"/>
                    </a:ext>
                  </a:extLst>
                </a:gridCol>
              </a:tblGrid>
              <a:tr h="0">
                <a:tc>
                  <a:txBody>
                    <a:bodyPr/>
                    <a:lstStyle/>
                    <a:p>
                      <a:endParaRPr lang="tr-TR" dirty="0"/>
                    </a:p>
                  </a:txBody>
                  <a:tcPr>
                    <a:solidFill>
                      <a:srgbClr val="F57921"/>
                    </a:solidFill>
                  </a:tcPr>
                </a:tc>
                <a:extLst>
                  <a:ext uri="{0D108BD9-81ED-4DB2-BD59-A6C34878D82A}">
                    <a16:rowId xmlns:a16="http://schemas.microsoft.com/office/drawing/2014/main" val="1884832322"/>
                  </a:ext>
                </a:extLst>
              </a:tr>
              <a:tr h="370840">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tr-TR" dirty="0" smtClean="0"/>
                        <a:t>Yurtdışında </a:t>
                      </a:r>
                      <a:r>
                        <a:rPr lang="tr-TR" sz="1600" b="1" dirty="0" smtClean="0"/>
                        <a:t>üç ay </a:t>
                      </a:r>
                      <a:r>
                        <a:rPr lang="tr-TR" dirty="0" smtClean="0"/>
                        <a:t>ve </a:t>
                      </a:r>
                      <a:r>
                        <a:rPr lang="tr-TR" b="1" dirty="0" smtClean="0"/>
                        <a:t>daha fazla </a:t>
                      </a:r>
                      <a:r>
                        <a:rPr lang="tr-TR" dirty="0" smtClean="0"/>
                        <a:t>süreyle görevlendirilen öğretim elemanlarına genel hükümlere göre </a:t>
                      </a:r>
                      <a:r>
                        <a:rPr lang="tr-TR" b="1" dirty="0" smtClean="0"/>
                        <a:t>mecburi hizmet </a:t>
                      </a:r>
                      <a:r>
                        <a:rPr lang="tr-TR" dirty="0" smtClean="0"/>
                        <a:t>yüklenir. Yurtdışında görevlendirilen öğretim elemanlarının aylıklı veya aylıksız görevlendirilmesi, öğretim elemanının burs veya ücret sağlayıp sağlamadığı ve temin edilen burs veya ücretin geçimini sağlayıp sağlayamayacağı esas alınarak karara bağlanır.</a:t>
                      </a:r>
                      <a:endParaRPr lang="tr-TR" dirty="0" smtClean="0">
                        <a:latin typeface="Calibri" panose="020F0502020204030204" pitchFamily="34" charset="0"/>
                        <a:ea typeface="Calibri" panose="020F0502020204030204" pitchFamily="34" charset="0"/>
                        <a:cs typeface="Times New Roman" panose="02020603050405020304" pitchFamily="18" charset="0"/>
                      </a:endParaRPr>
                    </a:p>
                    <a:p>
                      <a:endParaRPr lang="tr-TR" dirty="0"/>
                    </a:p>
                  </a:txBody>
                  <a:tcPr/>
                </a:tc>
                <a:extLst>
                  <a:ext uri="{0D108BD9-81ED-4DB2-BD59-A6C34878D82A}">
                    <a16:rowId xmlns:a16="http://schemas.microsoft.com/office/drawing/2014/main" val="713618525"/>
                  </a:ext>
                </a:extLst>
              </a:tr>
            </a:tbl>
          </a:graphicData>
        </a:graphic>
      </p:graphicFrame>
      <p:sp>
        <p:nvSpPr>
          <p:cNvPr id="7" name="Dikdörtgen 6"/>
          <p:cNvSpPr/>
          <p:nvPr/>
        </p:nvSpPr>
        <p:spPr>
          <a:xfrm>
            <a:off x="2574636" y="3337482"/>
            <a:ext cx="5783265" cy="369332"/>
          </a:xfrm>
          <a:prstGeom prst="rect">
            <a:avLst/>
          </a:prstGeom>
        </p:spPr>
        <p:txBody>
          <a:bodyPr wrap="square">
            <a:spAutoFit/>
          </a:bodyPr>
          <a:lstStyle/>
          <a:p>
            <a:r>
              <a:rPr lang="tr-TR" b="1" dirty="0" smtClean="0">
                <a:ea typeface="Calibri" panose="020F0502020204030204" pitchFamily="34" charset="0"/>
                <a:cs typeface="Times New Roman" panose="02020603050405020304" pitchFamily="18" charset="0"/>
              </a:rPr>
              <a:t>Mecburi Hizmet Yüklenebilmesi için</a:t>
            </a:r>
            <a:r>
              <a:rPr lang="tr-TR" b="1" dirty="0">
                <a:ea typeface="Calibri" panose="020F0502020204030204" pitchFamily="34" charset="0"/>
                <a:cs typeface="Times New Roman" panose="02020603050405020304" pitchFamily="18" charset="0"/>
              </a:rPr>
              <a:t>;</a:t>
            </a:r>
            <a:endParaRPr lang="tr-TR" dirty="0">
              <a:cs typeface="Times New Roman" panose="02020603050405020304" pitchFamily="18" charset="0"/>
            </a:endParaRPr>
          </a:p>
        </p:txBody>
      </p:sp>
    </p:spTree>
    <p:extLst>
      <p:ext uri="{BB962C8B-B14F-4D97-AF65-F5344CB8AC3E}">
        <p14:creationId xmlns:p14="http://schemas.microsoft.com/office/powerpoint/2010/main" val="29934083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574636" y="2448482"/>
          <a:ext cx="8128000" cy="2819346"/>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1196587773"/>
                    </a:ext>
                  </a:extLst>
                </a:gridCol>
              </a:tblGrid>
              <a:tr h="370918">
                <a:tc>
                  <a:txBody>
                    <a:bodyPr/>
                    <a:lstStyle/>
                    <a:p>
                      <a:endParaRPr lang="tr-TR" dirty="0"/>
                    </a:p>
                  </a:txBody>
                  <a:tcPr>
                    <a:solidFill>
                      <a:srgbClr val="F57921"/>
                    </a:solidFill>
                  </a:tcPr>
                </a:tc>
                <a:extLst>
                  <a:ext uri="{0D108BD9-81ED-4DB2-BD59-A6C34878D82A}">
                    <a16:rowId xmlns:a16="http://schemas.microsoft.com/office/drawing/2014/main" val="1884832322"/>
                  </a:ext>
                </a:extLst>
              </a:tr>
              <a:tr h="2448428">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tr-TR" sz="1800" b="0" i="0" kern="1200" dirty="0" smtClean="0">
                          <a:solidFill>
                            <a:schemeClr val="dk1"/>
                          </a:solidFill>
                          <a:effectLst/>
                          <a:latin typeface="+mn-lt"/>
                          <a:ea typeface="+mn-ea"/>
                          <a:cs typeface="+mn-cs"/>
                        </a:rPr>
                        <a:t>Yurtdışında görevlendirilenler; kendilerine verilen onaylanmış çalışma programına göre düzenleyecekleri </a:t>
                      </a:r>
                      <a:r>
                        <a:rPr lang="tr-TR" sz="1800" b="1" i="0" kern="1200" dirty="0" smtClean="0">
                          <a:solidFill>
                            <a:schemeClr val="dk1"/>
                          </a:solidFill>
                          <a:effectLst/>
                          <a:latin typeface="+mn-lt"/>
                          <a:ea typeface="+mn-ea"/>
                          <a:cs typeface="+mn-cs"/>
                        </a:rPr>
                        <a:t>ayrıntılı faaliyet raporunu </a:t>
                      </a:r>
                      <a:r>
                        <a:rPr lang="tr-TR" sz="1800" b="0" i="0" kern="1200" dirty="0" smtClean="0">
                          <a:solidFill>
                            <a:schemeClr val="dk1"/>
                          </a:solidFill>
                          <a:effectLst/>
                          <a:latin typeface="+mn-lt"/>
                          <a:ea typeface="+mn-ea"/>
                          <a:cs typeface="+mn-cs"/>
                        </a:rPr>
                        <a:t>yurda dönmelerinden sonra bir aylık süre içinde bilimsel bir toplantıda sunmak üzere bağlı bulundukları rektörlüklere vermekle yükümlüdürler.</a:t>
                      </a:r>
                      <a:endParaRPr lang="tr-TR" dirty="0"/>
                    </a:p>
                  </a:txBody>
                  <a:tcPr/>
                </a:tc>
                <a:extLst>
                  <a:ext uri="{0D108BD9-81ED-4DB2-BD59-A6C34878D82A}">
                    <a16:rowId xmlns:a16="http://schemas.microsoft.com/office/drawing/2014/main" val="713618525"/>
                  </a:ext>
                </a:extLst>
              </a:tr>
            </a:tbl>
          </a:graphicData>
        </a:graphic>
      </p:graphicFrame>
    </p:spTree>
    <p:extLst>
      <p:ext uri="{BB962C8B-B14F-4D97-AF65-F5344CB8AC3E}">
        <p14:creationId xmlns:p14="http://schemas.microsoft.com/office/powerpoint/2010/main" val="27972670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o 10"/>
          <p:cNvGraphicFramePr>
            <a:graphicFrameLocks noGrp="1"/>
          </p:cNvGraphicFramePr>
          <p:nvPr>
            <p:extLst>
              <p:ext uri="{D42A27DB-BD31-4B8C-83A1-F6EECF244321}">
                <p14:modId xmlns:p14="http://schemas.microsoft.com/office/powerpoint/2010/main" val="1915761651"/>
              </p:ext>
            </p:extLst>
          </p:nvPr>
        </p:nvGraphicFramePr>
        <p:xfrm>
          <a:off x="2466110" y="764705"/>
          <a:ext cx="9725890" cy="5904656"/>
        </p:xfrm>
        <a:graphic>
          <a:graphicData uri="http://schemas.openxmlformats.org/drawingml/2006/table">
            <a:tbl>
              <a:tblPr firstRow="1" bandRow="1">
                <a:tableStyleId>{5C22544A-7EE6-4342-B048-85BDC9FD1C3A}</a:tableStyleId>
              </a:tblPr>
              <a:tblGrid>
                <a:gridCol w="9725890">
                  <a:extLst>
                    <a:ext uri="{9D8B030D-6E8A-4147-A177-3AD203B41FA5}">
                      <a16:colId xmlns:a16="http://schemas.microsoft.com/office/drawing/2014/main" val="1196587773"/>
                    </a:ext>
                  </a:extLst>
                </a:gridCol>
              </a:tblGrid>
              <a:tr h="341848">
                <a:tc>
                  <a:txBody>
                    <a:bodyPr/>
                    <a:lstStyle/>
                    <a:p>
                      <a:r>
                        <a:rPr lang="tr-TR" sz="1600" dirty="0" smtClean="0"/>
                        <a:t>Yönetim Kurulu Karar Örneği</a:t>
                      </a:r>
                      <a:endParaRPr lang="tr-TR" sz="1600" dirty="0"/>
                    </a:p>
                  </a:txBody>
                  <a:tcPr>
                    <a:solidFill>
                      <a:srgbClr val="F57921"/>
                    </a:solidFill>
                  </a:tcPr>
                </a:tc>
                <a:extLst>
                  <a:ext uri="{0D108BD9-81ED-4DB2-BD59-A6C34878D82A}">
                    <a16:rowId xmlns:a16="http://schemas.microsoft.com/office/drawing/2014/main" val="1884832322"/>
                  </a:ext>
                </a:extLst>
              </a:tr>
              <a:tr h="5562808">
                <a:tc>
                  <a:txBody>
                    <a:bodyPr/>
                    <a:lstStyle/>
                    <a:p>
                      <a:r>
                        <a:rPr lang="tr-TR" sz="1600" kern="1200" dirty="0" smtClean="0">
                          <a:solidFill>
                            <a:schemeClr val="dk1"/>
                          </a:solidFill>
                          <a:effectLst/>
                          <a:latin typeface="+mn-lt"/>
                          <a:ea typeface="+mn-ea"/>
                          <a:cs typeface="+mn-cs"/>
                        </a:rPr>
                        <a:t>Fakültemiz/Yüksekokulumuz/Meslek Yüksekokulumuz Yönetim Kurulu …… toplanarak aşağıdaki kararı almıştır.</a:t>
                      </a:r>
                    </a:p>
                    <a:p>
                      <a:endParaRPr lang="tr-TR" sz="1600" kern="1200" dirty="0" smtClean="0">
                        <a:solidFill>
                          <a:schemeClr val="dk1"/>
                        </a:solidFill>
                        <a:effectLst/>
                        <a:latin typeface="+mn-lt"/>
                        <a:ea typeface="+mn-ea"/>
                        <a:cs typeface="+mn-cs"/>
                      </a:endParaRPr>
                    </a:p>
                    <a:p>
                      <a:r>
                        <a:rPr lang="tr-TR" sz="1600" kern="1200" dirty="0" smtClean="0">
                          <a:solidFill>
                            <a:schemeClr val="dk1"/>
                          </a:solidFill>
                          <a:effectLst/>
                          <a:latin typeface="+mn-lt"/>
                          <a:ea typeface="+mn-ea"/>
                          <a:cs typeface="+mn-cs"/>
                        </a:rPr>
                        <a:t>Fakültemiz/Yüksekokulumuz/Meslek Yüksekokulumuz öğretim elemanı …., "TÜBİTAK-BİDEB 2219 Yurt Dışı Doktora Sonrası Araştırma Burs Programı" kapsamında “…..” adlı projesi ile ilgili </a:t>
                      </a:r>
                      <a:r>
                        <a:rPr lang="tr-TR" sz="1600" kern="1200" dirty="0" err="1" smtClean="0">
                          <a:solidFill>
                            <a:schemeClr val="dk1"/>
                          </a:solidFill>
                          <a:effectLst/>
                          <a:latin typeface="+mn-lt"/>
                          <a:ea typeface="+mn-ea"/>
                          <a:cs typeface="+mn-cs"/>
                        </a:rPr>
                        <a:t>Ek’te</a:t>
                      </a:r>
                      <a:r>
                        <a:rPr lang="tr-TR" sz="1600" kern="1200" dirty="0" smtClean="0">
                          <a:solidFill>
                            <a:schemeClr val="dk1"/>
                          </a:solidFill>
                          <a:effectLst/>
                          <a:latin typeface="+mn-lt"/>
                          <a:ea typeface="+mn-ea"/>
                          <a:cs typeface="+mn-cs"/>
                        </a:rPr>
                        <a:t> yer alan </a:t>
                      </a:r>
                      <a:r>
                        <a:rPr lang="tr-TR" sz="1600" b="1" kern="1200" dirty="0" smtClean="0">
                          <a:solidFill>
                            <a:schemeClr val="dk1"/>
                          </a:solidFill>
                          <a:effectLst/>
                          <a:latin typeface="+mn-lt"/>
                          <a:ea typeface="+mn-ea"/>
                          <a:cs typeface="+mn-cs"/>
                        </a:rPr>
                        <a:t>çalışma raporunun yada ön rapor </a:t>
                      </a:r>
                      <a:r>
                        <a:rPr lang="tr-TR" sz="1600" kern="1200" dirty="0" smtClean="0">
                          <a:solidFill>
                            <a:schemeClr val="dk1"/>
                          </a:solidFill>
                          <a:effectLst/>
                          <a:latin typeface="+mn-lt"/>
                          <a:ea typeface="+mn-ea"/>
                          <a:cs typeface="+mn-cs"/>
                        </a:rPr>
                        <a:t>kabulüne, proje süresince yurtdışında bulunacağı sürede Fakültemiz/Yüksekokulumuz/Meslek Yüksekokulumuz …. Bölümünde yeterli sayıda ve nitelikte öğretim elemanı bulunduğundan halihazırda yürütülmekte olan eğitim ve öğretim programlarının aksatılmayacağına, bu hususlar göz önünde bulundurularak proje kapsamında sürdürülmesi planlanan faaliyetlere çalışma raporunda belirtildiği şekilde katılımı için ….</a:t>
                      </a:r>
                      <a:r>
                        <a:rPr lang="tr-TR" sz="1600" u="sng" kern="1200" dirty="0" smtClean="0">
                          <a:solidFill>
                            <a:schemeClr val="dk1"/>
                          </a:solidFill>
                          <a:effectLst/>
                          <a:latin typeface="+mn-lt"/>
                          <a:ea typeface="+mn-ea"/>
                          <a:cs typeface="+mn-cs"/>
                        </a:rPr>
                        <a:t>(Ülke ve gideceği üniversite yazılmalı)…….</a:t>
                      </a:r>
                      <a:r>
                        <a:rPr lang="tr-TR" sz="1600" kern="1200" dirty="0" smtClean="0">
                          <a:solidFill>
                            <a:schemeClr val="dk1"/>
                          </a:solidFill>
                          <a:effectLst/>
                          <a:latin typeface="+mn-lt"/>
                          <a:ea typeface="+mn-ea"/>
                          <a:cs typeface="+mn-cs"/>
                        </a:rPr>
                        <a:t> tarihleri arasında 2547 sayılı Yükseköğretim Kanunu'nun 39. maddesi ve Yurt İçinde ve Yurt Dışında Görevlendirmelerde Uyulacak Esaslara İlişkin Yönetmelik'in 2. maddesi gereğince yol </a:t>
                      </a:r>
                      <a:r>
                        <a:rPr lang="tr-TR" sz="1600" kern="1200" dirty="0" err="1" smtClean="0">
                          <a:solidFill>
                            <a:schemeClr val="dk1"/>
                          </a:solidFill>
                          <a:effectLst/>
                          <a:latin typeface="+mn-lt"/>
                          <a:ea typeface="+mn-ea"/>
                          <a:cs typeface="+mn-cs"/>
                        </a:rPr>
                        <a:t>gidersiz</a:t>
                      </a:r>
                      <a:r>
                        <a:rPr lang="tr-TR" sz="1600" kern="1200" dirty="0" smtClean="0">
                          <a:solidFill>
                            <a:schemeClr val="dk1"/>
                          </a:solidFill>
                          <a:effectLst/>
                          <a:latin typeface="+mn-lt"/>
                          <a:ea typeface="+mn-ea"/>
                          <a:cs typeface="+mn-cs"/>
                        </a:rPr>
                        <a:t>, </a:t>
                      </a:r>
                      <a:r>
                        <a:rPr lang="tr-TR" sz="1600" kern="1200" dirty="0" err="1" smtClean="0">
                          <a:solidFill>
                            <a:schemeClr val="dk1"/>
                          </a:solidFill>
                          <a:effectLst/>
                          <a:latin typeface="+mn-lt"/>
                          <a:ea typeface="+mn-ea"/>
                          <a:cs typeface="+mn-cs"/>
                        </a:rPr>
                        <a:t>yevmiyesiz</a:t>
                      </a:r>
                      <a:r>
                        <a:rPr lang="tr-TR" sz="1600" kern="1200" dirty="0" smtClean="0">
                          <a:solidFill>
                            <a:schemeClr val="dk1"/>
                          </a:solidFill>
                          <a:effectLst/>
                          <a:latin typeface="+mn-lt"/>
                          <a:ea typeface="+mn-ea"/>
                          <a:cs typeface="+mn-cs"/>
                        </a:rPr>
                        <a:t>, </a:t>
                      </a:r>
                      <a:r>
                        <a:rPr lang="tr-TR" sz="1600" b="1" kern="1200" dirty="0" smtClean="0">
                          <a:solidFill>
                            <a:schemeClr val="dk1"/>
                          </a:solidFill>
                          <a:effectLst/>
                          <a:latin typeface="+mn-lt"/>
                          <a:ea typeface="+mn-ea"/>
                          <a:cs typeface="+mn-cs"/>
                        </a:rPr>
                        <a:t>aylıklı (araştırma çalışmaları için Türkiye Bilimsel ve Teknolojik Araştırma Kurumu tarafından ödenecek bursun geçimini sağlayamayacağı esas alınmıştır)</a:t>
                      </a:r>
                      <a:r>
                        <a:rPr lang="tr-TR" sz="1600" kern="1200" dirty="0" smtClean="0">
                          <a:solidFill>
                            <a:schemeClr val="dk1"/>
                          </a:solidFill>
                          <a:effectLst/>
                          <a:latin typeface="+mn-lt"/>
                          <a:ea typeface="+mn-ea"/>
                          <a:cs typeface="+mn-cs"/>
                        </a:rPr>
                        <a:t> ve izinli olarak görevlendirilmesinin uygun olduğuna ve Rektörlük Makamına arz edilmesine karar verilmiştir. </a:t>
                      </a:r>
                    </a:p>
                    <a:p>
                      <a:r>
                        <a:rPr lang="tr-TR" sz="1600" kern="1200" dirty="0" smtClean="0">
                          <a:solidFill>
                            <a:schemeClr val="dk1"/>
                          </a:solidFill>
                          <a:effectLst/>
                          <a:latin typeface="+mn-lt"/>
                          <a:ea typeface="+mn-ea"/>
                          <a:cs typeface="+mn-cs"/>
                        </a:rPr>
                        <a:t> </a:t>
                      </a:r>
                    </a:p>
                    <a:p>
                      <a:r>
                        <a:rPr lang="tr-TR" sz="1600" b="1" u="sng" kern="1200" dirty="0" smtClean="0">
                          <a:solidFill>
                            <a:schemeClr val="dk1"/>
                          </a:solidFill>
                          <a:effectLst/>
                          <a:latin typeface="+mn-lt"/>
                          <a:ea typeface="+mn-ea"/>
                          <a:cs typeface="+mn-cs"/>
                        </a:rPr>
                        <a:t>Ek:</a:t>
                      </a:r>
                      <a:endParaRPr lang="tr-TR" sz="1600" kern="1200" dirty="0" smtClean="0">
                        <a:solidFill>
                          <a:schemeClr val="dk1"/>
                        </a:solidFill>
                        <a:effectLst/>
                        <a:latin typeface="+mn-lt"/>
                        <a:ea typeface="+mn-ea"/>
                        <a:cs typeface="+mn-cs"/>
                      </a:endParaRPr>
                    </a:p>
                    <a:p>
                      <a:r>
                        <a:rPr lang="tr-TR" sz="1600" kern="1200" dirty="0" smtClean="0">
                          <a:solidFill>
                            <a:schemeClr val="dk1"/>
                          </a:solidFill>
                          <a:effectLst/>
                          <a:latin typeface="+mn-lt"/>
                          <a:ea typeface="+mn-ea"/>
                          <a:cs typeface="+mn-cs"/>
                        </a:rPr>
                        <a:t>-Dilekçe </a:t>
                      </a:r>
                    </a:p>
                    <a:p>
                      <a:r>
                        <a:rPr lang="tr-TR" sz="1600" kern="1200" dirty="0" smtClean="0">
                          <a:solidFill>
                            <a:schemeClr val="dk1"/>
                          </a:solidFill>
                          <a:effectLst/>
                          <a:latin typeface="+mn-lt"/>
                          <a:ea typeface="+mn-ea"/>
                          <a:cs typeface="+mn-cs"/>
                        </a:rPr>
                        <a:t>-Çalışma Programı</a:t>
                      </a:r>
                    </a:p>
                    <a:p>
                      <a:r>
                        <a:rPr lang="tr-TR" sz="1600" kern="1200" dirty="0" smtClean="0">
                          <a:solidFill>
                            <a:schemeClr val="dk1"/>
                          </a:solidFill>
                          <a:effectLst/>
                          <a:latin typeface="+mn-lt"/>
                          <a:ea typeface="+mn-ea"/>
                          <a:cs typeface="+mn-cs"/>
                        </a:rPr>
                        <a:t>-Davet Yazısı</a:t>
                      </a:r>
                    </a:p>
                    <a:p>
                      <a:r>
                        <a:rPr lang="tr-TR" sz="1600" kern="1200" dirty="0" smtClean="0">
                          <a:solidFill>
                            <a:schemeClr val="dk1"/>
                          </a:solidFill>
                          <a:effectLst/>
                          <a:latin typeface="+mn-lt"/>
                          <a:ea typeface="+mn-ea"/>
                          <a:cs typeface="+mn-cs"/>
                        </a:rPr>
                        <a:t>-TÜBİTAK Burs Yazısı</a:t>
                      </a:r>
                    </a:p>
                    <a:p>
                      <a:pPr marL="0" marR="0" indent="0" algn="just" defTabSz="457200" rtl="0" eaLnBrk="1" fontAlgn="auto" latinLnBrk="0" hangingPunct="1">
                        <a:lnSpc>
                          <a:spcPct val="100000"/>
                        </a:lnSpc>
                        <a:spcBef>
                          <a:spcPts val="0"/>
                        </a:spcBef>
                        <a:spcAft>
                          <a:spcPts val="0"/>
                        </a:spcAft>
                        <a:buClrTx/>
                        <a:buSzTx/>
                        <a:buFontTx/>
                        <a:buNone/>
                        <a:tabLst/>
                        <a:defRPr/>
                      </a:pPr>
                      <a:endParaRPr lang="tr-TR" sz="1600" dirty="0"/>
                    </a:p>
                  </a:txBody>
                  <a:tcPr/>
                </a:tc>
                <a:extLst>
                  <a:ext uri="{0D108BD9-81ED-4DB2-BD59-A6C34878D82A}">
                    <a16:rowId xmlns:a16="http://schemas.microsoft.com/office/drawing/2014/main" val="713618525"/>
                  </a:ext>
                </a:extLst>
              </a:tr>
            </a:tbl>
          </a:graphicData>
        </a:graphic>
      </p:graphicFrame>
    </p:spTree>
    <p:extLst>
      <p:ext uri="{BB962C8B-B14F-4D97-AF65-F5344CB8AC3E}">
        <p14:creationId xmlns:p14="http://schemas.microsoft.com/office/powerpoint/2010/main" val="507059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1544" y="1412776"/>
            <a:ext cx="10200456" cy="5877272"/>
          </a:xfrm>
        </p:spPr>
        <p:txBody>
          <a:bodyPr>
            <a:noAutofit/>
          </a:bodyPr>
          <a:lstStyle/>
          <a:p>
            <a:pPr marL="0" indent="0" algn="just">
              <a:buNone/>
            </a:pPr>
            <a:r>
              <a:rPr lang="tr-TR" sz="2000" dirty="0">
                <a:solidFill>
                  <a:srgbClr val="FF0000"/>
                </a:solidFill>
                <a:latin typeface="Times New Roman" pitchFamily="18" charset="0"/>
                <a:cs typeface="Times New Roman" pitchFamily="18" charset="0"/>
              </a:rPr>
              <a:t>	j) Uygulama ve Araştırma Merkezi: </a:t>
            </a:r>
            <a:r>
              <a:rPr lang="tr-TR" sz="2000" dirty="0">
                <a:solidFill>
                  <a:srgbClr val="002060"/>
                </a:solidFill>
                <a:latin typeface="Times New Roman" pitchFamily="18" charset="0"/>
                <a:cs typeface="Times New Roman" pitchFamily="18" charset="0"/>
              </a:rPr>
              <a:t>Yükseköğretim kurumlarında eğitim öğretimin desteklenmesi amacıyla çeşitli alanların uygulama ihtiyacı ve bazı meslek dallarının hazırlık ve destek faaliyetleri için eğitim - öğretim, uygulama ve araştırmaların sürdürüldüğü bir yükseköğretim kurumudur.</a:t>
            </a:r>
          </a:p>
          <a:p>
            <a:pPr marL="0" indent="0" algn="just">
              <a:buNone/>
            </a:pPr>
            <a:r>
              <a:rPr lang="tr-TR" sz="2000" dirty="0">
                <a:solidFill>
                  <a:srgbClr val="FF0000"/>
                </a:solidFill>
                <a:latin typeface="Times New Roman" pitchFamily="18" charset="0"/>
                <a:cs typeface="Times New Roman" pitchFamily="18" charset="0"/>
              </a:rPr>
              <a:t>	k) Bölüm: </a:t>
            </a:r>
            <a:r>
              <a:rPr lang="tr-TR" sz="2000" dirty="0">
                <a:solidFill>
                  <a:srgbClr val="002060"/>
                </a:solidFill>
                <a:latin typeface="Times New Roman" pitchFamily="18" charset="0"/>
                <a:cs typeface="Times New Roman" pitchFamily="18" charset="0"/>
              </a:rPr>
              <a:t>Amaç, kapsam ve nitelik yönünden bir bütün teşkil eden, birbirini tamamlayan veya birbirine yakın anabilim ve anasanat dallarından oluşan; fakültelerin ve yüksekokulların eğitim - öğretim, bilimsel araştırma ve uygulama birimidir.</a:t>
            </a:r>
            <a:r>
              <a:rPr lang="tr-TR" sz="2000" dirty="0"/>
              <a:t> </a:t>
            </a:r>
            <a:r>
              <a:rPr lang="tr-TR" sz="2000" dirty="0">
                <a:solidFill>
                  <a:srgbClr val="002060"/>
                </a:solidFill>
                <a:latin typeface="Times New Roman" pitchFamily="18" charset="0"/>
                <a:cs typeface="Times New Roman" pitchFamily="18" charset="0"/>
              </a:rPr>
              <a:t>Anabilim dalı ve anasanat dalları bilim ve sanat dallarından oluşur. Yükseköğretimdeki çeşitli birimlerin ortak derslerini vermek üzere rektörlüğe bağlı bölümler de kurulabilir.</a:t>
            </a:r>
          </a:p>
          <a:p>
            <a:pPr marL="0" indent="0" algn="just">
              <a:buNone/>
            </a:pPr>
            <a:r>
              <a:rPr lang="tr-TR" sz="2000" dirty="0">
                <a:solidFill>
                  <a:srgbClr val="002060"/>
                </a:solidFill>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l) Öğretim Elemanları</a:t>
            </a:r>
            <a:r>
              <a:rPr lang="tr-TR" sz="2000" dirty="0">
                <a:solidFill>
                  <a:srgbClr val="002060"/>
                </a:solidFill>
                <a:latin typeface="Times New Roman" pitchFamily="18" charset="0"/>
                <a:cs typeface="Times New Roman" pitchFamily="18" charset="0"/>
              </a:rPr>
              <a:t>: (Değişik:22/2/2018-7100/2md.) Yükseköğretim kurumlarında görevli öğretim üyeleri, öğretim görevlileri ve araştırma görevlileridir.	</a:t>
            </a:r>
          </a:p>
          <a:p>
            <a:pPr marL="0" indent="0" algn="just">
              <a:buNone/>
            </a:pPr>
            <a:r>
              <a:rPr lang="tr-TR" sz="2000" dirty="0">
                <a:solidFill>
                  <a:srgbClr val="002060"/>
                </a:solidFill>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m) Öğretim Üyeleri</a:t>
            </a:r>
            <a:r>
              <a:rPr lang="tr-TR" sz="2000" dirty="0">
                <a:solidFill>
                  <a:srgbClr val="002060"/>
                </a:solidFill>
                <a:latin typeface="Times New Roman" pitchFamily="18" charset="0"/>
                <a:cs typeface="Times New Roman" pitchFamily="18" charset="0"/>
              </a:rPr>
              <a:t>:(Değişik:22/2/2018-7100/2md.) Yükseköğretim kurumlarında görevli profesör, doçent ve doktor öğretim üyeleridir. </a:t>
            </a:r>
          </a:p>
          <a:p>
            <a:pPr marL="0" indent="0" algn="just">
              <a:buNone/>
            </a:pPr>
            <a:r>
              <a:rPr lang="tr-TR" sz="2000" dirty="0">
                <a:solidFill>
                  <a:srgbClr val="002060"/>
                </a:solidFill>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(1) Profesör: </a:t>
            </a:r>
            <a:r>
              <a:rPr lang="tr-TR" sz="2000" dirty="0">
                <a:solidFill>
                  <a:srgbClr val="002060"/>
                </a:solidFill>
                <a:latin typeface="Times New Roman" pitchFamily="18" charset="0"/>
                <a:cs typeface="Times New Roman" pitchFamily="18" charset="0"/>
              </a:rPr>
              <a:t>En yüksek düzeydeki akademik unvana sahip kişidir.</a:t>
            </a:r>
          </a:p>
          <a:p>
            <a:pPr marL="0" indent="0" algn="just">
              <a:buNone/>
            </a:pPr>
            <a:r>
              <a:rPr lang="tr-TR" sz="2000" dirty="0">
                <a:solidFill>
                  <a:srgbClr val="002060"/>
                </a:solidFill>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(2) Doçent: </a:t>
            </a:r>
            <a:r>
              <a:rPr lang="tr-TR" sz="2000" dirty="0">
                <a:solidFill>
                  <a:srgbClr val="002060"/>
                </a:solidFill>
                <a:latin typeface="Times New Roman" pitchFamily="18" charset="0"/>
                <a:cs typeface="Times New Roman" pitchFamily="18" charset="0"/>
              </a:rPr>
              <a:t>Üniversitelerarası Kurul tarafından verilen doçentlik akademik unvanına sahip kişidir.</a:t>
            </a:r>
          </a:p>
          <a:p>
            <a:pPr marL="0" indent="0">
              <a:buNone/>
            </a:pPr>
            <a:endParaRPr lang="tr-TR" sz="2000" dirty="0">
              <a:solidFill>
                <a:srgbClr val="002060"/>
              </a:solidFill>
              <a:latin typeface="Times New Roman" pitchFamily="18" charset="0"/>
              <a:cs typeface="Times New Roman" pitchFamily="18" charset="0"/>
            </a:endParaRPr>
          </a:p>
          <a:p>
            <a:pPr marL="0" indent="0" algn="just">
              <a:buNone/>
            </a:pPr>
            <a:r>
              <a:rPr lang="tr-TR" sz="2000" dirty="0">
                <a:solidFill>
                  <a:srgbClr val="002060"/>
                </a:solidFill>
                <a:latin typeface="Times New Roman" pitchFamily="18" charset="0"/>
                <a:cs typeface="Times New Roman" pitchFamily="18" charset="0"/>
              </a:rPr>
              <a:t> </a:t>
            </a:r>
          </a:p>
        </p:txBody>
      </p:sp>
    </p:spTree>
    <p:extLst>
      <p:ext uri="{BB962C8B-B14F-4D97-AF65-F5344CB8AC3E}">
        <p14:creationId xmlns:p14="http://schemas.microsoft.com/office/powerpoint/2010/main" val="356561010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40160"/>
            <a:ext cx="10210800" cy="5949280"/>
          </a:xfrm>
        </p:spPr>
        <p:txBody>
          <a:bodyPr>
            <a:noAutofit/>
          </a:bodyPr>
          <a:lstStyle/>
          <a:p>
            <a:pPr marL="0" indent="0" algn="just">
              <a:buNone/>
            </a:pPr>
            <a:r>
              <a:rPr lang="tr-TR" sz="1900" dirty="0">
                <a:solidFill>
                  <a:srgbClr val="002060"/>
                </a:solidFill>
                <a:latin typeface="Times New Roman" pitchFamily="18" charset="0"/>
                <a:cs typeface="Times New Roman" pitchFamily="18" charset="0"/>
              </a:rPr>
              <a:t>Öğretim elemanları birinci fıkrada ve bu Kanunun 33 üncü maddesinde sayılan yurt dışına gönderilme halleri dışında mesleklerine ait hizmetlerde yetiştirilmek, eğitilmek, bilgilerini artırmak veya staj yapmak için Yükseköğretim Kurulunun teklifi üzerine Bakanlar Kurulunca üniversiteler itibariyle bir yılı geçmeyecek şekilde her yıl belirlenecek kontenjan ve süreler dahilinde yurt dışına gönderilebilecekleri gibi aynı amaçlarla dış burslara dayanılarak da gönderilebilirler. Belirlenen kontenjanların üniversiteye bağlı birimler arasında dağıtımı üniversite yönetim kurulunun kararı ve rektörün onayı, gönderilme ise ilgili yönetim kurulunun kararı ve rektörün onayı ile olur. Zorunlu hallerde yurt dışında kalma süresi ilgili yönetim kurulunun kararı ve rektörün onayı ile yarısına kadar uzatılabilir. Bunlar hak ve yükümlülükleri bakımından 657 sayılı Devlet Memurları Kanununa göre aynı amaçla yurt dışına gönderilenlerin tabi oldukları hükümlere tabi olurlar. Ancak, bunlara yapılacak ödemenin miktarı Devlet memurlarına yapılacak ödemeyi geçmemek üzere üniversite yönetim kurulunca daha düşük olarak tespit edilebilir. Öğretim elemanlarından kendilerine yurt dışı kuruluşlarınca burs veya ücret sağlananlar, görev yapacakları sürece Yükseköğretim Kurulunun belirleyeceği esaslara göre üniversite yönetim kurulunun kararı ile aylıklı veya aylıksız izinli de sayılabilirler. </a:t>
            </a:r>
          </a:p>
        </p:txBody>
      </p:sp>
    </p:spTree>
    <p:extLst>
      <p:ext uri="{BB962C8B-B14F-4D97-AF65-F5344CB8AC3E}">
        <p14:creationId xmlns:p14="http://schemas.microsoft.com/office/powerpoint/2010/main" val="139919186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368152"/>
            <a:ext cx="10210800" cy="6597352"/>
          </a:xfrm>
        </p:spPr>
        <p:txBody>
          <a:bodyPr>
            <a:noAutofit/>
          </a:bodyPr>
          <a:lstStyle/>
          <a:p>
            <a:pPr marL="0" indent="0" algn="just">
              <a:buNone/>
            </a:pPr>
            <a:r>
              <a:rPr lang="tr-TR" sz="1900" dirty="0">
                <a:solidFill>
                  <a:srgbClr val="002060"/>
                </a:solidFill>
                <a:latin typeface="Times New Roman" pitchFamily="18" charset="0"/>
                <a:cs typeface="Times New Roman" pitchFamily="18" charset="0"/>
              </a:rPr>
              <a:t>	Gerek birinci fıkraya göre geçici görev yolluğu verilmek suretiyle yurt içinde ve yurt dışında bir yere gönderilenler olsun, gerekse ikinci fıkraya göre gidiş-dönüş yol yevmiyesi ile gideri ödenmek suretiyle yurt dışına gönderilenler olsun, bunlara verilecek yolluk, emsali Devlet memuruna verilen yolluğun aynı olmak üzere genel hükümler çerçevesinde tespit edilir. Geçici görev yolluğu Yükseköğretim Kurumu hesabına gönderilenlere kurum bütçesinden üniversite dışındaki kurum hesabına gönderilenlere ise ilgili kurumun bütçesinden ödenir.</a:t>
            </a:r>
          </a:p>
          <a:p>
            <a:pPr marL="0" indent="0" algn="just">
              <a:buNone/>
            </a:pPr>
            <a:r>
              <a:rPr lang="tr-TR" sz="1900" dirty="0">
                <a:solidFill>
                  <a:srgbClr val="002060"/>
                </a:solidFill>
                <a:latin typeface="Times New Roman" pitchFamily="18" charset="0"/>
                <a:cs typeface="Times New Roman" pitchFamily="18" charset="0"/>
              </a:rPr>
              <a:t>	Türk Cumhuriyetleri ve Akraba Topluluklarındaki Yüksek Öğretim Kurumlarından resmi davet alan öğretim elemanlarına 3 yılı aşmamak ve bütün özlük hakları saklı kalmak üzere üniversite yönetim kurulunun kararı ve Milli Eğitim Bakanlığının onayı ile aylıklı izin verilebilir.  Uluslararası andlaşmalarla kurulan üniversitelerde bu süre beş yıla kadar uzatılabilir.</a:t>
            </a:r>
          </a:p>
          <a:p>
            <a:pPr marL="0" indent="0" algn="just">
              <a:buNone/>
            </a:pPr>
            <a:r>
              <a:rPr lang="tr-TR" sz="1900" dirty="0">
                <a:solidFill>
                  <a:srgbClr val="FF0000"/>
                </a:solidFill>
                <a:latin typeface="Times New Roman" pitchFamily="18" charset="0"/>
                <a:cs typeface="Times New Roman" pitchFamily="18" charset="0"/>
              </a:rPr>
              <a:t>Kurumlararası yardımlaşma:</a:t>
            </a:r>
          </a:p>
          <a:p>
            <a:pPr marL="0" indent="0" algn="just">
              <a:buNone/>
            </a:pPr>
            <a:r>
              <a:rPr lang="tr-TR" sz="1900" b="1" dirty="0">
                <a:solidFill>
                  <a:srgbClr val="002060"/>
                </a:solidFill>
                <a:latin typeface="Times New Roman" pitchFamily="18" charset="0"/>
                <a:cs typeface="Times New Roman" pitchFamily="18" charset="0"/>
              </a:rPr>
              <a:t>Madde 40 </a:t>
            </a:r>
            <a:r>
              <a:rPr lang="tr-TR" sz="1900" dirty="0">
                <a:solidFill>
                  <a:srgbClr val="002060"/>
                </a:solidFill>
                <a:latin typeface="Times New Roman" pitchFamily="18" charset="0"/>
                <a:cs typeface="Times New Roman" pitchFamily="18" charset="0"/>
              </a:rPr>
              <a:t>– a. Yükseköğretim kurumlarında görevli öğretim üyeleri ile ders vermekle görevli öğretim yardımcıları bağlı bulundukları fakülte veya yüksekokulda haftalık ders yükünü dolduramadıkları takdirde, kendi üniversitelerinin diğer birimlerinde veya o şehirdeki yükseköğretim kurumlarında ders yükünü doldurmak üzere rektör tarafından görevlendirilebilirler. Ders yükü içindeki çalışmalar karşılığında ek ders ücreti ödenmez. Haftalık ders yükünün üstünde başka bir yükseköğretim kurumunda görevlendirilen öğretim elemanlarına görev aldıkları kurum bütçesinden ek ders ücreti ödenir.</a:t>
            </a:r>
          </a:p>
          <a:p>
            <a:pPr marL="0" indent="0" algn="just">
              <a:buNone/>
            </a:pPr>
            <a:endParaRPr lang="tr-TR" sz="19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52465494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5544616"/>
          </a:xfrm>
        </p:spPr>
        <p:txBody>
          <a:bodyPr>
            <a:noAutofit/>
          </a:bodyPr>
          <a:lstStyle/>
          <a:p>
            <a:pPr marL="0" indent="0" algn="just">
              <a:buNone/>
            </a:pPr>
            <a:r>
              <a:rPr lang="tr-TR" sz="1900" dirty="0">
                <a:solidFill>
                  <a:srgbClr val="002060"/>
                </a:solidFill>
                <a:latin typeface="Times New Roman" pitchFamily="18" charset="0"/>
                <a:cs typeface="Times New Roman" pitchFamily="18" charset="0"/>
              </a:rPr>
              <a:t>	b. Öğretim üyeleri, ihtiyacı olan üniversitenin isteği ve kendi arzusu üzerine ve ilgili yönetim kurullarının görüşü, rektörün önerisi ile Yükseköğretim Kurulu tarafından, istekte bulunan üniversitenin birimlerinde en az bir eğitim-öğretim yılı için görevlendirilebilirler. Bu şekilde görevlendirilenlerin kadroları beş yıl süre ile saklı tutulur. Açık bulunan bir öğretim üyeliği kadrosuna yapılacak atamada adayların niteliklerinde eşitlik olduğu durumlarda gelişmekte olan bölgelerdeki yükseköğretim kurumlarında toplam en az beş yıl bu şekilde veya kadrolu olarak hizmet yapan öğretim üyelerine öncelik verilir. Vakıf Yükseköğretim kurumlarına yapılacak görevlendirmeler toplam iki yılı geçemez ve bu şekilde görevlendirilen öğretim üyelerine idari görev verilemez.</a:t>
            </a:r>
          </a:p>
          <a:p>
            <a:pPr marL="0" indent="0" algn="just">
              <a:buNone/>
            </a:pPr>
            <a:r>
              <a:rPr lang="tr-TR" sz="1900" dirty="0">
                <a:solidFill>
                  <a:srgbClr val="002060"/>
                </a:solidFill>
                <a:latin typeface="Times New Roman" pitchFamily="18" charset="0"/>
                <a:cs typeface="Times New Roman" pitchFamily="18" charset="0"/>
              </a:rPr>
              <a:t>	c. Bu kanun kapsamına girmeyen Türk Silahlı Kuvvetleri ve Emniyet Teşkilatına bağlı yükseköğretim kurumlarının öğretim elemanı ihtiyacı; bu kurumların tercihan bulundukları şehirlerdeki diğer yükseköğretim kurumlarından koordine sonucu ismen yapacakları istek üzerine, ilgili rektörlüklerce (a) fıkrasındaki esaslara göre karşılanır</a:t>
            </a:r>
            <a:r>
              <a:rPr lang="tr-TR" sz="2000" dirty="0"/>
              <a:t>. </a:t>
            </a:r>
            <a:endParaRPr lang="tr-TR" sz="19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61787888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5472608"/>
          </a:xfrm>
        </p:spPr>
        <p:txBody>
          <a:bodyPr>
            <a:noAutofit/>
          </a:bodyPr>
          <a:lstStyle/>
          <a:p>
            <a:pPr marL="0" indent="0" algn="just">
              <a:buNone/>
            </a:pPr>
            <a:endParaRPr lang="tr-TR" sz="1900" dirty="0">
              <a:solidFill>
                <a:srgbClr val="002060"/>
              </a:solidFill>
              <a:latin typeface="Times New Roman" pitchFamily="18" charset="0"/>
              <a:cs typeface="Times New Roman" pitchFamily="18" charset="0"/>
            </a:endParaRPr>
          </a:p>
          <a:p>
            <a:pPr marL="0" indent="0" algn="just">
              <a:buNone/>
            </a:pPr>
            <a:r>
              <a:rPr lang="tr-TR" sz="1900" dirty="0">
                <a:solidFill>
                  <a:srgbClr val="002060"/>
                </a:solidFill>
                <a:latin typeface="Times New Roman" pitchFamily="18" charset="0"/>
                <a:cs typeface="Times New Roman" pitchFamily="18" charset="0"/>
              </a:rPr>
              <a:t>d. (Ek:17/9/2004-5234/2 md.) (a) fıkrası uyarınca, kendi üniversitelerinin aynı şehirdeki diğer birimlerinden veya aynı şehirdeki diğer yüksek öğretim kurumlarından görevlendirilebilecek öğretim elemanı bulunmaması halinde, başka şehirlerdeki yüksek öğretim kurumlarından ders vermek üzere görevlendirilen öğretim elemanlarına 6245 sayılı Harcırah Kanununa göre geçici görev yolluğu ve anılan fıkradaki esaslara göre iki katı ek ders ücreti ödenir. </a:t>
            </a:r>
          </a:p>
          <a:p>
            <a:pPr marL="0" indent="0" algn="just">
              <a:buNone/>
            </a:pPr>
            <a:endParaRPr lang="tr-TR" sz="19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62777172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6408712"/>
          </a:xfrm>
        </p:spPr>
        <p:txBody>
          <a:bodyPr>
            <a:noAutofit/>
          </a:bodyPr>
          <a:lstStyle/>
          <a:p>
            <a:pPr marL="0" indent="0" algn="just">
              <a:buNone/>
            </a:pPr>
            <a:r>
              <a:rPr lang="tr-TR" sz="1900" dirty="0">
                <a:solidFill>
                  <a:srgbClr val="002060"/>
                </a:solidFill>
                <a:latin typeface="Times New Roman" pitchFamily="18" charset="0"/>
                <a:cs typeface="Times New Roman" pitchFamily="18" charset="0"/>
              </a:rPr>
              <a:t>	Bu madde hükümlerine göre veya 40 ıncı maddenin (b) fıkrası hükmüne göre yapılan görevlendirmelerde tebligat, işten ayrılma, mehil müddeti ve işe başlama konularında Devlet memurlarına ilişkin hükümler uygulanır.</a:t>
            </a:r>
          </a:p>
          <a:p>
            <a:pPr marL="0" indent="0" algn="just">
              <a:buNone/>
            </a:pPr>
            <a:r>
              <a:rPr lang="tr-TR" sz="1900" dirty="0">
                <a:solidFill>
                  <a:srgbClr val="002060"/>
                </a:solidFill>
                <a:latin typeface="Times New Roman" pitchFamily="18" charset="0"/>
                <a:cs typeface="Times New Roman" pitchFamily="18" charset="0"/>
              </a:rPr>
              <a:t>	Bu madde veya bu Kanunun 40 ıncı maddesinin (b) fıkrası hükümlerine göre yapılan görevlendirmelerde, görevlendirme kararında görev süreleri belirtilir. Bunlara özlük hakları kurumlarında devam etmek kaydıyla görev yapacağı kurumun bulunduğu yer ve özelliklerine göre o kurum kadrolarında çalışanların yararlandıkları ödenek ve diğer haklar ve 6245 sayılı Harcırah Kanununa göre geçici görev yolluğu, görev yapacağı üniversite bütçesinden ödenir.</a:t>
            </a:r>
          </a:p>
          <a:p>
            <a:pPr marL="0" indent="0" algn="just">
              <a:buNone/>
            </a:pPr>
            <a:r>
              <a:rPr lang="tr-TR" sz="1900" dirty="0">
                <a:solidFill>
                  <a:srgbClr val="002060"/>
                </a:solidFill>
                <a:latin typeface="Times New Roman" pitchFamily="18" charset="0"/>
                <a:cs typeface="Times New Roman" pitchFamily="18" charset="0"/>
              </a:rPr>
              <a:t>	Bu maddede veya bu Kanunun 40 ıncı maddesinin (b) fıkrasında belirtildiği şekilde görevlendirildikleri kendilerine tebliğ edilenlerden kanuni süresi içinde göreve başlamayanlar istifa etmiş sayılır. Bu şekilde istifa etmiş sayılanlar, bu hizmeti yerine getirmedikçe herhangi bir yükseköğretim kurumunda yeniden görevlendirilemezler ve diğer kamu kuruluşlarında çalıştırılamazlar.</a:t>
            </a:r>
          </a:p>
        </p:txBody>
      </p:sp>
    </p:spTree>
    <p:extLst>
      <p:ext uri="{BB962C8B-B14F-4D97-AF65-F5344CB8AC3E}">
        <p14:creationId xmlns:p14="http://schemas.microsoft.com/office/powerpoint/2010/main" val="68503889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340768"/>
            <a:ext cx="10210800" cy="6696744"/>
          </a:xfrm>
        </p:spPr>
        <p:txBody>
          <a:bodyPr>
            <a:noAutofit/>
          </a:bodyPr>
          <a:lstStyle/>
          <a:p>
            <a:pPr marL="0" indent="0">
              <a:buNone/>
            </a:pPr>
            <a:r>
              <a:rPr lang="tr-TR" sz="2200" dirty="0">
                <a:solidFill>
                  <a:srgbClr val="FF0000"/>
                </a:solidFill>
                <a:latin typeface="Times New Roman" pitchFamily="18" charset="0"/>
                <a:cs typeface="Times New Roman" pitchFamily="18" charset="0"/>
              </a:rPr>
              <a:t>Lisans üstü öğretim:</a:t>
            </a:r>
          </a:p>
          <a:p>
            <a:pPr marL="0" indent="0">
              <a:buNone/>
            </a:pPr>
            <a:r>
              <a:rPr lang="tr-TR" sz="2200" b="1" dirty="0">
                <a:solidFill>
                  <a:srgbClr val="002060"/>
                </a:solidFill>
                <a:latin typeface="Times New Roman" pitchFamily="18" charset="0"/>
                <a:cs typeface="Times New Roman" pitchFamily="18" charset="0"/>
              </a:rPr>
              <a:t>Madde 50 – Usul ve şartları;</a:t>
            </a:r>
          </a:p>
          <a:p>
            <a:pPr marL="0" indent="0" algn="just">
              <a:buNone/>
            </a:pPr>
            <a:r>
              <a:rPr lang="tr-TR" sz="2200" dirty="0">
                <a:solidFill>
                  <a:srgbClr val="002060"/>
                </a:solidFill>
                <a:latin typeface="Times New Roman" pitchFamily="18" charset="0"/>
                <a:cs typeface="Times New Roman" pitchFamily="18" charset="0"/>
              </a:rPr>
              <a:t>	a. Lisans düzeyinde öğrenim gördükten sonra, yükseköğretim kurumlarında yüksek lisans,  veteriner hekimlikte uzmanlık, doktora ya da tıpta uzmanlık öğrenimi yapmak isteyenler, yükseköğretim kurumlarınca usulüne göre açılacak sınavla ve Üniversitelerarası Kurulca tespit edilecek esaslara göre seçilirler. </a:t>
            </a:r>
          </a:p>
          <a:p>
            <a:pPr marL="0" indent="0" algn="just">
              <a:buNone/>
            </a:pPr>
            <a:r>
              <a:rPr lang="tr-TR" sz="2200" dirty="0">
                <a:solidFill>
                  <a:srgbClr val="002060"/>
                </a:solidFill>
                <a:latin typeface="Times New Roman" pitchFamily="18" charset="0"/>
                <a:cs typeface="Times New Roman" pitchFamily="18" charset="0"/>
              </a:rPr>
              <a:t>	b. Yükseköğretim kurumları, lisans üstü öğretim konusundaki istekleri karşılamak üzere gerekli planlamayı yapar ve önlemleri alır. </a:t>
            </a:r>
          </a:p>
          <a:p>
            <a:pPr marL="0" indent="0" algn="just">
              <a:buNone/>
            </a:pPr>
            <a:r>
              <a:rPr lang="tr-TR" sz="2200" dirty="0">
                <a:solidFill>
                  <a:srgbClr val="002060"/>
                </a:solidFill>
                <a:latin typeface="Times New Roman" pitchFamily="18" charset="0"/>
                <a:cs typeface="Times New Roman" pitchFamily="18" charset="0"/>
              </a:rPr>
              <a:t>	c. (Mülga: 1/8/1996-4160/5 md.) </a:t>
            </a:r>
          </a:p>
          <a:p>
            <a:pPr marL="0" indent="0" algn="just">
              <a:buNone/>
            </a:pPr>
            <a:r>
              <a:rPr lang="tr-TR" sz="2200" dirty="0">
                <a:solidFill>
                  <a:srgbClr val="002060"/>
                </a:solidFill>
                <a:latin typeface="Times New Roman" pitchFamily="18" charset="0"/>
                <a:cs typeface="Times New Roman" pitchFamily="18" charset="0"/>
              </a:rPr>
              <a:t>	d) Lisans üstü öğretim yapan öğrenciler, kendilerine tahsis edilebilecek burslardan yararlanabilecekleri gibi, her defasında bir yıl için olmak üzere öğretim yardımcılığı kadrolarından birine de atanabilirler. </a:t>
            </a:r>
          </a:p>
          <a:p>
            <a:pPr marL="0" indent="0" algn="just">
              <a:buNone/>
            </a:pPr>
            <a:r>
              <a:rPr lang="tr-TR" sz="2200" dirty="0">
                <a:solidFill>
                  <a:srgbClr val="002060"/>
                </a:solidFill>
                <a:latin typeface="Times New Roman" pitchFamily="18" charset="0"/>
                <a:cs typeface="Times New Roman" pitchFamily="18" charset="0"/>
              </a:rPr>
              <a:t>	e. Tıpta uzmanlık öğrenimi yapanlara verilecek aylık veya ödeneklerin tespitinde, aynı durumda bulunan Sağlık ve Sosyal Yardım Bakanlığındaki personelin aylık ve ödenekleri göz önünde tutulur.</a:t>
            </a:r>
          </a:p>
        </p:txBody>
      </p:sp>
    </p:spTree>
    <p:extLst>
      <p:ext uri="{BB962C8B-B14F-4D97-AF65-F5344CB8AC3E}">
        <p14:creationId xmlns:p14="http://schemas.microsoft.com/office/powerpoint/2010/main" val="1240737276"/>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10210800" cy="6480720"/>
          </a:xfrm>
        </p:spPr>
        <p:txBody>
          <a:bodyPr>
            <a:noAutofit/>
          </a:bodyPr>
          <a:lstStyle/>
          <a:p>
            <a:pPr marL="0" indent="0" algn="ctr">
              <a:lnSpc>
                <a:spcPct val="80000"/>
              </a:lnSpc>
              <a:spcBef>
                <a:spcPct val="0"/>
              </a:spcBef>
              <a:buNone/>
            </a:pPr>
            <a:r>
              <a:rPr lang="tr-TR" sz="2200" b="1" dirty="0">
                <a:solidFill>
                  <a:srgbClr val="C00000"/>
                </a:solidFill>
                <a:latin typeface="Times New Roman" pitchFamily="18" charset="0"/>
              </a:rPr>
              <a:t>8. BÖLÜM MEMURLAR VE DİĞER GÖREVLİLER</a:t>
            </a:r>
          </a:p>
          <a:p>
            <a:pPr marL="0" indent="0">
              <a:buNone/>
            </a:pPr>
            <a:r>
              <a:rPr lang="tr-TR" sz="2000" dirty="0">
                <a:solidFill>
                  <a:srgbClr val="FF0000"/>
                </a:solidFill>
                <a:latin typeface="Times New Roman" pitchFamily="18" charset="0"/>
                <a:cs typeface="Times New Roman" pitchFamily="18" charset="0"/>
              </a:rPr>
              <a:t>Yönetim örgütleri:</a:t>
            </a:r>
          </a:p>
          <a:p>
            <a:pPr marL="0" indent="0" algn="just">
              <a:buNone/>
            </a:pPr>
            <a:r>
              <a:rPr lang="tr-TR" sz="2000" b="1" dirty="0">
                <a:solidFill>
                  <a:srgbClr val="002060"/>
                </a:solidFill>
                <a:latin typeface="Times New Roman" pitchFamily="18" charset="0"/>
                <a:cs typeface="Times New Roman" pitchFamily="18" charset="0"/>
              </a:rPr>
              <a:t>Madde 51 –</a:t>
            </a:r>
            <a:r>
              <a:rPr lang="tr-TR" sz="2000" dirty="0">
                <a:solidFill>
                  <a:srgbClr val="002060"/>
                </a:solidFill>
                <a:latin typeface="Times New Roman" pitchFamily="18" charset="0"/>
                <a:cs typeface="Times New Roman" pitchFamily="18" charset="0"/>
              </a:rPr>
              <a:t> a. Yükseköğretim üst kuruluşlarında başkana, </a:t>
            </a:r>
            <a:r>
              <a:rPr lang="tr-TR" sz="2000" dirty="0">
                <a:solidFill>
                  <a:srgbClr val="FF0000"/>
                </a:solidFill>
                <a:latin typeface="Times New Roman" pitchFamily="18" charset="0"/>
                <a:cs typeface="Times New Roman" pitchFamily="18" charset="0"/>
              </a:rPr>
              <a:t>üniversitelerde</a:t>
            </a:r>
            <a:r>
              <a:rPr lang="tr-TR" sz="2000" dirty="0">
                <a:solidFill>
                  <a:srgbClr val="002060"/>
                </a:solidFill>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rektöre </a:t>
            </a:r>
            <a:r>
              <a:rPr lang="tr-TR" sz="2000" dirty="0">
                <a:solidFill>
                  <a:srgbClr val="002060"/>
                </a:solidFill>
                <a:latin typeface="Times New Roman" pitchFamily="18" charset="0"/>
                <a:cs typeface="Times New Roman" pitchFamily="18" charset="0"/>
              </a:rPr>
              <a:t>bağlı, merkez yönetim örgütünün başında </a:t>
            </a:r>
            <a:r>
              <a:rPr lang="tr-TR" sz="2000" dirty="0">
                <a:solidFill>
                  <a:srgbClr val="FF0000"/>
                </a:solidFill>
                <a:latin typeface="Times New Roman" pitchFamily="18" charset="0"/>
                <a:cs typeface="Times New Roman" pitchFamily="18" charset="0"/>
              </a:rPr>
              <a:t>bir genel sekreter </a:t>
            </a:r>
            <a:r>
              <a:rPr lang="tr-TR" sz="2000" dirty="0">
                <a:solidFill>
                  <a:srgbClr val="002060"/>
                </a:solidFill>
                <a:latin typeface="Times New Roman" pitchFamily="18" charset="0"/>
                <a:cs typeface="Times New Roman" pitchFamily="18" charset="0"/>
              </a:rPr>
              <a:t>ve hizmetlerin gerekli kıldığı daire başkanları, müdürler, danışmanlar, hukuk müşavirleri, uzmanlar ile büro ve iç hizmet görevlerini yapmak üzere, 657 sayılı Devlet Memurları Kanununa tabi memurlar ve diğer görevliler bulunur. </a:t>
            </a:r>
          </a:p>
          <a:p>
            <a:pPr marL="0" indent="0" algn="just">
              <a:buNone/>
            </a:pPr>
            <a:r>
              <a:rPr lang="tr-TR" sz="2000" dirty="0">
                <a:solidFill>
                  <a:srgbClr val="002060"/>
                </a:solidFill>
                <a:latin typeface="Times New Roman" pitchFamily="18" charset="0"/>
                <a:cs typeface="Times New Roman" pitchFamily="18" charset="0"/>
              </a:rPr>
              <a:t>	Daire başkanlıkları ve müdürlükler üst kuruluşlarda kurulların, üniversitelerde yönetim kurulunun kararı ile genel hükümlere göre kurulur.</a:t>
            </a:r>
          </a:p>
          <a:p>
            <a:pPr marL="0" indent="0" algn="just">
              <a:buNone/>
            </a:pPr>
            <a:r>
              <a:rPr lang="tr-TR" sz="2000" dirty="0">
                <a:solidFill>
                  <a:srgbClr val="002060"/>
                </a:solidFill>
                <a:latin typeface="Times New Roman" pitchFamily="18" charset="0"/>
                <a:cs typeface="Times New Roman" pitchFamily="18" charset="0"/>
              </a:rPr>
              <a:t>	b. Her fakültede, dekana bağlı ve fakülte yönetim örgütünün başında bir fakülte sekreteri, enstitü ve yüksekokullarda ise enstitü veya yüksekokul müdürüne bağlı enstitü veya yüksekokul sekreteri bulunur. Sekretere bağlı büro ve iç hizmet görevlerini yapmak üzere gerekli görüldüğü takdirde, yeteri kadar müdür ve diğer görevliler çalıştırılır. Bunlar arasındaki iş bölümü dekanın veya müdürün onayından sonra uygulanmak üzere ilgili sekreterce yapılır. </a:t>
            </a:r>
          </a:p>
          <a:p>
            <a:pPr marL="0" indent="0" algn="just">
              <a:buNone/>
            </a:pPr>
            <a:r>
              <a:rPr lang="tr-TR" sz="2000" dirty="0">
                <a:solidFill>
                  <a:srgbClr val="002060"/>
                </a:solidFill>
                <a:latin typeface="Times New Roman" pitchFamily="18" charset="0"/>
                <a:cs typeface="Times New Roman" pitchFamily="18" charset="0"/>
              </a:rPr>
              <a:t>	c. Genel sekreter ve sekreterler oy hakkı olmaksızın bağlı bulundukları kurumun kurullarında raportörlük yaparlar.</a:t>
            </a:r>
          </a:p>
        </p:txBody>
      </p:sp>
    </p:spTree>
    <p:extLst>
      <p:ext uri="{BB962C8B-B14F-4D97-AF65-F5344CB8AC3E}">
        <p14:creationId xmlns:p14="http://schemas.microsoft.com/office/powerpoint/2010/main" val="224996702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340768"/>
            <a:ext cx="10210800" cy="6525344"/>
          </a:xfrm>
        </p:spPr>
        <p:txBody>
          <a:bodyPr>
            <a:noAutofit/>
          </a:bodyPr>
          <a:lstStyle/>
          <a:p>
            <a:pPr marL="0" indent="0">
              <a:buNone/>
            </a:pPr>
            <a:r>
              <a:rPr lang="tr-TR"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Atamalar</a:t>
            </a:r>
            <a:r>
              <a:rPr lang="en-US" sz="2000" dirty="0">
                <a:solidFill>
                  <a:srgbClr val="FF0000"/>
                </a:solidFill>
                <a:latin typeface="Times New Roman" pitchFamily="18" charset="0"/>
                <a:cs typeface="Times New Roman" pitchFamily="18" charset="0"/>
              </a:rPr>
              <a:t>: </a:t>
            </a:r>
            <a:endParaRPr lang="tr-TR" sz="2000" dirty="0">
              <a:solidFill>
                <a:srgbClr val="FF0000"/>
              </a:solidFill>
              <a:latin typeface="Times New Roman" pitchFamily="18" charset="0"/>
              <a:cs typeface="Times New Roman" pitchFamily="18" charset="0"/>
            </a:endParaRPr>
          </a:p>
          <a:p>
            <a:pPr marL="0" indent="0">
              <a:buNone/>
            </a:pPr>
            <a:r>
              <a:rPr lang="tr-TR" sz="2000" b="1" dirty="0">
                <a:solidFill>
                  <a:srgbClr val="002060"/>
                </a:solidFill>
                <a:latin typeface="Times New Roman" pitchFamily="18" charset="0"/>
                <a:cs typeface="Times New Roman" pitchFamily="18" charset="0"/>
              </a:rPr>
              <a:t>Madde 52 – Atama esasları:</a:t>
            </a:r>
          </a:p>
          <a:p>
            <a:pPr marL="0" indent="0" algn="just">
              <a:buNone/>
            </a:pPr>
            <a:r>
              <a:rPr lang="tr-TR" sz="2000" dirty="0">
                <a:solidFill>
                  <a:srgbClr val="002060"/>
                </a:solidFill>
                <a:latin typeface="Times New Roman" pitchFamily="18" charset="0"/>
                <a:cs typeface="Times New Roman" pitchFamily="18" charset="0"/>
              </a:rPr>
              <a:t>	a. Genel Sekreter ile daire başkanları, müdürler, hukuk müşavirleri ve uzmanlar, yükseköğretim üst kuruluşlarında ilgili kuruluşların görüşü alınarak Yükseköğretim Üst Kuruluşunun Başkanı; üniversitelerde ise yönetim kurulunun görüşü alınarak </a:t>
            </a:r>
            <a:r>
              <a:rPr lang="tr-TR" sz="2000" dirty="0">
                <a:solidFill>
                  <a:srgbClr val="FF0000"/>
                </a:solidFill>
                <a:latin typeface="Times New Roman" pitchFamily="18" charset="0"/>
                <a:cs typeface="Times New Roman" pitchFamily="18" charset="0"/>
              </a:rPr>
              <a:t>rektör </a:t>
            </a:r>
            <a:r>
              <a:rPr lang="tr-TR" sz="2000" dirty="0">
                <a:solidFill>
                  <a:srgbClr val="002060"/>
                </a:solidFill>
                <a:latin typeface="Times New Roman" pitchFamily="18" charset="0"/>
                <a:cs typeface="Times New Roman" pitchFamily="18" charset="0"/>
              </a:rPr>
              <a:t>tarafından atanır. Fakülte, enstitü ve yüksekokul sekreterinin atanması, ilgili dekan ve müdürün önerisi üzerine rektör tarafından yapılır.</a:t>
            </a:r>
          </a:p>
          <a:p>
            <a:pPr marL="0" indent="0" algn="just">
              <a:buNone/>
            </a:pPr>
            <a:r>
              <a:rPr lang="tr-TR" sz="2000" dirty="0">
                <a:solidFill>
                  <a:srgbClr val="002060"/>
                </a:solidFill>
                <a:latin typeface="Times New Roman" pitchFamily="18" charset="0"/>
                <a:cs typeface="Times New Roman" pitchFamily="18" charset="0"/>
              </a:rPr>
              <a:t>	b. Üst kuruluşların ve üniversitelerin genel sekreterlerinin üniversite lisans diplomasına, fakülte sekreterleri ile enstitü ve yüksekokul sekreterlerinin yükseköğretim diplomasına sahip olmaları şarttır. </a:t>
            </a:r>
          </a:p>
          <a:p>
            <a:pPr marL="0" indent="0" algn="just">
              <a:buNone/>
            </a:pPr>
            <a:r>
              <a:rPr lang="tr-TR" sz="2000" dirty="0">
                <a:solidFill>
                  <a:srgbClr val="002060"/>
                </a:solidFill>
                <a:latin typeface="Times New Roman" pitchFamily="18" charset="0"/>
                <a:cs typeface="Times New Roman" pitchFamily="18" charset="0"/>
              </a:rPr>
              <a:t>	c. Memurların atanmaları; fakültelerde ve bağlı kuruluşlarda dekanların, rektörlüğe bağlı kuruluşlarda ilgili müdürlerin, yükseköğretim üst kuruluşlarında ve üniversite merkez örgütünde genel sekreterin önerisi üzerine kadro esas alınmak üzere başkan veya rektör tarafından yapılır. </a:t>
            </a:r>
          </a:p>
          <a:p>
            <a:pPr marL="0" indent="0" algn="just">
              <a:buNone/>
            </a:pPr>
            <a:r>
              <a:rPr lang="tr-TR" sz="2000" dirty="0">
                <a:solidFill>
                  <a:srgbClr val="002060"/>
                </a:solidFill>
                <a:latin typeface="Times New Roman" pitchFamily="18" charset="0"/>
                <a:cs typeface="Times New Roman" pitchFamily="18" charset="0"/>
              </a:rPr>
              <a:t>	d. Yardımcı hizmetler sınıfı personeli, yükseköğretim üst kuruluşlarında, rektörlükte ve rektörlüğe bağlı kuruluşlarda genel sekreterin önerisi üzerine başkan veya rektör, fakültelerde ve fakültelere bağlı kuruluşlarda fakülte sekreterinin önerisi üzerine dekanlar, enstitü ve yüksekokullarda sekreterin önerisi üzerine müdür tarafından atanırlar.</a:t>
            </a:r>
          </a:p>
        </p:txBody>
      </p:sp>
    </p:spTree>
    <p:extLst>
      <p:ext uri="{BB962C8B-B14F-4D97-AF65-F5344CB8AC3E}">
        <p14:creationId xmlns:p14="http://schemas.microsoft.com/office/powerpoint/2010/main" val="62023009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600200"/>
            <a:ext cx="10210800" cy="5257800"/>
          </a:xfrm>
        </p:spPr>
        <p:txBody>
          <a:bodyPr>
            <a:normAutofit/>
          </a:bodyPr>
          <a:lstStyle/>
          <a:p>
            <a:pPr marL="0" indent="0" algn="just">
              <a:buNone/>
            </a:pPr>
            <a:r>
              <a:rPr lang="tr-TR" sz="2400" dirty="0"/>
              <a:t>	</a:t>
            </a:r>
            <a:r>
              <a:rPr lang="tr-TR" sz="2000" dirty="0">
                <a:solidFill>
                  <a:srgbClr val="002060"/>
                </a:solidFill>
                <a:latin typeface="Times New Roman" pitchFamily="18" charset="0"/>
                <a:cs typeface="Times New Roman" pitchFamily="18" charset="0"/>
              </a:rPr>
              <a:t>e. Yükseköğretim üst kuruluşlarının ve üniversitelerin, yönetim personeli için aylıklı veya sözleşmeli kadroları, yükseköğretim üst kuruluşlarında başkan, üniversitelerde ise rektör tarafından tespit edilir ve ilgili makamlara önerilir.</a:t>
            </a:r>
          </a:p>
          <a:p>
            <a:pPr marL="0" indent="0" algn="just">
              <a:buNone/>
            </a:pPr>
            <a:r>
              <a:rPr lang="tr-TR" sz="2000" dirty="0">
                <a:solidFill>
                  <a:srgbClr val="002060"/>
                </a:solidFill>
                <a:latin typeface="Times New Roman" pitchFamily="18" charset="0"/>
                <a:cs typeface="Times New Roman" pitchFamily="18" charset="0"/>
              </a:rPr>
              <a:t>	f. Yükseköğretim üst kuruluşları ile üniversitelerde görevli memur ve diğer görevliler, üst kuruluşlarda genel sekreterlerin, üniversitelerde rektörlerin istek ve önerisi üzerine diğer kamu kuruluşlarına veya Yükseköğretim Kurulu Başkanı tarafından yükseköğretim üst kuruluşları veya yükseköğretim kurumları arasında atanabilirler. </a:t>
            </a:r>
          </a:p>
          <a:p>
            <a:pPr marL="0" indent="0" algn="just">
              <a:buNone/>
            </a:pPr>
            <a:endParaRPr lang="tr-TR"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79458815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1200" y="1469504"/>
            <a:ext cx="10210800" cy="5631904"/>
          </a:xfrm>
        </p:spPr>
        <p:txBody>
          <a:bodyPr>
            <a:normAutofit/>
          </a:bodyPr>
          <a:lstStyle/>
          <a:p>
            <a:pPr marL="0" indent="0" algn="ctr">
              <a:lnSpc>
                <a:spcPct val="80000"/>
              </a:lnSpc>
              <a:spcBef>
                <a:spcPct val="0"/>
              </a:spcBef>
              <a:buNone/>
            </a:pPr>
            <a:r>
              <a:rPr lang="tr-TR" sz="2400" b="1" dirty="0">
                <a:solidFill>
                  <a:srgbClr val="C00000"/>
                </a:solidFill>
                <a:latin typeface="Times New Roman" pitchFamily="18" charset="0"/>
              </a:rPr>
              <a:t>11. BÖLÜM ÇEŞİTLİ HÜKÜMLER</a:t>
            </a:r>
          </a:p>
          <a:p>
            <a:pPr marL="0" indent="0" algn="just">
              <a:buNone/>
            </a:pPr>
            <a:r>
              <a:rPr lang="tr-TR" sz="1800" dirty="0">
                <a:solidFill>
                  <a:srgbClr val="FF0000"/>
                </a:solidFill>
                <a:latin typeface="Times New Roman" pitchFamily="18" charset="0"/>
                <a:cs typeface="Times New Roman" pitchFamily="18" charset="0"/>
              </a:rPr>
              <a:t>Siyasi partilere üyelik ve görev alma: </a:t>
            </a:r>
          </a:p>
          <a:p>
            <a:pPr marL="0" indent="0" algn="just">
              <a:buNone/>
            </a:pPr>
            <a:r>
              <a:rPr lang="tr-TR" sz="1800" b="1" dirty="0">
                <a:solidFill>
                  <a:srgbClr val="002060"/>
                </a:solidFill>
                <a:latin typeface="Times New Roman" pitchFamily="18" charset="0"/>
                <a:cs typeface="Times New Roman" pitchFamily="18" charset="0"/>
              </a:rPr>
              <a:t>Madde 59 –</a:t>
            </a:r>
            <a:r>
              <a:rPr lang="tr-TR" sz="1800" dirty="0">
                <a:solidFill>
                  <a:srgbClr val="002060"/>
                </a:solidFill>
                <a:latin typeface="Times New Roman" pitchFamily="18" charset="0"/>
                <a:cs typeface="Times New Roman" pitchFamily="18" charset="0"/>
              </a:rPr>
              <a:t>  Yükseköğretim kurumlarının öğretim elemanları, siyasi partilere üye olabilirler; yükseköğretim kurumlarındaki görevlerini aksatmamak ve bir ay içinde kurumlarına bildirmek kaydıyla, siyasi partilerin merkez organları ile onlara bağlı araştırma ve danışma birimlerinde görev alabilirler. Şu kadar ki, bu durumdaki öğretim elemanları, Yükseköğretim Kurulu ve Yükseköğretim Denetleme Kurulu üyesi, rektör, dekan, enstitü ve yüksekokul müdürü ve bölüm başkanı olamazlar, onların yardımcılıklarına seçilemezler.</a:t>
            </a:r>
          </a:p>
          <a:p>
            <a:pPr marL="0" indent="0" algn="just">
              <a:buNone/>
            </a:pPr>
            <a:r>
              <a:rPr lang="tr-TR" sz="1800" dirty="0">
                <a:solidFill>
                  <a:srgbClr val="002060"/>
                </a:solidFill>
                <a:latin typeface="Times New Roman" pitchFamily="18" charset="0"/>
                <a:cs typeface="Times New Roman" pitchFamily="18" charset="0"/>
              </a:rPr>
              <a:t>	Yükseköğretim kurumlarının öğrencileri, siyasi partilere üye olabilirler. </a:t>
            </a:r>
          </a:p>
          <a:p>
            <a:pPr marL="0" indent="0" algn="just">
              <a:buNone/>
            </a:pPr>
            <a:r>
              <a:rPr lang="tr-TR" sz="1800" dirty="0">
                <a:solidFill>
                  <a:srgbClr val="002060"/>
                </a:solidFill>
                <a:latin typeface="Times New Roman" pitchFamily="18" charset="0"/>
                <a:cs typeface="Times New Roman" pitchFamily="18" charset="0"/>
              </a:rPr>
              <a:t>	Siyasi partilere üye olan öğretim elemanları ve öğrenciler, yükseköğretim kurumları içinde parti faaliyetinde bulunamaz ve parti propagandası yapamazlar. </a:t>
            </a:r>
          </a:p>
          <a:p>
            <a:pPr marL="0" indent="0" algn="just">
              <a:buNone/>
            </a:pPr>
            <a:r>
              <a:rPr lang="tr-TR" sz="1800" dirty="0">
                <a:solidFill>
                  <a:srgbClr val="FF0000"/>
                </a:solidFill>
                <a:latin typeface="Times New Roman" pitchFamily="18" charset="0"/>
                <a:cs typeface="Times New Roman" pitchFamily="18" charset="0"/>
              </a:rPr>
              <a:t>Kurumlara dönüş: </a:t>
            </a:r>
          </a:p>
          <a:p>
            <a:pPr marL="0" indent="0" algn="just">
              <a:buNone/>
            </a:pPr>
            <a:r>
              <a:rPr lang="tr-TR" sz="1800" b="1" dirty="0">
                <a:solidFill>
                  <a:srgbClr val="002060"/>
                </a:solidFill>
                <a:latin typeface="Times New Roman" pitchFamily="18" charset="0"/>
                <a:cs typeface="Times New Roman" pitchFamily="18" charset="0"/>
              </a:rPr>
              <a:t>Madde 60 –</a:t>
            </a:r>
            <a:r>
              <a:rPr lang="tr-TR" sz="1800" dirty="0">
                <a:solidFill>
                  <a:srgbClr val="002060"/>
                </a:solidFill>
                <a:latin typeface="Times New Roman" pitchFamily="18" charset="0"/>
                <a:cs typeface="Times New Roman" pitchFamily="18" charset="0"/>
              </a:rPr>
              <a:t> </a:t>
            </a:r>
          </a:p>
          <a:p>
            <a:pPr marL="0" indent="0" algn="just">
              <a:buNone/>
            </a:pPr>
            <a:r>
              <a:rPr lang="tr-TR" sz="1800" dirty="0">
                <a:solidFill>
                  <a:srgbClr val="002060"/>
                </a:solidFill>
                <a:latin typeface="Times New Roman" pitchFamily="18" charset="0"/>
                <a:cs typeface="Times New Roman" pitchFamily="18" charset="0"/>
              </a:rPr>
              <a:t>	a. Bir süre öğretim üyesi olarak çalıştıktan sonra Bakanlar Kuruluna veya Yasama Organı Üyeliğine seçilenler, bu görevlerde geçirdikleri süreler hesaba katılmak ve buna göre aylık dereceleri yükseltilmek, meslek unvan ve sıfatlarını kazanma ile ilgili hükümler saklı kalmak şartıyla başvurmaları halinde bu Kanun hükümlerine göre ayrıldıkları yükseköğretim kurumuna kadro koşulu aranmaksızın dönerler.</a:t>
            </a:r>
          </a:p>
          <a:p>
            <a:pPr marL="0" indent="0" algn="just">
              <a:buNone/>
            </a:pPr>
            <a:r>
              <a:rPr lang="tr-TR" sz="1800" dirty="0" smtClean="0">
                <a:solidFill>
                  <a:srgbClr val="002060"/>
                </a:solidFill>
                <a:latin typeface="Times New Roman" pitchFamily="18" charset="0"/>
                <a:cs typeface="Times New Roman" pitchFamily="18" charset="0"/>
              </a:rPr>
              <a:t> </a:t>
            </a:r>
            <a:endParaRPr lang="tr-TR" sz="18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694581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1484784"/>
            <a:ext cx="10416480" cy="6237312"/>
          </a:xfrm>
        </p:spPr>
        <p:txBody>
          <a:bodyPr>
            <a:noAutofit/>
          </a:bodyPr>
          <a:lstStyle/>
          <a:p>
            <a:pPr marL="0" indent="0" algn="just">
              <a:buNone/>
            </a:pPr>
            <a:r>
              <a:rPr lang="tr-TR" sz="2200" dirty="0">
                <a:solidFill>
                  <a:srgbClr val="FF0000"/>
                </a:solidFill>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(3) Doktor Öğretim Üyesi: </a:t>
            </a:r>
            <a:r>
              <a:rPr lang="tr-TR" sz="2000" dirty="0">
                <a:solidFill>
                  <a:srgbClr val="002060"/>
                </a:solidFill>
                <a:latin typeface="Times New Roman" pitchFamily="18" charset="0"/>
                <a:cs typeface="Times New Roman" pitchFamily="18" charset="0"/>
              </a:rPr>
              <a:t>Doktora çalışmalarını başarı ile tamamlamış, tıpta, diş hekimliğinde, eczacılıkta ve veteriner hekimlikte uzmanlık unvanını veya Üniversitelerarası Kurulun önerisi üzerine Yükseköğretim Kurulunca tespit edilen belli sanat dallarının birinde yeterlik kazanmış olan akademik unvana sahip kişidir.	</a:t>
            </a:r>
          </a:p>
          <a:p>
            <a:pPr marL="0" indent="0" algn="just">
              <a:buNone/>
            </a:pPr>
            <a:r>
              <a:rPr lang="tr-TR" sz="2000" dirty="0">
                <a:solidFill>
                  <a:srgbClr val="002060"/>
                </a:solidFill>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n) Öğretim Görevlisi: </a:t>
            </a:r>
            <a:r>
              <a:rPr lang="tr-TR" sz="2000" dirty="0">
                <a:solidFill>
                  <a:srgbClr val="002060"/>
                </a:solidFill>
                <a:latin typeface="Times New Roman" pitchFamily="18" charset="0"/>
                <a:cs typeface="Times New Roman" pitchFamily="18" charset="0"/>
              </a:rPr>
              <a:t>Yükseköğretim kurumlarında okutulan dersleri vermek, uygulama yapmak veya yaptırmakla yükümlü olan </a:t>
            </a:r>
            <a:r>
              <a:rPr lang="tr-TR" sz="2000" dirty="0"/>
              <a:t>öğretim </a:t>
            </a:r>
            <a:r>
              <a:rPr lang="tr-TR" sz="2000" dirty="0">
                <a:solidFill>
                  <a:srgbClr val="002060"/>
                </a:solidFill>
                <a:latin typeface="Times New Roman" pitchFamily="18" charset="0"/>
                <a:cs typeface="Times New Roman" pitchFamily="18" charset="0"/>
              </a:rPr>
              <a:t>elemanıdır.</a:t>
            </a:r>
          </a:p>
          <a:p>
            <a:pPr marL="0" indent="0" algn="just">
              <a:buNone/>
            </a:pPr>
            <a:r>
              <a:rPr lang="tr-TR" sz="2000" dirty="0">
                <a:solidFill>
                  <a:srgbClr val="002060"/>
                </a:solidFill>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r) Ön Lisans: </a:t>
            </a:r>
            <a:r>
              <a:rPr lang="tr-TR" sz="2000" dirty="0">
                <a:solidFill>
                  <a:srgbClr val="002060"/>
                </a:solidFill>
                <a:latin typeface="Times New Roman" pitchFamily="18" charset="0"/>
                <a:cs typeface="Times New Roman" pitchFamily="18" charset="0"/>
              </a:rPr>
              <a:t>Ortaöğretim yeterliliklerine dayalı, en az iki yıllık bir programı kapsayan nitelikli insan gücü yetiştirmeyi amaçlayan veya lisans öğretiminin ilk kademesini teşkil eden bir yükseköğretimdir.</a:t>
            </a:r>
          </a:p>
          <a:p>
            <a:pPr marL="0" indent="0" algn="just">
              <a:buNone/>
            </a:pPr>
            <a:r>
              <a:rPr lang="tr-TR" sz="2000" dirty="0">
                <a:solidFill>
                  <a:srgbClr val="FF0000"/>
                </a:solidFill>
                <a:latin typeface="Times New Roman" pitchFamily="18" charset="0"/>
                <a:cs typeface="Times New Roman" pitchFamily="18" charset="0"/>
              </a:rPr>
              <a:t>	o) Lisans:</a:t>
            </a:r>
            <a:r>
              <a:rPr lang="tr-TR" sz="2000" dirty="0">
                <a:solidFill>
                  <a:srgbClr val="002060"/>
                </a:solidFill>
                <a:latin typeface="Times New Roman" pitchFamily="18" charset="0"/>
                <a:cs typeface="Times New Roman" pitchFamily="18" charset="0"/>
              </a:rPr>
              <a:t> Ortaöğretime dayalı, en az sekiz yarı yıllık bir programı kapsayan bir yükseköğretimdir. </a:t>
            </a:r>
          </a:p>
          <a:p>
            <a:pPr marL="0" indent="0" algn="just">
              <a:buNone/>
            </a:pPr>
            <a:r>
              <a:rPr lang="tr-TR" sz="2000" dirty="0">
                <a:solidFill>
                  <a:srgbClr val="FF0000"/>
                </a:solidFill>
                <a:latin typeface="Times New Roman" pitchFamily="18" charset="0"/>
                <a:cs typeface="Times New Roman" pitchFamily="18" charset="0"/>
              </a:rPr>
              <a:t>	p) Lisans Üstü: </a:t>
            </a:r>
            <a:r>
              <a:rPr lang="tr-TR" sz="2000" dirty="0">
                <a:solidFill>
                  <a:srgbClr val="002060"/>
                </a:solidFill>
                <a:latin typeface="Times New Roman" pitchFamily="18" charset="0"/>
                <a:cs typeface="Times New Roman" pitchFamily="18" charset="0"/>
              </a:rPr>
              <a:t>Yüksek lisans ve doktora ile tıpta, diş hekimliğinde, eczacılıkta ve veteriner hekimlikte uzmanlık ve sanatta yeterlik eğitimini kapsar ve aşağıdaki kademelere ayrılır.</a:t>
            </a:r>
          </a:p>
          <a:p>
            <a:pPr marL="0" indent="0">
              <a:buNone/>
            </a:pPr>
            <a:endParaRPr lang="tr-TR" sz="2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18523497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1200" y="1484784"/>
            <a:ext cx="10210800" cy="4839816"/>
          </a:xfrm>
        </p:spPr>
        <p:txBody>
          <a:bodyPr>
            <a:normAutofit lnSpcReduction="10000"/>
          </a:bodyPr>
          <a:lstStyle/>
          <a:p>
            <a:pPr marL="0" indent="0" algn="just">
              <a:buNone/>
            </a:pPr>
            <a:r>
              <a:rPr lang="tr-TR" sz="2300" dirty="0">
                <a:solidFill>
                  <a:srgbClr val="002060"/>
                </a:solidFill>
                <a:latin typeface="Times New Roman" pitchFamily="18" charset="0"/>
                <a:cs typeface="Times New Roman" pitchFamily="18" charset="0"/>
              </a:rPr>
              <a:t>	Bunlardan emekli iken yüksek öğretim kurumlarına dönenlerin veya yüksek öğretim kurumlarına döndükten sonra emekliliğe hak kazanıp emekli olanların emekli aylıkları kesilmez. </a:t>
            </a:r>
          </a:p>
          <a:p>
            <a:pPr marL="0" indent="0" algn="just">
              <a:buNone/>
            </a:pPr>
            <a:r>
              <a:rPr lang="tr-TR" sz="2300" dirty="0">
                <a:solidFill>
                  <a:srgbClr val="002060"/>
                </a:solidFill>
                <a:latin typeface="Times New Roman" pitchFamily="18" charset="0"/>
                <a:cs typeface="Times New Roman" pitchFamily="18" charset="0"/>
              </a:rPr>
              <a:t>	b. Yükseköğretim kurumlarından, mahkeme veya disiplin kararları ile çıkarılanlar hariç olmak üzere herhangi bir nedenle kendi isteği ile ayrılan öğretim üyeleri başvuruları üzerine bu Kanun hükümleri çerçevesinde kadro koşulu aranmaksızın tekrar ayrıldıkları yükseköğretim kurumlarına dönebilirler.</a:t>
            </a:r>
          </a:p>
          <a:p>
            <a:pPr marL="0" indent="0" algn="just">
              <a:buNone/>
            </a:pPr>
            <a:r>
              <a:rPr lang="tr-TR" sz="2300" dirty="0">
                <a:solidFill>
                  <a:srgbClr val="002060"/>
                </a:solidFill>
                <a:latin typeface="Times New Roman" pitchFamily="18" charset="0"/>
                <a:cs typeface="Times New Roman" pitchFamily="18" charset="0"/>
              </a:rPr>
              <a:t>	c. Yükseköğretim Kurulu veya Yükseköğretim Denetleme Kurulu Başkan ve üyeliklerine, rektör ve dekanlıklara yükseköğretim kurumları ile bir kamu görevinde iken seçilenlerden, süresinin tamamlayarak yeniden seçilmemeleri sebebiyle ayrılanların, bu görevlerinde geçirdikleri süreler hesaba katılmak ve buna göre aylık ve dereceleri yükseltilmek suretiyle meslek, unvan ve sıfatları dikkate alınarak ayrıldıkları tarihten itibaren kendi kurumlarına boş kadro koşulu aranmaksızın dönüşleri yapılır.</a:t>
            </a:r>
          </a:p>
          <a:p>
            <a:endParaRPr lang="tr-TR" dirty="0"/>
          </a:p>
        </p:txBody>
      </p:sp>
    </p:spTree>
    <p:extLst>
      <p:ext uri="{BB962C8B-B14F-4D97-AF65-F5344CB8AC3E}">
        <p14:creationId xmlns:p14="http://schemas.microsoft.com/office/powerpoint/2010/main" val="293165916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1200" y="1484784"/>
            <a:ext cx="10210800" cy="5847928"/>
          </a:xfrm>
        </p:spPr>
        <p:txBody>
          <a:bodyPr>
            <a:noAutofit/>
          </a:bodyPr>
          <a:lstStyle/>
          <a:p>
            <a:pPr marL="0" indent="0">
              <a:buNone/>
            </a:pPr>
            <a:r>
              <a:rPr lang="tr-TR" sz="1800" dirty="0" smtClean="0">
                <a:solidFill>
                  <a:srgbClr val="FF0000"/>
                </a:solidFill>
                <a:latin typeface="Times New Roman" pitchFamily="18" charset="0"/>
                <a:cs typeface="Times New Roman" pitchFamily="18" charset="0"/>
              </a:rPr>
              <a:t>    Oylama</a:t>
            </a:r>
            <a:r>
              <a:rPr lang="tr-TR" sz="1800" dirty="0">
                <a:solidFill>
                  <a:srgbClr val="FF0000"/>
                </a:solidFill>
                <a:latin typeface="Times New Roman" pitchFamily="18" charset="0"/>
                <a:cs typeface="Times New Roman" pitchFamily="18" charset="0"/>
              </a:rPr>
              <a:t>: </a:t>
            </a:r>
          </a:p>
          <a:p>
            <a:pPr marL="0" indent="0" algn="just">
              <a:buNone/>
            </a:pPr>
            <a:r>
              <a:rPr lang="tr-TR" sz="1800" b="1" dirty="0">
                <a:solidFill>
                  <a:srgbClr val="002060"/>
                </a:solidFill>
                <a:latin typeface="Times New Roman" pitchFamily="18" charset="0"/>
                <a:cs typeface="Times New Roman" pitchFamily="18" charset="0"/>
              </a:rPr>
              <a:t>Madde 61 –</a:t>
            </a:r>
            <a:r>
              <a:rPr lang="tr-TR" sz="1800" dirty="0">
                <a:solidFill>
                  <a:srgbClr val="002060"/>
                </a:solidFill>
                <a:latin typeface="Times New Roman" pitchFamily="18" charset="0"/>
                <a:cs typeface="Times New Roman" pitchFamily="18" charset="0"/>
              </a:rPr>
              <a:t> Bu kanunda sözü geçen juri ve kurullarda, her üye oyunu kabul veya ret yoluyla vermekle görevlidir. Çekimser oy kullanılamaz. </a:t>
            </a:r>
          </a:p>
          <a:p>
            <a:pPr marL="0" indent="0" algn="just">
              <a:buNone/>
            </a:pPr>
            <a:r>
              <a:rPr lang="tr-TR" sz="1800" dirty="0">
                <a:solidFill>
                  <a:srgbClr val="002060"/>
                </a:solidFill>
                <a:latin typeface="Times New Roman" pitchFamily="18" charset="0"/>
                <a:cs typeface="Times New Roman" pitchFamily="18" charset="0"/>
              </a:rPr>
              <a:t>	Yükseköğretim Kurulu dışında yer alan kurulların toplantı nisabı kurul üye tamsayısının yarıdan fazlasıdır.</a:t>
            </a:r>
          </a:p>
          <a:p>
            <a:pPr marL="0" indent="0" algn="just">
              <a:buNone/>
            </a:pPr>
            <a:r>
              <a:rPr lang="tr-TR" sz="1800" dirty="0">
                <a:solidFill>
                  <a:srgbClr val="002060"/>
                </a:solidFill>
                <a:latin typeface="Times New Roman" pitchFamily="18" charset="0"/>
                <a:cs typeface="Times New Roman" pitchFamily="18" charset="0"/>
              </a:rPr>
              <a:t>	Bütün kurullarda kararlar toplantıya katılanların salt çoğunluğu ile alınır.</a:t>
            </a:r>
          </a:p>
          <a:p>
            <a:pPr marL="0" indent="0" algn="just">
              <a:buNone/>
            </a:pPr>
            <a:r>
              <a:rPr lang="tr-TR" sz="1800" dirty="0">
                <a:solidFill>
                  <a:srgbClr val="002060"/>
                </a:solidFill>
                <a:latin typeface="Times New Roman" pitchFamily="18" charset="0"/>
                <a:cs typeface="Times New Roman" pitchFamily="18" charset="0"/>
              </a:rPr>
              <a:t>	Üçüncü turda salt çoğunluğun sağlanamadığı hallerde dördüncü turda oy çokluğu esası uygulanır. </a:t>
            </a:r>
          </a:p>
          <a:p>
            <a:pPr marL="0" indent="0" algn="just">
              <a:buNone/>
            </a:pPr>
            <a:r>
              <a:rPr lang="tr-TR" sz="1800" dirty="0" smtClean="0">
                <a:solidFill>
                  <a:srgbClr val="FF0000"/>
                </a:solidFill>
                <a:latin typeface="Times New Roman" pitchFamily="18" charset="0"/>
                <a:cs typeface="Times New Roman" pitchFamily="18" charset="0"/>
              </a:rPr>
              <a:t>Özlük </a:t>
            </a:r>
            <a:r>
              <a:rPr lang="tr-TR" sz="1800" dirty="0">
                <a:solidFill>
                  <a:srgbClr val="FF0000"/>
                </a:solidFill>
                <a:latin typeface="Times New Roman" pitchFamily="18" charset="0"/>
                <a:cs typeface="Times New Roman" pitchFamily="18" charset="0"/>
              </a:rPr>
              <a:t>hakları:</a:t>
            </a:r>
          </a:p>
          <a:p>
            <a:pPr marL="0" indent="0" algn="just">
              <a:buNone/>
            </a:pPr>
            <a:r>
              <a:rPr lang="tr-TR" sz="1800" b="1" dirty="0">
                <a:solidFill>
                  <a:srgbClr val="002060"/>
                </a:solidFill>
                <a:latin typeface="Times New Roman" pitchFamily="18" charset="0"/>
                <a:cs typeface="Times New Roman" pitchFamily="18" charset="0"/>
              </a:rPr>
              <a:t>Madde 62 –</a:t>
            </a:r>
            <a:r>
              <a:rPr lang="tr-TR" sz="1800" dirty="0">
                <a:solidFill>
                  <a:srgbClr val="002060"/>
                </a:solidFill>
                <a:latin typeface="Times New Roman" pitchFamily="18" charset="0"/>
                <a:cs typeface="Times New Roman" pitchFamily="18" charset="0"/>
              </a:rPr>
              <a:t> Üniversite öğretim elemanları ve üst kuruluşlar ile üniversitelerdeki memur ve diğer görevlilerin özlük hakları için bu kanun, bu kanunda belirtilmeyen hususlar için Üniversite Personel Kanunu, Üniversite Personel Kanununda bulunmayan hususlar için ise genel hükümler uygulanır. </a:t>
            </a:r>
          </a:p>
          <a:p>
            <a:pPr marL="0" indent="0" algn="just">
              <a:buNone/>
            </a:pPr>
            <a:r>
              <a:rPr lang="tr-TR" sz="1800" dirty="0">
                <a:solidFill>
                  <a:srgbClr val="FF0000"/>
                </a:solidFill>
                <a:latin typeface="Times New Roman" pitchFamily="18" charset="0"/>
                <a:cs typeface="Times New Roman" pitchFamily="18" charset="0"/>
              </a:rPr>
              <a:t>Siciller: </a:t>
            </a:r>
          </a:p>
          <a:p>
            <a:pPr marL="0" indent="0" algn="just">
              <a:buNone/>
            </a:pPr>
            <a:r>
              <a:rPr lang="tr-TR" sz="1800" b="1" dirty="0">
                <a:solidFill>
                  <a:srgbClr val="002060"/>
                </a:solidFill>
                <a:latin typeface="Times New Roman" pitchFamily="18" charset="0"/>
                <a:cs typeface="Times New Roman" pitchFamily="18" charset="0"/>
              </a:rPr>
              <a:t>Madde 63 – </a:t>
            </a:r>
            <a:r>
              <a:rPr lang="tr-TR" sz="1800" dirty="0">
                <a:solidFill>
                  <a:srgbClr val="002060"/>
                </a:solidFill>
                <a:latin typeface="Times New Roman" pitchFamily="18" charset="0"/>
                <a:cs typeface="Times New Roman" pitchFamily="18" charset="0"/>
              </a:rPr>
              <a:t>Yükseköğretim kurum ve kuruluşları ile üst kuruluşlarda görev alan öğretim elemanlarının, memur ve diğer personel ile öğrencilerin sicilleri genel hükümlere ve Yükseköğretim Kurulu tarafından hazırlanacak yönetmelik esaslarına göre tutulur. Her türlü atama, yükselme, akademik unvanların kazanılması ve diğer özlük işlemlerinde bu siciller esas alınır. </a:t>
            </a:r>
          </a:p>
          <a:p>
            <a:pPr marL="0" indent="0">
              <a:buNone/>
            </a:pPr>
            <a:r>
              <a:rPr lang="tr-TR" sz="1800" dirty="0">
                <a:solidFill>
                  <a:srgbClr val="002060"/>
                </a:solidFill>
                <a:latin typeface="Times New Roman" pitchFamily="18" charset="0"/>
                <a:cs typeface="Times New Roman" pitchFamily="18" charset="0"/>
              </a:rPr>
              <a:t>	</a:t>
            </a:r>
          </a:p>
        </p:txBody>
      </p:sp>
    </p:spTree>
    <p:extLst>
      <p:ext uri="{BB962C8B-B14F-4D97-AF65-F5344CB8AC3E}">
        <p14:creationId xmlns:p14="http://schemas.microsoft.com/office/powerpoint/2010/main" val="158025220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1200" y="1484784"/>
            <a:ext cx="10210800" cy="5127848"/>
          </a:xfrm>
        </p:spPr>
        <p:txBody>
          <a:bodyPr>
            <a:normAutofit/>
          </a:bodyPr>
          <a:lstStyle/>
          <a:p>
            <a:pPr marL="0" indent="0" algn="just">
              <a:buNone/>
            </a:pPr>
            <a:r>
              <a:rPr lang="tr-TR" sz="2000" dirty="0" smtClean="0">
                <a:solidFill>
                  <a:srgbClr val="FF0000"/>
                </a:solidFill>
                <a:latin typeface="Times New Roman" pitchFamily="18" charset="0"/>
                <a:cs typeface="Times New Roman" pitchFamily="18" charset="0"/>
              </a:rPr>
              <a:t>	İzinler</a:t>
            </a:r>
            <a:r>
              <a:rPr lang="tr-TR" sz="2000" dirty="0">
                <a:solidFill>
                  <a:srgbClr val="FF0000"/>
                </a:solidFill>
                <a:latin typeface="Times New Roman" pitchFamily="18" charset="0"/>
                <a:cs typeface="Times New Roman" pitchFamily="18" charset="0"/>
              </a:rPr>
              <a:t>:</a:t>
            </a:r>
          </a:p>
          <a:p>
            <a:pPr marL="0" indent="0" algn="just">
              <a:buNone/>
            </a:pPr>
            <a:r>
              <a:rPr lang="tr-TR" sz="2000" b="1" dirty="0">
                <a:solidFill>
                  <a:srgbClr val="002060"/>
                </a:solidFill>
                <a:latin typeface="Times New Roman" pitchFamily="18" charset="0"/>
                <a:cs typeface="Times New Roman" pitchFamily="18" charset="0"/>
              </a:rPr>
              <a:t>Madde 64 –</a:t>
            </a:r>
            <a:r>
              <a:rPr lang="tr-TR" sz="2000" dirty="0">
                <a:solidFill>
                  <a:srgbClr val="002060"/>
                </a:solidFill>
                <a:latin typeface="Times New Roman" pitchFamily="18" charset="0"/>
                <a:cs typeface="Times New Roman" pitchFamily="18" charset="0"/>
              </a:rPr>
              <a:t> Öğretim elemanları yıllık izinlerini, normal olarak, öğrenime ara verilen zamanlarda kullanırlar. Bunların diğer izinleri ile Yükseköğretim üst kuruluşları personelinin ve yükseköğretim kurumları memurlarının izin işleri 657 Sayılı Devlet Memurları Kanunu hükümlerine göre yürütülür.</a:t>
            </a:r>
          </a:p>
          <a:p>
            <a:pPr marL="0" indent="0" algn="just">
              <a:buNone/>
            </a:pPr>
            <a:r>
              <a:rPr lang="tr-TR" sz="2000" dirty="0">
                <a:solidFill>
                  <a:srgbClr val="002060"/>
                </a:solidFill>
                <a:latin typeface="Times New Roman" pitchFamily="18" charset="0"/>
                <a:cs typeface="Times New Roman" pitchFamily="18" charset="0"/>
              </a:rPr>
              <a:t>	</a:t>
            </a:r>
            <a:r>
              <a:rPr lang="en-US" sz="2000" dirty="0">
                <a:solidFill>
                  <a:srgbClr val="002060"/>
                </a:solidFill>
                <a:latin typeface="Times New Roman" pitchFamily="18" charset="0"/>
                <a:cs typeface="Times New Roman" pitchFamily="18" charset="0"/>
              </a:rPr>
              <a:t>Rektör, yıllık iznini ve yurtdışına çıkış için gerekli izni Yükseköğretim Kurulu Başkanından, diğer yöneticiler ise bir üst makamdan alırlar.</a:t>
            </a:r>
            <a:endParaRPr lang="tr-TR" sz="2000" dirty="0">
              <a:solidFill>
                <a:srgbClr val="002060"/>
              </a:solidFill>
              <a:latin typeface="Times New Roman" pitchFamily="18" charset="0"/>
              <a:cs typeface="Times New Roman" pitchFamily="18" charset="0"/>
            </a:endParaRPr>
          </a:p>
          <a:p>
            <a:pPr marL="0" indent="0" algn="just">
              <a:buNone/>
            </a:pPr>
            <a:r>
              <a:rPr lang="tr-TR" sz="2000" dirty="0">
                <a:solidFill>
                  <a:srgbClr val="002060"/>
                </a:solidFill>
                <a:latin typeface="Times New Roman" pitchFamily="18" charset="0"/>
                <a:cs typeface="Times New Roman" pitchFamily="18" charset="0"/>
              </a:rPr>
              <a:t>	Yükseköğretim kurumlarında ve üst kuruluşlarda görevli bütün personel bağlı olduğu ilk disiplin amirinin izniyle görevi başından ayrılabilir. </a:t>
            </a:r>
          </a:p>
          <a:p>
            <a:endParaRPr lang="tr-TR" dirty="0"/>
          </a:p>
          <a:p>
            <a:endParaRPr lang="tr-TR" dirty="0"/>
          </a:p>
        </p:txBody>
      </p:sp>
    </p:spTree>
    <p:extLst>
      <p:ext uri="{BB962C8B-B14F-4D97-AF65-F5344CB8AC3E}">
        <p14:creationId xmlns:p14="http://schemas.microsoft.com/office/powerpoint/2010/main" val="403525859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8D13B1-2CB3-CE53-7F72-9437AB217A98}"/>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C23D95E9-CAF1-D90A-D1F7-2FABD224F45A}"/>
              </a:ext>
            </a:extLst>
          </p:cNvPr>
          <p:cNvPicPr>
            <a:picLocks noGrp="1" noChangeAspect="1"/>
          </p:cNvPicPr>
          <p:nvPr>
            <p:ph idx="1"/>
          </p:nvPr>
        </p:nvPicPr>
        <p:blipFill>
          <a:blip r:embed="rId2"/>
          <a:stretch>
            <a:fillRect/>
          </a:stretch>
        </p:blipFill>
        <p:spPr>
          <a:xfrm>
            <a:off x="0" y="0"/>
            <a:ext cx="12192000" cy="6863046"/>
          </a:xfrm>
        </p:spPr>
      </p:pic>
      <p:sp>
        <p:nvSpPr>
          <p:cNvPr id="4" name="Metin kutusu 3"/>
          <p:cNvSpPr txBox="1"/>
          <p:nvPr/>
        </p:nvSpPr>
        <p:spPr>
          <a:xfrm>
            <a:off x="4223792" y="6428936"/>
            <a:ext cx="3744416" cy="369332"/>
          </a:xfrm>
          <a:prstGeom prst="rect">
            <a:avLst/>
          </a:prstGeom>
          <a:noFill/>
        </p:spPr>
        <p:txBody>
          <a:bodyPr wrap="square" rtlCol="0">
            <a:spAutoFit/>
          </a:bodyPr>
          <a:lstStyle/>
          <a:p>
            <a:pPr algn="ctr"/>
            <a:r>
              <a:rPr lang="tr-TR" dirty="0" smtClean="0">
                <a:solidFill>
                  <a:schemeClr val="bg1"/>
                </a:solidFill>
                <a:latin typeface="Times New Roman" panose="02020603050405020304" pitchFamily="18" charset="0"/>
                <a:cs typeface="Times New Roman" panose="02020603050405020304" pitchFamily="18" charset="0"/>
              </a:rPr>
              <a:t>pdb.mersin.edu.tr</a:t>
            </a:r>
            <a:endParaRPr lang="tr-TR"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23685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010909" y="1556792"/>
            <a:ext cx="10210800" cy="5559896"/>
          </a:xfrm>
        </p:spPr>
        <p:txBody>
          <a:bodyPr>
            <a:normAutofit fontScale="85000" lnSpcReduction="20000"/>
          </a:bodyPr>
          <a:lstStyle/>
          <a:p>
            <a:pPr marL="0" indent="0" algn="just">
              <a:buNone/>
            </a:pPr>
            <a:r>
              <a:rPr lang="tr-TR" dirty="0" smtClean="0">
                <a:solidFill>
                  <a:srgbClr val="FF0000"/>
                </a:solidFill>
              </a:rPr>
              <a:t>	</a:t>
            </a:r>
            <a:r>
              <a:rPr lang="tr-TR" dirty="0">
                <a:solidFill>
                  <a:srgbClr val="FF0000"/>
                </a:solidFill>
                <a:latin typeface="Times New Roman" pitchFamily="18" charset="0"/>
                <a:cs typeface="Times New Roman" pitchFamily="18" charset="0"/>
              </a:rPr>
              <a:t>(1) Yüksek Lisans: </a:t>
            </a:r>
            <a:r>
              <a:rPr lang="tr-TR" dirty="0">
                <a:solidFill>
                  <a:srgbClr val="002060"/>
                </a:solidFill>
                <a:latin typeface="Times New Roman" pitchFamily="18" charset="0"/>
                <a:cs typeface="Times New Roman" pitchFamily="18" charset="0"/>
              </a:rPr>
              <a:t>(Bilim uzmanlığı, yüksek mühendislik, yüksek mimarlık, master): Bir lisans öğretimine dayalı, eğitim - öğretim ve araştırmanın sonuçlarını ortaya koymayı amaçlayan bir yükseköğretimdir.</a:t>
            </a:r>
          </a:p>
          <a:p>
            <a:pPr marL="0" indent="0" algn="just">
              <a:buNone/>
            </a:pPr>
            <a:r>
              <a:rPr lang="tr-TR" dirty="0">
                <a:solidFill>
                  <a:srgbClr val="002060"/>
                </a:solidFill>
                <a:latin typeface="Times New Roman" pitchFamily="18" charset="0"/>
                <a:cs typeface="Times New Roman" pitchFamily="18" charset="0"/>
              </a:rPr>
              <a:t>	</a:t>
            </a:r>
            <a:r>
              <a:rPr lang="tr-TR" dirty="0">
                <a:solidFill>
                  <a:srgbClr val="FF0000"/>
                </a:solidFill>
                <a:latin typeface="Times New Roman" pitchFamily="18" charset="0"/>
                <a:cs typeface="Times New Roman" pitchFamily="18" charset="0"/>
              </a:rPr>
              <a:t>(2) Doktora:</a:t>
            </a:r>
            <a:r>
              <a:rPr lang="tr-TR" dirty="0">
                <a:solidFill>
                  <a:srgbClr val="002060"/>
                </a:solidFill>
                <a:latin typeface="Times New Roman" pitchFamily="18" charset="0"/>
                <a:cs typeface="Times New Roman" pitchFamily="18" charset="0"/>
              </a:rPr>
              <a:t> Lisansa dayalı en az altı veya yüksek lisans veya eczacılık veya fen fakültesi mezunlarınca Sağlık ve Sosyal Yardım Bakanlığı tarafından düzenlenen esaslara göre bir laboratuvar dalında kazanılan uzmanlığa dayalı en az dört yarı yıllık programı kapsayan ve orijinal bir araştırmanın sonuçlarını ortaya koymayı amaçlıyan bir yükseköğretimdir.</a:t>
            </a:r>
          </a:p>
          <a:p>
            <a:pPr marL="0" indent="0" algn="just">
              <a:buNone/>
            </a:pPr>
            <a:r>
              <a:rPr lang="tr-TR" dirty="0">
                <a:solidFill>
                  <a:srgbClr val="002060"/>
                </a:solidFill>
                <a:latin typeface="Times New Roman" pitchFamily="18" charset="0"/>
                <a:cs typeface="Times New Roman" pitchFamily="18" charset="0"/>
              </a:rPr>
              <a:t>	</a:t>
            </a:r>
            <a:r>
              <a:rPr lang="tr-TR" dirty="0">
                <a:solidFill>
                  <a:srgbClr val="FF0000"/>
                </a:solidFill>
                <a:latin typeface="Times New Roman" pitchFamily="18" charset="0"/>
                <a:cs typeface="Times New Roman" pitchFamily="18" charset="0"/>
              </a:rPr>
              <a:t>(3) Tıpta Uzmanlık: </a:t>
            </a:r>
            <a:r>
              <a:rPr lang="tr-TR" dirty="0">
                <a:solidFill>
                  <a:srgbClr val="002060"/>
                </a:solidFill>
                <a:latin typeface="Times New Roman" pitchFamily="18" charset="0"/>
                <a:cs typeface="Times New Roman" pitchFamily="18" charset="0"/>
              </a:rPr>
              <a:t>Sağlık ve Sosyal Yardım Bakanlığı tarafından düzenlenen esaslara göre yürütülen ve tıp doktorlarına belirli alanlarda özel yetenek ve yetki sağlamayı amaçlayan bir yükseköğretimdir. </a:t>
            </a:r>
          </a:p>
          <a:p>
            <a:pPr marL="0" indent="0" algn="just">
              <a:buNone/>
            </a:pPr>
            <a:r>
              <a:rPr lang="tr-TR" dirty="0">
                <a:solidFill>
                  <a:srgbClr val="002060"/>
                </a:solidFill>
                <a:latin typeface="Times New Roman" pitchFamily="18" charset="0"/>
                <a:cs typeface="Times New Roman" pitchFamily="18" charset="0"/>
              </a:rPr>
              <a:t>	</a:t>
            </a:r>
            <a:r>
              <a:rPr lang="tr-TR" dirty="0">
                <a:solidFill>
                  <a:srgbClr val="FF0000"/>
                </a:solidFill>
                <a:latin typeface="Times New Roman" pitchFamily="18" charset="0"/>
                <a:cs typeface="Times New Roman" pitchFamily="18" charset="0"/>
              </a:rPr>
              <a:t>(4) Sanatta Yeterlik:</a:t>
            </a:r>
            <a:r>
              <a:rPr lang="tr-TR" dirty="0">
                <a:solidFill>
                  <a:srgbClr val="002060"/>
                </a:solidFill>
                <a:latin typeface="Times New Roman" pitchFamily="18" charset="0"/>
                <a:cs typeface="Times New Roman" pitchFamily="18" charset="0"/>
              </a:rPr>
              <a:t> Lisansa dayalı en az altı,yüksek lisansa dayalı en az dört yarı yıllık programı kapsayan ve orijinal bir sanat eserinin ortaya konulmasını, müzik ve sahne sanatlarında ise üstün bir uygulama ve yaratıcılığı amaçlayan doktora düzeyinde lisans üstü bir yükseköğretim eşdeğeridir.</a:t>
            </a:r>
          </a:p>
          <a:p>
            <a:pPr marL="0" indent="0" algn="just">
              <a:buNone/>
            </a:pPr>
            <a:r>
              <a:rPr lang="tr-TR" dirty="0">
                <a:solidFill>
                  <a:srgbClr val="002060"/>
                </a:solidFill>
                <a:latin typeface="Times New Roman" pitchFamily="18" charset="0"/>
                <a:cs typeface="Times New Roman" pitchFamily="18" charset="0"/>
              </a:rPr>
              <a:t>	</a:t>
            </a:r>
            <a:r>
              <a:rPr lang="tr-TR" dirty="0">
                <a:solidFill>
                  <a:srgbClr val="FF0000"/>
                </a:solidFill>
                <a:latin typeface="Times New Roman" pitchFamily="18" charset="0"/>
                <a:cs typeface="Times New Roman" pitchFamily="18" charset="0"/>
              </a:rPr>
              <a:t>(5)Veteriner Hekimlikte Uzmanlık: </a:t>
            </a:r>
            <a:r>
              <a:rPr lang="tr-TR" dirty="0">
                <a:solidFill>
                  <a:srgbClr val="002060"/>
                </a:solidFill>
                <a:latin typeface="Times New Roman" pitchFamily="18" charset="0"/>
                <a:cs typeface="Times New Roman" pitchFamily="18" charset="0"/>
              </a:rPr>
              <a:t>Gıda, Tarım ve Hayvancılık Bakanlığı tarafından düzenlenen esaslara göre yürütülen ve veteriner hekimlere belirli alanlarda özel yetenek ve yetki sağlamayı amaçlayan bir yükseköğretimdir.	</a:t>
            </a:r>
          </a:p>
          <a:p>
            <a:pPr marL="0" indent="0">
              <a:buNone/>
            </a:pPr>
            <a:endParaRPr lang="tr-TR" dirty="0"/>
          </a:p>
        </p:txBody>
      </p:sp>
    </p:spTree>
    <p:extLst>
      <p:ext uri="{BB962C8B-B14F-4D97-AF65-F5344CB8AC3E}">
        <p14:creationId xmlns:p14="http://schemas.microsoft.com/office/powerpoint/2010/main" val="27203435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5603" y="1484784"/>
            <a:ext cx="10210800" cy="6093296"/>
          </a:xfrm>
        </p:spPr>
        <p:txBody>
          <a:bodyPr>
            <a:noAutofit/>
          </a:bodyPr>
          <a:lstStyle/>
          <a:p>
            <a:pPr marL="0" indent="0" algn="just">
              <a:buNone/>
            </a:pPr>
            <a:r>
              <a:rPr lang="tr-TR" sz="2000" dirty="0">
                <a:solidFill>
                  <a:srgbClr val="002060"/>
                </a:solidFill>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r) Yükseköğretim Eğitim Türleri:</a:t>
            </a:r>
            <a:r>
              <a:rPr lang="tr-TR" sz="2000" dirty="0">
                <a:solidFill>
                  <a:srgbClr val="002060"/>
                </a:solidFill>
                <a:latin typeface="Times New Roman" pitchFamily="18" charset="0"/>
                <a:cs typeface="Times New Roman" pitchFamily="18" charset="0"/>
              </a:rPr>
              <a:t> Yükseköğretimde eğitim - öğretim türleri örgün, açık, dışarıdan (ekstern) ve yaygın eğitimdir. </a:t>
            </a:r>
          </a:p>
          <a:p>
            <a:pPr marL="0" indent="0" algn="just">
              <a:buNone/>
            </a:pPr>
            <a:r>
              <a:rPr lang="tr-TR" sz="2000" dirty="0">
                <a:solidFill>
                  <a:srgbClr val="002060"/>
                </a:solidFill>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(1) Örgün Eğitim:</a:t>
            </a:r>
            <a:r>
              <a:rPr lang="tr-TR" sz="2000" dirty="0">
                <a:solidFill>
                  <a:srgbClr val="002060"/>
                </a:solidFill>
                <a:latin typeface="Times New Roman" pitchFamily="18" charset="0"/>
                <a:cs typeface="Times New Roman" pitchFamily="18" charset="0"/>
              </a:rPr>
              <a:t> Öğrencilerin, eğitim - öğretim süresince ders ve uygulamalara devam etme zorunluluğunda oldukları bir eğitim - öğretim türüdür.</a:t>
            </a:r>
          </a:p>
          <a:p>
            <a:pPr marL="0" indent="0" algn="just">
              <a:buNone/>
            </a:pPr>
            <a:r>
              <a:rPr lang="tr-TR" sz="2000" dirty="0">
                <a:solidFill>
                  <a:srgbClr val="002060"/>
                </a:solidFill>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(2) Açık Eğitim:</a:t>
            </a:r>
            <a:r>
              <a:rPr lang="tr-TR" sz="2000" dirty="0">
                <a:solidFill>
                  <a:srgbClr val="002060"/>
                </a:solidFill>
                <a:latin typeface="Times New Roman" pitchFamily="18" charset="0"/>
                <a:cs typeface="Times New Roman" pitchFamily="18" charset="0"/>
              </a:rPr>
              <a:t> Öğrencilere radyo, televizyon ve eğitim araçları vasıtasıyla yapılan bir eğitim - öğretim türüdür.</a:t>
            </a:r>
          </a:p>
          <a:p>
            <a:pPr marL="0" indent="0" algn="just">
              <a:buNone/>
            </a:pPr>
            <a:r>
              <a:rPr lang="tr-TR" sz="2000" dirty="0">
                <a:solidFill>
                  <a:srgbClr val="002060"/>
                </a:solidFill>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(3) Dışarıdan Eğitim (Ekstern Eğitim):</a:t>
            </a:r>
            <a:r>
              <a:rPr lang="tr-TR" sz="2000" dirty="0">
                <a:solidFill>
                  <a:srgbClr val="002060"/>
                </a:solidFill>
                <a:latin typeface="Times New Roman" pitchFamily="18" charset="0"/>
                <a:cs typeface="Times New Roman" pitchFamily="18" charset="0"/>
              </a:rPr>
              <a:t> Yükseköğretimin belirli dallarında, devam zorunluluğu olmaksızın sadece yarı yıl içi ve sonu sınavlarına katılma zorunluluğu bulunan bir eğitim - öğretim türüdür. Bu eğitimi izleyen öğrenciler ortak zorunlu dersler ile gerekli görülen bazı dersleri, ilgili yükseköğretim kurumlarınca mesai saatleri dışındaki uygun saatlerde düzenlenecek derslerde alırlar.</a:t>
            </a:r>
          </a:p>
          <a:p>
            <a:pPr marL="0" indent="0" algn="just">
              <a:buNone/>
            </a:pPr>
            <a:r>
              <a:rPr lang="tr-TR" sz="2000" dirty="0">
                <a:solidFill>
                  <a:srgbClr val="002060"/>
                </a:solidFill>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(4) Yaygın Eğitim: </a:t>
            </a:r>
            <a:r>
              <a:rPr lang="tr-TR" sz="2000" dirty="0">
                <a:solidFill>
                  <a:srgbClr val="002060"/>
                </a:solidFill>
                <a:latin typeface="Times New Roman" pitchFamily="18" charset="0"/>
                <a:cs typeface="Times New Roman" pitchFamily="18" charset="0"/>
              </a:rPr>
              <a:t>Toplumun her kesimine ve değişik alanlarda bilgi ve beceri kazandırma amacı güden bir eğitim - öğretim türüdür. </a:t>
            </a:r>
          </a:p>
          <a:p>
            <a:pPr marL="0" indent="0" algn="just">
              <a:buNone/>
            </a:pPr>
            <a:r>
              <a:rPr lang="tr-TR" sz="2000" dirty="0">
                <a:solidFill>
                  <a:srgbClr val="002060"/>
                </a:solidFill>
                <a:latin typeface="Times New Roman" pitchFamily="18" charset="0"/>
                <a:cs typeface="Times New Roman" pitchFamily="18" charset="0"/>
              </a:rPr>
              <a:t>	</a:t>
            </a:r>
            <a:r>
              <a:rPr lang="tr-TR" sz="2000" dirty="0">
                <a:solidFill>
                  <a:srgbClr val="FF0000"/>
                </a:solidFill>
                <a:latin typeface="Times New Roman" pitchFamily="18" charset="0"/>
                <a:cs typeface="Times New Roman" pitchFamily="18" charset="0"/>
              </a:rPr>
              <a:t>V) Mesleki ve Teknik Eğitim Bölgesi :</a:t>
            </a:r>
            <a:r>
              <a:rPr lang="tr-TR" sz="2000" dirty="0">
                <a:solidFill>
                  <a:srgbClr val="002060"/>
                </a:solidFill>
                <a:latin typeface="Times New Roman" pitchFamily="18" charset="0"/>
                <a:cs typeface="Times New Roman" pitchFamily="18" charset="0"/>
              </a:rPr>
              <a:t> Bir veya daha fazla meslek yüksekokulu ile öğretim programları bütünlüğü ve devamlılığı içinde ilişkilendirilmiş mesleki ve teknik orta öğretim kurumlarından oluşan eğitim bölgesidir.</a:t>
            </a:r>
          </a:p>
          <a:p>
            <a:pPr marL="0" indent="0">
              <a:buNone/>
            </a:pPr>
            <a:endParaRPr lang="tr-TR"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16125104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1236</TotalTime>
  <Words>1377</Words>
  <Application>Microsoft Office PowerPoint</Application>
  <PresentationFormat>Geniş ekran</PresentationFormat>
  <Paragraphs>414</Paragraphs>
  <Slides>73</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73</vt:i4>
      </vt:variant>
    </vt:vector>
  </HeadingPairs>
  <TitlesOfParts>
    <vt:vector size="78" baseType="lpstr">
      <vt:lpstr>Calibri</vt:lpstr>
      <vt:lpstr>Constantia</vt:lpstr>
      <vt:lpstr>Times New Roman</vt:lpstr>
      <vt:lpstr>Wingdings 2</vt:lpstr>
      <vt:lpstr>Akış</vt:lpstr>
      <vt:lpstr>PowerPoint Sunusu</vt:lpstr>
      <vt:lpstr>2547 SAYILI YÜKSEKÖĞRETİM KURUMLARI KANUNU   MUSTAFA KARAYILAN PERSONEL DAİRE BAŞKANI</vt:lpstr>
      <vt:lpstr>1.BÖLÜM: KANUNUN AMACI, KAPSAMI VE TANIMLAR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YURTİÇİNDE VE YURTDIŞINDA GÖREVLENDİRMELERDE UYULACAK ESASLARA İLİŞKİN YÖNETMELİK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Kemal BÜLBÜL</dc:creator>
  <cp:lastModifiedBy>GÖRKEM KAYA</cp:lastModifiedBy>
  <cp:revision>289</cp:revision>
  <dcterms:created xsi:type="dcterms:W3CDTF">2013-03-19T09:07:53Z</dcterms:created>
  <dcterms:modified xsi:type="dcterms:W3CDTF">2025-09-09T09:00:37Z</dcterms:modified>
</cp:coreProperties>
</file>