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sldIdLst>
    <p:sldId id="256" r:id="rId2"/>
    <p:sldId id="257" r:id="rId3"/>
    <p:sldId id="258" r:id="rId4"/>
    <p:sldId id="275" r:id="rId5"/>
    <p:sldId id="259" r:id="rId6"/>
    <p:sldId id="276" r:id="rId7"/>
    <p:sldId id="260" r:id="rId8"/>
    <p:sldId id="261" r:id="rId9"/>
    <p:sldId id="262" r:id="rId10"/>
    <p:sldId id="273" r:id="rId11"/>
    <p:sldId id="263" r:id="rId12"/>
    <p:sldId id="264" r:id="rId13"/>
    <p:sldId id="265" r:id="rId14"/>
    <p:sldId id="284" r:id="rId15"/>
    <p:sldId id="277" r:id="rId16"/>
    <p:sldId id="279" r:id="rId17"/>
    <p:sldId id="278" r:id="rId18"/>
    <p:sldId id="282" r:id="rId19"/>
    <p:sldId id="281" r:id="rId20"/>
    <p:sldId id="280" r:id="rId21"/>
    <p:sldId id="283" r:id="rId22"/>
    <p:sldId id="285" r:id="rId23"/>
  </p:sldIdLst>
  <p:sldSz cx="12192000" cy="6858000"/>
  <p:notesSz cx="6888163" cy="100187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7" autoAdjust="0"/>
    <p:restoredTop sz="94660"/>
  </p:normalViewPr>
  <p:slideViewPr>
    <p:cSldViewPr snapToGrid="0">
      <p:cViewPr varScale="1">
        <p:scale>
          <a:sx n="72" d="100"/>
          <a:sy n="72" d="100"/>
        </p:scale>
        <p:origin x="74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381014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211091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414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354141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482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177518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3137721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51283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341820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2193978-45B0-4A3D-9BF4-5502318E7273}"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250108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2193978-45B0-4A3D-9BF4-5502318E7273}" type="datetimeFigureOut">
              <a:rPr lang="tr-TR" smtClean="0"/>
              <a:t>18.02.2026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28527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2193978-45B0-4A3D-9BF4-5502318E7273}" type="datetimeFigureOut">
              <a:rPr lang="tr-TR" smtClean="0"/>
              <a:t>18.02.2026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7592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2193978-45B0-4A3D-9BF4-5502318E7273}" type="datetimeFigureOut">
              <a:rPr lang="tr-TR" smtClean="0"/>
              <a:t>18.02.2026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22047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3978-45B0-4A3D-9BF4-5502318E7273}" type="datetimeFigureOut">
              <a:rPr lang="tr-TR" smtClean="0"/>
              <a:t>18.02.2026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105019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2193978-45B0-4A3D-9BF4-5502318E7273}" type="datetimeFigureOut">
              <a:rPr lang="tr-TR" smtClean="0"/>
              <a:t>18.02.2026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2CCFD-6E9F-432A-B5C9-039DB931B98A}" type="slidenum">
              <a:rPr lang="tr-TR" smtClean="0"/>
              <a:t>‹#›</a:t>
            </a:fld>
            <a:endParaRPr lang="tr-TR"/>
          </a:p>
        </p:txBody>
      </p:sp>
    </p:spTree>
    <p:extLst>
      <p:ext uri="{BB962C8B-B14F-4D97-AF65-F5344CB8AC3E}">
        <p14:creationId xmlns:p14="http://schemas.microsoft.com/office/powerpoint/2010/main" val="5369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2CCFD-6E9F-432A-B5C9-039DB931B98A}" type="slidenum">
              <a:rPr lang="tr-TR" smtClean="0"/>
              <a:t>‹#›</a:t>
            </a:fld>
            <a:endParaRPr lang="tr-TR"/>
          </a:p>
        </p:txBody>
      </p:sp>
      <p:sp>
        <p:nvSpPr>
          <p:cNvPr id="5" name="Date Placeholder 4"/>
          <p:cNvSpPr>
            <a:spLocks noGrp="1"/>
          </p:cNvSpPr>
          <p:nvPr>
            <p:ph type="dt" sz="half" idx="10"/>
          </p:nvPr>
        </p:nvSpPr>
        <p:spPr/>
        <p:txBody>
          <a:bodyPr/>
          <a:lstStyle/>
          <a:p>
            <a:fld id="{62193978-45B0-4A3D-9BF4-5502318E7273}" type="datetimeFigureOut">
              <a:rPr lang="tr-TR" smtClean="0"/>
              <a:t>18.02.2026</a:t>
            </a:fld>
            <a:endParaRPr lang="tr-TR"/>
          </a:p>
        </p:txBody>
      </p:sp>
    </p:spTree>
    <p:extLst>
      <p:ext uri="{BB962C8B-B14F-4D97-AF65-F5344CB8AC3E}">
        <p14:creationId xmlns:p14="http://schemas.microsoft.com/office/powerpoint/2010/main" val="105730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193978-45B0-4A3D-9BF4-5502318E7273}" type="datetimeFigureOut">
              <a:rPr lang="tr-TR" smtClean="0"/>
              <a:t>18.02.2026</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02CCFD-6E9F-432A-B5C9-039DB931B98A}" type="slidenum">
              <a:rPr lang="tr-TR" smtClean="0"/>
              <a:t>‹#›</a:t>
            </a:fld>
            <a:endParaRPr lang="tr-TR"/>
          </a:p>
        </p:txBody>
      </p:sp>
    </p:spTree>
    <p:extLst>
      <p:ext uri="{BB962C8B-B14F-4D97-AF65-F5344CB8AC3E}">
        <p14:creationId xmlns:p14="http://schemas.microsoft.com/office/powerpoint/2010/main" val="219463853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01040" y="2213632"/>
            <a:ext cx="9550791" cy="2587488"/>
          </a:xfrm>
        </p:spPr>
        <p:txBody>
          <a:bodyPr>
            <a:normAutofit/>
          </a:bodyPr>
          <a:lstStyle/>
          <a:p>
            <a:pPr algn="ctr"/>
            <a:r>
              <a:rPr lang="tr-TR" dirty="0" smtClean="0"/>
              <a:t>Mersin Üniversitesi </a:t>
            </a:r>
            <a:br>
              <a:rPr lang="tr-TR" dirty="0" smtClean="0"/>
            </a:br>
            <a:r>
              <a:rPr lang="tr-TR" dirty="0" smtClean="0"/>
              <a:t>Kütüphane ve Dokümantasyon Daire Başkanlığı</a:t>
            </a:r>
            <a:endParaRPr lang="tr-TR" dirty="0"/>
          </a:p>
        </p:txBody>
      </p:sp>
      <p:sp>
        <p:nvSpPr>
          <p:cNvPr id="3" name="Alt Başlık 2"/>
          <p:cNvSpPr>
            <a:spLocks noGrp="1"/>
          </p:cNvSpPr>
          <p:nvPr>
            <p:ph type="subTitle" idx="1"/>
          </p:nvPr>
        </p:nvSpPr>
        <p:spPr>
          <a:xfrm>
            <a:off x="904435" y="5865222"/>
            <a:ext cx="9144000" cy="698863"/>
          </a:xfrm>
        </p:spPr>
        <p:txBody>
          <a:bodyPr>
            <a:normAutofit/>
          </a:bodyPr>
          <a:lstStyle/>
          <a:p>
            <a:pPr algn="ctr"/>
            <a:r>
              <a:rPr lang="tr-TR" sz="2000" dirty="0">
                <a:solidFill>
                  <a:schemeClr val="accent1"/>
                </a:solidFill>
              </a:rPr>
              <a:t>https://</a:t>
            </a:r>
            <a:r>
              <a:rPr lang="tr-TR" sz="2000" dirty="0" smtClean="0">
                <a:solidFill>
                  <a:schemeClr val="accent1"/>
                </a:solidFill>
              </a:rPr>
              <a:t>kutuphane.mersin.edu.tr</a:t>
            </a:r>
            <a:endParaRPr lang="tr-TR" sz="2000" dirty="0">
              <a:solidFill>
                <a:schemeClr val="accent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206" y="0"/>
            <a:ext cx="2198914" cy="1881051"/>
          </a:xfrm>
          <a:prstGeom prst="rect">
            <a:avLst/>
          </a:prstGeom>
        </p:spPr>
      </p:pic>
    </p:spTree>
    <p:extLst>
      <p:ext uri="{BB962C8B-B14F-4D97-AF65-F5344CB8AC3E}">
        <p14:creationId xmlns:p14="http://schemas.microsoft.com/office/powerpoint/2010/main" val="278997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62000"/>
          </a:xfrm>
        </p:spPr>
        <p:txBody>
          <a:bodyPr/>
          <a:lstStyle/>
          <a:p>
            <a:r>
              <a:rPr lang="tr-TR" dirty="0"/>
              <a:t>Teknik Hizmetler Şube Müdürlüğü</a:t>
            </a:r>
          </a:p>
        </p:txBody>
      </p:sp>
      <p:sp>
        <p:nvSpPr>
          <p:cNvPr id="3" name="İçerik Yer Tutucusu 2"/>
          <p:cNvSpPr>
            <a:spLocks noGrp="1"/>
          </p:cNvSpPr>
          <p:nvPr>
            <p:ph idx="1"/>
          </p:nvPr>
        </p:nvSpPr>
        <p:spPr>
          <a:xfrm>
            <a:off x="677333" y="1371600"/>
            <a:ext cx="9642323" cy="5486400"/>
          </a:xfrm>
        </p:spPr>
        <p:txBody>
          <a:bodyPr>
            <a:normAutofit fontScale="92500" lnSpcReduction="20000"/>
          </a:bodyPr>
          <a:lstStyle/>
          <a:p>
            <a:pPr algn="just">
              <a:lnSpc>
                <a:spcPct val="170000"/>
              </a:lnSpc>
            </a:pPr>
            <a:r>
              <a:rPr lang="tr-TR" sz="1900" b="1" dirty="0" smtClean="0"/>
              <a:t>Elektronik Kaynaklar</a:t>
            </a:r>
            <a:endParaRPr lang="tr-TR" sz="1900" b="1" dirty="0"/>
          </a:p>
          <a:p>
            <a:pPr marL="0" indent="0" algn="just">
              <a:lnSpc>
                <a:spcPct val="170000"/>
              </a:lnSpc>
              <a:buNone/>
            </a:pPr>
            <a:r>
              <a:rPr lang="tr-TR" dirty="0"/>
              <a:t>- Abone olunan ve deneme erişimine açılan veri tabanları ile ilgili işlemleri yürütmek.</a:t>
            </a:r>
          </a:p>
          <a:p>
            <a:pPr marL="0" indent="0" algn="just">
              <a:lnSpc>
                <a:spcPct val="170000"/>
              </a:lnSpc>
              <a:buNone/>
            </a:pPr>
            <a:r>
              <a:rPr lang="tr-TR" dirty="0"/>
              <a:t>- Kullanıcılara elektronik  kaynakların kullanımı ile ilgili eğitim vermek.</a:t>
            </a:r>
          </a:p>
          <a:p>
            <a:pPr marL="0" indent="0" algn="just">
              <a:lnSpc>
                <a:spcPct val="170000"/>
              </a:lnSpc>
              <a:buNone/>
            </a:pPr>
            <a:r>
              <a:rPr lang="tr-TR" dirty="0"/>
              <a:t>- Akademik birimlerden gelen elektronik yayın taleplerini değerlendirmek.</a:t>
            </a:r>
          </a:p>
          <a:p>
            <a:pPr marL="0" indent="0" algn="just">
              <a:lnSpc>
                <a:spcPct val="170000"/>
              </a:lnSpc>
              <a:buNone/>
            </a:pPr>
            <a:endParaRPr lang="tr-TR" b="1" dirty="0" smtClean="0"/>
          </a:p>
          <a:p>
            <a:pPr algn="just">
              <a:lnSpc>
                <a:spcPct val="170000"/>
              </a:lnSpc>
            </a:pPr>
            <a:r>
              <a:rPr lang="tr-TR" b="1" dirty="0" smtClean="0"/>
              <a:t>Açık </a:t>
            </a:r>
            <a:r>
              <a:rPr lang="tr-TR" b="1" dirty="0"/>
              <a:t>Erişim</a:t>
            </a:r>
          </a:p>
          <a:p>
            <a:pPr marL="0" indent="0" algn="just">
              <a:lnSpc>
                <a:spcPct val="170000"/>
              </a:lnSpc>
              <a:buNone/>
            </a:pPr>
            <a:r>
              <a:rPr lang="tr-TR" dirty="0"/>
              <a:t> </a:t>
            </a:r>
            <a:r>
              <a:rPr lang="tr-TR" dirty="0" smtClean="0"/>
              <a:t>	Yükseköğretim </a:t>
            </a:r>
            <a:r>
              <a:rPr lang="tr-TR" dirty="0"/>
              <a:t>Kurulu'nun 2019 yılında yayınlamış olduğu Açık Erişim Politikası kapsamında </a:t>
            </a:r>
            <a:r>
              <a:rPr lang="tr-TR" dirty="0" smtClean="0"/>
              <a:t>akademik </a:t>
            </a:r>
            <a:r>
              <a:rPr lang="tr-TR" dirty="0"/>
              <a:t>personel tarafından yayınlanmış her türlü bilimsel yayının uluslararası platformlarda görünürlüğünü artırmak ve harmanlanmasını sağlamak adına oluşturulan AXSIS (Açık Erişim/Open Access) çalışmalarını yürütmek</a:t>
            </a:r>
            <a:r>
              <a:rPr lang="tr-TR" dirty="0" smtClean="0"/>
              <a:t>.</a:t>
            </a:r>
            <a:endParaRPr lang="tr-TR" dirty="0"/>
          </a:p>
          <a:p>
            <a:pPr marL="0" indent="0" algn="just">
              <a:buNone/>
            </a:pPr>
            <a:endParaRPr lang="tr-TR" dirty="0"/>
          </a:p>
          <a:p>
            <a:pPr marL="0" indent="0" algn="just">
              <a:buNone/>
            </a:pPr>
            <a:r>
              <a:rPr lang="tr-TR" dirty="0"/>
              <a:t> </a:t>
            </a:r>
          </a:p>
          <a:p>
            <a:endParaRPr lang="tr-TR" dirty="0"/>
          </a:p>
        </p:txBody>
      </p:sp>
    </p:spTree>
    <p:extLst>
      <p:ext uri="{BB962C8B-B14F-4D97-AF65-F5344CB8AC3E}">
        <p14:creationId xmlns:p14="http://schemas.microsoft.com/office/powerpoint/2010/main" val="28725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Teknik Hizmetler Şube Müdürlüğü</a:t>
            </a:r>
            <a:endParaRPr lang="tr-TR" dirty="0"/>
          </a:p>
        </p:txBody>
      </p:sp>
      <p:sp>
        <p:nvSpPr>
          <p:cNvPr id="3" name="İçerik Yer Tutucusu 2"/>
          <p:cNvSpPr>
            <a:spLocks noGrp="1"/>
          </p:cNvSpPr>
          <p:nvPr>
            <p:ph idx="1"/>
          </p:nvPr>
        </p:nvSpPr>
        <p:spPr>
          <a:xfrm>
            <a:off x="442201" y="1058091"/>
            <a:ext cx="9681513" cy="4467498"/>
          </a:xfrm>
        </p:spPr>
        <p:txBody>
          <a:bodyPr>
            <a:normAutofit fontScale="92500" lnSpcReduction="10000"/>
          </a:bodyPr>
          <a:lstStyle/>
          <a:p>
            <a:pPr algn="just">
              <a:buFontTx/>
              <a:buChar char="-"/>
            </a:pPr>
            <a:endParaRPr lang="tr-TR" dirty="0"/>
          </a:p>
          <a:p>
            <a:pPr algn="just">
              <a:lnSpc>
                <a:spcPct val="150000"/>
              </a:lnSpc>
            </a:pPr>
            <a:r>
              <a:rPr lang="tr-TR" dirty="0"/>
              <a:t> </a:t>
            </a:r>
            <a:r>
              <a:rPr lang="tr-TR" b="1" dirty="0" smtClean="0"/>
              <a:t>Seçim, Sağlama ve Koleksiyon Geliştirme</a:t>
            </a:r>
            <a:endParaRPr lang="tr-TR" b="1" dirty="0"/>
          </a:p>
          <a:p>
            <a:pPr marL="0" indent="0" algn="just">
              <a:lnSpc>
                <a:spcPct val="150000"/>
              </a:lnSpc>
              <a:buNone/>
            </a:pPr>
            <a:r>
              <a:rPr lang="tr-TR" dirty="0"/>
              <a:t> 	Üniversitede eğitim ve öğretimi desteklemek ve araştırmalarda yardımcı olmak üzere kitap, süreli yayın, tez, görsel-işitsel materyaller ve benzeri her türlü bilgi kaynağının satın alma, bağış ve benzeri yollardan edinilmesini sağlamak</a:t>
            </a:r>
            <a:r>
              <a:rPr lang="tr-TR" dirty="0" smtClean="0"/>
              <a:t>.</a:t>
            </a:r>
            <a:endParaRPr lang="tr-TR" dirty="0"/>
          </a:p>
          <a:p>
            <a:pPr algn="just">
              <a:lnSpc>
                <a:spcPct val="150000"/>
              </a:lnSpc>
            </a:pPr>
            <a:r>
              <a:rPr lang="tr-TR" b="1" dirty="0"/>
              <a:t>Cilt ve Onarım</a:t>
            </a:r>
          </a:p>
          <a:p>
            <a:pPr marL="0" indent="0" algn="just">
              <a:lnSpc>
                <a:spcPct val="150000"/>
              </a:lnSpc>
              <a:buNone/>
            </a:pPr>
            <a:r>
              <a:rPr lang="tr-TR" dirty="0"/>
              <a:t>- Yayınların </a:t>
            </a:r>
            <a:r>
              <a:rPr lang="tr-TR" dirty="0" smtClean="0"/>
              <a:t>cilt </a:t>
            </a:r>
            <a:r>
              <a:rPr lang="tr-TR" dirty="0"/>
              <a:t>ve o</a:t>
            </a:r>
            <a:r>
              <a:rPr lang="tr-TR" dirty="0" smtClean="0"/>
              <a:t>narım işlemlerini yapmak.</a:t>
            </a:r>
            <a:endParaRPr lang="tr-TR" dirty="0"/>
          </a:p>
          <a:p>
            <a:pPr marL="0" indent="0" algn="just">
              <a:lnSpc>
                <a:spcPct val="150000"/>
              </a:lnSpc>
              <a:buNone/>
            </a:pPr>
            <a:r>
              <a:rPr lang="tr-TR" dirty="0"/>
              <a:t>- Koleksiyona yeni </a:t>
            </a:r>
            <a:r>
              <a:rPr lang="tr-TR" dirty="0" smtClean="0"/>
              <a:t>eklenen </a:t>
            </a:r>
            <a:r>
              <a:rPr lang="tr-TR" dirty="0"/>
              <a:t>ve onarım yapılacak yayınların tespit edilerek ciltleme ve onarım işlemlerini yapmak.</a:t>
            </a:r>
          </a:p>
          <a:p>
            <a:pPr marL="0" indent="0" algn="just">
              <a:lnSpc>
                <a:spcPct val="150000"/>
              </a:lnSpc>
              <a:buNone/>
            </a:pPr>
            <a:r>
              <a:rPr lang="tr-TR" dirty="0" smtClean="0"/>
              <a:t> </a:t>
            </a:r>
            <a:endParaRPr lang="tr-TR" dirty="0"/>
          </a:p>
        </p:txBody>
      </p:sp>
    </p:spTree>
    <p:extLst>
      <p:ext uri="{BB962C8B-B14F-4D97-AF65-F5344CB8AC3E}">
        <p14:creationId xmlns:p14="http://schemas.microsoft.com/office/powerpoint/2010/main" val="119767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İdari Hizmetler Şube Müdürlüğü</a:t>
            </a:r>
            <a:endParaRPr lang="tr-TR" dirty="0"/>
          </a:p>
        </p:txBody>
      </p:sp>
      <p:sp>
        <p:nvSpPr>
          <p:cNvPr id="3" name="İçerik Yer Tutucusu 2"/>
          <p:cNvSpPr>
            <a:spLocks noGrp="1"/>
          </p:cNvSpPr>
          <p:nvPr>
            <p:ph idx="1"/>
          </p:nvPr>
        </p:nvSpPr>
        <p:spPr>
          <a:xfrm>
            <a:off x="677333" y="1502230"/>
            <a:ext cx="8897741" cy="4950822"/>
          </a:xfrm>
        </p:spPr>
        <p:txBody>
          <a:bodyPr>
            <a:normAutofit fontScale="92500" lnSpcReduction="10000"/>
          </a:bodyPr>
          <a:lstStyle/>
          <a:p>
            <a:pPr algn="just">
              <a:lnSpc>
                <a:spcPct val="170000"/>
              </a:lnSpc>
            </a:pPr>
            <a:r>
              <a:rPr lang="tr-TR" b="1" dirty="0"/>
              <a:t>Personel ve Özlük İşlemleri:</a:t>
            </a:r>
            <a:endParaRPr lang="tr-TR" dirty="0"/>
          </a:p>
          <a:p>
            <a:pPr marL="0" indent="0" algn="just">
              <a:lnSpc>
                <a:spcPct val="170000"/>
              </a:lnSpc>
              <a:buNone/>
            </a:pPr>
            <a:r>
              <a:rPr lang="tr-TR" dirty="0" smtClean="0"/>
              <a:t> 	Personelin </a:t>
            </a:r>
            <a:r>
              <a:rPr lang="tr-TR" dirty="0"/>
              <a:t>izin, rapor, görevlendirme (gelen-giden) işlemlerini yapmak ve personel otomasyon sistemine gerekli </a:t>
            </a:r>
            <a:r>
              <a:rPr lang="tr-TR" dirty="0" smtClean="0"/>
              <a:t>kayıtların yapılmasını sağlamak.</a:t>
            </a:r>
            <a:endParaRPr lang="tr-TR" dirty="0"/>
          </a:p>
          <a:p>
            <a:pPr algn="just">
              <a:lnSpc>
                <a:spcPct val="170000"/>
              </a:lnSpc>
            </a:pPr>
            <a:r>
              <a:rPr lang="tr-TR" b="1" dirty="0"/>
              <a:t>Yazı İşleri ve Arşiv İşlemleri:</a:t>
            </a:r>
            <a:endParaRPr lang="tr-TR" dirty="0"/>
          </a:p>
          <a:p>
            <a:pPr marL="0" indent="0">
              <a:lnSpc>
                <a:spcPct val="170000"/>
              </a:lnSpc>
              <a:buNone/>
            </a:pPr>
            <a:r>
              <a:rPr lang="tr-TR" dirty="0"/>
              <a:t> </a:t>
            </a:r>
            <a:r>
              <a:rPr lang="tr-TR" dirty="0" smtClean="0"/>
              <a:t>	</a:t>
            </a:r>
            <a:r>
              <a:rPr lang="tr-TR" dirty="0" err="1" smtClean="0"/>
              <a:t>EBYS’den</a:t>
            </a:r>
            <a:r>
              <a:rPr lang="tr-TR" dirty="0" smtClean="0"/>
              <a:t> </a:t>
            </a:r>
            <a:r>
              <a:rPr lang="tr-TR" dirty="0"/>
              <a:t>gelen ve giden evrak takip işlemlerini yapmak ve cevap yazılması </a:t>
            </a:r>
            <a:r>
              <a:rPr lang="tr-TR"/>
              <a:t>gereken </a:t>
            </a:r>
            <a:r>
              <a:rPr lang="tr-TR" smtClean="0"/>
              <a:t>     yazılara </a:t>
            </a:r>
            <a:r>
              <a:rPr lang="tr-TR" dirty="0" smtClean="0"/>
              <a:t>cevap  yazmak.</a:t>
            </a:r>
            <a:r>
              <a:rPr lang="tr-TR" dirty="0"/>
              <a:t/>
            </a:r>
            <a:br>
              <a:rPr lang="tr-TR" dirty="0"/>
            </a:br>
            <a:r>
              <a:rPr lang="tr-TR" dirty="0"/>
              <a:t>  </a:t>
            </a:r>
            <a:r>
              <a:rPr lang="tr-TR" dirty="0" smtClean="0"/>
              <a:t>     Başkanlığın </a:t>
            </a:r>
            <a:r>
              <a:rPr lang="tr-TR" dirty="0"/>
              <a:t>arşiv hizmetlerini düzenlemek ve yürütmek</a:t>
            </a:r>
            <a:r>
              <a:rPr lang="tr-TR" dirty="0" smtClean="0"/>
              <a:t>.</a:t>
            </a:r>
            <a:endParaRPr lang="tr-TR" dirty="0"/>
          </a:p>
          <a:p>
            <a:pPr algn="just">
              <a:lnSpc>
                <a:spcPct val="170000"/>
              </a:lnSpc>
            </a:pPr>
            <a:r>
              <a:rPr lang="tr-TR" b="1" dirty="0"/>
              <a:t>Satın Alma ve Ödeme İşlemleri</a:t>
            </a:r>
            <a:r>
              <a:rPr lang="tr-TR" dirty="0"/>
              <a:t>:</a:t>
            </a:r>
          </a:p>
          <a:p>
            <a:pPr marL="0" indent="0" algn="just">
              <a:lnSpc>
                <a:spcPct val="170000"/>
              </a:lnSpc>
              <a:buNone/>
            </a:pPr>
            <a:r>
              <a:rPr lang="tr-TR" dirty="0" smtClean="0"/>
              <a:t> 	Daire </a:t>
            </a:r>
            <a:r>
              <a:rPr lang="tr-TR" dirty="0"/>
              <a:t>Başkanlığının  ihtiyaç duyduğu malzeme ve </a:t>
            </a:r>
            <a:r>
              <a:rPr lang="tr-TR" dirty="0" err="1"/>
              <a:t>veritabanı</a:t>
            </a:r>
            <a:r>
              <a:rPr lang="tr-TR" dirty="0"/>
              <a:t> alımı için bütçe ödenekleri doğrultusunda gerekli satın alma ve ödeme </a:t>
            </a:r>
            <a:r>
              <a:rPr lang="tr-TR" dirty="0" smtClean="0"/>
              <a:t>işlemlerini </a:t>
            </a:r>
            <a:r>
              <a:rPr lang="tr-TR" dirty="0"/>
              <a:t>yürütmek</a:t>
            </a:r>
            <a:r>
              <a:rPr lang="tr-TR" dirty="0" smtClean="0"/>
              <a:t>.</a:t>
            </a:r>
            <a:endParaRPr lang="tr-TR" dirty="0"/>
          </a:p>
          <a:p>
            <a:endParaRPr lang="tr-TR" dirty="0"/>
          </a:p>
        </p:txBody>
      </p:sp>
    </p:spTree>
    <p:extLst>
      <p:ext uri="{BB962C8B-B14F-4D97-AF65-F5344CB8AC3E}">
        <p14:creationId xmlns:p14="http://schemas.microsoft.com/office/powerpoint/2010/main" val="154882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58281"/>
          </a:xfrm>
        </p:spPr>
        <p:txBody>
          <a:bodyPr>
            <a:normAutofit/>
          </a:bodyPr>
          <a:lstStyle/>
          <a:p>
            <a:pPr algn="just"/>
            <a:r>
              <a:rPr lang="tr-TR" dirty="0" smtClean="0"/>
              <a:t>İdari Hizmetler Şube Müdürlüğü</a:t>
            </a:r>
            <a:endParaRPr lang="tr-TR" dirty="0"/>
          </a:p>
        </p:txBody>
      </p:sp>
      <p:sp>
        <p:nvSpPr>
          <p:cNvPr id="3" name="İçerik Yer Tutucusu 2"/>
          <p:cNvSpPr>
            <a:spLocks noGrp="1"/>
          </p:cNvSpPr>
          <p:nvPr>
            <p:ph idx="1"/>
          </p:nvPr>
        </p:nvSpPr>
        <p:spPr>
          <a:xfrm>
            <a:off x="741484" y="1492684"/>
            <a:ext cx="8741898" cy="4705894"/>
          </a:xfrm>
        </p:spPr>
        <p:txBody>
          <a:bodyPr>
            <a:normAutofit fontScale="92500"/>
          </a:bodyPr>
          <a:lstStyle/>
          <a:p>
            <a:pPr algn="just">
              <a:lnSpc>
                <a:spcPct val="170000"/>
              </a:lnSpc>
            </a:pPr>
            <a:r>
              <a:rPr lang="tr-TR" b="1" dirty="0"/>
              <a:t>Taşınır Kayıt ve Kontrol İşlemleri:</a:t>
            </a:r>
            <a:endParaRPr lang="tr-TR" dirty="0"/>
          </a:p>
          <a:p>
            <a:pPr marL="0" indent="0" algn="just">
              <a:lnSpc>
                <a:spcPct val="170000"/>
              </a:lnSpc>
              <a:buNone/>
            </a:pPr>
            <a:r>
              <a:rPr lang="tr-TR" dirty="0"/>
              <a:t> 	Taşınır malzemelerin satın alma, devir alma, devretme, bağış ve hibe, kayıttan düşme işlemlerini yapmak ve taşınır kayıtlarının kontrol edilmesini sağlamak.</a:t>
            </a:r>
          </a:p>
          <a:p>
            <a:pPr algn="just">
              <a:lnSpc>
                <a:spcPct val="150000"/>
              </a:lnSpc>
            </a:pPr>
            <a:endParaRPr lang="tr-TR" b="1" dirty="0" smtClean="0"/>
          </a:p>
          <a:p>
            <a:pPr algn="just">
              <a:lnSpc>
                <a:spcPct val="150000"/>
              </a:lnSpc>
            </a:pPr>
            <a:r>
              <a:rPr lang="tr-TR" b="1" dirty="0" smtClean="0"/>
              <a:t>Stratejik </a:t>
            </a:r>
            <a:r>
              <a:rPr lang="tr-TR" b="1" dirty="0"/>
              <a:t>Planlama ve Koordinasyon:</a:t>
            </a:r>
            <a:endParaRPr lang="tr-TR" dirty="0"/>
          </a:p>
          <a:p>
            <a:pPr marL="0" indent="0" algn="just">
              <a:lnSpc>
                <a:spcPct val="150000"/>
              </a:lnSpc>
              <a:buNone/>
            </a:pPr>
            <a:r>
              <a:rPr lang="tr-TR" dirty="0" smtClean="0"/>
              <a:t> 	Kurumun </a:t>
            </a:r>
            <a:r>
              <a:rPr lang="tr-TR" dirty="0"/>
              <a:t>stratejik hedeflerinin gerçekleştirilmesine katkı sağlayacak şekilde planlama, izleme, değerlendirme ve koordinasyon faaliyetlerini yürütmek. Bu kapsamda, kaynakların etkin ve verimli kullanılmasını sağlayacak planlama çalışmalarını yapmak ve idari süreçlerin kurumsal stratejilerle uyumlu olmasını gözetmek</a:t>
            </a:r>
            <a:r>
              <a:rPr lang="tr-TR" dirty="0" smtClean="0"/>
              <a:t>.</a:t>
            </a:r>
            <a:endParaRPr lang="tr-TR" dirty="0"/>
          </a:p>
          <a:p>
            <a:pPr marL="0" indent="0" algn="just">
              <a:buNone/>
            </a:pPr>
            <a:endParaRPr lang="tr-TR" dirty="0"/>
          </a:p>
          <a:p>
            <a:pPr marL="0" indent="0" algn="just">
              <a:buNone/>
            </a:pPr>
            <a:endParaRPr lang="tr-TR" dirty="0"/>
          </a:p>
          <a:p>
            <a:pPr algn="just"/>
            <a:endParaRPr lang="tr-TR" dirty="0"/>
          </a:p>
        </p:txBody>
      </p:sp>
    </p:spTree>
    <p:extLst>
      <p:ext uri="{BB962C8B-B14F-4D97-AF65-F5344CB8AC3E}">
        <p14:creationId xmlns:p14="http://schemas.microsoft.com/office/powerpoint/2010/main" val="4879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İdari Hizmetler Şube Müdürlüğü</a:t>
            </a:r>
          </a:p>
        </p:txBody>
      </p:sp>
      <p:sp>
        <p:nvSpPr>
          <p:cNvPr id="3" name="İçerik Yer Tutucusu 2"/>
          <p:cNvSpPr>
            <a:spLocks noGrp="1"/>
          </p:cNvSpPr>
          <p:nvPr>
            <p:ph idx="1"/>
          </p:nvPr>
        </p:nvSpPr>
        <p:spPr/>
        <p:txBody>
          <a:bodyPr/>
          <a:lstStyle/>
          <a:p>
            <a:pPr algn="just">
              <a:lnSpc>
                <a:spcPct val="150000"/>
              </a:lnSpc>
            </a:pPr>
            <a:r>
              <a:rPr lang="tr-TR" b="1" dirty="0"/>
              <a:t>Destek Hizmetleri:</a:t>
            </a:r>
            <a:endParaRPr lang="tr-TR" dirty="0"/>
          </a:p>
          <a:p>
            <a:pPr marL="0" indent="0" algn="just">
              <a:lnSpc>
                <a:spcPct val="150000"/>
              </a:lnSpc>
              <a:buNone/>
            </a:pPr>
            <a:r>
              <a:rPr lang="tr-TR" dirty="0"/>
              <a:t> 	Daire Başkanlığının  temizlik, iklimlendirme,  bakım- onarım vb. hizmetlerini kapsayan, işleyişin düzenli ve verimli bir şekilde sürdürülmesini sağlamak.</a:t>
            </a:r>
          </a:p>
          <a:p>
            <a:pPr algn="just">
              <a:lnSpc>
                <a:spcPct val="150000"/>
              </a:lnSpc>
            </a:pPr>
            <a:r>
              <a:rPr lang="tr-TR" b="1" dirty="0"/>
              <a:t>Kalite ve İç Kontrol:</a:t>
            </a:r>
            <a:endParaRPr lang="tr-TR" dirty="0"/>
          </a:p>
          <a:p>
            <a:pPr marL="0" indent="0" algn="just">
              <a:lnSpc>
                <a:spcPct val="150000"/>
              </a:lnSpc>
              <a:buNone/>
            </a:pPr>
            <a:r>
              <a:rPr lang="tr-TR" dirty="0"/>
              <a:t>	Kurumun Kalite Güvencesi Sistemi çerçevesinde idari süreçlerin standartlara uygun yürütülmesini sağlamak.</a:t>
            </a:r>
          </a:p>
          <a:p>
            <a:endParaRPr lang="tr-TR" dirty="0"/>
          </a:p>
        </p:txBody>
      </p:sp>
    </p:spTree>
    <p:extLst>
      <p:ext uri="{BB962C8B-B14F-4D97-AF65-F5344CB8AC3E}">
        <p14:creationId xmlns:p14="http://schemas.microsoft.com/office/powerpoint/2010/main" val="298578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6563" y="343661"/>
            <a:ext cx="8596668" cy="709246"/>
          </a:xfrm>
        </p:spPr>
        <p:txBody>
          <a:bodyPr/>
          <a:lstStyle/>
          <a:p>
            <a:r>
              <a:rPr lang="tr-TR" dirty="0" smtClean="0"/>
              <a:t>Abone Olduğumuz </a:t>
            </a:r>
            <a:r>
              <a:rPr lang="tr-TR" dirty="0" err="1" smtClean="0"/>
              <a:t>Veritabanları</a:t>
            </a:r>
            <a:endParaRPr lang="tr-TR" dirty="0"/>
          </a:p>
        </p:txBody>
      </p:sp>
      <p:pic>
        <p:nvPicPr>
          <p:cNvPr id="8" name="Resi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8175" y="1595790"/>
            <a:ext cx="3956541" cy="3142762"/>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081187" y="5001296"/>
            <a:ext cx="3838250" cy="646331"/>
          </a:xfrm>
          <a:prstGeom prst="rect">
            <a:avLst/>
          </a:prstGeom>
          <a:noFill/>
        </p:spPr>
        <p:txBody>
          <a:bodyPr wrap="square" rtlCol="0">
            <a:spAutoFit/>
          </a:bodyPr>
          <a:lstStyle/>
          <a:p>
            <a:r>
              <a:rPr lang="tr-TR" dirty="0" smtClean="0"/>
              <a:t>8 </a:t>
            </a:r>
            <a:r>
              <a:rPr lang="tr-TR" dirty="0" smtClean="0"/>
              <a:t>Türkçe, </a:t>
            </a:r>
            <a:r>
              <a:rPr lang="tr-TR" dirty="0" smtClean="0"/>
              <a:t>39 </a:t>
            </a:r>
            <a:r>
              <a:rPr lang="tr-TR" dirty="0" smtClean="0"/>
              <a:t>Bütün dilleri kapsayan</a:t>
            </a:r>
          </a:p>
          <a:p>
            <a:pPr algn="ctr"/>
            <a:r>
              <a:rPr lang="tr-TR" dirty="0"/>
              <a:t> </a:t>
            </a:r>
            <a:r>
              <a:rPr lang="tr-TR" dirty="0" smtClean="0"/>
              <a:t>Toplam </a:t>
            </a:r>
            <a:r>
              <a:rPr lang="tr-TR" dirty="0" smtClean="0"/>
              <a:t>47 </a:t>
            </a:r>
            <a:r>
              <a:rPr lang="tr-TR" dirty="0" err="1" smtClean="0"/>
              <a:t>Veritabanı</a:t>
            </a:r>
            <a:r>
              <a:rPr lang="tr-TR" dirty="0" smtClean="0"/>
              <a:t> </a:t>
            </a:r>
            <a:endParaRPr lang="tr-TR" dirty="0"/>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475797083"/>
              </p:ext>
            </p:extLst>
          </p:nvPr>
        </p:nvGraphicFramePr>
        <p:xfrm>
          <a:off x="343617" y="1196300"/>
          <a:ext cx="2282197" cy="4220010"/>
        </p:xfrm>
        <a:graphic>
          <a:graphicData uri="http://schemas.openxmlformats.org/drawingml/2006/table">
            <a:tbl>
              <a:tblPr firstRow="1" firstCol="1" bandRow="1">
                <a:tableStyleId>{5C22544A-7EE6-4342-B048-85BDC9FD1C3A}</a:tableStyleId>
              </a:tblPr>
              <a:tblGrid>
                <a:gridCol w="443761">
                  <a:extLst>
                    <a:ext uri="{9D8B030D-6E8A-4147-A177-3AD203B41FA5}">
                      <a16:colId xmlns:a16="http://schemas.microsoft.com/office/drawing/2014/main" val="1346390192"/>
                    </a:ext>
                  </a:extLst>
                </a:gridCol>
                <a:gridCol w="1838436">
                  <a:extLst>
                    <a:ext uri="{9D8B030D-6E8A-4147-A177-3AD203B41FA5}">
                      <a16:colId xmlns:a16="http://schemas.microsoft.com/office/drawing/2014/main" val="1180894760"/>
                    </a:ext>
                  </a:extLst>
                </a:gridCol>
              </a:tblGrid>
              <a:tr h="234445">
                <a:tc gridSpan="2">
                  <a:txBody>
                    <a:bodyPr/>
                    <a:lstStyle/>
                    <a:p>
                      <a:pPr>
                        <a:lnSpc>
                          <a:spcPct val="107000"/>
                        </a:lnSpc>
                        <a:spcAft>
                          <a:spcPts val="0"/>
                        </a:spcAft>
                      </a:pPr>
                      <a:r>
                        <a:rPr lang="tr-TR" sz="1100" dirty="0">
                          <a:effectLst/>
                        </a:rPr>
                        <a:t>Satın Alınan </a:t>
                      </a:r>
                      <a:r>
                        <a:rPr lang="tr-TR" sz="1100" dirty="0" err="1">
                          <a:effectLst/>
                        </a:rPr>
                        <a:t>Veritabanları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tr-TR"/>
                    </a:p>
                  </a:txBody>
                  <a:tcPr/>
                </a:tc>
                <a:extLst>
                  <a:ext uri="{0D108BD9-81ED-4DB2-BD59-A6C34878D82A}">
                    <a16:rowId xmlns:a16="http://schemas.microsoft.com/office/drawing/2014/main" val="1622019453"/>
                  </a:ext>
                </a:extLst>
              </a:tr>
              <a:tr h="234445">
                <a:tc>
                  <a:txBody>
                    <a:bodyPr/>
                    <a:lstStyle/>
                    <a:p>
                      <a:pPr>
                        <a:lnSpc>
                          <a:spcPct val="107000"/>
                        </a:lnSpc>
                        <a:spcAft>
                          <a:spcPts val="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ACS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01630473"/>
                  </a:ext>
                </a:extLst>
              </a:tr>
              <a:tr h="234445">
                <a:tc>
                  <a:txBody>
                    <a:bodyPr/>
                    <a:lstStyle/>
                    <a:p>
                      <a:pPr>
                        <a:lnSpc>
                          <a:spcPct val="107000"/>
                        </a:lnSpc>
                        <a:spcAft>
                          <a:spcPts val="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Uptodate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7118508"/>
                  </a:ext>
                </a:extLst>
              </a:tr>
              <a:tr h="234445">
                <a:tc>
                  <a:txBody>
                    <a:bodyPr/>
                    <a:lstStyle/>
                    <a:p>
                      <a:pPr>
                        <a:lnSpc>
                          <a:spcPct val="107000"/>
                        </a:lnSpc>
                        <a:spcAft>
                          <a:spcPts val="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Clinical Key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78569912"/>
                  </a:ext>
                </a:extLst>
              </a:tr>
              <a:tr h="234445">
                <a:tc>
                  <a:txBody>
                    <a:bodyPr/>
                    <a:lstStyle/>
                    <a:p>
                      <a:pPr>
                        <a:lnSpc>
                          <a:spcPct val="107000"/>
                        </a:lnSpc>
                        <a:spcAft>
                          <a:spcPts val="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EBook Central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79387286"/>
                  </a:ext>
                </a:extLst>
              </a:tr>
              <a:tr h="234445">
                <a:tc>
                  <a:txBody>
                    <a:bodyPr/>
                    <a:lstStyle/>
                    <a:p>
                      <a:pPr>
                        <a:lnSpc>
                          <a:spcPct val="107000"/>
                        </a:lnSpc>
                        <a:spcAft>
                          <a:spcPts val="0"/>
                        </a:spcAft>
                      </a:pPr>
                      <a:r>
                        <a:rPr lang="tr-TR" sz="11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Summon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9985480"/>
                  </a:ext>
                </a:extLst>
              </a:tr>
              <a:tr h="234445">
                <a:tc>
                  <a:txBody>
                    <a:bodyPr/>
                    <a:lstStyle/>
                    <a:p>
                      <a:pPr>
                        <a:lnSpc>
                          <a:spcPct val="107000"/>
                        </a:lnSpc>
                        <a:spcAft>
                          <a:spcPts val="0"/>
                        </a:spcAft>
                      </a:pPr>
                      <a:r>
                        <a:rPr lang="tr-TR" sz="11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HiperKitap E-Kitap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44206125"/>
                  </a:ext>
                </a:extLst>
              </a:tr>
              <a:tr h="234445">
                <a:tc>
                  <a:txBody>
                    <a:bodyPr/>
                    <a:lstStyle/>
                    <a:p>
                      <a:pPr>
                        <a:lnSpc>
                          <a:spcPct val="107000"/>
                        </a:lnSpc>
                        <a:spcAft>
                          <a:spcPts val="0"/>
                        </a:spcAft>
                      </a:pPr>
                      <a:r>
                        <a:rPr lang="tr-TR" sz="11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Lebibyalkın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15686654"/>
                  </a:ext>
                </a:extLst>
              </a:tr>
              <a:tr h="234445">
                <a:tc>
                  <a:txBody>
                    <a:bodyPr/>
                    <a:lstStyle/>
                    <a:p>
                      <a:pPr>
                        <a:lnSpc>
                          <a:spcPct val="107000"/>
                        </a:lnSpc>
                        <a:spcAft>
                          <a:spcPts val="0"/>
                        </a:spcAft>
                      </a:pPr>
                      <a:r>
                        <a:rPr lang="tr-TR" sz="11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 Ideal Online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2931051"/>
                  </a:ext>
                </a:extLst>
              </a:tr>
              <a:tr h="234445">
                <a:tc>
                  <a:txBody>
                    <a:bodyPr/>
                    <a:lstStyle/>
                    <a:p>
                      <a:pPr>
                        <a:lnSpc>
                          <a:spcPct val="107000"/>
                        </a:lnSpc>
                        <a:spcAft>
                          <a:spcPts val="0"/>
                        </a:spcAft>
                      </a:pPr>
                      <a:r>
                        <a:rPr lang="tr-TR" sz="11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MathSciNet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87814202"/>
                  </a:ext>
                </a:extLst>
              </a:tr>
              <a:tr h="234445">
                <a:tc>
                  <a:txBody>
                    <a:bodyPr/>
                    <a:lstStyle/>
                    <a:p>
                      <a:pPr>
                        <a:lnSpc>
                          <a:spcPct val="107000"/>
                        </a:lnSpc>
                        <a:spcAft>
                          <a:spcPts val="0"/>
                        </a:spcAft>
                      </a:pPr>
                      <a:r>
                        <a:rPr lang="tr-TR" sz="1100">
                          <a:effectLst/>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Proquest central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6589328"/>
                  </a:ext>
                </a:extLst>
              </a:tr>
              <a:tr h="234445">
                <a:tc>
                  <a:txBody>
                    <a:bodyPr/>
                    <a:lstStyle/>
                    <a:p>
                      <a:pPr>
                        <a:lnSpc>
                          <a:spcPct val="107000"/>
                        </a:lnSpc>
                        <a:spcAft>
                          <a:spcPts val="0"/>
                        </a:spcAft>
                      </a:pPr>
                      <a:r>
                        <a:rPr lang="tr-TR" sz="1100">
                          <a:effectLst/>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Rosetta Stone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16601944"/>
                  </a:ext>
                </a:extLst>
              </a:tr>
              <a:tr h="234445">
                <a:tc>
                  <a:txBody>
                    <a:bodyPr/>
                    <a:lstStyle/>
                    <a:p>
                      <a:pPr>
                        <a:lnSpc>
                          <a:spcPct val="107000"/>
                        </a:lnSpc>
                        <a:spcAft>
                          <a:spcPts val="0"/>
                        </a:spcAft>
                      </a:pPr>
                      <a:r>
                        <a:rPr lang="tr-TR" sz="1100">
                          <a:effectLst/>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Sobiad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21632965"/>
                  </a:ext>
                </a:extLst>
              </a:tr>
              <a:tr h="234445">
                <a:tc>
                  <a:txBody>
                    <a:bodyPr/>
                    <a:lstStyle/>
                    <a:p>
                      <a:pPr>
                        <a:lnSpc>
                          <a:spcPct val="107000"/>
                        </a:lnSpc>
                        <a:spcAft>
                          <a:spcPts val="0"/>
                        </a:spcAft>
                      </a:pPr>
                      <a:r>
                        <a:rPr lang="tr-TR" sz="1100">
                          <a:effectLst/>
                        </a:rPr>
                        <a:t>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 TheCochrane Library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49612242"/>
                  </a:ext>
                </a:extLst>
              </a:tr>
              <a:tr h="234445">
                <a:tc>
                  <a:txBody>
                    <a:bodyPr/>
                    <a:lstStyle/>
                    <a:p>
                      <a:pPr>
                        <a:lnSpc>
                          <a:spcPct val="107000"/>
                        </a:lnSpc>
                        <a:spcAft>
                          <a:spcPts val="0"/>
                        </a:spcAft>
                      </a:pPr>
                      <a:r>
                        <a:rPr lang="tr-TR" sz="1100">
                          <a:effectLst/>
                        </a:rPr>
                        <a:t>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  AYEUM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65459535"/>
                  </a:ext>
                </a:extLst>
              </a:tr>
              <a:tr h="234445">
                <a:tc>
                  <a:txBody>
                    <a:bodyPr/>
                    <a:lstStyle/>
                    <a:p>
                      <a:pPr>
                        <a:lnSpc>
                          <a:spcPct val="107000"/>
                        </a:lnSpc>
                        <a:spcAft>
                          <a:spcPts val="0"/>
                        </a:spcAft>
                      </a:pPr>
                      <a:r>
                        <a:rPr lang="tr-TR" sz="1100">
                          <a:effectLst/>
                        </a:rPr>
                        <a:t>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 Akademisyen online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66702770"/>
                  </a:ext>
                </a:extLst>
              </a:tr>
              <a:tr h="234445">
                <a:tc>
                  <a:txBody>
                    <a:bodyPr/>
                    <a:lstStyle/>
                    <a:p>
                      <a:pPr>
                        <a:lnSpc>
                          <a:spcPct val="107000"/>
                        </a:lnSpc>
                        <a:spcAft>
                          <a:spcPts val="0"/>
                        </a:spcAft>
                      </a:pPr>
                      <a:r>
                        <a:rPr lang="tr-TR" sz="1100">
                          <a:effectLst/>
                        </a:rPr>
                        <a:t>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a:effectLst/>
                        </a:rPr>
                        <a:t>Bookcites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06688548"/>
                  </a:ext>
                </a:extLst>
              </a:tr>
              <a:tr h="234445">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58990053"/>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2190713940"/>
              </p:ext>
            </p:extLst>
          </p:nvPr>
        </p:nvGraphicFramePr>
        <p:xfrm>
          <a:off x="7150089" y="905522"/>
          <a:ext cx="2741093" cy="5655072"/>
        </p:xfrm>
        <a:graphic>
          <a:graphicData uri="http://schemas.openxmlformats.org/drawingml/2006/table">
            <a:tbl>
              <a:tblPr firstRow="1" firstCol="1" bandRow="1">
                <a:tableStyleId>{5C22544A-7EE6-4342-B048-85BDC9FD1C3A}</a:tableStyleId>
              </a:tblPr>
              <a:tblGrid>
                <a:gridCol w="465517">
                  <a:extLst>
                    <a:ext uri="{9D8B030D-6E8A-4147-A177-3AD203B41FA5}">
                      <a16:colId xmlns:a16="http://schemas.microsoft.com/office/drawing/2014/main" val="1688751221"/>
                    </a:ext>
                  </a:extLst>
                </a:gridCol>
                <a:gridCol w="2199922">
                  <a:extLst>
                    <a:ext uri="{9D8B030D-6E8A-4147-A177-3AD203B41FA5}">
                      <a16:colId xmlns:a16="http://schemas.microsoft.com/office/drawing/2014/main" val="3495815972"/>
                    </a:ext>
                  </a:extLst>
                </a:gridCol>
                <a:gridCol w="75654">
                  <a:extLst>
                    <a:ext uri="{9D8B030D-6E8A-4147-A177-3AD203B41FA5}">
                      <a16:colId xmlns:a16="http://schemas.microsoft.com/office/drawing/2014/main" val="3983192135"/>
                    </a:ext>
                  </a:extLst>
                </a:gridCol>
              </a:tblGrid>
              <a:tr h="324348">
                <a:tc gridSpan="3">
                  <a:txBody>
                    <a:bodyPr/>
                    <a:lstStyle/>
                    <a:p>
                      <a:pPr>
                        <a:lnSpc>
                          <a:spcPct val="107000"/>
                        </a:lnSpc>
                        <a:spcAft>
                          <a:spcPts val="0"/>
                        </a:spcAft>
                      </a:pPr>
                      <a:r>
                        <a:rPr lang="tr-TR" sz="700" dirty="0">
                          <a:effectLst/>
                        </a:rPr>
                        <a:t> </a:t>
                      </a:r>
                    </a:p>
                    <a:p>
                      <a:pPr>
                        <a:lnSpc>
                          <a:spcPct val="107000"/>
                        </a:lnSpc>
                        <a:spcAft>
                          <a:spcPts val="0"/>
                        </a:spcAft>
                      </a:pPr>
                      <a:r>
                        <a:rPr lang="tr-TR" sz="1050" dirty="0">
                          <a:effectLst/>
                        </a:rPr>
                        <a:t>ULAKBİM Aracılığıyla Erişilen </a:t>
                      </a:r>
                      <a:r>
                        <a:rPr lang="tr-TR" sz="1050" dirty="0" err="1">
                          <a:effectLst/>
                        </a:rPr>
                        <a:t>Veritabanları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7640151"/>
                  </a:ext>
                </a:extLst>
              </a:tr>
              <a:tr h="171204">
                <a:tc>
                  <a:txBody>
                    <a:bodyPr/>
                    <a:lstStyle/>
                    <a:p>
                      <a:pPr>
                        <a:lnSpc>
                          <a:spcPct val="107000"/>
                        </a:lnSpc>
                        <a:spcAft>
                          <a:spcPts val="0"/>
                        </a:spcAft>
                      </a:pPr>
                      <a:r>
                        <a:rPr lang="tr-TR" sz="700">
                          <a:effectLst/>
                        </a:rPr>
                        <a:t>1</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Başbakanlık Mevzuat Bilgi Sistemi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122305"/>
                  </a:ext>
                </a:extLst>
              </a:tr>
              <a:tr h="171204">
                <a:tc>
                  <a:txBody>
                    <a:bodyPr/>
                    <a:lstStyle/>
                    <a:p>
                      <a:pPr>
                        <a:lnSpc>
                          <a:spcPct val="107000"/>
                        </a:lnSpc>
                        <a:spcAft>
                          <a:spcPts val="0"/>
                        </a:spcAft>
                      </a:pPr>
                      <a:r>
                        <a:rPr lang="tr-TR" sz="700">
                          <a:effectLst/>
                        </a:rPr>
                        <a:t>2</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CAB Direct</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7749967"/>
                  </a:ext>
                </a:extLst>
              </a:tr>
              <a:tr h="171204">
                <a:tc>
                  <a:txBody>
                    <a:bodyPr/>
                    <a:lstStyle/>
                    <a:p>
                      <a:pPr>
                        <a:lnSpc>
                          <a:spcPct val="107000"/>
                        </a:lnSpc>
                        <a:spcAft>
                          <a:spcPts val="0"/>
                        </a:spcAft>
                      </a:pPr>
                      <a:r>
                        <a:rPr lang="tr-TR" sz="700">
                          <a:effectLst/>
                        </a:rPr>
                        <a:t>3</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Dynamed</a:t>
                      </a:r>
                      <a:r>
                        <a:rPr lang="tr-TR" sz="700" dirty="0">
                          <a:effectLst/>
                        </a:rPr>
                        <a:t>  </a:t>
                      </a:r>
                      <a:r>
                        <a:rPr lang="tr-TR" sz="700" dirty="0" err="1">
                          <a:effectLst/>
                        </a:rPr>
                        <a:t>Ebsco</a:t>
                      </a: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65352351"/>
                  </a:ext>
                </a:extLst>
              </a:tr>
              <a:tr h="171204">
                <a:tc>
                  <a:txBody>
                    <a:bodyPr/>
                    <a:lstStyle/>
                    <a:p>
                      <a:pPr>
                        <a:lnSpc>
                          <a:spcPct val="107000"/>
                        </a:lnSpc>
                        <a:spcAft>
                          <a:spcPts val="0"/>
                        </a:spcAft>
                      </a:pPr>
                      <a:r>
                        <a:rPr lang="tr-TR" sz="700">
                          <a:effectLst/>
                        </a:rPr>
                        <a:t>4</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EbscoHost</a:t>
                      </a: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93427026"/>
                  </a:ext>
                </a:extLst>
              </a:tr>
              <a:tr h="171204">
                <a:tc>
                  <a:txBody>
                    <a:bodyPr/>
                    <a:lstStyle/>
                    <a:p>
                      <a:pPr>
                        <a:lnSpc>
                          <a:spcPct val="107000"/>
                        </a:lnSpc>
                        <a:spcAft>
                          <a:spcPts val="0"/>
                        </a:spcAft>
                      </a:pPr>
                      <a:r>
                        <a:rPr lang="tr-TR" sz="700">
                          <a:effectLst/>
                        </a:rPr>
                        <a:t>5</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Education</a:t>
                      </a:r>
                      <a:r>
                        <a:rPr lang="tr-TR" sz="700" dirty="0">
                          <a:effectLst/>
                        </a:rPr>
                        <a:t> Index</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4513980"/>
                  </a:ext>
                </a:extLst>
              </a:tr>
              <a:tr h="171204">
                <a:tc>
                  <a:txBody>
                    <a:bodyPr/>
                    <a:lstStyle/>
                    <a:p>
                      <a:pPr>
                        <a:lnSpc>
                          <a:spcPct val="107000"/>
                        </a:lnSpc>
                        <a:spcAft>
                          <a:spcPts val="0"/>
                        </a:spcAft>
                      </a:pPr>
                      <a:r>
                        <a:rPr lang="tr-TR" sz="700">
                          <a:effectLst/>
                        </a:rPr>
                        <a:t>6</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Emerald</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62183133"/>
                  </a:ext>
                </a:extLst>
              </a:tr>
              <a:tr h="171204">
                <a:tc>
                  <a:txBody>
                    <a:bodyPr/>
                    <a:lstStyle/>
                    <a:p>
                      <a:pPr>
                        <a:lnSpc>
                          <a:spcPct val="107000"/>
                        </a:lnSpc>
                        <a:spcAft>
                          <a:spcPts val="0"/>
                        </a:spcAft>
                      </a:pPr>
                      <a:r>
                        <a:rPr lang="tr-TR" sz="700">
                          <a:effectLst/>
                        </a:rPr>
                        <a:t>7</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a:effectLst/>
                        </a:rPr>
                        <a:t>İntihal.net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64717667"/>
                  </a:ext>
                </a:extLst>
              </a:tr>
              <a:tr h="171204">
                <a:tc>
                  <a:txBody>
                    <a:bodyPr/>
                    <a:lstStyle/>
                    <a:p>
                      <a:pPr>
                        <a:lnSpc>
                          <a:spcPct val="107000"/>
                        </a:lnSpc>
                        <a:spcAft>
                          <a:spcPts val="0"/>
                        </a:spcAft>
                      </a:pPr>
                      <a:r>
                        <a:rPr lang="tr-TR" sz="700">
                          <a:effectLst/>
                        </a:rPr>
                        <a:t>8</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IEEE </a:t>
                      </a:r>
                      <a:r>
                        <a:rPr lang="tr-TR" sz="700" dirty="0" err="1">
                          <a:effectLst/>
                        </a:rPr>
                        <a:t>Xplore</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47133895"/>
                  </a:ext>
                </a:extLst>
              </a:tr>
              <a:tr h="171204">
                <a:tc>
                  <a:txBody>
                    <a:bodyPr/>
                    <a:lstStyle/>
                    <a:p>
                      <a:pPr>
                        <a:lnSpc>
                          <a:spcPct val="107000"/>
                        </a:lnSpc>
                        <a:spcAft>
                          <a:spcPts val="0"/>
                        </a:spcAft>
                      </a:pPr>
                      <a:r>
                        <a:rPr lang="tr-TR" sz="700">
                          <a:effectLst/>
                        </a:rPr>
                        <a:t>9</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INIS Nükleer Araştırmalar </a:t>
                      </a:r>
                      <a:r>
                        <a:rPr lang="tr-TR" sz="700" dirty="0" err="1">
                          <a:effectLst/>
                        </a:rPr>
                        <a:t>Veritabanı</a:t>
                      </a: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78729922"/>
                  </a:ext>
                </a:extLst>
              </a:tr>
              <a:tr h="171204">
                <a:tc>
                  <a:txBody>
                    <a:bodyPr/>
                    <a:lstStyle/>
                    <a:p>
                      <a:pPr>
                        <a:lnSpc>
                          <a:spcPct val="107000"/>
                        </a:lnSpc>
                        <a:spcAft>
                          <a:spcPts val="0"/>
                        </a:spcAft>
                      </a:pPr>
                      <a:r>
                        <a:rPr lang="tr-TR" sz="700">
                          <a:effectLst/>
                        </a:rPr>
                        <a:t>10</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a:effectLst/>
                        </a:rPr>
                        <a:t>İthenticate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65622294"/>
                  </a:ext>
                </a:extLst>
              </a:tr>
              <a:tr h="171204">
                <a:tc>
                  <a:txBody>
                    <a:bodyPr/>
                    <a:lstStyle/>
                    <a:p>
                      <a:pPr>
                        <a:lnSpc>
                          <a:spcPct val="107000"/>
                        </a:lnSpc>
                        <a:spcAft>
                          <a:spcPts val="0"/>
                        </a:spcAft>
                      </a:pPr>
                      <a:r>
                        <a:rPr lang="tr-TR" sz="700">
                          <a:effectLst/>
                        </a:rPr>
                        <a:t>11</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JSTOR</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16626801"/>
                  </a:ext>
                </a:extLst>
              </a:tr>
              <a:tr h="171204">
                <a:tc>
                  <a:txBody>
                    <a:bodyPr/>
                    <a:lstStyle/>
                    <a:p>
                      <a:pPr>
                        <a:lnSpc>
                          <a:spcPct val="107000"/>
                        </a:lnSpc>
                        <a:spcAft>
                          <a:spcPts val="0"/>
                        </a:spcAft>
                      </a:pPr>
                      <a:r>
                        <a:rPr lang="tr-TR" sz="700">
                          <a:effectLst/>
                        </a:rPr>
                        <a:t>12</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Mendeley</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4863285"/>
                  </a:ext>
                </a:extLst>
              </a:tr>
              <a:tr h="171204">
                <a:tc>
                  <a:txBody>
                    <a:bodyPr/>
                    <a:lstStyle/>
                    <a:p>
                      <a:pPr>
                        <a:lnSpc>
                          <a:spcPct val="107000"/>
                        </a:lnSpc>
                        <a:spcAft>
                          <a:spcPts val="0"/>
                        </a:spcAft>
                      </a:pPr>
                      <a:r>
                        <a:rPr lang="tr-TR" sz="700">
                          <a:effectLst/>
                        </a:rPr>
                        <a:t>13</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a:effectLst/>
                        </a:rPr>
                        <a:t>Military Big Data</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64147655"/>
                  </a:ext>
                </a:extLst>
              </a:tr>
              <a:tr h="171204">
                <a:tc>
                  <a:txBody>
                    <a:bodyPr/>
                    <a:lstStyle/>
                    <a:p>
                      <a:pPr>
                        <a:lnSpc>
                          <a:spcPct val="107000"/>
                        </a:lnSpc>
                        <a:spcAft>
                          <a:spcPts val="0"/>
                        </a:spcAft>
                      </a:pPr>
                      <a:r>
                        <a:rPr lang="tr-TR" sz="700">
                          <a:effectLst/>
                        </a:rPr>
                        <a:t>14</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Proquest</a:t>
                      </a:r>
                      <a:r>
                        <a:rPr lang="tr-TR" sz="700" dirty="0">
                          <a:effectLst/>
                        </a:rPr>
                        <a:t> </a:t>
                      </a:r>
                      <a:r>
                        <a:rPr lang="tr-TR" sz="700" dirty="0" err="1">
                          <a:effectLst/>
                        </a:rPr>
                        <a:t>Dissertation</a:t>
                      </a:r>
                      <a:r>
                        <a:rPr lang="tr-TR" sz="700" dirty="0">
                          <a:effectLst/>
                        </a:rPr>
                        <a:t> </a:t>
                      </a:r>
                      <a:r>
                        <a:rPr lang="tr-TR" sz="700" dirty="0" err="1">
                          <a:effectLst/>
                        </a:rPr>
                        <a:t>Thesis</a:t>
                      </a:r>
                      <a:r>
                        <a:rPr lang="tr-TR" sz="700" dirty="0">
                          <a:effectLst/>
                        </a:rPr>
                        <a:t> Global</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08414536"/>
                  </a:ext>
                </a:extLst>
              </a:tr>
              <a:tr h="171204">
                <a:tc>
                  <a:txBody>
                    <a:bodyPr/>
                    <a:lstStyle/>
                    <a:p>
                      <a:pPr>
                        <a:lnSpc>
                          <a:spcPct val="107000"/>
                        </a:lnSpc>
                        <a:spcAft>
                          <a:spcPts val="0"/>
                        </a:spcAft>
                      </a:pPr>
                      <a:r>
                        <a:rPr lang="tr-TR" sz="700">
                          <a:effectLst/>
                        </a:rPr>
                        <a:t>15</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a:effectLst/>
                        </a:rPr>
                        <a:t>OVID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26957747"/>
                  </a:ext>
                </a:extLst>
              </a:tr>
              <a:tr h="171204">
                <a:tc>
                  <a:txBody>
                    <a:bodyPr/>
                    <a:lstStyle/>
                    <a:p>
                      <a:pPr>
                        <a:lnSpc>
                          <a:spcPct val="107000"/>
                        </a:lnSpc>
                        <a:spcAft>
                          <a:spcPts val="0"/>
                        </a:spcAft>
                      </a:pPr>
                      <a:r>
                        <a:rPr lang="tr-TR" sz="700">
                          <a:effectLst/>
                        </a:rPr>
                        <a:t>16</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Scopus</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6678657"/>
                  </a:ext>
                </a:extLst>
              </a:tr>
              <a:tr h="171204">
                <a:tc>
                  <a:txBody>
                    <a:bodyPr/>
                    <a:lstStyle/>
                    <a:p>
                      <a:pPr>
                        <a:lnSpc>
                          <a:spcPct val="107000"/>
                        </a:lnSpc>
                        <a:spcAft>
                          <a:spcPts val="0"/>
                        </a:spcAft>
                      </a:pPr>
                      <a:r>
                        <a:rPr lang="tr-TR" sz="700">
                          <a:effectLst/>
                        </a:rPr>
                        <a:t>17</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SpringerLink</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063315"/>
                  </a:ext>
                </a:extLst>
              </a:tr>
              <a:tr h="171204">
                <a:tc>
                  <a:txBody>
                    <a:bodyPr/>
                    <a:lstStyle/>
                    <a:p>
                      <a:pPr>
                        <a:lnSpc>
                          <a:spcPct val="107000"/>
                        </a:lnSpc>
                        <a:spcAft>
                          <a:spcPts val="0"/>
                        </a:spcAft>
                      </a:pPr>
                      <a:r>
                        <a:rPr lang="tr-TR" sz="700">
                          <a:effectLst/>
                        </a:rPr>
                        <a:t>18</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Springer</a:t>
                      </a:r>
                      <a:r>
                        <a:rPr lang="tr-TR" sz="700" dirty="0">
                          <a:effectLst/>
                        </a:rPr>
                        <a:t> </a:t>
                      </a:r>
                      <a:r>
                        <a:rPr lang="tr-TR" sz="700" dirty="0" err="1">
                          <a:effectLst/>
                        </a:rPr>
                        <a:t>NatureAll</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336589"/>
                  </a:ext>
                </a:extLst>
              </a:tr>
              <a:tr h="171204">
                <a:tc>
                  <a:txBody>
                    <a:bodyPr/>
                    <a:lstStyle/>
                    <a:p>
                      <a:pPr>
                        <a:lnSpc>
                          <a:spcPct val="107000"/>
                        </a:lnSpc>
                        <a:spcAft>
                          <a:spcPts val="0"/>
                        </a:spcAft>
                      </a:pPr>
                      <a:r>
                        <a:rPr lang="tr-TR" sz="700">
                          <a:effectLst/>
                        </a:rPr>
                        <a:t>19</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Turnitin</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3835668"/>
                  </a:ext>
                </a:extLst>
              </a:tr>
              <a:tr h="171204">
                <a:tc>
                  <a:txBody>
                    <a:bodyPr/>
                    <a:lstStyle/>
                    <a:p>
                      <a:pPr>
                        <a:lnSpc>
                          <a:spcPct val="107000"/>
                        </a:lnSpc>
                        <a:spcAft>
                          <a:spcPts val="0"/>
                        </a:spcAft>
                      </a:pPr>
                      <a:r>
                        <a:rPr lang="tr-TR" sz="700">
                          <a:effectLst/>
                        </a:rPr>
                        <a:t>20</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Taylor &amp; Francis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7042295"/>
                  </a:ext>
                </a:extLst>
              </a:tr>
              <a:tr h="171204">
                <a:tc>
                  <a:txBody>
                    <a:bodyPr/>
                    <a:lstStyle/>
                    <a:p>
                      <a:pPr>
                        <a:lnSpc>
                          <a:spcPct val="107000"/>
                        </a:lnSpc>
                        <a:spcAft>
                          <a:spcPts val="0"/>
                        </a:spcAft>
                      </a:pPr>
                      <a:r>
                        <a:rPr lang="tr-TR" sz="700">
                          <a:effectLst/>
                        </a:rPr>
                        <a:t>21</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ScienceDirect</a:t>
                      </a: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5250640"/>
                  </a:ext>
                </a:extLst>
              </a:tr>
              <a:tr h="171204">
                <a:tc>
                  <a:txBody>
                    <a:bodyPr/>
                    <a:lstStyle/>
                    <a:p>
                      <a:pPr>
                        <a:lnSpc>
                          <a:spcPct val="107000"/>
                        </a:lnSpc>
                        <a:spcAft>
                          <a:spcPts val="0"/>
                        </a:spcAft>
                      </a:pPr>
                      <a:r>
                        <a:rPr lang="tr-TR" sz="700">
                          <a:effectLst/>
                        </a:rPr>
                        <a:t>22</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Web Of </a:t>
                      </a:r>
                      <a:r>
                        <a:rPr lang="tr-TR" sz="700" dirty="0" err="1">
                          <a:effectLst/>
                        </a:rPr>
                        <a:t>Science</a:t>
                      </a:r>
                      <a:r>
                        <a:rPr lang="tr-TR" sz="700" dirty="0">
                          <a:effectLst/>
                        </a:rPr>
                        <a:t> WOS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1798958"/>
                  </a:ext>
                </a:extLst>
              </a:tr>
              <a:tr h="171204">
                <a:tc>
                  <a:txBody>
                    <a:bodyPr/>
                    <a:lstStyle/>
                    <a:p>
                      <a:pPr>
                        <a:lnSpc>
                          <a:spcPct val="107000"/>
                        </a:lnSpc>
                        <a:spcAft>
                          <a:spcPts val="0"/>
                        </a:spcAft>
                      </a:pPr>
                      <a:r>
                        <a:rPr lang="tr-TR" sz="700">
                          <a:effectLst/>
                        </a:rPr>
                        <a:t>23</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Wiley</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11051805"/>
                  </a:ext>
                </a:extLst>
              </a:tr>
              <a:tr h="171204">
                <a:tc>
                  <a:txBody>
                    <a:bodyPr/>
                    <a:lstStyle/>
                    <a:p>
                      <a:pPr>
                        <a:lnSpc>
                          <a:spcPct val="107000"/>
                        </a:lnSpc>
                        <a:spcAft>
                          <a:spcPts val="0"/>
                        </a:spcAft>
                      </a:pPr>
                      <a:r>
                        <a:rPr lang="tr-TR" sz="700">
                          <a:effectLst/>
                        </a:rPr>
                        <a:t>24</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 </a:t>
                      </a:r>
                      <a:r>
                        <a:rPr lang="tr-TR" sz="700" dirty="0" err="1">
                          <a:effectLst/>
                        </a:rPr>
                        <a:t>Turcademy</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6278050"/>
                  </a:ext>
                </a:extLst>
              </a:tr>
              <a:tr h="171204">
                <a:tc>
                  <a:txBody>
                    <a:bodyPr/>
                    <a:lstStyle/>
                    <a:p>
                      <a:pPr>
                        <a:lnSpc>
                          <a:spcPct val="107000"/>
                        </a:lnSpc>
                        <a:spcAft>
                          <a:spcPts val="0"/>
                        </a:spcAft>
                      </a:pPr>
                      <a:r>
                        <a:rPr lang="tr-TR" sz="700">
                          <a:effectLst/>
                        </a:rPr>
                        <a:t>25</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 </a:t>
                      </a:r>
                      <a:r>
                        <a:rPr lang="tr-TR" sz="700" dirty="0" err="1">
                          <a:effectLst/>
                        </a:rPr>
                        <a:t>Muteferriqa</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5732274"/>
                  </a:ext>
                </a:extLst>
              </a:tr>
              <a:tr h="175884">
                <a:tc>
                  <a:txBody>
                    <a:bodyPr/>
                    <a:lstStyle/>
                    <a:p>
                      <a:pPr>
                        <a:lnSpc>
                          <a:spcPct val="107000"/>
                        </a:lnSpc>
                        <a:spcAft>
                          <a:spcPts val="0"/>
                        </a:spcAft>
                      </a:pPr>
                      <a:r>
                        <a:rPr lang="tr-TR" sz="700">
                          <a:effectLst/>
                        </a:rPr>
                        <a:t>26</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Cambridge </a:t>
                      </a:r>
                      <a:r>
                        <a:rPr lang="tr-TR" sz="700" dirty="0" err="1">
                          <a:effectLst/>
                        </a:rPr>
                        <a:t>University</a:t>
                      </a:r>
                      <a:r>
                        <a:rPr lang="tr-TR" sz="700" dirty="0">
                          <a:effectLst/>
                        </a:rPr>
                        <a:t> </a:t>
                      </a:r>
                      <a:r>
                        <a:rPr lang="tr-TR" sz="700" dirty="0" err="1">
                          <a:effectLst/>
                        </a:rPr>
                        <a:t>Press</a:t>
                      </a: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25970143"/>
                  </a:ext>
                </a:extLst>
              </a:tr>
              <a:tr h="175884">
                <a:tc>
                  <a:txBody>
                    <a:bodyPr/>
                    <a:lstStyle/>
                    <a:p>
                      <a:pPr>
                        <a:lnSpc>
                          <a:spcPct val="107000"/>
                        </a:lnSpc>
                        <a:spcAft>
                          <a:spcPts val="0"/>
                        </a:spcAft>
                      </a:pPr>
                      <a:r>
                        <a:rPr lang="tr-TR" sz="700">
                          <a:effectLst/>
                        </a:rPr>
                        <a:t>27</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Institute</a:t>
                      </a:r>
                      <a:r>
                        <a:rPr lang="tr-TR" sz="700" dirty="0">
                          <a:effectLst/>
                        </a:rPr>
                        <a:t> of </a:t>
                      </a:r>
                      <a:r>
                        <a:rPr lang="tr-TR" sz="700" dirty="0" err="1">
                          <a:effectLst/>
                        </a:rPr>
                        <a:t>Physics</a:t>
                      </a:r>
                      <a:r>
                        <a:rPr lang="tr-TR" sz="700" dirty="0">
                          <a:effectLst/>
                        </a:rPr>
                        <a:t> - </a:t>
                      </a:r>
                      <a:r>
                        <a:rPr lang="tr-TR" sz="700" dirty="0" err="1">
                          <a:effectLst/>
                        </a:rPr>
                        <a:t>IoP</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74648596"/>
                  </a:ext>
                </a:extLst>
              </a:tr>
              <a:tr h="175884">
                <a:tc>
                  <a:txBody>
                    <a:bodyPr/>
                    <a:lstStyle/>
                    <a:p>
                      <a:pPr>
                        <a:lnSpc>
                          <a:spcPct val="107000"/>
                        </a:lnSpc>
                        <a:spcAft>
                          <a:spcPts val="0"/>
                        </a:spcAft>
                      </a:pPr>
                      <a:r>
                        <a:rPr lang="tr-TR" sz="700">
                          <a:effectLst/>
                        </a:rPr>
                        <a:t>28</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err="1">
                          <a:effectLst/>
                        </a:rPr>
                        <a:t>LexiQamus</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71161877"/>
                  </a:ext>
                </a:extLst>
              </a:tr>
              <a:tr h="175884">
                <a:tc>
                  <a:txBody>
                    <a:bodyPr/>
                    <a:lstStyle/>
                    <a:p>
                      <a:pPr>
                        <a:lnSpc>
                          <a:spcPct val="107000"/>
                        </a:lnSpc>
                        <a:spcAft>
                          <a:spcPts val="0"/>
                        </a:spcAft>
                      </a:pPr>
                      <a:r>
                        <a:rPr lang="tr-TR" sz="700">
                          <a:effectLst/>
                        </a:rPr>
                        <a:t>29</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New </a:t>
                      </a:r>
                      <a:r>
                        <a:rPr lang="tr-TR" sz="700" dirty="0" err="1">
                          <a:effectLst/>
                        </a:rPr>
                        <a:t>England</a:t>
                      </a:r>
                      <a:r>
                        <a:rPr lang="tr-TR" sz="700" dirty="0">
                          <a:effectLst/>
                        </a:rPr>
                        <a:t> </a:t>
                      </a:r>
                      <a:r>
                        <a:rPr lang="tr-TR" sz="700" dirty="0" err="1">
                          <a:effectLst/>
                        </a:rPr>
                        <a:t>Journal</a:t>
                      </a:r>
                      <a:r>
                        <a:rPr lang="tr-TR" sz="700" dirty="0">
                          <a:effectLst/>
                        </a:rPr>
                        <a:t> of </a:t>
                      </a:r>
                      <a:r>
                        <a:rPr lang="tr-TR" sz="700" dirty="0" err="1">
                          <a:effectLst/>
                        </a:rPr>
                        <a:t>Medicine</a:t>
                      </a: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4216576"/>
                  </a:ext>
                </a:extLst>
              </a:tr>
              <a:tr h="175884">
                <a:tc>
                  <a:txBody>
                    <a:bodyPr/>
                    <a:lstStyle/>
                    <a:p>
                      <a:pPr>
                        <a:lnSpc>
                          <a:spcPct val="107000"/>
                        </a:lnSpc>
                        <a:spcAft>
                          <a:spcPts val="0"/>
                        </a:spcAft>
                      </a:pPr>
                      <a:r>
                        <a:rPr lang="tr-TR" sz="700">
                          <a:effectLst/>
                        </a:rPr>
                        <a:t>30</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0"/>
                        </a:spcAft>
                      </a:pPr>
                      <a:r>
                        <a:rPr lang="tr-TR" sz="700" dirty="0">
                          <a:effectLst/>
                        </a:rPr>
                        <a:t>Oxford </a:t>
                      </a:r>
                      <a:r>
                        <a:rPr lang="tr-TR" sz="700" dirty="0" err="1">
                          <a:effectLst/>
                        </a:rPr>
                        <a:t>University</a:t>
                      </a:r>
                      <a:r>
                        <a:rPr lang="tr-TR" sz="700" dirty="0">
                          <a:effectLst/>
                        </a:rPr>
                        <a:t> </a:t>
                      </a:r>
                      <a:r>
                        <a:rPr lang="tr-TR" sz="700" dirty="0" err="1">
                          <a:effectLst/>
                        </a:rPr>
                        <a:t>Press</a:t>
                      </a: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4633928"/>
                  </a:ext>
                </a:extLst>
              </a:tr>
              <a:tr h="171204">
                <a:tc>
                  <a:txBody>
                    <a:bodyPr/>
                    <a:lstStyle/>
                    <a:p>
                      <a:pPr>
                        <a:lnSpc>
                          <a:spcPct val="107000"/>
                        </a:lnSpc>
                        <a:spcAft>
                          <a:spcPts val="0"/>
                        </a:spcAft>
                      </a:pPr>
                      <a:r>
                        <a:rPr lang="tr-TR" sz="700">
                          <a:effectLst/>
                        </a:rPr>
                        <a:t>31</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dirty="0" err="1">
                          <a:effectLst/>
                        </a:rPr>
                        <a:t>Royal</a:t>
                      </a:r>
                      <a:r>
                        <a:rPr lang="tr-TR" sz="700" dirty="0">
                          <a:effectLst/>
                        </a:rPr>
                        <a:t> </a:t>
                      </a:r>
                      <a:r>
                        <a:rPr lang="tr-TR" sz="700" dirty="0" err="1">
                          <a:effectLst/>
                        </a:rPr>
                        <a:t>Society</a:t>
                      </a:r>
                      <a:r>
                        <a:rPr lang="tr-TR" sz="700" dirty="0">
                          <a:effectLst/>
                        </a:rPr>
                        <a:t> of </a:t>
                      </a:r>
                      <a:r>
                        <a:rPr lang="tr-TR" sz="700" dirty="0" err="1">
                          <a:effectLst/>
                        </a:rPr>
                        <a:t>Chemistry</a:t>
                      </a:r>
                      <a:r>
                        <a:rPr lang="tr-TR" sz="700" dirty="0">
                          <a:effectLst/>
                        </a:rPr>
                        <a:t> - RSC</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428" marR="27428" marT="0" marB="0" anchor="b"/>
                </a:tc>
                <a:tc>
                  <a:txBody>
                    <a:bodyPr/>
                    <a:lstStyle/>
                    <a:p>
                      <a:pPr>
                        <a:lnSpc>
                          <a:spcPct val="107000"/>
                        </a:lnSpc>
                        <a:spcAft>
                          <a:spcPts val="800"/>
                        </a:spcAft>
                      </a:pP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9429326"/>
                  </a:ext>
                </a:extLst>
              </a:tr>
            </a:tbl>
          </a:graphicData>
        </a:graphic>
      </p:graphicFrame>
    </p:spTree>
    <p:extLst>
      <p:ext uri="{BB962C8B-B14F-4D97-AF65-F5344CB8AC3E}">
        <p14:creationId xmlns:p14="http://schemas.microsoft.com/office/powerpoint/2010/main" val="811988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79585"/>
          </a:xfrm>
        </p:spPr>
        <p:txBody>
          <a:bodyPr/>
          <a:lstStyle/>
          <a:p>
            <a:r>
              <a:rPr lang="tr-TR" dirty="0" smtClean="0"/>
              <a:t>Elektronik Kaynaklar Arama Motoru</a:t>
            </a:r>
            <a:endParaRPr lang="tr-TR" dirty="0"/>
          </a:p>
        </p:txBody>
      </p:sp>
      <p:sp>
        <p:nvSpPr>
          <p:cNvPr id="5" name="İçerik Yer Tutucusu 4"/>
          <p:cNvSpPr>
            <a:spLocks noGrp="1"/>
          </p:cNvSpPr>
          <p:nvPr>
            <p:ph idx="1"/>
          </p:nvPr>
        </p:nvSpPr>
        <p:spPr>
          <a:xfrm>
            <a:off x="677334" y="1494693"/>
            <a:ext cx="8596668" cy="4546670"/>
          </a:xfrm>
        </p:spPr>
        <p:txBody>
          <a:bodyPr/>
          <a:lstStyle/>
          <a:p>
            <a:r>
              <a:rPr lang="tr-TR" dirty="0" smtClean="0"/>
              <a:t>Abone olduğumuz </a:t>
            </a:r>
            <a:r>
              <a:rPr lang="tr-TR" dirty="0" err="1" smtClean="0"/>
              <a:t>Veritabanlarındaki</a:t>
            </a:r>
            <a:r>
              <a:rPr lang="tr-TR" dirty="0" smtClean="0"/>
              <a:t> akademik yayınlara tek bir arama motorundan erişim sağlanabilmektedir.</a:t>
            </a:r>
            <a:endParaRPr lang="tr-TR" dirty="0"/>
          </a:p>
        </p:txBody>
      </p:sp>
      <p:pic>
        <p:nvPicPr>
          <p:cNvPr id="7" name="Resim 6"/>
          <p:cNvPicPr>
            <a:picLocks noChangeAspect="1"/>
          </p:cNvPicPr>
          <p:nvPr/>
        </p:nvPicPr>
        <p:blipFill rotWithShape="1">
          <a:blip r:embed="rId2"/>
          <a:srcRect l="1" t="12657" r="14637" b="10509"/>
          <a:stretch/>
        </p:blipFill>
        <p:spPr>
          <a:xfrm>
            <a:off x="1266419" y="2305650"/>
            <a:ext cx="7807243" cy="3602782"/>
          </a:xfrm>
          <a:prstGeom prst="rect">
            <a:avLst/>
          </a:prstGeom>
        </p:spPr>
      </p:pic>
    </p:spTree>
    <p:extLst>
      <p:ext uri="{BB962C8B-B14F-4D97-AF65-F5344CB8AC3E}">
        <p14:creationId xmlns:p14="http://schemas.microsoft.com/office/powerpoint/2010/main" val="326068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7865" y="221298"/>
            <a:ext cx="8596668" cy="1008185"/>
          </a:xfrm>
        </p:spPr>
        <p:txBody>
          <a:bodyPr/>
          <a:lstStyle/>
          <a:p>
            <a:r>
              <a:rPr lang="tr-TR" dirty="0" smtClean="0"/>
              <a:t>Basılı Kaynaklar </a:t>
            </a:r>
            <a:r>
              <a:rPr lang="tr-TR" dirty="0"/>
              <a:t>A</a:t>
            </a:r>
            <a:r>
              <a:rPr lang="tr-TR" dirty="0" smtClean="0"/>
              <a:t>rama Motoru</a:t>
            </a:r>
            <a:endParaRPr lang="tr-TR" dirty="0"/>
          </a:p>
        </p:txBody>
      </p:sp>
      <p:sp>
        <p:nvSpPr>
          <p:cNvPr id="5" name="İçerik Yer Tutucusu 4"/>
          <p:cNvSpPr>
            <a:spLocks noGrp="1"/>
          </p:cNvSpPr>
          <p:nvPr>
            <p:ph idx="1"/>
          </p:nvPr>
        </p:nvSpPr>
        <p:spPr>
          <a:xfrm>
            <a:off x="307975" y="930671"/>
            <a:ext cx="8596668" cy="3880773"/>
          </a:xfrm>
        </p:spPr>
        <p:txBody>
          <a:bodyPr/>
          <a:lstStyle/>
          <a:p>
            <a:r>
              <a:rPr lang="tr-TR" dirty="0" smtClean="0"/>
              <a:t>Kütüphanemizde kayıtlı olan bütün basılı kaynaklara tek bir arama motoru üzerinden erişebilmektedir.</a:t>
            </a:r>
          </a:p>
          <a:p>
            <a:r>
              <a:rPr lang="tr-TR" dirty="0" smtClean="0"/>
              <a:t>Bu sisteme bağlı olarak Cep Kütüphanem uygulaması da bulunmaktadır.</a:t>
            </a:r>
          </a:p>
          <a:p>
            <a:endParaRPr lang="tr-TR" dirty="0"/>
          </a:p>
        </p:txBody>
      </p:sp>
      <p:pic>
        <p:nvPicPr>
          <p:cNvPr id="6" name="Resim 5"/>
          <p:cNvPicPr>
            <a:picLocks noChangeAspect="1"/>
          </p:cNvPicPr>
          <p:nvPr/>
        </p:nvPicPr>
        <p:blipFill rotWithShape="1">
          <a:blip r:embed="rId2"/>
          <a:srcRect l="2027" t="5566" r="10800" b="16848"/>
          <a:stretch/>
        </p:blipFill>
        <p:spPr>
          <a:xfrm>
            <a:off x="640081" y="2338251"/>
            <a:ext cx="4556173" cy="3775945"/>
          </a:xfrm>
          <a:prstGeom prst="rect">
            <a:avLst/>
          </a:prstGeom>
        </p:spPr>
      </p:pic>
      <p:sp>
        <p:nvSpPr>
          <p:cNvPr id="3" name="AutoShape 2" descr="blob:https://web.whatsapp.com/2f78864c-43f5-4fc8-875f-48ebeb94097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rotWithShape="1">
          <a:blip r:embed="rId3"/>
          <a:srcRect t="7305" r="-703"/>
          <a:stretch/>
        </p:blipFill>
        <p:spPr>
          <a:xfrm>
            <a:off x="5816465" y="2338251"/>
            <a:ext cx="3758358" cy="3775945"/>
          </a:xfrm>
          <a:prstGeom prst="rect">
            <a:avLst/>
          </a:prstGeom>
        </p:spPr>
      </p:pic>
    </p:spTree>
    <p:extLst>
      <p:ext uri="{BB962C8B-B14F-4D97-AF65-F5344CB8AC3E}">
        <p14:creationId xmlns:p14="http://schemas.microsoft.com/office/powerpoint/2010/main" val="189637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2168" y="310662"/>
            <a:ext cx="8596668" cy="1320800"/>
          </a:xfrm>
        </p:spPr>
        <p:txBody>
          <a:bodyPr/>
          <a:lstStyle/>
          <a:p>
            <a:r>
              <a:rPr lang="tr-TR" dirty="0"/>
              <a:t>Açık Akademik Arşiv Sistemi</a:t>
            </a:r>
          </a:p>
        </p:txBody>
      </p:sp>
      <p:sp>
        <p:nvSpPr>
          <p:cNvPr id="3" name="İçerik Yer Tutucusu 2"/>
          <p:cNvSpPr>
            <a:spLocks noGrp="1"/>
          </p:cNvSpPr>
          <p:nvPr>
            <p:ph idx="1"/>
          </p:nvPr>
        </p:nvSpPr>
        <p:spPr>
          <a:xfrm>
            <a:off x="479341" y="1140681"/>
            <a:ext cx="8862321" cy="1194556"/>
          </a:xfrm>
        </p:spPr>
        <p:txBody>
          <a:bodyPr>
            <a:normAutofit/>
          </a:bodyPr>
          <a:lstStyle/>
          <a:p>
            <a:pPr marL="0" indent="0">
              <a:buNone/>
            </a:pPr>
            <a:r>
              <a:rPr lang="tr-TR" dirty="0"/>
              <a:t>Kurumsal Akademik Arşiv hizmetlerimiz Açık Erişim Sistemi (AXSIS) otomasyonu üzerinden yürütülmektedir</a:t>
            </a:r>
            <a:r>
              <a:rPr lang="tr-TR" dirty="0" smtClean="0"/>
              <a:t>.</a:t>
            </a:r>
          </a:p>
          <a:p>
            <a:pPr marL="0" indent="0" algn="ctr">
              <a:buNone/>
            </a:pPr>
            <a:r>
              <a:rPr lang="tr-TR" u="sng" dirty="0"/>
              <a:t>https://acikerisim.mersin.edu.tr/</a:t>
            </a:r>
          </a:p>
        </p:txBody>
      </p:sp>
      <p:pic>
        <p:nvPicPr>
          <p:cNvPr id="5" name="Resim 4"/>
          <p:cNvPicPr>
            <a:picLocks noChangeAspect="1"/>
          </p:cNvPicPr>
          <p:nvPr/>
        </p:nvPicPr>
        <p:blipFill>
          <a:blip r:embed="rId2"/>
          <a:stretch>
            <a:fillRect/>
          </a:stretch>
        </p:blipFill>
        <p:spPr>
          <a:xfrm>
            <a:off x="947203" y="2335237"/>
            <a:ext cx="7722014" cy="3933678"/>
          </a:xfrm>
          <a:prstGeom prst="rect">
            <a:avLst/>
          </a:prstGeom>
        </p:spPr>
      </p:pic>
    </p:spTree>
    <p:extLst>
      <p:ext uri="{BB962C8B-B14F-4D97-AF65-F5344CB8AC3E}">
        <p14:creationId xmlns:p14="http://schemas.microsoft.com/office/powerpoint/2010/main" val="3971605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5894" y="329494"/>
            <a:ext cx="8596668" cy="1060938"/>
          </a:xfrm>
        </p:spPr>
        <p:txBody>
          <a:bodyPr/>
          <a:lstStyle/>
          <a:p>
            <a:pPr algn="ctr"/>
            <a:r>
              <a:rPr lang="tr-TR" altLang="tr-TR" dirty="0" smtClean="0">
                <a:latin typeface="Arial" panose="020B0604020202020204" pitchFamily="34" charset="0"/>
              </a:rPr>
              <a:t>Kütüphane Çalışma Saatleri</a:t>
            </a:r>
            <a:endParaRPr lang="tr-TR" altLang="tr-TR" dirty="0">
              <a:latin typeface="Arial" panose="020B0604020202020204" pitchFamily="34" charset="0"/>
            </a:endParaRPr>
          </a:p>
        </p:txBody>
      </p:sp>
      <p:pic>
        <p:nvPicPr>
          <p:cNvPr id="5" name="Resim 4"/>
          <p:cNvPicPr>
            <a:picLocks noChangeAspect="1"/>
          </p:cNvPicPr>
          <p:nvPr/>
        </p:nvPicPr>
        <p:blipFill rotWithShape="1">
          <a:blip r:embed="rId2"/>
          <a:srcRect t="16085" r="1445"/>
          <a:stretch/>
        </p:blipFill>
        <p:spPr>
          <a:xfrm>
            <a:off x="1969930" y="1201783"/>
            <a:ext cx="7212632" cy="5447211"/>
          </a:xfrm>
          <a:prstGeom prst="rect">
            <a:avLst/>
          </a:prstGeom>
        </p:spPr>
      </p:pic>
    </p:spTree>
    <p:extLst>
      <p:ext uri="{BB962C8B-B14F-4D97-AF65-F5344CB8AC3E}">
        <p14:creationId xmlns:p14="http://schemas.microsoft.com/office/powerpoint/2010/main" val="302498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86891"/>
            <a:ext cx="10515600" cy="3290072"/>
          </a:xfrm>
        </p:spPr>
        <p:txBody>
          <a:bodyPr>
            <a:normAutofit/>
          </a:bodyPr>
          <a:lstStyle/>
          <a:p>
            <a:endParaRPr lang="tr-TR" b="1" dirty="0" smtClean="0"/>
          </a:p>
          <a:p>
            <a:pPr algn="just"/>
            <a:r>
              <a:rPr lang="tr-TR" b="1" dirty="0" smtClean="0"/>
              <a:t>MİSYON</a:t>
            </a:r>
            <a:endParaRPr lang="tr-TR" dirty="0" smtClean="0"/>
          </a:p>
          <a:p>
            <a:pPr marL="0" indent="0" algn="just">
              <a:buNone/>
            </a:pPr>
            <a:r>
              <a:rPr lang="tr-TR" dirty="0" smtClean="0"/>
              <a:t>	Mersin </a:t>
            </a:r>
            <a:r>
              <a:rPr lang="tr-TR" dirty="0"/>
              <a:t>Üniversitesi misyonuna uygun olarak, Üniversitemizin eğitim-öğretim ve araştırma faaliyetleri için gerekli olan materyalleri sağlamak, düzenlemek, en verimli ve hızlı şekilde hizmete sunmaktır</a:t>
            </a:r>
            <a:r>
              <a:rPr lang="tr-TR" dirty="0" smtClean="0"/>
              <a:t>.</a:t>
            </a:r>
          </a:p>
          <a:p>
            <a:pPr algn="just"/>
            <a:endParaRPr lang="tr-TR" dirty="0"/>
          </a:p>
          <a:p>
            <a:pPr algn="just"/>
            <a:r>
              <a:rPr lang="tr-TR" b="1" dirty="0"/>
              <a:t>VİZYON</a:t>
            </a:r>
            <a:endParaRPr lang="tr-TR" dirty="0"/>
          </a:p>
          <a:p>
            <a:pPr marL="0" indent="0" algn="just">
              <a:buNone/>
            </a:pPr>
            <a:r>
              <a:rPr lang="tr-TR" dirty="0" smtClean="0"/>
              <a:t>	Kütüphane hizmetlerini, </a:t>
            </a:r>
            <a:r>
              <a:rPr lang="tr-TR" dirty="0"/>
              <a:t>uluslararası standartlarda ve en son teknolojileri </a:t>
            </a:r>
            <a:r>
              <a:rPr lang="tr-TR" dirty="0" smtClean="0"/>
              <a:t>kullanarak</a:t>
            </a:r>
            <a:r>
              <a:rPr lang="tr-TR" dirty="0"/>
              <a:t> veren bir üniversite kütüphanesi olmaktır.</a:t>
            </a:r>
          </a:p>
          <a:p>
            <a:endParaRPr lang="tr-TR" dirty="0"/>
          </a:p>
        </p:txBody>
      </p:sp>
      <p:pic>
        <p:nvPicPr>
          <p:cNvPr id="4" name="İçerik Yer Tutucusu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88323" y="439876"/>
            <a:ext cx="5324158" cy="2747462"/>
          </a:xfrm>
          <a:prstGeom prst="rect">
            <a:avLst/>
          </a:prstGeom>
        </p:spPr>
      </p:pic>
    </p:spTree>
    <p:extLst>
      <p:ext uri="{BB962C8B-B14F-4D97-AF65-F5344CB8AC3E}">
        <p14:creationId xmlns:p14="http://schemas.microsoft.com/office/powerpoint/2010/main" val="4111725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44769"/>
            <a:ext cx="8596668" cy="1320800"/>
          </a:xfrm>
        </p:spPr>
        <p:txBody>
          <a:bodyPr/>
          <a:lstStyle/>
          <a:p>
            <a:r>
              <a:rPr lang="tr-TR" dirty="0" smtClean="0"/>
              <a:t>Kalite Çalışmaları</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513571" y="1476104"/>
            <a:ext cx="8760432" cy="5238206"/>
          </a:xfrm>
          <a:prstGeom prst="rect">
            <a:avLst/>
          </a:prstGeom>
        </p:spPr>
      </p:pic>
    </p:spTree>
    <p:extLst>
      <p:ext uri="{BB962C8B-B14F-4D97-AF65-F5344CB8AC3E}">
        <p14:creationId xmlns:p14="http://schemas.microsoft.com/office/powerpoint/2010/main" val="376660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Değerlendirme Anketi</a:t>
            </a:r>
            <a:endParaRPr lang="tr-TR" dirty="0"/>
          </a:p>
        </p:txBody>
      </p:sp>
      <p:pic>
        <p:nvPicPr>
          <p:cNvPr id="6" name="İçerik Yer Tutucusu 5"/>
          <p:cNvPicPr>
            <a:picLocks noGrp="1" noChangeAspect="1"/>
          </p:cNvPicPr>
          <p:nvPr>
            <p:ph idx="1"/>
          </p:nvPr>
        </p:nvPicPr>
        <p:blipFill rotWithShape="1">
          <a:blip r:embed="rId2"/>
          <a:srcRect l="36048" t="11223" r="36928" b="4240"/>
          <a:stretch/>
        </p:blipFill>
        <p:spPr>
          <a:xfrm>
            <a:off x="926122" y="1270000"/>
            <a:ext cx="3418381" cy="5208495"/>
          </a:xfrm>
          <a:prstGeom prst="rect">
            <a:avLst/>
          </a:prstGeom>
        </p:spPr>
      </p:pic>
      <p:pic>
        <p:nvPicPr>
          <p:cNvPr id="7" name="Resim 6"/>
          <p:cNvPicPr>
            <a:picLocks noChangeAspect="1"/>
          </p:cNvPicPr>
          <p:nvPr/>
        </p:nvPicPr>
        <p:blipFill rotWithShape="1">
          <a:blip r:embed="rId3"/>
          <a:srcRect l="35320" t="11264" r="36739" b="9760"/>
          <a:stretch/>
        </p:blipFill>
        <p:spPr>
          <a:xfrm>
            <a:off x="4975668" y="1270000"/>
            <a:ext cx="3561663" cy="5297854"/>
          </a:xfrm>
          <a:prstGeom prst="rect">
            <a:avLst/>
          </a:prstGeom>
        </p:spPr>
      </p:pic>
    </p:spTree>
    <p:extLst>
      <p:ext uri="{BB962C8B-B14F-4D97-AF65-F5344CB8AC3E}">
        <p14:creationId xmlns:p14="http://schemas.microsoft.com/office/powerpoint/2010/main" val="3439731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1997" y="3013165"/>
            <a:ext cx="7257101" cy="1320800"/>
          </a:xfrm>
        </p:spPr>
        <p:txBody>
          <a:bodyPr>
            <a:normAutofit/>
          </a:bodyPr>
          <a:lstStyle/>
          <a:p>
            <a:r>
              <a:rPr lang="tr-TR" sz="7200" dirty="0" smtClean="0"/>
              <a:t>Teşekkürler</a:t>
            </a:r>
            <a:endParaRPr lang="tr-TR" sz="7200" dirty="0"/>
          </a:p>
        </p:txBody>
      </p:sp>
    </p:spTree>
    <p:extLst>
      <p:ext uri="{BB962C8B-B14F-4D97-AF65-F5344CB8AC3E}">
        <p14:creationId xmlns:p14="http://schemas.microsoft.com/office/powerpoint/2010/main" val="237396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66841"/>
          </a:xfrm>
        </p:spPr>
        <p:txBody>
          <a:bodyPr>
            <a:normAutofit/>
          </a:bodyPr>
          <a:lstStyle/>
          <a:p>
            <a:r>
              <a:rPr lang="tr-TR" dirty="0" smtClean="0"/>
              <a:t>Hakkımızda</a:t>
            </a:r>
            <a:endParaRPr lang="tr-TR" dirty="0"/>
          </a:p>
        </p:txBody>
      </p:sp>
      <p:sp>
        <p:nvSpPr>
          <p:cNvPr id="3" name="İçerik Yer Tutucusu 2"/>
          <p:cNvSpPr>
            <a:spLocks noGrp="1"/>
          </p:cNvSpPr>
          <p:nvPr>
            <p:ph idx="1"/>
          </p:nvPr>
        </p:nvSpPr>
        <p:spPr>
          <a:xfrm>
            <a:off x="838200" y="1188720"/>
            <a:ext cx="9158654" cy="4988243"/>
          </a:xfrm>
        </p:spPr>
        <p:txBody>
          <a:bodyPr>
            <a:normAutofit lnSpcReduction="10000"/>
          </a:bodyPr>
          <a:lstStyle/>
          <a:p>
            <a:pPr marL="0" indent="0">
              <a:buNone/>
            </a:pPr>
            <a:endParaRPr lang="tr-TR" dirty="0"/>
          </a:p>
          <a:p>
            <a:pPr algn="just"/>
            <a:r>
              <a:rPr lang="tr-TR" dirty="0"/>
              <a:t>Üniversitemizde kütüphane kurma çalışmaları, 31 Ağustos 1993 tarihinde Kütüphane ve Dokümantasyon Daire Başkanının görevlendirilmesi ile başlatılmış olup ilk kütüphane hizmetleri Metropol İş Merkezi’nin 11. katında tahsis edilen 104 m²’lik bir alanda verilmeye başlanmıştır</a:t>
            </a:r>
            <a:r>
              <a:rPr lang="tr-TR" dirty="0" smtClean="0"/>
              <a:t>.</a:t>
            </a:r>
          </a:p>
          <a:p>
            <a:pPr marL="0" indent="0" algn="just">
              <a:buNone/>
            </a:pPr>
            <a:endParaRPr lang="tr-TR" dirty="0"/>
          </a:p>
          <a:p>
            <a:pPr algn="just"/>
            <a:r>
              <a:rPr lang="tr-TR" dirty="0"/>
              <a:t>Merkez kütüphane anlayışı ile kurulan Mersin Üniversitesi Kütüphanesi, Metropol İş Merkezindeki yerinden, 1996 yılının Eylül ayında Çiftlikköy Kampüsünde bulunan Merkezi Derslik ve Laboratuvar Binası B Bloktaki 317 m²’lik bir alana taşınmıştır. 2003 yılında gerçekleşen genişletme çalışmaları sonunda önce 1000 </a:t>
            </a:r>
            <a:r>
              <a:rPr lang="tr-TR" dirty="0" smtClean="0"/>
              <a:t>m², </a:t>
            </a:r>
            <a:r>
              <a:rPr lang="tr-TR" dirty="0"/>
              <a:t>2008 yılında bulunduğu binanın ikinci katının tahsisi ile de 2637 m²’lik fiziksel yerleşim planına kavuşmuştur</a:t>
            </a:r>
            <a:r>
              <a:rPr lang="tr-TR" dirty="0" smtClean="0"/>
              <a:t>.</a:t>
            </a:r>
          </a:p>
          <a:p>
            <a:pPr marL="0" indent="0" algn="just">
              <a:buNone/>
            </a:pPr>
            <a:endParaRPr lang="tr-TR" dirty="0"/>
          </a:p>
          <a:p>
            <a:pPr algn="just"/>
            <a:r>
              <a:rPr lang="tr-TR" dirty="0"/>
              <a:t>09 Ekim 2001 tarihinde, Yenişehir Kampüsünde hizmete açılan Yenişehir Şube Kütüphanesi, 08 Ağustos 2016 tarihi itibarı ile Merkez Kütüphaneye taşınmış ve şube kütüphane hizmetleri sona ermiştir.</a:t>
            </a:r>
          </a:p>
          <a:p>
            <a:endParaRPr lang="tr-TR" dirty="0"/>
          </a:p>
        </p:txBody>
      </p:sp>
    </p:spTree>
    <p:extLst>
      <p:ext uri="{BB962C8B-B14F-4D97-AF65-F5344CB8AC3E}">
        <p14:creationId xmlns:p14="http://schemas.microsoft.com/office/powerpoint/2010/main" val="240862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378635"/>
            <a:ext cx="8596668" cy="4662728"/>
          </a:xfrm>
        </p:spPr>
        <p:txBody>
          <a:bodyPr/>
          <a:lstStyle/>
          <a:p>
            <a:pPr algn="just"/>
            <a:r>
              <a:rPr lang="tr-TR" altLang="tr-TR" dirty="0" smtClean="0"/>
              <a:t>Kütüphanemiz 400 kişi oturumlu, 2637 </a:t>
            </a:r>
            <a:r>
              <a:rPr lang="tr-TR" dirty="0" smtClean="0"/>
              <a:t>m²alanda hizmetlerini sürdürmektedir.</a:t>
            </a:r>
            <a:endParaRPr lang="tr-TR" altLang="tr-TR" dirty="0" smtClean="0"/>
          </a:p>
          <a:p>
            <a:pPr algn="just"/>
            <a:r>
              <a:rPr lang="tr-TR" altLang="tr-TR" dirty="0" smtClean="0"/>
              <a:t>Kütüphanemiz </a:t>
            </a:r>
            <a:r>
              <a:rPr lang="tr-TR" altLang="tr-TR" dirty="0"/>
              <a:t>içinde </a:t>
            </a:r>
            <a:r>
              <a:rPr lang="tr-TR" altLang="tr-TR" dirty="0" smtClean="0"/>
              <a:t>9 adet 6 </a:t>
            </a:r>
            <a:r>
              <a:rPr lang="tr-TR" altLang="tr-TR" dirty="0"/>
              <a:t>kişilik çalışma </a:t>
            </a:r>
            <a:r>
              <a:rPr lang="tr-TR" altLang="tr-TR" dirty="0" smtClean="0"/>
              <a:t>salonu, 1 adet  12 kişilik öğretim elamanları çalışma salonu  mevcuttur</a:t>
            </a:r>
            <a:r>
              <a:rPr lang="tr-TR" altLang="tr-TR" dirty="0"/>
              <a:t>. </a:t>
            </a:r>
            <a:endParaRPr lang="tr-TR" altLang="tr-TR" dirty="0" smtClean="0"/>
          </a:p>
          <a:p>
            <a:pPr algn="just"/>
            <a:endParaRPr lang="tr-TR" altLang="tr-TR" dirty="0"/>
          </a:p>
          <a:p>
            <a:endParaRPr lang="tr-TR" dirty="0"/>
          </a:p>
        </p:txBody>
      </p:sp>
      <p:pic>
        <p:nvPicPr>
          <p:cNvPr id="5" name="İçerik Yer Tutucusu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137131" y="3062292"/>
            <a:ext cx="4572926" cy="3201987"/>
          </a:xfrm>
          <a:prstGeom prst="rect">
            <a:avLst/>
          </a:prstGeom>
          <a:effectLst>
            <a:outerShdw blurRad="50800" dist="50800" dir="1800000" algn="ctr" rotWithShape="0">
              <a:srgbClr val="000000">
                <a:alpha val="43137"/>
              </a:srgbClr>
            </a:outerShdw>
            <a:softEdge rad="15240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389" y="3062292"/>
            <a:ext cx="4357687" cy="3201987"/>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6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6992" y="312372"/>
            <a:ext cx="10515600" cy="536212"/>
          </a:xfrm>
        </p:spPr>
        <p:txBody>
          <a:bodyPr>
            <a:normAutofit fontScale="90000"/>
          </a:bodyPr>
          <a:lstStyle/>
          <a:p>
            <a:r>
              <a:rPr lang="tr-TR" dirty="0" smtClean="0"/>
              <a:t>Organizasyon Şeması</a:t>
            </a:r>
            <a:endParaRPr lang="tr-TR" dirty="0"/>
          </a:p>
        </p:txBody>
      </p:sp>
      <p:pic>
        <p:nvPicPr>
          <p:cNvPr id="4" name="İçerik Yer Tutucusu 3"/>
          <p:cNvPicPr>
            <a:picLocks noGrp="1" noChangeAspect="1"/>
          </p:cNvPicPr>
          <p:nvPr>
            <p:ph idx="1"/>
          </p:nvPr>
        </p:nvPicPr>
        <p:blipFill>
          <a:blip r:embed="rId2"/>
          <a:stretch>
            <a:fillRect/>
          </a:stretch>
        </p:blipFill>
        <p:spPr>
          <a:xfrm>
            <a:off x="2011680" y="1084217"/>
            <a:ext cx="6936377" cy="5551713"/>
          </a:xfrm>
          <a:prstGeom prst="rect">
            <a:avLst/>
          </a:prstGeom>
        </p:spPr>
      </p:pic>
    </p:spTree>
    <p:extLst>
      <p:ext uri="{BB962C8B-B14F-4D97-AF65-F5344CB8AC3E}">
        <p14:creationId xmlns:p14="http://schemas.microsoft.com/office/powerpoint/2010/main" val="377608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4241" y="1128346"/>
            <a:ext cx="8596668" cy="1320800"/>
          </a:xfrm>
        </p:spPr>
        <p:txBody>
          <a:bodyPr/>
          <a:lstStyle/>
          <a:p>
            <a:r>
              <a:rPr lang="tr-TR" b="1" dirty="0" smtClean="0"/>
              <a:t>     Başkanlık </a:t>
            </a:r>
            <a:r>
              <a:rPr lang="tr-TR" b="1" dirty="0"/>
              <a:t>Personeli</a:t>
            </a:r>
            <a:r>
              <a:rPr lang="tr-TR" dirty="0"/>
              <a:t/>
            </a:r>
            <a:br>
              <a:rPr lang="tr-TR" dirty="0"/>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775260573"/>
              </p:ext>
            </p:extLst>
          </p:nvPr>
        </p:nvGraphicFramePr>
        <p:xfrm>
          <a:off x="1404731" y="2080596"/>
          <a:ext cx="5234607" cy="3929502"/>
        </p:xfrm>
        <a:graphic>
          <a:graphicData uri="http://schemas.openxmlformats.org/drawingml/2006/table">
            <a:tbl>
              <a:tblPr>
                <a:tableStyleId>{5C22544A-7EE6-4342-B048-85BDC9FD1C3A}</a:tableStyleId>
              </a:tblPr>
              <a:tblGrid>
                <a:gridCol w="2743199">
                  <a:extLst>
                    <a:ext uri="{9D8B030D-6E8A-4147-A177-3AD203B41FA5}">
                      <a16:colId xmlns:a16="http://schemas.microsoft.com/office/drawing/2014/main" val="3975425926"/>
                    </a:ext>
                  </a:extLst>
                </a:gridCol>
                <a:gridCol w="2491408">
                  <a:extLst>
                    <a:ext uri="{9D8B030D-6E8A-4147-A177-3AD203B41FA5}">
                      <a16:colId xmlns:a16="http://schemas.microsoft.com/office/drawing/2014/main" val="4189008651"/>
                    </a:ext>
                  </a:extLst>
                </a:gridCol>
              </a:tblGrid>
              <a:tr h="292054">
                <a:tc>
                  <a:txBody>
                    <a:bodyPr/>
                    <a:lstStyle/>
                    <a:p>
                      <a:pPr algn="l" rtl="0" fontAlgn="ctr"/>
                      <a:r>
                        <a:rPr lang="tr-TR" sz="1600" b="1" u="none" strike="noStrike">
                          <a:effectLst/>
                        </a:rPr>
                        <a:t>Unvan</a:t>
                      </a:r>
                      <a:endParaRPr lang="tr-TR" sz="1600" b="1"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b="1" u="none" strike="noStrike" dirty="0">
                          <a:effectLst/>
                        </a:rPr>
                        <a:t>Sayı</a:t>
                      </a:r>
                      <a:endParaRPr lang="tr-TR" sz="1600" b="1" i="0" u="none" strike="noStrike" dirty="0">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2027710861"/>
                  </a:ext>
                </a:extLst>
              </a:tr>
              <a:tr h="292054">
                <a:tc>
                  <a:txBody>
                    <a:bodyPr/>
                    <a:lstStyle/>
                    <a:p>
                      <a:pPr algn="l" rtl="0" fontAlgn="ctr"/>
                      <a:r>
                        <a:rPr lang="tr-TR" sz="1600" u="none" strike="noStrike">
                          <a:effectLst/>
                        </a:rPr>
                        <a:t>Daire Başkanı</a:t>
                      </a:r>
                      <a:endParaRPr lang="tr-TR"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1</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3558595923"/>
                  </a:ext>
                </a:extLst>
              </a:tr>
              <a:tr h="292054">
                <a:tc>
                  <a:txBody>
                    <a:bodyPr/>
                    <a:lstStyle/>
                    <a:p>
                      <a:pPr algn="l" rtl="0" fontAlgn="ctr"/>
                      <a:r>
                        <a:rPr lang="tr-TR" sz="1600" u="none" strike="noStrike">
                          <a:effectLst/>
                        </a:rPr>
                        <a:t>Şube Müdürü</a:t>
                      </a:r>
                      <a:endParaRPr lang="tr-TR"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3</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4230605046"/>
                  </a:ext>
                </a:extLst>
              </a:tr>
              <a:tr h="382790">
                <a:tc>
                  <a:txBody>
                    <a:bodyPr/>
                    <a:lstStyle/>
                    <a:p>
                      <a:pPr algn="l" rtl="0" fontAlgn="ctr"/>
                      <a:r>
                        <a:rPr lang="tr-TR" sz="1600" u="none" strike="noStrike" dirty="0">
                          <a:effectLst/>
                        </a:rPr>
                        <a:t>Kütüphaneci</a:t>
                      </a:r>
                      <a:endParaRPr lang="tr-TR" sz="1600" b="0" i="0" u="none" strike="noStrike" dirty="0">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4</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3623245174"/>
                  </a:ext>
                </a:extLst>
              </a:tr>
              <a:tr h="292054">
                <a:tc>
                  <a:txBody>
                    <a:bodyPr/>
                    <a:lstStyle/>
                    <a:p>
                      <a:pPr algn="l" rtl="0" fontAlgn="ctr"/>
                      <a:r>
                        <a:rPr lang="tr-TR" sz="1600" u="none" strike="noStrike">
                          <a:effectLst/>
                        </a:rPr>
                        <a:t>Şef V.</a:t>
                      </a:r>
                      <a:endParaRPr lang="tr-TR"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1</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4082230018"/>
                  </a:ext>
                </a:extLst>
              </a:tr>
              <a:tr h="408282">
                <a:tc>
                  <a:txBody>
                    <a:bodyPr/>
                    <a:lstStyle/>
                    <a:p>
                      <a:pPr algn="l" rtl="0" fontAlgn="ctr"/>
                      <a:r>
                        <a:rPr lang="tr-TR" sz="1600" u="none" strike="noStrike" dirty="0">
                          <a:effectLst/>
                        </a:rPr>
                        <a:t>Bilgisayar İşletmeni</a:t>
                      </a:r>
                      <a:endParaRPr lang="tr-TR" sz="1600" b="0" i="0" u="none" strike="noStrike" dirty="0">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4</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182791789"/>
                  </a:ext>
                </a:extLst>
              </a:tr>
              <a:tr h="333333">
                <a:tc>
                  <a:txBody>
                    <a:bodyPr/>
                    <a:lstStyle/>
                    <a:p>
                      <a:pPr algn="l" rtl="0" fontAlgn="ctr"/>
                      <a:r>
                        <a:rPr lang="tr-TR" sz="1600" u="none" strike="noStrike">
                          <a:effectLst/>
                        </a:rPr>
                        <a:t>Teknisyen </a:t>
                      </a:r>
                      <a:endParaRPr lang="tr-TR"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1</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4064776929"/>
                  </a:ext>
                </a:extLst>
              </a:tr>
              <a:tr h="503928">
                <a:tc>
                  <a:txBody>
                    <a:bodyPr/>
                    <a:lstStyle/>
                    <a:p>
                      <a:pPr algn="l" rtl="0" fontAlgn="ctr"/>
                      <a:r>
                        <a:rPr lang="es-ES" sz="1600" u="none" strike="noStrike">
                          <a:effectLst/>
                        </a:rPr>
                        <a:t>Veri Hazırlama ve Kntl. İşl.</a:t>
                      </a:r>
                      <a:endParaRPr lang="es-ES"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dirty="0">
                          <a:effectLst/>
                        </a:rPr>
                        <a:t>3</a:t>
                      </a:r>
                      <a:endParaRPr lang="tr-TR" sz="1600" b="0" i="0" u="none" strike="noStrike" dirty="0">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4199915329"/>
                  </a:ext>
                </a:extLst>
              </a:tr>
              <a:tr h="292054">
                <a:tc>
                  <a:txBody>
                    <a:bodyPr/>
                    <a:lstStyle/>
                    <a:p>
                      <a:pPr algn="l" rtl="0" fontAlgn="ctr"/>
                      <a:r>
                        <a:rPr lang="tr-TR" sz="1600" u="none" strike="noStrike">
                          <a:effectLst/>
                        </a:rPr>
                        <a:t>Memur</a:t>
                      </a:r>
                      <a:endParaRPr lang="tr-TR"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1</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1569569115"/>
                  </a:ext>
                </a:extLst>
              </a:tr>
              <a:tr h="292054">
                <a:tc>
                  <a:txBody>
                    <a:bodyPr/>
                    <a:lstStyle/>
                    <a:p>
                      <a:pPr algn="l" rtl="0" fontAlgn="ctr"/>
                      <a:r>
                        <a:rPr lang="tr-TR" sz="1600" u="none" strike="noStrike">
                          <a:effectLst/>
                        </a:rPr>
                        <a:t>Hizmetli</a:t>
                      </a:r>
                      <a:endParaRPr lang="tr-TR"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2</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3956464226"/>
                  </a:ext>
                </a:extLst>
              </a:tr>
              <a:tr h="256791">
                <a:tc>
                  <a:txBody>
                    <a:bodyPr/>
                    <a:lstStyle/>
                    <a:p>
                      <a:pPr algn="l" rtl="0" fontAlgn="ctr"/>
                      <a:r>
                        <a:rPr lang="tr-TR" sz="1600" u="none" strike="noStrike">
                          <a:effectLst/>
                        </a:rPr>
                        <a:t>Destek Personeli</a:t>
                      </a:r>
                      <a:endParaRPr lang="tr-TR" sz="1600" b="0"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u="none" strike="noStrike">
                          <a:effectLst/>
                        </a:rPr>
                        <a:t>1</a:t>
                      </a:r>
                      <a:endParaRPr lang="tr-TR" sz="1600" b="0" i="0" u="none" strike="noStrike">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1629753123"/>
                  </a:ext>
                </a:extLst>
              </a:tr>
              <a:tr h="292054">
                <a:tc>
                  <a:txBody>
                    <a:bodyPr/>
                    <a:lstStyle/>
                    <a:p>
                      <a:pPr algn="l" rtl="0" fontAlgn="ctr"/>
                      <a:r>
                        <a:rPr lang="tr-TR" sz="1600" b="1" u="none" strike="noStrike">
                          <a:effectLst/>
                        </a:rPr>
                        <a:t>Toplam</a:t>
                      </a:r>
                      <a:endParaRPr lang="tr-TR" sz="1600" b="1" i="0" u="none" strike="noStrike">
                        <a:solidFill>
                          <a:srgbClr val="1F1F1F"/>
                        </a:solidFill>
                        <a:effectLst/>
                        <a:latin typeface="Arial" panose="020B0604020202020204" pitchFamily="34" charset="0"/>
                      </a:endParaRPr>
                    </a:p>
                  </a:txBody>
                  <a:tcPr marL="85725" marR="9525" marT="9525" marB="0" anchor="ctr"/>
                </a:tc>
                <a:tc>
                  <a:txBody>
                    <a:bodyPr/>
                    <a:lstStyle/>
                    <a:p>
                      <a:pPr algn="l" rtl="0" fontAlgn="ctr"/>
                      <a:r>
                        <a:rPr lang="tr-TR" sz="1600" b="1" u="none" strike="noStrike" dirty="0">
                          <a:effectLst/>
                        </a:rPr>
                        <a:t>21</a:t>
                      </a:r>
                      <a:endParaRPr lang="tr-TR" sz="1600" b="1" i="0" u="none" strike="noStrike" dirty="0">
                        <a:solidFill>
                          <a:srgbClr val="1F1F1F"/>
                        </a:solidFill>
                        <a:effectLst/>
                        <a:latin typeface="Arial" panose="020B0604020202020204" pitchFamily="34" charset="0"/>
                      </a:endParaRPr>
                    </a:p>
                  </a:txBody>
                  <a:tcPr marL="85725" marR="9525" marT="9525" marB="0" anchor="ctr"/>
                </a:tc>
                <a:extLst>
                  <a:ext uri="{0D108BD9-81ED-4DB2-BD59-A6C34878D82A}">
                    <a16:rowId xmlns:a16="http://schemas.microsoft.com/office/drawing/2014/main" val="566001607"/>
                  </a:ext>
                </a:extLst>
              </a:tr>
            </a:tbl>
          </a:graphicData>
        </a:graphic>
      </p:graphicFrame>
    </p:spTree>
    <p:extLst>
      <p:ext uri="{BB962C8B-B14F-4D97-AF65-F5344CB8AC3E}">
        <p14:creationId xmlns:p14="http://schemas.microsoft.com/office/powerpoint/2010/main" val="2467057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75401"/>
          </a:xfrm>
        </p:spPr>
        <p:txBody>
          <a:bodyPr>
            <a:normAutofit fontScale="90000"/>
          </a:bodyPr>
          <a:lstStyle/>
          <a:p>
            <a:r>
              <a:rPr lang="tr-TR" dirty="0" smtClean="0"/>
              <a:t>Kütüphane Hizmetleri Şube </a:t>
            </a:r>
            <a:r>
              <a:rPr lang="tr-TR" dirty="0"/>
              <a:t>M</a:t>
            </a:r>
            <a:r>
              <a:rPr lang="tr-TR" dirty="0" smtClean="0"/>
              <a:t>üdürlüğü</a:t>
            </a:r>
            <a:endParaRPr lang="tr-TR" dirty="0"/>
          </a:p>
        </p:txBody>
      </p:sp>
      <p:sp>
        <p:nvSpPr>
          <p:cNvPr id="3" name="İçerik Yer Tutucusu 2"/>
          <p:cNvSpPr>
            <a:spLocks noGrp="1"/>
          </p:cNvSpPr>
          <p:nvPr>
            <p:ph idx="1"/>
          </p:nvPr>
        </p:nvSpPr>
        <p:spPr>
          <a:xfrm>
            <a:off x="838200" y="940526"/>
            <a:ext cx="8658497" cy="5236437"/>
          </a:xfrm>
        </p:spPr>
        <p:txBody>
          <a:bodyPr>
            <a:normAutofit/>
          </a:bodyPr>
          <a:lstStyle/>
          <a:p>
            <a:endParaRPr lang="tr-TR" b="1" dirty="0" smtClean="0"/>
          </a:p>
          <a:p>
            <a:pPr algn="just"/>
            <a:r>
              <a:rPr lang="tr-TR" b="1" dirty="0" smtClean="0"/>
              <a:t>Danışma </a:t>
            </a:r>
            <a:r>
              <a:rPr lang="tr-TR" b="1" dirty="0"/>
              <a:t>ve Rehberlik Hizmetleri:</a:t>
            </a:r>
            <a:endParaRPr lang="tr-TR" dirty="0"/>
          </a:p>
          <a:p>
            <a:pPr marL="0" indent="0" algn="just">
              <a:buNone/>
            </a:pPr>
            <a:r>
              <a:rPr lang="tr-TR" dirty="0" smtClean="0"/>
              <a:t>	Kütüphaneye </a:t>
            </a:r>
            <a:r>
              <a:rPr lang="tr-TR" dirty="0"/>
              <a:t>gelen ya da uzaktan erişmek isteyen okuyuculara kütüphane ve kaynaklar ile ilgili genel danışma ve rehberlik hizmeti vermek</a:t>
            </a:r>
            <a:r>
              <a:rPr lang="tr-TR" dirty="0" smtClean="0"/>
              <a:t>.</a:t>
            </a:r>
          </a:p>
          <a:p>
            <a:pPr marL="0" indent="0" algn="just">
              <a:buNone/>
            </a:pPr>
            <a:endParaRPr lang="tr-TR" dirty="0">
              <a:latin typeface="+mj-lt"/>
            </a:endParaRPr>
          </a:p>
          <a:p>
            <a:pPr algn="just"/>
            <a:r>
              <a:rPr lang="tr-TR" b="1" dirty="0"/>
              <a:t>Kullanıcı Eğitimi Hizmetleri</a:t>
            </a:r>
            <a:endParaRPr lang="tr-TR" dirty="0"/>
          </a:p>
          <a:p>
            <a:pPr marL="0" indent="0" algn="just">
              <a:buNone/>
            </a:pPr>
            <a:r>
              <a:rPr lang="tr-TR" dirty="0" smtClean="0"/>
              <a:t>	Kütüphane </a:t>
            </a:r>
            <a:r>
              <a:rPr lang="tr-TR" dirty="0"/>
              <a:t>kuralları ve kütüphaneden yararlanma koşulları, kütüphane kataloğunun kullanımı, veri tabanlarına erişim, kütüphane hizmetleri ile diğer kütüphane faaliyetleri hakkında bilgilendirmeler yapmak</a:t>
            </a:r>
            <a:r>
              <a:rPr lang="tr-TR" dirty="0" smtClean="0"/>
              <a:t>.</a:t>
            </a:r>
          </a:p>
          <a:p>
            <a:pPr marL="0" indent="0" algn="just">
              <a:buNone/>
            </a:pPr>
            <a:endParaRPr lang="tr-TR" dirty="0"/>
          </a:p>
          <a:p>
            <a:pPr algn="just"/>
            <a:r>
              <a:rPr lang="tr-TR" b="1" dirty="0"/>
              <a:t>Kütüphaneler Arası İşbirliği Hizmetleri</a:t>
            </a:r>
            <a:endParaRPr lang="tr-TR" dirty="0"/>
          </a:p>
          <a:p>
            <a:pPr marL="0" indent="0" algn="just">
              <a:buNone/>
            </a:pPr>
            <a:r>
              <a:rPr lang="tr-TR" dirty="0" smtClean="0"/>
              <a:t>	Üniversitemiz </a:t>
            </a:r>
            <a:r>
              <a:rPr lang="tr-TR" dirty="0"/>
              <a:t>akademik personeli ve doktora öğrencilerinin eğitim ve araştırma çalışmaları için kütüphanede bulunmayan bilgi kaynaklarının kütüphaneler arası işbirliği çerçevesinde diğer kütüphanelerden sağlanması ve aynı şekilde diğer kütüphanelerden gelen taleplerin karşılanması hizmetidir.</a:t>
            </a:r>
          </a:p>
          <a:p>
            <a:endParaRPr lang="tr-TR" dirty="0"/>
          </a:p>
        </p:txBody>
      </p:sp>
      <p:pic>
        <p:nvPicPr>
          <p:cNvPr id="4" name="Content Placeholder 5" descr="IMG_6225.JPG"/>
          <p:cNvPicPr>
            <a:picLocks noChangeAspect="1"/>
          </p:cNvPicPr>
          <p:nvPr/>
        </p:nvPicPr>
        <p:blipFill>
          <a:blip r:embed="rId2" cstate="print"/>
          <a:stretch>
            <a:fillRect/>
          </a:stretch>
        </p:blipFill>
        <p:spPr>
          <a:xfrm>
            <a:off x="9618617" y="4192466"/>
            <a:ext cx="2573383" cy="198449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3725957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27652"/>
          </a:xfrm>
        </p:spPr>
        <p:txBody>
          <a:bodyPr>
            <a:normAutofit fontScale="90000"/>
          </a:bodyPr>
          <a:lstStyle/>
          <a:p>
            <a:r>
              <a:rPr lang="tr-TR" dirty="0" smtClean="0"/>
              <a:t>Kütüphane Hizmetleri Şube Müdürlüğü</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3167" y="1721283"/>
            <a:ext cx="3125618" cy="2912258"/>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542275" y="1721283"/>
            <a:ext cx="8340892" cy="4326820"/>
          </a:xfrm>
        </p:spPr>
        <p:txBody>
          <a:bodyPr>
            <a:normAutofit fontScale="92500" lnSpcReduction="10000"/>
          </a:bodyPr>
          <a:lstStyle/>
          <a:p>
            <a:pPr algn="just">
              <a:lnSpc>
                <a:spcPct val="150000"/>
              </a:lnSpc>
            </a:pPr>
            <a:r>
              <a:rPr lang="tr-TR" b="1" dirty="0"/>
              <a:t>Ödünç ve İade Hizmetleri</a:t>
            </a:r>
            <a:endParaRPr lang="tr-TR" dirty="0"/>
          </a:p>
          <a:p>
            <a:pPr marL="0" indent="0" algn="just">
              <a:lnSpc>
                <a:spcPct val="150000"/>
              </a:lnSpc>
              <a:buNone/>
            </a:pPr>
            <a:r>
              <a:rPr lang="tr-TR" dirty="0" smtClean="0"/>
              <a:t>	Üniversitemiz </a:t>
            </a:r>
            <a:r>
              <a:rPr lang="tr-TR" dirty="0"/>
              <a:t>mensupları olan akademik, idari personel ve öğrencilerin eğitim-öğretim, araştırma, bilimsel faaliyetler ile kültürel gereksinimlerini karşılamak amacıyla; kütüphane koleksiyonundaki kaynakların, belirli sayı ve süre sınırlamaları çerçevesinde, belirlenen kurallar doğrultusunda kütüphane dışı kullanıma ödünç verilerek erişime sunulmasını amaçlayan </a:t>
            </a:r>
            <a:r>
              <a:rPr lang="tr-TR" dirty="0" smtClean="0"/>
              <a:t>hizmettir.</a:t>
            </a:r>
            <a:r>
              <a:rPr lang="tr-TR" b="1" dirty="0" smtClean="0"/>
              <a:t> </a:t>
            </a:r>
            <a:r>
              <a:rPr lang="tr-TR" b="1" dirty="0"/>
              <a:t>   </a:t>
            </a:r>
            <a:endParaRPr lang="tr-TR" b="1" dirty="0" smtClean="0"/>
          </a:p>
          <a:p>
            <a:pPr marL="0" indent="0" algn="just">
              <a:lnSpc>
                <a:spcPct val="150000"/>
              </a:lnSpc>
              <a:buNone/>
            </a:pPr>
            <a:endParaRPr lang="tr-TR" dirty="0"/>
          </a:p>
          <a:p>
            <a:pPr algn="just">
              <a:lnSpc>
                <a:spcPct val="150000"/>
              </a:lnSpc>
            </a:pPr>
            <a:r>
              <a:rPr lang="tr-TR" b="1" dirty="0"/>
              <a:t>Kısmi Zamanlı Çalışan Öğrenci İşlemleri</a:t>
            </a:r>
            <a:endParaRPr lang="tr-TR" dirty="0"/>
          </a:p>
          <a:p>
            <a:pPr marL="0" indent="0" algn="just">
              <a:lnSpc>
                <a:spcPct val="150000"/>
              </a:lnSpc>
              <a:buNone/>
            </a:pPr>
            <a:r>
              <a:rPr lang="tr-TR" dirty="0" smtClean="0"/>
              <a:t>	Kısmi </a:t>
            </a:r>
            <a:r>
              <a:rPr lang="tr-TR" dirty="0"/>
              <a:t>zamanlı öğrenci çalıştırma programı </a:t>
            </a:r>
            <a:r>
              <a:rPr lang="tr-TR" dirty="0" smtClean="0"/>
              <a:t>ve </a:t>
            </a:r>
            <a:r>
              <a:rPr lang="tr-TR" dirty="0" err="1" smtClean="0"/>
              <a:t>işkur</a:t>
            </a:r>
            <a:r>
              <a:rPr lang="tr-TR" dirty="0" smtClean="0"/>
              <a:t> gençlik programı kapsamında </a:t>
            </a:r>
            <a:r>
              <a:rPr lang="tr-TR" dirty="0"/>
              <a:t>çalışacak öğrencilerin süreçlerinin yönetilmesi hizmetidir.</a:t>
            </a:r>
          </a:p>
          <a:p>
            <a:endParaRPr lang="tr-TR" dirty="0"/>
          </a:p>
        </p:txBody>
      </p:sp>
    </p:spTree>
    <p:extLst>
      <p:ext uri="{BB962C8B-B14F-4D97-AF65-F5344CB8AC3E}">
        <p14:creationId xmlns:p14="http://schemas.microsoft.com/office/powerpoint/2010/main" val="100524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9194" y="502965"/>
            <a:ext cx="10515600" cy="797469"/>
          </a:xfrm>
        </p:spPr>
        <p:txBody>
          <a:bodyPr/>
          <a:lstStyle/>
          <a:p>
            <a:r>
              <a:rPr lang="tr-TR" dirty="0" smtClean="0"/>
              <a:t>Teknik Hizmetler Şube Müdürlüğü</a:t>
            </a:r>
            <a:endParaRPr lang="tr-TR" dirty="0"/>
          </a:p>
        </p:txBody>
      </p:sp>
      <p:sp>
        <p:nvSpPr>
          <p:cNvPr id="3" name="İçerik Yer Tutucusu 2"/>
          <p:cNvSpPr>
            <a:spLocks noGrp="1"/>
          </p:cNvSpPr>
          <p:nvPr>
            <p:ph idx="1"/>
          </p:nvPr>
        </p:nvSpPr>
        <p:spPr>
          <a:xfrm>
            <a:off x="629194" y="1097280"/>
            <a:ext cx="9298577" cy="7289074"/>
          </a:xfrm>
        </p:spPr>
        <p:txBody>
          <a:bodyPr>
            <a:normAutofit fontScale="92500" lnSpcReduction="10000"/>
          </a:bodyPr>
          <a:lstStyle/>
          <a:p>
            <a:pPr algn="just"/>
            <a:endParaRPr lang="tr-TR" b="1" dirty="0" smtClean="0"/>
          </a:p>
          <a:p>
            <a:pPr algn="just">
              <a:lnSpc>
                <a:spcPct val="170000"/>
              </a:lnSpc>
            </a:pPr>
            <a:r>
              <a:rPr lang="tr-TR" b="1" dirty="0"/>
              <a:t>Kataloglama ve Sınıflama </a:t>
            </a:r>
          </a:p>
          <a:p>
            <a:pPr marL="0" indent="0" algn="just">
              <a:lnSpc>
                <a:spcPct val="170000"/>
              </a:lnSpc>
              <a:buNone/>
            </a:pPr>
            <a:r>
              <a:rPr lang="tr-TR" dirty="0"/>
              <a:t>- Kütüphaneye bağış veya satın alma yoluyla sağlanan kaynakların  koleksiyonuna eklenerek  kataloglama ve sınıflama işlemlerini yapmak.</a:t>
            </a:r>
          </a:p>
          <a:p>
            <a:pPr marL="0" indent="0" algn="just">
              <a:lnSpc>
                <a:spcPct val="170000"/>
              </a:lnSpc>
              <a:buNone/>
            </a:pPr>
            <a:r>
              <a:rPr lang="tr-TR" dirty="0"/>
              <a:t>- Kaynaklara (Library of </a:t>
            </a:r>
            <a:r>
              <a:rPr lang="tr-TR" dirty="0" err="1"/>
              <a:t>Congress</a:t>
            </a:r>
            <a:r>
              <a:rPr lang="tr-TR" dirty="0"/>
              <a:t> </a:t>
            </a:r>
            <a:r>
              <a:rPr lang="tr-TR" dirty="0" err="1"/>
              <a:t>Classification</a:t>
            </a:r>
            <a:r>
              <a:rPr lang="tr-TR" dirty="0"/>
              <a:t> </a:t>
            </a:r>
            <a:r>
              <a:rPr lang="tr-TR" dirty="0" err="1"/>
              <a:t>System</a:t>
            </a:r>
            <a:r>
              <a:rPr lang="tr-TR" dirty="0"/>
              <a:t>) Kongre Kütüphanesi Sınıflama Sistemi’ne (LC) göre sınıflama numarası vermek.</a:t>
            </a:r>
          </a:p>
          <a:p>
            <a:pPr marL="0" indent="0" algn="just">
              <a:lnSpc>
                <a:spcPct val="170000"/>
              </a:lnSpc>
              <a:buNone/>
            </a:pPr>
            <a:r>
              <a:rPr lang="tr-TR" dirty="0" smtClean="0"/>
              <a:t>- Kataloglaması </a:t>
            </a:r>
            <a:r>
              <a:rPr lang="tr-TR" dirty="0"/>
              <a:t>ve sınıflaması yapılan kaynakların Radyo Frekansı ile Tanımlama Teknolojisi (RFID) ile kodlamalarını yapmak</a:t>
            </a:r>
            <a:r>
              <a:rPr lang="tr-TR" dirty="0" smtClean="0"/>
              <a:t>.</a:t>
            </a:r>
          </a:p>
          <a:p>
            <a:pPr algn="just">
              <a:lnSpc>
                <a:spcPct val="170000"/>
              </a:lnSpc>
            </a:pPr>
            <a:r>
              <a:rPr lang="tr-TR" b="1" dirty="0"/>
              <a:t>Süreli Yayınlar</a:t>
            </a:r>
          </a:p>
          <a:p>
            <a:pPr marL="0" indent="0" algn="just">
              <a:lnSpc>
                <a:spcPct val="170000"/>
              </a:lnSpc>
              <a:buNone/>
            </a:pPr>
            <a:r>
              <a:rPr lang="tr-TR" dirty="0"/>
              <a:t> 	Üniversite eğitim-öğretimini destekleyecek, araştırmalarda yardımcı olacak süreli yayınların kütüphane otomasyon programına kaydedilerek, kütüphane içinde kullanıma sunulması hizmetidir.</a:t>
            </a:r>
          </a:p>
          <a:p>
            <a:pPr algn="just">
              <a:lnSpc>
                <a:spcPct val="170000"/>
              </a:lnSpc>
              <a:buFontTx/>
              <a:buChar char="-"/>
            </a:pPr>
            <a:endParaRPr lang="tr-TR" b="1" dirty="0"/>
          </a:p>
          <a:p>
            <a:pPr algn="just"/>
            <a:endParaRPr lang="tr-TR" b="1" dirty="0" smtClean="0"/>
          </a:p>
          <a:p>
            <a:pPr algn="just"/>
            <a:endParaRPr lang="tr-TR" b="1" dirty="0" smtClean="0"/>
          </a:p>
          <a:p>
            <a:pPr marL="0" indent="0">
              <a:buNone/>
            </a:pPr>
            <a:r>
              <a:rPr lang="tr-TR" dirty="0"/>
              <a:t> </a:t>
            </a:r>
          </a:p>
          <a:p>
            <a:endParaRPr lang="tr-TR" dirty="0"/>
          </a:p>
        </p:txBody>
      </p:sp>
    </p:spTree>
    <p:extLst>
      <p:ext uri="{BB962C8B-B14F-4D97-AF65-F5344CB8AC3E}">
        <p14:creationId xmlns:p14="http://schemas.microsoft.com/office/powerpoint/2010/main" val="427200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721</TotalTime>
  <Words>513</Words>
  <Application>Microsoft Office PowerPoint</Application>
  <PresentationFormat>Geniş ekran</PresentationFormat>
  <Paragraphs>253</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Times New Roman</vt:lpstr>
      <vt:lpstr>Trebuchet MS</vt:lpstr>
      <vt:lpstr>Wingdings 3</vt:lpstr>
      <vt:lpstr>Yüzeyler</vt:lpstr>
      <vt:lpstr>Mersin Üniversitesi  Kütüphane ve Dokümantasyon Daire Başkanlığı</vt:lpstr>
      <vt:lpstr>PowerPoint Sunusu</vt:lpstr>
      <vt:lpstr>Hakkımızda</vt:lpstr>
      <vt:lpstr>PowerPoint Sunusu</vt:lpstr>
      <vt:lpstr>Organizasyon Şeması</vt:lpstr>
      <vt:lpstr>     Başkanlık Personeli </vt:lpstr>
      <vt:lpstr>Kütüphane Hizmetleri Şube Müdürlüğü</vt:lpstr>
      <vt:lpstr>Kütüphane Hizmetleri Şube Müdürlüğü</vt:lpstr>
      <vt:lpstr>Teknik Hizmetler Şube Müdürlüğü</vt:lpstr>
      <vt:lpstr>Teknik Hizmetler Şube Müdürlüğü</vt:lpstr>
      <vt:lpstr>Teknik Hizmetler Şube Müdürlüğü</vt:lpstr>
      <vt:lpstr>İdari Hizmetler Şube Müdürlüğü</vt:lpstr>
      <vt:lpstr>İdari Hizmetler Şube Müdürlüğü</vt:lpstr>
      <vt:lpstr>İdari Hizmetler Şube Müdürlüğü</vt:lpstr>
      <vt:lpstr>Abone Olduğumuz Veritabanları</vt:lpstr>
      <vt:lpstr>Elektronik Kaynaklar Arama Motoru</vt:lpstr>
      <vt:lpstr>Basılı Kaynaklar Arama Motoru</vt:lpstr>
      <vt:lpstr>Açık Akademik Arşiv Sistemi</vt:lpstr>
      <vt:lpstr>Kütüphane Çalışma Saatleri</vt:lpstr>
      <vt:lpstr>Kalite Çalışmaları</vt:lpstr>
      <vt:lpstr>Değerlendirme Anketi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user45</dc:creator>
  <cp:lastModifiedBy>pc</cp:lastModifiedBy>
  <cp:revision>54</cp:revision>
  <cp:lastPrinted>2026-02-18T10:06:34Z</cp:lastPrinted>
  <dcterms:created xsi:type="dcterms:W3CDTF">2025-09-29T13:06:12Z</dcterms:created>
  <dcterms:modified xsi:type="dcterms:W3CDTF">2026-02-18T10:08:07Z</dcterms:modified>
</cp:coreProperties>
</file>