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83" r:id="rId17"/>
    <p:sldId id="272" r:id="rId18"/>
    <p:sldId id="284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lata" panose="020B0604020202020204" charset="0"/>
      <p:regular r:id="rId33"/>
    </p:embeddedFont>
    <p:embeddedFont>
      <p:font typeface="Arimo Bold" panose="020B0604020202020204" charset="0"/>
      <p:regular r:id="rId34"/>
    </p:embeddedFont>
    <p:embeddedFont>
      <p:font typeface="Arimo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102" y="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18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45.png"/><Relationship Id="rId4" Type="http://schemas.openxmlformats.org/officeDocument/2006/relationships/image" Target="../media/image5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6.sv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1008">
            <a:off x="1028700" y="1347571"/>
            <a:ext cx="16230601" cy="0"/>
          </a:xfrm>
          <a:prstGeom prst="line">
            <a:avLst/>
          </a:prstGeom>
          <a:ln w="9525" cap="flat">
            <a:solidFill>
              <a:srgbClr val="31147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3696" y="0"/>
            <a:ext cx="18274304" cy="10541377"/>
          </a:xfrm>
          <a:custGeom>
            <a:avLst/>
            <a:gdLst/>
            <a:ahLst/>
            <a:cxnLst/>
            <a:rect l="l" t="t" r="r" b="b"/>
            <a:pathLst>
              <a:path w="18274304" h="10541377">
                <a:moveTo>
                  <a:pt x="0" y="0"/>
                </a:moveTo>
                <a:lnTo>
                  <a:pt x="18274304" y="0"/>
                </a:lnTo>
                <a:lnTo>
                  <a:pt x="18274304" y="10541377"/>
                </a:lnTo>
                <a:lnTo>
                  <a:pt x="0" y="10541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77" b="-12077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578168" y="375694"/>
            <a:ext cx="2359087" cy="1958042"/>
          </a:xfrm>
          <a:custGeom>
            <a:avLst/>
            <a:gdLst/>
            <a:ahLst/>
            <a:cxnLst/>
            <a:rect l="l" t="t" r="r" b="b"/>
            <a:pathLst>
              <a:path w="2359087" h="1958042">
                <a:moveTo>
                  <a:pt x="0" y="0"/>
                </a:moveTo>
                <a:lnTo>
                  <a:pt x="2359087" y="0"/>
                </a:lnTo>
                <a:lnTo>
                  <a:pt x="2359087" y="1958041"/>
                </a:lnTo>
                <a:lnTo>
                  <a:pt x="0" y="1958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906634" y="2596428"/>
            <a:ext cx="12765069" cy="5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1"/>
              </a:lnSpc>
            </a:pPr>
            <a:r>
              <a:rPr lang="en-US" sz="4011" b="1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SOSYAL BİLİMLER MESLEK YÜKSEKOKULU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693692" y="-105849"/>
            <a:ext cx="2626564" cy="7956548"/>
            <a:chOff x="0" y="0"/>
            <a:chExt cx="6238240" cy="18897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8240" cy="18897260"/>
            </a:xfrm>
            <a:custGeom>
              <a:avLst/>
              <a:gdLst/>
              <a:ahLst/>
              <a:cxnLst/>
              <a:rect l="l" t="t" r="r" b="b"/>
              <a:pathLst>
                <a:path w="6238240" h="18897260">
                  <a:moveTo>
                    <a:pt x="3119120" y="0"/>
                  </a:moveTo>
                  <a:lnTo>
                    <a:pt x="0" y="0"/>
                  </a:lnTo>
                  <a:lnTo>
                    <a:pt x="0" y="17446921"/>
                  </a:lnTo>
                  <a:lnTo>
                    <a:pt x="3119120" y="18897260"/>
                  </a:lnTo>
                  <a:lnTo>
                    <a:pt x="6238240" y="17446921"/>
                  </a:lnTo>
                  <a:lnTo>
                    <a:pt x="6238240" y="0"/>
                  </a:lnTo>
                  <a:lnTo>
                    <a:pt x="3119120" y="0"/>
                  </a:lnTo>
                  <a:close/>
                </a:path>
              </a:pathLst>
            </a:custGeom>
            <a:solidFill>
              <a:srgbClr val="CFC0F8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3693692" y="2845071"/>
            <a:ext cx="2626564" cy="7956548"/>
            <a:chOff x="0" y="0"/>
            <a:chExt cx="6238240" cy="18897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38240" cy="18897260"/>
            </a:xfrm>
            <a:custGeom>
              <a:avLst/>
              <a:gdLst/>
              <a:ahLst/>
              <a:cxnLst/>
              <a:rect l="l" t="t" r="r" b="b"/>
              <a:pathLst>
                <a:path w="6238240" h="18897260">
                  <a:moveTo>
                    <a:pt x="3119120" y="0"/>
                  </a:moveTo>
                  <a:lnTo>
                    <a:pt x="0" y="0"/>
                  </a:lnTo>
                  <a:lnTo>
                    <a:pt x="0" y="17446921"/>
                  </a:lnTo>
                  <a:lnTo>
                    <a:pt x="3119120" y="18897260"/>
                  </a:lnTo>
                  <a:lnTo>
                    <a:pt x="6238240" y="17446921"/>
                  </a:lnTo>
                  <a:lnTo>
                    <a:pt x="6238240" y="0"/>
                  </a:lnTo>
                  <a:lnTo>
                    <a:pt x="3119120" y="0"/>
                  </a:lnTo>
                  <a:close/>
                </a:path>
              </a:pathLst>
            </a:custGeom>
            <a:solidFill>
              <a:srgbClr val="A8DFCA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1911714" y="-161879"/>
            <a:ext cx="2626564" cy="8068608"/>
            <a:chOff x="0" y="0"/>
            <a:chExt cx="6238240" cy="191634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38240" cy="19163410"/>
            </a:xfrm>
            <a:custGeom>
              <a:avLst/>
              <a:gdLst/>
              <a:ahLst/>
              <a:cxnLst/>
              <a:rect l="l" t="t" r="r" b="b"/>
              <a:pathLst>
                <a:path w="6238240" h="19163410">
                  <a:moveTo>
                    <a:pt x="3119120" y="0"/>
                  </a:moveTo>
                  <a:lnTo>
                    <a:pt x="0" y="0"/>
                  </a:lnTo>
                  <a:lnTo>
                    <a:pt x="0" y="17713071"/>
                  </a:lnTo>
                  <a:lnTo>
                    <a:pt x="3119120" y="19163410"/>
                  </a:lnTo>
                  <a:lnTo>
                    <a:pt x="6238240" y="17713071"/>
                  </a:lnTo>
                  <a:lnTo>
                    <a:pt x="6238240" y="0"/>
                  </a:lnTo>
                  <a:lnTo>
                    <a:pt x="3119120" y="0"/>
                  </a:lnTo>
                  <a:close/>
                </a:path>
              </a:pathLst>
            </a:custGeom>
            <a:solidFill>
              <a:srgbClr val="F8C2C0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1911714" y="2789041"/>
            <a:ext cx="2626564" cy="8068608"/>
            <a:chOff x="0" y="0"/>
            <a:chExt cx="6238240" cy="191634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38240" cy="19163410"/>
            </a:xfrm>
            <a:custGeom>
              <a:avLst/>
              <a:gdLst/>
              <a:ahLst/>
              <a:cxnLst/>
              <a:rect l="l" t="t" r="r" b="b"/>
              <a:pathLst>
                <a:path w="6238240" h="19163410">
                  <a:moveTo>
                    <a:pt x="3119120" y="0"/>
                  </a:moveTo>
                  <a:lnTo>
                    <a:pt x="0" y="0"/>
                  </a:lnTo>
                  <a:lnTo>
                    <a:pt x="0" y="17713071"/>
                  </a:lnTo>
                  <a:lnTo>
                    <a:pt x="3119120" y="19163410"/>
                  </a:lnTo>
                  <a:lnTo>
                    <a:pt x="6238240" y="17713071"/>
                  </a:lnTo>
                  <a:lnTo>
                    <a:pt x="6238240" y="0"/>
                  </a:lnTo>
                  <a:lnTo>
                    <a:pt x="3119120" y="0"/>
                  </a:lnTo>
                  <a:close/>
                </a:path>
              </a:pathLst>
            </a:custGeom>
            <a:solidFill>
              <a:srgbClr val="C0DDF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14620" y="2948520"/>
            <a:ext cx="1847811" cy="184781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014620" y="5899440"/>
            <a:ext cx="1847811" cy="184781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425479" y="5899440"/>
            <a:ext cx="1847811" cy="184781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4425479" y="2948520"/>
            <a:ext cx="1847811" cy="184781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4070795" y="3823936"/>
            <a:ext cx="382809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İşletme</a:t>
            </a:r>
            <a:r>
              <a:rPr lang="en-US" sz="2000" dirty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Yönetimi</a:t>
            </a:r>
            <a:r>
              <a:rPr lang="en-US" sz="2000" dirty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alanında</a:t>
            </a:r>
            <a:r>
              <a:rPr lang="en-US" sz="2000" dirty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 smtClean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profesyonel</a:t>
            </a:r>
            <a:r>
              <a:rPr lang="en-US" sz="2000" dirty="0" smtClean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 smtClean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bireyler</a:t>
            </a:r>
            <a:r>
              <a:rPr lang="en-US" sz="2000" dirty="0" smtClean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000" dirty="0" err="1" smtClean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yetiştirmek</a:t>
            </a:r>
            <a:r>
              <a:rPr lang="tr-TR" sz="2000" dirty="0" smtClean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lang="en-US" sz="2000" dirty="0">
              <a:solidFill>
                <a:srgbClr val="311476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endParaRPr lang="en-US" sz="2000" dirty="0">
              <a:solidFill>
                <a:srgbClr val="311476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070795" y="6774856"/>
            <a:ext cx="382809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Türkçe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02826" y="6774856"/>
            <a:ext cx="41003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Tüm lise mezunlar (TYT Puanı ile)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84657" y="3823072"/>
            <a:ext cx="382809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2 Yıl (4 Yarıyıl)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70795" y="3238289"/>
            <a:ext cx="4734858" cy="5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35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AMAÇ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70795" y="6189209"/>
            <a:ext cx="4734858" cy="5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35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EĞİTİM DİLİ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12020" y="5836555"/>
            <a:ext cx="5407094" cy="9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80"/>
              </a:lnSpc>
            </a:pPr>
            <a:r>
              <a:rPr lang="en-US" sz="35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KİMLER </a:t>
            </a:r>
          </a:p>
          <a:p>
            <a:pPr marL="0" lvl="0" indent="0" algn="r">
              <a:lnSpc>
                <a:spcPts val="3780"/>
              </a:lnSpc>
            </a:pPr>
            <a:r>
              <a:rPr lang="en-US" sz="35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BAŞVURABİLİR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77889" y="3237425"/>
            <a:ext cx="4734858" cy="5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780"/>
              </a:lnSpc>
            </a:pPr>
            <a:r>
              <a:rPr lang="en-US" sz="35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SÜRE</a:t>
            </a:r>
          </a:p>
        </p:txBody>
      </p:sp>
      <p:sp>
        <p:nvSpPr>
          <p:cNvPr id="26" name="Freeform 26"/>
          <p:cNvSpPr/>
          <p:nvPr/>
        </p:nvSpPr>
        <p:spPr>
          <a:xfrm>
            <a:off x="2639720" y="6478811"/>
            <a:ext cx="597609" cy="689067"/>
          </a:xfrm>
          <a:custGeom>
            <a:avLst/>
            <a:gdLst/>
            <a:ahLst/>
            <a:cxnLst/>
            <a:rect l="l" t="t" r="r" b="b"/>
            <a:pathLst>
              <a:path w="597609" h="689067">
                <a:moveTo>
                  <a:pt x="0" y="0"/>
                </a:moveTo>
                <a:lnTo>
                  <a:pt x="597609" y="0"/>
                </a:lnTo>
                <a:lnTo>
                  <a:pt x="597609" y="689068"/>
                </a:lnTo>
                <a:lnTo>
                  <a:pt x="0" y="689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046821" y="6478811"/>
            <a:ext cx="605126" cy="689067"/>
          </a:xfrm>
          <a:custGeom>
            <a:avLst/>
            <a:gdLst/>
            <a:ahLst/>
            <a:cxnLst/>
            <a:rect l="l" t="t" r="r" b="b"/>
            <a:pathLst>
              <a:path w="605126" h="689067">
                <a:moveTo>
                  <a:pt x="0" y="0"/>
                </a:moveTo>
                <a:lnTo>
                  <a:pt x="605127" y="0"/>
                </a:lnTo>
                <a:lnTo>
                  <a:pt x="605127" y="689068"/>
                </a:lnTo>
                <a:lnTo>
                  <a:pt x="0" y="689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343304" y="1381437"/>
            <a:ext cx="1560139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spc="312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PROGRAM HAKKINDA</a:t>
            </a:r>
          </a:p>
        </p:txBody>
      </p:sp>
      <p:sp>
        <p:nvSpPr>
          <p:cNvPr id="29" name="Freeform 29"/>
          <p:cNvSpPr/>
          <p:nvPr/>
        </p:nvSpPr>
        <p:spPr>
          <a:xfrm>
            <a:off x="2588160" y="3433605"/>
            <a:ext cx="700729" cy="875912"/>
          </a:xfrm>
          <a:custGeom>
            <a:avLst/>
            <a:gdLst/>
            <a:ahLst/>
            <a:cxnLst/>
            <a:rect l="l" t="t" r="r" b="b"/>
            <a:pathLst>
              <a:path w="700729" h="875912">
                <a:moveTo>
                  <a:pt x="0" y="0"/>
                </a:moveTo>
                <a:lnTo>
                  <a:pt x="700729" y="0"/>
                </a:lnTo>
                <a:lnTo>
                  <a:pt x="700729" y="875912"/>
                </a:lnTo>
                <a:lnTo>
                  <a:pt x="0" y="875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993798" y="3391404"/>
            <a:ext cx="952595" cy="958586"/>
          </a:xfrm>
          <a:custGeom>
            <a:avLst/>
            <a:gdLst/>
            <a:ahLst/>
            <a:cxnLst/>
            <a:rect l="l" t="t" r="r" b="b"/>
            <a:pathLst>
              <a:path w="952595" h="958586">
                <a:moveTo>
                  <a:pt x="0" y="0"/>
                </a:moveTo>
                <a:lnTo>
                  <a:pt x="952594" y="0"/>
                </a:lnTo>
                <a:lnTo>
                  <a:pt x="952594" y="958586"/>
                </a:lnTo>
                <a:lnTo>
                  <a:pt x="0" y="9585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2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75425"/>
              </p:ext>
            </p:extLst>
          </p:nvPr>
        </p:nvGraphicFramePr>
        <p:xfrm>
          <a:off x="3513364" y="3676311"/>
          <a:ext cx="11261272" cy="3581400"/>
        </p:xfrm>
        <a:graphic>
          <a:graphicData uri="http://schemas.openxmlformats.org/drawingml/2006/table">
            <a:tbl>
              <a:tblPr/>
              <a:tblGrid>
                <a:gridCol w="192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4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734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4589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2024</a:t>
                      </a: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2023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2022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6</a:t>
                      </a: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9</a:t>
                      </a:r>
                      <a:endParaRPr lang="en-US" sz="1100" dirty="0"/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69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65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6</a:t>
                      </a: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9</a:t>
                      </a:r>
                      <a:endParaRPr lang="en-US" sz="1100" dirty="0"/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69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67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281.9</a:t>
                      </a:r>
                      <a:endParaRPr lang="en-US" sz="1100" dirty="0"/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272,</a:t>
                      </a: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4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26</a:t>
                      </a: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9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,</a:t>
                      </a: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8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1.</a:t>
                      </a: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134.170</a:t>
                      </a:r>
                      <a:endParaRPr lang="en-US" sz="1100" dirty="0" smtClean="0"/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1.</a:t>
                      </a: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165.137</a:t>
                      </a:r>
                      <a:endParaRPr lang="en-US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endParaRPr lang="tr-TR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843.592</a:t>
                      </a:r>
                      <a:endParaRPr lang="en-US" sz="3000" dirty="0" smtClean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  <a:p>
                      <a:pPr algn="l">
                        <a:lnSpc>
                          <a:spcPts val="4200"/>
                        </a:lnSpc>
                      </a:pPr>
                      <a:r>
                        <a:rPr lang="tr-TR" sz="3000" dirty="0" smtClean="0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 </a:t>
                      </a:r>
                      <a:endParaRPr lang="en-US" sz="3000" dirty="0">
                        <a:solidFill>
                          <a:srgbClr val="000000"/>
                        </a:solidFill>
                        <a:latin typeface="Arimo"/>
                        <a:ea typeface="Arimo"/>
                        <a:cs typeface="Arimo"/>
                        <a:sym typeface="Arimo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343304" y="1300843"/>
            <a:ext cx="15601393" cy="17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YERLEŞME PUANLARI VE YÜZDELIK DILIMLER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9816" y="-76044"/>
            <a:ext cx="8758184" cy="10439088"/>
            <a:chOff x="0" y="0"/>
            <a:chExt cx="2962645" cy="3531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2645" cy="3531247"/>
            </a:xfrm>
            <a:custGeom>
              <a:avLst/>
              <a:gdLst/>
              <a:ahLst/>
              <a:cxnLst/>
              <a:rect l="l" t="t" r="r" b="b"/>
              <a:pathLst>
                <a:path w="2962645" h="3531247">
                  <a:moveTo>
                    <a:pt x="0" y="0"/>
                  </a:moveTo>
                  <a:lnTo>
                    <a:pt x="2962645" y="0"/>
                  </a:lnTo>
                  <a:lnTo>
                    <a:pt x="2962645" y="3531247"/>
                  </a:lnTo>
                  <a:lnTo>
                    <a:pt x="0" y="3531247"/>
                  </a:lnTo>
                  <a:close/>
                </a:path>
              </a:pathLst>
            </a:custGeom>
            <a:solidFill>
              <a:srgbClr val="C0DD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925855" y="4169733"/>
            <a:ext cx="1941185" cy="19411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FC0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25855" y="1526117"/>
            <a:ext cx="1941185" cy="194118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C2C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925855" y="6819698"/>
            <a:ext cx="1941185" cy="194118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C0E7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1291779" y="1710021"/>
            <a:ext cx="5967521" cy="12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sz="3600" b="1" dirty="0" err="1"/>
              <a:t>İş</a:t>
            </a:r>
            <a:r>
              <a:rPr lang="en-US" sz="3600" b="1" dirty="0"/>
              <a:t> </a:t>
            </a:r>
            <a:r>
              <a:rPr lang="en-US" sz="3600" b="1" dirty="0" err="1"/>
              <a:t>dünyasında</a:t>
            </a:r>
            <a:r>
              <a:rPr lang="en-US" sz="3600" b="1" dirty="0"/>
              <a:t> </a:t>
            </a:r>
            <a:r>
              <a:rPr lang="en-US" sz="3600" b="1" dirty="0" err="1"/>
              <a:t>geçerli</a:t>
            </a:r>
            <a:r>
              <a:rPr lang="en-US" sz="3600" b="1" dirty="0"/>
              <a:t> </a:t>
            </a:r>
            <a:r>
              <a:rPr lang="en-US" sz="3600" b="1" dirty="0" err="1"/>
              <a:t>bilgi</a:t>
            </a:r>
            <a:r>
              <a:rPr lang="en-US" sz="3600" b="1" dirty="0"/>
              <a:t> </a:t>
            </a:r>
            <a:r>
              <a:rPr lang="en-US" sz="3600" b="1" dirty="0" err="1"/>
              <a:t>ve</a:t>
            </a:r>
            <a:r>
              <a:rPr lang="en-US" sz="3600" b="1" dirty="0"/>
              <a:t> </a:t>
            </a:r>
            <a:r>
              <a:rPr lang="en-US" sz="3600" b="1" dirty="0" err="1"/>
              <a:t>beceriler</a:t>
            </a:r>
            <a:r>
              <a:rPr lang="en-US" sz="3600" b="1" dirty="0"/>
              <a:t> </a:t>
            </a:r>
            <a:r>
              <a:rPr lang="en-US" sz="3600" b="1" dirty="0" err="1"/>
              <a:t>kazandırır</a:t>
            </a:r>
            <a:endParaRPr lang="en-US" sz="3600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91779" y="4455795"/>
            <a:ext cx="5967521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1000"/>
              </a:spcAft>
              <a:defRPr sz="2400">
                <a:solidFill>
                  <a:srgbClr val="000000"/>
                </a:solidFill>
              </a:defRPr>
            </a:pPr>
            <a:r>
              <a:rPr lang="en-US" sz="3600" b="1" dirty="0"/>
              <a:t>• </a:t>
            </a:r>
            <a:r>
              <a:rPr lang="en-US" sz="3600" b="1" dirty="0" err="1"/>
              <a:t>Geniş</a:t>
            </a:r>
            <a:r>
              <a:rPr lang="en-US" sz="3600" b="1" dirty="0"/>
              <a:t> </a:t>
            </a:r>
            <a:r>
              <a:rPr lang="en-US" sz="3600" b="1" dirty="0" err="1"/>
              <a:t>kariyer</a:t>
            </a:r>
            <a:r>
              <a:rPr lang="en-US" sz="3600" b="1" dirty="0"/>
              <a:t> </a:t>
            </a:r>
            <a:r>
              <a:rPr lang="en-US" sz="3600" b="1" dirty="0" err="1"/>
              <a:t>fırsatları</a:t>
            </a:r>
            <a:r>
              <a:rPr lang="en-US" sz="3600" b="1" dirty="0"/>
              <a:t>: </a:t>
            </a:r>
            <a:r>
              <a:rPr lang="en-US" sz="3600" b="1" dirty="0" err="1"/>
              <a:t>yönetim</a:t>
            </a:r>
            <a:r>
              <a:rPr lang="en-US" sz="3600" b="1" dirty="0"/>
              <a:t>, </a:t>
            </a:r>
            <a:r>
              <a:rPr lang="en-US" sz="3600" b="1" dirty="0" err="1"/>
              <a:t>pazarlama</a:t>
            </a:r>
            <a:r>
              <a:rPr lang="en-US" sz="3600" b="1" dirty="0"/>
              <a:t>, </a:t>
            </a:r>
            <a:r>
              <a:rPr lang="en-US" sz="3600" b="1" dirty="0" err="1"/>
              <a:t>muhasebe</a:t>
            </a:r>
            <a:r>
              <a:rPr lang="en-US" sz="3600" b="1" dirty="0"/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91779" y="6842549"/>
            <a:ext cx="653178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1000"/>
              </a:spcAft>
              <a:defRPr sz="2400">
                <a:solidFill>
                  <a:srgbClr val="000000"/>
                </a:solidFill>
              </a:defRPr>
            </a:pPr>
            <a:r>
              <a:rPr lang="en-US" sz="3600" b="1" dirty="0"/>
              <a:t>• </a:t>
            </a:r>
            <a:r>
              <a:rPr lang="en-US" sz="3600" b="1" dirty="0" err="1"/>
              <a:t>Mezuniyet</a:t>
            </a:r>
            <a:r>
              <a:rPr lang="en-US" sz="3600" b="1" dirty="0"/>
              <a:t> </a:t>
            </a:r>
            <a:r>
              <a:rPr lang="en-US" sz="3600" b="1" dirty="0" err="1"/>
              <a:t>sonrası</a:t>
            </a:r>
            <a:r>
              <a:rPr lang="en-US" sz="3600" b="1" dirty="0"/>
              <a:t> </a:t>
            </a:r>
            <a:r>
              <a:rPr lang="en-US" sz="3600" b="1" dirty="0" err="1"/>
              <a:t>kamu</a:t>
            </a:r>
            <a:r>
              <a:rPr lang="en-US" sz="3600" b="1" dirty="0"/>
              <a:t> </a:t>
            </a:r>
            <a:r>
              <a:rPr lang="en-US" sz="3600" b="1" dirty="0" err="1"/>
              <a:t>ve</a:t>
            </a:r>
            <a:r>
              <a:rPr lang="en-US" sz="3600" b="1" dirty="0"/>
              <a:t> </a:t>
            </a:r>
            <a:r>
              <a:rPr lang="en-US" sz="3600" b="1" dirty="0" err="1"/>
              <a:t>özel</a:t>
            </a:r>
            <a:r>
              <a:rPr lang="en-US" sz="3600" b="1" dirty="0"/>
              <a:t> </a:t>
            </a:r>
            <a:r>
              <a:rPr lang="en-US" sz="3600" b="1" dirty="0" err="1"/>
              <a:t>sektörde</a:t>
            </a:r>
            <a:r>
              <a:rPr lang="en-US" sz="3600" b="1" dirty="0"/>
              <a:t> </a:t>
            </a:r>
            <a:r>
              <a:rPr lang="en-US" sz="3600" b="1" dirty="0" err="1"/>
              <a:t>iş</a:t>
            </a:r>
            <a:r>
              <a:rPr lang="en-US" sz="3600" b="1" dirty="0"/>
              <a:t> </a:t>
            </a:r>
            <a:r>
              <a:rPr lang="en-US" sz="3600" b="1" dirty="0" err="1"/>
              <a:t>olanakları</a:t>
            </a:r>
            <a:r>
              <a:rPr lang="en-US" sz="3600" b="1" dirty="0"/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9540524" y="2100790"/>
            <a:ext cx="711847" cy="717062"/>
          </a:xfrm>
          <a:custGeom>
            <a:avLst/>
            <a:gdLst/>
            <a:ahLst/>
            <a:cxnLst/>
            <a:rect l="l" t="t" r="r" b="b"/>
            <a:pathLst>
              <a:path w="711847" h="717062">
                <a:moveTo>
                  <a:pt x="0" y="0"/>
                </a:moveTo>
                <a:lnTo>
                  <a:pt x="711847" y="0"/>
                </a:lnTo>
                <a:lnTo>
                  <a:pt x="711847" y="717062"/>
                </a:lnTo>
                <a:lnTo>
                  <a:pt x="0" y="717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51914" y="7445757"/>
            <a:ext cx="689067" cy="689067"/>
          </a:xfrm>
          <a:custGeom>
            <a:avLst/>
            <a:gdLst/>
            <a:ahLst/>
            <a:cxnLst/>
            <a:rect l="l" t="t" r="r" b="b"/>
            <a:pathLst>
              <a:path w="689067" h="689067">
                <a:moveTo>
                  <a:pt x="0" y="0"/>
                </a:moveTo>
                <a:lnTo>
                  <a:pt x="689067" y="0"/>
                </a:lnTo>
                <a:lnTo>
                  <a:pt x="689067" y="689068"/>
                </a:lnTo>
                <a:lnTo>
                  <a:pt x="0" y="689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51914" y="4795791"/>
            <a:ext cx="689067" cy="689067"/>
          </a:xfrm>
          <a:custGeom>
            <a:avLst/>
            <a:gdLst/>
            <a:ahLst/>
            <a:cxnLst/>
            <a:rect l="l" t="t" r="r" b="b"/>
            <a:pathLst>
              <a:path w="689067" h="689067">
                <a:moveTo>
                  <a:pt x="0" y="0"/>
                </a:moveTo>
                <a:lnTo>
                  <a:pt x="689067" y="0"/>
                </a:lnTo>
                <a:lnTo>
                  <a:pt x="689067" y="689068"/>
                </a:lnTo>
                <a:lnTo>
                  <a:pt x="0" y="689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82484" y="3534681"/>
            <a:ext cx="5573503" cy="252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NEDEN BU BÖLÜMÜ SEÇMELISINIZ?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28700" y="3392040"/>
            <a:ext cx="4715387" cy="2511695"/>
            <a:chOff x="0" y="0"/>
            <a:chExt cx="2921465" cy="15561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65" cy="1556146"/>
            </a:xfrm>
            <a:custGeom>
              <a:avLst/>
              <a:gdLst/>
              <a:ahLst/>
              <a:cxnLst/>
              <a:rect l="l" t="t" r="r" b="b"/>
              <a:pathLst>
                <a:path w="2921465" h="1556146">
                  <a:moveTo>
                    <a:pt x="0" y="0"/>
                  </a:moveTo>
                  <a:lnTo>
                    <a:pt x="2921465" y="0"/>
                  </a:lnTo>
                  <a:lnTo>
                    <a:pt x="2921465" y="1556146"/>
                  </a:lnTo>
                  <a:lnTo>
                    <a:pt x="0" y="1556146"/>
                  </a:lnTo>
                  <a:close/>
                </a:path>
              </a:pathLst>
            </a:custGeom>
            <a:solidFill>
              <a:srgbClr val="F8C2C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543913" y="3355959"/>
            <a:ext cx="4715387" cy="2511695"/>
            <a:chOff x="0" y="0"/>
            <a:chExt cx="2921465" cy="15561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21465" cy="1556146"/>
            </a:xfrm>
            <a:custGeom>
              <a:avLst/>
              <a:gdLst/>
              <a:ahLst/>
              <a:cxnLst/>
              <a:rect l="l" t="t" r="r" b="b"/>
              <a:pathLst>
                <a:path w="2921465" h="1556146">
                  <a:moveTo>
                    <a:pt x="0" y="0"/>
                  </a:moveTo>
                  <a:lnTo>
                    <a:pt x="2921465" y="0"/>
                  </a:lnTo>
                  <a:lnTo>
                    <a:pt x="2921465" y="1556146"/>
                  </a:lnTo>
                  <a:lnTo>
                    <a:pt x="0" y="1556146"/>
                  </a:lnTo>
                  <a:close/>
                </a:path>
              </a:pathLst>
            </a:custGeom>
            <a:solidFill>
              <a:srgbClr val="F8C0E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98020" y="4185756"/>
            <a:ext cx="4576747" cy="1647273"/>
            <a:chOff x="0" y="0"/>
            <a:chExt cx="2835569" cy="10205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35569" cy="1020584"/>
            </a:xfrm>
            <a:custGeom>
              <a:avLst/>
              <a:gdLst/>
              <a:ahLst/>
              <a:cxnLst/>
              <a:rect l="l" t="t" r="r" b="b"/>
              <a:pathLst>
                <a:path w="2835569" h="1020584">
                  <a:moveTo>
                    <a:pt x="0" y="0"/>
                  </a:moveTo>
                  <a:lnTo>
                    <a:pt x="2835569" y="0"/>
                  </a:lnTo>
                  <a:lnTo>
                    <a:pt x="2835569" y="1020584"/>
                  </a:lnTo>
                  <a:lnTo>
                    <a:pt x="0" y="102058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2613233" y="4149676"/>
            <a:ext cx="4576747" cy="1647273"/>
            <a:chOff x="0" y="0"/>
            <a:chExt cx="2835569" cy="102058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35569" cy="1020584"/>
            </a:xfrm>
            <a:custGeom>
              <a:avLst/>
              <a:gdLst/>
              <a:ahLst/>
              <a:cxnLst/>
              <a:rect l="l" t="t" r="r" b="b"/>
              <a:pathLst>
                <a:path w="2835569" h="1020584">
                  <a:moveTo>
                    <a:pt x="0" y="0"/>
                  </a:moveTo>
                  <a:lnTo>
                    <a:pt x="2835569" y="0"/>
                  </a:lnTo>
                  <a:lnTo>
                    <a:pt x="2835569" y="1020584"/>
                  </a:lnTo>
                  <a:lnTo>
                    <a:pt x="0" y="102058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098020" y="3576059"/>
            <a:ext cx="4576747" cy="393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6"/>
              </a:lnSpc>
            </a:pPr>
            <a:r>
              <a:rPr lang="en-US" sz="27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💼 Kariyer Fırsatları Geniş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67636" y="3585584"/>
            <a:ext cx="4267941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0"/>
              </a:lnSpc>
            </a:pPr>
            <a:r>
              <a:rPr lang="en-US" sz="30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🌍 İş İngilizcesi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97086" y="4554657"/>
            <a:ext cx="3578615" cy="85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1"/>
              </a:lnSpc>
              <a:spcBef>
                <a:spcPct val="0"/>
              </a:spcBef>
            </a:pPr>
            <a:r>
              <a:rPr lang="en-US" sz="2444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Kamu ve özel sektörde iş imkanı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112299" y="4518576"/>
            <a:ext cx="3578615" cy="85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1"/>
              </a:lnSpc>
              <a:spcBef>
                <a:spcPct val="0"/>
              </a:spcBef>
            </a:pPr>
            <a:r>
              <a:rPr lang="en-US" sz="2444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Küresel dünyada daha fazla iş fırsatı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43304" y="1381437"/>
            <a:ext cx="1560139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spc="312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6000" b="1" spc="312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NEDEN </a:t>
            </a:r>
            <a:r>
              <a:rPr lang="en-US" sz="6000" b="1" spc="312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BU BÖLÜMÜ SEÇMELISINIZ?</a:t>
            </a:r>
          </a:p>
        </p:txBody>
      </p:sp>
      <p:grpSp>
        <p:nvGrpSpPr>
          <p:cNvPr id="33" name="Group 4"/>
          <p:cNvGrpSpPr/>
          <p:nvPr/>
        </p:nvGrpSpPr>
        <p:grpSpPr>
          <a:xfrm>
            <a:off x="6826318" y="6569883"/>
            <a:ext cx="4715387" cy="2511695"/>
            <a:chOff x="0" y="0"/>
            <a:chExt cx="2921465" cy="1556146"/>
          </a:xfrm>
        </p:grpSpPr>
        <p:sp>
          <p:nvSpPr>
            <p:cNvPr id="34" name="Freeform 5"/>
            <p:cNvSpPr/>
            <p:nvPr/>
          </p:nvSpPr>
          <p:spPr>
            <a:xfrm>
              <a:off x="0" y="0"/>
              <a:ext cx="2921465" cy="1556146"/>
            </a:xfrm>
            <a:custGeom>
              <a:avLst/>
              <a:gdLst/>
              <a:ahLst/>
              <a:cxnLst/>
              <a:rect l="l" t="t" r="r" b="b"/>
              <a:pathLst>
                <a:path w="2921465" h="1556146">
                  <a:moveTo>
                    <a:pt x="0" y="0"/>
                  </a:moveTo>
                  <a:lnTo>
                    <a:pt x="2921465" y="0"/>
                  </a:lnTo>
                  <a:lnTo>
                    <a:pt x="2921465" y="1556146"/>
                  </a:lnTo>
                  <a:lnTo>
                    <a:pt x="0" y="1556146"/>
                  </a:lnTo>
                  <a:close/>
                </a:path>
              </a:pathLst>
            </a:custGeom>
            <a:solidFill>
              <a:srgbClr val="C0DDF8"/>
            </a:solidFill>
          </p:spPr>
        </p:sp>
      </p:grpSp>
      <p:grpSp>
        <p:nvGrpSpPr>
          <p:cNvPr id="35" name="Group 14"/>
          <p:cNvGrpSpPr/>
          <p:nvPr/>
        </p:nvGrpSpPr>
        <p:grpSpPr>
          <a:xfrm>
            <a:off x="6895638" y="7363599"/>
            <a:ext cx="4576747" cy="1647273"/>
            <a:chOff x="0" y="0"/>
            <a:chExt cx="2835569" cy="1020584"/>
          </a:xfrm>
        </p:grpSpPr>
        <p:sp>
          <p:nvSpPr>
            <p:cNvPr id="36" name="Freeform 15"/>
            <p:cNvSpPr/>
            <p:nvPr/>
          </p:nvSpPr>
          <p:spPr>
            <a:xfrm>
              <a:off x="0" y="0"/>
              <a:ext cx="2835569" cy="1020584"/>
            </a:xfrm>
            <a:custGeom>
              <a:avLst/>
              <a:gdLst/>
              <a:ahLst/>
              <a:cxnLst/>
              <a:rect l="l" t="t" r="r" b="b"/>
              <a:pathLst>
                <a:path w="2835569" h="1020584">
                  <a:moveTo>
                    <a:pt x="0" y="0"/>
                  </a:moveTo>
                  <a:lnTo>
                    <a:pt x="2835569" y="0"/>
                  </a:lnTo>
                  <a:lnTo>
                    <a:pt x="2835569" y="1020584"/>
                  </a:lnTo>
                  <a:lnTo>
                    <a:pt x="0" y="102058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7" name="TextBox 23"/>
          <p:cNvSpPr txBox="1"/>
          <p:nvPr/>
        </p:nvSpPr>
        <p:spPr>
          <a:xfrm>
            <a:off x="6826318" y="6799507"/>
            <a:ext cx="4491664" cy="43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0"/>
              </a:lnSpc>
            </a:pPr>
            <a:r>
              <a:rPr lang="en-US" sz="30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🎓 DGS </a:t>
            </a:r>
            <a:r>
              <a:rPr lang="en-US" sz="30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ile</a:t>
            </a:r>
            <a:r>
              <a:rPr lang="en-US" sz="30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Geçiş</a:t>
            </a:r>
            <a:r>
              <a:rPr lang="en-US" sz="30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İmkanı</a:t>
            </a:r>
            <a:endParaRPr lang="en-US" sz="3000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7394704" y="7732499"/>
            <a:ext cx="3578615" cy="85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1"/>
              </a:lnSpc>
              <a:spcBef>
                <a:spcPct val="0"/>
              </a:spcBef>
            </a:pPr>
            <a:r>
              <a:rPr lang="en-US" sz="2444" dirty="0" err="1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İşletme</a:t>
            </a:r>
            <a:r>
              <a:rPr lang="en-US" sz="2444" dirty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44" dirty="0" err="1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Halkla</a:t>
            </a:r>
            <a:r>
              <a:rPr lang="en-US" sz="2444" dirty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444" dirty="0" err="1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İlişkiler</a:t>
            </a:r>
            <a:r>
              <a:rPr lang="en-US" sz="2444" dirty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444" dirty="0" err="1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İktisat</a:t>
            </a:r>
            <a:r>
              <a:rPr lang="en-US" sz="2444" dirty="0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 vb.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14442" y="5694117"/>
            <a:ext cx="6259115" cy="625911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085580" y="3394515"/>
            <a:ext cx="698809" cy="698809"/>
          </a:xfrm>
          <a:custGeom>
            <a:avLst/>
            <a:gdLst/>
            <a:ahLst/>
            <a:cxnLst/>
            <a:rect l="l" t="t" r="r" b="b"/>
            <a:pathLst>
              <a:path w="698809" h="698809">
                <a:moveTo>
                  <a:pt x="0" y="0"/>
                </a:moveTo>
                <a:lnTo>
                  <a:pt x="698810" y="0"/>
                </a:lnTo>
                <a:lnTo>
                  <a:pt x="698810" y="698809"/>
                </a:lnTo>
                <a:lnTo>
                  <a:pt x="0" y="698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80693" y="6224558"/>
            <a:ext cx="567131" cy="717062"/>
          </a:xfrm>
          <a:custGeom>
            <a:avLst/>
            <a:gdLst/>
            <a:ahLst/>
            <a:cxnLst/>
            <a:rect l="l" t="t" r="r" b="b"/>
            <a:pathLst>
              <a:path w="567131" h="717062">
                <a:moveTo>
                  <a:pt x="0" y="0"/>
                </a:moveTo>
                <a:lnTo>
                  <a:pt x="567131" y="0"/>
                </a:lnTo>
                <a:lnTo>
                  <a:pt x="567131" y="717062"/>
                </a:lnTo>
                <a:lnTo>
                  <a:pt x="0" y="717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43304" y="820775"/>
            <a:ext cx="1560139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DERS IÇERIKLERI</a:t>
            </a:r>
          </a:p>
        </p:txBody>
      </p:sp>
      <p:sp>
        <p:nvSpPr>
          <p:cNvPr id="7" name="Freeform 7"/>
          <p:cNvSpPr/>
          <p:nvPr/>
        </p:nvSpPr>
        <p:spPr>
          <a:xfrm>
            <a:off x="7883385" y="7464771"/>
            <a:ext cx="2521231" cy="2521231"/>
          </a:xfrm>
          <a:custGeom>
            <a:avLst/>
            <a:gdLst/>
            <a:ahLst/>
            <a:cxnLst/>
            <a:rect l="l" t="t" r="r" b="b"/>
            <a:pathLst>
              <a:path w="2521231" h="2521231">
                <a:moveTo>
                  <a:pt x="0" y="0"/>
                </a:moveTo>
                <a:lnTo>
                  <a:pt x="2521230" y="0"/>
                </a:lnTo>
                <a:lnTo>
                  <a:pt x="2521230" y="2521230"/>
                </a:lnTo>
                <a:lnTo>
                  <a:pt x="0" y="25212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15446" y="2686122"/>
            <a:ext cx="15915996" cy="41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3200" dirty="0"/>
              <a:t>📌 </a:t>
            </a:r>
            <a:r>
              <a:rPr lang="en-US" sz="3200" b="1" dirty="0" err="1"/>
              <a:t>Yönetim</a:t>
            </a:r>
            <a:r>
              <a:rPr lang="en-US" sz="3200" b="1" dirty="0"/>
              <a:t> </a:t>
            </a:r>
            <a:r>
              <a:rPr lang="en-US" sz="3200" b="1" dirty="0" err="1"/>
              <a:t>ve</a:t>
            </a:r>
            <a:r>
              <a:rPr lang="en-US" sz="3200" b="1" dirty="0"/>
              <a:t> </a:t>
            </a:r>
            <a:r>
              <a:rPr lang="en-US" sz="3200" b="1" dirty="0" err="1"/>
              <a:t>Organizasyon</a:t>
            </a:r>
            <a:r>
              <a:rPr lang="en-US" sz="3200" dirty="0"/>
              <a:t> → </a:t>
            </a:r>
            <a:r>
              <a:rPr lang="en-US" sz="3200" b="1" dirty="0" err="1">
                <a:solidFill>
                  <a:srgbClr val="FF0000"/>
                </a:solidFill>
              </a:rPr>
              <a:t>İşletmelerin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yapısı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planlama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karar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verme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liderlik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ekip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yönetimi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📌 </a:t>
            </a:r>
            <a:r>
              <a:rPr lang="en-US" sz="3200" b="1" dirty="0" err="1"/>
              <a:t>Pazarlama</a:t>
            </a:r>
            <a:r>
              <a:rPr lang="en-US" sz="3200" b="1" dirty="0"/>
              <a:t> </a:t>
            </a:r>
            <a:r>
              <a:rPr lang="en-US" sz="3200" b="1" dirty="0" err="1"/>
              <a:t>İlkeleri</a:t>
            </a:r>
            <a:r>
              <a:rPr lang="en-US" sz="3200" dirty="0"/>
              <a:t> → </a:t>
            </a:r>
            <a:r>
              <a:rPr lang="en-US" sz="3200" b="1" dirty="0" err="1">
                <a:solidFill>
                  <a:srgbClr val="FF0000"/>
                </a:solidFill>
              </a:rPr>
              <a:t>Müşteri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ihtiyaçlarını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anlama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ürün-hizmet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geliştirme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satış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stratejileri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📌 </a:t>
            </a:r>
            <a:r>
              <a:rPr lang="en-US" sz="3200" b="1" dirty="0" err="1"/>
              <a:t>Muhasebe</a:t>
            </a:r>
            <a:r>
              <a:rPr lang="en-US" sz="3200" b="1" dirty="0"/>
              <a:t> </a:t>
            </a:r>
            <a:r>
              <a:rPr lang="en-US" sz="3200" b="1" dirty="0" err="1"/>
              <a:t>ve</a:t>
            </a:r>
            <a:r>
              <a:rPr lang="en-US" sz="3200" b="1" dirty="0"/>
              <a:t> </a:t>
            </a:r>
            <a:r>
              <a:rPr lang="en-US" sz="3200" b="1" dirty="0" err="1"/>
              <a:t>Finans</a:t>
            </a:r>
            <a:r>
              <a:rPr lang="en-US" sz="3200" b="1" dirty="0"/>
              <a:t> </a:t>
            </a:r>
            <a:r>
              <a:rPr lang="en-US" sz="3200" b="1" dirty="0" err="1"/>
              <a:t>Bilgisi</a:t>
            </a:r>
            <a:r>
              <a:rPr lang="en-US" sz="3200" dirty="0"/>
              <a:t> → </a:t>
            </a:r>
            <a:r>
              <a:rPr lang="en-US" sz="3200" b="1" dirty="0" err="1">
                <a:solidFill>
                  <a:srgbClr val="FF0000"/>
                </a:solidFill>
              </a:rPr>
              <a:t>Gelir-gider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takibi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bütçe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planlama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temel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muhasebe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uygulamaları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📌 </a:t>
            </a:r>
            <a:r>
              <a:rPr lang="en-US" sz="3200" b="1" dirty="0" err="1"/>
              <a:t>Girişimcilik</a:t>
            </a:r>
            <a:r>
              <a:rPr lang="en-US" sz="3200" dirty="0"/>
              <a:t> </a:t>
            </a:r>
            <a:r>
              <a:rPr lang="en-US" sz="3200" dirty="0" smtClean="0"/>
              <a:t>→ </a:t>
            </a:r>
            <a:r>
              <a:rPr lang="en-US" sz="3200" b="1" dirty="0" err="1" smtClean="0">
                <a:solidFill>
                  <a:srgbClr val="FF0000"/>
                </a:solidFill>
              </a:rPr>
              <a:t>İş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fikri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geliştirme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iş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planı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hazırlama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küçük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işletme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yönetimi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📌 </a:t>
            </a:r>
            <a:r>
              <a:rPr lang="en-US" sz="3200" b="1" dirty="0" err="1"/>
              <a:t>İnsan</a:t>
            </a:r>
            <a:r>
              <a:rPr lang="en-US" sz="3200" b="1" dirty="0"/>
              <a:t> </a:t>
            </a:r>
            <a:r>
              <a:rPr lang="en-US" sz="3200" b="1" dirty="0" err="1"/>
              <a:t>Kaynakları</a:t>
            </a:r>
            <a:r>
              <a:rPr lang="en-US" sz="3200" b="1" dirty="0"/>
              <a:t> </a:t>
            </a:r>
            <a:r>
              <a:rPr lang="en-US" sz="3200" b="1" dirty="0" err="1"/>
              <a:t>Yönetimi</a:t>
            </a:r>
            <a:r>
              <a:rPr lang="en-US" sz="3200" dirty="0"/>
              <a:t> → </a:t>
            </a:r>
            <a:r>
              <a:rPr lang="en-US" sz="3200" b="1" dirty="0" err="1" smtClean="0">
                <a:solidFill>
                  <a:srgbClr val="FF0000"/>
                </a:solidFill>
              </a:rPr>
              <a:t>Personel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seçimi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motivasyon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performans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değerlendirme</a:t>
            </a: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dirty="0"/>
              <a:t>📌 </a:t>
            </a:r>
            <a:r>
              <a:rPr lang="en-US" sz="3200" b="1" dirty="0" err="1"/>
              <a:t>Dijital</a:t>
            </a:r>
            <a:r>
              <a:rPr lang="en-US" sz="3200" b="1" dirty="0"/>
              <a:t> </a:t>
            </a:r>
            <a:r>
              <a:rPr lang="en-US" sz="3200" b="1" dirty="0" err="1"/>
              <a:t>İşletmecilik</a:t>
            </a:r>
            <a:r>
              <a:rPr lang="en-US" sz="3200" dirty="0"/>
              <a:t> → </a:t>
            </a:r>
            <a:r>
              <a:rPr lang="en-US" sz="3200" b="1" dirty="0" err="1">
                <a:solidFill>
                  <a:srgbClr val="FF0000"/>
                </a:solidFill>
              </a:rPr>
              <a:t>Dijital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pazarlama</a:t>
            </a:r>
            <a:r>
              <a:rPr lang="en-US" sz="3200" b="1" dirty="0">
                <a:solidFill>
                  <a:srgbClr val="FF0000"/>
                </a:solidFill>
              </a:rPr>
              <a:t>, e-</a:t>
            </a:r>
            <a:r>
              <a:rPr lang="en-US" sz="3200" b="1" dirty="0" err="1">
                <a:solidFill>
                  <a:srgbClr val="FF0000"/>
                </a:solidFill>
              </a:rPr>
              <a:t>ticaret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teknolojiyle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yönetim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📌 </a:t>
            </a:r>
            <a:r>
              <a:rPr lang="en-US" sz="3200" b="1" dirty="0" err="1"/>
              <a:t>İş</a:t>
            </a:r>
            <a:r>
              <a:rPr lang="en-US" sz="3200" b="1" dirty="0"/>
              <a:t> </a:t>
            </a:r>
            <a:r>
              <a:rPr lang="en-US" sz="3200" b="1" dirty="0" err="1"/>
              <a:t>Hukuku</a:t>
            </a:r>
            <a:r>
              <a:rPr lang="en-US" sz="3200" b="1" dirty="0"/>
              <a:t> </a:t>
            </a:r>
            <a:r>
              <a:rPr lang="en-US" sz="3200" b="1" dirty="0" err="1"/>
              <a:t>ve</a:t>
            </a:r>
            <a:r>
              <a:rPr lang="en-US" sz="3200" b="1" dirty="0"/>
              <a:t> </a:t>
            </a:r>
            <a:r>
              <a:rPr lang="en-US" sz="3200" b="1" dirty="0" err="1"/>
              <a:t>Etik</a:t>
            </a:r>
            <a:r>
              <a:rPr lang="en-US" sz="3200" dirty="0"/>
              <a:t> → </a:t>
            </a:r>
            <a:r>
              <a:rPr lang="en-US" sz="3200" b="1" dirty="0" err="1">
                <a:solidFill>
                  <a:srgbClr val="FF0000"/>
                </a:solidFill>
              </a:rPr>
              <a:t>Çalışma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hayatında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haklar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yasal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sorumluluklar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etik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ilkeler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📌 </a:t>
            </a:r>
            <a:r>
              <a:rPr lang="en-US" sz="3200" b="1" dirty="0" err="1"/>
              <a:t>İş</a:t>
            </a:r>
            <a:r>
              <a:rPr lang="en-US" sz="3200" b="1" dirty="0"/>
              <a:t> </a:t>
            </a:r>
            <a:r>
              <a:rPr lang="en-US" sz="3200" b="1" dirty="0" err="1"/>
              <a:t>İngilizcesi</a:t>
            </a:r>
            <a:r>
              <a:rPr lang="en-US" sz="3200" dirty="0"/>
              <a:t> → </a:t>
            </a:r>
            <a:r>
              <a:rPr lang="en-US" sz="3200" b="1" dirty="0" err="1">
                <a:solidFill>
                  <a:srgbClr val="FF0000"/>
                </a:solidFill>
              </a:rPr>
              <a:t>İş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hayatında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kullanılan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İngilizce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terimler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yazışmalar</a:t>
            </a:r>
            <a:endParaRPr lang="en-US" sz="3000" b="1" dirty="0">
              <a:solidFill>
                <a:srgbClr val="FF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4418074" y="990600"/>
            <a:ext cx="9451852" cy="214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5"/>
              </a:lnSpc>
            </a:pPr>
            <a:r>
              <a:rPr lang="en-US" sz="693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ÖĞRETIM KADROMUZ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310176" y="7428328"/>
            <a:ext cx="3879684" cy="32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tr-TR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DOÇ</a:t>
            </a:r>
            <a:r>
              <a:rPr lang="en-US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. </a:t>
            </a:r>
            <a:r>
              <a:rPr lang="tr-TR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DR. SERPİL TOMAK</a:t>
            </a:r>
            <a:endParaRPr lang="en-US" dirty="0">
              <a:solidFill>
                <a:srgbClr val="311476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368565" y="7428328"/>
            <a:ext cx="3866980" cy="325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dirty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ÖĞR. GÖR. </a:t>
            </a:r>
            <a:r>
              <a:rPr lang="tr-TR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DR. ADİL İBİN</a:t>
            </a:r>
            <a:endParaRPr lang="en-US" dirty="0">
              <a:solidFill>
                <a:srgbClr val="311476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787478" y="7448787"/>
            <a:ext cx="3879684" cy="33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dirty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ÖĞR. </a:t>
            </a:r>
            <a:r>
              <a:rPr lang="en-US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GÖR.</a:t>
            </a:r>
            <a:r>
              <a:rPr lang="tr-TR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 DR. ALAİDDİN KOŞAR</a:t>
            </a:r>
            <a:endParaRPr lang="en-US" dirty="0">
              <a:solidFill>
                <a:srgbClr val="311476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248249" y="7346283"/>
            <a:ext cx="3622420" cy="1220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dirty="0" smtClean="0">
                <a:solidFill>
                  <a:srgbClr val="311476"/>
                </a:solidFill>
                <a:latin typeface="Alata"/>
                <a:ea typeface="Alata"/>
                <a:cs typeface="Alata"/>
              </a:rPr>
              <a:t>ÖĞR. GÖR. AYSUN </a:t>
            </a:r>
            <a:r>
              <a:rPr lang="en-US" dirty="0">
                <a:solidFill>
                  <a:srgbClr val="311476"/>
                </a:solidFill>
                <a:latin typeface="Alata"/>
                <a:ea typeface="Alata"/>
                <a:cs typeface="Alata"/>
              </a:rPr>
              <a:t>EMİNE MİLCAN</a:t>
            </a:r>
          </a:p>
          <a:p>
            <a:r>
              <a:rPr lang="en-US" sz="2800" dirty="0"/>
              <a:t/>
            </a:r>
            <a:br>
              <a:rPr lang="en-US" sz="2800" dirty="0"/>
            </a:br>
            <a:endParaRPr lang="en-US" sz="2800" b="1" dirty="0">
              <a:solidFill>
                <a:srgbClr val="212529"/>
              </a:solidFill>
              <a:latin typeface="inherit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1" y="3134449"/>
            <a:ext cx="2788932" cy="3511833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75" y="3134449"/>
            <a:ext cx="2559126" cy="3511833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84" y="3132984"/>
            <a:ext cx="2636073" cy="3514764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46" y="3134449"/>
            <a:ext cx="2972472" cy="3511833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147" y="3134450"/>
            <a:ext cx="2668992" cy="3511832"/>
          </a:xfrm>
          <a:prstGeom prst="rect">
            <a:avLst/>
          </a:prstGeom>
        </p:spPr>
      </p:pic>
      <p:sp>
        <p:nvSpPr>
          <p:cNvPr id="30" name="TextBox 21"/>
          <p:cNvSpPr txBox="1"/>
          <p:nvPr/>
        </p:nvSpPr>
        <p:spPr>
          <a:xfrm>
            <a:off x="3277838" y="7438558"/>
            <a:ext cx="3879684" cy="32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tr-TR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DR. ÖĞR</a:t>
            </a:r>
            <a:r>
              <a:rPr lang="en-US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. </a:t>
            </a:r>
            <a:r>
              <a:rPr lang="tr-TR" dirty="0" smtClean="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 ÜYESİ NECDET SEZAL</a:t>
            </a:r>
            <a:endParaRPr lang="en-US" dirty="0">
              <a:solidFill>
                <a:srgbClr val="311476"/>
              </a:solidFill>
              <a:latin typeface="Alata"/>
              <a:ea typeface="Alata"/>
              <a:cs typeface="Alata"/>
              <a:sym typeface="Ala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05745" y="3044301"/>
            <a:ext cx="1579194" cy="157919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114800" y="-50390"/>
            <a:ext cx="1560139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spc="312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ETKINLIK GÖRSELLERIMIZ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95034" y="8924613"/>
            <a:ext cx="1128531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00"/>
              </a:lnSpc>
            </a:pPr>
            <a:r>
              <a:rPr lang="en-US" sz="600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5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2" y="0"/>
            <a:ext cx="6135430" cy="628650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14" y="864010"/>
            <a:ext cx="5800134" cy="10165537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4" y="4914900"/>
            <a:ext cx="6114648" cy="611464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830" y="864010"/>
            <a:ext cx="6014774" cy="101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05745" y="3044301"/>
            <a:ext cx="1579194" cy="157919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-2302575" y="142563"/>
            <a:ext cx="1560139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spc="312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ETKINLIK GÖRSELLERIMIZ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95034" y="8924613"/>
            <a:ext cx="1128531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00"/>
              </a:lnSpc>
            </a:pPr>
            <a:r>
              <a:rPr lang="en-US" sz="600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5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76745"/>
            <a:ext cx="5774193" cy="9275618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02227"/>
            <a:ext cx="7315200" cy="97536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8700"/>
            <a:ext cx="5029200" cy="925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05745" y="3044301"/>
            <a:ext cx="1579194" cy="157919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19200" y="-10391"/>
            <a:ext cx="1560139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spc="312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ETKINLIK GÖRSELLERIMIZ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95034" y="8924613"/>
            <a:ext cx="1128531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00"/>
              </a:lnSpc>
            </a:pPr>
            <a:r>
              <a:rPr lang="en-US" sz="600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5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008"/>
            <a:ext cx="6019800" cy="938299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04005"/>
            <a:ext cx="6640977" cy="10564093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777" y="904005"/>
            <a:ext cx="5627223" cy="958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9816" y="-76044"/>
            <a:ext cx="8758184" cy="10439088"/>
            <a:chOff x="0" y="0"/>
            <a:chExt cx="2962645" cy="3531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2645" cy="3531247"/>
            </a:xfrm>
            <a:custGeom>
              <a:avLst/>
              <a:gdLst/>
              <a:ahLst/>
              <a:cxnLst/>
              <a:rect l="l" t="t" r="r" b="b"/>
              <a:pathLst>
                <a:path w="2962645" h="3531247">
                  <a:moveTo>
                    <a:pt x="0" y="0"/>
                  </a:moveTo>
                  <a:lnTo>
                    <a:pt x="2962645" y="0"/>
                  </a:lnTo>
                  <a:lnTo>
                    <a:pt x="2962645" y="3531247"/>
                  </a:lnTo>
                  <a:lnTo>
                    <a:pt x="0" y="3531247"/>
                  </a:lnTo>
                  <a:close/>
                </a:path>
              </a:pathLst>
            </a:custGeom>
            <a:solidFill>
              <a:srgbClr val="C0DD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925855" y="4169733"/>
            <a:ext cx="1941185" cy="19411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FC0F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291779" y="1881828"/>
            <a:ext cx="6531787" cy="705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CFC0F8"/>
                </a:solidFill>
                <a:latin typeface="Arimo Bold"/>
                <a:ea typeface="Arimo Bold"/>
                <a:cs typeface="Arimo Bold"/>
                <a:sym typeface="Arimo Bold"/>
              </a:rPr>
              <a:t>🔹 </a:t>
            </a:r>
            <a:r>
              <a:rPr lang="en-US" sz="3600" b="1" dirty="0" err="1">
                <a:solidFill>
                  <a:srgbClr val="231915"/>
                </a:solidFill>
                <a:latin typeface="Arimo Bold"/>
                <a:ea typeface="Arimo Bold"/>
                <a:cs typeface="Arimo Bold"/>
                <a:sym typeface="Arimo Bold"/>
              </a:rPr>
              <a:t>Özel</a:t>
            </a:r>
            <a:r>
              <a:rPr lang="en-US" sz="3600" b="1" dirty="0">
                <a:solidFill>
                  <a:srgbClr val="231915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231915"/>
                </a:solidFill>
                <a:latin typeface="Arimo Bold"/>
                <a:ea typeface="Arimo Bold"/>
                <a:cs typeface="Arimo Bold"/>
                <a:sym typeface="Arimo Bold"/>
              </a:rPr>
              <a:t>Sektörde</a:t>
            </a:r>
            <a:r>
              <a:rPr lang="en-US" sz="3600" b="1" dirty="0">
                <a:solidFill>
                  <a:srgbClr val="231915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231915"/>
                </a:solidFill>
                <a:latin typeface="Arimo Bold"/>
                <a:ea typeface="Arimo Bold"/>
                <a:cs typeface="Arimo Bold"/>
                <a:sym typeface="Arimo Bold"/>
              </a:rPr>
              <a:t>Çalışabilirsiniz</a:t>
            </a:r>
            <a:endParaRPr lang="en-US" sz="3600" b="1" dirty="0">
              <a:solidFill>
                <a:srgbClr val="231915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>
              <a:lnSpc>
                <a:spcPts val="5040"/>
              </a:lnSpc>
            </a:pP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✔️</a:t>
            </a:r>
            <a:r>
              <a:rPr lang="tr-TR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Satış</a:t>
            </a: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Pazarlama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Temsilcisi</a:t>
            </a:r>
            <a:endParaRPr lang="tr-TR" sz="3600" b="1" dirty="0" smtClean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lvl="0">
              <a:lnSpc>
                <a:spcPts val="5040"/>
              </a:lnSpc>
            </a:pP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✔️</a:t>
            </a:r>
            <a:r>
              <a:rPr lang="tr-TR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Şirketlerde</a:t>
            </a: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“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Yönetici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Asistanı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”</a:t>
            </a:r>
          </a:p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✔️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İnsan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kaynakları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muhasebe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halkla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ilişkiler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departmanlarında</a:t>
            </a:r>
            <a:r>
              <a:rPr lang="tr-TR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>
              <a:lnSpc>
                <a:spcPts val="5040"/>
              </a:lnSpc>
            </a:pP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✔️ </a:t>
            </a:r>
            <a:r>
              <a:rPr lang="tr-TR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Müşteri</a:t>
            </a: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Hizmetleri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Uzmanı</a:t>
            </a:r>
            <a:endParaRPr lang="en-US" sz="3600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551914" y="4795791"/>
            <a:ext cx="689067" cy="689067"/>
          </a:xfrm>
          <a:custGeom>
            <a:avLst/>
            <a:gdLst/>
            <a:ahLst/>
            <a:cxnLst/>
            <a:rect l="l" t="t" r="r" b="b"/>
            <a:pathLst>
              <a:path w="689067" h="689067">
                <a:moveTo>
                  <a:pt x="0" y="0"/>
                </a:moveTo>
                <a:lnTo>
                  <a:pt x="689067" y="0"/>
                </a:lnTo>
                <a:lnTo>
                  <a:pt x="689067" y="689068"/>
                </a:lnTo>
                <a:lnTo>
                  <a:pt x="0" y="689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18556" y="3882390"/>
            <a:ext cx="5573503" cy="217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9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MEZUN OLUNCA NE YAPABILIRSINIZ?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7964457" y="196494"/>
            <a:ext cx="2359087" cy="1958042"/>
          </a:xfrm>
          <a:custGeom>
            <a:avLst/>
            <a:gdLst/>
            <a:ahLst/>
            <a:cxnLst/>
            <a:rect l="l" t="t" r="r" b="b"/>
            <a:pathLst>
              <a:path w="2359087" h="1958042">
                <a:moveTo>
                  <a:pt x="0" y="0"/>
                </a:moveTo>
                <a:lnTo>
                  <a:pt x="2359086" y="0"/>
                </a:lnTo>
                <a:lnTo>
                  <a:pt x="2359086" y="1958042"/>
                </a:lnTo>
                <a:lnTo>
                  <a:pt x="0" y="195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0961" y="2154536"/>
            <a:ext cx="11301259" cy="2090733"/>
          </a:xfrm>
          <a:custGeom>
            <a:avLst/>
            <a:gdLst/>
            <a:ahLst/>
            <a:cxnLst/>
            <a:rect l="l" t="t" r="r" b="b"/>
            <a:pathLst>
              <a:path w="11301259" h="2090733">
                <a:moveTo>
                  <a:pt x="0" y="0"/>
                </a:moveTo>
                <a:lnTo>
                  <a:pt x="11301259" y="0"/>
                </a:lnTo>
                <a:lnTo>
                  <a:pt x="11301259" y="2090733"/>
                </a:lnTo>
                <a:lnTo>
                  <a:pt x="0" y="2090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848843" y="4245269"/>
            <a:ext cx="14590314" cy="5507843"/>
          </a:xfrm>
          <a:custGeom>
            <a:avLst/>
            <a:gdLst/>
            <a:ahLst/>
            <a:cxnLst/>
            <a:rect l="l" t="t" r="r" b="b"/>
            <a:pathLst>
              <a:path w="14590314" h="5507843">
                <a:moveTo>
                  <a:pt x="0" y="0"/>
                </a:moveTo>
                <a:lnTo>
                  <a:pt x="14590314" y="0"/>
                </a:lnTo>
                <a:lnTo>
                  <a:pt x="14590314" y="5507844"/>
                </a:lnTo>
                <a:lnTo>
                  <a:pt x="0" y="5507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9816" y="-76044"/>
            <a:ext cx="8758184" cy="10439088"/>
            <a:chOff x="0" y="0"/>
            <a:chExt cx="2962645" cy="3531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2645" cy="3531247"/>
            </a:xfrm>
            <a:custGeom>
              <a:avLst/>
              <a:gdLst/>
              <a:ahLst/>
              <a:cxnLst/>
              <a:rect l="l" t="t" r="r" b="b"/>
              <a:pathLst>
                <a:path w="2962645" h="3531247">
                  <a:moveTo>
                    <a:pt x="0" y="0"/>
                  </a:moveTo>
                  <a:lnTo>
                    <a:pt x="2962645" y="0"/>
                  </a:lnTo>
                  <a:lnTo>
                    <a:pt x="2962645" y="3531247"/>
                  </a:lnTo>
                  <a:lnTo>
                    <a:pt x="0" y="3531247"/>
                  </a:lnTo>
                  <a:close/>
                </a:path>
              </a:pathLst>
            </a:custGeom>
            <a:solidFill>
              <a:srgbClr val="C0DD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925855" y="4169733"/>
            <a:ext cx="1941185" cy="19411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FC0F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291779" y="3176270"/>
            <a:ext cx="6531787" cy="383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CFC0F8"/>
                </a:solidFill>
                <a:latin typeface="Arimo Bold"/>
                <a:ea typeface="Arimo Bold"/>
                <a:cs typeface="Arimo Bold"/>
                <a:sym typeface="Arimo Bold"/>
              </a:rPr>
              <a:t>🔹</a:t>
            </a:r>
            <a:r>
              <a:rPr lang="en-US" sz="36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Kamu Sektöründe Çalışabilirsiniz</a:t>
            </a:r>
          </a:p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CFC0F8"/>
                </a:solidFill>
                <a:latin typeface="Arimo Bold"/>
                <a:ea typeface="Arimo Bold"/>
                <a:cs typeface="Arimo Bold"/>
                <a:sym typeface="Arimo Bold"/>
              </a:rPr>
              <a:t>✔️</a:t>
            </a:r>
            <a:r>
              <a:rPr lang="en-US" sz="36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Belediyeler, bakanlıklar, devlet üniversiteleri</a:t>
            </a:r>
          </a:p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✔️ KPSS ile devlet memuru olma şansı</a:t>
            </a:r>
          </a:p>
        </p:txBody>
      </p:sp>
      <p:sp>
        <p:nvSpPr>
          <p:cNvPr id="7" name="Freeform 7"/>
          <p:cNvSpPr/>
          <p:nvPr/>
        </p:nvSpPr>
        <p:spPr>
          <a:xfrm>
            <a:off x="9551914" y="4795791"/>
            <a:ext cx="689067" cy="689067"/>
          </a:xfrm>
          <a:custGeom>
            <a:avLst/>
            <a:gdLst/>
            <a:ahLst/>
            <a:cxnLst/>
            <a:rect l="l" t="t" r="r" b="b"/>
            <a:pathLst>
              <a:path w="689067" h="689067">
                <a:moveTo>
                  <a:pt x="0" y="0"/>
                </a:moveTo>
                <a:lnTo>
                  <a:pt x="689067" y="0"/>
                </a:lnTo>
                <a:lnTo>
                  <a:pt x="689067" y="689068"/>
                </a:lnTo>
                <a:lnTo>
                  <a:pt x="0" y="689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18556" y="3882390"/>
            <a:ext cx="5573503" cy="217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9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MEZUN OLUNCA NE YAPABILIRSINIZ?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9816" y="-76044"/>
            <a:ext cx="8758184" cy="10439088"/>
            <a:chOff x="0" y="0"/>
            <a:chExt cx="2962645" cy="3531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62645" cy="3531247"/>
            </a:xfrm>
            <a:custGeom>
              <a:avLst/>
              <a:gdLst/>
              <a:ahLst/>
              <a:cxnLst/>
              <a:rect l="l" t="t" r="r" b="b"/>
              <a:pathLst>
                <a:path w="2962645" h="3531247">
                  <a:moveTo>
                    <a:pt x="0" y="0"/>
                  </a:moveTo>
                  <a:lnTo>
                    <a:pt x="2962645" y="0"/>
                  </a:lnTo>
                  <a:lnTo>
                    <a:pt x="2962645" y="3531247"/>
                  </a:lnTo>
                  <a:lnTo>
                    <a:pt x="0" y="3531247"/>
                  </a:lnTo>
                  <a:close/>
                </a:path>
              </a:pathLst>
            </a:custGeom>
            <a:solidFill>
              <a:srgbClr val="C0DD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925855" y="4169733"/>
            <a:ext cx="1941185" cy="19411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FC0F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291779" y="3176270"/>
            <a:ext cx="6531787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dirty="0">
                <a:solidFill>
                  <a:srgbClr val="CFC0F8"/>
                </a:solidFill>
                <a:latin typeface="Arimo Bold"/>
                <a:ea typeface="Arimo Bold"/>
                <a:cs typeface="Arimo Bold"/>
                <a:sym typeface="Arimo Bold"/>
              </a:rPr>
              <a:t>🔹</a:t>
            </a:r>
            <a:r>
              <a:rPr lang="en-US" sz="36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Serbest</a:t>
            </a:r>
            <a:r>
              <a:rPr lang="en-US" sz="36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Çalışabilirsiniz</a:t>
            </a:r>
            <a:endParaRPr lang="en-US" sz="36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>
              <a:lnSpc>
                <a:spcPts val="5040"/>
              </a:lnSpc>
            </a:pPr>
            <a:r>
              <a:rPr lang="en-US" sz="3600" b="1" dirty="0">
                <a:latin typeface="Arimo Bold"/>
                <a:ea typeface="Arimo Bold"/>
                <a:cs typeface="Arimo Bold"/>
                <a:sym typeface="Arimo Bold"/>
              </a:rPr>
              <a:t>✔️</a:t>
            </a:r>
            <a:r>
              <a:rPr lang="en-US" sz="3600" b="1" dirty="0" smtClean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Kendi</a:t>
            </a: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işinizi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kurabilirsiniz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! </a:t>
            </a:r>
            <a:endParaRPr lang="tr-TR" sz="3600" b="1" dirty="0" smtClean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>
              <a:lnSpc>
                <a:spcPts val="5040"/>
              </a:lnSpc>
            </a:pPr>
            <a:r>
              <a:rPr lang="en-US" sz="3600" b="1" dirty="0">
                <a:latin typeface="Arimo Bold"/>
                <a:ea typeface="Arimo Bold"/>
                <a:cs typeface="Arimo Bold"/>
                <a:sym typeface="Arimo Bold"/>
              </a:rPr>
              <a:t>✔️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Girişimcilik</a:t>
            </a: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projeleriyle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hibe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destek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programlarına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başvuru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imkânı</a:t>
            </a:r>
            <a:endParaRPr lang="en-US" sz="3600" b="1" dirty="0" smtClean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lvl="0">
              <a:lnSpc>
                <a:spcPts val="5040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✔️</a:t>
            </a:r>
            <a:r>
              <a:rPr lang="tr-TR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Serbest</a:t>
            </a:r>
            <a:r>
              <a:rPr lang="en-US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muhasebe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ya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da </a:t>
            </a:r>
            <a:r>
              <a:rPr lang="en-US" sz="3600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danışmanlık</a:t>
            </a:r>
            <a:r>
              <a:rPr lang="en-US" sz="3600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600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hizmetleri</a:t>
            </a:r>
            <a:r>
              <a:rPr lang="tr-TR" sz="3600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endParaRPr lang="en-US" sz="3600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551914" y="4795791"/>
            <a:ext cx="689067" cy="689067"/>
          </a:xfrm>
          <a:custGeom>
            <a:avLst/>
            <a:gdLst/>
            <a:ahLst/>
            <a:cxnLst/>
            <a:rect l="l" t="t" r="r" b="b"/>
            <a:pathLst>
              <a:path w="689067" h="689067">
                <a:moveTo>
                  <a:pt x="0" y="0"/>
                </a:moveTo>
                <a:lnTo>
                  <a:pt x="689067" y="0"/>
                </a:lnTo>
                <a:lnTo>
                  <a:pt x="689067" y="689068"/>
                </a:lnTo>
                <a:lnTo>
                  <a:pt x="0" y="689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18556" y="3882390"/>
            <a:ext cx="5573503" cy="217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900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MEZUN OLUNCA NE YAPABILIRSINIZ?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08424" y="3437047"/>
            <a:ext cx="3968468" cy="5468516"/>
            <a:chOff x="0" y="0"/>
            <a:chExt cx="2354580" cy="32445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244592"/>
            </a:xfrm>
            <a:custGeom>
              <a:avLst/>
              <a:gdLst/>
              <a:ahLst/>
              <a:cxnLst/>
              <a:rect l="l" t="t" r="r" b="b"/>
              <a:pathLst>
                <a:path w="2353310" h="3244592">
                  <a:moveTo>
                    <a:pt x="784860" y="3177282"/>
                  </a:moveTo>
                  <a:cubicBezTo>
                    <a:pt x="905510" y="3217922"/>
                    <a:pt x="1042670" y="3244592"/>
                    <a:pt x="1177290" y="3244592"/>
                  </a:cubicBezTo>
                  <a:cubicBezTo>
                    <a:pt x="1311910" y="3244592"/>
                    <a:pt x="1441450" y="3221732"/>
                    <a:pt x="1560830" y="3181092"/>
                  </a:cubicBezTo>
                  <a:cubicBezTo>
                    <a:pt x="1563370" y="3179822"/>
                    <a:pt x="1565910" y="3179822"/>
                    <a:pt x="1568450" y="3178552"/>
                  </a:cubicBezTo>
                  <a:cubicBezTo>
                    <a:pt x="2016760" y="3015992"/>
                    <a:pt x="2346960" y="2586732"/>
                    <a:pt x="2353310" y="208392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082367"/>
                  </a:lnTo>
                  <a:cubicBezTo>
                    <a:pt x="6350" y="2589272"/>
                    <a:pt x="331470" y="3018532"/>
                    <a:pt x="784860" y="3177282"/>
                  </a:cubicBezTo>
                  <a:close/>
                </a:path>
              </a:pathLst>
            </a:custGeom>
            <a:solidFill>
              <a:srgbClr val="CFC0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11108" y="3437047"/>
            <a:ext cx="3968468" cy="5468516"/>
            <a:chOff x="0" y="0"/>
            <a:chExt cx="2354580" cy="32445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53310" cy="3244592"/>
            </a:xfrm>
            <a:custGeom>
              <a:avLst/>
              <a:gdLst/>
              <a:ahLst/>
              <a:cxnLst/>
              <a:rect l="l" t="t" r="r" b="b"/>
              <a:pathLst>
                <a:path w="2353310" h="3244592">
                  <a:moveTo>
                    <a:pt x="784860" y="3177282"/>
                  </a:moveTo>
                  <a:cubicBezTo>
                    <a:pt x="905510" y="3217922"/>
                    <a:pt x="1042670" y="3244592"/>
                    <a:pt x="1177290" y="3244592"/>
                  </a:cubicBezTo>
                  <a:cubicBezTo>
                    <a:pt x="1311910" y="3244592"/>
                    <a:pt x="1441450" y="3221732"/>
                    <a:pt x="1560830" y="3181092"/>
                  </a:cubicBezTo>
                  <a:cubicBezTo>
                    <a:pt x="1563370" y="3179822"/>
                    <a:pt x="1565910" y="3179822"/>
                    <a:pt x="1568450" y="3178552"/>
                  </a:cubicBezTo>
                  <a:cubicBezTo>
                    <a:pt x="2016760" y="3015992"/>
                    <a:pt x="2346960" y="2586732"/>
                    <a:pt x="2353310" y="208392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082367"/>
                  </a:lnTo>
                  <a:cubicBezTo>
                    <a:pt x="6350" y="2589272"/>
                    <a:pt x="331470" y="3018532"/>
                    <a:pt x="784860" y="3177282"/>
                  </a:cubicBezTo>
                  <a:close/>
                </a:path>
              </a:pathLst>
            </a:custGeom>
            <a:solidFill>
              <a:srgbClr val="C0DDF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403061" y="3044301"/>
            <a:ext cx="1579194" cy="157919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305745" y="3044301"/>
            <a:ext cx="1579194" cy="157919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898209" y="3539449"/>
            <a:ext cx="588897" cy="588897"/>
          </a:xfrm>
          <a:custGeom>
            <a:avLst/>
            <a:gdLst/>
            <a:ahLst/>
            <a:cxnLst/>
            <a:rect l="l" t="t" r="r" b="b"/>
            <a:pathLst>
              <a:path w="588897" h="588897">
                <a:moveTo>
                  <a:pt x="0" y="0"/>
                </a:moveTo>
                <a:lnTo>
                  <a:pt x="588898" y="0"/>
                </a:lnTo>
                <a:lnTo>
                  <a:pt x="588898" y="588897"/>
                </a:lnTo>
                <a:lnTo>
                  <a:pt x="0" y="588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806758" y="3521160"/>
            <a:ext cx="577167" cy="612822"/>
          </a:xfrm>
          <a:custGeom>
            <a:avLst/>
            <a:gdLst/>
            <a:ahLst/>
            <a:cxnLst/>
            <a:rect l="l" t="t" r="r" b="b"/>
            <a:pathLst>
              <a:path w="577167" h="612822">
                <a:moveTo>
                  <a:pt x="0" y="0"/>
                </a:moveTo>
                <a:lnTo>
                  <a:pt x="577168" y="0"/>
                </a:lnTo>
                <a:lnTo>
                  <a:pt x="577168" y="612823"/>
                </a:lnTo>
                <a:lnTo>
                  <a:pt x="0" y="612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550282" y="4819338"/>
            <a:ext cx="3284752" cy="158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91"/>
              </a:lnSpc>
            </a:pPr>
            <a:r>
              <a:rPr lang="en-US" sz="3788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📌 Gerçek İş Ortamında Deneyim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52966" y="4819338"/>
            <a:ext cx="3284752" cy="158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91"/>
              </a:lnSpc>
            </a:pPr>
            <a:r>
              <a:rPr lang="en-US" sz="3788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📌</a:t>
            </a:r>
            <a:r>
              <a:rPr lang="en-US" sz="3788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Kariyer</a:t>
            </a:r>
            <a:r>
              <a:rPr lang="en-US" sz="3788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788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Fuarları</a:t>
            </a:r>
            <a:r>
              <a:rPr lang="en-US" sz="3788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788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3788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788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Seminerler</a:t>
            </a:r>
            <a:endParaRPr lang="en-US" sz="3788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844684" y="6792433"/>
            <a:ext cx="2695947" cy="89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87"/>
              </a:lnSpc>
              <a:spcBef>
                <a:spcPct val="0"/>
              </a:spcBef>
            </a:pPr>
            <a:r>
              <a:rPr lang="en-US" sz="2562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20 iş günü zorunlu staj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47369" y="6792433"/>
            <a:ext cx="2695947" cy="89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87"/>
              </a:lnSpc>
              <a:spcBef>
                <a:spcPct val="0"/>
              </a:spcBef>
            </a:pPr>
            <a:r>
              <a:rPr lang="en-US" sz="2562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İş dünyasıyla tanışma fırsatı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3304" y="1381437"/>
            <a:ext cx="1560139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spc="312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STAJ VE UYGULAMA İMKANLARI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4560" y="9819963"/>
            <a:ext cx="19077120" cy="467037"/>
            <a:chOff x="0" y="0"/>
            <a:chExt cx="6453248" cy="1579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53248" cy="157985"/>
            </a:xfrm>
            <a:custGeom>
              <a:avLst/>
              <a:gdLst/>
              <a:ahLst/>
              <a:cxnLst/>
              <a:rect l="l" t="t" r="r" b="b"/>
              <a:pathLst>
                <a:path w="6453248" h="157985">
                  <a:moveTo>
                    <a:pt x="0" y="0"/>
                  </a:moveTo>
                  <a:lnTo>
                    <a:pt x="6453248" y="0"/>
                  </a:lnTo>
                  <a:lnTo>
                    <a:pt x="6453248" y="157985"/>
                  </a:lnTo>
                  <a:lnTo>
                    <a:pt x="0" y="157985"/>
                  </a:lnTo>
                  <a:close/>
                </a:path>
              </a:pathLst>
            </a:custGeom>
            <a:solidFill>
              <a:srgbClr val="C0DDF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820594" y="-175981"/>
            <a:ext cx="9467406" cy="9995943"/>
          </a:xfrm>
          <a:custGeom>
            <a:avLst/>
            <a:gdLst/>
            <a:ahLst/>
            <a:cxnLst/>
            <a:rect l="l" t="t" r="r" b="b"/>
            <a:pathLst>
              <a:path w="9467406" h="9995943">
                <a:moveTo>
                  <a:pt x="0" y="0"/>
                </a:moveTo>
                <a:lnTo>
                  <a:pt x="9467406" y="0"/>
                </a:lnTo>
                <a:lnTo>
                  <a:pt x="9467406" y="9995944"/>
                </a:lnTo>
                <a:lnTo>
                  <a:pt x="0" y="9995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 l="-49499" r="-89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54938" y="2634125"/>
            <a:ext cx="2009710" cy="5727152"/>
          </a:xfrm>
          <a:custGeom>
            <a:avLst/>
            <a:gdLst/>
            <a:ahLst/>
            <a:cxnLst/>
            <a:rect l="l" t="t" r="r" b="b"/>
            <a:pathLst>
              <a:path w="2009710" h="5727152">
                <a:moveTo>
                  <a:pt x="0" y="0"/>
                </a:moveTo>
                <a:lnTo>
                  <a:pt x="2009709" y="0"/>
                </a:lnTo>
                <a:lnTo>
                  <a:pt x="2009709" y="5727152"/>
                </a:lnTo>
                <a:lnTo>
                  <a:pt x="0" y="5727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15135" y="2634125"/>
            <a:ext cx="1759798" cy="5727152"/>
          </a:xfrm>
          <a:custGeom>
            <a:avLst/>
            <a:gdLst/>
            <a:ahLst/>
            <a:cxnLst/>
            <a:rect l="l" t="t" r="r" b="b"/>
            <a:pathLst>
              <a:path w="1759798" h="5727152">
                <a:moveTo>
                  <a:pt x="0" y="0"/>
                </a:moveTo>
                <a:lnTo>
                  <a:pt x="1759798" y="0"/>
                </a:lnTo>
                <a:lnTo>
                  <a:pt x="1759798" y="5727152"/>
                </a:lnTo>
                <a:lnTo>
                  <a:pt x="0" y="57271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38265" y="2157181"/>
            <a:ext cx="6866185" cy="5896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9"/>
              </a:lnSpc>
            </a:pPr>
            <a:r>
              <a:rPr lang="en-US" sz="3356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📚 DGS ile geçiş yapabileceğiniz bölümler:</a:t>
            </a:r>
          </a:p>
          <a:p>
            <a:pPr algn="l">
              <a:lnSpc>
                <a:spcPts val="4699"/>
              </a:lnSpc>
            </a:pPr>
            <a:r>
              <a:rPr lang="en-US" sz="3356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✔️ İşletme</a:t>
            </a:r>
          </a:p>
          <a:p>
            <a:pPr algn="l">
              <a:lnSpc>
                <a:spcPts val="4699"/>
              </a:lnSpc>
            </a:pPr>
            <a:r>
              <a:rPr lang="en-US" sz="3356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✔️ Halkla İlişkiler ve Reklamcılık</a:t>
            </a:r>
          </a:p>
          <a:p>
            <a:pPr algn="l">
              <a:lnSpc>
                <a:spcPts val="4699"/>
              </a:lnSpc>
            </a:pPr>
            <a:r>
              <a:rPr lang="en-US" sz="3356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✔️ İnsan Kaynakları Yönetimi</a:t>
            </a:r>
          </a:p>
          <a:p>
            <a:pPr algn="l">
              <a:lnSpc>
                <a:spcPts val="4699"/>
              </a:lnSpc>
            </a:pPr>
            <a:r>
              <a:rPr lang="en-US" sz="3356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✔️ İktisat</a:t>
            </a:r>
          </a:p>
          <a:p>
            <a:pPr algn="l">
              <a:lnSpc>
                <a:spcPts val="4699"/>
              </a:lnSpc>
            </a:pPr>
            <a:r>
              <a:rPr lang="en-US" sz="3356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✔️ Kamu Yönetimi</a:t>
            </a:r>
          </a:p>
          <a:p>
            <a:pPr algn="l">
              <a:lnSpc>
                <a:spcPts val="4699"/>
              </a:lnSpc>
            </a:pPr>
            <a:endParaRPr lang="en-US" sz="3356">
              <a:solidFill>
                <a:srgbClr val="311476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>
              <a:lnSpc>
                <a:spcPts val="4699"/>
              </a:lnSpc>
              <a:spcBef>
                <a:spcPct val="0"/>
              </a:spcBef>
            </a:pPr>
            <a:r>
              <a:rPr lang="en-US" sz="3356">
                <a:solidFill>
                  <a:srgbClr val="311476"/>
                </a:solidFill>
                <a:latin typeface="Arimo"/>
                <a:ea typeface="Arimo"/>
                <a:cs typeface="Arimo"/>
                <a:sym typeface="Arimo"/>
              </a:rPr>
              <a:t>🎓 Ön lisans eğitiminizi 4 yıllık lisansa tamamlayabilirsiniz!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8705" y="7735378"/>
            <a:ext cx="518685" cy="648356"/>
          </a:xfrm>
          <a:custGeom>
            <a:avLst/>
            <a:gdLst/>
            <a:ahLst/>
            <a:cxnLst/>
            <a:rect l="l" t="t" r="r" b="b"/>
            <a:pathLst>
              <a:path w="518685" h="648356">
                <a:moveTo>
                  <a:pt x="0" y="0"/>
                </a:moveTo>
                <a:lnTo>
                  <a:pt x="518684" y="0"/>
                </a:lnTo>
                <a:lnTo>
                  <a:pt x="518684" y="648356"/>
                </a:lnTo>
                <a:lnTo>
                  <a:pt x="0" y="64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65717" y="5637119"/>
            <a:ext cx="512791" cy="648356"/>
          </a:xfrm>
          <a:custGeom>
            <a:avLst/>
            <a:gdLst/>
            <a:ahLst/>
            <a:cxnLst/>
            <a:rect l="l" t="t" r="r" b="b"/>
            <a:pathLst>
              <a:path w="512791" h="648356">
                <a:moveTo>
                  <a:pt x="0" y="0"/>
                </a:moveTo>
                <a:lnTo>
                  <a:pt x="512790" y="0"/>
                </a:lnTo>
                <a:lnTo>
                  <a:pt x="512790" y="648356"/>
                </a:lnTo>
                <a:lnTo>
                  <a:pt x="0" y="64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65717" y="7735378"/>
            <a:ext cx="512791" cy="648356"/>
          </a:xfrm>
          <a:custGeom>
            <a:avLst/>
            <a:gdLst/>
            <a:ahLst/>
            <a:cxnLst/>
            <a:rect l="l" t="t" r="r" b="b"/>
            <a:pathLst>
              <a:path w="512791" h="648356">
                <a:moveTo>
                  <a:pt x="0" y="0"/>
                </a:moveTo>
                <a:lnTo>
                  <a:pt x="512790" y="0"/>
                </a:lnTo>
                <a:lnTo>
                  <a:pt x="512790" y="648356"/>
                </a:lnTo>
                <a:lnTo>
                  <a:pt x="0" y="64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19030" y="2946536"/>
            <a:ext cx="9049939" cy="6029522"/>
          </a:xfrm>
          <a:custGeom>
            <a:avLst/>
            <a:gdLst/>
            <a:ahLst/>
            <a:cxnLst/>
            <a:rect l="l" t="t" r="r" b="b"/>
            <a:pathLst>
              <a:path w="9049939" h="6029522">
                <a:moveTo>
                  <a:pt x="0" y="0"/>
                </a:moveTo>
                <a:lnTo>
                  <a:pt x="9049940" y="0"/>
                </a:lnTo>
                <a:lnTo>
                  <a:pt x="9049940" y="6029522"/>
                </a:lnTo>
                <a:lnTo>
                  <a:pt x="0" y="6029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1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021395" y="4468827"/>
            <a:ext cx="2797919" cy="299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29"/>
              </a:lnSpc>
            </a:pPr>
            <a:r>
              <a:rPr lang="en-US" sz="2712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🎭 Kültü</a:t>
            </a:r>
            <a:r>
              <a:rPr lang="en-US" sz="2712" b="1" u="none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rel ve Sosyal Aktiviteler</a:t>
            </a:r>
          </a:p>
          <a:p>
            <a:pPr marL="0" lvl="0" indent="0" algn="l">
              <a:lnSpc>
                <a:spcPts val="2929"/>
              </a:lnSpc>
            </a:pPr>
            <a:r>
              <a:rPr lang="en-US" sz="2712" b="1" u="none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🏋️‍♂️ Spor Tesisleri ve Kampüs Olanakları</a:t>
            </a:r>
          </a:p>
          <a:p>
            <a:pPr marL="0" lvl="0" indent="0" algn="l">
              <a:lnSpc>
                <a:spcPts val="2929"/>
              </a:lnSpc>
            </a:pPr>
            <a:endParaRPr lang="en-US" sz="2712" b="1" u="none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70808" y="3513913"/>
            <a:ext cx="2797919" cy="41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9"/>
              </a:lnSpc>
            </a:pPr>
            <a:endParaRPr/>
          </a:p>
          <a:p>
            <a:pPr algn="l">
              <a:lnSpc>
                <a:spcPts val="2929"/>
              </a:lnSpc>
            </a:pPr>
            <a:endParaRPr/>
          </a:p>
          <a:p>
            <a:pPr marL="0" lvl="0" indent="0" algn="l">
              <a:lnSpc>
                <a:spcPts val="2929"/>
              </a:lnSpc>
            </a:pPr>
            <a:r>
              <a:rPr lang="en-US" sz="2712" b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🏫 Modern Eğitim </a:t>
            </a:r>
            <a:r>
              <a:rPr lang="en-US" sz="2712" b="1" u="none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Binaları </a:t>
            </a:r>
          </a:p>
          <a:p>
            <a:pPr marL="0" lvl="0" indent="0" algn="l">
              <a:lnSpc>
                <a:spcPts val="2929"/>
              </a:lnSpc>
            </a:pPr>
            <a:r>
              <a:rPr lang="en-US" sz="2712" b="1" u="none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📚 Zengin Kütüphane ve Çalışma Alanları</a:t>
            </a:r>
          </a:p>
          <a:p>
            <a:pPr marL="0" lvl="0" indent="0" algn="l">
              <a:lnSpc>
                <a:spcPts val="2929"/>
              </a:lnSpc>
            </a:pPr>
            <a:r>
              <a:rPr lang="en-US" sz="2712" b="1" u="none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🤝 Öğrenci Kulüpleri ve Etkinlikler</a:t>
            </a:r>
          </a:p>
          <a:p>
            <a:pPr marL="0" lvl="0" indent="0" algn="l">
              <a:lnSpc>
                <a:spcPts val="2929"/>
              </a:lnSpc>
            </a:pPr>
            <a:endParaRPr lang="en-US" sz="2712" b="1" u="none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43304" y="786728"/>
            <a:ext cx="15601393" cy="17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b="1" spc="312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KAMPÜS HAYATI VE SOSYAL OLANAKLAR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695034" y="8924613"/>
            <a:ext cx="1128531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00"/>
              </a:lnSpc>
            </a:pPr>
            <a:r>
              <a:rPr lang="en-US" sz="6000">
                <a:solidFill>
                  <a:srgbClr val="311476"/>
                </a:solidFill>
                <a:latin typeface="Alata"/>
                <a:ea typeface="Alata"/>
                <a:cs typeface="Alata"/>
                <a:sym typeface="Alata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05032" y="1305582"/>
            <a:ext cx="15802959" cy="611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1"/>
              </a:lnSpc>
            </a:pP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📞 </a:t>
            </a:r>
            <a:r>
              <a:rPr lang="en-US" sz="4409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İletişim</a:t>
            </a: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9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Bilgilerimiz</a:t>
            </a:r>
            <a:endParaRPr lang="en-US" sz="4409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291"/>
              </a:lnSpc>
            </a:pPr>
            <a:endParaRPr lang="en-US" sz="4409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l">
              <a:lnSpc>
                <a:spcPts val="5291"/>
              </a:lnSpc>
            </a:pP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📍 Mersin </a:t>
            </a:r>
            <a:r>
              <a:rPr lang="en-US" sz="4409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Üniversitesi</a:t>
            </a: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9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Sosyal</a:t>
            </a: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409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Bilimler</a:t>
            </a: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MYO</a:t>
            </a:r>
          </a:p>
          <a:p>
            <a:pPr marL="0" lvl="0" indent="0" algn="l">
              <a:lnSpc>
                <a:spcPts val="5291"/>
              </a:lnSpc>
            </a:pPr>
            <a:endParaRPr lang="en-US" sz="4409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l">
              <a:lnSpc>
                <a:spcPts val="5291"/>
              </a:lnSpc>
            </a:pP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📧 </a:t>
            </a:r>
            <a:r>
              <a:rPr lang="en-US" sz="4409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[</a:t>
            </a:r>
            <a:r>
              <a:rPr lang="tr-TR" sz="4409" b="1" dirty="0" err="1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adilibin</a:t>
            </a:r>
            <a:r>
              <a:rPr lang="en-US" sz="4409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@mersin.edu.tr</a:t>
            </a:r>
            <a:endParaRPr lang="en-US" sz="4409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l">
              <a:lnSpc>
                <a:spcPts val="5291"/>
              </a:lnSpc>
            </a:pPr>
            <a:r>
              <a:rPr lang="en-US" sz="4409" b="1" dirty="0" smtClean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🌐 </a:t>
            </a: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[https://www.mersin.edu.tr/akademik/sosyal-bilimler-meslek-yuksekokulu]</a:t>
            </a:r>
          </a:p>
          <a:p>
            <a:pPr marL="0" lvl="0" indent="0" algn="l">
              <a:lnSpc>
                <a:spcPts val="5291"/>
              </a:lnSpc>
            </a:pPr>
            <a:endParaRPr lang="en-US" sz="4409" b="1" dirty="0">
              <a:solidFill>
                <a:srgbClr val="31147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l">
              <a:lnSpc>
                <a:spcPts val="5291"/>
              </a:lnSpc>
            </a:pP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      [</a:t>
            </a:r>
            <a:r>
              <a:rPr lang="en-US" sz="4409" b="1" dirty="0" err="1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meusbmyo</a:t>
            </a:r>
            <a:r>
              <a:rPr lang="en-US" sz="4409" b="1" dirty="0">
                <a:solidFill>
                  <a:srgbClr val="311476"/>
                </a:solidFill>
                <a:latin typeface="Arimo Bold"/>
                <a:ea typeface="Arimo Bold"/>
                <a:cs typeface="Arimo Bold"/>
                <a:sym typeface="Arimo Bold"/>
              </a:rPr>
              <a:t>]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673828" y="0"/>
            <a:ext cx="2702526" cy="8603083"/>
            <a:chOff x="0" y="0"/>
            <a:chExt cx="972051" cy="3094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2051" cy="3094379"/>
            </a:xfrm>
            <a:custGeom>
              <a:avLst/>
              <a:gdLst/>
              <a:ahLst/>
              <a:cxnLst/>
              <a:rect l="l" t="t" r="r" b="b"/>
              <a:pathLst>
                <a:path w="972051" h="3094379">
                  <a:moveTo>
                    <a:pt x="0" y="0"/>
                  </a:moveTo>
                  <a:lnTo>
                    <a:pt x="486026" y="3094379"/>
                  </a:lnTo>
                  <a:lnTo>
                    <a:pt x="972051" y="0"/>
                  </a:lnTo>
                  <a:close/>
                </a:path>
              </a:pathLst>
            </a:custGeom>
            <a:solidFill>
              <a:srgbClr val="F8C0E7"/>
            </a:solid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48272"/>
            <a:ext cx="18288000" cy="10735272"/>
          </a:xfrm>
          <a:custGeom>
            <a:avLst/>
            <a:gdLst/>
            <a:ahLst/>
            <a:cxnLst/>
            <a:rect l="l" t="t" r="r" b="b"/>
            <a:pathLst>
              <a:path w="18288000" h="10735272">
                <a:moveTo>
                  <a:pt x="0" y="0"/>
                </a:moveTo>
                <a:lnTo>
                  <a:pt x="18288000" y="0"/>
                </a:lnTo>
                <a:lnTo>
                  <a:pt x="18288000" y="10735272"/>
                </a:lnTo>
                <a:lnTo>
                  <a:pt x="0" y="10735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10688" b="-106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829050"/>
            <a:ext cx="16230600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🚀 SEN DE GELECEĞIN BAŞARILI PROFESYONELLERINDEN BIRI OLMAK IÇIN BIZE KATIL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397532"/>
            <a:ext cx="16230600" cy="4889468"/>
          </a:xfrm>
          <a:custGeom>
            <a:avLst/>
            <a:gdLst/>
            <a:ahLst/>
            <a:cxnLst/>
            <a:rect l="l" t="t" r="r" b="b"/>
            <a:pathLst>
              <a:path w="16230600" h="4889468">
                <a:moveTo>
                  <a:pt x="0" y="0"/>
                </a:moveTo>
                <a:lnTo>
                  <a:pt x="16230600" y="0"/>
                </a:lnTo>
                <a:lnTo>
                  <a:pt x="16230600" y="4889468"/>
                </a:lnTo>
                <a:lnTo>
                  <a:pt x="0" y="4889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9539" y="144820"/>
            <a:ext cx="2375136" cy="1971363"/>
          </a:xfrm>
          <a:custGeom>
            <a:avLst/>
            <a:gdLst/>
            <a:ahLst/>
            <a:cxnLst/>
            <a:rect l="l" t="t" r="r" b="b"/>
            <a:pathLst>
              <a:path w="2375136" h="1971363">
                <a:moveTo>
                  <a:pt x="0" y="0"/>
                </a:moveTo>
                <a:lnTo>
                  <a:pt x="2375136" y="0"/>
                </a:lnTo>
                <a:lnTo>
                  <a:pt x="2375136" y="1971363"/>
                </a:lnTo>
                <a:lnTo>
                  <a:pt x="0" y="197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7964457" y="370781"/>
            <a:ext cx="2359087" cy="1958042"/>
          </a:xfrm>
          <a:custGeom>
            <a:avLst/>
            <a:gdLst/>
            <a:ahLst/>
            <a:cxnLst/>
            <a:rect l="l" t="t" r="r" b="b"/>
            <a:pathLst>
              <a:path w="2359087" h="1958042">
                <a:moveTo>
                  <a:pt x="0" y="0"/>
                </a:moveTo>
                <a:lnTo>
                  <a:pt x="2359086" y="0"/>
                </a:lnTo>
                <a:lnTo>
                  <a:pt x="2359086" y="1958042"/>
                </a:lnTo>
                <a:lnTo>
                  <a:pt x="0" y="195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25841" y="2581638"/>
            <a:ext cx="11301259" cy="2090733"/>
          </a:xfrm>
          <a:custGeom>
            <a:avLst/>
            <a:gdLst/>
            <a:ahLst/>
            <a:cxnLst/>
            <a:rect l="l" t="t" r="r" b="b"/>
            <a:pathLst>
              <a:path w="11301259" h="2090733">
                <a:moveTo>
                  <a:pt x="0" y="0"/>
                </a:moveTo>
                <a:lnTo>
                  <a:pt x="11301259" y="0"/>
                </a:lnTo>
                <a:lnTo>
                  <a:pt x="11301259" y="2090733"/>
                </a:lnTo>
                <a:lnTo>
                  <a:pt x="0" y="2090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586408" y="4397972"/>
            <a:ext cx="7238083" cy="5428562"/>
          </a:xfrm>
          <a:custGeom>
            <a:avLst/>
            <a:gdLst/>
            <a:ahLst/>
            <a:cxnLst/>
            <a:rect l="l" t="t" r="r" b="b"/>
            <a:pathLst>
              <a:path w="7238083" h="5428562">
                <a:moveTo>
                  <a:pt x="0" y="0"/>
                </a:moveTo>
                <a:lnTo>
                  <a:pt x="7238083" y="0"/>
                </a:lnTo>
                <a:lnTo>
                  <a:pt x="7238083" y="5428562"/>
                </a:lnTo>
                <a:lnTo>
                  <a:pt x="0" y="5428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7964457" y="370781"/>
            <a:ext cx="2359087" cy="1958042"/>
          </a:xfrm>
          <a:custGeom>
            <a:avLst/>
            <a:gdLst/>
            <a:ahLst/>
            <a:cxnLst/>
            <a:rect l="l" t="t" r="r" b="b"/>
            <a:pathLst>
              <a:path w="2359087" h="1958042">
                <a:moveTo>
                  <a:pt x="0" y="0"/>
                </a:moveTo>
                <a:lnTo>
                  <a:pt x="2359086" y="0"/>
                </a:lnTo>
                <a:lnTo>
                  <a:pt x="2359086" y="1958042"/>
                </a:lnTo>
                <a:lnTo>
                  <a:pt x="0" y="195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35871" y="2556269"/>
            <a:ext cx="11301259" cy="1582176"/>
          </a:xfrm>
          <a:custGeom>
            <a:avLst/>
            <a:gdLst/>
            <a:ahLst/>
            <a:cxnLst/>
            <a:rect l="l" t="t" r="r" b="b"/>
            <a:pathLst>
              <a:path w="11301259" h="1582176">
                <a:moveTo>
                  <a:pt x="0" y="0"/>
                </a:moveTo>
                <a:lnTo>
                  <a:pt x="11301258" y="0"/>
                </a:lnTo>
                <a:lnTo>
                  <a:pt x="11301258" y="1582176"/>
                </a:lnTo>
                <a:lnTo>
                  <a:pt x="0" y="158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10986" y="4386095"/>
            <a:ext cx="17259300" cy="241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2" lvl="1" indent="-377826">
              <a:lnSpc>
                <a:spcPts val="3780"/>
              </a:lnSpc>
              <a:buFont typeface="Arial"/>
              <a:buChar char="•"/>
            </a:pP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1992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yılında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faaliyete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geçen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Mersin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Üniversitesi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500" b="1" dirty="0" err="1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ön</a:t>
            </a:r>
            <a:r>
              <a:rPr lang="en-US" sz="3500" b="1" dirty="0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lisans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500" b="1" dirty="0" err="1" smtClean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lisans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yüksek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lisans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doktora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düzeyinde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öğrenci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yetiştiren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bir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devlet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üniversitesidir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endParaRPr lang="en-US" sz="35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755652" lvl="1" indent="-377826" algn="l">
              <a:lnSpc>
                <a:spcPts val="3780"/>
              </a:lnSpc>
              <a:buFont typeface="Arial"/>
              <a:buChar char="•"/>
            </a:pP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Mersin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Üniversitesi'nde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20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fakülte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7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yüksekokul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11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meslek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yüksekokulu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1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Konservatuvar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, 5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enstitü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40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araştırma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merkezi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bulunmaktadır</a:t>
            </a:r>
            <a:r>
              <a:rPr lang="en-US" sz="35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7964457" y="370781"/>
            <a:ext cx="2359087" cy="1958042"/>
          </a:xfrm>
          <a:custGeom>
            <a:avLst/>
            <a:gdLst/>
            <a:ahLst/>
            <a:cxnLst/>
            <a:rect l="l" t="t" r="r" b="b"/>
            <a:pathLst>
              <a:path w="2359087" h="1958042">
                <a:moveTo>
                  <a:pt x="0" y="0"/>
                </a:moveTo>
                <a:lnTo>
                  <a:pt x="2359086" y="0"/>
                </a:lnTo>
                <a:lnTo>
                  <a:pt x="2359086" y="1958042"/>
                </a:lnTo>
                <a:lnTo>
                  <a:pt x="0" y="195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92769" y="2943722"/>
            <a:ext cx="11301259" cy="6314578"/>
          </a:xfrm>
          <a:custGeom>
            <a:avLst/>
            <a:gdLst/>
            <a:ahLst/>
            <a:cxnLst/>
            <a:rect l="l" t="t" r="r" b="b"/>
            <a:pathLst>
              <a:path w="11301259" h="6314578">
                <a:moveTo>
                  <a:pt x="0" y="0"/>
                </a:moveTo>
                <a:lnTo>
                  <a:pt x="11301259" y="0"/>
                </a:lnTo>
                <a:lnTo>
                  <a:pt x="11301259" y="6314578"/>
                </a:lnTo>
                <a:lnTo>
                  <a:pt x="0" y="631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7964457" y="370781"/>
            <a:ext cx="2359087" cy="1958042"/>
          </a:xfrm>
          <a:custGeom>
            <a:avLst/>
            <a:gdLst/>
            <a:ahLst/>
            <a:cxnLst/>
            <a:rect l="l" t="t" r="r" b="b"/>
            <a:pathLst>
              <a:path w="2359087" h="1958042">
                <a:moveTo>
                  <a:pt x="0" y="0"/>
                </a:moveTo>
                <a:lnTo>
                  <a:pt x="2359086" y="0"/>
                </a:lnTo>
                <a:lnTo>
                  <a:pt x="2359086" y="1958042"/>
                </a:lnTo>
                <a:lnTo>
                  <a:pt x="0" y="195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3752032"/>
            <a:ext cx="16827258" cy="4143712"/>
          </a:xfrm>
          <a:custGeom>
            <a:avLst/>
            <a:gdLst/>
            <a:ahLst/>
            <a:cxnLst/>
            <a:rect l="l" t="t" r="r" b="b"/>
            <a:pathLst>
              <a:path w="16827258" h="4143712">
                <a:moveTo>
                  <a:pt x="0" y="0"/>
                </a:moveTo>
                <a:lnTo>
                  <a:pt x="16827258" y="0"/>
                </a:lnTo>
                <a:lnTo>
                  <a:pt x="16827258" y="4143713"/>
                </a:lnTo>
                <a:lnTo>
                  <a:pt x="0" y="41437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4146813" y="0"/>
            <a:ext cx="10395350" cy="10395350"/>
          </a:xfrm>
          <a:custGeom>
            <a:avLst/>
            <a:gdLst/>
            <a:ahLst/>
            <a:cxnLst/>
            <a:rect l="l" t="t" r="r" b="b"/>
            <a:pathLst>
              <a:path w="10395350" h="10395350">
                <a:moveTo>
                  <a:pt x="0" y="0"/>
                </a:moveTo>
                <a:lnTo>
                  <a:pt x="10395350" y="0"/>
                </a:lnTo>
                <a:lnTo>
                  <a:pt x="10395350" y="10395350"/>
                </a:lnTo>
                <a:lnTo>
                  <a:pt x="0" y="1039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7964457" y="370781"/>
            <a:ext cx="2359087" cy="1958042"/>
          </a:xfrm>
          <a:custGeom>
            <a:avLst/>
            <a:gdLst/>
            <a:ahLst/>
            <a:cxnLst/>
            <a:rect l="l" t="t" r="r" b="b"/>
            <a:pathLst>
              <a:path w="2359087" h="1958042">
                <a:moveTo>
                  <a:pt x="0" y="0"/>
                </a:moveTo>
                <a:lnTo>
                  <a:pt x="2359086" y="0"/>
                </a:lnTo>
                <a:lnTo>
                  <a:pt x="2359086" y="1958042"/>
                </a:lnTo>
                <a:lnTo>
                  <a:pt x="0" y="1958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5668" y="3807161"/>
            <a:ext cx="7718789" cy="6020655"/>
          </a:xfrm>
          <a:custGeom>
            <a:avLst/>
            <a:gdLst/>
            <a:ahLst/>
            <a:cxnLst/>
            <a:rect l="l" t="t" r="r" b="b"/>
            <a:pathLst>
              <a:path w="7718789" h="6020655">
                <a:moveTo>
                  <a:pt x="0" y="0"/>
                </a:moveTo>
                <a:lnTo>
                  <a:pt x="7718789" y="0"/>
                </a:lnTo>
                <a:lnTo>
                  <a:pt x="771878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380356" y="3993810"/>
            <a:ext cx="9907644" cy="5647357"/>
          </a:xfrm>
          <a:custGeom>
            <a:avLst/>
            <a:gdLst/>
            <a:ahLst/>
            <a:cxnLst/>
            <a:rect l="l" t="t" r="r" b="b"/>
            <a:pathLst>
              <a:path w="9907644" h="5647357">
                <a:moveTo>
                  <a:pt x="0" y="0"/>
                </a:moveTo>
                <a:lnTo>
                  <a:pt x="9907644" y="0"/>
                </a:lnTo>
                <a:lnTo>
                  <a:pt x="9907644" y="5647357"/>
                </a:lnTo>
                <a:lnTo>
                  <a:pt x="0" y="564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97939" y="2176423"/>
            <a:ext cx="16599694" cy="1163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6"/>
              </a:lnSpc>
            </a:pPr>
            <a:r>
              <a:rPr lang="en-US" sz="667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2025 YILINDA SBMYO’DA NELER YAPTIK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64157">
            <a:off x="3830755" y="-4094893"/>
            <a:ext cx="10626489" cy="18476786"/>
          </a:xfrm>
          <a:custGeom>
            <a:avLst/>
            <a:gdLst/>
            <a:ahLst/>
            <a:cxnLst/>
            <a:rect l="l" t="t" r="r" b="b"/>
            <a:pathLst>
              <a:path w="10626489" h="18476786">
                <a:moveTo>
                  <a:pt x="10626490" y="191970"/>
                </a:moveTo>
                <a:lnTo>
                  <a:pt x="10285209" y="18476786"/>
                </a:lnTo>
                <a:lnTo>
                  <a:pt x="0" y="18284816"/>
                </a:lnTo>
                <a:lnTo>
                  <a:pt x="341281" y="0"/>
                </a:lnTo>
                <a:lnTo>
                  <a:pt x="10626490" y="191970"/>
                </a:lnTo>
                <a:close/>
              </a:path>
            </a:pathLst>
          </a:custGeom>
          <a:blipFill>
            <a:blip r:embed="rId4"/>
            <a:stretch>
              <a:fillRect l="-11182" r="-1118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338257" y="2986742"/>
            <a:ext cx="95918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5978">
            <a:off x="1933281" y="5405760"/>
            <a:ext cx="484223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5963">
            <a:off x="11506173" y="5412073"/>
            <a:ext cx="4854858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4322116" y="7835175"/>
            <a:ext cx="9624117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371787">
            <a:off x="1782967" y="4429264"/>
            <a:ext cx="294229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3107714">
            <a:off x="6138257" y="10171923"/>
            <a:ext cx="2326119" cy="0"/>
          </a:xfrm>
          <a:prstGeom prst="line">
            <a:avLst/>
          </a:prstGeom>
          <a:ln w="28575" cap="flat">
            <a:solidFill>
              <a:srgbClr val="31147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3107714">
            <a:off x="8349477" y="10171923"/>
            <a:ext cx="2326119" cy="0"/>
          </a:xfrm>
          <a:prstGeom prst="line">
            <a:avLst/>
          </a:prstGeom>
          <a:ln w="28575" cap="flat">
            <a:solidFill>
              <a:srgbClr val="31147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3107714">
            <a:off x="6875330" y="10171923"/>
            <a:ext cx="2326119" cy="0"/>
          </a:xfrm>
          <a:prstGeom prst="line">
            <a:avLst/>
          </a:prstGeom>
          <a:ln w="28575" cap="flat">
            <a:solidFill>
              <a:srgbClr val="31147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3107714">
            <a:off x="9086551" y="10171923"/>
            <a:ext cx="2326119" cy="0"/>
          </a:xfrm>
          <a:prstGeom prst="line">
            <a:avLst/>
          </a:prstGeom>
          <a:ln w="28575" cap="flat">
            <a:solidFill>
              <a:srgbClr val="31147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3107714">
            <a:off x="7612404" y="10171923"/>
            <a:ext cx="2326119" cy="0"/>
          </a:xfrm>
          <a:prstGeom prst="line">
            <a:avLst/>
          </a:prstGeom>
          <a:ln w="28575" cap="flat">
            <a:solidFill>
              <a:srgbClr val="31147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-3107714">
            <a:off x="9823624" y="10171923"/>
            <a:ext cx="2326119" cy="0"/>
          </a:xfrm>
          <a:prstGeom prst="line">
            <a:avLst/>
          </a:prstGeom>
          <a:ln w="28575" cap="flat">
            <a:solidFill>
              <a:srgbClr val="31147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5375340">
            <a:off x="1809555" y="6993825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-5414519">
            <a:off x="14428545" y="9618672"/>
            <a:ext cx="1440921" cy="0"/>
          </a:xfrm>
          <a:prstGeom prst="line">
            <a:avLst/>
          </a:prstGeom>
          <a:ln w="123825" cap="rnd">
            <a:solidFill>
              <a:srgbClr val="31147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11958">
            <a:off x="15738172" y="9343905"/>
            <a:ext cx="1990547" cy="0"/>
          </a:xfrm>
          <a:prstGeom prst="line">
            <a:avLst/>
          </a:prstGeom>
          <a:ln w="123825" cap="rnd">
            <a:solidFill>
              <a:srgbClr val="F8C0E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26478">
            <a:off x="2219363" y="6993928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rot="-5400000">
            <a:off x="14823334" y="9618933"/>
            <a:ext cx="1440908" cy="0"/>
          </a:xfrm>
          <a:prstGeom prst="line">
            <a:avLst/>
          </a:prstGeom>
          <a:ln w="123825" cap="rnd">
            <a:solidFill>
              <a:srgbClr val="31147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rot="-5400000">
            <a:off x="16132542" y="9344120"/>
            <a:ext cx="1990535" cy="0"/>
          </a:xfrm>
          <a:prstGeom prst="line">
            <a:avLst/>
          </a:prstGeom>
          <a:ln w="123825" cap="rnd">
            <a:solidFill>
              <a:srgbClr val="F8C0E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rot="-5411648">
            <a:off x="2611442" y="6993825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rot="-5412193">
            <a:off x="15221349" y="9618714"/>
            <a:ext cx="1440917" cy="0"/>
          </a:xfrm>
          <a:prstGeom prst="line">
            <a:avLst/>
          </a:prstGeom>
          <a:ln w="123825" cap="rnd">
            <a:solidFill>
              <a:srgbClr val="31147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rot="-5400000">
            <a:off x="16528005" y="9344120"/>
            <a:ext cx="1990535" cy="0"/>
          </a:xfrm>
          <a:prstGeom prst="line">
            <a:avLst/>
          </a:prstGeom>
          <a:ln w="123825" cap="rnd">
            <a:solidFill>
              <a:srgbClr val="F8C0E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rot="-5399999">
            <a:off x="3013291" y="6993825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rot="-5397101">
            <a:off x="15622788" y="9618881"/>
            <a:ext cx="1440909" cy="0"/>
          </a:xfrm>
          <a:prstGeom prst="line">
            <a:avLst/>
          </a:prstGeom>
          <a:ln w="123825" cap="rnd">
            <a:solidFill>
              <a:srgbClr val="311476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rot="-5400000">
            <a:off x="16932603" y="9344120"/>
            <a:ext cx="1990535" cy="0"/>
          </a:xfrm>
          <a:prstGeom prst="line">
            <a:avLst/>
          </a:prstGeom>
          <a:ln w="123825" cap="rnd">
            <a:solidFill>
              <a:srgbClr val="F8C0E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rot="5428528">
            <a:off x="13548423" y="6382009"/>
            <a:ext cx="2970423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5424659">
            <a:off x="14853303" y="3739394"/>
            <a:ext cx="1625143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rot="5373521">
            <a:off x="14443283" y="3739292"/>
            <a:ext cx="1625354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rot="5388351">
            <a:off x="14051448" y="3739394"/>
            <a:ext cx="1625110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rot="5400000">
            <a:off x="13649608" y="3739394"/>
            <a:ext cx="1625101" cy="0"/>
          </a:xfrm>
          <a:prstGeom prst="line">
            <a:avLst/>
          </a:prstGeom>
          <a:ln w="123825" cap="rnd">
            <a:solidFill>
              <a:srgbClr val="FFFFFF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 rot="1008">
            <a:off x="1028700" y="1347571"/>
            <a:ext cx="16230601" cy="0"/>
          </a:xfrm>
          <a:prstGeom prst="line">
            <a:avLst/>
          </a:prstGeom>
          <a:ln w="9525" cap="flat">
            <a:solidFill>
              <a:srgbClr val="3114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2" name="Group 32"/>
          <p:cNvGrpSpPr/>
          <p:nvPr/>
        </p:nvGrpSpPr>
        <p:grpSpPr>
          <a:xfrm>
            <a:off x="-1085850" y="6391728"/>
            <a:ext cx="3233584" cy="3233584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0DDF8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17183772" y="2587641"/>
            <a:ext cx="3233584" cy="3233584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C2C0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530942" y="4428608"/>
            <a:ext cx="411652" cy="411652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8DFCA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530942" y="3522570"/>
            <a:ext cx="411652" cy="411652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8DFCA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530942" y="2616216"/>
            <a:ext cx="411652" cy="411652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8DFCA"/>
            </a:solidFill>
          </p:spPr>
        </p:sp>
      </p:grpSp>
      <p:sp>
        <p:nvSpPr>
          <p:cNvPr id="42" name="Freeform 42"/>
          <p:cNvSpPr/>
          <p:nvPr/>
        </p:nvSpPr>
        <p:spPr>
          <a:xfrm>
            <a:off x="-1601551" y="5441245"/>
            <a:ext cx="3203102" cy="3203102"/>
          </a:xfrm>
          <a:custGeom>
            <a:avLst/>
            <a:gdLst/>
            <a:ahLst/>
            <a:cxnLst/>
            <a:rect l="l" t="t" r="r" b="b"/>
            <a:pathLst>
              <a:path w="3203102" h="3203102">
                <a:moveTo>
                  <a:pt x="0" y="0"/>
                </a:moveTo>
                <a:lnTo>
                  <a:pt x="3203102" y="0"/>
                </a:lnTo>
                <a:lnTo>
                  <a:pt x="3203102" y="3203102"/>
                </a:lnTo>
                <a:lnTo>
                  <a:pt x="0" y="32031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668071" y="1637158"/>
            <a:ext cx="3203102" cy="3203102"/>
          </a:xfrm>
          <a:custGeom>
            <a:avLst/>
            <a:gdLst/>
            <a:ahLst/>
            <a:cxnLst/>
            <a:rect l="l" t="t" r="r" b="b"/>
            <a:pathLst>
              <a:path w="3203102" h="3203102">
                <a:moveTo>
                  <a:pt x="0" y="0"/>
                </a:moveTo>
                <a:lnTo>
                  <a:pt x="3203102" y="0"/>
                </a:lnTo>
                <a:lnTo>
                  <a:pt x="3203102" y="3203102"/>
                </a:lnTo>
                <a:lnTo>
                  <a:pt x="0" y="32031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1070609" y="8023761"/>
            <a:ext cx="3203102" cy="3203102"/>
          </a:xfrm>
          <a:custGeom>
            <a:avLst/>
            <a:gdLst/>
            <a:ahLst/>
            <a:cxnLst/>
            <a:rect l="l" t="t" r="r" b="b"/>
            <a:pathLst>
              <a:path w="3203102" h="3203102">
                <a:moveTo>
                  <a:pt x="0" y="0"/>
                </a:moveTo>
                <a:lnTo>
                  <a:pt x="3203102" y="0"/>
                </a:lnTo>
                <a:lnTo>
                  <a:pt x="3203102" y="3203102"/>
                </a:lnTo>
                <a:lnTo>
                  <a:pt x="0" y="3203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199013" y="4219674"/>
            <a:ext cx="3203102" cy="3203102"/>
          </a:xfrm>
          <a:custGeom>
            <a:avLst/>
            <a:gdLst/>
            <a:ahLst/>
            <a:cxnLst/>
            <a:rect l="l" t="t" r="r" b="b"/>
            <a:pathLst>
              <a:path w="3203102" h="3203102">
                <a:moveTo>
                  <a:pt x="0" y="0"/>
                </a:moveTo>
                <a:lnTo>
                  <a:pt x="3203102" y="0"/>
                </a:lnTo>
                <a:lnTo>
                  <a:pt x="3203102" y="3203102"/>
                </a:lnTo>
                <a:lnTo>
                  <a:pt x="0" y="3203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46" name="Picture 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 amt="86000"/>
          </a:blip>
          <a:srcRect t="164" b="164"/>
          <a:stretch>
            <a:fillRect/>
          </a:stretch>
        </p:blipFill>
        <p:spPr>
          <a:xfrm>
            <a:off x="17254" y="297745"/>
            <a:ext cx="18288000" cy="10287000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2778720" y="4629518"/>
            <a:ext cx="1276506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5"/>
              </a:lnSpc>
            </a:pPr>
            <a:r>
              <a:rPr lang="tr-TR" sz="8711" b="1" dirty="0" smtClean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İŞLETME</a:t>
            </a:r>
            <a:r>
              <a:rPr lang="en-US" sz="8711" b="1" dirty="0" smtClean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PROGRAMI</a:t>
            </a:r>
            <a:endParaRPr lang="en-US" sz="8711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7578168" y="375694"/>
            <a:ext cx="2359087" cy="1958042"/>
          </a:xfrm>
          <a:custGeom>
            <a:avLst/>
            <a:gdLst/>
            <a:ahLst/>
            <a:cxnLst/>
            <a:rect l="l" t="t" r="r" b="b"/>
            <a:pathLst>
              <a:path w="2359087" h="1958042">
                <a:moveTo>
                  <a:pt x="0" y="0"/>
                </a:moveTo>
                <a:lnTo>
                  <a:pt x="2359087" y="0"/>
                </a:lnTo>
                <a:lnTo>
                  <a:pt x="2359087" y="1958041"/>
                </a:lnTo>
                <a:lnTo>
                  <a:pt x="0" y="19580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13714452" y="602673"/>
            <a:ext cx="3544848" cy="520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70"/>
              </a:lnSpc>
              <a:spcBef>
                <a:spcPct val="0"/>
              </a:spcBef>
            </a:pPr>
            <a:r>
              <a:rPr lang="tr-TR" sz="3000" b="1" dirty="0">
                <a:solidFill>
                  <a:srgbClr val="151419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  <a:r>
              <a:rPr lang="en-US" sz="3000" b="1" dirty="0" smtClean="0">
                <a:solidFill>
                  <a:srgbClr val="15141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tr-TR" sz="3000" b="1" dirty="0" smtClean="0">
                <a:solidFill>
                  <a:srgbClr val="151419"/>
                </a:solidFill>
                <a:latin typeface="Arimo Bold"/>
                <a:ea typeface="Arimo Bold"/>
                <a:cs typeface="Arimo Bold"/>
                <a:sym typeface="Arimo Bold"/>
              </a:rPr>
              <a:t>EKİM</a:t>
            </a:r>
            <a:r>
              <a:rPr lang="en-US" sz="3000" b="1" dirty="0" smtClean="0">
                <a:solidFill>
                  <a:srgbClr val="151419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3000" b="1" dirty="0">
                <a:solidFill>
                  <a:srgbClr val="151419"/>
                </a:solidFill>
                <a:latin typeface="Arimo Bold"/>
                <a:ea typeface="Arimo Bold"/>
                <a:cs typeface="Arimo Bold"/>
                <a:sym typeface="Arimo Bold"/>
              </a:rPr>
              <a:t>2025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949650" y="8149590"/>
            <a:ext cx="8573622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 b="1" dirty="0" smtClean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tr-TR" sz="3000" b="1" dirty="0" smtClean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Dr. </a:t>
            </a:r>
            <a:r>
              <a:rPr lang="en-US" sz="3000" b="1" dirty="0" smtClean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Öğr</a:t>
            </a:r>
            <a:r>
              <a:rPr lang="en-US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  <a:r>
              <a:rPr lang="en-US" sz="3000" b="1" dirty="0" err="1" smtClean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Üyesi</a:t>
            </a:r>
            <a:r>
              <a:rPr lang="tr-TR" sz="3000" b="1" dirty="0" smtClean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 Necdet SEZAL</a:t>
            </a:r>
            <a:endParaRPr lang="en-US" sz="3000" b="1" dirty="0" smtClean="0">
              <a:solidFill>
                <a:srgbClr val="1F2855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447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Öğr. </a:t>
            </a:r>
            <a:r>
              <a:rPr lang="en-US" sz="3000" b="1" dirty="0" err="1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Gör</a:t>
            </a:r>
            <a:r>
              <a:rPr lang="en-US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tr-TR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 Dr.</a:t>
            </a:r>
            <a:r>
              <a:rPr lang="en-US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tr-TR" sz="3000" b="1" dirty="0" err="1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Alaiddin</a:t>
            </a:r>
            <a:r>
              <a:rPr lang="tr-TR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 KOŞAR</a:t>
            </a:r>
          </a:p>
          <a:p>
            <a:pPr algn="just">
              <a:lnSpc>
                <a:spcPts val="447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Öğr. </a:t>
            </a:r>
            <a:r>
              <a:rPr lang="en-US" sz="3000" b="1" dirty="0" err="1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Gör</a:t>
            </a:r>
            <a:r>
              <a:rPr lang="en-US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  <a:r>
              <a:rPr lang="tr-TR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 Dr.</a:t>
            </a:r>
            <a:r>
              <a:rPr lang="en-US" sz="3000" b="1" dirty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tr-TR" sz="3000" b="1" dirty="0" smtClean="0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Adil İBİN</a:t>
            </a:r>
            <a:endParaRPr lang="tr-TR" sz="3000" b="1" dirty="0">
              <a:solidFill>
                <a:srgbClr val="1F2855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2906634" y="2596428"/>
            <a:ext cx="12765069" cy="5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1"/>
              </a:lnSpc>
            </a:pPr>
            <a:r>
              <a:rPr lang="en-US" sz="4011" b="1">
                <a:solidFill>
                  <a:srgbClr val="1F2855"/>
                </a:solidFill>
                <a:latin typeface="Arimo Bold"/>
                <a:ea typeface="Arimo Bold"/>
                <a:cs typeface="Arimo Bold"/>
                <a:sym typeface="Arimo Bold"/>
              </a:rPr>
              <a:t>SOSYAL BİLİMLER MESLEK YÜKSEKOKULU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496</Words>
  <Application>Microsoft Office PowerPoint</Application>
  <PresentationFormat>Özel</PresentationFormat>
  <Paragraphs>122</Paragraphs>
  <Slides>27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4" baseType="lpstr">
      <vt:lpstr>Calibri</vt:lpstr>
      <vt:lpstr>Alata</vt:lpstr>
      <vt:lpstr>inherit</vt:lpstr>
      <vt:lpstr>Arial</vt:lpstr>
      <vt:lpstr>Arimo Bold</vt:lpstr>
      <vt:lpstr>Arimo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Renkli Minimalist Sunum</dc:title>
  <dc:creator>adil</dc:creator>
  <cp:lastModifiedBy>adil</cp:lastModifiedBy>
  <cp:revision>12</cp:revision>
  <dcterms:created xsi:type="dcterms:W3CDTF">2006-08-16T00:00:00Z</dcterms:created>
  <dcterms:modified xsi:type="dcterms:W3CDTF">2025-10-06T22:40:47Z</dcterms:modified>
  <dc:identifier>DAGhoRUgiik</dc:identifier>
</cp:coreProperties>
</file>